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4"/>
  </p:notesMasterIdLst>
  <p:handoutMasterIdLst>
    <p:handoutMasterId r:id="rId125"/>
  </p:handoutMasterIdLst>
  <p:sldIdLst>
    <p:sldId id="296" r:id="rId5"/>
    <p:sldId id="299" r:id="rId6"/>
    <p:sldId id="298" r:id="rId7"/>
    <p:sldId id="301" r:id="rId8"/>
    <p:sldId id="303" r:id="rId9"/>
    <p:sldId id="310" r:id="rId10"/>
    <p:sldId id="309" r:id="rId11"/>
    <p:sldId id="313" r:id="rId12"/>
    <p:sldId id="312" r:id="rId13"/>
    <p:sldId id="311" r:id="rId14"/>
    <p:sldId id="308" r:id="rId15"/>
    <p:sldId id="314" r:id="rId16"/>
    <p:sldId id="315" r:id="rId17"/>
    <p:sldId id="306" r:id="rId18"/>
    <p:sldId id="322" r:id="rId19"/>
    <p:sldId id="321" r:id="rId20"/>
    <p:sldId id="320" r:id="rId21"/>
    <p:sldId id="319" r:id="rId22"/>
    <p:sldId id="318" r:id="rId23"/>
    <p:sldId id="317" r:id="rId24"/>
    <p:sldId id="316" r:id="rId25"/>
    <p:sldId id="304" r:id="rId26"/>
    <p:sldId id="326" r:id="rId27"/>
    <p:sldId id="332" r:id="rId28"/>
    <p:sldId id="331" r:id="rId29"/>
    <p:sldId id="333" r:id="rId30"/>
    <p:sldId id="329" r:id="rId31"/>
    <p:sldId id="328" r:id="rId32"/>
    <p:sldId id="327" r:id="rId33"/>
    <p:sldId id="325" r:id="rId34"/>
    <p:sldId id="323" r:id="rId35"/>
    <p:sldId id="348" r:id="rId36"/>
    <p:sldId id="351" r:id="rId37"/>
    <p:sldId id="324" r:id="rId38"/>
    <p:sldId id="350" r:id="rId39"/>
    <p:sldId id="349" r:id="rId40"/>
    <p:sldId id="347" r:id="rId41"/>
    <p:sldId id="346" r:id="rId42"/>
    <p:sldId id="345" r:id="rId43"/>
    <p:sldId id="344" r:id="rId44"/>
    <p:sldId id="343" r:id="rId45"/>
    <p:sldId id="342" r:id="rId46"/>
    <p:sldId id="341" r:id="rId47"/>
    <p:sldId id="340" r:id="rId48"/>
    <p:sldId id="339" r:id="rId49"/>
    <p:sldId id="338" r:id="rId50"/>
    <p:sldId id="337" r:id="rId51"/>
    <p:sldId id="336" r:id="rId52"/>
    <p:sldId id="352" r:id="rId53"/>
    <p:sldId id="356" r:id="rId54"/>
    <p:sldId id="355" r:id="rId55"/>
    <p:sldId id="354" r:id="rId56"/>
    <p:sldId id="353" r:id="rId57"/>
    <p:sldId id="357" r:id="rId58"/>
    <p:sldId id="335" r:id="rId59"/>
    <p:sldId id="358" r:id="rId60"/>
    <p:sldId id="361" r:id="rId61"/>
    <p:sldId id="365" r:id="rId62"/>
    <p:sldId id="364" r:id="rId63"/>
    <p:sldId id="366" r:id="rId64"/>
    <p:sldId id="372" r:id="rId65"/>
    <p:sldId id="370" r:id="rId66"/>
    <p:sldId id="371" r:id="rId67"/>
    <p:sldId id="369" r:id="rId68"/>
    <p:sldId id="368" r:id="rId69"/>
    <p:sldId id="367" r:id="rId70"/>
    <p:sldId id="374" r:id="rId71"/>
    <p:sldId id="373" r:id="rId72"/>
    <p:sldId id="363" r:id="rId73"/>
    <p:sldId id="375" r:id="rId74"/>
    <p:sldId id="377" r:id="rId75"/>
    <p:sldId id="376" r:id="rId76"/>
    <p:sldId id="362" r:id="rId77"/>
    <p:sldId id="378" r:id="rId78"/>
    <p:sldId id="379" r:id="rId79"/>
    <p:sldId id="380" r:id="rId80"/>
    <p:sldId id="384" r:id="rId81"/>
    <p:sldId id="383" r:id="rId82"/>
    <p:sldId id="382" r:id="rId83"/>
    <p:sldId id="381" r:id="rId84"/>
    <p:sldId id="386" r:id="rId85"/>
    <p:sldId id="387" r:id="rId86"/>
    <p:sldId id="385" r:id="rId87"/>
    <p:sldId id="360" r:id="rId88"/>
    <p:sldId id="359" r:id="rId89"/>
    <p:sldId id="390" r:id="rId90"/>
    <p:sldId id="389" r:id="rId91"/>
    <p:sldId id="388" r:id="rId92"/>
    <p:sldId id="334" r:id="rId93"/>
    <p:sldId id="401" r:id="rId94"/>
    <p:sldId id="403" r:id="rId95"/>
    <p:sldId id="394" r:id="rId96"/>
    <p:sldId id="405" r:id="rId97"/>
    <p:sldId id="406" r:id="rId98"/>
    <p:sldId id="404" r:id="rId99"/>
    <p:sldId id="402" r:id="rId100"/>
    <p:sldId id="393" r:id="rId101"/>
    <p:sldId id="407" r:id="rId102"/>
    <p:sldId id="410" r:id="rId103"/>
    <p:sldId id="409" r:id="rId104"/>
    <p:sldId id="408" r:id="rId105"/>
    <p:sldId id="392" r:id="rId106"/>
    <p:sldId id="391" r:id="rId107"/>
    <p:sldId id="411" r:id="rId108"/>
    <p:sldId id="412" r:id="rId109"/>
    <p:sldId id="413" r:id="rId110"/>
    <p:sldId id="414" r:id="rId111"/>
    <p:sldId id="415" r:id="rId112"/>
    <p:sldId id="416" r:id="rId113"/>
    <p:sldId id="417" r:id="rId114"/>
    <p:sldId id="418" r:id="rId115"/>
    <p:sldId id="419" r:id="rId116"/>
    <p:sldId id="420" r:id="rId117"/>
    <p:sldId id="421" r:id="rId118"/>
    <p:sldId id="422" r:id="rId119"/>
    <p:sldId id="423" r:id="rId120"/>
    <p:sldId id="424" r:id="rId121"/>
    <p:sldId id="425" r:id="rId122"/>
    <p:sldId id="262" r:id="rId12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orient="horz" pos="3060">
          <p15:clr>
            <a:srgbClr val="A4A3A4"/>
          </p15:clr>
        </p15:guide>
        <p15:guide id="3" orient="horz" pos="169">
          <p15:clr>
            <a:srgbClr val="A4A3A4"/>
          </p15:clr>
        </p15:guide>
        <p15:guide id="4" orient="horz" pos="2890">
          <p15:clr>
            <a:srgbClr val="A4A3A4"/>
          </p15:clr>
        </p15:guide>
        <p15:guide id="5" orient="horz">
          <p15:clr>
            <a:srgbClr val="A4A3A4"/>
          </p15:clr>
        </p15:guide>
        <p15:guide id="6" orient="horz" pos="622">
          <p15:clr>
            <a:srgbClr val="A4A3A4"/>
          </p15:clr>
        </p15:guide>
        <p15:guide id="7" orient="horz" pos="1575">
          <p15:clr>
            <a:srgbClr val="A4A3A4"/>
          </p15:clr>
        </p15:guide>
        <p15:guide id="8" orient="horz" pos="868">
          <p15:clr>
            <a:srgbClr val="A4A3A4"/>
          </p15:clr>
        </p15:guide>
        <p15:guide id="9" pos="2835">
          <p15:clr>
            <a:srgbClr val="A4A3A4"/>
          </p15:clr>
        </p15:guide>
        <p15:guide id="10" pos="5583">
          <p15:clr>
            <a:srgbClr val="A4A3A4"/>
          </p15:clr>
        </p15:guide>
        <p15:guide id="11" pos="158">
          <p15:clr>
            <a:srgbClr val="A4A3A4"/>
          </p15:clr>
        </p15:guide>
        <p15:guide id="12" pos="5012">
          <p15:clr>
            <a:srgbClr val="A4A3A4"/>
          </p15:clr>
        </p15:guide>
        <p15:guide id="13" pos="1651">
          <p15:clr>
            <a:srgbClr val="A4A3A4"/>
          </p15:clr>
        </p15:guide>
        <p15:guide id="14" pos="2744">
          <p15:clr>
            <a:srgbClr val="A4A3A4"/>
          </p15:clr>
        </p15:guide>
        <p15:guide id="15" pos="5465">
          <p15:clr>
            <a:srgbClr val="A4A3A4"/>
          </p15:clr>
        </p15:guide>
        <p15:guide id="16" pos="956">
          <p15:clr>
            <a:srgbClr val="A4A3A4"/>
          </p15:clr>
        </p15:guide>
        <p15:guide id="17" pos="2562">
          <p15:clr>
            <a:srgbClr val="A4A3A4"/>
          </p15:clr>
        </p15:guide>
        <p15:guide id="18" pos="325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i" initials="A" lastIdx="1" clrIdx="0">
    <p:extLst>
      <p:ext uri="{19B8F6BF-5375-455C-9EA6-DF929625EA0E}">
        <p15:presenceInfo xmlns:p15="http://schemas.microsoft.com/office/powerpoint/2012/main" userId="a500ca4c6628cb6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1C41"/>
    <a:srgbClr val="0071F8"/>
    <a:srgbClr val="00A068"/>
    <a:srgbClr val="BE0064"/>
    <a:srgbClr val="FEB9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383" autoAdjust="0"/>
    <p:restoredTop sz="90542" autoAdjust="0"/>
  </p:normalViewPr>
  <p:slideViewPr>
    <p:cSldViewPr showGuides="1">
      <p:cViewPr varScale="1">
        <p:scale>
          <a:sx n="102" d="100"/>
          <a:sy n="102" d="100"/>
        </p:scale>
        <p:origin x="725" y="96"/>
      </p:cViewPr>
      <p:guideLst>
        <p:guide orient="horz" pos="1620"/>
        <p:guide orient="horz" pos="3060"/>
        <p:guide orient="horz" pos="169"/>
        <p:guide orient="horz" pos="2890"/>
        <p:guide orient="horz"/>
        <p:guide orient="horz" pos="622"/>
        <p:guide orient="horz" pos="1575"/>
        <p:guide orient="horz" pos="868"/>
        <p:guide pos="2835"/>
        <p:guide pos="5583"/>
        <p:guide pos="158"/>
        <p:guide pos="5012"/>
        <p:guide pos="1651"/>
        <p:guide pos="2744"/>
        <p:guide pos="5465"/>
        <p:guide pos="956"/>
        <p:guide pos="2562"/>
        <p:guide pos="3257"/>
      </p:guideLst>
    </p:cSldViewPr>
  </p:slideViewPr>
  <p:outlineViewPr>
    <p:cViewPr>
      <p:scale>
        <a:sx n="33" d="100"/>
        <a:sy n="33" d="100"/>
      </p:scale>
      <p:origin x="0" y="0"/>
    </p:cViewPr>
  </p:outlineViewPr>
  <p:notesTextViewPr>
    <p:cViewPr>
      <p:scale>
        <a:sx n="3" d="2"/>
        <a:sy n="3" d="2"/>
      </p:scale>
      <p:origin x="0" y="0"/>
    </p:cViewPr>
  </p:notesTextViewPr>
  <p:sorterViewPr>
    <p:cViewPr>
      <p:scale>
        <a:sx n="1" d="1"/>
        <a:sy n="1" d="1"/>
      </p:scale>
      <p:origin x="0" y="0"/>
    </p:cViewPr>
  </p:sorterViewPr>
  <p:notesViewPr>
    <p:cSldViewPr showGuides="1">
      <p:cViewPr varScale="1">
        <p:scale>
          <a:sx n="155" d="100"/>
          <a:sy n="155" d="100"/>
        </p:scale>
        <p:origin x="5360" y="20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viewProps" Target="viewProp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13" Type="http://schemas.openxmlformats.org/officeDocument/2006/relationships/slide" Target="slides/slide109.xml"/><Relationship Id="rId118" Type="http://schemas.openxmlformats.org/officeDocument/2006/relationships/slide" Target="slides/slide114.xml"/><Relationship Id="rId126"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slide" Target="slides/slide99.xml"/><Relationship Id="rId108" Type="http://schemas.openxmlformats.org/officeDocument/2006/relationships/slide" Target="slides/slide104.xml"/><Relationship Id="rId116" Type="http://schemas.openxmlformats.org/officeDocument/2006/relationships/slide" Target="slides/slide112.xml"/><Relationship Id="rId124" Type="http://schemas.openxmlformats.org/officeDocument/2006/relationships/notesMaster" Target="notesMasters/notesMaster1.xml"/><Relationship Id="rId129"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11" Type="http://schemas.openxmlformats.org/officeDocument/2006/relationships/slide" Target="slides/slide10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slide" Target="slides/slide110.xml"/><Relationship Id="rId119" Type="http://schemas.openxmlformats.org/officeDocument/2006/relationships/slide" Target="slides/slide115.xml"/><Relationship Id="rId127"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3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61" Type="http://schemas.openxmlformats.org/officeDocument/2006/relationships/slide" Target="slides/slide57.xml"/><Relationship Id="rId82" Type="http://schemas.openxmlformats.org/officeDocument/2006/relationships/slide" Target="slides/slide7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4B82452-3B3D-4B10-B5B2-216C3ED6E0C1}" type="datetimeFigureOut">
              <a:rPr lang="en-GB" smtClean="0"/>
              <a:pPr/>
              <a:t>21/06/2022</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B11B1AA-12AD-4BCD-8A84-BE258AB1E1EB}" type="slidenum">
              <a:rPr lang="en-GB" smtClean="0"/>
              <a:pPr/>
              <a:t>‹#›</a:t>
            </a:fld>
            <a:endParaRPr lang="en-GB"/>
          </a:p>
        </p:txBody>
      </p:sp>
    </p:spTree>
    <p:extLst>
      <p:ext uri="{BB962C8B-B14F-4D97-AF65-F5344CB8AC3E}">
        <p14:creationId xmlns:p14="http://schemas.microsoft.com/office/powerpoint/2010/main" val="17597049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3A1484-528B-4725-8337-7ACDB6138B8F}" type="datetimeFigureOut">
              <a:rPr lang="en-GB" smtClean="0"/>
              <a:pPr/>
              <a:t>21/06/2022</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920340D-206C-4C41-A35B-4D72CE2F2B89}" type="slidenum">
              <a:rPr lang="en-GB" smtClean="0"/>
              <a:pPr/>
              <a:t>‹#›</a:t>
            </a:fld>
            <a:endParaRPr lang="en-GB"/>
          </a:p>
        </p:txBody>
      </p:sp>
    </p:spTree>
    <p:extLst>
      <p:ext uri="{BB962C8B-B14F-4D97-AF65-F5344CB8AC3E}">
        <p14:creationId xmlns:p14="http://schemas.microsoft.com/office/powerpoint/2010/main" val="2535619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softwaretestingmaterial.com/software-testing/"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tryqa.com/what-is-boundary-value-analysis-in-software-testing/"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guru99.com/unit-testing-guide.html"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guru99.com/integration-testing.html"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www.xenonstack.com/insights/what-is-integration-testing/" TargetMode="Externa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oftwaretestingfundamentals.com/system-testing/"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www.geeksforgeeks.org/system-testing/"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h2kinfosys.com/blog/what-is-the-difference-between-usability-test-and-user-acceptance-test/"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asq.org/quality-resources/tree-diagram"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s://asq.org/quality-resources/root-cause-analysis" TargetMode="Externa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kanbanize.com/lean-management/improvement/5-whys-analysis-tool"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20340D-206C-4C41-A35B-4D72CE2F2B89}" type="slidenum">
              <a:rPr lang="en-GB" smtClean="0"/>
              <a:pPr/>
              <a:t>1</a:t>
            </a:fld>
            <a:endParaRPr lang="en-GB"/>
          </a:p>
        </p:txBody>
      </p:sp>
    </p:spTree>
    <p:extLst>
      <p:ext uri="{BB962C8B-B14F-4D97-AF65-F5344CB8AC3E}">
        <p14:creationId xmlns:p14="http://schemas.microsoft.com/office/powerpoint/2010/main" val="4038769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Lesson five</a:t>
            </a:r>
          </a:p>
          <a:p>
            <a:endParaRPr lang="en-GB" dirty="0"/>
          </a:p>
        </p:txBody>
      </p:sp>
      <p:sp>
        <p:nvSpPr>
          <p:cNvPr id="4" name="Slide Number Placeholder 3"/>
          <p:cNvSpPr>
            <a:spLocks noGrp="1"/>
          </p:cNvSpPr>
          <p:nvPr>
            <p:ph type="sldNum" sz="quarter" idx="5"/>
          </p:nvPr>
        </p:nvSpPr>
        <p:spPr/>
        <p:txBody>
          <a:bodyPr/>
          <a:lstStyle/>
          <a:p>
            <a:fld id="{9920340D-206C-4C41-A35B-4D72CE2F2B89}" type="slidenum">
              <a:rPr lang="en-GB" smtClean="0"/>
              <a:pPr/>
              <a:t>10</a:t>
            </a:fld>
            <a:endParaRPr lang="en-GB"/>
          </a:p>
        </p:txBody>
      </p:sp>
    </p:spTree>
    <p:extLst>
      <p:ext uri="{BB962C8B-B14F-4D97-AF65-F5344CB8AC3E}">
        <p14:creationId xmlns:p14="http://schemas.microsoft.com/office/powerpoint/2010/main" val="3776617848"/>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Lesson 16</a:t>
            </a:r>
          </a:p>
          <a:p>
            <a:r>
              <a:rPr lang="en-GB" dirty="0">
                <a:latin typeface="Arial" panose="020B0604020202020204" pitchFamily="34" charset="0"/>
                <a:cs typeface="Arial" panose="020B0604020202020204" pitchFamily="34" charset="0"/>
              </a:rPr>
              <a:t>Solution</a:t>
            </a:r>
            <a:r>
              <a:rPr lang="en-GB" baseline="0" dirty="0">
                <a:latin typeface="Arial" panose="020B0604020202020204" pitchFamily="34" charset="0"/>
                <a:cs typeface="Arial" panose="020B0604020202020204" pitchFamily="34" charset="0"/>
              </a:rPr>
              <a:t> three</a:t>
            </a:r>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920340D-206C-4C41-A35B-4D72CE2F2B89}" type="slidenum">
              <a:rPr lang="en-GB" smtClean="0"/>
              <a:pPr/>
              <a:t>101</a:t>
            </a:fld>
            <a:endParaRPr lang="en-GB"/>
          </a:p>
        </p:txBody>
      </p:sp>
    </p:spTree>
    <p:extLst>
      <p:ext uri="{BB962C8B-B14F-4D97-AF65-F5344CB8AC3E}">
        <p14:creationId xmlns:p14="http://schemas.microsoft.com/office/powerpoint/2010/main" val="2223689471"/>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Lesson 16</a:t>
            </a:r>
          </a:p>
          <a:p>
            <a:r>
              <a:rPr lang="en-GB" dirty="0">
                <a:latin typeface="Arial" panose="020B0604020202020204" pitchFamily="34" charset="0"/>
                <a:cs typeface="Arial" panose="020B0604020202020204" pitchFamily="34" charset="0"/>
              </a:rPr>
              <a:t>Solution</a:t>
            </a:r>
            <a:r>
              <a:rPr lang="en-GB" baseline="0" dirty="0">
                <a:latin typeface="Arial" panose="020B0604020202020204" pitchFamily="34" charset="0"/>
                <a:cs typeface="Arial" panose="020B0604020202020204" pitchFamily="34" charset="0"/>
              </a:rPr>
              <a:t> three</a:t>
            </a:r>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920340D-206C-4C41-A35B-4D72CE2F2B89}" type="slidenum">
              <a:rPr lang="en-GB" smtClean="0"/>
              <a:pPr/>
              <a:t>102</a:t>
            </a:fld>
            <a:endParaRPr lang="en-GB"/>
          </a:p>
        </p:txBody>
      </p:sp>
    </p:spTree>
    <p:extLst>
      <p:ext uri="{BB962C8B-B14F-4D97-AF65-F5344CB8AC3E}">
        <p14:creationId xmlns:p14="http://schemas.microsoft.com/office/powerpoint/2010/main" val="466961399"/>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Lesson 16</a:t>
            </a:r>
          </a:p>
          <a:p>
            <a:r>
              <a:rPr lang="en-GB" dirty="0">
                <a:latin typeface="Arial" panose="020B0604020202020204" pitchFamily="34" charset="0"/>
                <a:cs typeface="Arial" panose="020B0604020202020204" pitchFamily="34" charset="0"/>
              </a:rPr>
              <a:t>Solution</a:t>
            </a:r>
            <a:r>
              <a:rPr lang="en-GB" baseline="0" dirty="0">
                <a:latin typeface="Arial" panose="020B0604020202020204" pitchFamily="34" charset="0"/>
                <a:cs typeface="Arial" panose="020B0604020202020204" pitchFamily="34" charset="0"/>
              </a:rPr>
              <a:t> three</a:t>
            </a:r>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920340D-206C-4C41-A35B-4D72CE2F2B89}" type="slidenum">
              <a:rPr lang="en-GB" smtClean="0"/>
              <a:pPr/>
              <a:t>103</a:t>
            </a:fld>
            <a:endParaRPr lang="en-GB"/>
          </a:p>
        </p:txBody>
      </p:sp>
    </p:spTree>
    <p:extLst>
      <p:ext uri="{BB962C8B-B14F-4D97-AF65-F5344CB8AC3E}">
        <p14:creationId xmlns:p14="http://schemas.microsoft.com/office/powerpoint/2010/main" val="770079392"/>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Lesson 16</a:t>
            </a:r>
          </a:p>
          <a:p>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920340D-206C-4C41-A35B-4D72CE2F2B89}" type="slidenum">
              <a:rPr lang="en-GB" smtClean="0"/>
              <a:pPr/>
              <a:t>104</a:t>
            </a:fld>
            <a:endParaRPr lang="en-GB"/>
          </a:p>
        </p:txBody>
      </p:sp>
    </p:spTree>
    <p:extLst>
      <p:ext uri="{BB962C8B-B14F-4D97-AF65-F5344CB8AC3E}">
        <p14:creationId xmlns:p14="http://schemas.microsoft.com/office/powerpoint/2010/main" val="635289482"/>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Lesson 16</a:t>
            </a:r>
          </a:p>
          <a:p>
            <a:endParaRPr lang="en-GB" dirty="0"/>
          </a:p>
        </p:txBody>
      </p:sp>
      <p:sp>
        <p:nvSpPr>
          <p:cNvPr id="4" name="Slide Number Placeholder 3"/>
          <p:cNvSpPr>
            <a:spLocks noGrp="1"/>
          </p:cNvSpPr>
          <p:nvPr>
            <p:ph type="sldNum" sz="quarter" idx="5"/>
          </p:nvPr>
        </p:nvSpPr>
        <p:spPr/>
        <p:txBody>
          <a:bodyPr/>
          <a:lstStyle/>
          <a:p>
            <a:fld id="{9920340D-206C-4C41-A35B-4D72CE2F2B89}" type="slidenum">
              <a:rPr lang="en-GB" smtClean="0"/>
              <a:pPr/>
              <a:t>105</a:t>
            </a:fld>
            <a:endParaRPr lang="en-GB"/>
          </a:p>
        </p:txBody>
      </p:sp>
    </p:spTree>
    <p:extLst>
      <p:ext uri="{BB962C8B-B14F-4D97-AF65-F5344CB8AC3E}">
        <p14:creationId xmlns:p14="http://schemas.microsoft.com/office/powerpoint/2010/main" val="1863154754"/>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Lesson 16</a:t>
            </a:r>
          </a:p>
          <a:p>
            <a:r>
              <a:rPr lang="en-GB" dirty="0">
                <a:latin typeface="Arial" panose="020B0604020202020204" pitchFamily="34" charset="0"/>
                <a:cs typeface="Arial" panose="020B0604020202020204" pitchFamily="34" charset="0"/>
              </a:rPr>
              <a:t>Solution</a:t>
            </a:r>
            <a:r>
              <a:rPr lang="en-GB" baseline="0" dirty="0">
                <a:latin typeface="Arial" panose="020B0604020202020204" pitchFamily="34" charset="0"/>
                <a:cs typeface="Arial" panose="020B0604020202020204" pitchFamily="34" charset="0"/>
              </a:rPr>
              <a:t> four</a:t>
            </a:r>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920340D-206C-4C41-A35B-4D72CE2F2B89}" type="slidenum">
              <a:rPr lang="en-GB" smtClean="0"/>
              <a:pPr/>
              <a:t>106</a:t>
            </a:fld>
            <a:endParaRPr lang="en-GB"/>
          </a:p>
        </p:txBody>
      </p:sp>
    </p:spTree>
    <p:extLst>
      <p:ext uri="{BB962C8B-B14F-4D97-AF65-F5344CB8AC3E}">
        <p14:creationId xmlns:p14="http://schemas.microsoft.com/office/powerpoint/2010/main" val="1023240096"/>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Lesson 16</a:t>
            </a:r>
          </a:p>
          <a:p>
            <a:r>
              <a:rPr lang="en-GB" dirty="0">
                <a:latin typeface="Arial" panose="020B0604020202020204" pitchFamily="34" charset="0"/>
                <a:cs typeface="Arial" panose="020B0604020202020204" pitchFamily="34" charset="0"/>
              </a:rPr>
              <a:t>Solution</a:t>
            </a:r>
            <a:r>
              <a:rPr lang="en-GB" baseline="0" dirty="0">
                <a:latin typeface="Arial" panose="020B0604020202020204" pitchFamily="34" charset="0"/>
                <a:cs typeface="Arial" panose="020B0604020202020204" pitchFamily="34" charset="0"/>
              </a:rPr>
              <a:t> four</a:t>
            </a:r>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920340D-206C-4C41-A35B-4D72CE2F2B89}" type="slidenum">
              <a:rPr lang="en-GB" smtClean="0"/>
              <a:pPr/>
              <a:t>107</a:t>
            </a:fld>
            <a:endParaRPr lang="en-GB"/>
          </a:p>
        </p:txBody>
      </p:sp>
    </p:spTree>
    <p:extLst>
      <p:ext uri="{BB962C8B-B14F-4D97-AF65-F5344CB8AC3E}">
        <p14:creationId xmlns:p14="http://schemas.microsoft.com/office/powerpoint/2010/main" val="1169575902"/>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Lesson 16</a:t>
            </a:r>
          </a:p>
          <a:p>
            <a:r>
              <a:rPr lang="en-GB" dirty="0">
                <a:latin typeface="Arial" panose="020B0604020202020204" pitchFamily="34" charset="0"/>
                <a:cs typeface="Arial" panose="020B0604020202020204" pitchFamily="34" charset="0"/>
              </a:rPr>
              <a:t>Solution</a:t>
            </a:r>
            <a:r>
              <a:rPr lang="en-GB" baseline="0" dirty="0">
                <a:latin typeface="Arial" panose="020B0604020202020204" pitchFamily="34" charset="0"/>
                <a:cs typeface="Arial" panose="020B0604020202020204" pitchFamily="34" charset="0"/>
              </a:rPr>
              <a:t> four</a:t>
            </a: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920340D-206C-4C41-A35B-4D72CE2F2B89}" type="slidenum">
              <a:rPr lang="en-GB" smtClean="0"/>
              <a:pPr/>
              <a:t>108</a:t>
            </a:fld>
            <a:endParaRPr lang="en-GB"/>
          </a:p>
        </p:txBody>
      </p:sp>
    </p:spTree>
    <p:extLst>
      <p:ext uri="{BB962C8B-B14F-4D97-AF65-F5344CB8AC3E}">
        <p14:creationId xmlns:p14="http://schemas.microsoft.com/office/powerpoint/2010/main" val="4144026893"/>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Lesson 16</a:t>
            </a:r>
          </a:p>
          <a:p>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920340D-206C-4C41-A35B-4D72CE2F2B89}" type="slidenum">
              <a:rPr lang="en-GB" smtClean="0"/>
              <a:pPr/>
              <a:t>109</a:t>
            </a:fld>
            <a:endParaRPr lang="en-GB"/>
          </a:p>
        </p:txBody>
      </p:sp>
    </p:spTree>
    <p:extLst>
      <p:ext uri="{BB962C8B-B14F-4D97-AF65-F5344CB8AC3E}">
        <p14:creationId xmlns:p14="http://schemas.microsoft.com/office/powerpoint/2010/main" val="1363184705"/>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Lesson 16</a:t>
            </a:r>
          </a:p>
          <a:p>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920340D-206C-4C41-A35B-4D72CE2F2B89}" type="slidenum">
              <a:rPr lang="en-GB" smtClean="0"/>
              <a:pPr/>
              <a:t>110</a:t>
            </a:fld>
            <a:endParaRPr lang="en-GB"/>
          </a:p>
        </p:txBody>
      </p:sp>
    </p:spTree>
    <p:extLst>
      <p:ext uri="{BB962C8B-B14F-4D97-AF65-F5344CB8AC3E}">
        <p14:creationId xmlns:p14="http://schemas.microsoft.com/office/powerpoint/2010/main" val="27621615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Lesson six</a:t>
            </a:r>
          </a:p>
          <a:p>
            <a:endParaRPr lang="en-GB" dirty="0"/>
          </a:p>
        </p:txBody>
      </p:sp>
      <p:sp>
        <p:nvSpPr>
          <p:cNvPr id="4" name="Slide Number Placeholder 3"/>
          <p:cNvSpPr>
            <a:spLocks noGrp="1"/>
          </p:cNvSpPr>
          <p:nvPr>
            <p:ph type="sldNum" sz="quarter" idx="5"/>
          </p:nvPr>
        </p:nvSpPr>
        <p:spPr/>
        <p:txBody>
          <a:bodyPr/>
          <a:lstStyle/>
          <a:p>
            <a:fld id="{9920340D-206C-4C41-A35B-4D72CE2F2B89}" type="slidenum">
              <a:rPr lang="en-GB" smtClean="0"/>
              <a:pPr/>
              <a:t>11</a:t>
            </a:fld>
            <a:endParaRPr lang="en-GB"/>
          </a:p>
        </p:txBody>
      </p:sp>
    </p:spTree>
    <p:extLst>
      <p:ext uri="{BB962C8B-B14F-4D97-AF65-F5344CB8AC3E}">
        <p14:creationId xmlns:p14="http://schemas.microsoft.com/office/powerpoint/2010/main" val="427170710"/>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Lesson 16</a:t>
            </a:r>
          </a:p>
          <a:p>
            <a:r>
              <a:rPr lang="en-GB" dirty="0">
                <a:latin typeface="Arial" panose="020B0604020202020204" pitchFamily="34" charset="0"/>
                <a:cs typeface="Arial" panose="020B0604020202020204" pitchFamily="34" charset="0"/>
              </a:rPr>
              <a:t>Solution</a:t>
            </a:r>
            <a:r>
              <a:rPr lang="en-GB" baseline="0" dirty="0">
                <a:latin typeface="Arial" panose="020B0604020202020204" pitchFamily="34" charset="0"/>
                <a:cs typeface="Arial" panose="020B0604020202020204" pitchFamily="34" charset="0"/>
              </a:rPr>
              <a:t> five</a:t>
            </a:r>
            <a:endParaRPr lang="en-GB" dirty="0">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9920340D-206C-4C41-A35B-4D72CE2F2B89}" type="slidenum">
              <a:rPr lang="en-GB" smtClean="0"/>
              <a:pPr/>
              <a:t>111</a:t>
            </a:fld>
            <a:endParaRPr lang="en-GB"/>
          </a:p>
        </p:txBody>
      </p:sp>
    </p:spTree>
    <p:extLst>
      <p:ext uri="{BB962C8B-B14F-4D97-AF65-F5344CB8AC3E}">
        <p14:creationId xmlns:p14="http://schemas.microsoft.com/office/powerpoint/2010/main" val="917986443"/>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Lesson 16</a:t>
            </a:r>
          </a:p>
          <a:p>
            <a:r>
              <a:rPr lang="en-GB" dirty="0">
                <a:latin typeface="Arial" panose="020B0604020202020204" pitchFamily="34" charset="0"/>
                <a:cs typeface="Arial" panose="020B0604020202020204" pitchFamily="34" charset="0"/>
              </a:rPr>
              <a:t>Solution</a:t>
            </a:r>
            <a:r>
              <a:rPr lang="en-GB" baseline="0" dirty="0">
                <a:latin typeface="Arial" panose="020B0604020202020204" pitchFamily="34" charset="0"/>
                <a:cs typeface="Arial" panose="020B0604020202020204" pitchFamily="34" charset="0"/>
              </a:rPr>
              <a:t> five</a:t>
            </a: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920340D-206C-4C41-A35B-4D72CE2F2B89}" type="slidenum">
              <a:rPr lang="en-GB" smtClean="0"/>
              <a:pPr/>
              <a:t>112</a:t>
            </a:fld>
            <a:endParaRPr lang="en-GB"/>
          </a:p>
        </p:txBody>
      </p:sp>
    </p:spTree>
    <p:extLst>
      <p:ext uri="{BB962C8B-B14F-4D97-AF65-F5344CB8AC3E}">
        <p14:creationId xmlns:p14="http://schemas.microsoft.com/office/powerpoint/2010/main" val="1085532122"/>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Lesson 16</a:t>
            </a:r>
          </a:p>
          <a:p>
            <a:r>
              <a:rPr lang="en-GB" dirty="0">
                <a:latin typeface="Arial" panose="020B0604020202020204" pitchFamily="34" charset="0"/>
                <a:cs typeface="Arial" panose="020B0604020202020204" pitchFamily="34" charset="0"/>
              </a:rPr>
              <a:t>Solution</a:t>
            </a:r>
            <a:r>
              <a:rPr lang="en-GB" baseline="0" dirty="0">
                <a:latin typeface="Arial" panose="020B0604020202020204" pitchFamily="34" charset="0"/>
                <a:cs typeface="Arial" panose="020B0604020202020204" pitchFamily="34" charset="0"/>
              </a:rPr>
              <a:t> five</a:t>
            </a:r>
            <a:endParaRPr lang="en-GB" dirty="0">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9920340D-206C-4C41-A35B-4D72CE2F2B89}" type="slidenum">
              <a:rPr lang="en-GB" smtClean="0"/>
              <a:pPr/>
              <a:t>113</a:t>
            </a:fld>
            <a:endParaRPr lang="en-GB"/>
          </a:p>
        </p:txBody>
      </p:sp>
    </p:spTree>
    <p:extLst>
      <p:ext uri="{BB962C8B-B14F-4D97-AF65-F5344CB8AC3E}">
        <p14:creationId xmlns:p14="http://schemas.microsoft.com/office/powerpoint/2010/main" val="138229659"/>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Lesson 16</a:t>
            </a:r>
          </a:p>
          <a:p>
            <a:endParaRPr lang="en-GB"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920340D-206C-4C41-A35B-4D72CE2F2B89}" type="slidenum">
              <a:rPr lang="en-GB" smtClean="0"/>
              <a:pPr/>
              <a:t>114</a:t>
            </a:fld>
            <a:endParaRPr lang="en-GB"/>
          </a:p>
        </p:txBody>
      </p:sp>
    </p:spTree>
    <p:extLst>
      <p:ext uri="{BB962C8B-B14F-4D97-AF65-F5344CB8AC3E}">
        <p14:creationId xmlns:p14="http://schemas.microsoft.com/office/powerpoint/2010/main" val="3094131849"/>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Lesson 16</a:t>
            </a:r>
          </a:p>
          <a:p>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920340D-206C-4C41-A35B-4D72CE2F2B89}" type="slidenum">
              <a:rPr lang="en-GB" smtClean="0"/>
              <a:pPr/>
              <a:t>115</a:t>
            </a:fld>
            <a:endParaRPr lang="en-GB"/>
          </a:p>
        </p:txBody>
      </p:sp>
    </p:spTree>
    <p:extLst>
      <p:ext uri="{BB962C8B-B14F-4D97-AF65-F5344CB8AC3E}">
        <p14:creationId xmlns:p14="http://schemas.microsoft.com/office/powerpoint/2010/main" val="3156697790"/>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Lesson 16</a:t>
            </a:r>
          </a:p>
          <a:p>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920340D-206C-4C41-A35B-4D72CE2F2B89}" type="slidenum">
              <a:rPr lang="en-GB" smtClean="0"/>
              <a:pPr/>
              <a:t>116</a:t>
            </a:fld>
            <a:endParaRPr lang="en-GB"/>
          </a:p>
        </p:txBody>
      </p:sp>
    </p:spTree>
    <p:extLst>
      <p:ext uri="{BB962C8B-B14F-4D97-AF65-F5344CB8AC3E}">
        <p14:creationId xmlns:p14="http://schemas.microsoft.com/office/powerpoint/2010/main" val="3655346341"/>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Lesson 16</a:t>
            </a:r>
          </a:p>
          <a:p>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920340D-206C-4C41-A35B-4D72CE2F2B89}" type="slidenum">
              <a:rPr lang="en-GB" smtClean="0"/>
              <a:pPr/>
              <a:t>117</a:t>
            </a:fld>
            <a:endParaRPr lang="en-GB"/>
          </a:p>
        </p:txBody>
      </p:sp>
    </p:spTree>
    <p:extLst>
      <p:ext uri="{BB962C8B-B14F-4D97-AF65-F5344CB8AC3E}">
        <p14:creationId xmlns:p14="http://schemas.microsoft.com/office/powerpoint/2010/main" val="386737815"/>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Lesson 16</a:t>
            </a:r>
          </a:p>
          <a:p>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920340D-206C-4C41-A35B-4D72CE2F2B89}" type="slidenum">
              <a:rPr lang="en-GB" smtClean="0"/>
              <a:pPr/>
              <a:t>118</a:t>
            </a:fld>
            <a:endParaRPr lang="en-GB"/>
          </a:p>
        </p:txBody>
      </p:sp>
    </p:spTree>
    <p:extLst>
      <p:ext uri="{BB962C8B-B14F-4D97-AF65-F5344CB8AC3E}">
        <p14:creationId xmlns:p14="http://schemas.microsoft.com/office/powerpoint/2010/main" val="994995637"/>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20340D-206C-4C41-A35B-4D72CE2F2B89}" type="slidenum">
              <a:rPr lang="en-GB" smtClean="0"/>
              <a:pPr/>
              <a:t>119</a:t>
            </a:fld>
            <a:endParaRPr lang="en-GB"/>
          </a:p>
        </p:txBody>
      </p:sp>
    </p:spTree>
    <p:extLst>
      <p:ext uri="{BB962C8B-B14F-4D97-AF65-F5344CB8AC3E}">
        <p14:creationId xmlns:p14="http://schemas.microsoft.com/office/powerpoint/2010/main" val="29419719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Lesson seven</a:t>
            </a:r>
          </a:p>
          <a:p>
            <a:endParaRPr lang="en-GB" dirty="0"/>
          </a:p>
        </p:txBody>
      </p:sp>
      <p:sp>
        <p:nvSpPr>
          <p:cNvPr id="4" name="Slide Number Placeholder 3"/>
          <p:cNvSpPr>
            <a:spLocks noGrp="1"/>
          </p:cNvSpPr>
          <p:nvPr>
            <p:ph type="sldNum" sz="quarter" idx="5"/>
          </p:nvPr>
        </p:nvSpPr>
        <p:spPr/>
        <p:txBody>
          <a:bodyPr/>
          <a:lstStyle/>
          <a:p>
            <a:fld id="{9920340D-206C-4C41-A35B-4D72CE2F2B89}" type="slidenum">
              <a:rPr lang="en-GB" smtClean="0"/>
              <a:pPr/>
              <a:t>12</a:t>
            </a:fld>
            <a:endParaRPr lang="en-GB"/>
          </a:p>
        </p:txBody>
      </p:sp>
    </p:spTree>
    <p:extLst>
      <p:ext uri="{BB962C8B-B14F-4D97-AF65-F5344CB8AC3E}">
        <p14:creationId xmlns:p14="http://schemas.microsoft.com/office/powerpoint/2010/main" val="1042309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20340D-206C-4C41-A35B-4D72CE2F2B89}" type="slidenum">
              <a:rPr lang="en-GB" smtClean="0"/>
              <a:pPr/>
              <a:t>13</a:t>
            </a:fld>
            <a:endParaRPr lang="en-GB"/>
          </a:p>
        </p:txBody>
      </p:sp>
    </p:spTree>
    <p:extLst>
      <p:ext uri="{BB962C8B-B14F-4D97-AF65-F5344CB8AC3E}">
        <p14:creationId xmlns:p14="http://schemas.microsoft.com/office/powerpoint/2010/main" val="40019804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Lesson eight – Software testing is defined as an activity to check whether the actual results match the expected results, and to ensure that the software system is defect-free. It involves the execution of a software component or system component to evaluate one or more properties of interest. Software testing also helps to identify errors, gaps, or missing requirements when compared with the actual requirements.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Useful article: </a:t>
            </a:r>
            <a:r>
              <a:rPr lang="en-GB" dirty="0">
                <a:hlinkClick r:id="rId3"/>
              </a:rPr>
              <a:t>https://www.softwaretestingmaterial.com/software-testing/</a:t>
            </a:r>
            <a:endParaRPr lang="en-GB" dirty="0"/>
          </a:p>
          <a:p>
            <a:endParaRPr lang="en-GB" dirty="0"/>
          </a:p>
          <a:p>
            <a:r>
              <a:rPr lang="en-GB" dirty="0"/>
              <a:t>Black,</a:t>
            </a:r>
            <a:r>
              <a:rPr lang="en-GB" baseline="0" dirty="0"/>
              <a:t> grey, white box</a:t>
            </a:r>
            <a:endParaRPr lang="en-GB" dirty="0"/>
          </a:p>
          <a:p>
            <a:endParaRPr lang="en-GB" dirty="0"/>
          </a:p>
        </p:txBody>
      </p:sp>
      <p:sp>
        <p:nvSpPr>
          <p:cNvPr id="4" name="Slide Number Placeholder 3"/>
          <p:cNvSpPr>
            <a:spLocks noGrp="1"/>
          </p:cNvSpPr>
          <p:nvPr>
            <p:ph type="sldNum" sz="quarter" idx="5"/>
          </p:nvPr>
        </p:nvSpPr>
        <p:spPr/>
        <p:txBody>
          <a:bodyPr/>
          <a:lstStyle/>
          <a:p>
            <a:fld id="{9920340D-206C-4C41-A35B-4D72CE2F2B89}" type="slidenum">
              <a:rPr lang="en-GB" smtClean="0"/>
              <a:pPr/>
              <a:t>15</a:t>
            </a:fld>
            <a:endParaRPr lang="en-GB"/>
          </a:p>
        </p:txBody>
      </p:sp>
    </p:spTree>
    <p:extLst>
      <p:ext uri="{BB962C8B-B14F-4D97-AF65-F5344CB8AC3E}">
        <p14:creationId xmlns:p14="http://schemas.microsoft.com/office/powerpoint/2010/main" val="27269082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Lesson eight – </a:t>
            </a:r>
            <a:r>
              <a:rPr lang="en-US" sz="1200" b="0" i="0" kern="1200" dirty="0">
                <a:solidFill>
                  <a:schemeClr val="tx1"/>
                </a:solidFill>
                <a:effectLst/>
                <a:latin typeface="+mn-lt"/>
                <a:ea typeface="+mn-ea"/>
                <a:cs typeface="+mn-cs"/>
              </a:rPr>
              <a:t>Interface testing is performed to evaluate whether systems or components pass data and control correctly to one another. It is to verify whether all the interactions between these modules are working properly, and whether errors are handled properly.</a:t>
            </a:r>
          </a:p>
          <a:p>
            <a:endParaRPr lang="en-GB" dirty="0"/>
          </a:p>
        </p:txBody>
      </p:sp>
      <p:sp>
        <p:nvSpPr>
          <p:cNvPr id="4" name="Slide Number Placeholder 3"/>
          <p:cNvSpPr>
            <a:spLocks noGrp="1"/>
          </p:cNvSpPr>
          <p:nvPr>
            <p:ph type="sldNum" sz="quarter" idx="5"/>
          </p:nvPr>
        </p:nvSpPr>
        <p:spPr/>
        <p:txBody>
          <a:bodyPr/>
          <a:lstStyle/>
          <a:p>
            <a:fld id="{9920340D-206C-4C41-A35B-4D72CE2F2B89}" type="slidenum">
              <a:rPr lang="en-GB" smtClean="0"/>
              <a:pPr/>
              <a:t>16</a:t>
            </a:fld>
            <a:endParaRPr lang="en-GB"/>
          </a:p>
        </p:txBody>
      </p:sp>
    </p:spTree>
    <p:extLst>
      <p:ext uri="{BB962C8B-B14F-4D97-AF65-F5344CB8AC3E}">
        <p14:creationId xmlns:p14="http://schemas.microsoft.com/office/powerpoint/2010/main" val="31647017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Lesson eight – B</a:t>
            </a:r>
            <a:r>
              <a:rPr lang="en-US" sz="1200" b="0" i="0" kern="1200" dirty="0">
                <a:solidFill>
                  <a:schemeClr val="tx1"/>
                </a:solidFill>
                <a:effectLst/>
                <a:latin typeface="Arial" panose="020B0604020202020204" pitchFamily="34" charset="0"/>
                <a:ea typeface="+mn-ea"/>
                <a:cs typeface="Arial" panose="020B0604020202020204" pitchFamily="34" charset="0"/>
              </a:rPr>
              <a:t>oundary testing is the process of testing between extreme ends or boundaries between partitions of the input values. So these extreme ends – like start-end, lower-upper, maximum-minimum, just inside-just outside values – are called boundary values, and the testing is called "boundary testing“</a:t>
            </a:r>
          </a:p>
          <a:p>
            <a:endParaRPr lang="en-US" sz="1200" b="0" i="0" kern="1200" dirty="0">
              <a:solidFill>
                <a:schemeClr val="tx1"/>
              </a:solidFill>
              <a:effectLst/>
              <a:latin typeface="Arial" panose="020B0604020202020204" pitchFamily="34" charset="0"/>
              <a:ea typeface="+mn-ea"/>
              <a:cs typeface="Arial" panose="020B0604020202020204" pitchFamily="34" charset="0"/>
            </a:endParaRPr>
          </a:p>
          <a:p>
            <a:r>
              <a:rPr lang="en-US" sz="1200" b="0" i="0" kern="1200" dirty="0">
                <a:solidFill>
                  <a:schemeClr val="tx1"/>
                </a:solidFill>
                <a:effectLst/>
                <a:latin typeface="Arial" panose="020B0604020202020204" pitchFamily="34" charset="0"/>
                <a:ea typeface="+mn-ea"/>
                <a:cs typeface="Arial" panose="020B0604020202020204" pitchFamily="34" charset="0"/>
              </a:rPr>
              <a:t>Article on BVA: </a:t>
            </a:r>
            <a:r>
              <a:rPr lang="en-GB" dirty="0">
                <a:latin typeface="Arial" panose="020B0604020202020204" pitchFamily="34" charset="0"/>
                <a:cs typeface="Arial" panose="020B0604020202020204" pitchFamily="34" charset="0"/>
                <a:hlinkClick r:id="rId3"/>
              </a:rPr>
              <a:t>http://tryqa.com/what-is-boundary-value-analysis-in-software-testing/</a:t>
            </a:r>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920340D-206C-4C41-A35B-4D72CE2F2B89}" type="slidenum">
              <a:rPr lang="en-GB" smtClean="0"/>
              <a:pPr/>
              <a:t>17</a:t>
            </a:fld>
            <a:endParaRPr lang="en-GB"/>
          </a:p>
        </p:txBody>
      </p:sp>
    </p:spTree>
    <p:extLst>
      <p:ext uri="{BB962C8B-B14F-4D97-AF65-F5344CB8AC3E}">
        <p14:creationId xmlns:p14="http://schemas.microsoft.com/office/powerpoint/2010/main" val="27031012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Lesson eight – </a:t>
            </a:r>
            <a:r>
              <a:rPr lang="en-US" sz="1200" b="0" i="0" u="none" strike="noStrike" kern="1200" baseline="0" dirty="0">
                <a:solidFill>
                  <a:schemeClr val="tx1"/>
                </a:solidFill>
                <a:effectLst/>
                <a:latin typeface="Arial" panose="020B0604020202020204" pitchFamily="34" charset="0"/>
                <a:ea typeface="+mn-ea"/>
                <a:cs typeface="Arial" panose="020B0604020202020204" pitchFamily="34" charset="0"/>
              </a:rPr>
              <a:t>U</a:t>
            </a:r>
            <a:r>
              <a:rPr lang="en-US" sz="1200" b="0" i="0" kern="1200" dirty="0">
                <a:solidFill>
                  <a:schemeClr val="tx1"/>
                </a:solidFill>
                <a:effectLst/>
                <a:latin typeface="Arial" panose="020B0604020202020204" pitchFamily="34" charset="0"/>
                <a:ea typeface="+mn-ea"/>
                <a:cs typeface="Arial" panose="020B0604020202020204" pitchFamily="34" charset="0"/>
              </a:rPr>
              <a:t>nit</a:t>
            </a:r>
            <a:r>
              <a:rPr lang="en-US" sz="1200" b="0" i="0" kern="1200" baseline="0" dirty="0">
                <a:solidFill>
                  <a:schemeClr val="tx1"/>
                </a:solidFill>
                <a:effectLst/>
                <a:latin typeface="Arial" panose="020B0604020202020204" pitchFamily="34" charset="0"/>
                <a:ea typeface="+mn-ea"/>
                <a:cs typeface="Arial" panose="020B0604020202020204" pitchFamily="34" charset="0"/>
              </a:rPr>
              <a:t> testing</a:t>
            </a:r>
            <a:r>
              <a:rPr lang="en-US" sz="1200" b="0" i="0" kern="1200" dirty="0">
                <a:solidFill>
                  <a:schemeClr val="tx1"/>
                </a:solidFill>
                <a:effectLst/>
                <a:latin typeface="Arial" panose="020B0604020202020204" pitchFamily="34" charset="0"/>
                <a:ea typeface="+mn-ea"/>
                <a:cs typeface="Arial" panose="020B0604020202020204" pitchFamily="34" charset="0"/>
              </a:rPr>
              <a:t> is a level of software testing where individual units or components of a software are tested. The purpose is to ensure that each unit of the software performs as designed. A unit is the smallest testable part of any software. It usually has one or several inputs and a single output. In procedural programming, a unit may be an individual program, function, procedure, etc.</a:t>
            </a:r>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Useful article: </a:t>
            </a:r>
            <a:r>
              <a:rPr lang="en-GB" dirty="0">
                <a:latin typeface="Arial" panose="020B0604020202020204" pitchFamily="34" charset="0"/>
                <a:cs typeface="Arial" panose="020B0604020202020204" pitchFamily="34" charset="0"/>
                <a:hlinkClick r:id="rId3"/>
              </a:rPr>
              <a:t>https://www.guru99.com/unit-testing-guide.html</a:t>
            </a:r>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920340D-206C-4C41-A35B-4D72CE2F2B89}" type="slidenum">
              <a:rPr lang="en-GB" smtClean="0"/>
              <a:pPr/>
              <a:t>18</a:t>
            </a:fld>
            <a:endParaRPr lang="en-GB"/>
          </a:p>
        </p:txBody>
      </p:sp>
    </p:spTree>
    <p:extLst>
      <p:ext uri="{BB962C8B-B14F-4D97-AF65-F5344CB8AC3E}">
        <p14:creationId xmlns:p14="http://schemas.microsoft.com/office/powerpoint/2010/main" val="41759608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Lesson eight – A </a:t>
            </a:r>
            <a:r>
              <a:rPr lang="en-US" sz="1200" b="0" i="0" kern="1200" dirty="0">
                <a:solidFill>
                  <a:schemeClr val="tx1"/>
                </a:solidFill>
                <a:effectLst/>
                <a:latin typeface="Arial" panose="020B0604020202020204" pitchFamily="34" charset="0"/>
                <a:ea typeface="+mn-ea"/>
                <a:cs typeface="Arial" panose="020B0604020202020204" pitchFamily="34" charset="0"/>
              </a:rPr>
              <a:t>type of testing where software modules are integrated logically and tested as a group. A typical software project consists of multiple software modules, coded by different programmers. The purpose of this level of testing is to expose defects in the interaction between these software modules when they are integrated</a:t>
            </a:r>
            <a:r>
              <a:rPr lang="en-US" dirty="0">
                <a:latin typeface="Arial" panose="020B0604020202020204" pitchFamily="34" charset="0"/>
                <a:cs typeface="Arial" panose="020B0604020202020204" pitchFamily="34" charset="0"/>
              </a:rPr>
              <a:t>.</a:t>
            </a:r>
            <a:endParaRPr lang="en-US" sz="1200" b="0" i="0" kern="1200" dirty="0">
              <a:solidFill>
                <a:schemeClr val="tx1"/>
              </a:solidFill>
              <a:effectLst/>
              <a:latin typeface="Arial" panose="020B0604020202020204" pitchFamily="34" charset="0"/>
              <a:ea typeface="+mn-ea"/>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sz="1200" b="0" i="0" kern="1200" dirty="0">
                <a:solidFill>
                  <a:schemeClr val="tx1"/>
                </a:solidFill>
                <a:effectLst/>
                <a:latin typeface="Arial" panose="020B0604020202020204" pitchFamily="34" charset="0"/>
                <a:ea typeface="+mn-ea"/>
                <a:cs typeface="Arial" panose="020B0604020202020204" pitchFamily="34" charset="0"/>
              </a:rPr>
              <a:t>Integration testing focuses on checking data communication among these modules. It is also referred to as </a:t>
            </a:r>
            <a:r>
              <a:rPr lang="en-US" sz="1200" b="1" i="0" kern="1200" dirty="0">
                <a:solidFill>
                  <a:schemeClr val="tx1"/>
                </a:solidFill>
                <a:effectLst/>
                <a:latin typeface="Arial" panose="020B0604020202020204" pitchFamily="34" charset="0"/>
                <a:ea typeface="+mn-ea"/>
                <a:cs typeface="Arial" panose="020B0604020202020204" pitchFamily="34" charset="0"/>
              </a:rPr>
              <a:t>I&amp;T</a:t>
            </a:r>
            <a:r>
              <a:rPr lang="en-US" sz="1200" b="0" i="0" kern="1200" dirty="0">
                <a:solidFill>
                  <a:schemeClr val="tx1"/>
                </a:solidFill>
                <a:effectLst/>
                <a:latin typeface="Arial" panose="020B0604020202020204" pitchFamily="34" charset="0"/>
                <a:ea typeface="+mn-ea"/>
                <a:cs typeface="Arial" panose="020B0604020202020204" pitchFamily="34" charset="0"/>
              </a:rPr>
              <a:t> (integration and testing</a:t>
            </a:r>
            <a:r>
              <a:rPr lang="en-US" dirty="0">
                <a:latin typeface="Arial" panose="020B0604020202020204" pitchFamily="34" charset="0"/>
                <a:cs typeface="Arial" panose="020B0604020202020204" pitchFamily="34" charset="0"/>
              </a:rPr>
              <a:t>) or as </a:t>
            </a:r>
            <a:r>
              <a:rPr lang="en-US" sz="1200" b="1" i="0" kern="1200" dirty="0">
                <a:solidFill>
                  <a:schemeClr val="tx1"/>
                </a:solidFill>
                <a:effectLst/>
                <a:latin typeface="Arial" panose="020B0604020202020204" pitchFamily="34" charset="0"/>
                <a:ea typeface="+mn-ea"/>
                <a:cs typeface="Arial" panose="020B0604020202020204" pitchFamily="34" charset="0"/>
              </a:rPr>
              <a:t>string testing</a:t>
            </a:r>
            <a:r>
              <a:rPr lang="en-US" b="0" dirty="0">
                <a:latin typeface="Arial" panose="020B0604020202020204" pitchFamily="34" charset="0"/>
                <a:cs typeface="Arial" panose="020B0604020202020204" pitchFamily="34" charset="0"/>
              </a:rPr>
              <a:t>.</a:t>
            </a:r>
            <a:r>
              <a:rPr lang="en-US" b="1" dirty="0">
                <a:latin typeface="Arial" panose="020B0604020202020204" pitchFamily="34" charset="0"/>
                <a:cs typeface="Arial" panose="020B0604020202020204" pitchFamily="34" charset="0"/>
              </a:rPr>
              <a:t> </a:t>
            </a:r>
            <a:endParaRPr lang="en-US" sz="1200" b="0" i="0" kern="1200" dirty="0">
              <a:solidFill>
                <a:schemeClr val="tx1"/>
              </a:solidFill>
              <a:effectLst/>
              <a:latin typeface="Arial" panose="020B0604020202020204" pitchFamily="34" charset="0"/>
              <a:cs typeface="Arial" panose="020B0604020202020204" pitchFamily="34" charset="0"/>
            </a:endParaRPr>
          </a:p>
          <a:p>
            <a:endParaRPr lang="en-US" sz="1200" b="0" i="0" kern="1200" dirty="0">
              <a:solidFill>
                <a:schemeClr val="tx1"/>
              </a:solidFill>
              <a:effectLst/>
              <a:latin typeface="Arial" panose="020B0604020202020204" pitchFamily="34" charset="0"/>
              <a:ea typeface="+mn-ea"/>
              <a:cs typeface="Arial" panose="020B0604020202020204" pitchFamily="34" charset="0"/>
            </a:endParaRPr>
          </a:p>
          <a:p>
            <a:r>
              <a:rPr lang="en-US" sz="1200" b="0" i="0" kern="1200" dirty="0">
                <a:solidFill>
                  <a:schemeClr val="tx1"/>
                </a:solidFill>
                <a:effectLst/>
                <a:latin typeface="Arial" panose="020B0604020202020204" pitchFamily="34" charset="0"/>
                <a:ea typeface="+mn-ea"/>
                <a:cs typeface="Arial" panose="020B0604020202020204" pitchFamily="34" charset="0"/>
              </a:rPr>
              <a:t>Article: </a:t>
            </a:r>
            <a:r>
              <a:rPr lang="en-GB" dirty="0">
                <a:latin typeface="Arial" panose="020B0604020202020204" pitchFamily="34" charset="0"/>
                <a:cs typeface="Arial" panose="020B0604020202020204" pitchFamily="34" charset="0"/>
                <a:hlinkClick r:id="rId3"/>
              </a:rPr>
              <a:t>https://www.guru99.com/integration-testing.html</a:t>
            </a:r>
            <a:endParaRPr lang="en-US" sz="1200" b="0" i="0" kern="1200" dirty="0">
              <a:solidFill>
                <a:schemeClr val="tx1"/>
              </a:solidFill>
              <a:effectLst/>
              <a:latin typeface="Arial" panose="020B0604020202020204" pitchFamily="34" charset="0"/>
              <a:ea typeface="+mn-ea"/>
              <a:cs typeface="Arial" panose="020B0604020202020204" pitchFamily="34" charset="0"/>
            </a:endParaRPr>
          </a:p>
          <a:p>
            <a:endParaRPr lang="en-US" sz="1200" b="0" i="0" kern="1200" dirty="0">
              <a:solidFill>
                <a:schemeClr val="tx1"/>
              </a:solidFill>
              <a:effectLst/>
              <a:latin typeface="Arial" panose="020B0604020202020204" pitchFamily="34" charset="0"/>
              <a:ea typeface="+mn-ea"/>
              <a:cs typeface="Arial" panose="020B0604020202020204" pitchFamily="34" charset="0"/>
            </a:endParaRPr>
          </a:p>
          <a:p>
            <a:r>
              <a:rPr lang="en-GB" sz="1200" b="0" i="0" kern="1200" dirty="0">
                <a:solidFill>
                  <a:schemeClr val="tx1"/>
                </a:solidFill>
                <a:effectLst/>
                <a:latin typeface="Arial" panose="020B0604020202020204" pitchFamily="34" charset="0"/>
                <a:ea typeface="+mn-ea"/>
                <a:cs typeface="Arial" panose="020B0604020202020204" pitchFamily="34" charset="0"/>
              </a:rPr>
              <a:t>Integration testing: </a:t>
            </a:r>
            <a:r>
              <a:rPr lang="en-GB" dirty="0">
                <a:latin typeface="Arial" panose="020B0604020202020204" pitchFamily="34" charset="0"/>
                <a:cs typeface="Arial" panose="020B0604020202020204" pitchFamily="34" charset="0"/>
                <a:hlinkClick r:id="rId4"/>
              </a:rPr>
              <a:t>https://www.xenonstack.com/insights/what-is-integration-testing/</a:t>
            </a:r>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920340D-206C-4C41-A35B-4D72CE2F2B89}" type="slidenum">
              <a:rPr lang="en-GB" smtClean="0"/>
              <a:pPr/>
              <a:t>19</a:t>
            </a:fld>
            <a:endParaRPr lang="en-GB"/>
          </a:p>
        </p:txBody>
      </p:sp>
    </p:spTree>
    <p:extLst>
      <p:ext uri="{BB962C8B-B14F-4D97-AF65-F5344CB8AC3E}">
        <p14:creationId xmlns:p14="http://schemas.microsoft.com/office/powerpoint/2010/main" val="40488566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Lesson eight – </a:t>
            </a:r>
            <a:r>
              <a:rPr lang="en-US" dirty="0">
                <a:latin typeface="Arial" panose="020B0604020202020204" pitchFamily="34" charset="0"/>
                <a:cs typeface="Arial" panose="020B0604020202020204" pitchFamily="34" charset="0"/>
              </a:rPr>
              <a:t>System testing is a type of software testing that is performed on a complete integrated system, to evaluate the compliance of the system with the corresponding requirements.</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In system testing, components that have passed integration testing are taken as input. The goal of integration testing is to detect any irregularity between the units that are integrated together. System testing detects defects within both the integrated units and the whole system. The result of system testing is the observed </a:t>
            </a:r>
            <a:r>
              <a:rPr lang="en-US" dirty="0" err="1">
                <a:latin typeface="Arial" panose="020B0604020202020204" pitchFamily="34" charset="0"/>
                <a:cs typeface="Arial" panose="020B0604020202020204" pitchFamily="34" charset="0"/>
              </a:rPr>
              <a:t>behaviour</a:t>
            </a:r>
            <a:r>
              <a:rPr lang="en-US" dirty="0">
                <a:latin typeface="Arial" panose="020B0604020202020204" pitchFamily="34" charset="0"/>
                <a:cs typeface="Arial" panose="020B0604020202020204" pitchFamily="34" charset="0"/>
              </a:rPr>
              <a:t> of a component or a system when it is tested.</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System testing is carried out on the whole system, in the context of either system requirement specifications or functional requirement specifications, or in the context of both. System testing tests the design and </a:t>
            </a:r>
            <a:r>
              <a:rPr lang="en-US" dirty="0" err="1">
                <a:latin typeface="Arial" panose="020B0604020202020204" pitchFamily="34" charset="0"/>
                <a:cs typeface="Arial" panose="020B0604020202020204" pitchFamily="34" charset="0"/>
              </a:rPr>
              <a:t>behaviour</a:t>
            </a:r>
            <a:r>
              <a:rPr lang="en-US" dirty="0">
                <a:latin typeface="Arial" panose="020B0604020202020204" pitchFamily="34" charset="0"/>
                <a:cs typeface="Arial" panose="020B0604020202020204" pitchFamily="34" charset="0"/>
              </a:rPr>
              <a:t> of the system and also the expectations of the customer. It is performed to test the system beyond the bounds mentioned in the software requirements specification (SRS).</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System testing is performed by a testing team that is independent of the development team, so as to test the quality of the system impartially. It has both functional and non-functional testing.</a:t>
            </a:r>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Article: </a:t>
            </a:r>
            <a:r>
              <a:rPr lang="en-GB" dirty="0">
                <a:latin typeface="Arial" panose="020B0604020202020204" pitchFamily="34" charset="0"/>
                <a:cs typeface="Arial" panose="020B0604020202020204" pitchFamily="34" charset="0"/>
                <a:hlinkClick r:id="rId3"/>
              </a:rPr>
              <a:t>http://softwaretestingfundamentals.com/system-testing/</a:t>
            </a:r>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Article: </a:t>
            </a:r>
            <a:r>
              <a:rPr lang="en-GB" dirty="0">
                <a:latin typeface="Arial" panose="020B0604020202020204" pitchFamily="34" charset="0"/>
                <a:cs typeface="Arial" panose="020B0604020202020204" pitchFamily="34" charset="0"/>
                <a:hlinkClick r:id="rId4"/>
              </a:rPr>
              <a:t>https://www.geeksforgeeks.org/system-testing/</a:t>
            </a:r>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920340D-206C-4C41-A35B-4D72CE2F2B89}" type="slidenum">
              <a:rPr lang="en-GB" smtClean="0"/>
              <a:pPr/>
              <a:t>20</a:t>
            </a:fld>
            <a:endParaRPr lang="en-GB"/>
          </a:p>
        </p:txBody>
      </p:sp>
    </p:spTree>
    <p:extLst>
      <p:ext uri="{BB962C8B-B14F-4D97-AF65-F5344CB8AC3E}">
        <p14:creationId xmlns:p14="http://schemas.microsoft.com/office/powerpoint/2010/main" val="29622694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20340D-206C-4C41-A35B-4D72CE2F2B89}" type="slidenum">
              <a:rPr lang="en-GB" smtClean="0"/>
              <a:t>2</a:t>
            </a:fld>
            <a:endParaRPr lang="en-GB"/>
          </a:p>
        </p:txBody>
      </p:sp>
    </p:spTree>
    <p:extLst>
      <p:ext uri="{BB962C8B-B14F-4D97-AF65-F5344CB8AC3E}">
        <p14:creationId xmlns:p14="http://schemas.microsoft.com/office/powerpoint/2010/main" val="29419719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Lesson eight – Usability testing is </a:t>
            </a:r>
            <a:r>
              <a:rPr lang="en-US" sz="1200" b="0" i="0" kern="1200" dirty="0">
                <a:solidFill>
                  <a:schemeClr val="tx1"/>
                </a:solidFill>
                <a:effectLst/>
                <a:latin typeface="Arial" panose="020B0604020202020204" pitchFamily="34" charset="0"/>
                <a:ea typeface="+mn-ea"/>
                <a:cs typeface="Arial" panose="020B0604020202020204" pitchFamily="34" charset="0"/>
              </a:rPr>
              <a:t>performed to ensure </a:t>
            </a:r>
            <a:r>
              <a:rPr lang="en-US" dirty="0">
                <a:latin typeface="Arial" panose="020B0604020202020204" pitchFamily="34" charset="0"/>
                <a:cs typeface="Arial" panose="020B0604020202020204" pitchFamily="34" charset="0"/>
              </a:rPr>
              <a:t>that</a:t>
            </a:r>
            <a:r>
              <a:rPr lang="en-US" sz="1200" b="0" i="0" kern="1200" dirty="0">
                <a:solidFill>
                  <a:schemeClr val="tx1"/>
                </a:solidFill>
                <a:effectLst/>
                <a:latin typeface="Arial" panose="020B0604020202020204" pitchFamily="34" charset="0"/>
                <a:ea typeface="+mn-ea"/>
                <a:cs typeface="Arial" panose="020B0604020202020204" pitchFamily="34" charset="0"/>
              </a:rPr>
              <a:t> users</a:t>
            </a:r>
            <a:r>
              <a:rPr lang="en-US" sz="1200" b="0" i="0" kern="1200" baseline="0" dirty="0">
                <a:solidFill>
                  <a:schemeClr val="tx1"/>
                </a:solidFill>
                <a:effectLst/>
                <a:latin typeface="Arial" panose="020B0604020202020204" pitchFamily="34" charset="0"/>
                <a:ea typeface="+mn-ea"/>
                <a:cs typeface="Arial" panose="020B0604020202020204" pitchFamily="34" charset="0"/>
              </a:rPr>
              <a:t> </a:t>
            </a:r>
            <a:r>
              <a:rPr lang="en-US" sz="1200" b="0" i="0" kern="1200" dirty="0">
                <a:solidFill>
                  <a:schemeClr val="tx1"/>
                </a:solidFill>
                <a:effectLst/>
                <a:latin typeface="Arial" panose="020B0604020202020204" pitchFamily="34" charset="0"/>
                <a:ea typeface="+mn-ea"/>
                <a:cs typeface="Arial" panose="020B0604020202020204" pitchFamily="34" charset="0"/>
              </a:rPr>
              <a:t>can use the product with ease and to test whether</a:t>
            </a:r>
            <a:r>
              <a:rPr lang="en-US" dirty="0">
                <a:latin typeface="Arial" panose="020B0604020202020204" pitchFamily="34" charset="0"/>
                <a:cs typeface="Arial" panose="020B0604020202020204" pitchFamily="34" charset="0"/>
              </a:rPr>
              <a:t> it's</a:t>
            </a:r>
            <a:r>
              <a:rPr lang="en-US" sz="1200" b="0" i="0" kern="1200" dirty="0">
                <a:solidFill>
                  <a:schemeClr val="tx1"/>
                </a:solidFill>
                <a:effectLst/>
                <a:latin typeface="Arial" panose="020B0604020202020204" pitchFamily="34" charset="0"/>
                <a:ea typeface="+mn-ea"/>
                <a:cs typeface="Arial" panose="020B0604020202020204" pitchFamily="34" charset="0"/>
              </a:rPr>
              <a:t> ready to deliver. </a:t>
            </a:r>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Article: </a:t>
            </a:r>
            <a:r>
              <a:rPr lang="en-GB" dirty="0">
                <a:latin typeface="Arial" panose="020B0604020202020204" pitchFamily="34" charset="0"/>
                <a:cs typeface="Arial" panose="020B0604020202020204" pitchFamily="34" charset="0"/>
                <a:hlinkClick r:id="rId3"/>
              </a:rPr>
              <a:t>https://www.h2kinfosys.com/blog/what-is-the-difference-between-usability-test-and-user-acceptance-test/</a:t>
            </a:r>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920340D-206C-4C41-A35B-4D72CE2F2B89}" type="slidenum">
              <a:rPr lang="en-GB" smtClean="0"/>
              <a:pPr/>
              <a:t>21</a:t>
            </a:fld>
            <a:endParaRPr lang="en-GB"/>
          </a:p>
        </p:txBody>
      </p:sp>
    </p:spTree>
    <p:extLst>
      <p:ext uri="{BB962C8B-B14F-4D97-AF65-F5344CB8AC3E}">
        <p14:creationId xmlns:p14="http://schemas.microsoft.com/office/powerpoint/2010/main" val="14514836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Lesson eight – </a:t>
            </a:r>
            <a:r>
              <a:rPr lang="en-US" sz="1200" b="0" i="0" kern="1200" dirty="0">
                <a:solidFill>
                  <a:schemeClr val="tx1"/>
                </a:solidFill>
                <a:effectLst/>
                <a:latin typeface="Arial" panose="020B0604020202020204" pitchFamily="34" charset="0"/>
                <a:ea typeface="+mn-ea"/>
                <a:cs typeface="Arial" panose="020B0604020202020204" pitchFamily="34" charset="0"/>
              </a:rPr>
              <a:t>Root-cause analysis is part of a more general </a:t>
            </a:r>
            <a:r>
              <a:rPr lang="en-US" sz="1200" b="0" i="0" u="none" strike="noStrike" kern="1200" dirty="0">
                <a:solidFill>
                  <a:schemeClr val="tx1"/>
                </a:solidFill>
                <a:effectLst/>
                <a:latin typeface="Arial" panose="020B0604020202020204" pitchFamily="34" charset="0"/>
                <a:ea typeface="+mn-ea"/>
                <a:cs typeface="Arial" panose="020B0604020202020204" pitchFamily="34" charset="0"/>
              </a:rPr>
              <a:t>problem-solving </a:t>
            </a:r>
            <a:r>
              <a:rPr lang="en-US" sz="1200" b="0" i="0" kern="1200" dirty="0">
                <a:solidFill>
                  <a:schemeClr val="tx1"/>
                </a:solidFill>
                <a:effectLst/>
                <a:latin typeface="Arial" panose="020B0604020202020204" pitchFamily="34" charset="0"/>
                <a:ea typeface="+mn-ea"/>
                <a:cs typeface="Arial" panose="020B0604020202020204" pitchFamily="34" charset="0"/>
              </a:rPr>
              <a:t>process. Because of this, root-cause analysis is one of the core building blocks in an </a:t>
            </a:r>
            <a:r>
              <a:rPr lang="en-US" dirty="0" err="1">
                <a:latin typeface="Arial" panose="020B0604020202020204" pitchFamily="34" charset="0"/>
                <a:cs typeface="Arial" panose="020B0604020202020204" pitchFamily="34" charset="0"/>
              </a:rPr>
              <a:t>organisation’s</a:t>
            </a:r>
            <a:r>
              <a:rPr lang="en-US" sz="1200" b="0" i="0" kern="1200" dirty="0">
                <a:solidFill>
                  <a:schemeClr val="tx1"/>
                </a:solidFill>
                <a:effectLst/>
                <a:latin typeface="Arial" panose="020B0604020202020204" pitchFamily="34" charset="0"/>
                <a:ea typeface="+mn-ea"/>
                <a:cs typeface="Arial" panose="020B0604020202020204" pitchFamily="34" charset="0"/>
              </a:rPr>
              <a:t> continuous improvement efforts. It's important to note that root-cause analysis in itself will not produce any results; it must be made part of a larger problem-solving effort for quality improvement.</a:t>
            </a:r>
            <a:endParaRPr lang="en-US" sz="1200" b="0" i="0" kern="1200" dirty="0">
              <a:solidFill>
                <a:schemeClr val="tx1"/>
              </a:solidFill>
              <a:effectLst/>
              <a:latin typeface="Arial" panose="020B0604020202020204" pitchFamily="34" charset="0"/>
              <a:cs typeface="Arial" panose="020B0604020202020204" pitchFamily="34" charset="0"/>
            </a:endParaRPr>
          </a:p>
          <a:p>
            <a:endParaRPr lang="en-US" sz="1200" b="0" i="0" kern="1200" dirty="0">
              <a:solidFill>
                <a:schemeClr val="tx1"/>
              </a:solidFill>
              <a:effectLst/>
              <a:latin typeface="Arial" panose="020B0604020202020204" pitchFamily="34" charset="0"/>
              <a:ea typeface="+mn-ea"/>
              <a:cs typeface="Arial" panose="020B0604020202020204" pitchFamily="34" charset="0"/>
            </a:endParaRPr>
          </a:p>
          <a:p>
            <a:r>
              <a:rPr lang="en-US" sz="1200" b="1" i="0" kern="1200" cap="all" dirty="0">
                <a:solidFill>
                  <a:schemeClr val="tx1"/>
                </a:solidFill>
                <a:effectLst/>
                <a:latin typeface="Arial" panose="020B0604020202020204" pitchFamily="34" charset="0"/>
                <a:ea typeface="+mn-ea"/>
                <a:cs typeface="Arial" panose="020B0604020202020204" pitchFamily="34" charset="0"/>
              </a:rPr>
              <a:t>APPROACHES TO ROOT-CAUSE ANALYSIS</a:t>
            </a:r>
            <a:endParaRPr lang="en-US" sz="1200" b="1" i="0" kern="1200" cap="all" dirty="0">
              <a:solidFill>
                <a:schemeClr val="tx1"/>
              </a:solidFill>
              <a:effectLst/>
              <a:latin typeface="Arial" panose="020B0604020202020204" pitchFamily="34" charset="0"/>
              <a:cs typeface="Arial" panose="020B0604020202020204" pitchFamily="34" charset="0"/>
            </a:endParaRPr>
          </a:p>
          <a:p>
            <a:r>
              <a:rPr lang="en-US" sz="1200" b="0" i="0" kern="1200" dirty="0">
                <a:solidFill>
                  <a:schemeClr val="tx1"/>
                </a:solidFill>
                <a:effectLst/>
                <a:latin typeface="Arial" panose="020B0604020202020204" pitchFamily="34" charset="0"/>
                <a:ea typeface="+mn-ea"/>
                <a:cs typeface="Arial" panose="020B0604020202020204" pitchFamily="34" charset="0"/>
              </a:rPr>
              <a:t>There are many methodologies, approaches and techniques for conducting root-cause analysis, including:</a:t>
            </a:r>
          </a:p>
          <a:p>
            <a:r>
              <a:rPr lang="en-US" sz="1200" b="1" i="0" kern="1200" dirty="0">
                <a:solidFill>
                  <a:schemeClr val="tx1"/>
                </a:solidFill>
                <a:effectLst/>
                <a:latin typeface="Arial" panose="020B0604020202020204" pitchFamily="34" charset="0"/>
                <a:ea typeface="+mn-ea"/>
                <a:cs typeface="Arial" panose="020B0604020202020204" pitchFamily="34" charset="0"/>
              </a:rPr>
              <a:t>Events and causal-factor analysis:</a:t>
            </a:r>
            <a:r>
              <a:rPr lang="en-US" sz="1200" b="0" i="0" kern="1200" dirty="0">
                <a:solidFill>
                  <a:schemeClr val="tx1"/>
                </a:solidFill>
                <a:effectLst/>
                <a:latin typeface="Arial" panose="020B0604020202020204" pitchFamily="34" charset="0"/>
                <a:ea typeface="+mn-ea"/>
                <a:cs typeface="Arial" panose="020B0604020202020204" pitchFamily="34" charset="0"/>
              </a:rPr>
              <a:t> Widely used for major, single-event problems, such as a refinery explosion, this process uses evidence gathered quickly and methodically to establish a timeline for the activities leading up to the accident. Once the timeline has been established, the causal and contributing factors can be identified.</a:t>
            </a:r>
          </a:p>
          <a:p>
            <a:r>
              <a:rPr lang="en-US" sz="1200" b="1" i="0" kern="1200" dirty="0">
                <a:solidFill>
                  <a:schemeClr val="tx1"/>
                </a:solidFill>
                <a:effectLst/>
                <a:latin typeface="Arial" panose="020B0604020202020204" pitchFamily="34" charset="0"/>
                <a:ea typeface="+mn-ea"/>
                <a:cs typeface="Arial" panose="020B0604020202020204" pitchFamily="34" charset="0"/>
              </a:rPr>
              <a:t>Change analysis:</a:t>
            </a:r>
            <a:r>
              <a:rPr lang="en-US" sz="1200" b="0" i="0" kern="1200" dirty="0">
                <a:solidFill>
                  <a:schemeClr val="tx1"/>
                </a:solidFill>
                <a:effectLst/>
                <a:latin typeface="Arial" panose="020B0604020202020204" pitchFamily="34" charset="0"/>
                <a:ea typeface="+mn-ea"/>
                <a:cs typeface="Arial" panose="020B0604020202020204" pitchFamily="34" charset="0"/>
              </a:rPr>
              <a:t> This approach is applicable to situations where a system’s performance has shifted significantly. It explores changes made in personnel, equipment, information and more, which that may have contributed to the change in performance.</a:t>
            </a:r>
          </a:p>
          <a:p>
            <a:r>
              <a:rPr lang="en-US" sz="1200" b="1" i="0" kern="1200" dirty="0">
                <a:solidFill>
                  <a:schemeClr val="tx1"/>
                </a:solidFill>
                <a:effectLst/>
                <a:latin typeface="Arial" panose="020B0604020202020204" pitchFamily="34" charset="0"/>
                <a:ea typeface="+mn-ea"/>
                <a:cs typeface="Arial" panose="020B0604020202020204" pitchFamily="34" charset="0"/>
              </a:rPr>
              <a:t>Barrier analysis:</a:t>
            </a:r>
            <a:r>
              <a:rPr lang="en-US" sz="1200" b="0" i="0" kern="1200" dirty="0">
                <a:solidFill>
                  <a:schemeClr val="tx1"/>
                </a:solidFill>
                <a:effectLst/>
                <a:latin typeface="Arial" panose="020B0604020202020204" pitchFamily="34" charset="0"/>
                <a:ea typeface="+mn-ea"/>
                <a:cs typeface="Arial" panose="020B0604020202020204" pitchFamily="34" charset="0"/>
              </a:rPr>
              <a:t> This technique focuses on what controls are in place in the process either to prevent or to detect a problem, and which might have failed.</a:t>
            </a:r>
          </a:p>
          <a:p>
            <a:r>
              <a:rPr lang="en-US" sz="1200" b="1" i="0" kern="1200" dirty="0">
                <a:solidFill>
                  <a:schemeClr val="tx1"/>
                </a:solidFill>
                <a:effectLst/>
                <a:latin typeface="Arial" panose="020B0604020202020204" pitchFamily="34" charset="0"/>
                <a:ea typeface="+mn-ea"/>
                <a:cs typeface="Arial" panose="020B0604020202020204" pitchFamily="34" charset="0"/>
              </a:rPr>
              <a:t>Management oversight and risk-tree analysis:</a:t>
            </a:r>
            <a:r>
              <a:rPr lang="en-US" sz="1200" b="0" i="0" kern="1200" dirty="0">
                <a:solidFill>
                  <a:schemeClr val="tx1"/>
                </a:solidFill>
                <a:effectLst/>
                <a:latin typeface="Arial" panose="020B0604020202020204" pitchFamily="34" charset="0"/>
                <a:ea typeface="+mn-ea"/>
                <a:cs typeface="Arial" panose="020B0604020202020204" pitchFamily="34" charset="0"/>
              </a:rPr>
              <a:t> One aspect of this approach is the use of a </a:t>
            </a:r>
            <a:r>
              <a:rPr lang="en-US" sz="1200" b="0" i="0" u="none" strike="noStrike" kern="1200" dirty="0">
                <a:solidFill>
                  <a:schemeClr val="tx1"/>
                </a:solidFill>
                <a:effectLst/>
                <a:latin typeface="Arial" panose="020B0604020202020204" pitchFamily="34" charset="0"/>
                <a:ea typeface="+mn-ea"/>
                <a:cs typeface="Arial" panose="020B0604020202020204" pitchFamily="34" charset="0"/>
                <a:hlinkClick r:id="rId3"/>
              </a:rPr>
              <a:t>tree diagram</a:t>
            </a:r>
            <a:r>
              <a:rPr lang="en-US" sz="1200" b="0" i="0" kern="1200" dirty="0">
                <a:solidFill>
                  <a:schemeClr val="tx1"/>
                </a:solidFill>
                <a:effectLst/>
                <a:latin typeface="Arial" panose="020B0604020202020204" pitchFamily="34" charset="0"/>
                <a:ea typeface="+mn-ea"/>
                <a:cs typeface="Arial" panose="020B0604020202020204" pitchFamily="34" charset="0"/>
              </a:rPr>
              <a:t> to look at what occurred and why it might have occurred.</a:t>
            </a:r>
          </a:p>
          <a:p>
            <a:r>
              <a:rPr lang="en-US" sz="1200" b="1" i="0" kern="1200" dirty="0">
                <a:solidFill>
                  <a:schemeClr val="tx1"/>
                </a:solidFill>
                <a:effectLst/>
                <a:latin typeface="Arial" panose="020B0604020202020204" pitchFamily="34" charset="0"/>
                <a:ea typeface="+mn-ea"/>
                <a:cs typeface="Arial" panose="020B0604020202020204" pitchFamily="34" charset="0"/>
              </a:rPr>
              <a:t>Kepner-Tregoe problem-solving and decision-making:</a:t>
            </a:r>
            <a:r>
              <a:rPr lang="en-US" sz="1200" b="0" i="0" kern="1200" dirty="0">
                <a:solidFill>
                  <a:schemeClr val="tx1"/>
                </a:solidFill>
                <a:effectLst/>
                <a:latin typeface="Arial" panose="020B0604020202020204" pitchFamily="34" charset="0"/>
                <a:ea typeface="+mn-ea"/>
                <a:cs typeface="Arial" panose="020B0604020202020204" pitchFamily="34" charset="0"/>
              </a:rPr>
              <a:t> This model provides four distinct phases for resolving problems:</a:t>
            </a:r>
          </a:p>
          <a:p>
            <a:pPr lvl="1"/>
            <a:r>
              <a:rPr lang="en-US" sz="1200" b="0" i="0" kern="1200" dirty="0">
                <a:solidFill>
                  <a:schemeClr val="tx1"/>
                </a:solidFill>
                <a:effectLst/>
                <a:latin typeface="Arial" panose="020B0604020202020204" pitchFamily="34" charset="0"/>
                <a:ea typeface="+mn-ea"/>
                <a:cs typeface="Arial" panose="020B0604020202020204" pitchFamily="34" charset="0"/>
              </a:rPr>
              <a:t>Situation analysis</a:t>
            </a:r>
          </a:p>
          <a:p>
            <a:pPr lvl="1"/>
            <a:r>
              <a:rPr lang="en-US" sz="1200" b="0" i="0" kern="1200" dirty="0">
                <a:solidFill>
                  <a:schemeClr val="tx1"/>
                </a:solidFill>
                <a:effectLst/>
                <a:latin typeface="Arial" panose="020B0604020202020204" pitchFamily="34" charset="0"/>
                <a:ea typeface="+mn-ea"/>
                <a:cs typeface="Arial" panose="020B0604020202020204" pitchFamily="34" charset="0"/>
              </a:rPr>
              <a:t>Problem analysis</a:t>
            </a:r>
          </a:p>
          <a:p>
            <a:pPr lvl="1"/>
            <a:r>
              <a:rPr lang="en-US" sz="1200" b="0" i="0" kern="1200" dirty="0">
                <a:solidFill>
                  <a:schemeClr val="tx1"/>
                </a:solidFill>
                <a:effectLst/>
                <a:latin typeface="Arial" panose="020B0604020202020204" pitchFamily="34" charset="0"/>
                <a:ea typeface="+mn-ea"/>
                <a:cs typeface="Arial" panose="020B0604020202020204" pitchFamily="34" charset="0"/>
              </a:rPr>
              <a:t>Solution analysis</a:t>
            </a:r>
          </a:p>
          <a:p>
            <a:pPr lvl="1"/>
            <a:r>
              <a:rPr lang="en-US" sz="1200" b="0" i="0" kern="1200" dirty="0">
                <a:solidFill>
                  <a:schemeClr val="tx1"/>
                </a:solidFill>
                <a:effectLst/>
                <a:latin typeface="Arial" panose="020B0604020202020204" pitchFamily="34" charset="0"/>
                <a:ea typeface="+mn-ea"/>
                <a:cs typeface="Arial" panose="020B0604020202020204" pitchFamily="34" charset="0"/>
              </a:rPr>
              <a:t>Potential problem analysis</a:t>
            </a:r>
          </a:p>
          <a:p>
            <a:pPr lvl="1"/>
            <a:endParaRPr lang="en-US" sz="1200" b="0" i="0" kern="1200" dirty="0">
              <a:solidFill>
                <a:schemeClr val="tx1"/>
              </a:solidFill>
              <a:effectLst/>
              <a:latin typeface="Arial" panose="020B0604020202020204" pitchFamily="34" charset="0"/>
              <a:ea typeface="+mn-ea"/>
              <a:cs typeface="Arial" panose="020B0604020202020204" pitchFamily="34" charset="0"/>
            </a:endParaRPr>
          </a:p>
          <a:p>
            <a:pPr lvl="1"/>
            <a:endParaRPr lang="en-US" sz="1200" b="0" i="0" kern="1200" dirty="0">
              <a:solidFill>
                <a:schemeClr val="tx1"/>
              </a:solidFill>
              <a:effectLst/>
              <a:latin typeface="Arial" panose="020B0604020202020204" pitchFamily="34" charset="0"/>
              <a:ea typeface="+mn-ea"/>
              <a:cs typeface="Arial" panose="020B0604020202020204" pitchFamily="34" charset="0"/>
            </a:endParaRPr>
          </a:p>
          <a:p>
            <a:pPr lvl="1"/>
            <a:r>
              <a:rPr lang="en-US" sz="1200" b="0" i="0" kern="1200" dirty="0">
                <a:solidFill>
                  <a:schemeClr val="tx1"/>
                </a:solidFill>
                <a:effectLst/>
                <a:latin typeface="Arial" panose="020B0604020202020204" pitchFamily="34" charset="0"/>
                <a:ea typeface="+mn-ea"/>
                <a:cs typeface="Arial" panose="020B0604020202020204" pitchFamily="34" charset="0"/>
              </a:rPr>
              <a:t>Article: </a:t>
            </a:r>
            <a:r>
              <a:rPr lang="en-GB" dirty="0">
                <a:latin typeface="Arial" panose="020B0604020202020204" pitchFamily="34" charset="0"/>
                <a:cs typeface="Arial" panose="020B0604020202020204" pitchFamily="34" charset="0"/>
                <a:hlinkClick r:id="rId4"/>
              </a:rPr>
              <a:t>https://asq.org/quality-resources/root-cause-analysis</a:t>
            </a:r>
            <a:endParaRPr lang="en-US" sz="1200" b="0" i="0" kern="1200" dirty="0">
              <a:solidFill>
                <a:schemeClr val="tx1"/>
              </a:solidFill>
              <a:effectLst/>
              <a:latin typeface="Arial" panose="020B0604020202020204" pitchFamily="34" charset="0"/>
              <a:ea typeface="+mn-ea"/>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920340D-206C-4C41-A35B-4D72CE2F2B89}" type="slidenum">
              <a:rPr lang="en-GB" smtClean="0"/>
              <a:pPr/>
              <a:t>22</a:t>
            </a:fld>
            <a:endParaRPr lang="en-GB"/>
          </a:p>
        </p:txBody>
      </p:sp>
    </p:spTree>
    <p:extLst>
      <p:ext uri="{BB962C8B-B14F-4D97-AF65-F5344CB8AC3E}">
        <p14:creationId xmlns:p14="http://schemas.microsoft.com/office/powerpoint/2010/main" val="7691781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Lesson eight – </a:t>
            </a:r>
            <a:r>
              <a:rPr lang="en-US" sz="1200" b="0" i="0" kern="1200" dirty="0">
                <a:solidFill>
                  <a:schemeClr val="tx1"/>
                </a:solidFill>
                <a:effectLst/>
                <a:latin typeface="Arial" panose="020B0604020202020204" pitchFamily="34" charset="0"/>
                <a:ea typeface="+mn-ea"/>
                <a:cs typeface="Arial" panose="020B0604020202020204" pitchFamily="34" charset="0"/>
              </a:rPr>
              <a:t>One of the key factors for successful implementation of RCA is taking an informed decision. This means that the decision-making process should be based on an insightful understanding of what is actually happening on the work floor.</a:t>
            </a:r>
            <a:r>
              <a:rPr lang="en-US" dirty="0">
                <a:latin typeface="Arial" panose="020B0604020202020204" pitchFamily="34" charset="0"/>
                <a:cs typeface="Arial" panose="020B0604020202020204" pitchFamily="34" charset="0"/>
              </a:rPr>
              <a:t> </a:t>
            </a:r>
            <a:endParaRPr lang="en-GB" b="0" dirty="0">
              <a:latin typeface="Arial" panose="020B0604020202020204" pitchFamily="34" charset="0"/>
              <a:cs typeface="Arial" panose="020B0604020202020204" pitchFamily="34" charset="0"/>
            </a:endParaRPr>
          </a:p>
          <a:p>
            <a:r>
              <a:rPr lang="en-GB" b="0" dirty="0">
                <a:latin typeface="Arial" panose="020B0604020202020204" pitchFamily="34" charset="0"/>
                <a:cs typeface="Arial" panose="020B0604020202020204" pitchFamily="34" charset="0"/>
              </a:rPr>
              <a:t>Article: </a:t>
            </a:r>
            <a:r>
              <a:rPr lang="en-GB" dirty="0">
                <a:latin typeface="Arial" panose="020B0604020202020204" pitchFamily="34" charset="0"/>
                <a:cs typeface="Arial" panose="020B0604020202020204" pitchFamily="34" charset="0"/>
                <a:hlinkClick r:id="rId3"/>
              </a:rPr>
              <a:t>https://kanbanize.com/lean-management/improvement/5-whys-analysis-tool</a:t>
            </a:r>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920340D-206C-4C41-A35B-4D72CE2F2B89}" type="slidenum">
              <a:rPr lang="en-GB" smtClean="0"/>
              <a:pPr/>
              <a:t>23</a:t>
            </a:fld>
            <a:endParaRPr lang="en-GB"/>
          </a:p>
        </p:txBody>
      </p:sp>
    </p:spTree>
    <p:extLst>
      <p:ext uri="{BB962C8B-B14F-4D97-AF65-F5344CB8AC3E}">
        <p14:creationId xmlns:p14="http://schemas.microsoft.com/office/powerpoint/2010/main" val="2232224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Lesson nine</a:t>
            </a:r>
            <a:endParaRPr lang="en-GB" b="0" dirty="0"/>
          </a:p>
          <a:p>
            <a:r>
              <a:rPr lang="en-GB" b="0" dirty="0"/>
              <a:t>Article: </a:t>
            </a:r>
            <a:r>
              <a:rPr lang="en-GB" dirty="0"/>
              <a:t>https://www.guru99.com/what-everybody-ought-to-know-about-test-planing.html </a:t>
            </a:r>
          </a:p>
          <a:p>
            <a:endParaRPr lang="en-GB" dirty="0"/>
          </a:p>
        </p:txBody>
      </p:sp>
      <p:sp>
        <p:nvSpPr>
          <p:cNvPr id="4" name="Slide Number Placeholder 3"/>
          <p:cNvSpPr>
            <a:spLocks noGrp="1"/>
          </p:cNvSpPr>
          <p:nvPr>
            <p:ph type="sldNum" sz="quarter" idx="5"/>
          </p:nvPr>
        </p:nvSpPr>
        <p:spPr/>
        <p:txBody>
          <a:bodyPr/>
          <a:lstStyle/>
          <a:p>
            <a:fld id="{9920340D-206C-4C41-A35B-4D72CE2F2B89}" type="slidenum">
              <a:rPr lang="en-GB" smtClean="0"/>
              <a:pPr/>
              <a:t>24</a:t>
            </a:fld>
            <a:endParaRPr lang="en-GB"/>
          </a:p>
        </p:txBody>
      </p:sp>
    </p:spTree>
    <p:extLst>
      <p:ext uri="{BB962C8B-B14F-4D97-AF65-F5344CB8AC3E}">
        <p14:creationId xmlns:p14="http://schemas.microsoft.com/office/powerpoint/2010/main" val="7153847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Arial" panose="020B0604020202020204" pitchFamily="34" charset="0"/>
                <a:ea typeface="+mn-ea"/>
                <a:cs typeface="Arial" panose="020B0604020202020204" pitchFamily="34" charset="0"/>
              </a:rPr>
              <a:t>Lesson nine</a:t>
            </a:r>
            <a:endParaRPr lang="en-GB" b="0"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920340D-206C-4C41-A35B-4D72CE2F2B89}" type="slidenum">
              <a:rPr lang="en-GB" smtClean="0"/>
              <a:pPr/>
              <a:t>25</a:t>
            </a:fld>
            <a:endParaRPr lang="en-GB"/>
          </a:p>
        </p:txBody>
      </p:sp>
    </p:spTree>
    <p:extLst>
      <p:ext uri="{BB962C8B-B14F-4D97-AF65-F5344CB8AC3E}">
        <p14:creationId xmlns:p14="http://schemas.microsoft.com/office/powerpoint/2010/main" val="18935395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20340D-206C-4C41-A35B-4D72CE2F2B89}" type="slidenum">
              <a:rPr lang="en-GB" smtClean="0"/>
              <a:pPr/>
              <a:t>26</a:t>
            </a:fld>
            <a:endParaRPr lang="en-GB"/>
          </a:p>
        </p:txBody>
      </p:sp>
    </p:spTree>
    <p:extLst>
      <p:ext uri="{BB962C8B-B14F-4D97-AF65-F5344CB8AC3E}">
        <p14:creationId xmlns:p14="http://schemas.microsoft.com/office/powerpoint/2010/main" val="37227317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Lesson 10</a:t>
            </a:r>
          </a:p>
          <a:p>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920340D-206C-4C41-A35B-4D72CE2F2B89}" type="slidenum">
              <a:rPr lang="en-GB" smtClean="0"/>
              <a:pPr/>
              <a:t>27</a:t>
            </a:fld>
            <a:endParaRPr lang="en-GB"/>
          </a:p>
        </p:txBody>
      </p:sp>
    </p:spTree>
    <p:extLst>
      <p:ext uri="{BB962C8B-B14F-4D97-AF65-F5344CB8AC3E}">
        <p14:creationId xmlns:p14="http://schemas.microsoft.com/office/powerpoint/2010/main" val="38744979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Lesson 10</a:t>
            </a:r>
          </a:p>
          <a:p>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920340D-206C-4C41-A35B-4D72CE2F2B89}" type="slidenum">
              <a:rPr lang="en-GB" smtClean="0"/>
              <a:pPr/>
              <a:t>28</a:t>
            </a:fld>
            <a:endParaRPr lang="en-GB"/>
          </a:p>
        </p:txBody>
      </p:sp>
    </p:spTree>
    <p:extLst>
      <p:ext uri="{BB962C8B-B14F-4D97-AF65-F5344CB8AC3E}">
        <p14:creationId xmlns:p14="http://schemas.microsoft.com/office/powerpoint/2010/main" val="8317117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Lesson 10</a:t>
            </a:r>
          </a:p>
          <a:p>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920340D-206C-4C41-A35B-4D72CE2F2B89}" type="slidenum">
              <a:rPr lang="en-GB" smtClean="0"/>
              <a:pPr/>
              <a:t>29</a:t>
            </a:fld>
            <a:endParaRPr lang="en-GB"/>
          </a:p>
        </p:txBody>
      </p:sp>
    </p:spTree>
    <p:extLst>
      <p:ext uri="{BB962C8B-B14F-4D97-AF65-F5344CB8AC3E}">
        <p14:creationId xmlns:p14="http://schemas.microsoft.com/office/powerpoint/2010/main" val="8561717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Lesson 10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920340D-206C-4C41-A35B-4D72CE2F2B89}" type="slidenum">
              <a:rPr lang="en-GB" smtClean="0"/>
              <a:pPr/>
              <a:t>30</a:t>
            </a:fld>
            <a:endParaRPr lang="en-GB"/>
          </a:p>
        </p:txBody>
      </p:sp>
    </p:spTree>
    <p:extLst>
      <p:ext uri="{BB962C8B-B14F-4D97-AF65-F5344CB8AC3E}">
        <p14:creationId xmlns:p14="http://schemas.microsoft.com/office/powerpoint/2010/main" val="2321939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20340D-206C-4C41-A35B-4D72CE2F2B89}" type="slidenum">
              <a:rPr lang="en-GB" smtClean="0"/>
              <a:pPr/>
              <a:t>3</a:t>
            </a:fld>
            <a:endParaRPr lang="en-GB"/>
          </a:p>
        </p:txBody>
      </p:sp>
    </p:spTree>
    <p:extLst>
      <p:ext uri="{BB962C8B-B14F-4D97-AF65-F5344CB8AC3E}">
        <p14:creationId xmlns:p14="http://schemas.microsoft.com/office/powerpoint/2010/main" val="9359559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mn-lt"/>
              </a:rPr>
              <a:t>Lesson 10</a:t>
            </a:r>
          </a:p>
          <a:p>
            <a:pPr marL="0" lvl="0" indent="0" algn="l" rtl="0">
              <a:spcBef>
                <a:spcPts val="0"/>
              </a:spcBef>
              <a:spcAft>
                <a:spcPts val="0"/>
              </a:spcAft>
              <a:buNone/>
            </a:pPr>
            <a:r>
              <a:rPr lang="en-GB" dirty="0">
                <a:latin typeface="+mn-lt"/>
              </a:rPr>
              <a:t>This</a:t>
            </a:r>
            <a:r>
              <a:rPr lang="en-GB" baseline="0" dirty="0">
                <a:latin typeface="+mn-lt"/>
              </a:rPr>
              <a:t> equation simply plots a line of best fit on a graph, based on some data input.</a:t>
            </a:r>
            <a:endParaRPr lang="en-GB" dirty="0">
              <a:latin typeface="+mn-lt"/>
            </a:endParaRPr>
          </a:p>
          <a:p>
            <a:endParaRPr lang="en-GB" dirty="0">
              <a:latin typeface="+mn-lt"/>
            </a:endParaRPr>
          </a:p>
        </p:txBody>
      </p:sp>
      <p:sp>
        <p:nvSpPr>
          <p:cNvPr id="4" name="Slide Number Placeholder 3"/>
          <p:cNvSpPr>
            <a:spLocks noGrp="1"/>
          </p:cNvSpPr>
          <p:nvPr>
            <p:ph type="sldNum" sz="quarter" idx="5"/>
          </p:nvPr>
        </p:nvSpPr>
        <p:spPr/>
        <p:txBody>
          <a:bodyPr/>
          <a:lstStyle/>
          <a:p>
            <a:fld id="{9920340D-206C-4C41-A35B-4D72CE2F2B89}" type="slidenum">
              <a:rPr lang="en-GB" smtClean="0"/>
              <a:pPr/>
              <a:t>31</a:t>
            </a:fld>
            <a:endParaRPr lang="en-GB"/>
          </a:p>
        </p:txBody>
      </p:sp>
    </p:spTree>
    <p:extLst>
      <p:ext uri="{BB962C8B-B14F-4D97-AF65-F5344CB8AC3E}">
        <p14:creationId xmlns:p14="http://schemas.microsoft.com/office/powerpoint/2010/main" val="40196306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Lesson 10</a:t>
            </a:r>
          </a:p>
          <a:p>
            <a:pPr marL="0" lvl="0" indent="0" algn="l" rtl="0">
              <a:spcBef>
                <a:spcPts val="0"/>
              </a:spcBef>
              <a:spcAft>
                <a:spcPts val="0"/>
              </a:spcAft>
              <a:buNone/>
            </a:pPr>
            <a:r>
              <a:rPr lang="en-GB" dirty="0">
                <a:latin typeface="Arial" panose="020B0604020202020204" pitchFamily="34" charset="0"/>
                <a:cs typeface="Arial" panose="020B0604020202020204" pitchFamily="34" charset="0"/>
              </a:rPr>
              <a:t>This</a:t>
            </a:r>
            <a:r>
              <a:rPr lang="en-GB" baseline="0" dirty="0">
                <a:latin typeface="Arial" panose="020B0604020202020204" pitchFamily="34" charset="0"/>
                <a:cs typeface="Arial" panose="020B0604020202020204" pitchFamily="34" charset="0"/>
              </a:rPr>
              <a:t> equation simply says that our hypothesis (h-theta (x)) will be tested by small adjustments in the parameters theta-0 and theta-1x. This will make the AI model ‘guess’ where any new data might fit on to the previously predicted slope.</a:t>
            </a:r>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920340D-206C-4C41-A35B-4D72CE2F2B89}" type="slidenum">
              <a:rPr lang="en-GB" smtClean="0"/>
              <a:pPr/>
              <a:t>32</a:t>
            </a:fld>
            <a:endParaRPr lang="en-GB"/>
          </a:p>
        </p:txBody>
      </p:sp>
    </p:spTree>
    <p:extLst>
      <p:ext uri="{BB962C8B-B14F-4D97-AF65-F5344CB8AC3E}">
        <p14:creationId xmlns:p14="http://schemas.microsoft.com/office/powerpoint/2010/main" val="15373486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Lesson 10</a:t>
            </a:r>
          </a:p>
          <a:p>
            <a:pPr marL="0" lvl="0" indent="0" algn="l" rtl="0">
              <a:spcBef>
                <a:spcPts val="0"/>
              </a:spcBef>
              <a:spcAft>
                <a:spcPts val="0"/>
              </a:spcAft>
              <a:buNone/>
            </a:pPr>
            <a:r>
              <a:rPr lang="en-GB" dirty="0"/>
              <a:t>The cost function simply tries to minimise the difference between the guesses of the AI and the actual regression slope, in essence making</a:t>
            </a:r>
            <a:r>
              <a:rPr lang="en-GB" baseline="0" dirty="0"/>
              <a:t> the AI learn how to make better predictions.</a:t>
            </a:r>
            <a:endParaRPr lang="en-GB" dirty="0"/>
          </a:p>
          <a:p>
            <a:endParaRPr lang="en-GB" dirty="0"/>
          </a:p>
        </p:txBody>
      </p:sp>
      <p:sp>
        <p:nvSpPr>
          <p:cNvPr id="4" name="Slide Number Placeholder 3"/>
          <p:cNvSpPr>
            <a:spLocks noGrp="1"/>
          </p:cNvSpPr>
          <p:nvPr>
            <p:ph type="sldNum" sz="quarter" idx="5"/>
          </p:nvPr>
        </p:nvSpPr>
        <p:spPr/>
        <p:txBody>
          <a:bodyPr/>
          <a:lstStyle/>
          <a:p>
            <a:fld id="{9920340D-206C-4C41-A35B-4D72CE2F2B89}" type="slidenum">
              <a:rPr lang="en-GB" smtClean="0"/>
              <a:pPr/>
              <a:t>33</a:t>
            </a:fld>
            <a:endParaRPr lang="en-GB"/>
          </a:p>
        </p:txBody>
      </p:sp>
    </p:spTree>
    <p:extLst>
      <p:ext uri="{BB962C8B-B14F-4D97-AF65-F5344CB8AC3E}">
        <p14:creationId xmlns:p14="http://schemas.microsoft.com/office/powerpoint/2010/main" val="24938817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Lesson 10</a:t>
            </a:r>
          </a:p>
          <a:p>
            <a:pPr marL="0" lvl="0" indent="0" algn="l" rtl="0">
              <a:spcBef>
                <a:spcPts val="0"/>
              </a:spcBef>
              <a:spcAft>
                <a:spcPts val="0"/>
              </a:spcAft>
              <a:buNone/>
            </a:pPr>
            <a:r>
              <a:rPr lang="en-GB" dirty="0">
                <a:latin typeface="Arial" panose="020B0604020202020204" pitchFamily="34" charset="0"/>
                <a:cs typeface="Arial" panose="020B0604020202020204" pitchFamily="34" charset="0"/>
              </a:rPr>
              <a:t>This section simplifies</a:t>
            </a:r>
            <a:r>
              <a:rPr lang="en-GB" baseline="0" dirty="0">
                <a:latin typeface="Arial" panose="020B0604020202020204" pitchFamily="34" charset="0"/>
                <a:cs typeface="Arial" panose="020B0604020202020204" pitchFamily="34" charset="0"/>
              </a:rPr>
              <a:t> the data output with a 1/2m function, making it more readable for humans. m/Sigma </a:t>
            </a:r>
            <a:r>
              <a:rPr lang="en-GB" baseline="0" dirty="0" err="1">
                <a:latin typeface="Arial" panose="020B0604020202020204" pitchFamily="34" charset="0"/>
                <a:cs typeface="Arial" panose="020B0604020202020204" pitchFamily="34" charset="0"/>
              </a:rPr>
              <a:t>i</a:t>
            </a:r>
            <a:r>
              <a:rPr lang="en-GB" baseline="0" dirty="0">
                <a:latin typeface="Arial" panose="020B0604020202020204" pitchFamily="34" charset="0"/>
                <a:cs typeface="Arial" panose="020B0604020202020204" pitchFamily="34" charset="0"/>
              </a:rPr>
              <a:t>=1 simply repeats the cost function on a loop for every data point we ask the AI to make a guess for.</a:t>
            </a:r>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920340D-206C-4C41-A35B-4D72CE2F2B89}" type="slidenum">
              <a:rPr lang="en-GB" smtClean="0"/>
              <a:pPr/>
              <a:t>34</a:t>
            </a:fld>
            <a:endParaRPr lang="en-GB"/>
          </a:p>
        </p:txBody>
      </p:sp>
    </p:spTree>
    <p:extLst>
      <p:ext uri="{BB962C8B-B14F-4D97-AF65-F5344CB8AC3E}">
        <p14:creationId xmlns:p14="http://schemas.microsoft.com/office/powerpoint/2010/main" val="810801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Lesson 10</a:t>
            </a:r>
          </a:p>
          <a:p>
            <a:pPr marL="0" lvl="0" indent="0" algn="l" rtl="0">
              <a:spcBef>
                <a:spcPts val="0"/>
              </a:spcBef>
              <a:spcAft>
                <a:spcPts val="0"/>
              </a:spcAft>
              <a:buNone/>
            </a:pPr>
            <a:r>
              <a:rPr lang="en-GB" dirty="0">
                <a:latin typeface="Arial" panose="020B0604020202020204" pitchFamily="34" charset="0"/>
                <a:cs typeface="Arial" panose="020B0604020202020204" pitchFamily="34" charset="0"/>
              </a:rPr>
              <a:t>This section is just telling us that our earlier hypothesis</a:t>
            </a:r>
            <a:r>
              <a:rPr lang="en-GB" baseline="0" dirty="0">
                <a:latin typeface="Arial" panose="020B0604020202020204" pitchFamily="34" charset="0"/>
                <a:cs typeface="Arial" panose="020B0604020202020204" pitchFamily="34" charset="0"/>
              </a:rPr>
              <a:t> (h-theta (x)) and the actual regression slope (y) will be compared with the goal of minimising the difference between the action regression trend and the guesses the AI makes.</a:t>
            </a:r>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920340D-206C-4C41-A35B-4D72CE2F2B89}" type="slidenum">
              <a:rPr lang="en-GB" smtClean="0"/>
              <a:pPr/>
              <a:t>35</a:t>
            </a:fld>
            <a:endParaRPr lang="en-GB"/>
          </a:p>
        </p:txBody>
      </p:sp>
    </p:spTree>
    <p:extLst>
      <p:ext uri="{BB962C8B-B14F-4D97-AF65-F5344CB8AC3E}">
        <p14:creationId xmlns:p14="http://schemas.microsoft.com/office/powerpoint/2010/main" val="21039218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Lesson 11</a:t>
            </a:r>
          </a:p>
          <a:p>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920340D-206C-4C41-A35B-4D72CE2F2B89}" type="slidenum">
              <a:rPr lang="en-GB" smtClean="0"/>
              <a:pPr/>
              <a:t>36</a:t>
            </a:fld>
            <a:endParaRPr lang="en-GB"/>
          </a:p>
        </p:txBody>
      </p:sp>
    </p:spTree>
    <p:extLst>
      <p:ext uri="{BB962C8B-B14F-4D97-AF65-F5344CB8AC3E}">
        <p14:creationId xmlns:p14="http://schemas.microsoft.com/office/powerpoint/2010/main" val="29920435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Lesson 11</a:t>
            </a:r>
          </a:p>
          <a:p>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920340D-206C-4C41-A35B-4D72CE2F2B89}" type="slidenum">
              <a:rPr lang="en-GB" smtClean="0"/>
              <a:pPr/>
              <a:t>37</a:t>
            </a:fld>
            <a:endParaRPr lang="en-GB"/>
          </a:p>
        </p:txBody>
      </p:sp>
    </p:spTree>
    <p:extLst>
      <p:ext uri="{BB962C8B-B14F-4D97-AF65-F5344CB8AC3E}">
        <p14:creationId xmlns:p14="http://schemas.microsoft.com/office/powerpoint/2010/main" val="31190323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Lesson 11</a:t>
            </a:r>
          </a:p>
          <a:p>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920340D-206C-4C41-A35B-4D72CE2F2B89}" type="slidenum">
              <a:rPr lang="en-GB" smtClean="0"/>
              <a:pPr/>
              <a:t>38</a:t>
            </a:fld>
            <a:endParaRPr lang="en-GB"/>
          </a:p>
        </p:txBody>
      </p:sp>
    </p:spTree>
    <p:extLst>
      <p:ext uri="{BB962C8B-B14F-4D97-AF65-F5344CB8AC3E}">
        <p14:creationId xmlns:p14="http://schemas.microsoft.com/office/powerpoint/2010/main" val="422126796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Lesson 11</a:t>
            </a:r>
          </a:p>
          <a:p>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920340D-206C-4C41-A35B-4D72CE2F2B89}" type="slidenum">
              <a:rPr lang="en-GB" smtClean="0"/>
              <a:pPr/>
              <a:t>39</a:t>
            </a:fld>
            <a:endParaRPr lang="en-GB"/>
          </a:p>
        </p:txBody>
      </p:sp>
    </p:spTree>
    <p:extLst>
      <p:ext uri="{BB962C8B-B14F-4D97-AF65-F5344CB8AC3E}">
        <p14:creationId xmlns:p14="http://schemas.microsoft.com/office/powerpoint/2010/main" val="318935712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Lesson 11</a:t>
            </a:r>
          </a:p>
          <a:p>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920340D-206C-4C41-A35B-4D72CE2F2B89}" type="slidenum">
              <a:rPr lang="en-GB" smtClean="0"/>
              <a:pPr/>
              <a:t>40</a:t>
            </a:fld>
            <a:endParaRPr lang="en-GB"/>
          </a:p>
        </p:txBody>
      </p:sp>
    </p:spTree>
    <p:extLst>
      <p:ext uri="{BB962C8B-B14F-4D97-AF65-F5344CB8AC3E}">
        <p14:creationId xmlns:p14="http://schemas.microsoft.com/office/powerpoint/2010/main" val="39865123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20340D-206C-4C41-A35B-4D72CE2F2B89}" type="slidenum">
              <a:rPr lang="en-GB" smtClean="0"/>
              <a:t>4</a:t>
            </a:fld>
            <a:endParaRPr lang="en-GB"/>
          </a:p>
        </p:txBody>
      </p:sp>
    </p:spTree>
    <p:extLst>
      <p:ext uri="{BB962C8B-B14F-4D97-AF65-F5344CB8AC3E}">
        <p14:creationId xmlns:p14="http://schemas.microsoft.com/office/powerpoint/2010/main" val="94157723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Lesson 12</a:t>
            </a:r>
          </a:p>
          <a:p>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920340D-206C-4C41-A35B-4D72CE2F2B89}" type="slidenum">
              <a:rPr lang="en-GB" smtClean="0"/>
              <a:pPr/>
              <a:t>41</a:t>
            </a:fld>
            <a:endParaRPr lang="en-GB"/>
          </a:p>
        </p:txBody>
      </p:sp>
    </p:spTree>
    <p:extLst>
      <p:ext uri="{BB962C8B-B14F-4D97-AF65-F5344CB8AC3E}">
        <p14:creationId xmlns:p14="http://schemas.microsoft.com/office/powerpoint/2010/main" val="340995957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GB" dirty="0">
                <a:latin typeface="Arial" panose="020B0604020202020204" pitchFamily="34" charset="0"/>
                <a:cs typeface="Arial" panose="020B0604020202020204" pitchFamily="34" charset="0"/>
              </a:rPr>
              <a:t>Lesson 12</a:t>
            </a:r>
          </a:p>
          <a:p>
            <a:pPr marL="0" lvl="0" indent="0" algn="l" rtl="0">
              <a:spcBef>
                <a:spcPts val="0"/>
              </a:spcBef>
              <a:spcAft>
                <a:spcPts val="0"/>
              </a:spcAft>
              <a:buNone/>
            </a:pPr>
            <a:endParaRPr lang="en-GB" dirty="0">
              <a:latin typeface="Arial" panose="020B0604020202020204" pitchFamily="34" charset="0"/>
              <a:cs typeface="Arial" panose="020B0604020202020204" pitchFamily="34" charset="0"/>
            </a:endParaRPr>
          </a:p>
          <a:p>
            <a:r>
              <a:rPr lang="en-GB" sz="1200" dirty="0">
                <a:solidFill>
                  <a:schemeClr val="dk1"/>
                </a:solidFill>
                <a:latin typeface="Arial" panose="020B0604020202020204" pitchFamily="34" charset="0"/>
                <a:ea typeface="Calibri"/>
                <a:cs typeface="Arial" panose="020B0604020202020204" pitchFamily="34" charset="0"/>
                <a:sym typeface="Calibri"/>
              </a:rPr>
              <a:t>Setting up</a:t>
            </a:r>
            <a:r>
              <a:rPr lang="en-GB" sz="1200" baseline="0" dirty="0">
                <a:solidFill>
                  <a:schemeClr val="dk1"/>
                </a:solidFill>
                <a:latin typeface="Arial" panose="020B0604020202020204" pitchFamily="34" charset="0"/>
                <a:ea typeface="Calibri"/>
                <a:cs typeface="Arial" panose="020B0604020202020204" pitchFamily="34" charset="0"/>
                <a:sym typeface="Calibri"/>
              </a:rPr>
              <a:t> natural language and text recognition</a:t>
            </a:r>
          </a:p>
          <a:p>
            <a:r>
              <a:rPr lang="en-GB" sz="1200" dirty="0">
                <a:solidFill>
                  <a:schemeClr val="dk1"/>
                </a:solidFill>
                <a:latin typeface="Arial" panose="020B0604020202020204" pitchFamily="34" charset="0"/>
                <a:ea typeface="Calibri"/>
                <a:cs typeface="Arial" panose="020B0604020202020204" pitchFamily="34" charset="0"/>
                <a:sym typeface="Calibri"/>
              </a:rPr>
              <a:t>First,</a:t>
            </a:r>
            <a:r>
              <a:rPr lang="en-GB" sz="1200" baseline="0" dirty="0">
                <a:solidFill>
                  <a:schemeClr val="dk1"/>
                </a:solidFill>
                <a:latin typeface="Arial" panose="020B0604020202020204" pitchFamily="34" charset="0"/>
                <a:ea typeface="Calibri"/>
                <a:cs typeface="Arial" panose="020B0604020202020204" pitchFamily="34" charset="0"/>
                <a:sym typeface="Calibri"/>
              </a:rPr>
              <a:t> we </a:t>
            </a:r>
            <a:r>
              <a:rPr lang="en-GB" sz="1200" dirty="0">
                <a:solidFill>
                  <a:schemeClr val="dk1"/>
                </a:solidFill>
                <a:latin typeface="Arial" panose="020B0604020202020204" pitchFamily="34" charset="0"/>
                <a:ea typeface="Calibri"/>
                <a:cs typeface="Arial" panose="020B0604020202020204" pitchFamily="34" charset="0"/>
                <a:sym typeface="Calibri"/>
              </a:rPr>
              <a:t>split the sentence into array of words or tokens. A token can be a word, a punctuation mark or a number.</a:t>
            </a:r>
          </a:p>
          <a:p>
            <a:r>
              <a:rPr lang="en-GB" sz="1200" dirty="0">
                <a:solidFill>
                  <a:schemeClr val="dk1"/>
                </a:solidFill>
                <a:latin typeface="Arial" panose="020B0604020202020204" pitchFamily="34" charset="0"/>
                <a:ea typeface="Calibri"/>
                <a:cs typeface="Arial" panose="020B0604020202020204" pitchFamily="34" charset="0"/>
                <a:sym typeface="Calibri"/>
              </a:rPr>
              <a:t>Examples:</a:t>
            </a:r>
          </a:p>
          <a:p>
            <a:r>
              <a:rPr lang="en-GB" sz="1200" dirty="0">
                <a:solidFill>
                  <a:schemeClr val="dk1"/>
                </a:solidFill>
                <a:latin typeface="Arial" panose="020B0604020202020204" pitchFamily="34" charset="0"/>
                <a:ea typeface="Calibri"/>
                <a:cs typeface="Arial" panose="020B0604020202020204" pitchFamily="34" charset="0"/>
                <a:sym typeface="Calibri"/>
              </a:rPr>
              <a:t>    words = ["organise", "organises", "organising"]</a:t>
            </a:r>
          </a:p>
          <a:p>
            <a:r>
              <a:rPr lang="en-GB" sz="1200" dirty="0">
                <a:solidFill>
                  <a:schemeClr val="dk1"/>
                </a:solidFill>
                <a:latin typeface="Arial" panose="020B0604020202020204" pitchFamily="34" charset="0"/>
                <a:ea typeface="Calibri"/>
                <a:cs typeface="Arial" panose="020B0604020202020204" pitchFamily="34" charset="0"/>
                <a:sym typeface="Calibri"/>
              </a:rPr>
              <a:t>    words = [stem(w) for w in words]</a:t>
            </a:r>
          </a:p>
          <a:p>
            <a:r>
              <a:rPr lang="en-GB" sz="1200" dirty="0">
                <a:solidFill>
                  <a:schemeClr val="dk1"/>
                </a:solidFill>
                <a:latin typeface="Arial" panose="020B0604020202020204" pitchFamily="34" charset="0"/>
                <a:ea typeface="Calibri"/>
                <a:cs typeface="Arial" panose="020B0604020202020204" pitchFamily="34" charset="0"/>
                <a:sym typeface="Calibri"/>
              </a:rPr>
              <a:t>    -&gt; ["organ", "organ", "organ"]</a:t>
            </a:r>
          </a:p>
          <a:p>
            <a:endParaRPr lang="en-GB" sz="1200" dirty="0">
              <a:solidFill>
                <a:schemeClr val="dk1"/>
              </a:solidFill>
              <a:latin typeface="Arial" panose="020B0604020202020204" pitchFamily="34" charset="0"/>
              <a:ea typeface="Calibri"/>
              <a:cs typeface="Arial" panose="020B0604020202020204" pitchFamily="34" charset="0"/>
              <a:sym typeface="Calibri"/>
            </a:endParaRPr>
          </a:p>
          <a:p>
            <a:r>
              <a:rPr lang="en-GB" sz="1200" dirty="0">
                <a:solidFill>
                  <a:schemeClr val="dk1"/>
                </a:solidFill>
                <a:latin typeface="Arial" panose="020B0604020202020204" pitchFamily="34" charset="0"/>
                <a:ea typeface="Calibri"/>
                <a:cs typeface="Arial" panose="020B0604020202020204" pitchFamily="34" charset="0"/>
                <a:sym typeface="Calibri"/>
              </a:rPr>
              <a:t>Next,</a:t>
            </a:r>
            <a:r>
              <a:rPr lang="en-GB" sz="1200" baseline="0" dirty="0">
                <a:solidFill>
                  <a:schemeClr val="dk1"/>
                </a:solidFill>
                <a:latin typeface="Arial" panose="020B0604020202020204" pitchFamily="34" charset="0"/>
                <a:ea typeface="Calibri"/>
                <a:cs typeface="Arial" panose="020B0604020202020204" pitchFamily="34" charset="0"/>
                <a:sym typeface="Calibri"/>
              </a:rPr>
              <a:t> we </a:t>
            </a:r>
            <a:r>
              <a:rPr lang="en-GB" sz="1200" dirty="0">
                <a:solidFill>
                  <a:schemeClr val="dk1"/>
                </a:solidFill>
                <a:latin typeface="Arial" panose="020B0604020202020204" pitchFamily="34" charset="0"/>
                <a:ea typeface="Calibri"/>
                <a:cs typeface="Arial" panose="020B0604020202020204" pitchFamily="34" charset="0"/>
                <a:sym typeface="Calibri"/>
              </a:rPr>
              <a:t>return a bag of words in an array: one for each known word that exists in the sentence; zero otherwise.</a:t>
            </a:r>
          </a:p>
          <a:p>
            <a:r>
              <a:rPr lang="en-GB" sz="1200" dirty="0">
                <a:solidFill>
                  <a:schemeClr val="dk1"/>
                </a:solidFill>
                <a:latin typeface="Arial" panose="020B0604020202020204" pitchFamily="34" charset="0"/>
                <a:ea typeface="Calibri"/>
                <a:cs typeface="Arial" panose="020B0604020202020204" pitchFamily="34" charset="0"/>
                <a:sym typeface="Calibri"/>
              </a:rPr>
              <a:t>Example:</a:t>
            </a:r>
          </a:p>
          <a:p>
            <a:r>
              <a:rPr lang="en-GB" sz="1200" dirty="0">
                <a:solidFill>
                  <a:schemeClr val="dk1"/>
                </a:solidFill>
                <a:latin typeface="Arial" panose="020B0604020202020204" pitchFamily="34" charset="0"/>
                <a:ea typeface="Calibri"/>
                <a:cs typeface="Arial" panose="020B0604020202020204" pitchFamily="34" charset="0"/>
                <a:sym typeface="Calibri"/>
              </a:rPr>
              <a:t>    sentence = ["hello", "how", "are", "you"]</a:t>
            </a:r>
          </a:p>
          <a:p>
            <a:r>
              <a:rPr lang="en-GB" sz="1200" dirty="0">
                <a:solidFill>
                  <a:schemeClr val="dk1"/>
                </a:solidFill>
                <a:latin typeface="Arial" panose="020B0604020202020204" pitchFamily="34" charset="0"/>
                <a:ea typeface="Calibri"/>
                <a:cs typeface="Arial" panose="020B0604020202020204" pitchFamily="34" charset="0"/>
                <a:sym typeface="Calibri"/>
              </a:rPr>
              <a:t>    words = ["hi", "hello", "I", "you", "bye", "thank", "cool"]</a:t>
            </a:r>
          </a:p>
          <a:p>
            <a:r>
              <a:rPr lang="en-GB" sz="1200" dirty="0">
                <a:solidFill>
                  <a:schemeClr val="dk1"/>
                </a:solidFill>
                <a:latin typeface="Arial" panose="020B0604020202020204" pitchFamily="34" charset="0"/>
                <a:ea typeface="Calibri"/>
                <a:cs typeface="Arial" panose="020B0604020202020204" pitchFamily="34" charset="0"/>
                <a:sym typeface="Calibri"/>
              </a:rPr>
              <a:t>    bog   = [  0 ,    1 ,    0 ,   1 ,    0 ,    0 ,      0]</a:t>
            </a:r>
          </a:p>
          <a:p>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920340D-206C-4C41-A35B-4D72CE2F2B89}" type="slidenum">
              <a:rPr lang="en-GB" smtClean="0"/>
              <a:pPr/>
              <a:t>42</a:t>
            </a:fld>
            <a:endParaRPr lang="en-GB"/>
          </a:p>
        </p:txBody>
      </p:sp>
    </p:spTree>
    <p:extLst>
      <p:ext uri="{BB962C8B-B14F-4D97-AF65-F5344CB8AC3E}">
        <p14:creationId xmlns:p14="http://schemas.microsoft.com/office/powerpoint/2010/main" val="365269785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GB" dirty="0">
                <a:latin typeface="Arial" panose="020B0604020202020204" pitchFamily="34" charset="0"/>
                <a:cs typeface="Arial" panose="020B0604020202020204" pitchFamily="34" charset="0"/>
              </a:rPr>
              <a:t>Lesson 12</a:t>
            </a:r>
          </a:p>
          <a:p>
            <a:pPr marL="0" lvl="0" indent="0" algn="l" rtl="0">
              <a:spcBef>
                <a:spcPts val="0"/>
              </a:spcBef>
              <a:spcAft>
                <a:spcPts val="0"/>
              </a:spcAft>
              <a:buNone/>
            </a:pPr>
            <a:r>
              <a:rPr lang="en-GB" dirty="0">
                <a:latin typeface="Arial" panose="020B0604020202020204" pitchFamily="34" charset="0"/>
                <a:cs typeface="Arial" panose="020B0604020202020204" pitchFamily="34" charset="0"/>
              </a:rPr>
              <a:t>Designing an AI training model</a:t>
            </a:r>
          </a:p>
          <a:p>
            <a:pPr marL="0" lvl="0" indent="0" algn="l" rtl="0">
              <a:spcBef>
                <a:spcPts val="0"/>
              </a:spcBef>
              <a:spcAft>
                <a:spcPts val="0"/>
              </a:spcAft>
              <a:buNone/>
            </a:pPr>
            <a:endParaRPr lang="en-GB"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We</a:t>
            </a:r>
            <a:r>
              <a:rPr lang="en-GB" baseline="0" dirty="0">
                <a:latin typeface="Arial" panose="020B0604020202020204" pitchFamily="34" charset="0"/>
                <a:cs typeface="Arial" panose="020B0604020202020204" pitchFamily="34" charset="0"/>
              </a:rPr>
              <a:t> now</a:t>
            </a:r>
            <a:r>
              <a:rPr lang="en-GB" sz="1200" dirty="0">
                <a:solidFill>
                  <a:schemeClr val="dk1"/>
                </a:solidFill>
                <a:latin typeface="Arial" panose="020B0604020202020204" pitchFamily="34" charset="0"/>
                <a:ea typeface="Calibri"/>
                <a:cs typeface="Arial" panose="020B0604020202020204" pitchFamily="34" charset="0"/>
                <a:sym typeface="Calibri"/>
              </a:rPr>
              <a:t> loop through each sentence in our JSON intents patterns.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chemeClr val="dk1"/>
              </a:solidFill>
              <a:latin typeface="Arial" panose="020B0604020202020204" pitchFamily="34" charset="0"/>
              <a:ea typeface="Calibri"/>
              <a:cs typeface="Arial" panose="020B0604020202020204" pitchFamily="34" charset="0"/>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dk1"/>
                </a:solidFill>
                <a:latin typeface="Arial" panose="020B0604020202020204" pitchFamily="34" charset="0"/>
                <a:ea typeface="Calibri"/>
                <a:cs typeface="Arial" panose="020B0604020202020204" pitchFamily="34" charset="0"/>
                <a:sym typeface="Calibri"/>
              </a:rPr>
              <a:t>Next, we tokenise each word in each JSON intents sentence.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chemeClr val="dk1"/>
              </a:solidFill>
              <a:latin typeface="Arial" panose="020B0604020202020204" pitchFamily="34" charset="0"/>
              <a:ea typeface="Calibri"/>
              <a:cs typeface="Arial" panose="020B0604020202020204" pitchFamily="34" charset="0"/>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dk1"/>
                </a:solidFill>
                <a:latin typeface="Arial" panose="020B0604020202020204" pitchFamily="34" charset="0"/>
                <a:ea typeface="Calibri"/>
                <a:cs typeface="Arial" panose="020B0604020202020204" pitchFamily="34" charset="0"/>
                <a:sym typeface="Calibri"/>
              </a:rPr>
              <a:t>Them we stem</a:t>
            </a:r>
            <a:r>
              <a:rPr lang="en-GB" sz="1200" baseline="0" dirty="0">
                <a:solidFill>
                  <a:schemeClr val="dk1"/>
                </a:solidFill>
                <a:latin typeface="Arial" panose="020B0604020202020204" pitchFamily="34" charset="0"/>
                <a:ea typeface="Calibri"/>
                <a:cs typeface="Arial" panose="020B0604020202020204" pitchFamily="34" charset="0"/>
                <a:sym typeface="Calibri"/>
              </a:rPr>
              <a:t> and trim each word, remove punctuation and make lowercase.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aseline="0" dirty="0">
              <a:solidFill>
                <a:schemeClr val="dk1"/>
              </a:solidFill>
              <a:latin typeface="Arial" panose="020B0604020202020204" pitchFamily="34" charset="0"/>
              <a:ea typeface="Calibri"/>
              <a:cs typeface="Arial" panose="020B0604020202020204" pitchFamily="34" charset="0"/>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0" dirty="0">
                <a:solidFill>
                  <a:schemeClr val="dk1"/>
                </a:solidFill>
                <a:latin typeface="Arial" panose="020B0604020202020204" pitchFamily="34" charset="0"/>
                <a:ea typeface="Calibri"/>
                <a:cs typeface="Arial" panose="020B0604020202020204" pitchFamily="34" charset="0"/>
                <a:sym typeface="Calibri"/>
              </a:rPr>
              <a:t>We remove any duplicate entries, and we sort the tokenised words into a set.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aseline="0" dirty="0">
              <a:solidFill>
                <a:schemeClr val="dk1"/>
              </a:solidFill>
              <a:latin typeface="Arial" panose="020B0604020202020204" pitchFamily="34" charset="0"/>
              <a:ea typeface="Calibri"/>
              <a:cs typeface="Arial" panose="020B0604020202020204" pitchFamily="34" charset="0"/>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0" dirty="0">
                <a:solidFill>
                  <a:schemeClr val="dk1"/>
                </a:solidFill>
                <a:latin typeface="Arial" panose="020B0604020202020204" pitchFamily="34" charset="0"/>
                <a:ea typeface="Calibri"/>
                <a:cs typeface="Arial" panose="020B0604020202020204" pitchFamily="34" charset="0"/>
                <a:sym typeface="Calibri"/>
              </a:rPr>
              <a:t>We then output the tokenised words and create two empty sets for them: X and Y.</a:t>
            </a:r>
            <a:endParaRPr lang="en-GB" sz="1200" dirty="0">
              <a:solidFill>
                <a:schemeClr val="dk1"/>
              </a:solidFill>
              <a:latin typeface="Arial" panose="020B0604020202020204" pitchFamily="34" charset="0"/>
              <a:ea typeface="Calibri"/>
              <a:cs typeface="Arial" panose="020B0604020202020204" pitchFamily="34" charset="0"/>
              <a:sym typeface="Calibri"/>
            </a:endParaRPr>
          </a:p>
          <a:p>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920340D-206C-4C41-A35B-4D72CE2F2B89}" type="slidenum">
              <a:rPr lang="en-GB" smtClean="0"/>
              <a:pPr/>
              <a:t>43</a:t>
            </a:fld>
            <a:endParaRPr lang="en-GB"/>
          </a:p>
        </p:txBody>
      </p:sp>
    </p:spTree>
    <p:extLst>
      <p:ext uri="{BB962C8B-B14F-4D97-AF65-F5344CB8AC3E}">
        <p14:creationId xmlns:p14="http://schemas.microsoft.com/office/powerpoint/2010/main" val="73458919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GB" dirty="0">
                <a:latin typeface="Arial" panose="020B0604020202020204" pitchFamily="34" charset="0"/>
                <a:cs typeface="Arial" panose="020B0604020202020204" pitchFamily="34" charset="0"/>
              </a:rPr>
              <a:t>Lesson 12</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Designing an AI training model</a:t>
            </a:r>
          </a:p>
          <a:p>
            <a:pPr marL="0" lvl="0" indent="0" algn="l" rtl="0">
              <a:spcBef>
                <a:spcPts val="0"/>
              </a:spcBef>
              <a:spcAft>
                <a:spcPts val="0"/>
              </a:spcAft>
              <a:buNone/>
            </a:pPr>
            <a:endParaRPr lang="en-GB" dirty="0">
              <a:latin typeface="Arial" panose="020B0604020202020204" pitchFamily="34" charset="0"/>
              <a:cs typeface="Arial" panose="020B0604020202020204" pitchFamily="34" charset="0"/>
            </a:endParaRPr>
          </a:p>
          <a:p>
            <a:r>
              <a:rPr lang="en-GB" sz="1200" dirty="0">
                <a:solidFill>
                  <a:schemeClr val="dk1"/>
                </a:solidFill>
                <a:latin typeface="Arial" panose="020B0604020202020204" pitchFamily="34" charset="0"/>
                <a:ea typeface="Calibri"/>
                <a:cs typeface="Arial" panose="020B0604020202020204" pitchFamily="34" charset="0"/>
                <a:sym typeface="Calibri"/>
              </a:rPr>
              <a:t>Our X training set becomes a bag of words.</a:t>
            </a:r>
          </a:p>
          <a:p>
            <a:r>
              <a:rPr lang="en-GB" sz="1200" dirty="0">
                <a:solidFill>
                  <a:schemeClr val="dk1"/>
                </a:solidFill>
                <a:latin typeface="Arial" panose="020B0604020202020204" pitchFamily="34" charset="0"/>
                <a:ea typeface="Calibri"/>
                <a:cs typeface="Arial" panose="020B0604020202020204" pitchFamily="34" charset="0"/>
                <a:sym typeface="Calibri"/>
              </a:rPr>
              <a:t>Our Y training set becomes the tags and</a:t>
            </a:r>
            <a:r>
              <a:rPr lang="en-GB" sz="1200" baseline="0" dirty="0">
                <a:solidFill>
                  <a:schemeClr val="dk1"/>
                </a:solidFill>
                <a:latin typeface="Arial" panose="020B0604020202020204" pitchFamily="34" charset="0"/>
                <a:ea typeface="Calibri"/>
                <a:cs typeface="Arial" panose="020B0604020202020204" pitchFamily="34" charset="0"/>
                <a:sym typeface="Calibri"/>
              </a:rPr>
              <a:t> labels our chatbot will use to select an appropriate response from the bag of words.</a:t>
            </a:r>
          </a:p>
          <a:p>
            <a:r>
              <a:rPr lang="en-GB" sz="1200" baseline="0" dirty="0">
                <a:solidFill>
                  <a:schemeClr val="dk1"/>
                </a:solidFill>
                <a:latin typeface="Arial" panose="020B0604020202020204" pitchFamily="34" charset="0"/>
                <a:ea typeface="Calibri"/>
                <a:cs typeface="Arial" panose="020B0604020202020204" pitchFamily="34" charset="0"/>
                <a:sym typeface="Calibri"/>
              </a:rPr>
              <a:t>We then add the hyper-parameters for our model, including the number of training epochs and learning rate (we can customise these hyper-parameters to see their effects).</a:t>
            </a:r>
          </a:p>
          <a:p>
            <a:endParaRPr lang="en-GB" sz="1200" baseline="0" dirty="0">
              <a:solidFill>
                <a:schemeClr val="dk1"/>
              </a:solidFill>
              <a:latin typeface="Arial" panose="020B0604020202020204" pitchFamily="34" charset="0"/>
              <a:ea typeface="Calibri"/>
              <a:cs typeface="Arial" panose="020B0604020202020204" pitchFamily="34" charset="0"/>
              <a:sym typeface="Calibri"/>
            </a:endParaRPr>
          </a:p>
          <a:p>
            <a:r>
              <a:rPr lang="en-GB" sz="1200" baseline="0" dirty="0">
                <a:solidFill>
                  <a:schemeClr val="dk1"/>
                </a:solidFill>
                <a:latin typeface="Arial" panose="020B0604020202020204" pitchFamily="34" charset="0"/>
                <a:ea typeface="Calibri"/>
                <a:cs typeface="Arial" panose="020B0604020202020204" pitchFamily="34" charset="0"/>
                <a:sym typeface="Calibri"/>
              </a:rPr>
              <a:t>We then index the sorted set, so that our bot can search and find words in the dataset.</a:t>
            </a:r>
          </a:p>
          <a:p>
            <a:endParaRPr lang="en-GB" sz="1200" baseline="0" dirty="0">
              <a:solidFill>
                <a:schemeClr val="dk1"/>
              </a:solidFill>
              <a:latin typeface="Arial" panose="020B0604020202020204" pitchFamily="34" charset="0"/>
              <a:ea typeface="Calibri"/>
              <a:cs typeface="Arial" panose="020B0604020202020204" pitchFamily="34" charset="0"/>
              <a:sym typeface="Calibri"/>
            </a:endParaRPr>
          </a:p>
          <a:p>
            <a:r>
              <a:rPr lang="en-GB" sz="1200" baseline="0" dirty="0">
                <a:solidFill>
                  <a:schemeClr val="dk1"/>
                </a:solidFill>
                <a:latin typeface="Arial" panose="020B0604020202020204" pitchFamily="34" charset="0"/>
                <a:ea typeface="Calibri"/>
                <a:cs typeface="Arial" panose="020B0604020202020204" pitchFamily="34" charset="0"/>
                <a:sym typeface="Calibri"/>
              </a:rPr>
              <a:t>Finally, we code loss and optimisation features, allowing the bot to select responses from the bag of words and to measure how accurate the selection was when comparing this information against the JSON intents data.</a:t>
            </a:r>
            <a:endParaRPr lang="en-GB" sz="1200" dirty="0">
              <a:solidFill>
                <a:schemeClr val="dk1"/>
              </a:solidFill>
              <a:latin typeface="Arial" panose="020B0604020202020204" pitchFamily="34" charset="0"/>
              <a:ea typeface="Calibri"/>
              <a:cs typeface="Arial" panose="020B0604020202020204" pitchFamily="34" charset="0"/>
              <a:sym typeface="Calibri"/>
            </a:endParaRPr>
          </a:p>
          <a:p>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920340D-206C-4C41-A35B-4D72CE2F2B89}" type="slidenum">
              <a:rPr lang="en-GB" smtClean="0"/>
              <a:pPr/>
              <a:t>44</a:t>
            </a:fld>
            <a:endParaRPr lang="en-GB"/>
          </a:p>
        </p:txBody>
      </p:sp>
    </p:spTree>
    <p:extLst>
      <p:ext uri="{BB962C8B-B14F-4D97-AF65-F5344CB8AC3E}">
        <p14:creationId xmlns:p14="http://schemas.microsoft.com/office/powerpoint/2010/main" val="164645235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GB" dirty="0">
                <a:latin typeface="Arial" panose="020B0604020202020204" pitchFamily="34" charset="0"/>
                <a:cs typeface="Arial" panose="020B0604020202020204" pitchFamily="34" charset="0"/>
              </a:rPr>
              <a:t>Lesson 12</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Designing an AI training model.</a:t>
            </a:r>
          </a:p>
          <a:p>
            <a:pPr marL="0" lvl="0" indent="0" algn="l" rtl="0">
              <a:spcBef>
                <a:spcPts val="0"/>
              </a:spcBef>
              <a:spcAft>
                <a:spcPts val="0"/>
              </a:spcAft>
              <a:buNone/>
            </a:pPr>
            <a:endParaRPr lang="en-GB" dirty="0">
              <a:latin typeface="Arial" panose="020B0604020202020204" pitchFamily="34" charset="0"/>
              <a:cs typeface="Arial" panose="020B0604020202020204" pitchFamily="34" charset="0"/>
            </a:endParaRPr>
          </a:p>
          <a:p>
            <a:r>
              <a:rPr lang="en-GB" sz="1200" dirty="0">
                <a:solidFill>
                  <a:schemeClr val="dk1"/>
                </a:solidFill>
                <a:latin typeface="Arial" panose="020B0604020202020204" pitchFamily="34" charset="0"/>
                <a:ea typeface="Calibri"/>
                <a:cs typeface="Arial" panose="020B0604020202020204" pitchFamily="34" charset="0"/>
                <a:sym typeface="Calibri"/>
              </a:rPr>
              <a:t>We then add the code to train our chatbot model.</a:t>
            </a:r>
          </a:p>
          <a:p>
            <a:endParaRPr lang="en-GB" sz="1200" dirty="0">
              <a:solidFill>
                <a:schemeClr val="dk1"/>
              </a:solidFill>
              <a:latin typeface="Arial" panose="020B0604020202020204" pitchFamily="34" charset="0"/>
              <a:ea typeface="Calibri"/>
              <a:cs typeface="Arial" panose="020B0604020202020204" pitchFamily="34" charset="0"/>
              <a:sym typeface="Calibri"/>
            </a:endParaRPr>
          </a:p>
          <a:p>
            <a:r>
              <a:rPr lang="en-GB" sz="1200" dirty="0">
                <a:solidFill>
                  <a:schemeClr val="dk1"/>
                </a:solidFill>
                <a:latin typeface="Arial" panose="020B0604020202020204" pitchFamily="34" charset="0"/>
                <a:ea typeface="Calibri"/>
                <a:cs typeface="Arial" panose="020B0604020202020204" pitchFamily="34" charset="0"/>
                <a:sym typeface="Calibri"/>
              </a:rPr>
              <a:t>We add a forward-pass, which sorts</a:t>
            </a:r>
            <a:r>
              <a:rPr lang="en-GB" sz="1200" baseline="0" dirty="0">
                <a:solidFill>
                  <a:schemeClr val="dk1"/>
                </a:solidFill>
                <a:latin typeface="Arial" panose="020B0604020202020204" pitchFamily="34" charset="0"/>
                <a:ea typeface="Calibri"/>
                <a:cs typeface="Arial" panose="020B0604020202020204" pitchFamily="34" charset="0"/>
                <a:sym typeface="Calibri"/>
              </a:rPr>
              <a:t> our Y dataset (tags and labels) and allows out bot to apply these values to the X dataset (bag of words).</a:t>
            </a:r>
          </a:p>
          <a:p>
            <a:endParaRPr lang="en-GB" sz="1200" baseline="0" dirty="0">
              <a:solidFill>
                <a:schemeClr val="dk1"/>
              </a:solidFill>
              <a:latin typeface="Arial" panose="020B0604020202020204" pitchFamily="34" charset="0"/>
              <a:ea typeface="Calibri"/>
              <a:cs typeface="Arial" panose="020B0604020202020204" pitchFamily="34" charset="0"/>
              <a:sym typeface="Calibri"/>
            </a:endParaRPr>
          </a:p>
          <a:p>
            <a:r>
              <a:rPr lang="en-GB" sz="1200" baseline="0" dirty="0">
                <a:solidFill>
                  <a:schemeClr val="dk1"/>
                </a:solidFill>
                <a:latin typeface="Arial" panose="020B0604020202020204" pitchFamily="34" charset="0"/>
                <a:ea typeface="Calibri"/>
                <a:cs typeface="Arial" panose="020B0604020202020204" pitchFamily="34" charset="0"/>
                <a:sym typeface="Calibri"/>
              </a:rPr>
              <a:t>We load an optimiser, which allows our model to find a cost function during training, and to </a:t>
            </a:r>
          </a:p>
          <a:p>
            <a:r>
              <a:rPr lang="en-GB" sz="1200" baseline="0" dirty="0">
                <a:solidFill>
                  <a:schemeClr val="dk1"/>
                </a:solidFill>
                <a:latin typeface="Arial" panose="020B0604020202020204" pitchFamily="34" charset="0"/>
                <a:ea typeface="Calibri"/>
                <a:cs typeface="Arial" panose="020B0604020202020204" pitchFamily="34" charset="0"/>
                <a:sym typeface="Calibri"/>
              </a:rPr>
              <a:t>minimise errors in responses.</a:t>
            </a:r>
          </a:p>
          <a:p>
            <a:endParaRPr lang="en-GB" sz="1200" baseline="0" dirty="0">
              <a:solidFill>
                <a:schemeClr val="dk1"/>
              </a:solidFill>
              <a:latin typeface="Arial" panose="020B0604020202020204" pitchFamily="34" charset="0"/>
              <a:ea typeface="Calibri"/>
              <a:cs typeface="Arial" panose="020B0604020202020204" pitchFamily="34" charset="0"/>
              <a:sym typeface="Calibri"/>
            </a:endParaRPr>
          </a:p>
          <a:p>
            <a:r>
              <a:rPr lang="en-GB" sz="1200" baseline="0" dirty="0">
                <a:solidFill>
                  <a:schemeClr val="dk1"/>
                </a:solidFill>
                <a:latin typeface="Arial" panose="020B0604020202020204" pitchFamily="34" charset="0"/>
                <a:ea typeface="Calibri"/>
                <a:cs typeface="Arial" panose="020B0604020202020204" pitchFamily="34" charset="0"/>
                <a:sym typeface="Calibri"/>
              </a:rPr>
              <a:t>Finally, we save our completed training data and output a notice informing the user that training has finished.</a:t>
            </a:r>
            <a:endParaRPr lang="en-GB" sz="1200" dirty="0">
              <a:solidFill>
                <a:schemeClr val="dk1"/>
              </a:solidFill>
              <a:latin typeface="Arial" panose="020B0604020202020204" pitchFamily="34" charset="0"/>
              <a:ea typeface="Calibri"/>
              <a:cs typeface="Arial" panose="020B0604020202020204" pitchFamily="34" charset="0"/>
              <a:sym typeface="Calibri"/>
            </a:endParaRPr>
          </a:p>
          <a:p>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920340D-206C-4C41-A35B-4D72CE2F2B89}" type="slidenum">
              <a:rPr lang="en-GB" smtClean="0"/>
              <a:pPr/>
              <a:t>45</a:t>
            </a:fld>
            <a:endParaRPr lang="en-GB"/>
          </a:p>
        </p:txBody>
      </p:sp>
    </p:spTree>
    <p:extLst>
      <p:ext uri="{BB962C8B-B14F-4D97-AF65-F5344CB8AC3E}">
        <p14:creationId xmlns:p14="http://schemas.microsoft.com/office/powerpoint/2010/main" val="259943921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GB" dirty="0">
                <a:latin typeface="Arial" panose="020B0604020202020204" pitchFamily="34" charset="0"/>
                <a:cs typeface="Arial" panose="020B0604020202020204" pitchFamily="34" charset="0"/>
              </a:rPr>
              <a:t>Lesson 12</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Coding responses to learn</a:t>
            </a:r>
          </a:p>
          <a:p>
            <a:pPr marL="0" lvl="0" indent="0" algn="l" rtl="0">
              <a:spcBef>
                <a:spcPts val="0"/>
              </a:spcBef>
              <a:spcAft>
                <a:spcPts val="0"/>
              </a:spcAft>
              <a:buNone/>
            </a:pPr>
            <a:endParaRPr lang="en-GB" dirty="0">
              <a:latin typeface="Arial" panose="020B0604020202020204" pitchFamily="34" charset="0"/>
              <a:cs typeface="Arial" panose="020B0604020202020204" pitchFamily="34" charset="0"/>
            </a:endParaRPr>
          </a:p>
          <a:p>
            <a:r>
              <a:rPr lang="en-GB" sz="1200" dirty="0">
                <a:solidFill>
                  <a:schemeClr val="dk1"/>
                </a:solidFill>
                <a:latin typeface="Arial" panose="020B0604020202020204" pitchFamily="34" charset="0"/>
                <a:ea typeface="Calibri"/>
                <a:cs typeface="Arial" panose="020B0604020202020204" pitchFamily="34" charset="0"/>
                <a:sym typeface="Calibri"/>
              </a:rPr>
              <a:t>Next we encode a list</a:t>
            </a:r>
            <a:r>
              <a:rPr lang="en-GB" sz="1200" baseline="0" dirty="0">
                <a:solidFill>
                  <a:schemeClr val="dk1"/>
                </a:solidFill>
                <a:latin typeface="Arial" panose="020B0604020202020204" pitchFamily="34" charset="0"/>
                <a:ea typeface="Calibri"/>
                <a:cs typeface="Arial" panose="020B0604020202020204" pitchFamily="34" charset="0"/>
                <a:sym typeface="Calibri"/>
              </a:rPr>
              <a:t> of responses as a JSON file for our bot to access.</a:t>
            </a:r>
          </a:p>
          <a:p>
            <a:endParaRPr lang="en-GB" sz="1200" baseline="0" dirty="0">
              <a:solidFill>
                <a:schemeClr val="dk1"/>
              </a:solidFill>
              <a:latin typeface="Arial" panose="020B0604020202020204" pitchFamily="34" charset="0"/>
              <a:ea typeface="Calibri"/>
              <a:cs typeface="Arial" panose="020B0604020202020204" pitchFamily="34" charset="0"/>
              <a:sym typeface="Calibri"/>
            </a:endParaRPr>
          </a:p>
          <a:p>
            <a:r>
              <a:rPr lang="en-GB" sz="1200" baseline="0" dirty="0">
                <a:solidFill>
                  <a:schemeClr val="dk1"/>
                </a:solidFill>
                <a:latin typeface="Arial" panose="020B0604020202020204" pitchFamily="34" charset="0"/>
                <a:ea typeface="Calibri"/>
                <a:cs typeface="Arial" panose="020B0604020202020204" pitchFamily="34" charset="0"/>
                <a:sym typeface="Calibri"/>
              </a:rPr>
              <a:t>The responses consist of tags, which the bot will tokenise and then look for any input matching those tokens.</a:t>
            </a:r>
          </a:p>
          <a:p>
            <a:endParaRPr lang="en-GB" sz="1200" baseline="0" dirty="0">
              <a:solidFill>
                <a:schemeClr val="dk1"/>
              </a:solidFill>
              <a:latin typeface="Arial" panose="020B0604020202020204" pitchFamily="34" charset="0"/>
              <a:ea typeface="Calibri"/>
              <a:cs typeface="Arial" panose="020B0604020202020204" pitchFamily="34" charset="0"/>
              <a:sym typeface="Calibri"/>
            </a:endParaRPr>
          </a:p>
          <a:p>
            <a:r>
              <a:rPr lang="en-GB" sz="1200" baseline="0" dirty="0">
                <a:solidFill>
                  <a:schemeClr val="dk1"/>
                </a:solidFill>
                <a:latin typeface="Arial" panose="020B0604020202020204" pitchFamily="34" charset="0"/>
                <a:ea typeface="Calibri"/>
                <a:cs typeface="Arial" panose="020B0604020202020204" pitchFamily="34" charset="0"/>
                <a:sym typeface="Calibri"/>
              </a:rPr>
              <a:t>Tags are organised into categories (</a:t>
            </a:r>
            <a:r>
              <a:rPr lang="en-GB" sz="1200" baseline="0" dirty="0" err="1">
                <a:solidFill>
                  <a:schemeClr val="dk1"/>
                </a:solidFill>
                <a:latin typeface="Arial" panose="020B0604020202020204" pitchFamily="34" charset="0"/>
                <a:ea typeface="Calibri"/>
                <a:cs typeface="Arial" panose="020B0604020202020204" pitchFamily="34" charset="0"/>
                <a:sym typeface="Calibri"/>
              </a:rPr>
              <a:t>eg</a:t>
            </a:r>
            <a:r>
              <a:rPr lang="en-GB" sz="1200" baseline="0" dirty="0">
                <a:solidFill>
                  <a:schemeClr val="dk1"/>
                </a:solidFill>
                <a:latin typeface="Arial" panose="020B0604020202020204" pitchFamily="34" charset="0"/>
                <a:ea typeface="Calibri"/>
                <a:cs typeface="Arial" panose="020B0604020202020204" pitchFamily="34" charset="0"/>
                <a:sym typeface="Calibri"/>
              </a:rPr>
              <a:t>, greetings, questions).</a:t>
            </a:r>
          </a:p>
          <a:p>
            <a:endParaRPr lang="en-GB" sz="1200" baseline="0" dirty="0">
              <a:solidFill>
                <a:schemeClr val="dk1"/>
              </a:solidFill>
              <a:latin typeface="Arial" panose="020B0604020202020204" pitchFamily="34" charset="0"/>
              <a:ea typeface="Calibri"/>
              <a:cs typeface="Arial" panose="020B0604020202020204" pitchFamily="34" charset="0"/>
              <a:sym typeface="Calibri"/>
            </a:endParaRPr>
          </a:p>
          <a:p>
            <a:r>
              <a:rPr lang="en-GB" sz="1200" baseline="0" dirty="0">
                <a:solidFill>
                  <a:schemeClr val="dk1"/>
                </a:solidFill>
                <a:latin typeface="Arial" panose="020B0604020202020204" pitchFamily="34" charset="0"/>
                <a:ea typeface="Calibri"/>
                <a:cs typeface="Arial" panose="020B0604020202020204" pitchFamily="34" charset="0"/>
                <a:sym typeface="Calibri"/>
              </a:rPr>
              <a:t>The responses (randomised for each tag category) are listed for each tag.</a:t>
            </a:r>
          </a:p>
          <a:p>
            <a:endParaRPr lang="en-GB" sz="1200" baseline="0" dirty="0">
              <a:solidFill>
                <a:schemeClr val="dk1"/>
              </a:solidFill>
              <a:latin typeface="Arial" panose="020B0604020202020204" pitchFamily="34" charset="0"/>
              <a:ea typeface="Calibri"/>
              <a:cs typeface="Arial" panose="020B0604020202020204" pitchFamily="34" charset="0"/>
              <a:sym typeface="Calibri"/>
            </a:endParaRPr>
          </a:p>
          <a:p>
            <a:r>
              <a:rPr lang="en-GB" sz="1200" baseline="0" dirty="0">
                <a:solidFill>
                  <a:schemeClr val="dk1"/>
                </a:solidFill>
                <a:latin typeface="Arial" panose="020B0604020202020204" pitchFamily="34" charset="0"/>
                <a:ea typeface="Calibri"/>
                <a:cs typeface="Arial" panose="020B0604020202020204" pitchFamily="34" charset="0"/>
                <a:sym typeface="Calibri"/>
              </a:rPr>
              <a:t>Any number of new tags and responses can be added in this manner, and the JSON file can be tweaked to make the bot appear more human-like.</a:t>
            </a:r>
            <a:endParaRPr lang="en-GB" sz="1200" dirty="0">
              <a:solidFill>
                <a:schemeClr val="dk1"/>
              </a:solidFill>
              <a:latin typeface="Arial" panose="020B0604020202020204" pitchFamily="34" charset="0"/>
              <a:ea typeface="Calibri"/>
              <a:cs typeface="Arial" panose="020B0604020202020204" pitchFamily="34" charset="0"/>
              <a:sym typeface="Calibri"/>
            </a:endParaRPr>
          </a:p>
          <a:p>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920340D-206C-4C41-A35B-4D72CE2F2B89}" type="slidenum">
              <a:rPr lang="en-GB" smtClean="0"/>
              <a:pPr/>
              <a:t>46</a:t>
            </a:fld>
            <a:endParaRPr lang="en-GB"/>
          </a:p>
        </p:txBody>
      </p:sp>
    </p:spTree>
    <p:extLst>
      <p:ext uri="{BB962C8B-B14F-4D97-AF65-F5344CB8AC3E}">
        <p14:creationId xmlns:p14="http://schemas.microsoft.com/office/powerpoint/2010/main" val="162550925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GB" dirty="0">
                <a:latin typeface="Arial" panose="020B0604020202020204" pitchFamily="34" charset="0"/>
                <a:cs typeface="Arial" panose="020B0604020202020204" pitchFamily="34" charset="0"/>
              </a:rPr>
              <a:t>Lesson 12</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Coding responses to learn</a:t>
            </a:r>
          </a:p>
          <a:p>
            <a:pPr marL="0" lvl="0" indent="0" algn="l" rtl="0">
              <a:spcBef>
                <a:spcPts val="0"/>
              </a:spcBef>
              <a:spcAft>
                <a:spcPts val="0"/>
              </a:spcAft>
              <a:buNone/>
            </a:pPr>
            <a:endParaRPr lang="en-GB" dirty="0">
              <a:latin typeface="Arial" panose="020B0604020202020204" pitchFamily="34" charset="0"/>
              <a:cs typeface="Arial" panose="020B0604020202020204" pitchFamily="34" charset="0"/>
            </a:endParaRPr>
          </a:p>
          <a:p>
            <a:r>
              <a:rPr lang="en-GB" sz="1200" dirty="0">
                <a:solidFill>
                  <a:schemeClr val="dk1"/>
                </a:solidFill>
                <a:latin typeface="Arial" panose="020B0604020202020204" pitchFamily="34" charset="0"/>
                <a:ea typeface="Calibri"/>
                <a:cs typeface="Arial" panose="020B0604020202020204" pitchFamily="34" charset="0"/>
                <a:sym typeface="Calibri"/>
              </a:rPr>
              <a:t>Next we encode a list</a:t>
            </a:r>
            <a:r>
              <a:rPr lang="en-GB" sz="1200" baseline="0" dirty="0">
                <a:solidFill>
                  <a:schemeClr val="dk1"/>
                </a:solidFill>
                <a:latin typeface="Arial" panose="020B0604020202020204" pitchFamily="34" charset="0"/>
                <a:ea typeface="Calibri"/>
                <a:cs typeface="Arial" panose="020B0604020202020204" pitchFamily="34" charset="0"/>
                <a:sym typeface="Calibri"/>
              </a:rPr>
              <a:t> of responses as a JSON file for our bot to access.</a:t>
            </a:r>
          </a:p>
          <a:p>
            <a:endParaRPr lang="en-GB" sz="1200" baseline="0" dirty="0">
              <a:solidFill>
                <a:schemeClr val="dk1"/>
              </a:solidFill>
              <a:latin typeface="Arial" panose="020B0604020202020204" pitchFamily="34" charset="0"/>
              <a:ea typeface="Calibri"/>
              <a:cs typeface="Arial" panose="020B0604020202020204" pitchFamily="34" charset="0"/>
              <a:sym typeface="Calibri"/>
            </a:endParaRPr>
          </a:p>
          <a:p>
            <a:r>
              <a:rPr lang="en-GB" sz="1200" baseline="0" dirty="0">
                <a:solidFill>
                  <a:schemeClr val="dk1"/>
                </a:solidFill>
                <a:latin typeface="Arial" panose="020B0604020202020204" pitchFamily="34" charset="0"/>
                <a:ea typeface="Calibri"/>
                <a:cs typeface="Arial" panose="020B0604020202020204" pitchFamily="34" charset="0"/>
                <a:sym typeface="Calibri"/>
              </a:rPr>
              <a:t>The responses consist of tags, which the bot will tokenise and then look for any input matching these tokens.</a:t>
            </a:r>
          </a:p>
          <a:p>
            <a:endParaRPr lang="en-GB" sz="1200" baseline="0" dirty="0">
              <a:solidFill>
                <a:schemeClr val="dk1"/>
              </a:solidFill>
              <a:latin typeface="Arial" panose="020B0604020202020204" pitchFamily="34" charset="0"/>
              <a:ea typeface="Calibri"/>
              <a:cs typeface="Arial" panose="020B0604020202020204" pitchFamily="34" charset="0"/>
              <a:sym typeface="Calibri"/>
            </a:endParaRPr>
          </a:p>
          <a:p>
            <a:r>
              <a:rPr lang="en-GB" sz="1200" baseline="0" dirty="0">
                <a:solidFill>
                  <a:schemeClr val="dk1"/>
                </a:solidFill>
                <a:latin typeface="Arial" panose="020B0604020202020204" pitchFamily="34" charset="0"/>
                <a:ea typeface="Calibri"/>
                <a:cs typeface="Arial" panose="020B0604020202020204" pitchFamily="34" charset="0"/>
                <a:sym typeface="Calibri"/>
              </a:rPr>
              <a:t>Tags are organised into categories (</a:t>
            </a:r>
            <a:r>
              <a:rPr lang="en-GB" sz="1200" baseline="0" dirty="0" err="1">
                <a:solidFill>
                  <a:schemeClr val="dk1"/>
                </a:solidFill>
                <a:latin typeface="Arial" panose="020B0604020202020204" pitchFamily="34" charset="0"/>
                <a:ea typeface="Calibri"/>
                <a:cs typeface="Arial" panose="020B0604020202020204" pitchFamily="34" charset="0"/>
                <a:sym typeface="Calibri"/>
              </a:rPr>
              <a:t>eg</a:t>
            </a:r>
            <a:r>
              <a:rPr lang="en-GB" sz="1200" baseline="0" dirty="0">
                <a:solidFill>
                  <a:schemeClr val="dk1"/>
                </a:solidFill>
                <a:latin typeface="Arial" panose="020B0604020202020204" pitchFamily="34" charset="0"/>
                <a:ea typeface="Calibri"/>
                <a:cs typeface="Arial" panose="020B0604020202020204" pitchFamily="34" charset="0"/>
                <a:sym typeface="Calibri"/>
              </a:rPr>
              <a:t>, greetings, questions).</a:t>
            </a:r>
          </a:p>
          <a:p>
            <a:endParaRPr lang="en-GB" sz="1200" baseline="0" dirty="0">
              <a:solidFill>
                <a:schemeClr val="dk1"/>
              </a:solidFill>
              <a:latin typeface="Arial" panose="020B0604020202020204" pitchFamily="34" charset="0"/>
              <a:ea typeface="Calibri"/>
              <a:cs typeface="Arial" panose="020B0604020202020204" pitchFamily="34" charset="0"/>
              <a:sym typeface="Calibri"/>
            </a:endParaRPr>
          </a:p>
          <a:p>
            <a:r>
              <a:rPr lang="en-GB" sz="1200" baseline="0" dirty="0">
                <a:solidFill>
                  <a:schemeClr val="dk1"/>
                </a:solidFill>
                <a:latin typeface="Arial" panose="020B0604020202020204" pitchFamily="34" charset="0"/>
                <a:ea typeface="Calibri"/>
                <a:cs typeface="Arial" panose="020B0604020202020204" pitchFamily="34" charset="0"/>
                <a:sym typeface="Calibri"/>
              </a:rPr>
              <a:t>The responses (randomised for each tag category) are listed for each tag.</a:t>
            </a:r>
          </a:p>
          <a:p>
            <a:endParaRPr lang="en-GB" sz="1200" baseline="0" dirty="0">
              <a:solidFill>
                <a:schemeClr val="dk1"/>
              </a:solidFill>
              <a:latin typeface="Arial" panose="020B0604020202020204" pitchFamily="34" charset="0"/>
              <a:ea typeface="Calibri"/>
              <a:cs typeface="Arial" panose="020B0604020202020204" pitchFamily="34" charset="0"/>
              <a:sym typeface="Calibri"/>
            </a:endParaRPr>
          </a:p>
          <a:p>
            <a:r>
              <a:rPr lang="en-GB" sz="1200" baseline="0" dirty="0">
                <a:solidFill>
                  <a:schemeClr val="dk1"/>
                </a:solidFill>
                <a:latin typeface="Arial" panose="020B0604020202020204" pitchFamily="34" charset="0"/>
                <a:ea typeface="Calibri"/>
                <a:cs typeface="Arial" panose="020B0604020202020204" pitchFamily="34" charset="0"/>
                <a:sym typeface="Calibri"/>
              </a:rPr>
              <a:t>Any number of new tags and responses can be added in this manner, and the JSON file can be tweaked to make the bot appear more human-like.</a:t>
            </a:r>
            <a:endParaRPr lang="en-GB" sz="1200" dirty="0">
              <a:solidFill>
                <a:schemeClr val="dk1"/>
              </a:solidFill>
              <a:latin typeface="Arial" panose="020B0604020202020204" pitchFamily="34" charset="0"/>
              <a:ea typeface="Calibri"/>
              <a:cs typeface="Arial" panose="020B0604020202020204" pitchFamily="34" charset="0"/>
              <a:sym typeface="Calibri"/>
            </a:endParaRPr>
          </a:p>
          <a:p>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920340D-206C-4C41-A35B-4D72CE2F2B89}" type="slidenum">
              <a:rPr lang="en-GB" smtClean="0"/>
              <a:pPr/>
              <a:t>47</a:t>
            </a:fld>
            <a:endParaRPr lang="en-GB"/>
          </a:p>
        </p:txBody>
      </p:sp>
    </p:spTree>
    <p:extLst>
      <p:ext uri="{BB962C8B-B14F-4D97-AF65-F5344CB8AC3E}">
        <p14:creationId xmlns:p14="http://schemas.microsoft.com/office/powerpoint/2010/main" val="290560162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GB" dirty="0">
                <a:latin typeface="Arial" panose="020B0604020202020204" pitchFamily="34" charset="0"/>
                <a:cs typeface="Arial" panose="020B0604020202020204" pitchFamily="34" charset="0"/>
              </a:rPr>
              <a:t>Lesson 12</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Coding responses to learn</a:t>
            </a:r>
          </a:p>
          <a:p>
            <a:pPr marL="0" lvl="0" indent="0" algn="l" rtl="0">
              <a:spcBef>
                <a:spcPts val="0"/>
              </a:spcBef>
              <a:spcAft>
                <a:spcPts val="0"/>
              </a:spcAft>
              <a:buNone/>
            </a:pPr>
            <a:endParaRPr lang="en-GB" dirty="0">
              <a:latin typeface="Arial" panose="020B0604020202020204" pitchFamily="34" charset="0"/>
              <a:cs typeface="Arial" panose="020B0604020202020204" pitchFamily="34" charset="0"/>
            </a:endParaRPr>
          </a:p>
          <a:p>
            <a:r>
              <a:rPr lang="en-GB" sz="1200" dirty="0">
                <a:solidFill>
                  <a:schemeClr val="dk1"/>
                </a:solidFill>
                <a:latin typeface="Arial" panose="020B0604020202020204" pitchFamily="34" charset="0"/>
                <a:ea typeface="Calibri"/>
                <a:cs typeface="Arial" panose="020B0604020202020204" pitchFamily="34" charset="0"/>
                <a:sym typeface="Calibri"/>
              </a:rPr>
              <a:t>Next we encode a list</a:t>
            </a:r>
            <a:r>
              <a:rPr lang="en-GB" sz="1200" baseline="0" dirty="0">
                <a:solidFill>
                  <a:schemeClr val="dk1"/>
                </a:solidFill>
                <a:latin typeface="Arial" panose="020B0604020202020204" pitchFamily="34" charset="0"/>
                <a:ea typeface="Calibri"/>
                <a:cs typeface="Arial" panose="020B0604020202020204" pitchFamily="34" charset="0"/>
                <a:sym typeface="Calibri"/>
              </a:rPr>
              <a:t> of responses as a JSON file for our bot to access.</a:t>
            </a:r>
          </a:p>
          <a:p>
            <a:endParaRPr lang="en-GB" sz="1200" baseline="0" dirty="0">
              <a:solidFill>
                <a:schemeClr val="dk1"/>
              </a:solidFill>
              <a:latin typeface="Arial" panose="020B0604020202020204" pitchFamily="34" charset="0"/>
              <a:ea typeface="Calibri"/>
              <a:cs typeface="Arial" panose="020B0604020202020204" pitchFamily="34" charset="0"/>
              <a:sym typeface="Calibri"/>
            </a:endParaRPr>
          </a:p>
          <a:p>
            <a:r>
              <a:rPr lang="en-GB" sz="1200" baseline="0" dirty="0">
                <a:solidFill>
                  <a:schemeClr val="dk1"/>
                </a:solidFill>
                <a:latin typeface="Arial" panose="020B0604020202020204" pitchFamily="34" charset="0"/>
                <a:ea typeface="Calibri"/>
                <a:cs typeface="Arial" panose="020B0604020202020204" pitchFamily="34" charset="0"/>
                <a:sym typeface="Calibri"/>
              </a:rPr>
              <a:t>The responses consist of tags, which the bot will tokenise and then look for any input matching these tokens.</a:t>
            </a:r>
          </a:p>
          <a:p>
            <a:endParaRPr lang="en-GB" sz="1200" baseline="0" dirty="0">
              <a:solidFill>
                <a:schemeClr val="dk1"/>
              </a:solidFill>
              <a:latin typeface="Arial" panose="020B0604020202020204" pitchFamily="34" charset="0"/>
              <a:ea typeface="Calibri"/>
              <a:cs typeface="Arial" panose="020B0604020202020204" pitchFamily="34" charset="0"/>
              <a:sym typeface="Calibri"/>
            </a:endParaRPr>
          </a:p>
          <a:p>
            <a:r>
              <a:rPr lang="en-GB" sz="1200" baseline="0" dirty="0">
                <a:solidFill>
                  <a:schemeClr val="dk1"/>
                </a:solidFill>
                <a:latin typeface="Arial" panose="020B0604020202020204" pitchFamily="34" charset="0"/>
                <a:ea typeface="Calibri"/>
                <a:cs typeface="Arial" panose="020B0604020202020204" pitchFamily="34" charset="0"/>
                <a:sym typeface="Calibri"/>
              </a:rPr>
              <a:t>Tags are organised into categories (</a:t>
            </a:r>
            <a:r>
              <a:rPr lang="en-GB" sz="1200" baseline="0" dirty="0" err="1">
                <a:solidFill>
                  <a:schemeClr val="dk1"/>
                </a:solidFill>
                <a:latin typeface="Arial" panose="020B0604020202020204" pitchFamily="34" charset="0"/>
                <a:ea typeface="Calibri"/>
                <a:cs typeface="Arial" panose="020B0604020202020204" pitchFamily="34" charset="0"/>
                <a:sym typeface="Calibri"/>
              </a:rPr>
              <a:t>eg</a:t>
            </a:r>
            <a:r>
              <a:rPr lang="en-GB" sz="1200" baseline="0" dirty="0">
                <a:solidFill>
                  <a:schemeClr val="dk1"/>
                </a:solidFill>
                <a:latin typeface="Arial" panose="020B0604020202020204" pitchFamily="34" charset="0"/>
                <a:ea typeface="Calibri"/>
                <a:cs typeface="Arial" panose="020B0604020202020204" pitchFamily="34" charset="0"/>
                <a:sym typeface="Calibri"/>
              </a:rPr>
              <a:t>, greetings, questions).</a:t>
            </a:r>
          </a:p>
          <a:p>
            <a:endParaRPr lang="en-GB" sz="1200" baseline="0" dirty="0">
              <a:solidFill>
                <a:schemeClr val="dk1"/>
              </a:solidFill>
              <a:latin typeface="Arial" panose="020B0604020202020204" pitchFamily="34" charset="0"/>
              <a:ea typeface="Calibri"/>
              <a:cs typeface="Arial" panose="020B0604020202020204" pitchFamily="34" charset="0"/>
              <a:sym typeface="Calibri"/>
            </a:endParaRPr>
          </a:p>
          <a:p>
            <a:r>
              <a:rPr lang="en-GB" sz="1200" baseline="0" dirty="0">
                <a:solidFill>
                  <a:schemeClr val="dk1"/>
                </a:solidFill>
                <a:latin typeface="Arial" panose="020B0604020202020204" pitchFamily="34" charset="0"/>
                <a:ea typeface="Calibri"/>
                <a:cs typeface="Arial" panose="020B0604020202020204" pitchFamily="34" charset="0"/>
                <a:sym typeface="Calibri"/>
              </a:rPr>
              <a:t>The responses (randomised for each tag category) are listed for each tag.</a:t>
            </a:r>
          </a:p>
          <a:p>
            <a:endParaRPr lang="en-GB" sz="1200" baseline="0" dirty="0">
              <a:solidFill>
                <a:schemeClr val="dk1"/>
              </a:solidFill>
              <a:latin typeface="Arial" panose="020B0604020202020204" pitchFamily="34" charset="0"/>
              <a:ea typeface="Calibri"/>
              <a:cs typeface="Arial" panose="020B0604020202020204" pitchFamily="34" charset="0"/>
              <a:sym typeface="Calibri"/>
            </a:endParaRPr>
          </a:p>
          <a:p>
            <a:r>
              <a:rPr lang="en-GB" sz="1200" baseline="0" dirty="0">
                <a:solidFill>
                  <a:schemeClr val="dk1"/>
                </a:solidFill>
                <a:latin typeface="Arial" panose="020B0604020202020204" pitchFamily="34" charset="0"/>
                <a:ea typeface="Calibri"/>
                <a:cs typeface="Arial" panose="020B0604020202020204" pitchFamily="34" charset="0"/>
                <a:sym typeface="Calibri"/>
              </a:rPr>
              <a:t>Any number of new tags and responses can be added in this manner, and the JSON file can be tweaked to make the bot appear more human-like.</a:t>
            </a:r>
            <a:endParaRPr lang="en-GB" sz="1200" dirty="0">
              <a:solidFill>
                <a:schemeClr val="dk1"/>
              </a:solidFill>
              <a:latin typeface="Arial" panose="020B0604020202020204" pitchFamily="34" charset="0"/>
              <a:ea typeface="Calibri"/>
              <a:cs typeface="Arial" panose="020B0604020202020204" pitchFamily="34" charset="0"/>
              <a:sym typeface="Calibri"/>
            </a:endParaRPr>
          </a:p>
          <a:p>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920340D-206C-4C41-A35B-4D72CE2F2B89}" type="slidenum">
              <a:rPr lang="en-GB" smtClean="0"/>
              <a:pPr/>
              <a:t>48</a:t>
            </a:fld>
            <a:endParaRPr lang="en-GB"/>
          </a:p>
        </p:txBody>
      </p:sp>
    </p:spTree>
    <p:extLst>
      <p:ext uri="{BB962C8B-B14F-4D97-AF65-F5344CB8AC3E}">
        <p14:creationId xmlns:p14="http://schemas.microsoft.com/office/powerpoint/2010/main" val="95052368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GB" dirty="0">
                <a:latin typeface="Arial" panose="020B0604020202020204" pitchFamily="34" charset="0"/>
                <a:cs typeface="Arial" panose="020B0604020202020204" pitchFamily="34" charset="0"/>
              </a:rPr>
              <a:t>Lesson 12</a:t>
            </a:r>
          </a:p>
          <a:p>
            <a:pPr marL="0" lvl="0" indent="0" algn="l" rtl="0">
              <a:spcBef>
                <a:spcPts val="0"/>
              </a:spcBef>
              <a:spcAft>
                <a:spcPts val="0"/>
              </a:spcAft>
              <a:buNone/>
            </a:pPr>
            <a:endParaRPr lang="en-GB"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Coding responses to learn</a:t>
            </a:r>
          </a:p>
          <a:p>
            <a:pPr marL="0" lvl="0" indent="0" algn="l" rtl="0">
              <a:spcBef>
                <a:spcPts val="0"/>
              </a:spcBef>
              <a:spcAft>
                <a:spcPts val="0"/>
              </a:spcAft>
              <a:buNone/>
            </a:pPr>
            <a:endParaRPr lang="en-GB" dirty="0">
              <a:latin typeface="Arial" panose="020B0604020202020204" pitchFamily="34" charset="0"/>
              <a:cs typeface="Arial" panose="020B0604020202020204" pitchFamily="34" charset="0"/>
            </a:endParaRPr>
          </a:p>
          <a:p>
            <a:r>
              <a:rPr lang="en-GB" sz="1200" dirty="0">
                <a:solidFill>
                  <a:schemeClr val="dk1"/>
                </a:solidFill>
                <a:latin typeface="Arial" panose="020B0604020202020204" pitchFamily="34" charset="0"/>
                <a:ea typeface="Calibri"/>
                <a:cs typeface="Arial" panose="020B0604020202020204" pitchFamily="34" charset="0"/>
                <a:sym typeface="Calibri"/>
              </a:rPr>
              <a:t>Next we encode a list</a:t>
            </a:r>
            <a:r>
              <a:rPr lang="en-GB" sz="1200" baseline="0" dirty="0">
                <a:solidFill>
                  <a:schemeClr val="dk1"/>
                </a:solidFill>
                <a:latin typeface="Arial" panose="020B0604020202020204" pitchFamily="34" charset="0"/>
                <a:ea typeface="Calibri"/>
                <a:cs typeface="Arial" panose="020B0604020202020204" pitchFamily="34" charset="0"/>
                <a:sym typeface="Calibri"/>
              </a:rPr>
              <a:t> of responses as a JSON file for our bot to access.</a:t>
            </a:r>
          </a:p>
          <a:p>
            <a:endParaRPr lang="en-GB" sz="1200" baseline="0" dirty="0">
              <a:solidFill>
                <a:schemeClr val="dk1"/>
              </a:solidFill>
              <a:latin typeface="Arial" panose="020B0604020202020204" pitchFamily="34" charset="0"/>
              <a:ea typeface="Calibri"/>
              <a:cs typeface="Arial" panose="020B0604020202020204" pitchFamily="34" charset="0"/>
              <a:sym typeface="Calibri"/>
            </a:endParaRPr>
          </a:p>
          <a:p>
            <a:r>
              <a:rPr lang="en-GB" sz="1200" baseline="0" dirty="0">
                <a:solidFill>
                  <a:schemeClr val="dk1"/>
                </a:solidFill>
                <a:latin typeface="Arial" panose="020B0604020202020204" pitchFamily="34" charset="0"/>
                <a:ea typeface="Calibri"/>
                <a:cs typeface="Arial" panose="020B0604020202020204" pitchFamily="34" charset="0"/>
                <a:sym typeface="Calibri"/>
              </a:rPr>
              <a:t>The responses consist of tags, which the bot will tokenise and then look for any input matching these tokens.</a:t>
            </a:r>
          </a:p>
          <a:p>
            <a:endParaRPr lang="en-GB" sz="1200" baseline="0" dirty="0">
              <a:solidFill>
                <a:schemeClr val="dk1"/>
              </a:solidFill>
              <a:latin typeface="Arial" panose="020B0604020202020204" pitchFamily="34" charset="0"/>
              <a:ea typeface="Calibri"/>
              <a:cs typeface="Arial" panose="020B0604020202020204" pitchFamily="34" charset="0"/>
              <a:sym typeface="Calibri"/>
            </a:endParaRPr>
          </a:p>
          <a:p>
            <a:r>
              <a:rPr lang="en-GB" sz="1200" baseline="0" dirty="0">
                <a:solidFill>
                  <a:schemeClr val="dk1"/>
                </a:solidFill>
                <a:latin typeface="Arial" panose="020B0604020202020204" pitchFamily="34" charset="0"/>
                <a:ea typeface="Calibri"/>
                <a:cs typeface="Arial" panose="020B0604020202020204" pitchFamily="34" charset="0"/>
                <a:sym typeface="Calibri"/>
              </a:rPr>
              <a:t>Tags are organised into categories (</a:t>
            </a:r>
            <a:r>
              <a:rPr lang="en-GB" sz="1200" baseline="0" dirty="0" err="1">
                <a:solidFill>
                  <a:schemeClr val="dk1"/>
                </a:solidFill>
                <a:latin typeface="Arial" panose="020B0604020202020204" pitchFamily="34" charset="0"/>
                <a:ea typeface="Calibri"/>
                <a:cs typeface="Arial" panose="020B0604020202020204" pitchFamily="34" charset="0"/>
                <a:sym typeface="Calibri"/>
              </a:rPr>
              <a:t>eg</a:t>
            </a:r>
            <a:r>
              <a:rPr lang="en-GB" sz="1200" baseline="0" dirty="0">
                <a:solidFill>
                  <a:schemeClr val="dk1"/>
                </a:solidFill>
                <a:latin typeface="Arial" panose="020B0604020202020204" pitchFamily="34" charset="0"/>
                <a:ea typeface="Calibri"/>
                <a:cs typeface="Arial" panose="020B0604020202020204" pitchFamily="34" charset="0"/>
                <a:sym typeface="Calibri"/>
              </a:rPr>
              <a:t>, greetings, questions).</a:t>
            </a:r>
          </a:p>
          <a:p>
            <a:endParaRPr lang="en-GB" sz="1200" baseline="0" dirty="0">
              <a:solidFill>
                <a:schemeClr val="dk1"/>
              </a:solidFill>
              <a:latin typeface="Arial" panose="020B0604020202020204" pitchFamily="34" charset="0"/>
              <a:ea typeface="Calibri"/>
              <a:cs typeface="Arial" panose="020B0604020202020204" pitchFamily="34" charset="0"/>
              <a:sym typeface="Calibri"/>
            </a:endParaRPr>
          </a:p>
          <a:p>
            <a:r>
              <a:rPr lang="en-GB" sz="1200" baseline="0" dirty="0">
                <a:solidFill>
                  <a:schemeClr val="dk1"/>
                </a:solidFill>
                <a:latin typeface="Arial" panose="020B0604020202020204" pitchFamily="34" charset="0"/>
                <a:ea typeface="Calibri"/>
                <a:cs typeface="Arial" panose="020B0604020202020204" pitchFamily="34" charset="0"/>
                <a:sym typeface="Calibri"/>
              </a:rPr>
              <a:t>The responses (randomised for each tag category) are listed for each tag.</a:t>
            </a:r>
          </a:p>
          <a:p>
            <a:endParaRPr lang="en-GB" sz="1200" baseline="0" dirty="0">
              <a:solidFill>
                <a:schemeClr val="dk1"/>
              </a:solidFill>
              <a:latin typeface="Arial" panose="020B0604020202020204" pitchFamily="34" charset="0"/>
              <a:ea typeface="Calibri"/>
              <a:cs typeface="Arial" panose="020B0604020202020204" pitchFamily="34" charset="0"/>
              <a:sym typeface="Calibri"/>
            </a:endParaRPr>
          </a:p>
          <a:p>
            <a:r>
              <a:rPr lang="en-GB" sz="1200" baseline="0" dirty="0">
                <a:solidFill>
                  <a:schemeClr val="dk1"/>
                </a:solidFill>
                <a:latin typeface="Arial" panose="020B0604020202020204" pitchFamily="34" charset="0"/>
                <a:ea typeface="Calibri"/>
                <a:cs typeface="Arial" panose="020B0604020202020204" pitchFamily="34" charset="0"/>
                <a:sym typeface="Calibri"/>
              </a:rPr>
              <a:t>Any number of new tags and responses can be added in this manner, and the JSON file can be tweaked to make the bot appear more human-like.</a:t>
            </a:r>
            <a:endParaRPr lang="en-GB" sz="1200" dirty="0">
              <a:solidFill>
                <a:schemeClr val="dk1"/>
              </a:solidFill>
              <a:latin typeface="Arial" panose="020B0604020202020204" pitchFamily="34" charset="0"/>
              <a:ea typeface="Calibri"/>
              <a:cs typeface="Arial" panose="020B0604020202020204" pitchFamily="34" charset="0"/>
              <a:sym typeface="Calibri"/>
            </a:endParaRPr>
          </a:p>
          <a:p>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920340D-206C-4C41-A35B-4D72CE2F2B89}" type="slidenum">
              <a:rPr lang="en-GB" smtClean="0"/>
              <a:pPr/>
              <a:t>49</a:t>
            </a:fld>
            <a:endParaRPr lang="en-GB"/>
          </a:p>
        </p:txBody>
      </p:sp>
    </p:spTree>
    <p:extLst>
      <p:ext uri="{BB962C8B-B14F-4D97-AF65-F5344CB8AC3E}">
        <p14:creationId xmlns:p14="http://schemas.microsoft.com/office/powerpoint/2010/main" val="145747866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GB" dirty="0">
                <a:latin typeface="Arial" panose="020B0604020202020204" pitchFamily="34" charset="0"/>
                <a:cs typeface="Arial" panose="020B0604020202020204" pitchFamily="34" charset="0"/>
              </a:rPr>
              <a:t>Lesson 12</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Coding responses to learn</a:t>
            </a:r>
          </a:p>
          <a:p>
            <a:pPr marL="0" lvl="0" indent="0" algn="l" rtl="0">
              <a:spcBef>
                <a:spcPts val="0"/>
              </a:spcBef>
              <a:spcAft>
                <a:spcPts val="0"/>
              </a:spcAft>
              <a:buNone/>
            </a:pPr>
            <a:endParaRPr lang="en-GB" dirty="0">
              <a:latin typeface="Arial" panose="020B0604020202020204" pitchFamily="34" charset="0"/>
              <a:cs typeface="Arial" panose="020B0604020202020204" pitchFamily="34" charset="0"/>
            </a:endParaRPr>
          </a:p>
          <a:p>
            <a:r>
              <a:rPr lang="en-GB" sz="1200" dirty="0">
                <a:solidFill>
                  <a:schemeClr val="dk1"/>
                </a:solidFill>
                <a:latin typeface="Arial" panose="020B0604020202020204" pitchFamily="34" charset="0"/>
                <a:ea typeface="Calibri"/>
                <a:cs typeface="Arial" panose="020B0604020202020204" pitchFamily="34" charset="0"/>
                <a:sym typeface="Calibri"/>
              </a:rPr>
              <a:t>Next we encode a list</a:t>
            </a:r>
            <a:r>
              <a:rPr lang="en-GB" sz="1200" baseline="0" dirty="0">
                <a:solidFill>
                  <a:schemeClr val="dk1"/>
                </a:solidFill>
                <a:latin typeface="Arial" panose="020B0604020202020204" pitchFamily="34" charset="0"/>
                <a:ea typeface="Calibri"/>
                <a:cs typeface="Arial" panose="020B0604020202020204" pitchFamily="34" charset="0"/>
                <a:sym typeface="Calibri"/>
              </a:rPr>
              <a:t> of responses as a JSON file for our bot to access.</a:t>
            </a:r>
          </a:p>
          <a:p>
            <a:endParaRPr lang="en-GB" sz="1200" baseline="0" dirty="0">
              <a:solidFill>
                <a:schemeClr val="dk1"/>
              </a:solidFill>
              <a:latin typeface="Arial" panose="020B0604020202020204" pitchFamily="34" charset="0"/>
              <a:ea typeface="Calibri"/>
              <a:cs typeface="Arial" panose="020B0604020202020204" pitchFamily="34" charset="0"/>
              <a:sym typeface="Calibri"/>
            </a:endParaRPr>
          </a:p>
          <a:p>
            <a:r>
              <a:rPr lang="en-GB" sz="1200" baseline="0" dirty="0">
                <a:solidFill>
                  <a:schemeClr val="dk1"/>
                </a:solidFill>
                <a:latin typeface="Arial" panose="020B0604020202020204" pitchFamily="34" charset="0"/>
                <a:ea typeface="Calibri"/>
                <a:cs typeface="Arial" panose="020B0604020202020204" pitchFamily="34" charset="0"/>
                <a:sym typeface="Calibri"/>
              </a:rPr>
              <a:t>The responses consist of tags, which the bot will tokenise and then look for any input matching these tokens.</a:t>
            </a:r>
          </a:p>
          <a:p>
            <a:endParaRPr lang="en-GB" sz="1200" baseline="0" dirty="0">
              <a:solidFill>
                <a:schemeClr val="dk1"/>
              </a:solidFill>
              <a:latin typeface="Arial" panose="020B0604020202020204" pitchFamily="34" charset="0"/>
              <a:ea typeface="Calibri"/>
              <a:cs typeface="Arial" panose="020B0604020202020204" pitchFamily="34" charset="0"/>
              <a:sym typeface="Calibri"/>
            </a:endParaRPr>
          </a:p>
          <a:p>
            <a:r>
              <a:rPr lang="en-GB" sz="1200" baseline="0" dirty="0">
                <a:solidFill>
                  <a:schemeClr val="dk1"/>
                </a:solidFill>
                <a:latin typeface="Arial" panose="020B0604020202020204" pitchFamily="34" charset="0"/>
                <a:ea typeface="Calibri"/>
                <a:cs typeface="Arial" panose="020B0604020202020204" pitchFamily="34" charset="0"/>
                <a:sym typeface="Calibri"/>
              </a:rPr>
              <a:t>Tags are organised into categories (</a:t>
            </a:r>
            <a:r>
              <a:rPr lang="en-GB" sz="1200" baseline="0" dirty="0" err="1">
                <a:solidFill>
                  <a:schemeClr val="dk1"/>
                </a:solidFill>
                <a:latin typeface="Arial" panose="020B0604020202020204" pitchFamily="34" charset="0"/>
                <a:ea typeface="Calibri"/>
                <a:cs typeface="Arial" panose="020B0604020202020204" pitchFamily="34" charset="0"/>
                <a:sym typeface="Calibri"/>
              </a:rPr>
              <a:t>eg</a:t>
            </a:r>
            <a:r>
              <a:rPr lang="en-GB" sz="1200" baseline="0" dirty="0">
                <a:solidFill>
                  <a:schemeClr val="dk1"/>
                </a:solidFill>
                <a:latin typeface="Arial" panose="020B0604020202020204" pitchFamily="34" charset="0"/>
                <a:ea typeface="Calibri"/>
                <a:cs typeface="Arial" panose="020B0604020202020204" pitchFamily="34" charset="0"/>
                <a:sym typeface="Calibri"/>
              </a:rPr>
              <a:t>, greetings, questions).</a:t>
            </a:r>
          </a:p>
          <a:p>
            <a:endParaRPr lang="en-GB" sz="1200" baseline="0" dirty="0">
              <a:solidFill>
                <a:schemeClr val="dk1"/>
              </a:solidFill>
              <a:latin typeface="Arial" panose="020B0604020202020204" pitchFamily="34" charset="0"/>
              <a:ea typeface="Calibri"/>
              <a:cs typeface="Arial" panose="020B0604020202020204" pitchFamily="34" charset="0"/>
              <a:sym typeface="Calibri"/>
            </a:endParaRPr>
          </a:p>
          <a:p>
            <a:r>
              <a:rPr lang="en-GB" sz="1200" baseline="0" dirty="0">
                <a:solidFill>
                  <a:schemeClr val="dk1"/>
                </a:solidFill>
                <a:latin typeface="Arial" panose="020B0604020202020204" pitchFamily="34" charset="0"/>
                <a:ea typeface="Calibri"/>
                <a:cs typeface="Arial" panose="020B0604020202020204" pitchFamily="34" charset="0"/>
                <a:sym typeface="Calibri"/>
              </a:rPr>
              <a:t>The responses (randomised for each tag category) are listed for each tag.</a:t>
            </a:r>
          </a:p>
          <a:p>
            <a:endParaRPr lang="en-GB" sz="1200" baseline="0" dirty="0">
              <a:solidFill>
                <a:schemeClr val="dk1"/>
              </a:solidFill>
              <a:latin typeface="Arial" panose="020B0604020202020204" pitchFamily="34" charset="0"/>
              <a:ea typeface="Calibri"/>
              <a:cs typeface="Arial" panose="020B0604020202020204" pitchFamily="34" charset="0"/>
              <a:sym typeface="Calibri"/>
            </a:endParaRPr>
          </a:p>
          <a:p>
            <a:r>
              <a:rPr lang="en-GB" sz="1200" baseline="0" dirty="0">
                <a:solidFill>
                  <a:schemeClr val="dk1"/>
                </a:solidFill>
                <a:latin typeface="Arial" panose="020B0604020202020204" pitchFamily="34" charset="0"/>
                <a:ea typeface="Calibri"/>
                <a:cs typeface="Arial" panose="020B0604020202020204" pitchFamily="34" charset="0"/>
                <a:sym typeface="Calibri"/>
              </a:rPr>
              <a:t>Any number of new tags and responses can be added in this manner and the JSON file can be tweaked to make the bot appear more human-like.</a:t>
            </a:r>
            <a:endParaRPr lang="en-GB" sz="1200" dirty="0">
              <a:solidFill>
                <a:schemeClr val="dk1"/>
              </a:solidFill>
              <a:latin typeface="Arial" panose="020B0604020202020204" pitchFamily="34" charset="0"/>
              <a:ea typeface="Calibri"/>
              <a:cs typeface="Arial" panose="020B0604020202020204" pitchFamily="34" charset="0"/>
              <a:sym typeface="Calibri"/>
            </a:endParaRPr>
          </a:p>
          <a:p>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920340D-206C-4C41-A35B-4D72CE2F2B89}" type="slidenum">
              <a:rPr lang="en-GB" smtClean="0"/>
              <a:pPr/>
              <a:t>50</a:t>
            </a:fld>
            <a:endParaRPr lang="en-GB"/>
          </a:p>
        </p:txBody>
      </p:sp>
    </p:spTree>
    <p:extLst>
      <p:ext uri="{BB962C8B-B14F-4D97-AF65-F5344CB8AC3E}">
        <p14:creationId xmlns:p14="http://schemas.microsoft.com/office/powerpoint/2010/main" val="24950249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Lesson</a:t>
            </a:r>
            <a:r>
              <a:rPr lang="en-GB" baseline="0" dirty="0"/>
              <a:t> one</a:t>
            </a:r>
            <a:endParaRPr lang="en-GB" dirty="0"/>
          </a:p>
          <a:p>
            <a:endParaRPr lang="en-GB" dirty="0"/>
          </a:p>
        </p:txBody>
      </p:sp>
      <p:sp>
        <p:nvSpPr>
          <p:cNvPr id="4" name="Slide Number Placeholder 3"/>
          <p:cNvSpPr>
            <a:spLocks noGrp="1"/>
          </p:cNvSpPr>
          <p:nvPr>
            <p:ph type="sldNum" sz="quarter" idx="5"/>
          </p:nvPr>
        </p:nvSpPr>
        <p:spPr/>
        <p:txBody>
          <a:bodyPr/>
          <a:lstStyle/>
          <a:p>
            <a:fld id="{9920340D-206C-4C41-A35B-4D72CE2F2B89}" type="slidenum">
              <a:rPr lang="en-GB" smtClean="0"/>
              <a:pPr/>
              <a:t>5</a:t>
            </a:fld>
            <a:endParaRPr lang="en-GB"/>
          </a:p>
        </p:txBody>
      </p:sp>
    </p:spTree>
    <p:extLst>
      <p:ext uri="{BB962C8B-B14F-4D97-AF65-F5344CB8AC3E}">
        <p14:creationId xmlns:p14="http://schemas.microsoft.com/office/powerpoint/2010/main" val="333073813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GB" dirty="0">
                <a:latin typeface="Arial" panose="020B0604020202020204" pitchFamily="34" charset="0"/>
                <a:cs typeface="Arial" panose="020B0604020202020204" pitchFamily="34" charset="0"/>
              </a:rPr>
              <a:t>Lesson 12</a:t>
            </a:r>
          </a:p>
          <a:p>
            <a:pPr marL="0" lvl="0" indent="0" algn="l" rtl="0">
              <a:spcBef>
                <a:spcPts val="0"/>
              </a:spcBef>
              <a:spcAft>
                <a:spcPts val="0"/>
              </a:spcAft>
              <a:buNone/>
            </a:pPr>
            <a:endParaRPr lang="en-GB"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Coding responses to learn</a:t>
            </a:r>
          </a:p>
          <a:p>
            <a:pPr marL="0" lvl="0" indent="0" algn="l" rtl="0">
              <a:spcBef>
                <a:spcPts val="0"/>
              </a:spcBef>
              <a:spcAft>
                <a:spcPts val="0"/>
              </a:spcAft>
              <a:buNone/>
            </a:pPr>
            <a:endParaRPr lang="en-GB" dirty="0">
              <a:latin typeface="Arial" panose="020B0604020202020204" pitchFamily="34" charset="0"/>
              <a:cs typeface="Arial" panose="020B0604020202020204" pitchFamily="34" charset="0"/>
            </a:endParaRPr>
          </a:p>
          <a:p>
            <a:r>
              <a:rPr lang="en-GB" sz="1200" dirty="0">
                <a:solidFill>
                  <a:schemeClr val="dk1"/>
                </a:solidFill>
                <a:latin typeface="Arial" panose="020B0604020202020204" pitchFamily="34" charset="0"/>
                <a:ea typeface="Calibri"/>
                <a:cs typeface="Arial" panose="020B0604020202020204" pitchFamily="34" charset="0"/>
                <a:sym typeface="Calibri"/>
              </a:rPr>
              <a:t>Next we encode a list</a:t>
            </a:r>
            <a:r>
              <a:rPr lang="en-GB" sz="1200" baseline="0" dirty="0">
                <a:solidFill>
                  <a:schemeClr val="dk1"/>
                </a:solidFill>
                <a:latin typeface="Arial" panose="020B0604020202020204" pitchFamily="34" charset="0"/>
                <a:ea typeface="Calibri"/>
                <a:cs typeface="Arial" panose="020B0604020202020204" pitchFamily="34" charset="0"/>
                <a:sym typeface="Calibri"/>
              </a:rPr>
              <a:t> of responses as a JSON file for our bot to access.</a:t>
            </a:r>
          </a:p>
          <a:p>
            <a:endParaRPr lang="en-GB" sz="1200" baseline="0" dirty="0">
              <a:solidFill>
                <a:schemeClr val="dk1"/>
              </a:solidFill>
              <a:latin typeface="Arial" panose="020B0604020202020204" pitchFamily="34" charset="0"/>
              <a:ea typeface="Calibri"/>
              <a:cs typeface="Arial" panose="020B0604020202020204" pitchFamily="34" charset="0"/>
              <a:sym typeface="Calibri"/>
            </a:endParaRPr>
          </a:p>
          <a:p>
            <a:r>
              <a:rPr lang="en-GB" sz="1200" baseline="0" dirty="0">
                <a:solidFill>
                  <a:schemeClr val="dk1"/>
                </a:solidFill>
                <a:latin typeface="Arial" panose="020B0604020202020204" pitchFamily="34" charset="0"/>
                <a:ea typeface="Calibri"/>
                <a:cs typeface="Arial" panose="020B0604020202020204" pitchFamily="34" charset="0"/>
                <a:sym typeface="Calibri"/>
              </a:rPr>
              <a:t>The responses consist of tags, which the bot will tokenise and then look for any input matching these tokens.</a:t>
            </a:r>
          </a:p>
          <a:p>
            <a:endParaRPr lang="en-GB" sz="1200" baseline="0" dirty="0">
              <a:solidFill>
                <a:schemeClr val="dk1"/>
              </a:solidFill>
              <a:latin typeface="Arial" panose="020B0604020202020204" pitchFamily="34" charset="0"/>
              <a:ea typeface="Calibri"/>
              <a:cs typeface="Arial" panose="020B0604020202020204" pitchFamily="34" charset="0"/>
              <a:sym typeface="Calibri"/>
            </a:endParaRPr>
          </a:p>
          <a:p>
            <a:r>
              <a:rPr lang="en-GB" sz="1200" baseline="0" dirty="0">
                <a:solidFill>
                  <a:schemeClr val="dk1"/>
                </a:solidFill>
                <a:latin typeface="Arial" panose="020B0604020202020204" pitchFamily="34" charset="0"/>
                <a:ea typeface="Calibri"/>
                <a:cs typeface="Arial" panose="020B0604020202020204" pitchFamily="34" charset="0"/>
                <a:sym typeface="Calibri"/>
              </a:rPr>
              <a:t>Tags are organised into categories (</a:t>
            </a:r>
            <a:r>
              <a:rPr lang="en-GB" sz="1200" baseline="0" dirty="0" err="1">
                <a:solidFill>
                  <a:schemeClr val="dk1"/>
                </a:solidFill>
                <a:latin typeface="Arial" panose="020B0604020202020204" pitchFamily="34" charset="0"/>
                <a:ea typeface="Calibri"/>
                <a:cs typeface="Arial" panose="020B0604020202020204" pitchFamily="34" charset="0"/>
                <a:sym typeface="Calibri"/>
              </a:rPr>
              <a:t>eg</a:t>
            </a:r>
            <a:r>
              <a:rPr lang="en-GB" sz="1200" baseline="0" dirty="0">
                <a:solidFill>
                  <a:schemeClr val="dk1"/>
                </a:solidFill>
                <a:latin typeface="Arial" panose="020B0604020202020204" pitchFamily="34" charset="0"/>
                <a:ea typeface="Calibri"/>
                <a:cs typeface="Arial" panose="020B0604020202020204" pitchFamily="34" charset="0"/>
                <a:sym typeface="Calibri"/>
              </a:rPr>
              <a:t>, greetings, questions).</a:t>
            </a:r>
          </a:p>
          <a:p>
            <a:endParaRPr lang="en-GB" sz="1200" baseline="0" dirty="0">
              <a:solidFill>
                <a:schemeClr val="dk1"/>
              </a:solidFill>
              <a:latin typeface="Arial" panose="020B0604020202020204" pitchFamily="34" charset="0"/>
              <a:ea typeface="Calibri"/>
              <a:cs typeface="Arial" panose="020B0604020202020204" pitchFamily="34" charset="0"/>
              <a:sym typeface="Calibri"/>
            </a:endParaRPr>
          </a:p>
          <a:p>
            <a:r>
              <a:rPr lang="en-GB" sz="1200" baseline="0" dirty="0">
                <a:solidFill>
                  <a:schemeClr val="dk1"/>
                </a:solidFill>
                <a:latin typeface="Arial" panose="020B0604020202020204" pitchFamily="34" charset="0"/>
                <a:ea typeface="Calibri"/>
                <a:cs typeface="Arial" panose="020B0604020202020204" pitchFamily="34" charset="0"/>
                <a:sym typeface="Calibri"/>
              </a:rPr>
              <a:t>The responses (randomised for each tag category) are listed for each tag.</a:t>
            </a:r>
          </a:p>
          <a:p>
            <a:endParaRPr lang="en-GB" sz="1200" baseline="0" dirty="0">
              <a:solidFill>
                <a:schemeClr val="dk1"/>
              </a:solidFill>
              <a:latin typeface="Arial" panose="020B0604020202020204" pitchFamily="34" charset="0"/>
              <a:ea typeface="Calibri"/>
              <a:cs typeface="Arial" panose="020B0604020202020204" pitchFamily="34" charset="0"/>
              <a:sym typeface="Calibri"/>
            </a:endParaRPr>
          </a:p>
          <a:p>
            <a:r>
              <a:rPr lang="en-GB" sz="1200" baseline="0" dirty="0">
                <a:solidFill>
                  <a:schemeClr val="dk1"/>
                </a:solidFill>
                <a:latin typeface="Arial" panose="020B0604020202020204" pitchFamily="34" charset="0"/>
                <a:ea typeface="Calibri"/>
                <a:cs typeface="Arial" panose="020B0604020202020204" pitchFamily="34" charset="0"/>
                <a:sym typeface="Calibri"/>
              </a:rPr>
              <a:t>Any number of new tags and responses can be added in this manner, and the JSON file can be tweaked to make the bot appear more human-like.</a:t>
            </a:r>
            <a:endParaRPr lang="en-GB" sz="1200" dirty="0">
              <a:solidFill>
                <a:schemeClr val="dk1"/>
              </a:solidFill>
              <a:latin typeface="Arial" panose="020B0604020202020204" pitchFamily="34" charset="0"/>
              <a:ea typeface="Calibri"/>
              <a:cs typeface="Arial" panose="020B0604020202020204" pitchFamily="34" charset="0"/>
              <a:sym typeface="Calibri"/>
            </a:endParaRPr>
          </a:p>
          <a:p>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920340D-206C-4C41-A35B-4D72CE2F2B89}" type="slidenum">
              <a:rPr lang="en-GB" smtClean="0"/>
              <a:pPr/>
              <a:t>51</a:t>
            </a:fld>
            <a:endParaRPr lang="en-GB"/>
          </a:p>
        </p:txBody>
      </p:sp>
    </p:spTree>
    <p:extLst>
      <p:ext uri="{BB962C8B-B14F-4D97-AF65-F5344CB8AC3E}">
        <p14:creationId xmlns:p14="http://schemas.microsoft.com/office/powerpoint/2010/main" val="97556020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GB" dirty="0">
                <a:latin typeface="Arial" panose="020B0604020202020204" pitchFamily="34" charset="0"/>
                <a:cs typeface="Arial" panose="020B0604020202020204" pitchFamily="34" charset="0"/>
              </a:rPr>
              <a:t>Lesson 12</a:t>
            </a:r>
          </a:p>
          <a:p>
            <a:pPr marL="0" lvl="0" indent="0" algn="l" rtl="0">
              <a:spcBef>
                <a:spcPts val="0"/>
              </a:spcBef>
              <a:spcAft>
                <a:spcPts val="0"/>
              </a:spcAft>
              <a:buNone/>
            </a:pPr>
            <a:endParaRPr lang="en-GB"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Coding our neural network</a:t>
            </a:r>
          </a:p>
          <a:p>
            <a:pPr marL="0" lvl="0" indent="0" algn="l" rtl="0">
              <a:spcBef>
                <a:spcPts val="0"/>
              </a:spcBef>
              <a:spcAft>
                <a:spcPts val="0"/>
              </a:spcAft>
              <a:buNone/>
            </a:pPr>
            <a:endParaRPr lang="en-GB" dirty="0">
              <a:latin typeface="Arial" panose="020B0604020202020204" pitchFamily="34" charset="0"/>
              <a:cs typeface="Arial" panose="020B0604020202020204" pitchFamily="34" charset="0"/>
            </a:endParaRPr>
          </a:p>
          <a:p>
            <a:pPr marL="0" lvl="0" indent="0" algn="l" rtl="0">
              <a:spcBef>
                <a:spcPts val="0"/>
              </a:spcBef>
              <a:spcAft>
                <a:spcPts val="0"/>
              </a:spcAft>
              <a:buNone/>
            </a:pPr>
            <a:r>
              <a:rPr lang="en-GB" dirty="0">
                <a:latin typeface="Arial" panose="020B0604020202020204" pitchFamily="34" charset="0"/>
                <a:cs typeface="Arial" panose="020B0604020202020204" pitchFamily="34" charset="0"/>
              </a:rPr>
              <a:t>Now</a:t>
            </a:r>
            <a:r>
              <a:rPr lang="en-GB" baseline="0" dirty="0">
                <a:latin typeface="Arial" panose="020B0604020202020204" pitchFamily="34" charset="0"/>
                <a:cs typeface="Arial" panose="020B0604020202020204" pitchFamily="34" charset="0"/>
              </a:rPr>
              <a:t> we specify how many neural layers we would like in our model. Here, we are using three layers.</a:t>
            </a:r>
          </a:p>
          <a:p>
            <a:pPr marL="0" lvl="0" indent="0" algn="l" rtl="0">
              <a:spcBef>
                <a:spcPts val="0"/>
              </a:spcBef>
              <a:spcAft>
                <a:spcPts val="0"/>
              </a:spcAft>
              <a:buNone/>
            </a:pPr>
            <a:endParaRPr lang="en-GB" baseline="0" dirty="0">
              <a:latin typeface="Arial" panose="020B0604020202020204" pitchFamily="34" charset="0"/>
              <a:cs typeface="Arial" panose="020B0604020202020204" pitchFamily="34" charset="0"/>
            </a:endParaRPr>
          </a:p>
          <a:p>
            <a:pPr marL="0" lvl="0" indent="0" algn="l" rtl="0">
              <a:spcBef>
                <a:spcPts val="0"/>
              </a:spcBef>
              <a:spcAft>
                <a:spcPts val="0"/>
              </a:spcAft>
              <a:buNone/>
            </a:pPr>
            <a:r>
              <a:rPr lang="en-GB" baseline="0" dirty="0">
                <a:latin typeface="Arial" panose="020B0604020202020204" pitchFamily="34" charset="0"/>
                <a:cs typeface="Arial" panose="020B0604020202020204" pitchFamily="34" charset="0"/>
              </a:rPr>
              <a:t>We use </a:t>
            </a:r>
            <a:r>
              <a:rPr lang="en-GB" baseline="0" dirty="0" err="1">
                <a:latin typeface="Arial" panose="020B0604020202020204" pitchFamily="34" charset="0"/>
                <a:cs typeface="Arial" panose="020B0604020202020204" pitchFamily="34" charset="0"/>
              </a:rPr>
              <a:t>PyTorch</a:t>
            </a:r>
            <a:r>
              <a:rPr lang="en-GB" baseline="0" dirty="0">
                <a:latin typeface="Arial" panose="020B0604020202020204" pitchFamily="34" charset="0"/>
                <a:cs typeface="Arial" panose="020B0604020202020204" pitchFamily="34" charset="0"/>
              </a:rPr>
              <a:t> to specify which layers receive input and give output, and where.</a:t>
            </a:r>
          </a:p>
          <a:p>
            <a:pPr marL="0" lvl="0" indent="0" algn="l" rtl="0">
              <a:spcBef>
                <a:spcPts val="0"/>
              </a:spcBef>
              <a:spcAft>
                <a:spcPts val="0"/>
              </a:spcAft>
              <a:buNone/>
            </a:pPr>
            <a:endParaRPr lang="en-GB" baseline="0" dirty="0">
              <a:latin typeface="Arial" panose="020B0604020202020204" pitchFamily="34" charset="0"/>
              <a:cs typeface="Arial" panose="020B0604020202020204" pitchFamily="34" charset="0"/>
            </a:endParaRPr>
          </a:p>
          <a:p>
            <a:pPr marL="0" lvl="0" indent="0" algn="l" rtl="0">
              <a:spcBef>
                <a:spcPts val="0"/>
              </a:spcBef>
              <a:spcAft>
                <a:spcPts val="0"/>
              </a:spcAft>
              <a:buNone/>
            </a:pPr>
            <a:r>
              <a:rPr lang="en-GB" baseline="0" dirty="0">
                <a:latin typeface="Arial" panose="020B0604020202020204" pitchFamily="34" charset="0"/>
                <a:cs typeface="Arial" panose="020B0604020202020204" pitchFamily="34" charset="0"/>
              </a:rPr>
              <a:t>Here, layer one is our input layer for our X dataset (bag of words), layer two receives this data and tokenises it, and layer three applies tags and labels, before a selected output/response is given.</a:t>
            </a:r>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920340D-206C-4C41-A35B-4D72CE2F2B89}" type="slidenum">
              <a:rPr lang="en-GB" smtClean="0"/>
              <a:pPr/>
              <a:t>52</a:t>
            </a:fld>
            <a:endParaRPr lang="en-GB"/>
          </a:p>
        </p:txBody>
      </p:sp>
    </p:spTree>
    <p:extLst>
      <p:ext uri="{BB962C8B-B14F-4D97-AF65-F5344CB8AC3E}">
        <p14:creationId xmlns:p14="http://schemas.microsoft.com/office/powerpoint/2010/main" val="172087392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GB" dirty="0">
                <a:latin typeface="Arial" panose="020B0604020202020204" pitchFamily="34" charset="0"/>
                <a:cs typeface="Arial" panose="020B0604020202020204" pitchFamily="34" charset="0"/>
              </a:rPr>
              <a:t>Lesson 12</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Creating</a:t>
            </a:r>
            <a:r>
              <a:rPr lang="en-GB" baseline="0" dirty="0">
                <a:latin typeface="Arial" panose="020B0604020202020204" pitchFamily="34" charset="0"/>
                <a:cs typeface="Arial" panose="020B0604020202020204" pitchFamily="34" charset="0"/>
              </a:rPr>
              <a:t> and running our chatbot application</a:t>
            </a:r>
            <a:endParaRPr lang="en-GB" dirty="0">
              <a:latin typeface="Arial" panose="020B0604020202020204" pitchFamily="34" charset="0"/>
              <a:cs typeface="Arial" panose="020B0604020202020204" pitchFamily="34" charset="0"/>
            </a:endParaRPr>
          </a:p>
          <a:p>
            <a:pPr marL="0" lvl="0" indent="0" algn="l" rtl="0">
              <a:spcBef>
                <a:spcPts val="0"/>
              </a:spcBef>
              <a:spcAft>
                <a:spcPts val="0"/>
              </a:spcAft>
              <a:buNone/>
            </a:pPr>
            <a:endParaRPr lang="en-GB" dirty="0">
              <a:latin typeface="Arial" panose="020B0604020202020204" pitchFamily="34" charset="0"/>
              <a:cs typeface="Arial" panose="020B0604020202020204" pitchFamily="34" charset="0"/>
            </a:endParaRPr>
          </a:p>
          <a:p>
            <a:pPr marL="0" lvl="0" indent="0" algn="l" rtl="0">
              <a:spcBef>
                <a:spcPts val="0"/>
              </a:spcBef>
              <a:spcAft>
                <a:spcPts val="0"/>
              </a:spcAft>
              <a:buNone/>
            </a:pPr>
            <a:r>
              <a:rPr lang="en-GB" dirty="0">
                <a:latin typeface="Arial" panose="020B0604020202020204" pitchFamily="34" charset="0"/>
                <a:cs typeface="Arial" panose="020B0604020202020204" pitchFamily="34" charset="0"/>
              </a:rPr>
              <a:t>We</a:t>
            </a:r>
            <a:r>
              <a:rPr lang="en-GB" baseline="0" dirty="0">
                <a:latin typeface="Arial" panose="020B0604020202020204" pitchFamily="34" charset="0"/>
                <a:cs typeface="Arial" panose="020B0604020202020204" pitchFamily="34" charset="0"/>
              </a:rPr>
              <a:t> import the neural network we have coded, the JSON intents and the natural language-processing features.</a:t>
            </a:r>
          </a:p>
          <a:p>
            <a:pPr marL="0" lvl="0" indent="0" algn="l" rtl="0">
              <a:spcBef>
                <a:spcPts val="0"/>
              </a:spcBef>
              <a:spcAft>
                <a:spcPts val="0"/>
              </a:spcAft>
              <a:buNone/>
            </a:pPr>
            <a:endParaRPr lang="en-GB" baseline="0" dirty="0">
              <a:latin typeface="Arial" panose="020B0604020202020204" pitchFamily="34" charset="0"/>
              <a:cs typeface="Arial" panose="020B0604020202020204" pitchFamily="34" charset="0"/>
            </a:endParaRPr>
          </a:p>
          <a:p>
            <a:pPr marL="0" lvl="0" indent="0" algn="l" rtl="0">
              <a:spcBef>
                <a:spcPts val="0"/>
              </a:spcBef>
              <a:spcAft>
                <a:spcPts val="0"/>
              </a:spcAft>
              <a:buNone/>
            </a:pPr>
            <a:r>
              <a:rPr lang="en-GB" baseline="0" dirty="0">
                <a:latin typeface="Arial" panose="020B0604020202020204" pitchFamily="34" charset="0"/>
                <a:cs typeface="Arial" panose="020B0604020202020204" pitchFamily="34" charset="0"/>
              </a:rPr>
              <a:t>We then add display names for UI purposes, with our bot’s responses highlighted with our bot’s name, and our inputs marked as “You:”.</a:t>
            </a:r>
          </a:p>
          <a:p>
            <a:pPr marL="0" lvl="0" indent="0" algn="l" rtl="0">
              <a:spcBef>
                <a:spcPts val="0"/>
              </a:spcBef>
              <a:spcAft>
                <a:spcPts val="0"/>
              </a:spcAft>
              <a:buNone/>
            </a:pPr>
            <a:endParaRPr lang="en-GB" baseline="0" dirty="0">
              <a:latin typeface="Arial" panose="020B0604020202020204" pitchFamily="34" charset="0"/>
              <a:cs typeface="Arial" panose="020B0604020202020204" pitchFamily="34" charset="0"/>
            </a:endParaRPr>
          </a:p>
          <a:p>
            <a:pPr marL="0" lvl="0" indent="0" algn="l" rtl="0">
              <a:spcBef>
                <a:spcPts val="0"/>
              </a:spcBef>
              <a:spcAft>
                <a:spcPts val="0"/>
              </a:spcAft>
              <a:buNone/>
            </a:pPr>
            <a:r>
              <a:rPr lang="en-GB" baseline="0" dirty="0">
                <a:latin typeface="Arial" panose="020B0604020202020204" pitchFamily="34" charset="0"/>
                <a:cs typeface="Arial" panose="020B0604020202020204" pitchFamily="34" charset="0"/>
              </a:rPr>
              <a:t>We specify that if previous training has given a likelihood of more than 75 per cent that a certain correct response (X dataset) will be given to a specific tag (Y dataset), then the bot will choose a response from that category and display it on screen. If no response has been guessed to be correct with 75 per cent certainty or more, then the bot will give an error message.</a:t>
            </a:r>
          </a:p>
          <a:p>
            <a:pPr marL="0" lvl="0" indent="0" algn="l" rtl="0">
              <a:spcBef>
                <a:spcPts val="0"/>
              </a:spcBef>
              <a:spcAft>
                <a:spcPts val="0"/>
              </a:spcAft>
              <a:buNone/>
            </a:pPr>
            <a:endParaRPr lang="en-GB" baseline="0" dirty="0">
              <a:latin typeface="Arial" panose="020B0604020202020204" pitchFamily="34" charset="0"/>
              <a:cs typeface="Arial" panose="020B0604020202020204" pitchFamily="34" charset="0"/>
            </a:endParaRPr>
          </a:p>
          <a:p>
            <a:pPr marL="0" lvl="0" indent="0" algn="l" rtl="0">
              <a:spcBef>
                <a:spcPts val="0"/>
              </a:spcBef>
              <a:spcAft>
                <a:spcPts val="0"/>
              </a:spcAft>
              <a:buNone/>
            </a:pPr>
            <a:r>
              <a:rPr lang="en-GB" baseline="0" dirty="0">
                <a:latin typeface="Arial" panose="020B0604020202020204" pitchFamily="34" charset="0"/>
                <a:cs typeface="Arial" panose="020B0604020202020204" pitchFamily="34" charset="0"/>
              </a:rPr>
              <a:t>To run our bot, we simply navigate to the folder in which all these files are saved in CMD, then use Python 3 to run the training application. After training is finished, we can use Python 3 to run the bot and chat with it.</a:t>
            </a:r>
          </a:p>
          <a:p>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920340D-206C-4C41-A35B-4D72CE2F2B89}" type="slidenum">
              <a:rPr lang="en-GB" smtClean="0"/>
              <a:pPr/>
              <a:t>53</a:t>
            </a:fld>
            <a:endParaRPr lang="en-GB"/>
          </a:p>
        </p:txBody>
      </p:sp>
    </p:spTree>
    <p:extLst>
      <p:ext uri="{BB962C8B-B14F-4D97-AF65-F5344CB8AC3E}">
        <p14:creationId xmlns:p14="http://schemas.microsoft.com/office/powerpoint/2010/main" val="285549065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20340D-206C-4C41-A35B-4D72CE2F2B89}" type="slidenum">
              <a:rPr lang="en-GB" smtClean="0"/>
              <a:pPr/>
              <a:t>54</a:t>
            </a:fld>
            <a:endParaRPr lang="en-GB"/>
          </a:p>
        </p:txBody>
      </p:sp>
    </p:spTree>
    <p:extLst>
      <p:ext uri="{BB962C8B-B14F-4D97-AF65-F5344CB8AC3E}">
        <p14:creationId xmlns:p14="http://schemas.microsoft.com/office/powerpoint/2010/main" val="39121471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Lesson 13</a:t>
            </a:r>
          </a:p>
          <a:p>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920340D-206C-4C41-A35B-4D72CE2F2B89}" type="slidenum">
              <a:rPr lang="en-GB" smtClean="0"/>
              <a:pPr/>
              <a:t>55</a:t>
            </a:fld>
            <a:endParaRPr lang="en-GB"/>
          </a:p>
        </p:txBody>
      </p:sp>
    </p:spTree>
    <p:extLst>
      <p:ext uri="{BB962C8B-B14F-4D97-AF65-F5344CB8AC3E}">
        <p14:creationId xmlns:p14="http://schemas.microsoft.com/office/powerpoint/2010/main" val="38289654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Lesson 13</a:t>
            </a:r>
          </a:p>
          <a:p>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920340D-206C-4C41-A35B-4D72CE2F2B89}" type="slidenum">
              <a:rPr lang="en-GB" smtClean="0"/>
              <a:pPr/>
              <a:t>56</a:t>
            </a:fld>
            <a:endParaRPr lang="en-GB"/>
          </a:p>
        </p:txBody>
      </p:sp>
    </p:spTree>
    <p:extLst>
      <p:ext uri="{BB962C8B-B14F-4D97-AF65-F5344CB8AC3E}">
        <p14:creationId xmlns:p14="http://schemas.microsoft.com/office/powerpoint/2010/main" val="102657222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Arial" panose="020B0604020202020204" pitchFamily="34" charset="0"/>
                <a:cs typeface="Arial" panose="020B0604020202020204" pitchFamily="34" charset="0"/>
              </a:rPr>
              <a:t>Lesson 13</a:t>
            </a:r>
          </a:p>
        </p:txBody>
      </p:sp>
      <p:sp>
        <p:nvSpPr>
          <p:cNvPr id="4" name="Slide Number Placeholder 3"/>
          <p:cNvSpPr>
            <a:spLocks noGrp="1"/>
          </p:cNvSpPr>
          <p:nvPr>
            <p:ph type="sldNum" sz="quarter" idx="5"/>
          </p:nvPr>
        </p:nvSpPr>
        <p:spPr/>
        <p:txBody>
          <a:bodyPr/>
          <a:lstStyle/>
          <a:p>
            <a:fld id="{9920340D-206C-4C41-A35B-4D72CE2F2B89}" type="slidenum">
              <a:rPr lang="en-GB" smtClean="0"/>
              <a:pPr/>
              <a:t>57</a:t>
            </a:fld>
            <a:endParaRPr lang="en-GB"/>
          </a:p>
        </p:txBody>
      </p:sp>
    </p:spTree>
    <p:extLst>
      <p:ext uri="{BB962C8B-B14F-4D97-AF65-F5344CB8AC3E}">
        <p14:creationId xmlns:p14="http://schemas.microsoft.com/office/powerpoint/2010/main" val="90450675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Arial" panose="020B0604020202020204" pitchFamily="34" charset="0"/>
                <a:cs typeface="Arial" panose="020B0604020202020204" pitchFamily="34" charset="0"/>
              </a:rPr>
              <a:t>Lesson 13</a:t>
            </a:r>
          </a:p>
        </p:txBody>
      </p:sp>
      <p:sp>
        <p:nvSpPr>
          <p:cNvPr id="4" name="Slide Number Placeholder 3"/>
          <p:cNvSpPr>
            <a:spLocks noGrp="1"/>
          </p:cNvSpPr>
          <p:nvPr>
            <p:ph type="sldNum" sz="quarter" idx="5"/>
          </p:nvPr>
        </p:nvSpPr>
        <p:spPr/>
        <p:txBody>
          <a:bodyPr/>
          <a:lstStyle/>
          <a:p>
            <a:fld id="{9920340D-206C-4C41-A35B-4D72CE2F2B89}" type="slidenum">
              <a:rPr lang="en-GB" smtClean="0"/>
              <a:pPr/>
              <a:t>58</a:t>
            </a:fld>
            <a:endParaRPr lang="en-GB"/>
          </a:p>
        </p:txBody>
      </p:sp>
    </p:spTree>
    <p:extLst>
      <p:ext uri="{BB962C8B-B14F-4D97-AF65-F5344CB8AC3E}">
        <p14:creationId xmlns:p14="http://schemas.microsoft.com/office/powerpoint/2010/main" val="77527941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Lesson 13</a:t>
            </a:r>
          </a:p>
          <a:p>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920340D-206C-4C41-A35B-4D72CE2F2B89}" type="slidenum">
              <a:rPr lang="en-GB" smtClean="0"/>
              <a:pPr/>
              <a:t>59</a:t>
            </a:fld>
            <a:endParaRPr lang="en-GB"/>
          </a:p>
        </p:txBody>
      </p:sp>
    </p:spTree>
    <p:extLst>
      <p:ext uri="{BB962C8B-B14F-4D97-AF65-F5344CB8AC3E}">
        <p14:creationId xmlns:p14="http://schemas.microsoft.com/office/powerpoint/2010/main" val="136173856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Lesson 13</a:t>
            </a:r>
          </a:p>
          <a:p>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920340D-206C-4C41-A35B-4D72CE2F2B89}" type="slidenum">
              <a:rPr lang="en-GB" smtClean="0"/>
              <a:pPr/>
              <a:t>60</a:t>
            </a:fld>
            <a:endParaRPr lang="en-GB"/>
          </a:p>
        </p:txBody>
      </p:sp>
    </p:spTree>
    <p:extLst>
      <p:ext uri="{BB962C8B-B14F-4D97-AF65-F5344CB8AC3E}">
        <p14:creationId xmlns:p14="http://schemas.microsoft.com/office/powerpoint/2010/main" val="3708196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Lesson two</a:t>
            </a:r>
          </a:p>
        </p:txBody>
      </p:sp>
      <p:sp>
        <p:nvSpPr>
          <p:cNvPr id="4" name="Slide Number Placeholder 3"/>
          <p:cNvSpPr>
            <a:spLocks noGrp="1"/>
          </p:cNvSpPr>
          <p:nvPr>
            <p:ph type="sldNum" sz="quarter" idx="5"/>
          </p:nvPr>
        </p:nvSpPr>
        <p:spPr/>
        <p:txBody>
          <a:bodyPr/>
          <a:lstStyle/>
          <a:p>
            <a:fld id="{9920340D-206C-4C41-A35B-4D72CE2F2B89}" type="slidenum">
              <a:rPr lang="en-GB" smtClean="0"/>
              <a:pPr/>
              <a:t>6</a:t>
            </a:fld>
            <a:endParaRPr lang="en-GB"/>
          </a:p>
        </p:txBody>
      </p:sp>
    </p:spTree>
    <p:extLst>
      <p:ext uri="{BB962C8B-B14F-4D97-AF65-F5344CB8AC3E}">
        <p14:creationId xmlns:p14="http://schemas.microsoft.com/office/powerpoint/2010/main" val="184278532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Lesson 13</a:t>
            </a:r>
          </a:p>
          <a:p>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920340D-206C-4C41-A35B-4D72CE2F2B89}" type="slidenum">
              <a:rPr lang="en-GB" smtClean="0"/>
              <a:pPr/>
              <a:t>61</a:t>
            </a:fld>
            <a:endParaRPr lang="en-GB"/>
          </a:p>
        </p:txBody>
      </p:sp>
    </p:spTree>
    <p:extLst>
      <p:ext uri="{BB962C8B-B14F-4D97-AF65-F5344CB8AC3E}">
        <p14:creationId xmlns:p14="http://schemas.microsoft.com/office/powerpoint/2010/main" val="173118188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Lesson 13</a:t>
            </a:r>
          </a:p>
          <a:p>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920340D-206C-4C41-A35B-4D72CE2F2B89}" type="slidenum">
              <a:rPr lang="en-GB" smtClean="0"/>
              <a:pPr/>
              <a:t>62</a:t>
            </a:fld>
            <a:endParaRPr lang="en-GB"/>
          </a:p>
        </p:txBody>
      </p:sp>
    </p:spTree>
    <p:extLst>
      <p:ext uri="{BB962C8B-B14F-4D97-AF65-F5344CB8AC3E}">
        <p14:creationId xmlns:p14="http://schemas.microsoft.com/office/powerpoint/2010/main" val="47887270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Lesson 13</a:t>
            </a:r>
          </a:p>
          <a:p>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920340D-206C-4C41-A35B-4D72CE2F2B89}" type="slidenum">
              <a:rPr lang="en-GB" smtClean="0"/>
              <a:pPr/>
              <a:t>63</a:t>
            </a:fld>
            <a:endParaRPr lang="en-GB"/>
          </a:p>
        </p:txBody>
      </p:sp>
    </p:spTree>
    <p:extLst>
      <p:ext uri="{BB962C8B-B14F-4D97-AF65-F5344CB8AC3E}">
        <p14:creationId xmlns:p14="http://schemas.microsoft.com/office/powerpoint/2010/main" val="329263045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Lesson 13</a:t>
            </a:r>
          </a:p>
          <a:p>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920340D-206C-4C41-A35B-4D72CE2F2B89}" type="slidenum">
              <a:rPr lang="en-GB" smtClean="0"/>
              <a:pPr/>
              <a:t>64</a:t>
            </a:fld>
            <a:endParaRPr lang="en-GB"/>
          </a:p>
        </p:txBody>
      </p:sp>
    </p:spTree>
    <p:extLst>
      <p:ext uri="{BB962C8B-B14F-4D97-AF65-F5344CB8AC3E}">
        <p14:creationId xmlns:p14="http://schemas.microsoft.com/office/powerpoint/2010/main" val="111515715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Lesson 13</a:t>
            </a:r>
          </a:p>
          <a:p>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920340D-206C-4C41-A35B-4D72CE2F2B89}" type="slidenum">
              <a:rPr lang="en-GB" smtClean="0"/>
              <a:pPr/>
              <a:t>65</a:t>
            </a:fld>
            <a:endParaRPr lang="en-GB"/>
          </a:p>
        </p:txBody>
      </p:sp>
    </p:spTree>
    <p:extLst>
      <p:ext uri="{BB962C8B-B14F-4D97-AF65-F5344CB8AC3E}">
        <p14:creationId xmlns:p14="http://schemas.microsoft.com/office/powerpoint/2010/main" val="363381750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Lesson 13</a:t>
            </a:r>
          </a:p>
          <a:p>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920340D-206C-4C41-A35B-4D72CE2F2B89}" type="slidenum">
              <a:rPr lang="en-GB" smtClean="0"/>
              <a:pPr/>
              <a:t>66</a:t>
            </a:fld>
            <a:endParaRPr lang="en-GB"/>
          </a:p>
        </p:txBody>
      </p:sp>
    </p:spTree>
    <p:extLst>
      <p:ext uri="{BB962C8B-B14F-4D97-AF65-F5344CB8AC3E}">
        <p14:creationId xmlns:p14="http://schemas.microsoft.com/office/powerpoint/2010/main" val="176986456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Lesson 13</a:t>
            </a:r>
          </a:p>
          <a:p>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920340D-206C-4C41-A35B-4D72CE2F2B89}" type="slidenum">
              <a:rPr lang="en-GB" smtClean="0"/>
              <a:pPr/>
              <a:t>67</a:t>
            </a:fld>
            <a:endParaRPr lang="en-GB"/>
          </a:p>
        </p:txBody>
      </p:sp>
    </p:spTree>
    <p:extLst>
      <p:ext uri="{BB962C8B-B14F-4D97-AF65-F5344CB8AC3E}">
        <p14:creationId xmlns:p14="http://schemas.microsoft.com/office/powerpoint/2010/main" val="263987953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Lesson 13</a:t>
            </a:r>
          </a:p>
          <a:p>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920340D-206C-4C41-A35B-4D72CE2F2B89}" type="slidenum">
              <a:rPr lang="en-GB" smtClean="0"/>
              <a:pPr/>
              <a:t>68</a:t>
            </a:fld>
            <a:endParaRPr lang="en-GB"/>
          </a:p>
        </p:txBody>
      </p:sp>
    </p:spTree>
    <p:extLst>
      <p:ext uri="{BB962C8B-B14F-4D97-AF65-F5344CB8AC3E}">
        <p14:creationId xmlns:p14="http://schemas.microsoft.com/office/powerpoint/2010/main" val="193632024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Lesson 13</a:t>
            </a:r>
          </a:p>
          <a:p>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920340D-206C-4C41-A35B-4D72CE2F2B89}" type="slidenum">
              <a:rPr lang="en-GB" smtClean="0"/>
              <a:pPr/>
              <a:t>69</a:t>
            </a:fld>
            <a:endParaRPr lang="en-GB"/>
          </a:p>
        </p:txBody>
      </p:sp>
    </p:spTree>
    <p:extLst>
      <p:ext uri="{BB962C8B-B14F-4D97-AF65-F5344CB8AC3E}">
        <p14:creationId xmlns:p14="http://schemas.microsoft.com/office/powerpoint/2010/main" val="276127861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Lesson 13</a:t>
            </a:r>
          </a:p>
          <a:p>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920340D-206C-4C41-A35B-4D72CE2F2B89}" type="slidenum">
              <a:rPr lang="en-GB" smtClean="0"/>
              <a:pPr/>
              <a:t>70</a:t>
            </a:fld>
            <a:endParaRPr lang="en-GB"/>
          </a:p>
        </p:txBody>
      </p:sp>
    </p:spTree>
    <p:extLst>
      <p:ext uri="{BB962C8B-B14F-4D97-AF65-F5344CB8AC3E}">
        <p14:creationId xmlns:p14="http://schemas.microsoft.com/office/powerpoint/2010/main" val="28281595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Lesson three</a:t>
            </a:r>
          </a:p>
          <a:p>
            <a:endParaRPr lang="en-GB" dirty="0"/>
          </a:p>
        </p:txBody>
      </p:sp>
      <p:sp>
        <p:nvSpPr>
          <p:cNvPr id="4" name="Slide Number Placeholder 3"/>
          <p:cNvSpPr>
            <a:spLocks noGrp="1"/>
          </p:cNvSpPr>
          <p:nvPr>
            <p:ph type="sldNum" sz="quarter" idx="5"/>
          </p:nvPr>
        </p:nvSpPr>
        <p:spPr/>
        <p:txBody>
          <a:bodyPr/>
          <a:lstStyle/>
          <a:p>
            <a:fld id="{9920340D-206C-4C41-A35B-4D72CE2F2B89}" type="slidenum">
              <a:rPr lang="en-GB" smtClean="0"/>
              <a:pPr/>
              <a:t>7</a:t>
            </a:fld>
            <a:endParaRPr lang="en-GB"/>
          </a:p>
        </p:txBody>
      </p:sp>
    </p:spTree>
    <p:extLst>
      <p:ext uri="{BB962C8B-B14F-4D97-AF65-F5344CB8AC3E}">
        <p14:creationId xmlns:p14="http://schemas.microsoft.com/office/powerpoint/2010/main" val="292931405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Lesson 13</a:t>
            </a:r>
          </a:p>
          <a:p>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920340D-206C-4C41-A35B-4D72CE2F2B89}" type="slidenum">
              <a:rPr lang="en-GB" smtClean="0"/>
              <a:pPr/>
              <a:t>71</a:t>
            </a:fld>
            <a:endParaRPr lang="en-GB"/>
          </a:p>
        </p:txBody>
      </p:sp>
    </p:spTree>
    <p:extLst>
      <p:ext uri="{BB962C8B-B14F-4D97-AF65-F5344CB8AC3E}">
        <p14:creationId xmlns:p14="http://schemas.microsoft.com/office/powerpoint/2010/main" val="395361046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Lesson 13</a:t>
            </a:r>
          </a:p>
          <a:p>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920340D-206C-4C41-A35B-4D72CE2F2B89}" type="slidenum">
              <a:rPr lang="en-GB" smtClean="0"/>
              <a:pPr/>
              <a:t>72</a:t>
            </a:fld>
            <a:endParaRPr lang="en-GB"/>
          </a:p>
        </p:txBody>
      </p:sp>
    </p:spTree>
    <p:extLst>
      <p:ext uri="{BB962C8B-B14F-4D97-AF65-F5344CB8AC3E}">
        <p14:creationId xmlns:p14="http://schemas.microsoft.com/office/powerpoint/2010/main" val="372251353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Lesson 13</a:t>
            </a:r>
          </a:p>
          <a:p>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920340D-206C-4C41-A35B-4D72CE2F2B89}" type="slidenum">
              <a:rPr lang="en-GB" smtClean="0"/>
              <a:pPr/>
              <a:t>73</a:t>
            </a:fld>
            <a:endParaRPr lang="en-GB"/>
          </a:p>
        </p:txBody>
      </p:sp>
    </p:spTree>
    <p:extLst>
      <p:ext uri="{BB962C8B-B14F-4D97-AF65-F5344CB8AC3E}">
        <p14:creationId xmlns:p14="http://schemas.microsoft.com/office/powerpoint/2010/main" val="136189714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Lesson 14</a:t>
            </a:r>
          </a:p>
          <a:p>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920340D-206C-4C41-A35B-4D72CE2F2B89}" type="slidenum">
              <a:rPr lang="en-GB" smtClean="0"/>
              <a:pPr/>
              <a:t>74</a:t>
            </a:fld>
            <a:endParaRPr lang="en-GB"/>
          </a:p>
        </p:txBody>
      </p:sp>
    </p:spTree>
    <p:extLst>
      <p:ext uri="{BB962C8B-B14F-4D97-AF65-F5344CB8AC3E}">
        <p14:creationId xmlns:p14="http://schemas.microsoft.com/office/powerpoint/2010/main" val="36452685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Lesson 14</a:t>
            </a:r>
          </a:p>
          <a:p>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920340D-206C-4C41-A35B-4D72CE2F2B89}" type="slidenum">
              <a:rPr lang="en-GB" smtClean="0"/>
              <a:pPr/>
              <a:t>75</a:t>
            </a:fld>
            <a:endParaRPr lang="en-GB"/>
          </a:p>
        </p:txBody>
      </p:sp>
    </p:spTree>
    <p:extLst>
      <p:ext uri="{BB962C8B-B14F-4D97-AF65-F5344CB8AC3E}">
        <p14:creationId xmlns:p14="http://schemas.microsoft.com/office/powerpoint/2010/main" val="15263209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Lesson 14</a:t>
            </a:r>
          </a:p>
          <a:p>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920340D-206C-4C41-A35B-4D72CE2F2B89}" type="slidenum">
              <a:rPr lang="en-GB" smtClean="0"/>
              <a:pPr/>
              <a:t>76</a:t>
            </a:fld>
            <a:endParaRPr lang="en-GB"/>
          </a:p>
        </p:txBody>
      </p:sp>
    </p:spTree>
    <p:extLst>
      <p:ext uri="{BB962C8B-B14F-4D97-AF65-F5344CB8AC3E}">
        <p14:creationId xmlns:p14="http://schemas.microsoft.com/office/powerpoint/2010/main" val="65433684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20340D-206C-4C41-A35B-4D72CE2F2B89}" type="slidenum">
              <a:rPr lang="en-GB" smtClean="0"/>
              <a:pPr/>
              <a:t>77</a:t>
            </a:fld>
            <a:endParaRPr lang="en-GB"/>
          </a:p>
        </p:txBody>
      </p:sp>
    </p:spTree>
    <p:extLst>
      <p:ext uri="{BB962C8B-B14F-4D97-AF65-F5344CB8AC3E}">
        <p14:creationId xmlns:p14="http://schemas.microsoft.com/office/powerpoint/2010/main" val="351735230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Lesson 15</a:t>
            </a:r>
          </a:p>
          <a:p>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920340D-206C-4C41-A35B-4D72CE2F2B89}" type="slidenum">
              <a:rPr lang="en-GB" smtClean="0"/>
              <a:pPr/>
              <a:t>78</a:t>
            </a:fld>
            <a:endParaRPr lang="en-GB"/>
          </a:p>
        </p:txBody>
      </p:sp>
    </p:spTree>
    <p:extLst>
      <p:ext uri="{BB962C8B-B14F-4D97-AF65-F5344CB8AC3E}">
        <p14:creationId xmlns:p14="http://schemas.microsoft.com/office/powerpoint/2010/main" val="129591011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Lesson 15</a:t>
            </a:r>
          </a:p>
          <a:p>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920340D-206C-4C41-A35B-4D72CE2F2B89}" type="slidenum">
              <a:rPr lang="en-GB" smtClean="0"/>
              <a:pPr/>
              <a:t>79</a:t>
            </a:fld>
            <a:endParaRPr lang="en-GB"/>
          </a:p>
        </p:txBody>
      </p:sp>
    </p:spTree>
    <p:extLst>
      <p:ext uri="{BB962C8B-B14F-4D97-AF65-F5344CB8AC3E}">
        <p14:creationId xmlns:p14="http://schemas.microsoft.com/office/powerpoint/2010/main" val="423154298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Lesson 15</a:t>
            </a:r>
          </a:p>
          <a:p>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920340D-206C-4C41-A35B-4D72CE2F2B89}" type="slidenum">
              <a:rPr lang="en-GB" smtClean="0"/>
              <a:pPr/>
              <a:t>80</a:t>
            </a:fld>
            <a:endParaRPr lang="en-GB"/>
          </a:p>
        </p:txBody>
      </p:sp>
    </p:spTree>
    <p:extLst>
      <p:ext uri="{BB962C8B-B14F-4D97-AF65-F5344CB8AC3E}">
        <p14:creationId xmlns:p14="http://schemas.microsoft.com/office/powerpoint/2010/main" val="28539264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Lesson three</a:t>
            </a:r>
          </a:p>
          <a:p>
            <a:endParaRPr lang="en-GB" dirty="0"/>
          </a:p>
        </p:txBody>
      </p:sp>
      <p:sp>
        <p:nvSpPr>
          <p:cNvPr id="4" name="Slide Number Placeholder 3"/>
          <p:cNvSpPr>
            <a:spLocks noGrp="1"/>
          </p:cNvSpPr>
          <p:nvPr>
            <p:ph type="sldNum" sz="quarter" idx="5"/>
          </p:nvPr>
        </p:nvSpPr>
        <p:spPr/>
        <p:txBody>
          <a:bodyPr/>
          <a:lstStyle/>
          <a:p>
            <a:fld id="{9920340D-206C-4C41-A35B-4D72CE2F2B89}" type="slidenum">
              <a:rPr lang="en-GB" smtClean="0"/>
              <a:pPr/>
              <a:t>8</a:t>
            </a:fld>
            <a:endParaRPr lang="en-GB"/>
          </a:p>
        </p:txBody>
      </p:sp>
    </p:spTree>
    <p:extLst>
      <p:ext uri="{BB962C8B-B14F-4D97-AF65-F5344CB8AC3E}">
        <p14:creationId xmlns:p14="http://schemas.microsoft.com/office/powerpoint/2010/main" val="104285286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Lesson 15</a:t>
            </a:r>
          </a:p>
          <a:p>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920340D-206C-4C41-A35B-4D72CE2F2B89}" type="slidenum">
              <a:rPr lang="en-GB" smtClean="0"/>
              <a:pPr/>
              <a:t>81</a:t>
            </a:fld>
            <a:endParaRPr lang="en-GB"/>
          </a:p>
        </p:txBody>
      </p:sp>
    </p:spTree>
    <p:extLst>
      <p:ext uri="{BB962C8B-B14F-4D97-AF65-F5344CB8AC3E}">
        <p14:creationId xmlns:p14="http://schemas.microsoft.com/office/powerpoint/2010/main" val="259945560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Lesson 15</a:t>
            </a:r>
          </a:p>
          <a:p>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920340D-206C-4C41-A35B-4D72CE2F2B89}" type="slidenum">
              <a:rPr lang="en-GB" smtClean="0"/>
              <a:pPr/>
              <a:t>82</a:t>
            </a:fld>
            <a:endParaRPr lang="en-GB"/>
          </a:p>
        </p:txBody>
      </p:sp>
    </p:spTree>
    <p:extLst>
      <p:ext uri="{BB962C8B-B14F-4D97-AF65-F5344CB8AC3E}">
        <p14:creationId xmlns:p14="http://schemas.microsoft.com/office/powerpoint/2010/main" val="13507836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Lesson 15</a:t>
            </a:r>
          </a:p>
          <a:p>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920340D-206C-4C41-A35B-4D72CE2F2B89}" type="slidenum">
              <a:rPr lang="en-GB" smtClean="0"/>
              <a:pPr/>
              <a:t>83</a:t>
            </a:fld>
            <a:endParaRPr lang="en-GB"/>
          </a:p>
        </p:txBody>
      </p:sp>
    </p:spTree>
    <p:extLst>
      <p:ext uri="{BB962C8B-B14F-4D97-AF65-F5344CB8AC3E}">
        <p14:creationId xmlns:p14="http://schemas.microsoft.com/office/powerpoint/2010/main" val="140120360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Lesson 15</a:t>
            </a:r>
          </a:p>
          <a:p>
            <a:r>
              <a:rPr lang="en-GB" dirty="0">
                <a:latin typeface="Arial" panose="020B0604020202020204" pitchFamily="34" charset="0"/>
                <a:cs typeface="Arial" panose="020B0604020202020204" pitchFamily="34" charset="0"/>
              </a:rPr>
              <a:t>Solution 1</a:t>
            </a:r>
          </a:p>
          <a:p>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920340D-206C-4C41-A35B-4D72CE2F2B89}" type="slidenum">
              <a:rPr lang="en-GB" smtClean="0"/>
              <a:pPr/>
              <a:t>84</a:t>
            </a:fld>
            <a:endParaRPr lang="en-GB"/>
          </a:p>
        </p:txBody>
      </p:sp>
    </p:spTree>
    <p:extLst>
      <p:ext uri="{BB962C8B-B14F-4D97-AF65-F5344CB8AC3E}">
        <p14:creationId xmlns:p14="http://schemas.microsoft.com/office/powerpoint/2010/main" val="158095784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Lesson 15</a:t>
            </a:r>
          </a:p>
          <a:p>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920340D-206C-4C41-A35B-4D72CE2F2B89}" type="slidenum">
              <a:rPr lang="en-GB" smtClean="0"/>
              <a:pPr/>
              <a:t>85</a:t>
            </a:fld>
            <a:endParaRPr lang="en-GB"/>
          </a:p>
        </p:txBody>
      </p:sp>
    </p:spTree>
    <p:extLst>
      <p:ext uri="{BB962C8B-B14F-4D97-AF65-F5344CB8AC3E}">
        <p14:creationId xmlns:p14="http://schemas.microsoft.com/office/powerpoint/2010/main" val="118390243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Lesson 15</a:t>
            </a:r>
          </a:p>
          <a:p>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920340D-206C-4C41-A35B-4D72CE2F2B89}" type="slidenum">
              <a:rPr lang="en-GB" smtClean="0"/>
              <a:pPr/>
              <a:t>86</a:t>
            </a:fld>
            <a:endParaRPr lang="en-GB"/>
          </a:p>
        </p:txBody>
      </p:sp>
    </p:spTree>
    <p:extLst>
      <p:ext uri="{BB962C8B-B14F-4D97-AF65-F5344CB8AC3E}">
        <p14:creationId xmlns:p14="http://schemas.microsoft.com/office/powerpoint/2010/main" val="312916682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Lesson 15</a:t>
            </a:r>
          </a:p>
          <a:p>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920340D-206C-4C41-A35B-4D72CE2F2B89}" type="slidenum">
              <a:rPr lang="en-GB" smtClean="0"/>
              <a:pPr/>
              <a:t>87</a:t>
            </a:fld>
            <a:endParaRPr lang="en-GB"/>
          </a:p>
        </p:txBody>
      </p:sp>
    </p:spTree>
    <p:extLst>
      <p:ext uri="{BB962C8B-B14F-4D97-AF65-F5344CB8AC3E}">
        <p14:creationId xmlns:p14="http://schemas.microsoft.com/office/powerpoint/2010/main" val="261792539"/>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Lesson 15</a:t>
            </a:r>
          </a:p>
          <a:p>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920340D-206C-4C41-A35B-4D72CE2F2B89}" type="slidenum">
              <a:rPr lang="en-GB" smtClean="0"/>
              <a:pPr/>
              <a:t>88</a:t>
            </a:fld>
            <a:endParaRPr lang="en-GB"/>
          </a:p>
        </p:txBody>
      </p:sp>
    </p:spTree>
    <p:extLst>
      <p:ext uri="{BB962C8B-B14F-4D97-AF65-F5344CB8AC3E}">
        <p14:creationId xmlns:p14="http://schemas.microsoft.com/office/powerpoint/2010/main" val="1248165687"/>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Lesson 15</a:t>
            </a:r>
          </a:p>
          <a:p>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920340D-206C-4C41-A35B-4D72CE2F2B89}" type="slidenum">
              <a:rPr lang="en-GB" smtClean="0"/>
              <a:pPr/>
              <a:t>89</a:t>
            </a:fld>
            <a:endParaRPr lang="en-GB"/>
          </a:p>
        </p:txBody>
      </p:sp>
    </p:spTree>
    <p:extLst>
      <p:ext uri="{BB962C8B-B14F-4D97-AF65-F5344CB8AC3E}">
        <p14:creationId xmlns:p14="http://schemas.microsoft.com/office/powerpoint/2010/main" val="3278314326"/>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Lesson 15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lvl="0" indent="0" algn="l" rtl="0">
              <a:spcBef>
                <a:spcPts val="0"/>
              </a:spcBef>
              <a:spcAft>
                <a:spcPts val="0"/>
              </a:spcAft>
              <a:buNone/>
            </a:pPr>
            <a:endParaRPr dirty="0"/>
          </a:p>
        </p:txBody>
      </p:sp>
      <p:sp>
        <p:nvSpPr>
          <p:cNvPr id="94" name="Google Shape;9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730147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Lesson four</a:t>
            </a:r>
          </a:p>
          <a:p>
            <a:endParaRPr lang="en-GB" dirty="0"/>
          </a:p>
        </p:txBody>
      </p:sp>
      <p:sp>
        <p:nvSpPr>
          <p:cNvPr id="4" name="Slide Number Placeholder 3"/>
          <p:cNvSpPr>
            <a:spLocks noGrp="1"/>
          </p:cNvSpPr>
          <p:nvPr>
            <p:ph type="sldNum" sz="quarter" idx="5"/>
          </p:nvPr>
        </p:nvSpPr>
        <p:spPr/>
        <p:txBody>
          <a:bodyPr/>
          <a:lstStyle/>
          <a:p>
            <a:fld id="{9920340D-206C-4C41-A35B-4D72CE2F2B89}" type="slidenum">
              <a:rPr lang="en-GB" smtClean="0"/>
              <a:pPr/>
              <a:t>9</a:t>
            </a:fld>
            <a:endParaRPr lang="en-GB"/>
          </a:p>
        </p:txBody>
      </p:sp>
    </p:spTree>
    <p:extLst>
      <p:ext uri="{BB962C8B-B14F-4D97-AF65-F5344CB8AC3E}">
        <p14:creationId xmlns:p14="http://schemas.microsoft.com/office/powerpoint/2010/main" val="2593600731"/>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Lesson 15</a:t>
            </a:r>
          </a:p>
          <a:p>
            <a:pPr marL="0" lvl="0" indent="0" algn="l" rtl="0">
              <a:spcBef>
                <a:spcPts val="0"/>
              </a:spcBef>
              <a:spcAft>
                <a:spcPts val="0"/>
              </a:spcAft>
              <a:buNone/>
            </a:pPr>
            <a:endParaRPr dirty="0">
              <a:latin typeface="Arial" panose="020B0604020202020204" pitchFamily="34" charset="0"/>
              <a:cs typeface="Arial" panose="020B0604020202020204" pitchFamily="34" charset="0"/>
            </a:endParaRPr>
          </a:p>
        </p:txBody>
      </p:sp>
      <p:sp>
        <p:nvSpPr>
          <p:cNvPr id="94" name="Google Shape;9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4533153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Lesson 15</a:t>
            </a:r>
          </a:p>
          <a:p>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920340D-206C-4C41-A35B-4D72CE2F2B89}" type="slidenum">
              <a:rPr lang="en-GB" smtClean="0"/>
              <a:pPr/>
              <a:t>92</a:t>
            </a:fld>
            <a:endParaRPr lang="en-GB"/>
          </a:p>
        </p:txBody>
      </p:sp>
    </p:spTree>
    <p:extLst>
      <p:ext uri="{BB962C8B-B14F-4D97-AF65-F5344CB8AC3E}">
        <p14:creationId xmlns:p14="http://schemas.microsoft.com/office/powerpoint/2010/main" val="3551921514"/>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Lesson 15</a:t>
            </a:r>
          </a:p>
          <a:p>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920340D-206C-4C41-A35B-4D72CE2F2B89}" type="slidenum">
              <a:rPr lang="en-GB" smtClean="0"/>
              <a:pPr/>
              <a:t>93</a:t>
            </a:fld>
            <a:endParaRPr lang="en-GB"/>
          </a:p>
        </p:txBody>
      </p:sp>
    </p:spTree>
    <p:extLst>
      <p:ext uri="{BB962C8B-B14F-4D97-AF65-F5344CB8AC3E}">
        <p14:creationId xmlns:p14="http://schemas.microsoft.com/office/powerpoint/2010/main" val="3444930013"/>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Lesson 15</a:t>
            </a:r>
          </a:p>
          <a:p>
            <a:r>
              <a:rPr lang="en-GB" dirty="0">
                <a:latin typeface="Arial" panose="020B0604020202020204" pitchFamily="34" charset="0"/>
                <a:cs typeface="Arial" panose="020B0604020202020204" pitchFamily="34" charset="0"/>
              </a:rPr>
              <a:t>Solution</a:t>
            </a:r>
            <a:r>
              <a:rPr lang="en-GB" baseline="0" dirty="0">
                <a:latin typeface="Arial" panose="020B0604020202020204" pitchFamily="34" charset="0"/>
                <a:cs typeface="Arial" panose="020B0604020202020204" pitchFamily="34" charset="0"/>
              </a:rPr>
              <a:t> 1</a:t>
            </a:r>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920340D-206C-4C41-A35B-4D72CE2F2B89}" type="slidenum">
              <a:rPr lang="en-GB" smtClean="0"/>
              <a:pPr/>
              <a:t>94</a:t>
            </a:fld>
            <a:endParaRPr lang="en-GB"/>
          </a:p>
        </p:txBody>
      </p:sp>
    </p:spTree>
    <p:extLst>
      <p:ext uri="{BB962C8B-B14F-4D97-AF65-F5344CB8AC3E}">
        <p14:creationId xmlns:p14="http://schemas.microsoft.com/office/powerpoint/2010/main" val="3971017401"/>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Lesson 15</a:t>
            </a:r>
          </a:p>
          <a:p>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920340D-206C-4C41-A35B-4D72CE2F2B89}" type="slidenum">
              <a:rPr lang="en-GB" smtClean="0"/>
              <a:pPr/>
              <a:t>95</a:t>
            </a:fld>
            <a:endParaRPr lang="en-GB"/>
          </a:p>
        </p:txBody>
      </p:sp>
    </p:spTree>
    <p:extLst>
      <p:ext uri="{BB962C8B-B14F-4D97-AF65-F5344CB8AC3E}">
        <p14:creationId xmlns:p14="http://schemas.microsoft.com/office/powerpoint/2010/main" val="3961154054"/>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Lesson 15</a:t>
            </a:r>
          </a:p>
          <a:p>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920340D-206C-4C41-A35B-4D72CE2F2B89}" type="slidenum">
              <a:rPr lang="en-GB" smtClean="0"/>
              <a:pPr/>
              <a:t>96</a:t>
            </a:fld>
            <a:endParaRPr lang="en-GB"/>
          </a:p>
        </p:txBody>
      </p:sp>
    </p:spTree>
    <p:extLst>
      <p:ext uri="{BB962C8B-B14F-4D97-AF65-F5344CB8AC3E}">
        <p14:creationId xmlns:p14="http://schemas.microsoft.com/office/powerpoint/2010/main" val="1941837528"/>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Lesson 16</a:t>
            </a:r>
          </a:p>
          <a:p>
            <a:r>
              <a:rPr lang="en-GB" dirty="0">
                <a:latin typeface="Arial" panose="020B0604020202020204" pitchFamily="34" charset="0"/>
                <a:cs typeface="Arial" panose="020B0604020202020204" pitchFamily="34" charset="0"/>
              </a:rPr>
              <a:t>Solution</a:t>
            </a:r>
            <a:r>
              <a:rPr lang="en-GB" baseline="0" dirty="0">
                <a:latin typeface="Arial" panose="020B0604020202020204" pitchFamily="34" charset="0"/>
                <a:cs typeface="Arial" panose="020B0604020202020204" pitchFamily="34" charset="0"/>
              </a:rPr>
              <a:t> two</a:t>
            </a:r>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920340D-206C-4C41-A35B-4D72CE2F2B89}" type="slidenum">
              <a:rPr lang="en-GB" smtClean="0"/>
              <a:pPr/>
              <a:t>97</a:t>
            </a:fld>
            <a:endParaRPr lang="en-GB"/>
          </a:p>
        </p:txBody>
      </p:sp>
    </p:spTree>
    <p:extLst>
      <p:ext uri="{BB962C8B-B14F-4D97-AF65-F5344CB8AC3E}">
        <p14:creationId xmlns:p14="http://schemas.microsoft.com/office/powerpoint/2010/main" val="1921170313"/>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Lesson 16</a:t>
            </a:r>
          </a:p>
          <a:p>
            <a:r>
              <a:rPr lang="en-GB" dirty="0">
                <a:latin typeface="Arial" panose="020B0604020202020204" pitchFamily="34" charset="0"/>
                <a:cs typeface="Arial" panose="020B0604020202020204" pitchFamily="34" charset="0"/>
              </a:rPr>
              <a:t>Solution</a:t>
            </a:r>
            <a:r>
              <a:rPr lang="en-GB" baseline="0" dirty="0">
                <a:latin typeface="Arial" panose="020B0604020202020204" pitchFamily="34" charset="0"/>
                <a:cs typeface="Arial" panose="020B0604020202020204" pitchFamily="34" charset="0"/>
              </a:rPr>
              <a:t> two</a:t>
            </a:r>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920340D-206C-4C41-A35B-4D72CE2F2B89}" type="slidenum">
              <a:rPr lang="en-GB" smtClean="0"/>
              <a:pPr/>
              <a:t>98</a:t>
            </a:fld>
            <a:endParaRPr lang="en-GB"/>
          </a:p>
        </p:txBody>
      </p:sp>
    </p:spTree>
    <p:extLst>
      <p:ext uri="{BB962C8B-B14F-4D97-AF65-F5344CB8AC3E}">
        <p14:creationId xmlns:p14="http://schemas.microsoft.com/office/powerpoint/2010/main" val="420163166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Lesson 16</a:t>
            </a:r>
          </a:p>
          <a:p>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920340D-206C-4C41-A35B-4D72CE2F2B89}" type="slidenum">
              <a:rPr lang="en-GB" smtClean="0"/>
              <a:pPr/>
              <a:t>99</a:t>
            </a:fld>
            <a:endParaRPr lang="en-GB"/>
          </a:p>
        </p:txBody>
      </p:sp>
    </p:spTree>
    <p:extLst>
      <p:ext uri="{BB962C8B-B14F-4D97-AF65-F5344CB8AC3E}">
        <p14:creationId xmlns:p14="http://schemas.microsoft.com/office/powerpoint/2010/main" val="2717971057"/>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Lesson 16</a:t>
            </a:r>
          </a:p>
          <a:p>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920340D-206C-4C41-A35B-4D72CE2F2B89}" type="slidenum">
              <a:rPr lang="en-GB" smtClean="0"/>
              <a:pPr/>
              <a:t>100</a:t>
            </a:fld>
            <a:endParaRPr lang="en-GB"/>
          </a:p>
        </p:txBody>
      </p:sp>
    </p:spTree>
    <p:extLst>
      <p:ext uri="{BB962C8B-B14F-4D97-AF65-F5344CB8AC3E}">
        <p14:creationId xmlns:p14="http://schemas.microsoft.com/office/powerpoint/2010/main" val="28143377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hyperlink" Target="http://www.etfoundation.co.uk/" TargetMode="External"/><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hyperlink" Target="http://www.etfoundation.co.uk/" TargetMode="External"/><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hyperlink" Target="http://www.etfoundation.co.uk/" TargetMode="External"/><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3" Type="http://schemas.openxmlformats.org/officeDocument/2006/relationships/hyperlink" Target="http://www.etfoundation.co.uk/" TargetMode="External"/><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3" Type="http://schemas.openxmlformats.org/officeDocument/2006/relationships/hyperlink" Target="http://www.etfoundation.co.uk/" TargetMode="External"/><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hyperlink" Target="http://www.etfoundation.co.uk/" TargetMode="External"/><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57.xml.rels><?xml version="1.0" encoding="UTF-8" standalone="yes"?>
<Relationships xmlns="http://schemas.openxmlformats.org/package/2006/relationships"><Relationship Id="rId3" Type="http://schemas.openxmlformats.org/officeDocument/2006/relationships/hyperlink" Target="http://www.etfoundation.co.uk/" TargetMode="External"/><Relationship Id="rId2" Type="http://schemas.openxmlformats.org/officeDocument/2006/relationships/image" Target="../media/image23.png"/><Relationship Id="rId1" Type="http://schemas.openxmlformats.org/officeDocument/2006/relationships/slideMaster" Target="../slideMasters/slideMaster1.xml"/><Relationship Id="rId4" Type="http://schemas.openxmlformats.org/officeDocument/2006/relationships/image" Target="../media/image25.emf"/></Relationships>
</file>

<file path=ppt/slideLayouts/_rels/slideLayout58.xml.rels><?xml version="1.0" encoding="UTF-8" standalone="yes"?>
<Relationships xmlns="http://schemas.openxmlformats.org/package/2006/relationships"><Relationship Id="rId3" Type="http://schemas.openxmlformats.org/officeDocument/2006/relationships/hyperlink" Target="http://www.etfoundation.co.uk/" TargetMode="External"/><Relationship Id="rId2" Type="http://schemas.openxmlformats.org/officeDocument/2006/relationships/image" Target="../media/image24.png"/><Relationship Id="rId1" Type="http://schemas.openxmlformats.org/officeDocument/2006/relationships/slideMaster" Target="../slideMasters/slideMaster1.xml"/><Relationship Id="rId4" Type="http://schemas.openxmlformats.org/officeDocument/2006/relationships/image" Target="../media/image25.emf"/></Relationships>
</file>

<file path=ppt/slideLayouts/_rels/slideLayout59.xml.rels><?xml version="1.0" encoding="UTF-8" standalone="yes"?>
<Relationships xmlns="http://schemas.openxmlformats.org/package/2006/relationships"><Relationship Id="rId3" Type="http://schemas.openxmlformats.org/officeDocument/2006/relationships/hyperlink" Target="http://www.etfoundation.co.uk/" TargetMode="External"/><Relationship Id="rId2" Type="http://schemas.openxmlformats.org/officeDocument/2006/relationships/image" Target="../media/image15.png"/><Relationship Id="rId1" Type="http://schemas.openxmlformats.org/officeDocument/2006/relationships/slideMaster" Target="../slideMasters/slideMaster1.xml"/><Relationship Id="rId4" Type="http://schemas.openxmlformats.org/officeDocument/2006/relationships/image" Target="../media/image25.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0.xml.rels><?xml version="1.0" encoding="UTF-8" standalone="yes"?>
<Relationships xmlns="http://schemas.openxmlformats.org/package/2006/relationships"><Relationship Id="rId3" Type="http://schemas.openxmlformats.org/officeDocument/2006/relationships/hyperlink" Target="http://www.etfoundation.co.uk/" TargetMode="External"/><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25.emf"/></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Title Slide Option 1 Red (Locked)">
    <p:spTree>
      <p:nvGrpSpPr>
        <p:cNvPr id="1" name=""/>
        <p:cNvGrpSpPr/>
        <p:nvPr/>
      </p:nvGrpSpPr>
      <p:grpSpPr>
        <a:xfrm>
          <a:off x="0" y="0"/>
          <a:ext cx="0" cy="0"/>
          <a:chOff x="0" y="0"/>
          <a:chExt cx="0" cy="0"/>
        </a:xfrm>
      </p:grpSpPr>
      <p:pic>
        <p:nvPicPr>
          <p:cNvPr id="15" name="BACKGROUND IMAGE">
            <a:extLst>
              <a:ext uri="{FF2B5EF4-FFF2-40B4-BE49-F238E27FC236}">
                <a16:creationId xmlns:a16="http://schemas.microsoft.com/office/drawing/2014/main" id="{A0FFD4B0-9159-8D48-9C59-956E86C08EE9}"/>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4149" t="6208" r="2313" b="23313"/>
          <a:stretch/>
        </p:blipFill>
        <p:spPr>
          <a:xfrm>
            <a:off x="0" y="24601"/>
            <a:ext cx="9144000" cy="5137931"/>
          </a:xfrm>
          <a:prstGeom prst="rect">
            <a:avLst/>
          </a:prstGeom>
        </p:spPr>
      </p:pic>
      <p:sp>
        <p:nvSpPr>
          <p:cNvPr id="10" name="WHITE BAR">
            <a:extLst>
              <a:ext uri="{FF2B5EF4-FFF2-40B4-BE49-F238E27FC236}">
                <a16:creationId xmlns:a16="http://schemas.microsoft.com/office/drawing/2014/main" id="{321763E3-91A7-044E-A2E2-17FBDCE3A1CF}"/>
              </a:ext>
              <a:ext uri="{C183D7F6-B498-43B3-948B-1728B52AA6E4}">
                <adec:decorative xmlns:adec="http://schemas.microsoft.com/office/drawing/2017/decorative" val="1"/>
              </a:ext>
            </a:extLst>
          </p:cNvPr>
          <p:cNvSpPr/>
          <p:nvPr userDrawn="1"/>
        </p:nvSpPr>
        <p:spPr>
          <a:xfrm>
            <a:off x="0" y="-20538"/>
            <a:ext cx="9144000" cy="84355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pic>
        <p:nvPicPr>
          <p:cNvPr id="13" name="ETF LOGO" descr="Education and Training Foundation">
            <a:extLst>
              <a:ext uri="{FF2B5EF4-FFF2-40B4-BE49-F238E27FC236}">
                <a16:creationId xmlns:a16="http://schemas.microsoft.com/office/drawing/2014/main" id="{05CA206B-A558-BF4C-910E-A3E2506C44B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1520" y="191841"/>
            <a:ext cx="859828" cy="456808"/>
          </a:xfrm>
          <a:prstGeom prst="rect">
            <a:avLst/>
          </a:prstGeom>
        </p:spPr>
      </p:pic>
      <p:pic>
        <p:nvPicPr>
          <p:cNvPr id="14" name="T LEVELS LOGO" descr="T Levels Professional Development">
            <a:extLst>
              <a:ext uri="{FF2B5EF4-FFF2-40B4-BE49-F238E27FC236}">
                <a16:creationId xmlns:a16="http://schemas.microsoft.com/office/drawing/2014/main" id="{DF9FDBCB-35DF-8846-9F5D-8B85B5BFB13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36296" y="160864"/>
            <a:ext cx="1656184" cy="538678"/>
          </a:xfrm>
          <a:prstGeom prst="rect">
            <a:avLst/>
          </a:prstGeom>
        </p:spPr>
      </p:pic>
      <p:sp>
        <p:nvSpPr>
          <p:cNvPr id="9" name="BLACK RECTANGLE">
            <a:extLst>
              <a:ext uri="{FF2B5EF4-FFF2-40B4-BE49-F238E27FC236}">
                <a16:creationId xmlns:a16="http://schemas.microsoft.com/office/drawing/2014/main" id="{7233EE1A-0BEF-6A43-BCCA-643950D37D04}"/>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888720" y="2221200"/>
            <a:ext cx="4967280" cy="1242000"/>
          </a:xfrm>
          <a:solidFill>
            <a:srgbClr val="E51C41"/>
          </a:solidFill>
        </p:spPr>
        <p:txBody>
          <a:bodyPr lIns="108000" tIns="136800" rIns="0" bIns="0">
            <a:noAutofit/>
          </a:bodyPr>
          <a:lstStyle>
            <a:lvl1pPr algn="l">
              <a:lnSpc>
                <a:spcPts val="4100"/>
              </a:lnSpc>
              <a:defRPr sz="4500" b="1" cap="none" baseline="0">
                <a:solidFill>
                  <a:schemeClr val="bg1"/>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11" name="Text Placeholder 10"/>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dirty="0"/>
              <a:t>Click to edit Master text styles</a:t>
            </a:r>
          </a:p>
        </p:txBody>
      </p:sp>
      <p:sp>
        <p:nvSpPr>
          <p:cNvPr id="12" name="Text Placeholder 10"/>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dirty="0"/>
              <a:t>Click to edit Master text styles</a:t>
            </a:r>
          </a:p>
        </p:txBody>
      </p:sp>
    </p:spTree>
    <p:extLst>
      <p:ext uri="{BB962C8B-B14F-4D97-AF65-F5344CB8AC3E}">
        <p14:creationId xmlns:p14="http://schemas.microsoft.com/office/powerpoint/2010/main" val="3504375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Title Slide Option 5 Green">
    <p:spTree>
      <p:nvGrpSpPr>
        <p:cNvPr id="1" name=""/>
        <p:cNvGrpSpPr/>
        <p:nvPr/>
      </p:nvGrpSpPr>
      <p:grpSpPr>
        <a:xfrm>
          <a:off x="0" y="0"/>
          <a:ext cx="0" cy="0"/>
          <a:chOff x="0" y="0"/>
          <a:chExt cx="0" cy="0"/>
        </a:xfrm>
      </p:grpSpPr>
      <p:pic>
        <p:nvPicPr>
          <p:cNvPr id="15" name="BACKGROUND IMAGE">
            <a:extLst>
              <a:ext uri="{FF2B5EF4-FFF2-40B4-BE49-F238E27FC236}">
                <a16:creationId xmlns:a16="http://schemas.microsoft.com/office/drawing/2014/main" id="{769720E0-D698-5F42-AF67-74E1C999A3E1}"/>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9688" r="15782" b="1946"/>
          <a:stretch/>
        </p:blipFill>
        <p:spPr>
          <a:xfrm>
            <a:off x="1" y="416940"/>
            <a:ext cx="9144000" cy="4747098"/>
          </a:xfrm>
          <a:prstGeom prst="rect">
            <a:avLst/>
          </a:prstGeom>
        </p:spPr>
      </p:pic>
      <p:sp>
        <p:nvSpPr>
          <p:cNvPr id="12" name="WHITE BAR">
            <a:extLst>
              <a:ext uri="{FF2B5EF4-FFF2-40B4-BE49-F238E27FC236}">
                <a16:creationId xmlns:a16="http://schemas.microsoft.com/office/drawing/2014/main" id="{0474DE56-37D0-8142-8567-588AA082FB2B}"/>
              </a:ext>
              <a:ext uri="{C183D7F6-B498-43B3-948B-1728B52AA6E4}">
                <adec:decorative xmlns:adec="http://schemas.microsoft.com/office/drawing/2017/decorative" val="1"/>
              </a:ext>
            </a:extLst>
          </p:cNvPr>
          <p:cNvSpPr/>
          <p:nvPr userDrawn="1"/>
        </p:nvSpPr>
        <p:spPr>
          <a:xfrm>
            <a:off x="0" y="-20538"/>
            <a:ext cx="9144000" cy="84355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pic>
        <p:nvPicPr>
          <p:cNvPr id="16" name="ETF LOGO">
            <a:extLst>
              <a:ext uri="{FF2B5EF4-FFF2-40B4-BE49-F238E27FC236}">
                <a16:creationId xmlns:a16="http://schemas.microsoft.com/office/drawing/2014/main" id="{E3F0F782-0C3D-9241-80EE-3AE9C2EE78EE}"/>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251520" y="192643"/>
            <a:ext cx="859827" cy="455202"/>
          </a:xfrm>
          <a:prstGeom prst="rect">
            <a:avLst/>
          </a:prstGeom>
        </p:spPr>
      </p:pic>
      <p:pic>
        <p:nvPicPr>
          <p:cNvPr id="17" name="T LEVELS LOGO" descr="T Levels Professional Development">
            <a:extLst>
              <a:ext uri="{FF2B5EF4-FFF2-40B4-BE49-F238E27FC236}">
                <a16:creationId xmlns:a16="http://schemas.microsoft.com/office/drawing/2014/main" id="{724EB171-3B96-A94B-8A24-91C1E099393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36296" y="160864"/>
            <a:ext cx="1656184" cy="538678"/>
          </a:xfrm>
          <a:prstGeom prst="rect">
            <a:avLst/>
          </a:prstGeom>
        </p:spPr>
      </p:pic>
      <p:sp>
        <p:nvSpPr>
          <p:cNvPr id="19" name="BLACK RECTANGLE">
            <a:extLst>
              <a:ext uri="{FF2B5EF4-FFF2-40B4-BE49-F238E27FC236}">
                <a16:creationId xmlns:a16="http://schemas.microsoft.com/office/drawing/2014/main" id="{37340D0A-8E66-C344-86F6-B7DF9307919B}"/>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itle 1">
            <a:extLst>
              <a:ext uri="{FF2B5EF4-FFF2-40B4-BE49-F238E27FC236}">
                <a16:creationId xmlns:a16="http://schemas.microsoft.com/office/drawing/2014/main" id="{E8DF8FB0-E18C-B944-85F4-7C6FCE638CE9}"/>
              </a:ext>
            </a:extLst>
          </p:cNvPr>
          <p:cNvSpPr>
            <a:spLocks noGrp="1"/>
          </p:cNvSpPr>
          <p:nvPr>
            <p:ph type="ctrTitle"/>
          </p:nvPr>
        </p:nvSpPr>
        <p:spPr>
          <a:xfrm>
            <a:off x="3888720" y="2221200"/>
            <a:ext cx="4967280" cy="1242000"/>
          </a:xfrm>
          <a:solidFill>
            <a:srgbClr val="00A068"/>
          </a:solidFill>
        </p:spPr>
        <p:txBody>
          <a:bodyPr lIns="108000" tIns="136800" rIns="0" bIns="0">
            <a:noAutofit/>
          </a:bodyPr>
          <a:lstStyle>
            <a:lvl1pPr algn="l">
              <a:lnSpc>
                <a:spcPts val="4100"/>
              </a:lnSpc>
              <a:defRPr sz="4500" b="1" cap="none" baseline="0">
                <a:solidFill>
                  <a:schemeClr val="bg1"/>
                </a:solidFill>
              </a:defRPr>
            </a:lvl1pPr>
          </a:lstStyle>
          <a:p>
            <a:r>
              <a:rPr lang="en-US" dirty="0"/>
              <a:t>Click to edit Master title style</a:t>
            </a:r>
            <a:endParaRPr lang="en-GB" dirty="0"/>
          </a:p>
        </p:txBody>
      </p:sp>
      <p:sp>
        <p:nvSpPr>
          <p:cNvPr id="21" name="Subtitle 2">
            <a:extLst>
              <a:ext uri="{FF2B5EF4-FFF2-40B4-BE49-F238E27FC236}">
                <a16:creationId xmlns:a16="http://schemas.microsoft.com/office/drawing/2014/main" id="{FE3F226C-6DF2-6346-8EA2-310BB69F1A37}"/>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22" name="Text Placeholder 10">
            <a:extLst>
              <a:ext uri="{FF2B5EF4-FFF2-40B4-BE49-F238E27FC236}">
                <a16:creationId xmlns:a16="http://schemas.microsoft.com/office/drawing/2014/main" id="{8D9E660A-FDD1-4B41-B068-E2E016F41A02}"/>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dirty="0"/>
              <a:t>Click to edit Master text styles</a:t>
            </a:r>
          </a:p>
        </p:txBody>
      </p:sp>
      <p:sp>
        <p:nvSpPr>
          <p:cNvPr id="23" name="Text Placeholder 10">
            <a:extLst>
              <a:ext uri="{FF2B5EF4-FFF2-40B4-BE49-F238E27FC236}">
                <a16:creationId xmlns:a16="http://schemas.microsoft.com/office/drawing/2014/main" id="{E6502957-98DD-6D4F-BD92-32EA77DD44BE}"/>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dirty="0"/>
              <a:t>Click to edit Master text styles</a:t>
            </a:r>
          </a:p>
        </p:txBody>
      </p:sp>
    </p:spTree>
    <p:extLst>
      <p:ext uri="{BB962C8B-B14F-4D97-AF65-F5344CB8AC3E}">
        <p14:creationId xmlns:p14="http://schemas.microsoft.com/office/powerpoint/2010/main" val="6388689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Option 1 Red (Locked)">
    <p:spTree>
      <p:nvGrpSpPr>
        <p:cNvPr id="1" name=""/>
        <p:cNvGrpSpPr/>
        <p:nvPr/>
      </p:nvGrpSpPr>
      <p:grpSpPr>
        <a:xfrm>
          <a:off x="0" y="0"/>
          <a:ext cx="0" cy="0"/>
          <a:chOff x="0" y="0"/>
          <a:chExt cx="0" cy="0"/>
        </a:xfrm>
      </p:grpSpPr>
      <p:pic>
        <p:nvPicPr>
          <p:cNvPr id="15" name="BACKGROUND IMAGE">
            <a:extLst>
              <a:ext uri="{FF2B5EF4-FFF2-40B4-BE49-F238E27FC236}">
                <a16:creationId xmlns:a16="http://schemas.microsoft.com/office/drawing/2014/main" id="{4DC4DA7F-C0BF-A345-96A5-A61D13AE0B77}"/>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0901" t="5503" r="21596"/>
          <a:stretch/>
        </p:blipFill>
        <p:spPr>
          <a:xfrm>
            <a:off x="0" y="0"/>
            <a:ext cx="9144000" cy="5298293"/>
          </a:xfrm>
          <a:prstGeom prst="rect">
            <a:avLst/>
          </a:prstGeom>
        </p:spPr>
      </p:pic>
      <p:sp>
        <p:nvSpPr>
          <p:cNvPr id="10" name="WHITE BAR">
            <a:extLst>
              <a:ext uri="{FF2B5EF4-FFF2-40B4-BE49-F238E27FC236}">
                <a16:creationId xmlns:a16="http://schemas.microsoft.com/office/drawing/2014/main" id="{321763E3-91A7-044E-A2E2-17FBDCE3A1CF}"/>
              </a:ext>
              <a:ext uri="{C183D7F6-B498-43B3-948B-1728B52AA6E4}">
                <adec:decorative xmlns:adec="http://schemas.microsoft.com/office/drawing/2017/decorative" val="1"/>
              </a:ext>
            </a:extLst>
          </p:cNvPr>
          <p:cNvSpPr/>
          <p:nvPr userDrawn="1"/>
        </p:nvSpPr>
        <p:spPr>
          <a:xfrm>
            <a:off x="0" y="-20538"/>
            <a:ext cx="9144000" cy="84355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pic>
        <p:nvPicPr>
          <p:cNvPr id="13" name="ETF LOGO" descr="Education and Training Foundation">
            <a:extLst>
              <a:ext uri="{FF2B5EF4-FFF2-40B4-BE49-F238E27FC236}">
                <a16:creationId xmlns:a16="http://schemas.microsoft.com/office/drawing/2014/main" id="{05CA206B-A558-BF4C-910E-A3E2506C44B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1520" y="191841"/>
            <a:ext cx="859828" cy="456808"/>
          </a:xfrm>
          <a:prstGeom prst="rect">
            <a:avLst/>
          </a:prstGeom>
        </p:spPr>
      </p:pic>
      <p:pic>
        <p:nvPicPr>
          <p:cNvPr id="14" name="T LEVELS LOGO" descr="T Levels Professional Development">
            <a:extLst>
              <a:ext uri="{FF2B5EF4-FFF2-40B4-BE49-F238E27FC236}">
                <a16:creationId xmlns:a16="http://schemas.microsoft.com/office/drawing/2014/main" id="{DF9FDBCB-35DF-8846-9F5D-8B85B5BFB13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36296" y="160864"/>
            <a:ext cx="1656184" cy="538678"/>
          </a:xfrm>
          <a:prstGeom prst="rect">
            <a:avLst/>
          </a:prstGeom>
        </p:spPr>
      </p:pic>
      <p:sp>
        <p:nvSpPr>
          <p:cNvPr id="9" name="BLACK RECTANGLE">
            <a:extLst>
              <a:ext uri="{FF2B5EF4-FFF2-40B4-BE49-F238E27FC236}">
                <a16:creationId xmlns:a16="http://schemas.microsoft.com/office/drawing/2014/main" id="{7233EE1A-0BEF-6A43-BCCA-643950D37D04}"/>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888720" y="2221200"/>
            <a:ext cx="4967280" cy="1242000"/>
          </a:xfrm>
          <a:solidFill>
            <a:srgbClr val="E51C41"/>
          </a:solidFill>
        </p:spPr>
        <p:txBody>
          <a:bodyPr lIns="108000" tIns="136800" rIns="0" bIns="0">
            <a:noAutofit/>
          </a:bodyPr>
          <a:lstStyle>
            <a:lvl1pPr algn="l">
              <a:lnSpc>
                <a:spcPts val="4100"/>
              </a:lnSpc>
              <a:defRPr sz="4500" b="1" cap="none" baseline="0">
                <a:solidFill>
                  <a:schemeClr val="bg1"/>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11" name="Text Placeholder 10"/>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dirty="0"/>
              <a:t>Click to edit Master text styles</a:t>
            </a:r>
          </a:p>
        </p:txBody>
      </p:sp>
      <p:sp>
        <p:nvSpPr>
          <p:cNvPr id="12" name="Text Placeholder 10"/>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dirty="0"/>
              <a:t>Click to edit Master text styles</a:t>
            </a:r>
          </a:p>
        </p:txBody>
      </p:sp>
    </p:spTree>
    <p:extLst>
      <p:ext uri="{BB962C8B-B14F-4D97-AF65-F5344CB8AC3E}">
        <p14:creationId xmlns:p14="http://schemas.microsoft.com/office/powerpoint/2010/main" val="1098076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Option 2 Yellow ">
    <p:spTree>
      <p:nvGrpSpPr>
        <p:cNvPr id="1" name=""/>
        <p:cNvGrpSpPr/>
        <p:nvPr/>
      </p:nvGrpSpPr>
      <p:grpSpPr>
        <a:xfrm>
          <a:off x="0" y="0"/>
          <a:ext cx="0" cy="0"/>
          <a:chOff x="0" y="0"/>
          <a:chExt cx="0" cy="0"/>
        </a:xfrm>
      </p:grpSpPr>
      <p:sp>
        <p:nvSpPr>
          <p:cNvPr id="15" name="WHITE BAR">
            <a:extLst>
              <a:ext uri="{FF2B5EF4-FFF2-40B4-BE49-F238E27FC236}">
                <a16:creationId xmlns:a16="http://schemas.microsoft.com/office/drawing/2014/main" id="{B8706FB2-CEEC-7246-A4E3-D773F54E3439}"/>
              </a:ext>
              <a:ext uri="{C183D7F6-B498-43B3-948B-1728B52AA6E4}">
                <adec:decorative xmlns:adec="http://schemas.microsoft.com/office/drawing/2017/decorative" val="1"/>
              </a:ext>
            </a:extLst>
          </p:cNvPr>
          <p:cNvSpPr/>
          <p:nvPr userDrawn="1"/>
        </p:nvSpPr>
        <p:spPr>
          <a:xfrm>
            <a:off x="0" y="-20538"/>
            <a:ext cx="9144000" cy="84355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pic>
        <p:nvPicPr>
          <p:cNvPr id="25" name="BACKGROUND IMAGE">
            <a:extLst>
              <a:ext uri="{FF2B5EF4-FFF2-40B4-BE49-F238E27FC236}">
                <a16:creationId xmlns:a16="http://schemas.microsoft.com/office/drawing/2014/main" id="{D626228C-9E12-7340-977D-F48BB67DEA2B}"/>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0901" t="5503" r="21596"/>
          <a:stretch/>
        </p:blipFill>
        <p:spPr>
          <a:xfrm>
            <a:off x="0" y="0"/>
            <a:ext cx="9144000" cy="5298293"/>
          </a:xfrm>
          <a:prstGeom prst="rect">
            <a:avLst/>
          </a:prstGeom>
        </p:spPr>
      </p:pic>
      <p:pic>
        <p:nvPicPr>
          <p:cNvPr id="17" name="ETF LOGO">
            <a:extLst>
              <a:ext uri="{FF2B5EF4-FFF2-40B4-BE49-F238E27FC236}">
                <a16:creationId xmlns:a16="http://schemas.microsoft.com/office/drawing/2014/main" id="{8D10DF3B-2EE8-CB4D-89A8-B1DC8ED9DB3D}"/>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251520" y="192643"/>
            <a:ext cx="859828" cy="455203"/>
          </a:xfrm>
          <a:prstGeom prst="rect">
            <a:avLst/>
          </a:prstGeom>
        </p:spPr>
      </p:pic>
      <p:pic>
        <p:nvPicPr>
          <p:cNvPr id="18" name="T LEVELS LOGO" descr="T Levels Professional Development">
            <a:extLst>
              <a:ext uri="{FF2B5EF4-FFF2-40B4-BE49-F238E27FC236}">
                <a16:creationId xmlns:a16="http://schemas.microsoft.com/office/drawing/2014/main" id="{95AF83BF-2906-E147-AD27-6D0DD69CAF2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36296" y="160864"/>
            <a:ext cx="1656184" cy="538678"/>
          </a:xfrm>
          <a:prstGeom prst="rect">
            <a:avLst/>
          </a:prstGeom>
        </p:spPr>
      </p:pic>
      <p:sp>
        <p:nvSpPr>
          <p:cNvPr id="19" name="BLACK RECTANGLE">
            <a:extLst>
              <a:ext uri="{FF2B5EF4-FFF2-40B4-BE49-F238E27FC236}">
                <a16:creationId xmlns:a16="http://schemas.microsoft.com/office/drawing/2014/main" id="{08776F2B-1739-344E-B2E7-70073E14A518}"/>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itle 1">
            <a:extLst>
              <a:ext uri="{FF2B5EF4-FFF2-40B4-BE49-F238E27FC236}">
                <a16:creationId xmlns:a16="http://schemas.microsoft.com/office/drawing/2014/main" id="{788F6599-BA20-4644-9226-61D0497C4CAA}"/>
              </a:ext>
            </a:extLst>
          </p:cNvPr>
          <p:cNvSpPr>
            <a:spLocks noGrp="1"/>
          </p:cNvSpPr>
          <p:nvPr>
            <p:ph type="ctrTitle"/>
          </p:nvPr>
        </p:nvSpPr>
        <p:spPr>
          <a:xfrm>
            <a:off x="3888720" y="2221200"/>
            <a:ext cx="4967280" cy="1242000"/>
          </a:xfrm>
          <a:solidFill>
            <a:srgbClr val="FEB912"/>
          </a:solidFill>
        </p:spPr>
        <p:txBody>
          <a:bodyPr lIns="108000" tIns="136800" rIns="0" bIns="0">
            <a:noAutofit/>
          </a:bodyPr>
          <a:lstStyle>
            <a:lvl1pPr algn="l">
              <a:lnSpc>
                <a:spcPts val="4100"/>
              </a:lnSpc>
              <a:defRPr sz="4500" b="1" cap="none" baseline="0">
                <a:solidFill>
                  <a:schemeClr val="tx1"/>
                </a:solidFill>
              </a:defRPr>
            </a:lvl1pPr>
          </a:lstStyle>
          <a:p>
            <a:r>
              <a:rPr lang="en-US" dirty="0"/>
              <a:t>Click to edit Master title style</a:t>
            </a:r>
            <a:endParaRPr lang="en-GB" dirty="0"/>
          </a:p>
        </p:txBody>
      </p:sp>
      <p:sp>
        <p:nvSpPr>
          <p:cNvPr id="21" name="Subtitle 2">
            <a:extLst>
              <a:ext uri="{FF2B5EF4-FFF2-40B4-BE49-F238E27FC236}">
                <a16:creationId xmlns:a16="http://schemas.microsoft.com/office/drawing/2014/main" id="{55C166C1-2C30-404D-8032-27671E9F923F}"/>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22" name="Text Placeholder 10">
            <a:extLst>
              <a:ext uri="{FF2B5EF4-FFF2-40B4-BE49-F238E27FC236}">
                <a16:creationId xmlns:a16="http://schemas.microsoft.com/office/drawing/2014/main" id="{00295A2F-6079-A340-8976-C671CE0AF09A}"/>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dirty="0"/>
              <a:t>Click to edit Master text styles</a:t>
            </a:r>
          </a:p>
        </p:txBody>
      </p:sp>
      <p:sp>
        <p:nvSpPr>
          <p:cNvPr id="23" name="Text Placeholder 10">
            <a:extLst>
              <a:ext uri="{FF2B5EF4-FFF2-40B4-BE49-F238E27FC236}">
                <a16:creationId xmlns:a16="http://schemas.microsoft.com/office/drawing/2014/main" id="{64D60A69-C052-934B-AE97-6790360956D8}"/>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dirty="0"/>
              <a:t>Click to edit Master text styles</a:t>
            </a:r>
          </a:p>
        </p:txBody>
      </p:sp>
    </p:spTree>
    <p:extLst>
      <p:ext uri="{BB962C8B-B14F-4D97-AF65-F5344CB8AC3E}">
        <p14:creationId xmlns:p14="http://schemas.microsoft.com/office/powerpoint/2010/main" val="4561753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Option 3 Purple">
    <p:spTree>
      <p:nvGrpSpPr>
        <p:cNvPr id="1" name=""/>
        <p:cNvGrpSpPr/>
        <p:nvPr/>
      </p:nvGrpSpPr>
      <p:grpSpPr>
        <a:xfrm>
          <a:off x="0" y="0"/>
          <a:ext cx="0" cy="0"/>
          <a:chOff x="0" y="0"/>
          <a:chExt cx="0" cy="0"/>
        </a:xfrm>
      </p:grpSpPr>
      <p:pic>
        <p:nvPicPr>
          <p:cNvPr id="25" name="BACKGROUND IMAGE">
            <a:extLst>
              <a:ext uri="{FF2B5EF4-FFF2-40B4-BE49-F238E27FC236}">
                <a16:creationId xmlns:a16="http://schemas.microsoft.com/office/drawing/2014/main" id="{6672E05B-8780-C045-94C1-1BCBFAD7027A}"/>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0901" t="5503" r="21596"/>
          <a:stretch/>
        </p:blipFill>
        <p:spPr>
          <a:xfrm>
            <a:off x="0" y="0"/>
            <a:ext cx="9144000" cy="5298293"/>
          </a:xfrm>
          <a:prstGeom prst="rect">
            <a:avLst/>
          </a:prstGeom>
        </p:spPr>
      </p:pic>
      <p:sp>
        <p:nvSpPr>
          <p:cNvPr id="12" name="WHITE BAR">
            <a:extLst>
              <a:ext uri="{FF2B5EF4-FFF2-40B4-BE49-F238E27FC236}">
                <a16:creationId xmlns:a16="http://schemas.microsoft.com/office/drawing/2014/main" id="{2051111D-51D0-C84F-82DD-EFC57A1F477E}"/>
              </a:ext>
              <a:ext uri="{C183D7F6-B498-43B3-948B-1728B52AA6E4}">
                <adec:decorative xmlns:adec="http://schemas.microsoft.com/office/drawing/2017/decorative" val="1"/>
              </a:ext>
            </a:extLst>
          </p:cNvPr>
          <p:cNvSpPr/>
          <p:nvPr userDrawn="1"/>
        </p:nvSpPr>
        <p:spPr>
          <a:xfrm>
            <a:off x="0" y="-20538"/>
            <a:ext cx="9144000" cy="84355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pic>
        <p:nvPicPr>
          <p:cNvPr id="17" name="ETF LOGO">
            <a:extLst>
              <a:ext uri="{FF2B5EF4-FFF2-40B4-BE49-F238E27FC236}">
                <a16:creationId xmlns:a16="http://schemas.microsoft.com/office/drawing/2014/main" id="{532D5437-3308-6143-80D4-74B5F3678B34}"/>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251520" y="192643"/>
            <a:ext cx="859827" cy="455203"/>
          </a:xfrm>
          <a:prstGeom prst="rect">
            <a:avLst/>
          </a:prstGeom>
        </p:spPr>
      </p:pic>
      <p:pic>
        <p:nvPicPr>
          <p:cNvPr id="19" name="T LEVELS LOGO" descr="T Levels Professional Development">
            <a:extLst>
              <a:ext uri="{FF2B5EF4-FFF2-40B4-BE49-F238E27FC236}">
                <a16:creationId xmlns:a16="http://schemas.microsoft.com/office/drawing/2014/main" id="{621909CB-4C11-E149-9A37-6908AACF0E1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36296" y="160864"/>
            <a:ext cx="1656184" cy="538678"/>
          </a:xfrm>
          <a:prstGeom prst="rect">
            <a:avLst/>
          </a:prstGeom>
        </p:spPr>
      </p:pic>
      <p:sp>
        <p:nvSpPr>
          <p:cNvPr id="20" name="BLACK RECTANGLE">
            <a:extLst>
              <a:ext uri="{FF2B5EF4-FFF2-40B4-BE49-F238E27FC236}">
                <a16:creationId xmlns:a16="http://schemas.microsoft.com/office/drawing/2014/main" id="{C72179A6-35B1-AA4D-AE81-7C9ED40A58A9}"/>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itle 1">
            <a:extLst>
              <a:ext uri="{FF2B5EF4-FFF2-40B4-BE49-F238E27FC236}">
                <a16:creationId xmlns:a16="http://schemas.microsoft.com/office/drawing/2014/main" id="{C397D107-EB16-014E-A7B0-1FF16A01864F}"/>
              </a:ext>
            </a:extLst>
          </p:cNvPr>
          <p:cNvSpPr>
            <a:spLocks noGrp="1"/>
          </p:cNvSpPr>
          <p:nvPr>
            <p:ph type="ctrTitle"/>
          </p:nvPr>
        </p:nvSpPr>
        <p:spPr>
          <a:xfrm>
            <a:off x="3888720" y="2221200"/>
            <a:ext cx="4967280" cy="1242000"/>
          </a:xfrm>
          <a:solidFill>
            <a:srgbClr val="BE0064"/>
          </a:solidFill>
        </p:spPr>
        <p:txBody>
          <a:bodyPr lIns="108000" tIns="136800" rIns="0" bIns="0">
            <a:noAutofit/>
          </a:bodyPr>
          <a:lstStyle>
            <a:lvl1pPr algn="l">
              <a:lnSpc>
                <a:spcPts val="4100"/>
              </a:lnSpc>
              <a:defRPr sz="4500" b="1" cap="none" baseline="0">
                <a:solidFill>
                  <a:schemeClr val="bg1"/>
                </a:solidFill>
              </a:defRPr>
            </a:lvl1pPr>
          </a:lstStyle>
          <a:p>
            <a:r>
              <a:rPr lang="en-US" dirty="0"/>
              <a:t>Click to edit Master title style</a:t>
            </a:r>
            <a:endParaRPr lang="en-GB" dirty="0"/>
          </a:p>
        </p:txBody>
      </p:sp>
      <p:sp>
        <p:nvSpPr>
          <p:cNvPr id="22" name="Subtitle 2">
            <a:extLst>
              <a:ext uri="{FF2B5EF4-FFF2-40B4-BE49-F238E27FC236}">
                <a16:creationId xmlns:a16="http://schemas.microsoft.com/office/drawing/2014/main" id="{3D70B96C-689F-1B4E-B32B-6742070328F2}"/>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23" name="Text Placeholder 10">
            <a:extLst>
              <a:ext uri="{FF2B5EF4-FFF2-40B4-BE49-F238E27FC236}">
                <a16:creationId xmlns:a16="http://schemas.microsoft.com/office/drawing/2014/main" id="{DBCB4839-1769-9448-B47D-526891468171}"/>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dirty="0"/>
              <a:t>Click to edit Master text styles</a:t>
            </a:r>
          </a:p>
        </p:txBody>
      </p:sp>
      <p:sp>
        <p:nvSpPr>
          <p:cNvPr id="24" name="Text Placeholder 10">
            <a:extLst>
              <a:ext uri="{FF2B5EF4-FFF2-40B4-BE49-F238E27FC236}">
                <a16:creationId xmlns:a16="http://schemas.microsoft.com/office/drawing/2014/main" id="{D5711CB5-A9DE-EF47-9E7D-8D1FF5388AED}"/>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dirty="0"/>
              <a:t>Click to edit Master text styles</a:t>
            </a:r>
          </a:p>
        </p:txBody>
      </p:sp>
    </p:spTree>
    <p:extLst>
      <p:ext uri="{BB962C8B-B14F-4D97-AF65-F5344CB8AC3E}">
        <p14:creationId xmlns:p14="http://schemas.microsoft.com/office/powerpoint/2010/main" val="37264421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Option 4 Blue">
    <p:spTree>
      <p:nvGrpSpPr>
        <p:cNvPr id="1" name=""/>
        <p:cNvGrpSpPr/>
        <p:nvPr/>
      </p:nvGrpSpPr>
      <p:grpSpPr>
        <a:xfrm>
          <a:off x="0" y="0"/>
          <a:ext cx="0" cy="0"/>
          <a:chOff x="0" y="0"/>
          <a:chExt cx="0" cy="0"/>
        </a:xfrm>
      </p:grpSpPr>
      <p:pic>
        <p:nvPicPr>
          <p:cNvPr id="24" name="BACKGROUND IMAGE">
            <a:extLst>
              <a:ext uri="{FF2B5EF4-FFF2-40B4-BE49-F238E27FC236}">
                <a16:creationId xmlns:a16="http://schemas.microsoft.com/office/drawing/2014/main" id="{F75485EA-9D62-5F49-9769-8E118236F12D}"/>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0901" t="5503" r="21596"/>
          <a:stretch/>
        </p:blipFill>
        <p:spPr>
          <a:xfrm>
            <a:off x="0" y="0"/>
            <a:ext cx="9144000" cy="5298293"/>
          </a:xfrm>
          <a:prstGeom prst="rect">
            <a:avLst/>
          </a:prstGeom>
        </p:spPr>
      </p:pic>
      <p:sp>
        <p:nvSpPr>
          <p:cNvPr id="11" name="WHITE BAR">
            <a:extLst>
              <a:ext uri="{FF2B5EF4-FFF2-40B4-BE49-F238E27FC236}">
                <a16:creationId xmlns:a16="http://schemas.microsoft.com/office/drawing/2014/main" id="{4BC86740-418B-DA4D-8939-2B1A320907D6}"/>
              </a:ext>
              <a:ext uri="{C183D7F6-B498-43B3-948B-1728B52AA6E4}">
                <adec:decorative xmlns:adec="http://schemas.microsoft.com/office/drawing/2017/decorative" val="1"/>
              </a:ext>
            </a:extLst>
          </p:cNvPr>
          <p:cNvSpPr/>
          <p:nvPr userDrawn="1"/>
        </p:nvSpPr>
        <p:spPr>
          <a:xfrm>
            <a:off x="0" y="-20538"/>
            <a:ext cx="9144000" cy="84355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pic>
        <p:nvPicPr>
          <p:cNvPr id="12" name="ETF LOGO">
            <a:extLst>
              <a:ext uri="{FF2B5EF4-FFF2-40B4-BE49-F238E27FC236}">
                <a16:creationId xmlns:a16="http://schemas.microsoft.com/office/drawing/2014/main" id="{2D72DE85-B512-A84A-BDE4-CC6F916F0A05}"/>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251520" y="192643"/>
            <a:ext cx="859827" cy="455202"/>
          </a:xfrm>
          <a:prstGeom prst="rect">
            <a:avLst/>
          </a:prstGeom>
        </p:spPr>
      </p:pic>
      <p:pic>
        <p:nvPicPr>
          <p:cNvPr id="17" name="T LEVELS LOGO" descr="T Levels Professional Development">
            <a:extLst>
              <a:ext uri="{FF2B5EF4-FFF2-40B4-BE49-F238E27FC236}">
                <a16:creationId xmlns:a16="http://schemas.microsoft.com/office/drawing/2014/main" id="{7DFFC763-EFC0-0E4C-965F-8DE2D214246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36296" y="160864"/>
            <a:ext cx="1656184" cy="538678"/>
          </a:xfrm>
          <a:prstGeom prst="rect">
            <a:avLst/>
          </a:prstGeom>
        </p:spPr>
      </p:pic>
      <p:sp>
        <p:nvSpPr>
          <p:cNvPr id="19" name="BLACK RECTANGLE">
            <a:extLst>
              <a:ext uri="{FF2B5EF4-FFF2-40B4-BE49-F238E27FC236}">
                <a16:creationId xmlns:a16="http://schemas.microsoft.com/office/drawing/2014/main" id="{331C3B12-D653-CC4C-ABCF-4724A38ABA68}"/>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itle 1">
            <a:extLst>
              <a:ext uri="{FF2B5EF4-FFF2-40B4-BE49-F238E27FC236}">
                <a16:creationId xmlns:a16="http://schemas.microsoft.com/office/drawing/2014/main" id="{6A2ADA92-7351-1B4F-B608-0A43A941F970}"/>
              </a:ext>
            </a:extLst>
          </p:cNvPr>
          <p:cNvSpPr>
            <a:spLocks noGrp="1"/>
          </p:cNvSpPr>
          <p:nvPr>
            <p:ph type="ctrTitle"/>
          </p:nvPr>
        </p:nvSpPr>
        <p:spPr>
          <a:xfrm>
            <a:off x="3888720" y="2221200"/>
            <a:ext cx="4967280" cy="1242000"/>
          </a:xfrm>
          <a:solidFill>
            <a:srgbClr val="0071F8"/>
          </a:solidFill>
        </p:spPr>
        <p:txBody>
          <a:bodyPr lIns="108000" tIns="136800" rIns="0" bIns="0">
            <a:noAutofit/>
          </a:bodyPr>
          <a:lstStyle>
            <a:lvl1pPr algn="l">
              <a:lnSpc>
                <a:spcPts val="4100"/>
              </a:lnSpc>
              <a:defRPr sz="4500" b="1" cap="none" baseline="0">
                <a:solidFill>
                  <a:schemeClr val="bg1"/>
                </a:solidFill>
              </a:defRPr>
            </a:lvl1pPr>
          </a:lstStyle>
          <a:p>
            <a:r>
              <a:rPr lang="en-US" dirty="0"/>
              <a:t>Click to edit Master title style</a:t>
            </a:r>
            <a:endParaRPr lang="en-GB" dirty="0"/>
          </a:p>
        </p:txBody>
      </p:sp>
      <p:sp>
        <p:nvSpPr>
          <p:cNvPr id="21" name="Subtitle 2">
            <a:extLst>
              <a:ext uri="{FF2B5EF4-FFF2-40B4-BE49-F238E27FC236}">
                <a16:creationId xmlns:a16="http://schemas.microsoft.com/office/drawing/2014/main" id="{DC01873F-0063-374A-8FF4-60AB1B20E30A}"/>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22" name="Text Placeholder 10">
            <a:extLst>
              <a:ext uri="{FF2B5EF4-FFF2-40B4-BE49-F238E27FC236}">
                <a16:creationId xmlns:a16="http://schemas.microsoft.com/office/drawing/2014/main" id="{56A26F7F-A204-454B-B7C3-AD71F060374C}"/>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dirty="0"/>
              <a:t>Click to edit Master text styles</a:t>
            </a:r>
          </a:p>
        </p:txBody>
      </p:sp>
      <p:sp>
        <p:nvSpPr>
          <p:cNvPr id="23" name="Text Placeholder 10">
            <a:extLst>
              <a:ext uri="{FF2B5EF4-FFF2-40B4-BE49-F238E27FC236}">
                <a16:creationId xmlns:a16="http://schemas.microsoft.com/office/drawing/2014/main" id="{2E816170-D8CB-F14C-B96E-49F48030E03C}"/>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dirty="0"/>
              <a:t>Click to edit Master text styles</a:t>
            </a:r>
          </a:p>
        </p:txBody>
      </p:sp>
    </p:spTree>
    <p:extLst>
      <p:ext uri="{BB962C8B-B14F-4D97-AF65-F5344CB8AC3E}">
        <p14:creationId xmlns:p14="http://schemas.microsoft.com/office/powerpoint/2010/main" val="3938160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Option 5 Green">
    <p:spTree>
      <p:nvGrpSpPr>
        <p:cNvPr id="1" name=""/>
        <p:cNvGrpSpPr/>
        <p:nvPr/>
      </p:nvGrpSpPr>
      <p:grpSpPr>
        <a:xfrm>
          <a:off x="0" y="0"/>
          <a:ext cx="0" cy="0"/>
          <a:chOff x="0" y="0"/>
          <a:chExt cx="0" cy="0"/>
        </a:xfrm>
      </p:grpSpPr>
      <p:pic>
        <p:nvPicPr>
          <p:cNvPr id="24" name="BACKGROUND IMAGE">
            <a:extLst>
              <a:ext uri="{FF2B5EF4-FFF2-40B4-BE49-F238E27FC236}">
                <a16:creationId xmlns:a16="http://schemas.microsoft.com/office/drawing/2014/main" id="{36D352E3-B478-244F-884D-70CCDAA92101}"/>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0901" t="5503" r="21596"/>
          <a:stretch/>
        </p:blipFill>
        <p:spPr>
          <a:xfrm>
            <a:off x="0" y="0"/>
            <a:ext cx="9144000" cy="5298293"/>
          </a:xfrm>
          <a:prstGeom prst="rect">
            <a:avLst/>
          </a:prstGeom>
        </p:spPr>
      </p:pic>
      <p:sp>
        <p:nvSpPr>
          <p:cNvPr id="12" name="WHITE BAR">
            <a:extLst>
              <a:ext uri="{FF2B5EF4-FFF2-40B4-BE49-F238E27FC236}">
                <a16:creationId xmlns:a16="http://schemas.microsoft.com/office/drawing/2014/main" id="{0474DE56-37D0-8142-8567-588AA082FB2B}"/>
              </a:ext>
              <a:ext uri="{C183D7F6-B498-43B3-948B-1728B52AA6E4}">
                <adec:decorative xmlns:adec="http://schemas.microsoft.com/office/drawing/2017/decorative" val="1"/>
              </a:ext>
            </a:extLst>
          </p:cNvPr>
          <p:cNvSpPr/>
          <p:nvPr userDrawn="1"/>
        </p:nvSpPr>
        <p:spPr>
          <a:xfrm>
            <a:off x="0" y="-20538"/>
            <a:ext cx="9144000" cy="84355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pic>
        <p:nvPicPr>
          <p:cNvPr id="16" name="ETF LOGO">
            <a:extLst>
              <a:ext uri="{FF2B5EF4-FFF2-40B4-BE49-F238E27FC236}">
                <a16:creationId xmlns:a16="http://schemas.microsoft.com/office/drawing/2014/main" id="{E3F0F782-0C3D-9241-80EE-3AE9C2EE78EE}"/>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251520" y="192643"/>
            <a:ext cx="859827" cy="455202"/>
          </a:xfrm>
          <a:prstGeom prst="rect">
            <a:avLst/>
          </a:prstGeom>
        </p:spPr>
      </p:pic>
      <p:pic>
        <p:nvPicPr>
          <p:cNvPr id="17" name="T LEVELS LOGO" descr="T Levels Professional Development">
            <a:extLst>
              <a:ext uri="{FF2B5EF4-FFF2-40B4-BE49-F238E27FC236}">
                <a16:creationId xmlns:a16="http://schemas.microsoft.com/office/drawing/2014/main" id="{724EB171-3B96-A94B-8A24-91C1E099393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36296" y="160864"/>
            <a:ext cx="1656184" cy="538678"/>
          </a:xfrm>
          <a:prstGeom prst="rect">
            <a:avLst/>
          </a:prstGeom>
        </p:spPr>
      </p:pic>
      <p:sp>
        <p:nvSpPr>
          <p:cNvPr id="19" name="BLACK RECTANGLE">
            <a:extLst>
              <a:ext uri="{FF2B5EF4-FFF2-40B4-BE49-F238E27FC236}">
                <a16:creationId xmlns:a16="http://schemas.microsoft.com/office/drawing/2014/main" id="{37340D0A-8E66-C344-86F6-B7DF9307919B}"/>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itle 1">
            <a:extLst>
              <a:ext uri="{FF2B5EF4-FFF2-40B4-BE49-F238E27FC236}">
                <a16:creationId xmlns:a16="http://schemas.microsoft.com/office/drawing/2014/main" id="{E8DF8FB0-E18C-B944-85F4-7C6FCE638CE9}"/>
              </a:ext>
            </a:extLst>
          </p:cNvPr>
          <p:cNvSpPr>
            <a:spLocks noGrp="1"/>
          </p:cNvSpPr>
          <p:nvPr>
            <p:ph type="ctrTitle"/>
          </p:nvPr>
        </p:nvSpPr>
        <p:spPr>
          <a:xfrm>
            <a:off x="3888720" y="2221200"/>
            <a:ext cx="4967280" cy="1242000"/>
          </a:xfrm>
          <a:solidFill>
            <a:srgbClr val="00A068"/>
          </a:solidFill>
        </p:spPr>
        <p:txBody>
          <a:bodyPr lIns="108000" tIns="136800" rIns="0" bIns="0">
            <a:noAutofit/>
          </a:bodyPr>
          <a:lstStyle>
            <a:lvl1pPr algn="l">
              <a:lnSpc>
                <a:spcPts val="4100"/>
              </a:lnSpc>
              <a:defRPr sz="4500" b="1" cap="none" baseline="0">
                <a:solidFill>
                  <a:schemeClr val="bg1"/>
                </a:solidFill>
              </a:defRPr>
            </a:lvl1pPr>
          </a:lstStyle>
          <a:p>
            <a:r>
              <a:rPr lang="en-US" dirty="0"/>
              <a:t>Click to edit Master title style</a:t>
            </a:r>
            <a:endParaRPr lang="en-GB" dirty="0"/>
          </a:p>
        </p:txBody>
      </p:sp>
      <p:sp>
        <p:nvSpPr>
          <p:cNvPr id="21" name="Subtitle 2">
            <a:extLst>
              <a:ext uri="{FF2B5EF4-FFF2-40B4-BE49-F238E27FC236}">
                <a16:creationId xmlns:a16="http://schemas.microsoft.com/office/drawing/2014/main" id="{FE3F226C-6DF2-6346-8EA2-310BB69F1A37}"/>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22" name="Text Placeholder 10">
            <a:extLst>
              <a:ext uri="{FF2B5EF4-FFF2-40B4-BE49-F238E27FC236}">
                <a16:creationId xmlns:a16="http://schemas.microsoft.com/office/drawing/2014/main" id="{8D9E660A-FDD1-4B41-B068-E2E016F41A02}"/>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dirty="0"/>
              <a:t>Click to edit Master text styles</a:t>
            </a:r>
          </a:p>
        </p:txBody>
      </p:sp>
      <p:sp>
        <p:nvSpPr>
          <p:cNvPr id="23" name="Text Placeholder 10">
            <a:extLst>
              <a:ext uri="{FF2B5EF4-FFF2-40B4-BE49-F238E27FC236}">
                <a16:creationId xmlns:a16="http://schemas.microsoft.com/office/drawing/2014/main" id="{E6502957-98DD-6D4F-BD92-32EA77DD44BE}"/>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dirty="0"/>
              <a:t>Click to edit Master text styles</a:t>
            </a:r>
          </a:p>
        </p:txBody>
      </p:sp>
    </p:spTree>
    <p:extLst>
      <p:ext uri="{BB962C8B-B14F-4D97-AF65-F5344CB8AC3E}">
        <p14:creationId xmlns:p14="http://schemas.microsoft.com/office/powerpoint/2010/main" val="7798963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Slide Option 1 Red (Locked)">
    <p:spTree>
      <p:nvGrpSpPr>
        <p:cNvPr id="1" name=""/>
        <p:cNvGrpSpPr/>
        <p:nvPr/>
      </p:nvGrpSpPr>
      <p:grpSpPr>
        <a:xfrm>
          <a:off x="0" y="0"/>
          <a:ext cx="0" cy="0"/>
          <a:chOff x="0" y="0"/>
          <a:chExt cx="0" cy="0"/>
        </a:xfrm>
      </p:grpSpPr>
      <p:pic>
        <p:nvPicPr>
          <p:cNvPr id="7" name="BACKGROUND IMAGE">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89" r="89"/>
          <a:stretch/>
        </p:blipFill>
        <p:spPr>
          <a:xfrm>
            <a:off x="0" y="0"/>
            <a:ext cx="9144000" cy="5143500"/>
          </a:xfrm>
          <a:prstGeom prst="rect">
            <a:avLst/>
          </a:prstGeom>
        </p:spPr>
      </p:pic>
      <p:sp>
        <p:nvSpPr>
          <p:cNvPr id="10" name="WHITE BAR">
            <a:extLst>
              <a:ext uri="{FF2B5EF4-FFF2-40B4-BE49-F238E27FC236}">
                <a16:creationId xmlns:a16="http://schemas.microsoft.com/office/drawing/2014/main" id="{321763E3-91A7-044E-A2E2-17FBDCE3A1CF}"/>
              </a:ext>
              <a:ext uri="{C183D7F6-B498-43B3-948B-1728B52AA6E4}">
                <adec:decorative xmlns:adec="http://schemas.microsoft.com/office/drawing/2017/decorative" val="1"/>
              </a:ext>
            </a:extLst>
          </p:cNvPr>
          <p:cNvSpPr/>
          <p:nvPr userDrawn="1"/>
        </p:nvSpPr>
        <p:spPr>
          <a:xfrm>
            <a:off x="0" y="-20538"/>
            <a:ext cx="9144000" cy="84355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pic>
        <p:nvPicPr>
          <p:cNvPr id="13" name="ETF LOGO" descr="Education and Training Foundation">
            <a:extLst>
              <a:ext uri="{FF2B5EF4-FFF2-40B4-BE49-F238E27FC236}">
                <a16:creationId xmlns:a16="http://schemas.microsoft.com/office/drawing/2014/main" id="{05CA206B-A558-BF4C-910E-A3E2506C44B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1520" y="191841"/>
            <a:ext cx="859828" cy="456808"/>
          </a:xfrm>
          <a:prstGeom prst="rect">
            <a:avLst/>
          </a:prstGeom>
        </p:spPr>
      </p:pic>
      <p:pic>
        <p:nvPicPr>
          <p:cNvPr id="14" name="T LEVELS LOGO" descr="T Levels Professional Development">
            <a:extLst>
              <a:ext uri="{FF2B5EF4-FFF2-40B4-BE49-F238E27FC236}">
                <a16:creationId xmlns:a16="http://schemas.microsoft.com/office/drawing/2014/main" id="{DF9FDBCB-35DF-8846-9F5D-8B85B5BFB13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36296" y="160864"/>
            <a:ext cx="1656184" cy="538678"/>
          </a:xfrm>
          <a:prstGeom prst="rect">
            <a:avLst/>
          </a:prstGeom>
        </p:spPr>
      </p:pic>
      <p:sp>
        <p:nvSpPr>
          <p:cNvPr id="9" name="BLACK RECTANGLE">
            <a:extLst>
              <a:ext uri="{FF2B5EF4-FFF2-40B4-BE49-F238E27FC236}">
                <a16:creationId xmlns:a16="http://schemas.microsoft.com/office/drawing/2014/main" id="{7233EE1A-0BEF-6A43-BCCA-643950D37D04}"/>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888720" y="2221200"/>
            <a:ext cx="4967280" cy="1242000"/>
          </a:xfrm>
          <a:solidFill>
            <a:srgbClr val="E51C41"/>
          </a:solidFill>
        </p:spPr>
        <p:txBody>
          <a:bodyPr lIns="108000" tIns="136800" rIns="0" bIns="0">
            <a:noAutofit/>
          </a:bodyPr>
          <a:lstStyle>
            <a:lvl1pPr algn="l">
              <a:lnSpc>
                <a:spcPts val="4100"/>
              </a:lnSpc>
              <a:defRPr sz="4500" b="1" cap="none" baseline="0">
                <a:solidFill>
                  <a:schemeClr val="bg1"/>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11" name="Text Placeholder 10"/>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dirty="0"/>
              <a:t>Click to edit Master text styles</a:t>
            </a:r>
          </a:p>
        </p:txBody>
      </p:sp>
      <p:sp>
        <p:nvSpPr>
          <p:cNvPr id="12" name="Text Placeholder 10"/>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dirty="0"/>
              <a:t>Click to edit Master text styles</a:t>
            </a:r>
          </a:p>
        </p:txBody>
      </p:sp>
    </p:spTree>
    <p:extLst>
      <p:ext uri="{BB962C8B-B14F-4D97-AF65-F5344CB8AC3E}">
        <p14:creationId xmlns:p14="http://schemas.microsoft.com/office/powerpoint/2010/main" val="1408978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Slide Option 2 Yellow ">
    <p:spTree>
      <p:nvGrpSpPr>
        <p:cNvPr id="1" name=""/>
        <p:cNvGrpSpPr/>
        <p:nvPr/>
      </p:nvGrpSpPr>
      <p:grpSpPr>
        <a:xfrm>
          <a:off x="0" y="0"/>
          <a:ext cx="0" cy="0"/>
          <a:chOff x="0" y="0"/>
          <a:chExt cx="0" cy="0"/>
        </a:xfrm>
      </p:grpSpPr>
      <p:pic>
        <p:nvPicPr>
          <p:cNvPr id="12" name="BACKGROUND IMAGE">
            <a:extLst>
              <a:ext uri="{FF2B5EF4-FFF2-40B4-BE49-F238E27FC236}">
                <a16:creationId xmlns:a16="http://schemas.microsoft.com/office/drawing/2014/main" id="{984DDA82-2029-3943-8C3A-C195DFC0A381}"/>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89" r="89"/>
          <a:stretch/>
        </p:blipFill>
        <p:spPr>
          <a:xfrm>
            <a:off x="0" y="0"/>
            <a:ext cx="9144000" cy="5143500"/>
          </a:xfrm>
          <a:prstGeom prst="rect">
            <a:avLst/>
          </a:prstGeom>
        </p:spPr>
      </p:pic>
      <p:sp>
        <p:nvSpPr>
          <p:cNvPr id="15" name="WHITE BAR">
            <a:extLst>
              <a:ext uri="{FF2B5EF4-FFF2-40B4-BE49-F238E27FC236}">
                <a16:creationId xmlns:a16="http://schemas.microsoft.com/office/drawing/2014/main" id="{B8706FB2-CEEC-7246-A4E3-D773F54E3439}"/>
              </a:ext>
              <a:ext uri="{C183D7F6-B498-43B3-948B-1728B52AA6E4}">
                <adec:decorative xmlns:adec="http://schemas.microsoft.com/office/drawing/2017/decorative" val="1"/>
              </a:ext>
            </a:extLst>
          </p:cNvPr>
          <p:cNvSpPr/>
          <p:nvPr userDrawn="1"/>
        </p:nvSpPr>
        <p:spPr>
          <a:xfrm>
            <a:off x="0" y="-20538"/>
            <a:ext cx="9144000" cy="84355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pic>
        <p:nvPicPr>
          <p:cNvPr id="17" name="ETF LOGO">
            <a:extLst>
              <a:ext uri="{FF2B5EF4-FFF2-40B4-BE49-F238E27FC236}">
                <a16:creationId xmlns:a16="http://schemas.microsoft.com/office/drawing/2014/main" id="{8D10DF3B-2EE8-CB4D-89A8-B1DC8ED9DB3D}"/>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251520" y="192643"/>
            <a:ext cx="859828" cy="455203"/>
          </a:xfrm>
          <a:prstGeom prst="rect">
            <a:avLst/>
          </a:prstGeom>
        </p:spPr>
      </p:pic>
      <p:pic>
        <p:nvPicPr>
          <p:cNvPr id="18" name="T LEVELS LOGO" descr="T Levels Professional Development">
            <a:extLst>
              <a:ext uri="{FF2B5EF4-FFF2-40B4-BE49-F238E27FC236}">
                <a16:creationId xmlns:a16="http://schemas.microsoft.com/office/drawing/2014/main" id="{95AF83BF-2906-E147-AD27-6D0DD69CAF2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36296" y="160864"/>
            <a:ext cx="1656184" cy="538678"/>
          </a:xfrm>
          <a:prstGeom prst="rect">
            <a:avLst/>
          </a:prstGeom>
        </p:spPr>
      </p:pic>
      <p:sp>
        <p:nvSpPr>
          <p:cNvPr id="19" name="BLACK RECTANGLE">
            <a:extLst>
              <a:ext uri="{FF2B5EF4-FFF2-40B4-BE49-F238E27FC236}">
                <a16:creationId xmlns:a16="http://schemas.microsoft.com/office/drawing/2014/main" id="{08776F2B-1739-344E-B2E7-70073E14A518}"/>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itle 1">
            <a:extLst>
              <a:ext uri="{FF2B5EF4-FFF2-40B4-BE49-F238E27FC236}">
                <a16:creationId xmlns:a16="http://schemas.microsoft.com/office/drawing/2014/main" id="{788F6599-BA20-4644-9226-61D0497C4CAA}"/>
              </a:ext>
            </a:extLst>
          </p:cNvPr>
          <p:cNvSpPr>
            <a:spLocks noGrp="1"/>
          </p:cNvSpPr>
          <p:nvPr>
            <p:ph type="ctrTitle"/>
          </p:nvPr>
        </p:nvSpPr>
        <p:spPr>
          <a:xfrm>
            <a:off x="3888720" y="2221200"/>
            <a:ext cx="4967280" cy="1242000"/>
          </a:xfrm>
          <a:solidFill>
            <a:srgbClr val="FEB912"/>
          </a:solidFill>
        </p:spPr>
        <p:txBody>
          <a:bodyPr lIns="108000" tIns="136800" rIns="0" bIns="0">
            <a:noAutofit/>
          </a:bodyPr>
          <a:lstStyle>
            <a:lvl1pPr algn="l">
              <a:lnSpc>
                <a:spcPts val="4100"/>
              </a:lnSpc>
              <a:defRPr sz="4500" b="1" cap="none" baseline="0">
                <a:solidFill>
                  <a:schemeClr val="tx1"/>
                </a:solidFill>
              </a:defRPr>
            </a:lvl1pPr>
          </a:lstStyle>
          <a:p>
            <a:r>
              <a:rPr lang="en-US" dirty="0"/>
              <a:t>Click to edit Master title style</a:t>
            </a:r>
            <a:endParaRPr lang="en-GB" dirty="0"/>
          </a:p>
        </p:txBody>
      </p:sp>
      <p:sp>
        <p:nvSpPr>
          <p:cNvPr id="21" name="Subtitle 2">
            <a:extLst>
              <a:ext uri="{FF2B5EF4-FFF2-40B4-BE49-F238E27FC236}">
                <a16:creationId xmlns:a16="http://schemas.microsoft.com/office/drawing/2014/main" id="{55C166C1-2C30-404D-8032-27671E9F923F}"/>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22" name="Text Placeholder 10">
            <a:extLst>
              <a:ext uri="{FF2B5EF4-FFF2-40B4-BE49-F238E27FC236}">
                <a16:creationId xmlns:a16="http://schemas.microsoft.com/office/drawing/2014/main" id="{00295A2F-6079-A340-8976-C671CE0AF09A}"/>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dirty="0"/>
              <a:t>Click to edit Master text styles</a:t>
            </a:r>
          </a:p>
        </p:txBody>
      </p:sp>
      <p:sp>
        <p:nvSpPr>
          <p:cNvPr id="23" name="Text Placeholder 10">
            <a:extLst>
              <a:ext uri="{FF2B5EF4-FFF2-40B4-BE49-F238E27FC236}">
                <a16:creationId xmlns:a16="http://schemas.microsoft.com/office/drawing/2014/main" id="{64D60A69-C052-934B-AE97-6790360956D8}"/>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dirty="0"/>
              <a:t>Click to edit Master text styles</a:t>
            </a:r>
          </a:p>
        </p:txBody>
      </p:sp>
    </p:spTree>
    <p:extLst>
      <p:ext uri="{BB962C8B-B14F-4D97-AF65-F5344CB8AC3E}">
        <p14:creationId xmlns:p14="http://schemas.microsoft.com/office/powerpoint/2010/main" val="18080599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itle Slide Option 3 Purple">
    <p:spTree>
      <p:nvGrpSpPr>
        <p:cNvPr id="1" name=""/>
        <p:cNvGrpSpPr/>
        <p:nvPr/>
      </p:nvGrpSpPr>
      <p:grpSpPr>
        <a:xfrm>
          <a:off x="0" y="0"/>
          <a:ext cx="0" cy="0"/>
          <a:chOff x="0" y="0"/>
          <a:chExt cx="0" cy="0"/>
        </a:xfrm>
      </p:grpSpPr>
      <p:pic>
        <p:nvPicPr>
          <p:cNvPr id="11" name="BACKGROUND IMAGE">
            <a:extLst>
              <a:ext uri="{FF2B5EF4-FFF2-40B4-BE49-F238E27FC236}">
                <a16:creationId xmlns:a16="http://schemas.microsoft.com/office/drawing/2014/main" id="{06435158-31E2-7543-A29F-F72506E2D7E3}"/>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89" r="89"/>
          <a:stretch/>
        </p:blipFill>
        <p:spPr>
          <a:xfrm>
            <a:off x="0" y="0"/>
            <a:ext cx="9144000" cy="5143500"/>
          </a:xfrm>
          <a:prstGeom prst="rect">
            <a:avLst/>
          </a:prstGeom>
        </p:spPr>
      </p:pic>
      <p:sp>
        <p:nvSpPr>
          <p:cNvPr id="12" name="WHITE BAR">
            <a:extLst>
              <a:ext uri="{FF2B5EF4-FFF2-40B4-BE49-F238E27FC236}">
                <a16:creationId xmlns:a16="http://schemas.microsoft.com/office/drawing/2014/main" id="{2051111D-51D0-C84F-82DD-EFC57A1F477E}"/>
              </a:ext>
              <a:ext uri="{C183D7F6-B498-43B3-948B-1728B52AA6E4}">
                <adec:decorative xmlns:adec="http://schemas.microsoft.com/office/drawing/2017/decorative" val="1"/>
              </a:ext>
            </a:extLst>
          </p:cNvPr>
          <p:cNvSpPr/>
          <p:nvPr userDrawn="1"/>
        </p:nvSpPr>
        <p:spPr>
          <a:xfrm>
            <a:off x="0" y="-20538"/>
            <a:ext cx="9144000" cy="84355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pic>
        <p:nvPicPr>
          <p:cNvPr id="17" name="ETF LOGO">
            <a:extLst>
              <a:ext uri="{FF2B5EF4-FFF2-40B4-BE49-F238E27FC236}">
                <a16:creationId xmlns:a16="http://schemas.microsoft.com/office/drawing/2014/main" id="{532D5437-3308-6143-80D4-74B5F3678B34}"/>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251520" y="192643"/>
            <a:ext cx="859827" cy="455203"/>
          </a:xfrm>
          <a:prstGeom prst="rect">
            <a:avLst/>
          </a:prstGeom>
        </p:spPr>
      </p:pic>
      <p:pic>
        <p:nvPicPr>
          <p:cNvPr id="19" name="T LEVELS LOGO" descr="T Levels Professional Development">
            <a:extLst>
              <a:ext uri="{FF2B5EF4-FFF2-40B4-BE49-F238E27FC236}">
                <a16:creationId xmlns:a16="http://schemas.microsoft.com/office/drawing/2014/main" id="{621909CB-4C11-E149-9A37-6908AACF0E1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36296" y="160864"/>
            <a:ext cx="1656184" cy="538678"/>
          </a:xfrm>
          <a:prstGeom prst="rect">
            <a:avLst/>
          </a:prstGeom>
        </p:spPr>
      </p:pic>
      <p:sp>
        <p:nvSpPr>
          <p:cNvPr id="20" name="BLACK RECTANGLE">
            <a:extLst>
              <a:ext uri="{FF2B5EF4-FFF2-40B4-BE49-F238E27FC236}">
                <a16:creationId xmlns:a16="http://schemas.microsoft.com/office/drawing/2014/main" id="{C72179A6-35B1-AA4D-AE81-7C9ED40A58A9}"/>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itle 1">
            <a:extLst>
              <a:ext uri="{FF2B5EF4-FFF2-40B4-BE49-F238E27FC236}">
                <a16:creationId xmlns:a16="http://schemas.microsoft.com/office/drawing/2014/main" id="{C397D107-EB16-014E-A7B0-1FF16A01864F}"/>
              </a:ext>
            </a:extLst>
          </p:cNvPr>
          <p:cNvSpPr>
            <a:spLocks noGrp="1"/>
          </p:cNvSpPr>
          <p:nvPr>
            <p:ph type="ctrTitle"/>
          </p:nvPr>
        </p:nvSpPr>
        <p:spPr>
          <a:xfrm>
            <a:off x="3888720" y="2221200"/>
            <a:ext cx="4967280" cy="1242000"/>
          </a:xfrm>
          <a:solidFill>
            <a:srgbClr val="BE0064"/>
          </a:solidFill>
        </p:spPr>
        <p:txBody>
          <a:bodyPr lIns="108000" tIns="136800" rIns="0" bIns="0">
            <a:noAutofit/>
          </a:bodyPr>
          <a:lstStyle>
            <a:lvl1pPr algn="l">
              <a:lnSpc>
                <a:spcPts val="4100"/>
              </a:lnSpc>
              <a:defRPr sz="4500" b="1" cap="none" baseline="0">
                <a:solidFill>
                  <a:schemeClr val="bg1"/>
                </a:solidFill>
              </a:defRPr>
            </a:lvl1pPr>
          </a:lstStyle>
          <a:p>
            <a:r>
              <a:rPr lang="en-US" dirty="0"/>
              <a:t>Click to edit Master title style</a:t>
            </a:r>
            <a:endParaRPr lang="en-GB" dirty="0"/>
          </a:p>
        </p:txBody>
      </p:sp>
      <p:sp>
        <p:nvSpPr>
          <p:cNvPr id="22" name="Subtitle 2">
            <a:extLst>
              <a:ext uri="{FF2B5EF4-FFF2-40B4-BE49-F238E27FC236}">
                <a16:creationId xmlns:a16="http://schemas.microsoft.com/office/drawing/2014/main" id="{3D70B96C-689F-1B4E-B32B-6742070328F2}"/>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23" name="Text Placeholder 10">
            <a:extLst>
              <a:ext uri="{FF2B5EF4-FFF2-40B4-BE49-F238E27FC236}">
                <a16:creationId xmlns:a16="http://schemas.microsoft.com/office/drawing/2014/main" id="{DBCB4839-1769-9448-B47D-526891468171}"/>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dirty="0"/>
              <a:t>Click to edit Master text styles</a:t>
            </a:r>
          </a:p>
        </p:txBody>
      </p:sp>
      <p:sp>
        <p:nvSpPr>
          <p:cNvPr id="24" name="Text Placeholder 10">
            <a:extLst>
              <a:ext uri="{FF2B5EF4-FFF2-40B4-BE49-F238E27FC236}">
                <a16:creationId xmlns:a16="http://schemas.microsoft.com/office/drawing/2014/main" id="{D5711CB5-A9DE-EF47-9E7D-8D1FF5388AED}"/>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dirty="0"/>
              <a:t>Click to edit Master text styles</a:t>
            </a:r>
          </a:p>
        </p:txBody>
      </p:sp>
    </p:spTree>
    <p:extLst>
      <p:ext uri="{BB962C8B-B14F-4D97-AF65-F5344CB8AC3E}">
        <p14:creationId xmlns:p14="http://schemas.microsoft.com/office/powerpoint/2010/main" val="34111229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le Slide Option 4 Blue">
    <p:spTree>
      <p:nvGrpSpPr>
        <p:cNvPr id="1" name=""/>
        <p:cNvGrpSpPr/>
        <p:nvPr/>
      </p:nvGrpSpPr>
      <p:grpSpPr>
        <a:xfrm>
          <a:off x="0" y="0"/>
          <a:ext cx="0" cy="0"/>
          <a:chOff x="0" y="0"/>
          <a:chExt cx="0" cy="0"/>
        </a:xfrm>
      </p:grpSpPr>
      <p:pic>
        <p:nvPicPr>
          <p:cNvPr id="14" name="BACKGROUND IMAGE">
            <a:extLst>
              <a:ext uri="{FF2B5EF4-FFF2-40B4-BE49-F238E27FC236}">
                <a16:creationId xmlns:a16="http://schemas.microsoft.com/office/drawing/2014/main" id="{4AF41BBD-0D71-8C40-A89F-259189C9A5CE}"/>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89" r="89"/>
          <a:stretch/>
        </p:blipFill>
        <p:spPr>
          <a:xfrm>
            <a:off x="0" y="0"/>
            <a:ext cx="9144000" cy="5143500"/>
          </a:xfrm>
          <a:prstGeom prst="rect">
            <a:avLst/>
          </a:prstGeom>
        </p:spPr>
      </p:pic>
      <p:sp>
        <p:nvSpPr>
          <p:cNvPr id="11" name="WHITE BAR">
            <a:extLst>
              <a:ext uri="{FF2B5EF4-FFF2-40B4-BE49-F238E27FC236}">
                <a16:creationId xmlns:a16="http://schemas.microsoft.com/office/drawing/2014/main" id="{4BC86740-418B-DA4D-8939-2B1A320907D6}"/>
              </a:ext>
              <a:ext uri="{C183D7F6-B498-43B3-948B-1728B52AA6E4}">
                <adec:decorative xmlns:adec="http://schemas.microsoft.com/office/drawing/2017/decorative" val="1"/>
              </a:ext>
            </a:extLst>
          </p:cNvPr>
          <p:cNvSpPr/>
          <p:nvPr userDrawn="1"/>
        </p:nvSpPr>
        <p:spPr>
          <a:xfrm>
            <a:off x="0" y="-20538"/>
            <a:ext cx="9144000" cy="84355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pic>
        <p:nvPicPr>
          <p:cNvPr id="12" name="ETF LOGO">
            <a:extLst>
              <a:ext uri="{FF2B5EF4-FFF2-40B4-BE49-F238E27FC236}">
                <a16:creationId xmlns:a16="http://schemas.microsoft.com/office/drawing/2014/main" id="{2D72DE85-B512-A84A-BDE4-CC6F916F0A05}"/>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251520" y="192643"/>
            <a:ext cx="859827" cy="455202"/>
          </a:xfrm>
          <a:prstGeom prst="rect">
            <a:avLst/>
          </a:prstGeom>
        </p:spPr>
      </p:pic>
      <p:pic>
        <p:nvPicPr>
          <p:cNvPr id="17" name="T LEVELS LOGO" descr="T Levels Professional Development">
            <a:extLst>
              <a:ext uri="{FF2B5EF4-FFF2-40B4-BE49-F238E27FC236}">
                <a16:creationId xmlns:a16="http://schemas.microsoft.com/office/drawing/2014/main" id="{7DFFC763-EFC0-0E4C-965F-8DE2D214246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36296" y="160864"/>
            <a:ext cx="1656184" cy="538678"/>
          </a:xfrm>
          <a:prstGeom prst="rect">
            <a:avLst/>
          </a:prstGeom>
        </p:spPr>
      </p:pic>
      <p:sp>
        <p:nvSpPr>
          <p:cNvPr id="19" name="BLACK RECTANGLE">
            <a:extLst>
              <a:ext uri="{FF2B5EF4-FFF2-40B4-BE49-F238E27FC236}">
                <a16:creationId xmlns:a16="http://schemas.microsoft.com/office/drawing/2014/main" id="{331C3B12-D653-CC4C-ABCF-4724A38ABA68}"/>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itle 1">
            <a:extLst>
              <a:ext uri="{FF2B5EF4-FFF2-40B4-BE49-F238E27FC236}">
                <a16:creationId xmlns:a16="http://schemas.microsoft.com/office/drawing/2014/main" id="{6A2ADA92-7351-1B4F-B608-0A43A941F970}"/>
              </a:ext>
            </a:extLst>
          </p:cNvPr>
          <p:cNvSpPr>
            <a:spLocks noGrp="1"/>
          </p:cNvSpPr>
          <p:nvPr>
            <p:ph type="ctrTitle"/>
          </p:nvPr>
        </p:nvSpPr>
        <p:spPr>
          <a:xfrm>
            <a:off x="3888720" y="2221200"/>
            <a:ext cx="4967280" cy="1242000"/>
          </a:xfrm>
          <a:solidFill>
            <a:srgbClr val="0071F8"/>
          </a:solidFill>
        </p:spPr>
        <p:txBody>
          <a:bodyPr lIns="108000" tIns="136800" rIns="0" bIns="0">
            <a:noAutofit/>
          </a:bodyPr>
          <a:lstStyle>
            <a:lvl1pPr algn="l">
              <a:lnSpc>
                <a:spcPts val="4100"/>
              </a:lnSpc>
              <a:defRPr sz="4500" b="1" cap="none" baseline="0">
                <a:solidFill>
                  <a:schemeClr val="bg1"/>
                </a:solidFill>
              </a:defRPr>
            </a:lvl1pPr>
          </a:lstStyle>
          <a:p>
            <a:r>
              <a:rPr lang="en-US" dirty="0"/>
              <a:t>Click to edit Master title style</a:t>
            </a:r>
            <a:endParaRPr lang="en-GB" dirty="0"/>
          </a:p>
        </p:txBody>
      </p:sp>
      <p:sp>
        <p:nvSpPr>
          <p:cNvPr id="21" name="Subtitle 2">
            <a:extLst>
              <a:ext uri="{FF2B5EF4-FFF2-40B4-BE49-F238E27FC236}">
                <a16:creationId xmlns:a16="http://schemas.microsoft.com/office/drawing/2014/main" id="{DC01873F-0063-374A-8FF4-60AB1B20E30A}"/>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22" name="Text Placeholder 10">
            <a:extLst>
              <a:ext uri="{FF2B5EF4-FFF2-40B4-BE49-F238E27FC236}">
                <a16:creationId xmlns:a16="http://schemas.microsoft.com/office/drawing/2014/main" id="{56A26F7F-A204-454B-B7C3-AD71F060374C}"/>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dirty="0"/>
              <a:t>Click to edit Master text styles</a:t>
            </a:r>
          </a:p>
        </p:txBody>
      </p:sp>
      <p:sp>
        <p:nvSpPr>
          <p:cNvPr id="23" name="Text Placeholder 10">
            <a:extLst>
              <a:ext uri="{FF2B5EF4-FFF2-40B4-BE49-F238E27FC236}">
                <a16:creationId xmlns:a16="http://schemas.microsoft.com/office/drawing/2014/main" id="{2E816170-D8CB-F14C-B96E-49F48030E03C}"/>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dirty="0"/>
              <a:t>Click to edit Master text styles</a:t>
            </a:r>
          </a:p>
        </p:txBody>
      </p:sp>
    </p:spTree>
    <p:extLst>
      <p:ext uri="{BB962C8B-B14F-4D97-AF65-F5344CB8AC3E}">
        <p14:creationId xmlns:p14="http://schemas.microsoft.com/office/powerpoint/2010/main" val="2784535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Title Slide Option 2 Yellow ">
    <p:spTree>
      <p:nvGrpSpPr>
        <p:cNvPr id="1" name=""/>
        <p:cNvGrpSpPr/>
        <p:nvPr/>
      </p:nvGrpSpPr>
      <p:grpSpPr>
        <a:xfrm>
          <a:off x="0" y="0"/>
          <a:ext cx="0" cy="0"/>
          <a:chOff x="0" y="0"/>
          <a:chExt cx="0" cy="0"/>
        </a:xfrm>
      </p:grpSpPr>
      <p:pic>
        <p:nvPicPr>
          <p:cNvPr id="11" name="BACKGROUND IMAGE">
            <a:extLst>
              <a:ext uri="{FF2B5EF4-FFF2-40B4-BE49-F238E27FC236}">
                <a16:creationId xmlns:a16="http://schemas.microsoft.com/office/drawing/2014/main" id="{7E99084B-0580-C247-BEE0-9D1F33375761}"/>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4149" t="6208" r="2313" b="23313"/>
          <a:stretch/>
        </p:blipFill>
        <p:spPr>
          <a:xfrm>
            <a:off x="0" y="0"/>
            <a:ext cx="9144000" cy="5137931"/>
          </a:xfrm>
          <a:prstGeom prst="rect">
            <a:avLst/>
          </a:prstGeom>
        </p:spPr>
      </p:pic>
      <p:sp>
        <p:nvSpPr>
          <p:cNvPr id="15" name="WHITE BAR">
            <a:extLst>
              <a:ext uri="{FF2B5EF4-FFF2-40B4-BE49-F238E27FC236}">
                <a16:creationId xmlns:a16="http://schemas.microsoft.com/office/drawing/2014/main" id="{B8706FB2-CEEC-7246-A4E3-D773F54E3439}"/>
              </a:ext>
              <a:ext uri="{C183D7F6-B498-43B3-948B-1728B52AA6E4}">
                <adec:decorative xmlns:adec="http://schemas.microsoft.com/office/drawing/2017/decorative" val="1"/>
              </a:ext>
            </a:extLst>
          </p:cNvPr>
          <p:cNvSpPr/>
          <p:nvPr userDrawn="1"/>
        </p:nvSpPr>
        <p:spPr>
          <a:xfrm>
            <a:off x="0" y="-20538"/>
            <a:ext cx="9144000" cy="84355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pic>
        <p:nvPicPr>
          <p:cNvPr id="17" name="ETF LOGO">
            <a:extLst>
              <a:ext uri="{FF2B5EF4-FFF2-40B4-BE49-F238E27FC236}">
                <a16:creationId xmlns:a16="http://schemas.microsoft.com/office/drawing/2014/main" id="{8D10DF3B-2EE8-CB4D-89A8-B1DC8ED9DB3D}"/>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251520" y="192643"/>
            <a:ext cx="859828" cy="455203"/>
          </a:xfrm>
          <a:prstGeom prst="rect">
            <a:avLst/>
          </a:prstGeom>
        </p:spPr>
      </p:pic>
      <p:pic>
        <p:nvPicPr>
          <p:cNvPr id="18" name="T LEVELS LOGO" descr="T Levels Professional Development">
            <a:extLst>
              <a:ext uri="{FF2B5EF4-FFF2-40B4-BE49-F238E27FC236}">
                <a16:creationId xmlns:a16="http://schemas.microsoft.com/office/drawing/2014/main" id="{95AF83BF-2906-E147-AD27-6D0DD69CAF2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36296" y="160864"/>
            <a:ext cx="1656184" cy="538678"/>
          </a:xfrm>
          <a:prstGeom prst="rect">
            <a:avLst/>
          </a:prstGeom>
        </p:spPr>
      </p:pic>
      <p:sp>
        <p:nvSpPr>
          <p:cNvPr id="19" name="BLACK RECTANGLE">
            <a:extLst>
              <a:ext uri="{FF2B5EF4-FFF2-40B4-BE49-F238E27FC236}">
                <a16:creationId xmlns:a16="http://schemas.microsoft.com/office/drawing/2014/main" id="{08776F2B-1739-344E-B2E7-70073E14A518}"/>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itle 1">
            <a:extLst>
              <a:ext uri="{FF2B5EF4-FFF2-40B4-BE49-F238E27FC236}">
                <a16:creationId xmlns:a16="http://schemas.microsoft.com/office/drawing/2014/main" id="{788F6599-BA20-4644-9226-61D0497C4CAA}"/>
              </a:ext>
            </a:extLst>
          </p:cNvPr>
          <p:cNvSpPr>
            <a:spLocks noGrp="1"/>
          </p:cNvSpPr>
          <p:nvPr>
            <p:ph type="ctrTitle"/>
          </p:nvPr>
        </p:nvSpPr>
        <p:spPr>
          <a:xfrm>
            <a:off x="3888720" y="2221200"/>
            <a:ext cx="4967280" cy="1242000"/>
          </a:xfrm>
          <a:solidFill>
            <a:srgbClr val="FEB912"/>
          </a:solidFill>
        </p:spPr>
        <p:txBody>
          <a:bodyPr lIns="108000" tIns="136800" rIns="0" bIns="0">
            <a:noAutofit/>
          </a:bodyPr>
          <a:lstStyle>
            <a:lvl1pPr algn="l">
              <a:lnSpc>
                <a:spcPts val="4100"/>
              </a:lnSpc>
              <a:defRPr sz="4500" b="1" cap="none" baseline="0">
                <a:solidFill>
                  <a:schemeClr val="tx1"/>
                </a:solidFill>
              </a:defRPr>
            </a:lvl1pPr>
          </a:lstStyle>
          <a:p>
            <a:r>
              <a:rPr lang="en-US" dirty="0"/>
              <a:t>Click to edit Master title style</a:t>
            </a:r>
            <a:endParaRPr lang="en-GB" dirty="0"/>
          </a:p>
        </p:txBody>
      </p:sp>
      <p:sp>
        <p:nvSpPr>
          <p:cNvPr id="21" name="Subtitle 2">
            <a:extLst>
              <a:ext uri="{FF2B5EF4-FFF2-40B4-BE49-F238E27FC236}">
                <a16:creationId xmlns:a16="http://schemas.microsoft.com/office/drawing/2014/main" id="{55C166C1-2C30-404D-8032-27671E9F923F}"/>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22" name="Text Placeholder 10">
            <a:extLst>
              <a:ext uri="{FF2B5EF4-FFF2-40B4-BE49-F238E27FC236}">
                <a16:creationId xmlns:a16="http://schemas.microsoft.com/office/drawing/2014/main" id="{00295A2F-6079-A340-8976-C671CE0AF09A}"/>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dirty="0"/>
              <a:t>Click to edit Master text styles</a:t>
            </a:r>
          </a:p>
        </p:txBody>
      </p:sp>
      <p:sp>
        <p:nvSpPr>
          <p:cNvPr id="23" name="Text Placeholder 10">
            <a:extLst>
              <a:ext uri="{FF2B5EF4-FFF2-40B4-BE49-F238E27FC236}">
                <a16:creationId xmlns:a16="http://schemas.microsoft.com/office/drawing/2014/main" id="{64D60A69-C052-934B-AE97-6790360956D8}"/>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dirty="0"/>
              <a:t>Click to edit Master text styles</a:t>
            </a:r>
          </a:p>
        </p:txBody>
      </p:sp>
    </p:spTree>
    <p:extLst>
      <p:ext uri="{BB962C8B-B14F-4D97-AF65-F5344CB8AC3E}">
        <p14:creationId xmlns:p14="http://schemas.microsoft.com/office/powerpoint/2010/main" val="1800663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itle Slide Option 5 Green">
    <p:spTree>
      <p:nvGrpSpPr>
        <p:cNvPr id="1" name=""/>
        <p:cNvGrpSpPr/>
        <p:nvPr/>
      </p:nvGrpSpPr>
      <p:grpSpPr>
        <a:xfrm>
          <a:off x="0" y="0"/>
          <a:ext cx="0" cy="0"/>
          <a:chOff x="0" y="0"/>
          <a:chExt cx="0" cy="0"/>
        </a:xfrm>
      </p:grpSpPr>
      <p:pic>
        <p:nvPicPr>
          <p:cNvPr id="11" name="BACKGROUND IMAGE">
            <a:extLst>
              <a:ext uri="{FF2B5EF4-FFF2-40B4-BE49-F238E27FC236}">
                <a16:creationId xmlns:a16="http://schemas.microsoft.com/office/drawing/2014/main" id="{74B1A681-2E70-0344-8855-394ECF38A0E2}"/>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89" r="89"/>
          <a:stretch/>
        </p:blipFill>
        <p:spPr>
          <a:xfrm>
            <a:off x="0" y="0"/>
            <a:ext cx="9144000" cy="5143500"/>
          </a:xfrm>
          <a:prstGeom prst="rect">
            <a:avLst/>
          </a:prstGeom>
        </p:spPr>
      </p:pic>
      <p:sp>
        <p:nvSpPr>
          <p:cNvPr id="12" name="WHITE BAR">
            <a:extLst>
              <a:ext uri="{FF2B5EF4-FFF2-40B4-BE49-F238E27FC236}">
                <a16:creationId xmlns:a16="http://schemas.microsoft.com/office/drawing/2014/main" id="{0474DE56-37D0-8142-8567-588AA082FB2B}"/>
              </a:ext>
              <a:ext uri="{C183D7F6-B498-43B3-948B-1728B52AA6E4}">
                <adec:decorative xmlns:adec="http://schemas.microsoft.com/office/drawing/2017/decorative" val="1"/>
              </a:ext>
            </a:extLst>
          </p:cNvPr>
          <p:cNvSpPr/>
          <p:nvPr userDrawn="1"/>
        </p:nvSpPr>
        <p:spPr>
          <a:xfrm>
            <a:off x="0" y="-20538"/>
            <a:ext cx="9144000" cy="84355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pic>
        <p:nvPicPr>
          <p:cNvPr id="16" name="ETF LOGO">
            <a:extLst>
              <a:ext uri="{FF2B5EF4-FFF2-40B4-BE49-F238E27FC236}">
                <a16:creationId xmlns:a16="http://schemas.microsoft.com/office/drawing/2014/main" id="{E3F0F782-0C3D-9241-80EE-3AE9C2EE78EE}"/>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251520" y="192643"/>
            <a:ext cx="859827" cy="455202"/>
          </a:xfrm>
          <a:prstGeom prst="rect">
            <a:avLst/>
          </a:prstGeom>
        </p:spPr>
      </p:pic>
      <p:pic>
        <p:nvPicPr>
          <p:cNvPr id="17" name="T LEVELS LOGO" descr="T Levels Professional Development">
            <a:extLst>
              <a:ext uri="{FF2B5EF4-FFF2-40B4-BE49-F238E27FC236}">
                <a16:creationId xmlns:a16="http://schemas.microsoft.com/office/drawing/2014/main" id="{724EB171-3B96-A94B-8A24-91C1E099393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36296" y="160864"/>
            <a:ext cx="1656184" cy="538678"/>
          </a:xfrm>
          <a:prstGeom prst="rect">
            <a:avLst/>
          </a:prstGeom>
        </p:spPr>
      </p:pic>
      <p:sp>
        <p:nvSpPr>
          <p:cNvPr id="19" name="BLACK RECTANGLE">
            <a:extLst>
              <a:ext uri="{FF2B5EF4-FFF2-40B4-BE49-F238E27FC236}">
                <a16:creationId xmlns:a16="http://schemas.microsoft.com/office/drawing/2014/main" id="{37340D0A-8E66-C344-86F6-B7DF9307919B}"/>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itle 1">
            <a:extLst>
              <a:ext uri="{FF2B5EF4-FFF2-40B4-BE49-F238E27FC236}">
                <a16:creationId xmlns:a16="http://schemas.microsoft.com/office/drawing/2014/main" id="{E8DF8FB0-E18C-B944-85F4-7C6FCE638CE9}"/>
              </a:ext>
            </a:extLst>
          </p:cNvPr>
          <p:cNvSpPr>
            <a:spLocks noGrp="1"/>
          </p:cNvSpPr>
          <p:nvPr>
            <p:ph type="ctrTitle"/>
          </p:nvPr>
        </p:nvSpPr>
        <p:spPr>
          <a:xfrm>
            <a:off x="3888720" y="2221200"/>
            <a:ext cx="4967280" cy="1242000"/>
          </a:xfrm>
          <a:solidFill>
            <a:srgbClr val="00A068"/>
          </a:solidFill>
        </p:spPr>
        <p:txBody>
          <a:bodyPr lIns="108000" tIns="136800" rIns="0" bIns="0">
            <a:noAutofit/>
          </a:bodyPr>
          <a:lstStyle>
            <a:lvl1pPr algn="l">
              <a:lnSpc>
                <a:spcPts val="4100"/>
              </a:lnSpc>
              <a:defRPr sz="4500" b="1" cap="none" baseline="0">
                <a:solidFill>
                  <a:schemeClr val="bg1"/>
                </a:solidFill>
              </a:defRPr>
            </a:lvl1pPr>
          </a:lstStyle>
          <a:p>
            <a:r>
              <a:rPr lang="en-US" dirty="0"/>
              <a:t>Click to edit Master title style</a:t>
            </a:r>
            <a:endParaRPr lang="en-GB" dirty="0"/>
          </a:p>
        </p:txBody>
      </p:sp>
      <p:sp>
        <p:nvSpPr>
          <p:cNvPr id="21" name="Subtitle 2">
            <a:extLst>
              <a:ext uri="{FF2B5EF4-FFF2-40B4-BE49-F238E27FC236}">
                <a16:creationId xmlns:a16="http://schemas.microsoft.com/office/drawing/2014/main" id="{FE3F226C-6DF2-6346-8EA2-310BB69F1A37}"/>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22" name="Text Placeholder 10">
            <a:extLst>
              <a:ext uri="{FF2B5EF4-FFF2-40B4-BE49-F238E27FC236}">
                <a16:creationId xmlns:a16="http://schemas.microsoft.com/office/drawing/2014/main" id="{8D9E660A-FDD1-4B41-B068-E2E016F41A02}"/>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dirty="0"/>
              <a:t>Click to edit Master text styles</a:t>
            </a:r>
          </a:p>
        </p:txBody>
      </p:sp>
      <p:sp>
        <p:nvSpPr>
          <p:cNvPr id="23" name="Text Placeholder 10">
            <a:extLst>
              <a:ext uri="{FF2B5EF4-FFF2-40B4-BE49-F238E27FC236}">
                <a16:creationId xmlns:a16="http://schemas.microsoft.com/office/drawing/2014/main" id="{E6502957-98DD-6D4F-BD92-32EA77DD44BE}"/>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dirty="0"/>
              <a:t>Click to edit Master text styles</a:t>
            </a:r>
          </a:p>
        </p:txBody>
      </p:sp>
    </p:spTree>
    <p:extLst>
      <p:ext uri="{BB962C8B-B14F-4D97-AF65-F5344CB8AC3E}">
        <p14:creationId xmlns:p14="http://schemas.microsoft.com/office/powerpoint/2010/main" val="13266860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Title Slide Option 1 Red (Locked)">
    <p:spTree>
      <p:nvGrpSpPr>
        <p:cNvPr id="1" name=""/>
        <p:cNvGrpSpPr/>
        <p:nvPr/>
      </p:nvGrpSpPr>
      <p:grpSpPr>
        <a:xfrm>
          <a:off x="0" y="0"/>
          <a:ext cx="0" cy="0"/>
          <a:chOff x="0" y="0"/>
          <a:chExt cx="0" cy="0"/>
        </a:xfrm>
      </p:grpSpPr>
      <p:pic>
        <p:nvPicPr>
          <p:cNvPr id="7" name="BACKGROUND IMAGE">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89" r="89"/>
          <a:stretch/>
        </p:blipFill>
        <p:spPr>
          <a:xfrm>
            <a:off x="0" y="0"/>
            <a:ext cx="9144000" cy="5143500"/>
          </a:xfrm>
          <a:prstGeom prst="rect">
            <a:avLst/>
          </a:prstGeom>
        </p:spPr>
      </p:pic>
      <p:sp>
        <p:nvSpPr>
          <p:cNvPr id="10" name="WHITE BAR">
            <a:extLst>
              <a:ext uri="{FF2B5EF4-FFF2-40B4-BE49-F238E27FC236}">
                <a16:creationId xmlns:a16="http://schemas.microsoft.com/office/drawing/2014/main" id="{321763E3-91A7-044E-A2E2-17FBDCE3A1CF}"/>
              </a:ext>
              <a:ext uri="{C183D7F6-B498-43B3-948B-1728B52AA6E4}">
                <adec:decorative xmlns:adec="http://schemas.microsoft.com/office/drawing/2017/decorative" val="1"/>
              </a:ext>
            </a:extLst>
          </p:cNvPr>
          <p:cNvSpPr/>
          <p:nvPr userDrawn="1"/>
        </p:nvSpPr>
        <p:spPr>
          <a:xfrm>
            <a:off x="0" y="-20538"/>
            <a:ext cx="9144000" cy="84355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pic>
        <p:nvPicPr>
          <p:cNvPr id="13" name="ETF LOGO" descr="Education and Training Foundation">
            <a:extLst>
              <a:ext uri="{FF2B5EF4-FFF2-40B4-BE49-F238E27FC236}">
                <a16:creationId xmlns:a16="http://schemas.microsoft.com/office/drawing/2014/main" id="{05CA206B-A558-BF4C-910E-A3E2506C44B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1520" y="191841"/>
            <a:ext cx="859828" cy="456808"/>
          </a:xfrm>
          <a:prstGeom prst="rect">
            <a:avLst/>
          </a:prstGeom>
        </p:spPr>
      </p:pic>
      <p:pic>
        <p:nvPicPr>
          <p:cNvPr id="14" name="T LEVELS LOGO" descr="T Levels Professional Development">
            <a:extLst>
              <a:ext uri="{FF2B5EF4-FFF2-40B4-BE49-F238E27FC236}">
                <a16:creationId xmlns:a16="http://schemas.microsoft.com/office/drawing/2014/main" id="{DF9FDBCB-35DF-8846-9F5D-8B85B5BFB13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36296" y="160864"/>
            <a:ext cx="1656184" cy="538678"/>
          </a:xfrm>
          <a:prstGeom prst="rect">
            <a:avLst/>
          </a:prstGeom>
        </p:spPr>
      </p:pic>
      <p:sp>
        <p:nvSpPr>
          <p:cNvPr id="9" name="BLACK RECTANGLE">
            <a:extLst>
              <a:ext uri="{FF2B5EF4-FFF2-40B4-BE49-F238E27FC236}">
                <a16:creationId xmlns:a16="http://schemas.microsoft.com/office/drawing/2014/main" id="{7233EE1A-0BEF-6A43-BCCA-643950D37D04}"/>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888720" y="2221200"/>
            <a:ext cx="4967280" cy="1242000"/>
          </a:xfrm>
          <a:solidFill>
            <a:srgbClr val="E51C41"/>
          </a:solidFill>
        </p:spPr>
        <p:txBody>
          <a:bodyPr lIns="108000" tIns="136800" rIns="0" bIns="0">
            <a:noAutofit/>
          </a:bodyPr>
          <a:lstStyle>
            <a:lvl1pPr algn="l">
              <a:lnSpc>
                <a:spcPts val="4100"/>
              </a:lnSpc>
              <a:defRPr sz="4500" b="1" cap="none" baseline="0">
                <a:solidFill>
                  <a:schemeClr val="bg1"/>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11" name="Text Placeholder 10"/>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dirty="0"/>
              <a:t>Click to edit Master text styles</a:t>
            </a:r>
          </a:p>
        </p:txBody>
      </p:sp>
      <p:sp>
        <p:nvSpPr>
          <p:cNvPr id="12" name="Text Placeholder 10"/>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dirty="0"/>
              <a:t>Click to edit Master text styles</a:t>
            </a:r>
          </a:p>
        </p:txBody>
      </p:sp>
    </p:spTree>
    <p:extLst>
      <p:ext uri="{BB962C8B-B14F-4D97-AF65-F5344CB8AC3E}">
        <p14:creationId xmlns:p14="http://schemas.microsoft.com/office/powerpoint/2010/main" val="5032785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6_Title Slide Option 2 Yellow ">
    <p:spTree>
      <p:nvGrpSpPr>
        <p:cNvPr id="1" name=""/>
        <p:cNvGrpSpPr/>
        <p:nvPr/>
      </p:nvGrpSpPr>
      <p:grpSpPr>
        <a:xfrm>
          <a:off x="0" y="0"/>
          <a:ext cx="0" cy="0"/>
          <a:chOff x="0" y="0"/>
          <a:chExt cx="0" cy="0"/>
        </a:xfrm>
      </p:grpSpPr>
      <p:pic>
        <p:nvPicPr>
          <p:cNvPr id="12" name="BACKGROUND IMAGE">
            <a:extLst>
              <a:ext uri="{FF2B5EF4-FFF2-40B4-BE49-F238E27FC236}">
                <a16:creationId xmlns:a16="http://schemas.microsoft.com/office/drawing/2014/main" id="{1A2E7624-5EF3-EA44-AD43-B1DC7FEE39E2}"/>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89" r="89"/>
          <a:stretch/>
        </p:blipFill>
        <p:spPr>
          <a:xfrm>
            <a:off x="0" y="0"/>
            <a:ext cx="9144000" cy="5143500"/>
          </a:xfrm>
          <a:prstGeom prst="rect">
            <a:avLst/>
          </a:prstGeom>
        </p:spPr>
      </p:pic>
      <p:sp>
        <p:nvSpPr>
          <p:cNvPr id="15" name="WHITE BAR">
            <a:extLst>
              <a:ext uri="{FF2B5EF4-FFF2-40B4-BE49-F238E27FC236}">
                <a16:creationId xmlns:a16="http://schemas.microsoft.com/office/drawing/2014/main" id="{B8706FB2-CEEC-7246-A4E3-D773F54E3439}"/>
              </a:ext>
              <a:ext uri="{C183D7F6-B498-43B3-948B-1728B52AA6E4}">
                <adec:decorative xmlns:adec="http://schemas.microsoft.com/office/drawing/2017/decorative" val="1"/>
              </a:ext>
            </a:extLst>
          </p:cNvPr>
          <p:cNvSpPr/>
          <p:nvPr userDrawn="1"/>
        </p:nvSpPr>
        <p:spPr>
          <a:xfrm>
            <a:off x="0" y="-20538"/>
            <a:ext cx="9144000" cy="84355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pic>
        <p:nvPicPr>
          <p:cNvPr id="17" name="ETF LOGO">
            <a:extLst>
              <a:ext uri="{FF2B5EF4-FFF2-40B4-BE49-F238E27FC236}">
                <a16:creationId xmlns:a16="http://schemas.microsoft.com/office/drawing/2014/main" id="{8D10DF3B-2EE8-CB4D-89A8-B1DC8ED9DB3D}"/>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251520" y="192643"/>
            <a:ext cx="859828" cy="455203"/>
          </a:xfrm>
          <a:prstGeom prst="rect">
            <a:avLst/>
          </a:prstGeom>
        </p:spPr>
      </p:pic>
      <p:pic>
        <p:nvPicPr>
          <p:cNvPr id="18" name="T LEVELS LOGO" descr="T Levels Professional Development">
            <a:extLst>
              <a:ext uri="{FF2B5EF4-FFF2-40B4-BE49-F238E27FC236}">
                <a16:creationId xmlns:a16="http://schemas.microsoft.com/office/drawing/2014/main" id="{95AF83BF-2906-E147-AD27-6D0DD69CAF2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36296" y="160864"/>
            <a:ext cx="1656184" cy="538678"/>
          </a:xfrm>
          <a:prstGeom prst="rect">
            <a:avLst/>
          </a:prstGeom>
        </p:spPr>
      </p:pic>
      <p:sp>
        <p:nvSpPr>
          <p:cNvPr id="19" name="BLACK RECTANGLE">
            <a:extLst>
              <a:ext uri="{FF2B5EF4-FFF2-40B4-BE49-F238E27FC236}">
                <a16:creationId xmlns:a16="http://schemas.microsoft.com/office/drawing/2014/main" id="{08776F2B-1739-344E-B2E7-70073E14A518}"/>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itle 1">
            <a:extLst>
              <a:ext uri="{FF2B5EF4-FFF2-40B4-BE49-F238E27FC236}">
                <a16:creationId xmlns:a16="http://schemas.microsoft.com/office/drawing/2014/main" id="{788F6599-BA20-4644-9226-61D0497C4CAA}"/>
              </a:ext>
            </a:extLst>
          </p:cNvPr>
          <p:cNvSpPr>
            <a:spLocks noGrp="1"/>
          </p:cNvSpPr>
          <p:nvPr>
            <p:ph type="ctrTitle"/>
          </p:nvPr>
        </p:nvSpPr>
        <p:spPr>
          <a:xfrm>
            <a:off x="3888720" y="2221200"/>
            <a:ext cx="4967280" cy="1242000"/>
          </a:xfrm>
          <a:solidFill>
            <a:srgbClr val="FEB912"/>
          </a:solidFill>
        </p:spPr>
        <p:txBody>
          <a:bodyPr lIns="108000" tIns="136800" rIns="0" bIns="0">
            <a:noAutofit/>
          </a:bodyPr>
          <a:lstStyle>
            <a:lvl1pPr algn="l">
              <a:lnSpc>
                <a:spcPts val="4100"/>
              </a:lnSpc>
              <a:defRPr sz="4500" b="1" cap="none" baseline="0">
                <a:solidFill>
                  <a:schemeClr val="tx1"/>
                </a:solidFill>
              </a:defRPr>
            </a:lvl1pPr>
          </a:lstStyle>
          <a:p>
            <a:r>
              <a:rPr lang="en-US" dirty="0"/>
              <a:t>Click to edit Master title style</a:t>
            </a:r>
            <a:endParaRPr lang="en-GB" dirty="0"/>
          </a:p>
        </p:txBody>
      </p:sp>
      <p:sp>
        <p:nvSpPr>
          <p:cNvPr id="21" name="Subtitle 2">
            <a:extLst>
              <a:ext uri="{FF2B5EF4-FFF2-40B4-BE49-F238E27FC236}">
                <a16:creationId xmlns:a16="http://schemas.microsoft.com/office/drawing/2014/main" id="{55C166C1-2C30-404D-8032-27671E9F923F}"/>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22" name="Text Placeholder 10">
            <a:extLst>
              <a:ext uri="{FF2B5EF4-FFF2-40B4-BE49-F238E27FC236}">
                <a16:creationId xmlns:a16="http://schemas.microsoft.com/office/drawing/2014/main" id="{00295A2F-6079-A340-8976-C671CE0AF09A}"/>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dirty="0"/>
              <a:t>Click to edit Master text styles</a:t>
            </a:r>
          </a:p>
        </p:txBody>
      </p:sp>
      <p:sp>
        <p:nvSpPr>
          <p:cNvPr id="23" name="Text Placeholder 10">
            <a:extLst>
              <a:ext uri="{FF2B5EF4-FFF2-40B4-BE49-F238E27FC236}">
                <a16:creationId xmlns:a16="http://schemas.microsoft.com/office/drawing/2014/main" id="{64D60A69-C052-934B-AE97-6790360956D8}"/>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dirty="0"/>
              <a:t>Click to edit Master text styles</a:t>
            </a:r>
          </a:p>
        </p:txBody>
      </p:sp>
    </p:spTree>
    <p:extLst>
      <p:ext uri="{BB962C8B-B14F-4D97-AF65-F5344CB8AC3E}">
        <p14:creationId xmlns:p14="http://schemas.microsoft.com/office/powerpoint/2010/main" val="30035574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6_Title Slide Option 3 Purple">
    <p:spTree>
      <p:nvGrpSpPr>
        <p:cNvPr id="1" name=""/>
        <p:cNvGrpSpPr/>
        <p:nvPr/>
      </p:nvGrpSpPr>
      <p:grpSpPr>
        <a:xfrm>
          <a:off x="0" y="0"/>
          <a:ext cx="0" cy="0"/>
          <a:chOff x="0" y="0"/>
          <a:chExt cx="0" cy="0"/>
        </a:xfrm>
      </p:grpSpPr>
      <p:pic>
        <p:nvPicPr>
          <p:cNvPr id="13" name="BACKGROUND IMAGE">
            <a:extLst>
              <a:ext uri="{FF2B5EF4-FFF2-40B4-BE49-F238E27FC236}">
                <a16:creationId xmlns:a16="http://schemas.microsoft.com/office/drawing/2014/main" id="{10C48A06-0A1F-954D-829D-4C1E4A98950C}"/>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89" r="89"/>
          <a:stretch/>
        </p:blipFill>
        <p:spPr>
          <a:xfrm>
            <a:off x="0" y="0"/>
            <a:ext cx="9144000" cy="5143500"/>
          </a:xfrm>
          <a:prstGeom prst="rect">
            <a:avLst/>
          </a:prstGeom>
        </p:spPr>
      </p:pic>
      <p:sp>
        <p:nvSpPr>
          <p:cNvPr id="12" name="WHITE BAR">
            <a:extLst>
              <a:ext uri="{FF2B5EF4-FFF2-40B4-BE49-F238E27FC236}">
                <a16:creationId xmlns:a16="http://schemas.microsoft.com/office/drawing/2014/main" id="{2051111D-51D0-C84F-82DD-EFC57A1F477E}"/>
              </a:ext>
              <a:ext uri="{C183D7F6-B498-43B3-948B-1728B52AA6E4}">
                <adec:decorative xmlns:adec="http://schemas.microsoft.com/office/drawing/2017/decorative" val="1"/>
              </a:ext>
            </a:extLst>
          </p:cNvPr>
          <p:cNvSpPr/>
          <p:nvPr userDrawn="1"/>
        </p:nvSpPr>
        <p:spPr>
          <a:xfrm>
            <a:off x="0" y="-20538"/>
            <a:ext cx="9144000" cy="84355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pic>
        <p:nvPicPr>
          <p:cNvPr id="17" name="ETF LOGO">
            <a:extLst>
              <a:ext uri="{FF2B5EF4-FFF2-40B4-BE49-F238E27FC236}">
                <a16:creationId xmlns:a16="http://schemas.microsoft.com/office/drawing/2014/main" id="{532D5437-3308-6143-80D4-74B5F3678B34}"/>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251520" y="192643"/>
            <a:ext cx="859827" cy="455203"/>
          </a:xfrm>
          <a:prstGeom prst="rect">
            <a:avLst/>
          </a:prstGeom>
        </p:spPr>
      </p:pic>
      <p:pic>
        <p:nvPicPr>
          <p:cNvPr id="19" name="T LEVELS LOGO" descr="T Levels Professional Development">
            <a:extLst>
              <a:ext uri="{FF2B5EF4-FFF2-40B4-BE49-F238E27FC236}">
                <a16:creationId xmlns:a16="http://schemas.microsoft.com/office/drawing/2014/main" id="{621909CB-4C11-E149-9A37-6908AACF0E1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36296" y="160864"/>
            <a:ext cx="1656184" cy="538678"/>
          </a:xfrm>
          <a:prstGeom prst="rect">
            <a:avLst/>
          </a:prstGeom>
        </p:spPr>
      </p:pic>
      <p:sp>
        <p:nvSpPr>
          <p:cNvPr id="20" name="BLACK RECTANGLE">
            <a:extLst>
              <a:ext uri="{FF2B5EF4-FFF2-40B4-BE49-F238E27FC236}">
                <a16:creationId xmlns:a16="http://schemas.microsoft.com/office/drawing/2014/main" id="{C72179A6-35B1-AA4D-AE81-7C9ED40A58A9}"/>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itle 1">
            <a:extLst>
              <a:ext uri="{FF2B5EF4-FFF2-40B4-BE49-F238E27FC236}">
                <a16:creationId xmlns:a16="http://schemas.microsoft.com/office/drawing/2014/main" id="{C397D107-EB16-014E-A7B0-1FF16A01864F}"/>
              </a:ext>
            </a:extLst>
          </p:cNvPr>
          <p:cNvSpPr>
            <a:spLocks noGrp="1"/>
          </p:cNvSpPr>
          <p:nvPr>
            <p:ph type="ctrTitle"/>
          </p:nvPr>
        </p:nvSpPr>
        <p:spPr>
          <a:xfrm>
            <a:off x="3888720" y="2221200"/>
            <a:ext cx="4967280" cy="1242000"/>
          </a:xfrm>
          <a:solidFill>
            <a:srgbClr val="BE0064"/>
          </a:solidFill>
        </p:spPr>
        <p:txBody>
          <a:bodyPr lIns="108000" tIns="136800" rIns="0" bIns="0">
            <a:noAutofit/>
          </a:bodyPr>
          <a:lstStyle>
            <a:lvl1pPr algn="l">
              <a:lnSpc>
                <a:spcPts val="4100"/>
              </a:lnSpc>
              <a:defRPr sz="4500" b="1" cap="none" baseline="0">
                <a:solidFill>
                  <a:schemeClr val="bg1"/>
                </a:solidFill>
              </a:defRPr>
            </a:lvl1pPr>
          </a:lstStyle>
          <a:p>
            <a:r>
              <a:rPr lang="en-US" dirty="0"/>
              <a:t>Click to edit Master title style</a:t>
            </a:r>
            <a:endParaRPr lang="en-GB" dirty="0"/>
          </a:p>
        </p:txBody>
      </p:sp>
      <p:sp>
        <p:nvSpPr>
          <p:cNvPr id="22" name="Subtitle 2">
            <a:extLst>
              <a:ext uri="{FF2B5EF4-FFF2-40B4-BE49-F238E27FC236}">
                <a16:creationId xmlns:a16="http://schemas.microsoft.com/office/drawing/2014/main" id="{3D70B96C-689F-1B4E-B32B-6742070328F2}"/>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23" name="Text Placeholder 10">
            <a:extLst>
              <a:ext uri="{FF2B5EF4-FFF2-40B4-BE49-F238E27FC236}">
                <a16:creationId xmlns:a16="http://schemas.microsoft.com/office/drawing/2014/main" id="{DBCB4839-1769-9448-B47D-526891468171}"/>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dirty="0"/>
              <a:t>Click to edit Master text styles</a:t>
            </a:r>
          </a:p>
        </p:txBody>
      </p:sp>
      <p:sp>
        <p:nvSpPr>
          <p:cNvPr id="24" name="Text Placeholder 10">
            <a:extLst>
              <a:ext uri="{FF2B5EF4-FFF2-40B4-BE49-F238E27FC236}">
                <a16:creationId xmlns:a16="http://schemas.microsoft.com/office/drawing/2014/main" id="{D5711CB5-A9DE-EF47-9E7D-8D1FF5388AED}"/>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dirty="0"/>
              <a:t>Click to edit Master text styles</a:t>
            </a:r>
          </a:p>
        </p:txBody>
      </p:sp>
    </p:spTree>
    <p:extLst>
      <p:ext uri="{BB962C8B-B14F-4D97-AF65-F5344CB8AC3E}">
        <p14:creationId xmlns:p14="http://schemas.microsoft.com/office/powerpoint/2010/main" val="20141521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6_Title Slide Option 4 Blue">
    <p:spTree>
      <p:nvGrpSpPr>
        <p:cNvPr id="1" name=""/>
        <p:cNvGrpSpPr/>
        <p:nvPr/>
      </p:nvGrpSpPr>
      <p:grpSpPr>
        <a:xfrm>
          <a:off x="0" y="0"/>
          <a:ext cx="0" cy="0"/>
          <a:chOff x="0" y="0"/>
          <a:chExt cx="0" cy="0"/>
        </a:xfrm>
      </p:grpSpPr>
      <p:pic>
        <p:nvPicPr>
          <p:cNvPr id="13" name="BACKGROUND IMAGE">
            <a:extLst>
              <a:ext uri="{FF2B5EF4-FFF2-40B4-BE49-F238E27FC236}">
                <a16:creationId xmlns:a16="http://schemas.microsoft.com/office/drawing/2014/main" id="{69B09CBA-4AC4-D64C-A1C2-1FC6C910E709}"/>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89" r="89"/>
          <a:stretch/>
        </p:blipFill>
        <p:spPr>
          <a:xfrm>
            <a:off x="0" y="0"/>
            <a:ext cx="9144000" cy="5143500"/>
          </a:xfrm>
          <a:prstGeom prst="rect">
            <a:avLst/>
          </a:prstGeom>
        </p:spPr>
      </p:pic>
      <p:sp>
        <p:nvSpPr>
          <p:cNvPr id="11" name="WHITE BAR">
            <a:extLst>
              <a:ext uri="{FF2B5EF4-FFF2-40B4-BE49-F238E27FC236}">
                <a16:creationId xmlns:a16="http://schemas.microsoft.com/office/drawing/2014/main" id="{4BC86740-418B-DA4D-8939-2B1A320907D6}"/>
              </a:ext>
              <a:ext uri="{C183D7F6-B498-43B3-948B-1728B52AA6E4}">
                <adec:decorative xmlns:adec="http://schemas.microsoft.com/office/drawing/2017/decorative" val="1"/>
              </a:ext>
            </a:extLst>
          </p:cNvPr>
          <p:cNvSpPr/>
          <p:nvPr userDrawn="1"/>
        </p:nvSpPr>
        <p:spPr>
          <a:xfrm>
            <a:off x="0" y="-20538"/>
            <a:ext cx="9144000" cy="84355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pic>
        <p:nvPicPr>
          <p:cNvPr id="12" name="ETF LOGO">
            <a:extLst>
              <a:ext uri="{FF2B5EF4-FFF2-40B4-BE49-F238E27FC236}">
                <a16:creationId xmlns:a16="http://schemas.microsoft.com/office/drawing/2014/main" id="{2D72DE85-B512-A84A-BDE4-CC6F916F0A05}"/>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251520" y="192643"/>
            <a:ext cx="859827" cy="455202"/>
          </a:xfrm>
          <a:prstGeom prst="rect">
            <a:avLst/>
          </a:prstGeom>
        </p:spPr>
      </p:pic>
      <p:pic>
        <p:nvPicPr>
          <p:cNvPr id="17" name="T LEVELS LOGO" descr="T Levels Professional Development">
            <a:extLst>
              <a:ext uri="{FF2B5EF4-FFF2-40B4-BE49-F238E27FC236}">
                <a16:creationId xmlns:a16="http://schemas.microsoft.com/office/drawing/2014/main" id="{7DFFC763-EFC0-0E4C-965F-8DE2D214246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36296" y="160864"/>
            <a:ext cx="1656184" cy="538678"/>
          </a:xfrm>
          <a:prstGeom prst="rect">
            <a:avLst/>
          </a:prstGeom>
        </p:spPr>
      </p:pic>
      <p:sp>
        <p:nvSpPr>
          <p:cNvPr id="19" name="BLACK RECTANGLE">
            <a:extLst>
              <a:ext uri="{FF2B5EF4-FFF2-40B4-BE49-F238E27FC236}">
                <a16:creationId xmlns:a16="http://schemas.microsoft.com/office/drawing/2014/main" id="{331C3B12-D653-CC4C-ABCF-4724A38ABA68}"/>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itle 1">
            <a:extLst>
              <a:ext uri="{FF2B5EF4-FFF2-40B4-BE49-F238E27FC236}">
                <a16:creationId xmlns:a16="http://schemas.microsoft.com/office/drawing/2014/main" id="{6A2ADA92-7351-1B4F-B608-0A43A941F970}"/>
              </a:ext>
            </a:extLst>
          </p:cNvPr>
          <p:cNvSpPr>
            <a:spLocks noGrp="1"/>
          </p:cNvSpPr>
          <p:nvPr>
            <p:ph type="ctrTitle"/>
          </p:nvPr>
        </p:nvSpPr>
        <p:spPr>
          <a:xfrm>
            <a:off x="3888720" y="2221200"/>
            <a:ext cx="4967280" cy="1242000"/>
          </a:xfrm>
          <a:solidFill>
            <a:srgbClr val="0071F8"/>
          </a:solidFill>
        </p:spPr>
        <p:txBody>
          <a:bodyPr lIns="108000" tIns="136800" rIns="0" bIns="0">
            <a:noAutofit/>
          </a:bodyPr>
          <a:lstStyle>
            <a:lvl1pPr algn="l">
              <a:lnSpc>
                <a:spcPts val="4100"/>
              </a:lnSpc>
              <a:defRPr sz="4500" b="1" cap="none" baseline="0">
                <a:solidFill>
                  <a:schemeClr val="bg1"/>
                </a:solidFill>
              </a:defRPr>
            </a:lvl1pPr>
          </a:lstStyle>
          <a:p>
            <a:r>
              <a:rPr lang="en-US" dirty="0"/>
              <a:t>Click to edit Master title style</a:t>
            </a:r>
            <a:endParaRPr lang="en-GB" dirty="0"/>
          </a:p>
        </p:txBody>
      </p:sp>
      <p:sp>
        <p:nvSpPr>
          <p:cNvPr id="21" name="Subtitle 2">
            <a:extLst>
              <a:ext uri="{FF2B5EF4-FFF2-40B4-BE49-F238E27FC236}">
                <a16:creationId xmlns:a16="http://schemas.microsoft.com/office/drawing/2014/main" id="{DC01873F-0063-374A-8FF4-60AB1B20E30A}"/>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22" name="Text Placeholder 10">
            <a:extLst>
              <a:ext uri="{FF2B5EF4-FFF2-40B4-BE49-F238E27FC236}">
                <a16:creationId xmlns:a16="http://schemas.microsoft.com/office/drawing/2014/main" id="{56A26F7F-A204-454B-B7C3-AD71F060374C}"/>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dirty="0"/>
              <a:t>Click to edit Master text styles</a:t>
            </a:r>
          </a:p>
        </p:txBody>
      </p:sp>
      <p:sp>
        <p:nvSpPr>
          <p:cNvPr id="23" name="Text Placeholder 10">
            <a:extLst>
              <a:ext uri="{FF2B5EF4-FFF2-40B4-BE49-F238E27FC236}">
                <a16:creationId xmlns:a16="http://schemas.microsoft.com/office/drawing/2014/main" id="{2E816170-D8CB-F14C-B96E-49F48030E03C}"/>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dirty="0"/>
              <a:t>Click to edit Master text styles</a:t>
            </a:r>
          </a:p>
        </p:txBody>
      </p:sp>
    </p:spTree>
    <p:extLst>
      <p:ext uri="{BB962C8B-B14F-4D97-AF65-F5344CB8AC3E}">
        <p14:creationId xmlns:p14="http://schemas.microsoft.com/office/powerpoint/2010/main" val="1444911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6_Title Slide Option 5 Green">
    <p:spTree>
      <p:nvGrpSpPr>
        <p:cNvPr id="1" name=""/>
        <p:cNvGrpSpPr/>
        <p:nvPr/>
      </p:nvGrpSpPr>
      <p:grpSpPr>
        <a:xfrm>
          <a:off x="0" y="0"/>
          <a:ext cx="0" cy="0"/>
          <a:chOff x="0" y="0"/>
          <a:chExt cx="0" cy="0"/>
        </a:xfrm>
      </p:grpSpPr>
      <p:pic>
        <p:nvPicPr>
          <p:cNvPr id="13" name="BACKGROUND IMAGE">
            <a:extLst>
              <a:ext uri="{FF2B5EF4-FFF2-40B4-BE49-F238E27FC236}">
                <a16:creationId xmlns:a16="http://schemas.microsoft.com/office/drawing/2014/main" id="{DC60B778-8D96-4D47-BD16-B16AB0F5DB24}"/>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89" r="89"/>
          <a:stretch/>
        </p:blipFill>
        <p:spPr>
          <a:xfrm>
            <a:off x="0" y="0"/>
            <a:ext cx="9144000" cy="5143500"/>
          </a:xfrm>
          <a:prstGeom prst="rect">
            <a:avLst/>
          </a:prstGeom>
        </p:spPr>
      </p:pic>
      <p:sp>
        <p:nvSpPr>
          <p:cNvPr id="12" name="WHITE BAR">
            <a:extLst>
              <a:ext uri="{FF2B5EF4-FFF2-40B4-BE49-F238E27FC236}">
                <a16:creationId xmlns:a16="http://schemas.microsoft.com/office/drawing/2014/main" id="{0474DE56-37D0-8142-8567-588AA082FB2B}"/>
              </a:ext>
              <a:ext uri="{C183D7F6-B498-43B3-948B-1728B52AA6E4}">
                <adec:decorative xmlns:adec="http://schemas.microsoft.com/office/drawing/2017/decorative" val="1"/>
              </a:ext>
            </a:extLst>
          </p:cNvPr>
          <p:cNvSpPr/>
          <p:nvPr userDrawn="1"/>
        </p:nvSpPr>
        <p:spPr>
          <a:xfrm>
            <a:off x="0" y="-20538"/>
            <a:ext cx="9144000" cy="84355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pic>
        <p:nvPicPr>
          <p:cNvPr id="16" name="ETF LOGO">
            <a:extLst>
              <a:ext uri="{FF2B5EF4-FFF2-40B4-BE49-F238E27FC236}">
                <a16:creationId xmlns:a16="http://schemas.microsoft.com/office/drawing/2014/main" id="{E3F0F782-0C3D-9241-80EE-3AE9C2EE78EE}"/>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251520" y="192643"/>
            <a:ext cx="859827" cy="455202"/>
          </a:xfrm>
          <a:prstGeom prst="rect">
            <a:avLst/>
          </a:prstGeom>
        </p:spPr>
      </p:pic>
      <p:pic>
        <p:nvPicPr>
          <p:cNvPr id="17" name="T LEVELS LOGO" descr="T Levels Professional Development">
            <a:extLst>
              <a:ext uri="{FF2B5EF4-FFF2-40B4-BE49-F238E27FC236}">
                <a16:creationId xmlns:a16="http://schemas.microsoft.com/office/drawing/2014/main" id="{724EB171-3B96-A94B-8A24-91C1E099393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36296" y="160864"/>
            <a:ext cx="1656184" cy="538678"/>
          </a:xfrm>
          <a:prstGeom prst="rect">
            <a:avLst/>
          </a:prstGeom>
        </p:spPr>
      </p:pic>
      <p:sp>
        <p:nvSpPr>
          <p:cNvPr id="19" name="BLACK RECTANGLE">
            <a:extLst>
              <a:ext uri="{FF2B5EF4-FFF2-40B4-BE49-F238E27FC236}">
                <a16:creationId xmlns:a16="http://schemas.microsoft.com/office/drawing/2014/main" id="{37340D0A-8E66-C344-86F6-B7DF9307919B}"/>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itle 1">
            <a:extLst>
              <a:ext uri="{FF2B5EF4-FFF2-40B4-BE49-F238E27FC236}">
                <a16:creationId xmlns:a16="http://schemas.microsoft.com/office/drawing/2014/main" id="{E8DF8FB0-E18C-B944-85F4-7C6FCE638CE9}"/>
              </a:ext>
            </a:extLst>
          </p:cNvPr>
          <p:cNvSpPr>
            <a:spLocks noGrp="1"/>
          </p:cNvSpPr>
          <p:nvPr>
            <p:ph type="ctrTitle"/>
          </p:nvPr>
        </p:nvSpPr>
        <p:spPr>
          <a:xfrm>
            <a:off x="3888720" y="2221200"/>
            <a:ext cx="4967280" cy="1242000"/>
          </a:xfrm>
          <a:solidFill>
            <a:srgbClr val="00A068"/>
          </a:solidFill>
        </p:spPr>
        <p:txBody>
          <a:bodyPr lIns="108000" tIns="136800" rIns="0" bIns="0">
            <a:noAutofit/>
          </a:bodyPr>
          <a:lstStyle>
            <a:lvl1pPr algn="l">
              <a:lnSpc>
                <a:spcPts val="4100"/>
              </a:lnSpc>
              <a:defRPr sz="4500" b="1" cap="none" baseline="0">
                <a:solidFill>
                  <a:schemeClr val="bg1"/>
                </a:solidFill>
              </a:defRPr>
            </a:lvl1pPr>
          </a:lstStyle>
          <a:p>
            <a:r>
              <a:rPr lang="en-US" dirty="0"/>
              <a:t>Click to edit Master title style</a:t>
            </a:r>
            <a:endParaRPr lang="en-GB" dirty="0"/>
          </a:p>
        </p:txBody>
      </p:sp>
      <p:sp>
        <p:nvSpPr>
          <p:cNvPr id="21" name="Subtitle 2">
            <a:extLst>
              <a:ext uri="{FF2B5EF4-FFF2-40B4-BE49-F238E27FC236}">
                <a16:creationId xmlns:a16="http://schemas.microsoft.com/office/drawing/2014/main" id="{FE3F226C-6DF2-6346-8EA2-310BB69F1A37}"/>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22" name="Text Placeholder 10">
            <a:extLst>
              <a:ext uri="{FF2B5EF4-FFF2-40B4-BE49-F238E27FC236}">
                <a16:creationId xmlns:a16="http://schemas.microsoft.com/office/drawing/2014/main" id="{8D9E660A-FDD1-4B41-B068-E2E016F41A02}"/>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dirty="0"/>
              <a:t>Click to edit Master text styles</a:t>
            </a:r>
          </a:p>
        </p:txBody>
      </p:sp>
      <p:sp>
        <p:nvSpPr>
          <p:cNvPr id="23" name="Text Placeholder 10">
            <a:extLst>
              <a:ext uri="{FF2B5EF4-FFF2-40B4-BE49-F238E27FC236}">
                <a16:creationId xmlns:a16="http://schemas.microsoft.com/office/drawing/2014/main" id="{E6502957-98DD-6D4F-BD92-32EA77DD44BE}"/>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dirty="0"/>
              <a:t>Click to edit Master text styles</a:t>
            </a:r>
          </a:p>
        </p:txBody>
      </p:sp>
    </p:spTree>
    <p:extLst>
      <p:ext uri="{BB962C8B-B14F-4D97-AF65-F5344CB8AC3E}">
        <p14:creationId xmlns:p14="http://schemas.microsoft.com/office/powerpoint/2010/main" val="22660983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Unlocked">
    <p:spTree>
      <p:nvGrpSpPr>
        <p:cNvPr id="1" name=""/>
        <p:cNvGrpSpPr/>
        <p:nvPr/>
      </p:nvGrpSpPr>
      <p:grpSpPr>
        <a:xfrm>
          <a:off x="0" y="0"/>
          <a:ext cx="0" cy="0"/>
          <a:chOff x="0" y="0"/>
          <a:chExt cx="0" cy="0"/>
        </a:xfrm>
      </p:grpSpPr>
      <p:sp>
        <p:nvSpPr>
          <p:cNvPr id="5" name="Picture Placeholder 4"/>
          <p:cNvSpPr>
            <a:spLocks noGrp="1"/>
          </p:cNvSpPr>
          <p:nvPr>
            <p:ph type="pic" sz="quarter" idx="16"/>
          </p:nvPr>
        </p:nvSpPr>
        <p:spPr>
          <a:xfrm>
            <a:off x="0" y="0"/>
            <a:ext cx="9144000" cy="5143500"/>
          </a:xfrm>
          <a:solidFill>
            <a:schemeClr val="bg2"/>
          </a:solidFill>
        </p:spPr>
        <p:txBody>
          <a:bodyPr/>
          <a:lstStyle/>
          <a:p>
            <a:r>
              <a:rPr lang="en-US" dirty="0"/>
              <a:t>Click icon to add picture</a:t>
            </a:r>
            <a:endParaRPr lang="en-GB" dirty="0"/>
          </a:p>
        </p:txBody>
      </p:sp>
      <p:sp>
        <p:nvSpPr>
          <p:cNvPr id="8" name="Black Box">
            <a:extLst>
              <a:ext uri="{FF2B5EF4-FFF2-40B4-BE49-F238E27FC236}">
                <a16:creationId xmlns:a16="http://schemas.microsoft.com/office/drawing/2014/main" id="{DF89CEBF-8DDB-584B-AB45-17DC44A5FED1}"/>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8F41C458-4902-0341-BDFB-9FBCE3A7784E}"/>
              </a:ext>
            </a:extLst>
          </p:cNvPr>
          <p:cNvSpPr>
            <a:spLocks noGrp="1"/>
          </p:cNvSpPr>
          <p:nvPr>
            <p:ph type="ctrTitle"/>
          </p:nvPr>
        </p:nvSpPr>
        <p:spPr>
          <a:xfrm>
            <a:off x="3888720" y="2221200"/>
            <a:ext cx="4967280" cy="1242000"/>
          </a:xfrm>
          <a:solidFill>
            <a:srgbClr val="E51C41"/>
          </a:solidFill>
        </p:spPr>
        <p:txBody>
          <a:bodyPr lIns="108000" tIns="136800" rIns="0" bIns="0">
            <a:noAutofit/>
          </a:bodyPr>
          <a:lstStyle>
            <a:lvl1pPr algn="l">
              <a:lnSpc>
                <a:spcPts val="4100"/>
              </a:lnSpc>
              <a:defRPr sz="4500" b="1" cap="none" baseline="0">
                <a:solidFill>
                  <a:schemeClr val="bg1"/>
                </a:solidFill>
              </a:defRPr>
            </a:lvl1pPr>
          </a:lstStyle>
          <a:p>
            <a:r>
              <a:rPr lang="en-US" dirty="0"/>
              <a:t>Click to edit Master title style</a:t>
            </a:r>
            <a:endParaRPr lang="en-GB" dirty="0"/>
          </a:p>
        </p:txBody>
      </p:sp>
      <p:sp>
        <p:nvSpPr>
          <p:cNvPr id="9" name="Subtitle 1">
            <a:extLst>
              <a:ext uri="{FF2B5EF4-FFF2-40B4-BE49-F238E27FC236}">
                <a16:creationId xmlns:a16="http://schemas.microsoft.com/office/drawing/2014/main" id="{C093796F-CDB1-D348-B1F0-9617A8EAEF35}"/>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10" name="Subtitle 2">
            <a:extLst>
              <a:ext uri="{FF2B5EF4-FFF2-40B4-BE49-F238E27FC236}">
                <a16:creationId xmlns:a16="http://schemas.microsoft.com/office/drawing/2014/main" id="{B1A20097-0159-9E41-A93C-5431A58F804B}"/>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dirty="0"/>
              <a:t>Click to edit Master text styles</a:t>
            </a:r>
          </a:p>
        </p:txBody>
      </p:sp>
      <p:sp>
        <p:nvSpPr>
          <p:cNvPr id="11" name="Subtitle 3">
            <a:extLst>
              <a:ext uri="{FF2B5EF4-FFF2-40B4-BE49-F238E27FC236}">
                <a16:creationId xmlns:a16="http://schemas.microsoft.com/office/drawing/2014/main" id="{826CE89A-73E9-B24B-9078-4104E0E8B925}"/>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dirty="0"/>
              <a:t>Click to edit Master text styles</a:t>
            </a:r>
          </a:p>
        </p:txBody>
      </p:sp>
    </p:spTree>
    <p:extLst>
      <p:ext uri="{BB962C8B-B14F-4D97-AF65-F5344CB8AC3E}">
        <p14:creationId xmlns:p14="http://schemas.microsoft.com/office/powerpoint/2010/main" val="33805037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Title Slide Option 2">
    <p:bg>
      <p:bgPr>
        <a:solidFill>
          <a:srgbClr val="E51C41"/>
        </a:solidFill>
        <a:effectLst/>
      </p:bgPr>
    </p:bg>
    <p:spTree>
      <p:nvGrpSpPr>
        <p:cNvPr id="1" name=""/>
        <p:cNvGrpSpPr/>
        <p:nvPr/>
      </p:nvGrpSpPr>
      <p:grpSpPr>
        <a:xfrm>
          <a:off x="0" y="0"/>
          <a:ext cx="0" cy="0"/>
          <a:chOff x="0" y="0"/>
          <a:chExt cx="0" cy="0"/>
        </a:xfrm>
      </p:grpSpPr>
      <p:sp>
        <p:nvSpPr>
          <p:cNvPr id="8" name="WHITE BAR">
            <a:extLst>
              <a:ext uri="{FF2B5EF4-FFF2-40B4-BE49-F238E27FC236}">
                <a16:creationId xmlns:a16="http://schemas.microsoft.com/office/drawing/2014/main" id="{389A7FE7-F633-8F42-8ADE-50586B02B2F0}"/>
              </a:ext>
              <a:ext uri="{C183D7F6-B498-43B3-948B-1728B52AA6E4}">
                <adec:decorative xmlns:adec="http://schemas.microsoft.com/office/drawing/2017/decorative" val="1"/>
              </a:ext>
            </a:extLst>
          </p:cNvPr>
          <p:cNvSpPr/>
          <p:nvPr userDrawn="1"/>
        </p:nvSpPr>
        <p:spPr>
          <a:xfrm>
            <a:off x="0" y="-20538"/>
            <a:ext cx="9144000" cy="84355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pic>
        <p:nvPicPr>
          <p:cNvPr id="10" name="ETF LOGO" descr="Education and Training Foundation">
            <a:extLst>
              <a:ext uri="{FF2B5EF4-FFF2-40B4-BE49-F238E27FC236}">
                <a16:creationId xmlns:a16="http://schemas.microsoft.com/office/drawing/2014/main" id="{F14D5ED0-A2F5-A546-8C5C-70096A8625F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1520" y="191841"/>
            <a:ext cx="859828" cy="456808"/>
          </a:xfrm>
          <a:prstGeom prst="rect">
            <a:avLst/>
          </a:prstGeom>
        </p:spPr>
      </p:pic>
      <p:pic>
        <p:nvPicPr>
          <p:cNvPr id="15" name="T LEVELS LOGO" descr="T Levels Professional Development">
            <a:extLst>
              <a:ext uri="{FF2B5EF4-FFF2-40B4-BE49-F238E27FC236}">
                <a16:creationId xmlns:a16="http://schemas.microsoft.com/office/drawing/2014/main" id="{6EEA13AF-D457-EC45-9075-03198B4D877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36296" y="160864"/>
            <a:ext cx="1656184" cy="538678"/>
          </a:xfrm>
          <a:prstGeom prst="rect">
            <a:avLst/>
          </a:prstGeom>
        </p:spPr>
      </p:pic>
      <p:sp>
        <p:nvSpPr>
          <p:cNvPr id="11" name="Black Box">
            <a:extLst>
              <a:ext uri="{FF2B5EF4-FFF2-40B4-BE49-F238E27FC236}">
                <a16:creationId xmlns:a16="http://schemas.microsoft.com/office/drawing/2014/main" id="{55546DE3-A40F-1548-9BB6-DF3446E000F6}"/>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888720" y="2221200"/>
            <a:ext cx="4967280" cy="1242000"/>
          </a:xfrm>
          <a:solidFill>
            <a:schemeClr val="bg1"/>
          </a:solidFill>
        </p:spPr>
        <p:txBody>
          <a:bodyPr lIns="108000" tIns="136800" rIns="0" bIns="0">
            <a:noAutofit/>
          </a:bodyPr>
          <a:lstStyle>
            <a:lvl1pPr algn="l">
              <a:lnSpc>
                <a:spcPts val="4100"/>
              </a:lnSpc>
              <a:defRPr sz="4500" b="1" cap="none" baseline="0">
                <a:solidFill>
                  <a:schemeClr val="tx1"/>
                </a:solidFill>
              </a:defRPr>
            </a:lvl1pPr>
          </a:lstStyle>
          <a:p>
            <a:r>
              <a:rPr lang="en-US" dirty="0"/>
              <a:t>Click to edit Master title style</a:t>
            </a:r>
            <a:endParaRPr lang="en-GB" dirty="0"/>
          </a:p>
        </p:txBody>
      </p:sp>
      <p:sp>
        <p:nvSpPr>
          <p:cNvPr id="12" name="Subtitle 1">
            <a:extLst>
              <a:ext uri="{FF2B5EF4-FFF2-40B4-BE49-F238E27FC236}">
                <a16:creationId xmlns:a16="http://schemas.microsoft.com/office/drawing/2014/main" id="{71ADB664-6A98-C844-AD83-2FFA9643D8CA}"/>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13" name="Subtitle 2">
            <a:extLst>
              <a:ext uri="{FF2B5EF4-FFF2-40B4-BE49-F238E27FC236}">
                <a16:creationId xmlns:a16="http://schemas.microsoft.com/office/drawing/2014/main" id="{EBAFDD57-7DB7-C94F-9022-BCFA74420B18}"/>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dirty="0"/>
              <a:t>Click to edit Master text styles</a:t>
            </a:r>
          </a:p>
        </p:txBody>
      </p:sp>
      <p:sp>
        <p:nvSpPr>
          <p:cNvPr id="14" name="Subtitle 3">
            <a:extLst>
              <a:ext uri="{FF2B5EF4-FFF2-40B4-BE49-F238E27FC236}">
                <a16:creationId xmlns:a16="http://schemas.microsoft.com/office/drawing/2014/main" id="{53669C88-21D0-6341-9C2E-9ED1F32DE103}"/>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dirty="0"/>
              <a:t>Click to edit Master text styles</a:t>
            </a:r>
          </a:p>
        </p:txBody>
      </p:sp>
    </p:spTree>
    <p:extLst>
      <p:ext uri="{BB962C8B-B14F-4D97-AF65-F5344CB8AC3E}">
        <p14:creationId xmlns:p14="http://schemas.microsoft.com/office/powerpoint/2010/main" val="1785451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Title Slide Option 2">
    <p:bg>
      <p:bgPr>
        <a:solidFill>
          <a:srgbClr val="FEB912"/>
        </a:solidFill>
        <a:effectLst/>
      </p:bgPr>
    </p:bg>
    <p:spTree>
      <p:nvGrpSpPr>
        <p:cNvPr id="1" name=""/>
        <p:cNvGrpSpPr/>
        <p:nvPr/>
      </p:nvGrpSpPr>
      <p:grpSpPr>
        <a:xfrm>
          <a:off x="0" y="0"/>
          <a:ext cx="0" cy="0"/>
          <a:chOff x="0" y="0"/>
          <a:chExt cx="0" cy="0"/>
        </a:xfrm>
      </p:grpSpPr>
      <p:sp>
        <p:nvSpPr>
          <p:cNvPr id="12" name="Black Box">
            <a:extLst>
              <a:ext uri="{FF2B5EF4-FFF2-40B4-BE49-F238E27FC236}">
                <a16:creationId xmlns:a16="http://schemas.microsoft.com/office/drawing/2014/main" id="{EBED1B9B-0A6E-A54B-B172-4DEE060EA9F3}"/>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5313DC36-E457-6143-9033-DA9500DC73E9}"/>
              </a:ext>
            </a:extLst>
          </p:cNvPr>
          <p:cNvSpPr>
            <a:spLocks noGrp="1"/>
          </p:cNvSpPr>
          <p:nvPr>
            <p:ph type="ctrTitle"/>
          </p:nvPr>
        </p:nvSpPr>
        <p:spPr>
          <a:xfrm>
            <a:off x="3888720" y="2221200"/>
            <a:ext cx="4967280" cy="1242000"/>
          </a:xfrm>
          <a:solidFill>
            <a:schemeClr val="bg1"/>
          </a:solidFill>
        </p:spPr>
        <p:txBody>
          <a:bodyPr lIns="108000" tIns="136800" rIns="0" bIns="0">
            <a:noAutofit/>
          </a:bodyPr>
          <a:lstStyle>
            <a:lvl1pPr algn="l">
              <a:lnSpc>
                <a:spcPts val="4100"/>
              </a:lnSpc>
              <a:defRPr sz="4500" b="1" cap="none" baseline="0">
                <a:solidFill>
                  <a:schemeClr val="tx1"/>
                </a:solidFill>
              </a:defRPr>
            </a:lvl1pPr>
          </a:lstStyle>
          <a:p>
            <a:r>
              <a:rPr lang="en-US" dirty="0"/>
              <a:t>Click to edit Master title style</a:t>
            </a:r>
            <a:endParaRPr lang="en-GB" dirty="0"/>
          </a:p>
        </p:txBody>
      </p:sp>
      <p:sp>
        <p:nvSpPr>
          <p:cNvPr id="13" name="Subtitle 1">
            <a:extLst>
              <a:ext uri="{FF2B5EF4-FFF2-40B4-BE49-F238E27FC236}">
                <a16:creationId xmlns:a16="http://schemas.microsoft.com/office/drawing/2014/main" id="{1248083E-C5D2-5345-8A8E-22F3D625504A}"/>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15" name="Subtitle 2">
            <a:extLst>
              <a:ext uri="{FF2B5EF4-FFF2-40B4-BE49-F238E27FC236}">
                <a16:creationId xmlns:a16="http://schemas.microsoft.com/office/drawing/2014/main" id="{AB001CCC-F82B-4E4C-8FD3-D1EBA11F8D56}"/>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dirty="0"/>
              <a:t>Click to edit Master text styles</a:t>
            </a:r>
          </a:p>
        </p:txBody>
      </p:sp>
      <p:sp>
        <p:nvSpPr>
          <p:cNvPr id="16" name="Subtitle 3">
            <a:extLst>
              <a:ext uri="{FF2B5EF4-FFF2-40B4-BE49-F238E27FC236}">
                <a16:creationId xmlns:a16="http://schemas.microsoft.com/office/drawing/2014/main" id="{B6AE49EF-13C0-7B41-B858-5E194465B4A8}"/>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dirty="0"/>
              <a:t>Click to edit Master text styles</a:t>
            </a:r>
          </a:p>
        </p:txBody>
      </p:sp>
      <p:sp>
        <p:nvSpPr>
          <p:cNvPr id="8" name="WHITE BAR">
            <a:extLst>
              <a:ext uri="{FF2B5EF4-FFF2-40B4-BE49-F238E27FC236}">
                <a16:creationId xmlns:a16="http://schemas.microsoft.com/office/drawing/2014/main" id="{67594FC0-3308-1249-AB5A-1FC574EFD355}"/>
              </a:ext>
              <a:ext uri="{C183D7F6-B498-43B3-948B-1728B52AA6E4}">
                <adec:decorative xmlns:adec="http://schemas.microsoft.com/office/drawing/2017/decorative" val="1"/>
              </a:ext>
            </a:extLst>
          </p:cNvPr>
          <p:cNvSpPr/>
          <p:nvPr userDrawn="1"/>
        </p:nvSpPr>
        <p:spPr>
          <a:xfrm>
            <a:off x="0" y="-20538"/>
            <a:ext cx="9144000" cy="84355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pic>
        <p:nvPicPr>
          <p:cNvPr id="10" name="ETF LOGO">
            <a:extLst>
              <a:ext uri="{FF2B5EF4-FFF2-40B4-BE49-F238E27FC236}">
                <a16:creationId xmlns:a16="http://schemas.microsoft.com/office/drawing/2014/main" id="{1C3437ED-F536-084E-BB10-4928099CF3A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51520" y="192643"/>
            <a:ext cx="859828" cy="455203"/>
          </a:xfrm>
          <a:prstGeom prst="rect">
            <a:avLst/>
          </a:prstGeom>
        </p:spPr>
      </p:pic>
      <p:pic>
        <p:nvPicPr>
          <p:cNvPr id="11" name="T LEVELS LOGO" descr="T Levels Professional Development">
            <a:extLst>
              <a:ext uri="{FF2B5EF4-FFF2-40B4-BE49-F238E27FC236}">
                <a16:creationId xmlns:a16="http://schemas.microsoft.com/office/drawing/2014/main" id="{6CC2D7EA-EDA1-D043-A54E-72AC5AAF0F0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36296" y="160864"/>
            <a:ext cx="1656184" cy="538678"/>
          </a:xfrm>
          <a:prstGeom prst="rect">
            <a:avLst/>
          </a:prstGeom>
        </p:spPr>
      </p:pic>
    </p:spTree>
    <p:extLst>
      <p:ext uri="{BB962C8B-B14F-4D97-AF65-F5344CB8AC3E}">
        <p14:creationId xmlns:p14="http://schemas.microsoft.com/office/powerpoint/2010/main" val="6382853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Slide Option 2">
    <p:bg>
      <p:bgPr>
        <a:solidFill>
          <a:srgbClr val="BE0064"/>
        </a:solidFill>
        <a:effectLst/>
      </p:bgPr>
    </p:bg>
    <p:spTree>
      <p:nvGrpSpPr>
        <p:cNvPr id="1" name=""/>
        <p:cNvGrpSpPr/>
        <p:nvPr/>
      </p:nvGrpSpPr>
      <p:grpSpPr>
        <a:xfrm>
          <a:off x="0" y="0"/>
          <a:ext cx="0" cy="0"/>
          <a:chOff x="0" y="0"/>
          <a:chExt cx="0" cy="0"/>
        </a:xfrm>
      </p:grpSpPr>
      <p:sp>
        <p:nvSpPr>
          <p:cNvPr id="12" name="Black Box">
            <a:extLst>
              <a:ext uri="{FF2B5EF4-FFF2-40B4-BE49-F238E27FC236}">
                <a16:creationId xmlns:a16="http://schemas.microsoft.com/office/drawing/2014/main" id="{61F1B003-6273-F546-86AC-FEB4DB7CA121}"/>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06D77190-E00E-FF44-B20D-54BC35DB7A6E}"/>
              </a:ext>
            </a:extLst>
          </p:cNvPr>
          <p:cNvSpPr>
            <a:spLocks noGrp="1"/>
          </p:cNvSpPr>
          <p:nvPr>
            <p:ph type="ctrTitle"/>
          </p:nvPr>
        </p:nvSpPr>
        <p:spPr>
          <a:xfrm>
            <a:off x="3888720" y="2221200"/>
            <a:ext cx="4967280" cy="1242000"/>
          </a:xfrm>
          <a:solidFill>
            <a:schemeClr val="bg1"/>
          </a:solidFill>
        </p:spPr>
        <p:txBody>
          <a:bodyPr lIns="108000" tIns="136800" rIns="0" bIns="0">
            <a:noAutofit/>
          </a:bodyPr>
          <a:lstStyle>
            <a:lvl1pPr algn="l">
              <a:lnSpc>
                <a:spcPts val="4100"/>
              </a:lnSpc>
              <a:defRPr sz="4500" b="1" cap="none" baseline="0">
                <a:solidFill>
                  <a:schemeClr val="tx1"/>
                </a:solidFill>
              </a:defRPr>
            </a:lvl1pPr>
          </a:lstStyle>
          <a:p>
            <a:r>
              <a:rPr lang="en-US" dirty="0"/>
              <a:t>Click to edit Master title style</a:t>
            </a:r>
            <a:endParaRPr lang="en-GB" dirty="0"/>
          </a:p>
        </p:txBody>
      </p:sp>
      <p:sp>
        <p:nvSpPr>
          <p:cNvPr id="13" name="Subtitle 1">
            <a:extLst>
              <a:ext uri="{FF2B5EF4-FFF2-40B4-BE49-F238E27FC236}">
                <a16:creationId xmlns:a16="http://schemas.microsoft.com/office/drawing/2014/main" id="{5FBE1DCA-D8B6-FE48-9937-B6A2AA9F81FD}"/>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15" name="Subtitle 2">
            <a:extLst>
              <a:ext uri="{FF2B5EF4-FFF2-40B4-BE49-F238E27FC236}">
                <a16:creationId xmlns:a16="http://schemas.microsoft.com/office/drawing/2014/main" id="{C756CB08-70E7-A44D-BD0E-86C2D1900D64}"/>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dirty="0"/>
              <a:t>Click to edit Master text styles</a:t>
            </a:r>
          </a:p>
        </p:txBody>
      </p:sp>
      <p:sp>
        <p:nvSpPr>
          <p:cNvPr id="16" name="Subtitle 3">
            <a:extLst>
              <a:ext uri="{FF2B5EF4-FFF2-40B4-BE49-F238E27FC236}">
                <a16:creationId xmlns:a16="http://schemas.microsoft.com/office/drawing/2014/main" id="{67097E92-A4F7-5D4F-A639-9669B932939B}"/>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dirty="0"/>
              <a:t>Click to edit Master text styles</a:t>
            </a:r>
          </a:p>
        </p:txBody>
      </p:sp>
      <p:sp>
        <p:nvSpPr>
          <p:cNvPr id="8" name="WHITE BAR">
            <a:extLst>
              <a:ext uri="{FF2B5EF4-FFF2-40B4-BE49-F238E27FC236}">
                <a16:creationId xmlns:a16="http://schemas.microsoft.com/office/drawing/2014/main" id="{6D843F5A-DA33-8B4E-9FD2-492A2FD31BCF}"/>
              </a:ext>
              <a:ext uri="{C183D7F6-B498-43B3-948B-1728B52AA6E4}">
                <adec:decorative xmlns:adec="http://schemas.microsoft.com/office/drawing/2017/decorative" val="1"/>
              </a:ext>
            </a:extLst>
          </p:cNvPr>
          <p:cNvSpPr/>
          <p:nvPr userDrawn="1"/>
        </p:nvSpPr>
        <p:spPr>
          <a:xfrm>
            <a:off x="0" y="-20538"/>
            <a:ext cx="9144000" cy="84355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pic>
        <p:nvPicPr>
          <p:cNvPr id="10" name="ETF LOGO">
            <a:extLst>
              <a:ext uri="{FF2B5EF4-FFF2-40B4-BE49-F238E27FC236}">
                <a16:creationId xmlns:a16="http://schemas.microsoft.com/office/drawing/2014/main" id="{76A51659-C98D-9149-B758-B7D8DF54E47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51520" y="192643"/>
            <a:ext cx="859827" cy="455203"/>
          </a:xfrm>
          <a:prstGeom prst="rect">
            <a:avLst/>
          </a:prstGeom>
        </p:spPr>
      </p:pic>
      <p:pic>
        <p:nvPicPr>
          <p:cNvPr id="11" name="T LEVELS LOGO" descr="T Levels Professional Development">
            <a:extLst>
              <a:ext uri="{FF2B5EF4-FFF2-40B4-BE49-F238E27FC236}">
                <a16:creationId xmlns:a16="http://schemas.microsoft.com/office/drawing/2014/main" id="{AD0D8A39-9D93-964B-A10E-3DF70661A77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36296" y="160864"/>
            <a:ext cx="1656184" cy="538678"/>
          </a:xfrm>
          <a:prstGeom prst="rect">
            <a:avLst/>
          </a:prstGeom>
        </p:spPr>
      </p:pic>
    </p:spTree>
    <p:extLst>
      <p:ext uri="{BB962C8B-B14F-4D97-AF65-F5344CB8AC3E}">
        <p14:creationId xmlns:p14="http://schemas.microsoft.com/office/powerpoint/2010/main" val="22631642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 Slide Option 3 Purple">
    <p:spTree>
      <p:nvGrpSpPr>
        <p:cNvPr id="1" name=""/>
        <p:cNvGrpSpPr/>
        <p:nvPr/>
      </p:nvGrpSpPr>
      <p:grpSpPr>
        <a:xfrm>
          <a:off x="0" y="0"/>
          <a:ext cx="0" cy="0"/>
          <a:chOff x="0" y="0"/>
          <a:chExt cx="0" cy="0"/>
        </a:xfrm>
      </p:grpSpPr>
      <p:pic>
        <p:nvPicPr>
          <p:cNvPr id="13" name="BACKGROUND IMAGE">
            <a:extLst>
              <a:ext uri="{FF2B5EF4-FFF2-40B4-BE49-F238E27FC236}">
                <a16:creationId xmlns:a16="http://schemas.microsoft.com/office/drawing/2014/main" id="{485D52BE-2C66-9A40-A0FF-6793C274E262}"/>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4149" t="6208" r="2313" b="23313"/>
          <a:stretch/>
        </p:blipFill>
        <p:spPr>
          <a:xfrm>
            <a:off x="0" y="16875"/>
            <a:ext cx="9144000" cy="5137931"/>
          </a:xfrm>
          <a:prstGeom prst="rect">
            <a:avLst/>
          </a:prstGeom>
        </p:spPr>
      </p:pic>
      <p:sp>
        <p:nvSpPr>
          <p:cNvPr id="12" name="WHITE BAR">
            <a:extLst>
              <a:ext uri="{FF2B5EF4-FFF2-40B4-BE49-F238E27FC236}">
                <a16:creationId xmlns:a16="http://schemas.microsoft.com/office/drawing/2014/main" id="{2051111D-51D0-C84F-82DD-EFC57A1F477E}"/>
              </a:ext>
              <a:ext uri="{C183D7F6-B498-43B3-948B-1728B52AA6E4}">
                <adec:decorative xmlns:adec="http://schemas.microsoft.com/office/drawing/2017/decorative" val="1"/>
              </a:ext>
            </a:extLst>
          </p:cNvPr>
          <p:cNvSpPr/>
          <p:nvPr userDrawn="1"/>
        </p:nvSpPr>
        <p:spPr>
          <a:xfrm>
            <a:off x="0" y="-20538"/>
            <a:ext cx="9144000" cy="84355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pic>
        <p:nvPicPr>
          <p:cNvPr id="17" name="ETF LOGO">
            <a:extLst>
              <a:ext uri="{FF2B5EF4-FFF2-40B4-BE49-F238E27FC236}">
                <a16:creationId xmlns:a16="http://schemas.microsoft.com/office/drawing/2014/main" id="{532D5437-3308-6143-80D4-74B5F3678B34}"/>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251520" y="192643"/>
            <a:ext cx="859827" cy="455203"/>
          </a:xfrm>
          <a:prstGeom prst="rect">
            <a:avLst/>
          </a:prstGeom>
        </p:spPr>
      </p:pic>
      <p:pic>
        <p:nvPicPr>
          <p:cNvPr id="19" name="T LEVELS LOGO" descr="T Levels Professional Development">
            <a:extLst>
              <a:ext uri="{FF2B5EF4-FFF2-40B4-BE49-F238E27FC236}">
                <a16:creationId xmlns:a16="http://schemas.microsoft.com/office/drawing/2014/main" id="{621909CB-4C11-E149-9A37-6908AACF0E1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36296" y="160864"/>
            <a:ext cx="1656184" cy="538678"/>
          </a:xfrm>
          <a:prstGeom prst="rect">
            <a:avLst/>
          </a:prstGeom>
        </p:spPr>
      </p:pic>
      <p:sp>
        <p:nvSpPr>
          <p:cNvPr id="20" name="BLACK RECTANGLE">
            <a:extLst>
              <a:ext uri="{FF2B5EF4-FFF2-40B4-BE49-F238E27FC236}">
                <a16:creationId xmlns:a16="http://schemas.microsoft.com/office/drawing/2014/main" id="{C72179A6-35B1-AA4D-AE81-7C9ED40A58A9}"/>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itle 1">
            <a:extLst>
              <a:ext uri="{FF2B5EF4-FFF2-40B4-BE49-F238E27FC236}">
                <a16:creationId xmlns:a16="http://schemas.microsoft.com/office/drawing/2014/main" id="{C397D107-EB16-014E-A7B0-1FF16A01864F}"/>
              </a:ext>
            </a:extLst>
          </p:cNvPr>
          <p:cNvSpPr>
            <a:spLocks noGrp="1"/>
          </p:cNvSpPr>
          <p:nvPr>
            <p:ph type="ctrTitle"/>
          </p:nvPr>
        </p:nvSpPr>
        <p:spPr>
          <a:xfrm>
            <a:off x="3888720" y="2221200"/>
            <a:ext cx="4967280" cy="1242000"/>
          </a:xfrm>
          <a:solidFill>
            <a:srgbClr val="BE0064"/>
          </a:solidFill>
        </p:spPr>
        <p:txBody>
          <a:bodyPr lIns="108000" tIns="136800" rIns="0" bIns="0">
            <a:noAutofit/>
          </a:bodyPr>
          <a:lstStyle>
            <a:lvl1pPr algn="l">
              <a:lnSpc>
                <a:spcPts val="4100"/>
              </a:lnSpc>
              <a:defRPr sz="4500" b="1" cap="none" baseline="0">
                <a:solidFill>
                  <a:schemeClr val="bg1"/>
                </a:solidFill>
              </a:defRPr>
            </a:lvl1pPr>
          </a:lstStyle>
          <a:p>
            <a:r>
              <a:rPr lang="en-US" dirty="0"/>
              <a:t>Click to edit Master title style</a:t>
            </a:r>
            <a:endParaRPr lang="en-GB" dirty="0"/>
          </a:p>
        </p:txBody>
      </p:sp>
      <p:sp>
        <p:nvSpPr>
          <p:cNvPr id="22" name="Subtitle 2">
            <a:extLst>
              <a:ext uri="{FF2B5EF4-FFF2-40B4-BE49-F238E27FC236}">
                <a16:creationId xmlns:a16="http://schemas.microsoft.com/office/drawing/2014/main" id="{3D70B96C-689F-1B4E-B32B-6742070328F2}"/>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23" name="Text Placeholder 10">
            <a:extLst>
              <a:ext uri="{FF2B5EF4-FFF2-40B4-BE49-F238E27FC236}">
                <a16:creationId xmlns:a16="http://schemas.microsoft.com/office/drawing/2014/main" id="{DBCB4839-1769-9448-B47D-526891468171}"/>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dirty="0"/>
              <a:t>Click to edit Master text styles</a:t>
            </a:r>
          </a:p>
        </p:txBody>
      </p:sp>
      <p:sp>
        <p:nvSpPr>
          <p:cNvPr id="24" name="Text Placeholder 10">
            <a:extLst>
              <a:ext uri="{FF2B5EF4-FFF2-40B4-BE49-F238E27FC236}">
                <a16:creationId xmlns:a16="http://schemas.microsoft.com/office/drawing/2014/main" id="{D5711CB5-A9DE-EF47-9E7D-8D1FF5388AED}"/>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dirty="0"/>
              <a:t>Click to edit Master text styles</a:t>
            </a:r>
          </a:p>
        </p:txBody>
      </p:sp>
    </p:spTree>
    <p:extLst>
      <p:ext uri="{BB962C8B-B14F-4D97-AF65-F5344CB8AC3E}">
        <p14:creationId xmlns:p14="http://schemas.microsoft.com/office/powerpoint/2010/main" val="30566698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Title Slide Option 2">
    <p:bg>
      <p:bgPr>
        <a:solidFill>
          <a:srgbClr val="0071F8"/>
        </a:solidFill>
        <a:effectLst/>
      </p:bgPr>
    </p:bg>
    <p:spTree>
      <p:nvGrpSpPr>
        <p:cNvPr id="1" name=""/>
        <p:cNvGrpSpPr/>
        <p:nvPr/>
      </p:nvGrpSpPr>
      <p:grpSpPr>
        <a:xfrm>
          <a:off x="0" y="0"/>
          <a:ext cx="0" cy="0"/>
          <a:chOff x="0" y="0"/>
          <a:chExt cx="0" cy="0"/>
        </a:xfrm>
      </p:grpSpPr>
      <p:sp>
        <p:nvSpPr>
          <p:cNvPr id="12" name="Black Box">
            <a:extLst>
              <a:ext uri="{FF2B5EF4-FFF2-40B4-BE49-F238E27FC236}">
                <a16:creationId xmlns:a16="http://schemas.microsoft.com/office/drawing/2014/main" id="{FFD88681-7A12-D144-ACBC-42D6F63A3FF8}"/>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48119204-FBC9-B94A-86B9-7775C3F96BBA}"/>
              </a:ext>
            </a:extLst>
          </p:cNvPr>
          <p:cNvSpPr>
            <a:spLocks noGrp="1"/>
          </p:cNvSpPr>
          <p:nvPr>
            <p:ph type="ctrTitle"/>
          </p:nvPr>
        </p:nvSpPr>
        <p:spPr>
          <a:xfrm>
            <a:off x="3888720" y="2221200"/>
            <a:ext cx="4967280" cy="1242000"/>
          </a:xfrm>
          <a:solidFill>
            <a:schemeClr val="bg1"/>
          </a:solidFill>
        </p:spPr>
        <p:txBody>
          <a:bodyPr lIns="108000" tIns="136800" rIns="0" bIns="0">
            <a:noAutofit/>
          </a:bodyPr>
          <a:lstStyle>
            <a:lvl1pPr algn="l">
              <a:lnSpc>
                <a:spcPts val="4100"/>
              </a:lnSpc>
              <a:defRPr sz="4500" b="1" cap="none" baseline="0">
                <a:solidFill>
                  <a:srgbClr val="0071F8"/>
                </a:solidFill>
              </a:defRPr>
            </a:lvl1pPr>
          </a:lstStyle>
          <a:p>
            <a:r>
              <a:rPr lang="en-US" dirty="0"/>
              <a:t>Click to edit Master title style</a:t>
            </a:r>
            <a:endParaRPr lang="en-GB" dirty="0"/>
          </a:p>
        </p:txBody>
      </p:sp>
      <p:sp>
        <p:nvSpPr>
          <p:cNvPr id="13" name="Subtitle 1">
            <a:extLst>
              <a:ext uri="{FF2B5EF4-FFF2-40B4-BE49-F238E27FC236}">
                <a16:creationId xmlns:a16="http://schemas.microsoft.com/office/drawing/2014/main" id="{EF925A02-0271-4142-B01E-0B08F117F886}"/>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15" name="Subtitle 2">
            <a:extLst>
              <a:ext uri="{FF2B5EF4-FFF2-40B4-BE49-F238E27FC236}">
                <a16:creationId xmlns:a16="http://schemas.microsoft.com/office/drawing/2014/main" id="{4C739F3A-1D09-D94D-8E35-21E9F4DD5EE8}"/>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dirty="0"/>
              <a:t>Click to edit Master text styles</a:t>
            </a:r>
          </a:p>
        </p:txBody>
      </p:sp>
      <p:sp>
        <p:nvSpPr>
          <p:cNvPr id="16" name="Subtitle 3">
            <a:extLst>
              <a:ext uri="{FF2B5EF4-FFF2-40B4-BE49-F238E27FC236}">
                <a16:creationId xmlns:a16="http://schemas.microsoft.com/office/drawing/2014/main" id="{03857983-908D-2B43-BBE8-9B01F801C9A0}"/>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dirty="0"/>
              <a:t>Click to edit Master text styles</a:t>
            </a:r>
          </a:p>
        </p:txBody>
      </p:sp>
      <p:sp>
        <p:nvSpPr>
          <p:cNvPr id="8" name="WHITE BAR">
            <a:extLst>
              <a:ext uri="{FF2B5EF4-FFF2-40B4-BE49-F238E27FC236}">
                <a16:creationId xmlns:a16="http://schemas.microsoft.com/office/drawing/2014/main" id="{27A29B06-9920-6D45-A6DA-7A94FC1970C3}"/>
              </a:ext>
              <a:ext uri="{C183D7F6-B498-43B3-948B-1728B52AA6E4}">
                <adec:decorative xmlns:adec="http://schemas.microsoft.com/office/drawing/2017/decorative" val="1"/>
              </a:ext>
            </a:extLst>
          </p:cNvPr>
          <p:cNvSpPr/>
          <p:nvPr userDrawn="1"/>
        </p:nvSpPr>
        <p:spPr>
          <a:xfrm>
            <a:off x="0" y="-20538"/>
            <a:ext cx="9144000" cy="84355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pic>
        <p:nvPicPr>
          <p:cNvPr id="10" name="ETF LOGO">
            <a:extLst>
              <a:ext uri="{FF2B5EF4-FFF2-40B4-BE49-F238E27FC236}">
                <a16:creationId xmlns:a16="http://schemas.microsoft.com/office/drawing/2014/main" id="{5B2018CF-28E6-7E40-8B36-5816332E0F3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51520" y="192643"/>
            <a:ext cx="859827" cy="455202"/>
          </a:xfrm>
          <a:prstGeom prst="rect">
            <a:avLst/>
          </a:prstGeom>
        </p:spPr>
      </p:pic>
      <p:pic>
        <p:nvPicPr>
          <p:cNvPr id="11" name="T LEVELS LOGO" descr="T Levels Professional Development">
            <a:extLst>
              <a:ext uri="{FF2B5EF4-FFF2-40B4-BE49-F238E27FC236}">
                <a16:creationId xmlns:a16="http://schemas.microsoft.com/office/drawing/2014/main" id="{8B65EB05-402D-1748-8051-8034DA82D62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36296" y="160864"/>
            <a:ext cx="1656184" cy="538678"/>
          </a:xfrm>
          <a:prstGeom prst="rect">
            <a:avLst/>
          </a:prstGeom>
        </p:spPr>
      </p:pic>
    </p:spTree>
    <p:extLst>
      <p:ext uri="{BB962C8B-B14F-4D97-AF65-F5344CB8AC3E}">
        <p14:creationId xmlns:p14="http://schemas.microsoft.com/office/powerpoint/2010/main" val="17136442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Option 2">
    <p:bg>
      <p:bgPr>
        <a:solidFill>
          <a:srgbClr val="00A068"/>
        </a:solidFill>
        <a:effectLst/>
      </p:bgPr>
    </p:bg>
    <p:spTree>
      <p:nvGrpSpPr>
        <p:cNvPr id="1" name=""/>
        <p:cNvGrpSpPr/>
        <p:nvPr/>
      </p:nvGrpSpPr>
      <p:grpSpPr>
        <a:xfrm>
          <a:off x="0" y="0"/>
          <a:ext cx="0" cy="0"/>
          <a:chOff x="0" y="0"/>
          <a:chExt cx="0" cy="0"/>
        </a:xfrm>
      </p:grpSpPr>
      <p:sp>
        <p:nvSpPr>
          <p:cNvPr id="12" name="Black Box">
            <a:extLst>
              <a:ext uri="{FF2B5EF4-FFF2-40B4-BE49-F238E27FC236}">
                <a16:creationId xmlns:a16="http://schemas.microsoft.com/office/drawing/2014/main" id="{113ABC99-B7D1-FB42-B418-1D85203F47CB}"/>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84A128B5-1853-0442-B035-3088E4C9B61B}"/>
              </a:ext>
            </a:extLst>
          </p:cNvPr>
          <p:cNvSpPr>
            <a:spLocks noGrp="1"/>
          </p:cNvSpPr>
          <p:nvPr>
            <p:ph type="ctrTitle"/>
          </p:nvPr>
        </p:nvSpPr>
        <p:spPr>
          <a:xfrm>
            <a:off x="3888720" y="2221200"/>
            <a:ext cx="4967280" cy="1242000"/>
          </a:xfrm>
          <a:solidFill>
            <a:schemeClr val="bg1"/>
          </a:solidFill>
        </p:spPr>
        <p:txBody>
          <a:bodyPr lIns="108000" tIns="136800" rIns="0" bIns="0">
            <a:noAutofit/>
          </a:bodyPr>
          <a:lstStyle>
            <a:lvl1pPr algn="l">
              <a:lnSpc>
                <a:spcPts val="4100"/>
              </a:lnSpc>
              <a:defRPr sz="4500" b="1" cap="none" baseline="0">
                <a:solidFill>
                  <a:srgbClr val="00A068"/>
                </a:solidFill>
              </a:defRPr>
            </a:lvl1pPr>
          </a:lstStyle>
          <a:p>
            <a:r>
              <a:rPr lang="en-US" dirty="0"/>
              <a:t>Click to edit Master title style</a:t>
            </a:r>
            <a:endParaRPr lang="en-GB" dirty="0"/>
          </a:p>
        </p:txBody>
      </p:sp>
      <p:sp>
        <p:nvSpPr>
          <p:cNvPr id="13" name="Subtitle 1">
            <a:extLst>
              <a:ext uri="{FF2B5EF4-FFF2-40B4-BE49-F238E27FC236}">
                <a16:creationId xmlns:a16="http://schemas.microsoft.com/office/drawing/2014/main" id="{65CE4755-00FA-3641-B52A-4E4589B540C3}"/>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15" name="Subtitle 2">
            <a:extLst>
              <a:ext uri="{FF2B5EF4-FFF2-40B4-BE49-F238E27FC236}">
                <a16:creationId xmlns:a16="http://schemas.microsoft.com/office/drawing/2014/main" id="{C0CD1475-8388-5042-8ECB-B897D6426CAF}"/>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dirty="0"/>
              <a:t>Click to edit Master text styles</a:t>
            </a:r>
          </a:p>
        </p:txBody>
      </p:sp>
      <p:sp>
        <p:nvSpPr>
          <p:cNvPr id="16" name="Subtitle 3">
            <a:extLst>
              <a:ext uri="{FF2B5EF4-FFF2-40B4-BE49-F238E27FC236}">
                <a16:creationId xmlns:a16="http://schemas.microsoft.com/office/drawing/2014/main" id="{9D5F53B3-540D-2A4A-9215-E6AE82091B50}"/>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dirty="0"/>
              <a:t>Click to edit Master text styles</a:t>
            </a:r>
          </a:p>
        </p:txBody>
      </p:sp>
      <p:sp>
        <p:nvSpPr>
          <p:cNvPr id="8" name="WHITE BAR">
            <a:extLst>
              <a:ext uri="{FF2B5EF4-FFF2-40B4-BE49-F238E27FC236}">
                <a16:creationId xmlns:a16="http://schemas.microsoft.com/office/drawing/2014/main" id="{8169A883-35CE-EB48-9D54-71F0DA23FA60}"/>
              </a:ext>
              <a:ext uri="{C183D7F6-B498-43B3-948B-1728B52AA6E4}">
                <adec:decorative xmlns:adec="http://schemas.microsoft.com/office/drawing/2017/decorative" val="1"/>
              </a:ext>
            </a:extLst>
          </p:cNvPr>
          <p:cNvSpPr/>
          <p:nvPr userDrawn="1"/>
        </p:nvSpPr>
        <p:spPr>
          <a:xfrm>
            <a:off x="0" y="-20538"/>
            <a:ext cx="9144000" cy="84355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pic>
        <p:nvPicPr>
          <p:cNvPr id="10" name="ETF LOGO">
            <a:extLst>
              <a:ext uri="{FF2B5EF4-FFF2-40B4-BE49-F238E27FC236}">
                <a16:creationId xmlns:a16="http://schemas.microsoft.com/office/drawing/2014/main" id="{7979A1F8-F02D-4D49-8042-B87C70E1BF4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51520" y="192643"/>
            <a:ext cx="859827" cy="455202"/>
          </a:xfrm>
          <a:prstGeom prst="rect">
            <a:avLst/>
          </a:prstGeom>
        </p:spPr>
      </p:pic>
      <p:pic>
        <p:nvPicPr>
          <p:cNvPr id="11" name="T LEVELS LOGO" descr="T Levels Professional Development">
            <a:extLst>
              <a:ext uri="{FF2B5EF4-FFF2-40B4-BE49-F238E27FC236}">
                <a16:creationId xmlns:a16="http://schemas.microsoft.com/office/drawing/2014/main" id="{CAE09B20-510C-9E46-8659-338E9FB136A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36296" y="160864"/>
            <a:ext cx="1656184" cy="538678"/>
          </a:xfrm>
          <a:prstGeom prst="rect">
            <a:avLst/>
          </a:prstGeom>
        </p:spPr>
      </p:pic>
    </p:spTree>
    <p:extLst>
      <p:ext uri="{BB962C8B-B14F-4D97-AF65-F5344CB8AC3E}">
        <p14:creationId xmlns:p14="http://schemas.microsoft.com/office/powerpoint/2010/main" val="13880762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F7BC3F4-A560-6244-B6D7-E1099F3BF5E6}"/>
              </a:ext>
            </a:extLst>
          </p:cNvPr>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none" baseline="0"/>
            </a:lvl1pPr>
          </a:lstStyle>
          <a:p>
            <a:r>
              <a:rPr lang="en-US" dirty="0"/>
              <a:t>Slide Title</a:t>
            </a:r>
            <a:endParaRPr lang="en-GB" dirty="0"/>
          </a:p>
        </p:txBody>
      </p:sp>
      <p:sp>
        <p:nvSpPr>
          <p:cNvPr id="10" name="Text Placeholder 8"/>
          <p:cNvSpPr>
            <a:spLocks noGrp="1"/>
          </p:cNvSpPr>
          <p:nvPr>
            <p:ph type="body" sz="quarter" idx="14"/>
          </p:nvPr>
        </p:nvSpPr>
        <p:spPr>
          <a:xfrm>
            <a:off x="251520" y="986400"/>
            <a:ext cx="7200900" cy="3459831"/>
          </a:xfrm>
        </p:spPr>
        <p:txBody>
          <a:bodyPr lIns="0" tIns="0" rIns="0" bIns="0">
            <a:normAutofit/>
          </a:bodyPr>
          <a:lstStyle>
            <a:lvl1pPr marL="0" indent="0">
              <a:lnSpc>
                <a:spcPts val="4500"/>
              </a:lnSpc>
              <a:spcBef>
                <a:spcPts val="0"/>
              </a:spcBef>
              <a:buNone/>
              <a:defRPr lang="en-US" sz="4500" b="1" kern="1200" cap="none" baseline="0" dirty="0" smtClean="0">
                <a:solidFill>
                  <a:srgbClr val="0071F8"/>
                </a:solidFill>
                <a:latin typeface="+mn-lt"/>
                <a:ea typeface="+mn-ea"/>
                <a:cs typeface="+mn-cs"/>
              </a:defRPr>
            </a:lvl1pPr>
          </a:lstStyle>
          <a:p>
            <a:pPr marL="0" lvl="0" indent="0" algn="l" defTabSz="914400" rtl="0" eaLnBrk="1" latinLnBrk="0" hangingPunct="1">
              <a:spcBef>
                <a:spcPct val="20000"/>
              </a:spcBef>
              <a:buFont typeface="+mj-lt"/>
              <a:buNone/>
            </a:pPr>
            <a:r>
              <a:rPr lang="en-US" dirty="0"/>
              <a:t>Click to edit Master text styles</a:t>
            </a:r>
          </a:p>
        </p:txBody>
      </p:sp>
      <p:sp>
        <p:nvSpPr>
          <p:cNvPr id="5" name="Footer Placeholder 4">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GB" dirty="0"/>
              <a:t>Education &amp; Training Foundation</a:t>
            </a:r>
          </a:p>
        </p:txBody>
      </p:sp>
      <p:sp>
        <p:nvSpPr>
          <p:cNvPr id="6" name="Slide Number Placeholder 5"/>
          <p:cNvSpPr>
            <a:spLocks noGrp="1"/>
          </p:cNvSpPr>
          <p:nvPr>
            <p:ph type="sldNum" sz="quarter" idx="12"/>
          </p:nvPr>
        </p:nvSpPr>
        <p:spPr/>
        <p:txBody>
          <a:bodyPr/>
          <a:lstStyle/>
          <a:p>
            <a:fld id="{DA2C159E-F13C-4A85-9A41-E7669D3E0D70}" type="slidenum">
              <a:rPr lang="en-GB" smtClean="0"/>
              <a:pPr/>
              <a:t>‹#›</a:t>
            </a:fld>
            <a:endParaRPr lang="en-GB"/>
          </a:p>
        </p:txBody>
      </p:sp>
    </p:spTree>
    <p:extLst>
      <p:ext uri="{BB962C8B-B14F-4D97-AF65-F5344CB8AC3E}">
        <p14:creationId xmlns:p14="http://schemas.microsoft.com/office/powerpoint/2010/main" val="6160683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Welcome">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none" baseline="0"/>
            </a:lvl1pPr>
          </a:lstStyle>
          <a:p>
            <a:r>
              <a:rPr lang="en-US" dirty="0"/>
              <a:t>Slide Title</a:t>
            </a:r>
            <a:endParaRPr lang="en-GB" dirty="0"/>
          </a:p>
        </p:txBody>
      </p:sp>
      <p:sp>
        <p:nvSpPr>
          <p:cNvPr id="7" name="Text Placeholder 6"/>
          <p:cNvSpPr>
            <a:spLocks noGrp="1"/>
          </p:cNvSpPr>
          <p:nvPr>
            <p:ph type="body" sz="quarter" idx="13"/>
          </p:nvPr>
        </p:nvSpPr>
        <p:spPr>
          <a:xfrm>
            <a:off x="234000" y="986399"/>
            <a:ext cx="8441688" cy="3601475"/>
          </a:xfrm>
        </p:spPr>
        <p:txBody>
          <a:bodyPr>
            <a:normAutofit/>
          </a:bodyPr>
          <a:lstStyle>
            <a:lvl1pPr marL="0" indent="0">
              <a:lnSpc>
                <a:spcPts val="3600"/>
              </a:lnSpc>
              <a:spcBef>
                <a:spcPts val="0"/>
              </a:spcBef>
              <a:buNone/>
              <a:defRPr sz="3600" b="1">
                <a:solidFill>
                  <a:srgbClr val="BE0064"/>
                </a:solidFill>
              </a:defRPr>
            </a:lvl1pPr>
            <a:lvl2pPr marL="0" indent="0">
              <a:lnSpc>
                <a:spcPts val="3600"/>
              </a:lnSpc>
              <a:spcBef>
                <a:spcPts val="0"/>
              </a:spcBef>
              <a:buNone/>
              <a:defRPr sz="3600"/>
            </a:lvl2pPr>
            <a:lvl3pPr marL="0" indent="0">
              <a:lnSpc>
                <a:spcPts val="3600"/>
              </a:lnSpc>
              <a:spcBef>
                <a:spcPts val="0"/>
              </a:spcBef>
              <a:buNone/>
              <a:defRPr sz="3600"/>
            </a:lvl3pPr>
            <a:lvl4pPr marL="0" indent="0">
              <a:lnSpc>
                <a:spcPts val="3600"/>
              </a:lnSpc>
              <a:spcBef>
                <a:spcPts val="0"/>
              </a:spcBef>
              <a:buNone/>
              <a:defRPr sz="3600"/>
            </a:lvl4pPr>
            <a:lvl5pPr marL="0" indent="0">
              <a:lnSpc>
                <a:spcPts val="3600"/>
              </a:lnSpc>
              <a:spcBef>
                <a:spcPts val="0"/>
              </a:spcBef>
              <a:buNone/>
              <a:defRPr sz="3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Footer Placeholder 1"/>
          <p:cNvSpPr>
            <a:spLocks noGrp="1"/>
          </p:cNvSpPr>
          <p:nvPr>
            <p:ph type="ftr" sz="quarter" idx="14"/>
          </p:nvPr>
        </p:nvSpPr>
        <p:spPr/>
        <p:txBody>
          <a:bodyPr/>
          <a:lstStyle/>
          <a:p>
            <a:r>
              <a:rPr lang="en-GB"/>
              <a:t>Education &amp; Training Foundation</a:t>
            </a:r>
            <a:endParaRPr lang="en-GB" dirty="0"/>
          </a:p>
        </p:txBody>
      </p:sp>
      <p:sp>
        <p:nvSpPr>
          <p:cNvPr id="6" name="Slide Number Placeholder 5"/>
          <p:cNvSpPr>
            <a:spLocks noGrp="1"/>
          </p:cNvSpPr>
          <p:nvPr>
            <p:ph type="sldNum" sz="quarter" idx="12"/>
          </p:nvPr>
        </p:nvSpPr>
        <p:spPr/>
        <p:txBody>
          <a:bodyPr/>
          <a:lstStyle/>
          <a:p>
            <a:fld id="{DA2C159E-F13C-4A85-9A41-E7669D3E0D70}" type="slidenum">
              <a:rPr lang="en-GB" smtClean="0"/>
              <a:pPr/>
              <a:t>‹#›</a:t>
            </a:fld>
            <a:endParaRPr lang="en-GB"/>
          </a:p>
        </p:txBody>
      </p:sp>
    </p:spTree>
    <p:extLst>
      <p:ext uri="{BB962C8B-B14F-4D97-AF65-F5344CB8AC3E}">
        <p14:creationId xmlns:p14="http://schemas.microsoft.com/office/powerpoint/2010/main" val="38794441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Divider 1">
    <p:bg>
      <p:bgPr>
        <a:solidFill>
          <a:srgbClr val="E51C4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CBA1186-F870-7F4B-82E3-1A0CA756CF2F}"/>
              </a:ext>
            </a:extLst>
          </p:cNvPr>
          <p:cNvSpPr>
            <a:spLocks noGrp="1"/>
          </p:cNvSpPr>
          <p:nvPr>
            <p:ph type="ctrTitle"/>
          </p:nvPr>
        </p:nvSpPr>
        <p:spPr>
          <a:xfrm>
            <a:off x="2447280" y="1455480"/>
            <a:ext cx="6408720" cy="1602360"/>
          </a:xfrm>
          <a:solidFill>
            <a:schemeClr val="bg1"/>
          </a:solidFill>
        </p:spPr>
        <p:txBody>
          <a:bodyPr lIns="108000" tIns="144000" rIns="0" bIns="0">
            <a:noAutofit/>
          </a:bodyPr>
          <a:lstStyle>
            <a:lvl1pPr algn="l">
              <a:lnSpc>
                <a:spcPts val="9000"/>
              </a:lnSpc>
              <a:defRPr sz="9000" b="1" cap="none" baseline="0">
                <a:solidFill>
                  <a:schemeClr val="tx1"/>
                </a:solidFill>
              </a:defRPr>
            </a:lvl1pPr>
          </a:lstStyle>
          <a:p>
            <a:r>
              <a:rPr lang="en-US" dirty="0"/>
              <a:t>Click to edit Master title style</a:t>
            </a:r>
            <a:endParaRPr lang="en-GB" dirty="0"/>
          </a:p>
        </p:txBody>
      </p:sp>
      <p:sp>
        <p:nvSpPr>
          <p:cNvPr id="5" name="Subtitle 1">
            <a:extLst>
              <a:ext uri="{FF2B5EF4-FFF2-40B4-BE49-F238E27FC236}">
                <a16:creationId xmlns:a16="http://schemas.microsoft.com/office/drawing/2014/main" id="{B5B20F18-EB70-1D40-A46E-B71B577D6CD0}"/>
              </a:ext>
            </a:extLst>
          </p:cNvPr>
          <p:cNvSpPr>
            <a:spLocks noGrp="1"/>
          </p:cNvSpPr>
          <p:nvPr>
            <p:ph type="subTitle" idx="1"/>
          </p:nvPr>
        </p:nvSpPr>
        <p:spPr>
          <a:xfrm>
            <a:off x="2446020" y="3258000"/>
            <a:ext cx="6409980" cy="1602360"/>
          </a:xfrm>
          <a:solidFill>
            <a:schemeClr val="tx1"/>
          </a:solidFill>
        </p:spPr>
        <p:txBody>
          <a:bodyPr lIns="144000" tIns="108000" bIns="0" anchor="ctr" anchorCtr="0">
            <a:normAutofit/>
          </a:bodyPr>
          <a:lstStyle>
            <a:lvl1pPr marL="0" indent="0" algn="l">
              <a:lnSpc>
                <a:spcPts val="4500"/>
              </a:lnSpc>
              <a:spcBef>
                <a:spcPts val="0"/>
              </a:spcBef>
              <a:buNone/>
              <a:defRPr sz="450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pic>
        <p:nvPicPr>
          <p:cNvPr id="6" name="Logo" descr="Education and Training Foundation Logo">
            <a:extLst>
              <a:ext uri="{FF2B5EF4-FFF2-40B4-BE49-F238E27FC236}">
                <a16:creationId xmlns:a16="http://schemas.microsoft.com/office/drawing/2014/main" id="{B5FFAA84-3707-474A-9BFF-8E16EECCC07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963560" y="288832"/>
            <a:ext cx="892439" cy="472467"/>
          </a:xfrm>
          <a:prstGeom prst="rect">
            <a:avLst/>
          </a:prstGeom>
        </p:spPr>
      </p:pic>
    </p:spTree>
    <p:extLst>
      <p:ext uri="{BB962C8B-B14F-4D97-AF65-F5344CB8AC3E}">
        <p14:creationId xmlns:p14="http://schemas.microsoft.com/office/powerpoint/2010/main" val="31478990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Divider 2">
    <p:bg>
      <p:bgPr>
        <a:solidFill>
          <a:schemeClr val="accent3"/>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81282837-AA43-2B49-9719-CBE16BA3622F}"/>
              </a:ext>
            </a:extLst>
          </p:cNvPr>
          <p:cNvSpPr>
            <a:spLocks noGrp="1"/>
          </p:cNvSpPr>
          <p:nvPr>
            <p:ph type="ctrTitle"/>
          </p:nvPr>
        </p:nvSpPr>
        <p:spPr>
          <a:xfrm>
            <a:off x="2447280" y="1455480"/>
            <a:ext cx="6408720" cy="1602360"/>
          </a:xfrm>
          <a:solidFill>
            <a:schemeClr val="bg1"/>
          </a:solidFill>
        </p:spPr>
        <p:txBody>
          <a:bodyPr lIns="108000" tIns="144000" rIns="0" bIns="0">
            <a:noAutofit/>
          </a:bodyPr>
          <a:lstStyle>
            <a:lvl1pPr algn="l">
              <a:lnSpc>
                <a:spcPts val="9000"/>
              </a:lnSpc>
              <a:defRPr sz="9000" b="1" cap="none" baseline="0">
                <a:solidFill>
                  <a:schemeClr val="tx1"/>
                </a:solidFill>
              </a:defRPr>
            </a:lvl1pPr>
          </a:lstStyle>
          <a:p>
            <a:r>
              <a:rPr lang="en-US" dirty="0"/>
              <a:t>Click to edit Master title style</a:t>
            </a:r>
            <a:endParaRPr lang="en-GB" dirty="0"/>
          </a:p>
        </p:txBody>
      </p:sp>
      <p:sp>
        <p:nvSpPr>
          <p:cNvPr id="7" name="Subtitle 1">
            <a:extLst>
              <a:ext uri="{FF2B5EF4-FFF2-40B4-BE49-F238E27FC236}">
                <a16:creationId xmlns:a16="http://schemas.microsoft.com/office/drawing/2014/main" id="{6A42809A-0C44-5647-B234-70CCA1B7A78F}"/>
              </a:ext>
            </a:extLst>
          </p:cNvPr>
          <p:cNvSpPr>
            <a:spLocks noGrp="1"/>
          </p:cNvSpPr>
          <p:nvPr>
            <p:ph type="subTitle" idx="1"/>
          </p:nvPr>
        </p:nvSpPr>
        <p:spPr>
          <a:xfrm>
            <a:off x="2446020" y="3258000"/>
            <a:ext cx="6409980" cy="1602360"/>
          </a:xfrm>
          <a:solidFill>
            <a:schemeClr val="tx1"/>
          </a:solidFill>
        </p:spPr>
        <p:txBody>
          <a:bodyPr lIns="144000" tIns="108000" bIns="0" anchor="ctr" anchorCtr="0">
            <a:normAutofit/>
          </a:bodyPr>
          <a:lstStyle>
            <a:lvl1pPr marL="0" indent="0" algn="l">
              <a:lnSpc>
                <a:spcPts val="4500"/>
              </a:lnSpc>
              <a:spcBef>
                <a:spcPts val="0"/>
              </a:spcBef>
              <a:buNone/>
              <a:defRPr sz="450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pic>
        <p:nvPicPr>
          <p:cNvPr id="9" name="Logo" descr="Education and Training Foundati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63561" y="288000"/>
            <a:ext cx="892437" cy="474132"/>
          </a:xfrm>
          <a:prstGeom prst="rect">
            <a:avLst/>
          </a:prstGeom>
        </p:spPr>
      </p:pic>
    </p:spTree>
    <p:extLst>
      <p:ext uri="{BB962C8B-B14F-4D97-AF65-F5344CB8AC3E}">
        <p14:creationId xmlns:p14="http://schemas.microsoft.com/office/powerpoint/2010/main" val="13046085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_Divider 1">
    <p:bg>
      <p:bgPr>
        <a:solidFill>
          <a:schemeClr val="accent5"/>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224CD90-F3BD-A44D-9DC2-F84956FBFBFC}"/>
              </a:ext>
            </a:extLst>
          </p:cNvPr>
          <p:cNvSpPr>
            <a:spLocks noGrp="1"/>
          </p:cNvSpPr>
          <p:nvPr>
            <p:ph type="ctrTitle"/>
          </p:nvPr>
        </p:nvSpPr>
        <p:spPr>
          <a:xfrm>
            <a:off x="2447280" y="1455480"/>
            <a:ext cx="6408720" cy="1602360"/>
          </a:xfrm>
          <a:solidFill>
            <a:schemeClr val="bg1"/>
          </a:solidFill>
        </p:spPr>
        <p:txBody>
          <a:bodyPr lIns="108000" tIns="144000" rIns="0" bIns="0">
            <a:noAutofit/>
          </a:bodyPr>
          <a:lstStyle>
            <a:lvl1pPr algn="l">
              <a:lnSpc>
                <a:spcPts val="9000"/>
              </a:lnSpc>
              <a:defRPr sz="9000" b="1" cap="none" baseline="0">
                <a:solidFill>
                  <a:schemeClr val="tx1"/>
                </a:solidFill>
              </a:defRPr>
            </a:lvl1pPr>
          </a:lstStyle>
          <a:p>
            <a:r>
              <a:rPr lang="en-US" dirty="0"/>
              <a:t>Click to edit Master title style</a:t>
            </a:r>
            <a:endParaRPr lang="en-GB" dirty="0"/>
          </a:p>
        </p:txBody>
      </p:sp>
      <p:sp>
        <p:nvSpPr>
          <p:cNvPr id="8" name="Subtitle 1">
            <a:extLst>
              <a:ext uri="{FF2B5EF4-FFF2-40B4-BE49-F238E27FC236}">
                <a16:creationId xmlns:a16="http://schemas.microsoft.com/office/drawing/2014/main" id="{85DCD33C-489F-C44D-A742-83F6B7169F72}"/>
              </a:ext>
            </a:extLst>
          </p:cNvPr>
          <p:cNvSpPr>
            <a:spLocks noGrp="1"/>
          </p:cNvSpPr>
          <p:nvPr>
            <p:ph type="subTitle" idx="1"/>
          </p:nvPr>
        </p:nvSpPr>
        <p:spPr>
          <a:xfrm>
            <a:off x="2446020" y="3258000"/>
            <a:ext cx="6409980" cy="1602360"/>
          </a:xfrm>
          <a:solidFill>
            <a:schemeClr val="tx1"/>
          </a:solidFill>
        </p:spPr>
        <p:txBody>
          <a:bodyPr lIns="144000" tIns="108000" bIns="0" anchor="ctr" anchorCtr="0">
            <a:normAutofit/>
          </a:bodyPr>
          <a:lstStyle>
            <a:lvl1pPr marL="0" indent="0" algn="l">
              <a:lnSpc>
                <a:spcPts val="4500"/>
              </a:lnSpc>
              <a:spcBef>
                <a:spcPts val="0"/>
              </a:spcBef>
              <a:buNone/>
              <a:defRPr sz="450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pic>
        <p:nvPicPr>
          <p:cNvPr id="9" name="Logo" descr="Education and Training Foundati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63560" y="288000"/>
            <a:ext cx="892439" cy="474132"/>
          </a:xfrm>
          <a:prstGeom prst="rect">
            <a:avLst/>
          </a:prstGeom>
        </p:spPr>
      </p:pic>
    </p:spTree>
    <p:extLst>
      <p:ext uri="{BB962C8B-B14F-4D97-AF65-F5344CB8AC3E}">
        <p14:creationId xmlns:p14="http://schemas.microsoft.com/office/powerpoint/2010/main" val="26753967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_Divider 1">
    <p:bg>
      <p:bgPr>
        <a:solidFill>
          <a:srgbClr val="0071F8"/>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182004C-DBA4-0E4C-9AA6-3DDE7AECD338}"/>
              </a:ext>
            </a:extLst>
          </p:cNvPr>
          <p:cNvSpPr>
            <a:spLocks noGrp="1"/>
          </p:cNvSpPr>
          <p:nvPr>
            <p:ph type="ctrTitle"/>
          </p:nvPr>
        </p:nvSpPr>
        <p:spPr>
          <a:xfrm>
            <a:off x="2447280" y="1455480"/>
            <a:ext cx="6408720" cy="1602360"/>
          </a:xfrm>
          <a:solidFill>
            <a:schemeClr val="bg1"/>
          </a:solidFill>
        </p:spPr>
        <p:txBody>
          <a:bodyPr lIns="108000" tIns="144000" rIns="0" bIns="0">
            <a:noAutofit/>
          </a:bodyPr>
          <a:lstStyle>
            <a:lvl1pPr algn="l">
              <a:lnSpc>
                <a:spcPts val="9000"/>
              </a:lnSpc>
              <a:defRPr sz="9000" b="1" cap="none" baseline="0">
                <a:solidFill>
                  <a:schemeClr val="tx1"/>
                </a:solidFill>
              </a:defRPr>
            </a:lvl1pPr>
          </a:lstStyle>
          <a:p>
            <a:r>
              <a:rPr lang="en-US" dirty="0"/>
              <a:t>Click to edit Master title style</a:t>
            </a:r>
            <a:endParaRPr lang="en-GB" dirty="0"/>
          </a:p>
        </p:txBody>
      </p:sp>
      <p:sp>
        <p:nvSpPr>
          <p:cNvPr id="8" name="Subtitle 1">
            <a:extLst>
              <a:ext uri="{FF2B5EF4-FFF2-40B4-BE49-F238E27FC236}">
                <a16:creationId xmlns:a16="http://schemas.microsoft.com/office/drawing/2014/main" id="{EFD4626C-D111-7348-A258-D06D96A03D4F}"/>
              </a:ext>
            </a:extLst>
          </p:cNvPr>
          <p:cNvSpPr>
            <a:spLocks noGrp="1"/>
          </p:cNvSpPr>
          <p:nvPr>
            <p:ph type="subTitle" idx="1"/>
          </p:nvPr>
        </p:nvSpPr>
        <p:spPr>
          <a:xfrm>
            <a:off x="2446020" y="3258000"/>
            <a:ext cx="6409980" cy="1602360"/>
          </a:xfrm>
          <a:solidFill>
            <a:schemeClr val="tx1"/>
          </a:solidFill>
        </p:spPr>
        <p:txBody>
          <a:bodyPr lIns="144000" tIns="108000" bIns="0" anchor="ctr" anchorCtr="0">
            <a:normAutofit/>
          </a:bodyPr>
          <a:lstStyle>
            <a:lvl1pPr marL="0" indent="0" algn="l">
              <a:lnSpc>
                <a:spcPts val="4500"/>
              </a:lnSpc>
              <a:spcBef>
                <a:spcPts val="0"/>
              </a:spcBef>
              <a:buNone/>
              <a:defRPr sz="450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pic>
        <p:nvPicPr>
          <p:cNvPr id="9" name="Logo" descr="Education and Training Foundation Logo"/>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963560" y="288832"/>
            <a:ext cx="892439" cy="472467"/>
          </a:xfrm>
          <a:prstGeom prst="rect">
            <a:avLst/>
          </a:prstGeom>
        </p:spPr>
      </p:pic>
    </p:spTree>
    <p:extLst>
      <p:ext uri="{BB962C8B-B14F-4D97-AF65-F5344CB8AC3E}">
        <p14:creationId xmlns:p14="http://schemas.microsoft.com/office/powerpoint/2010/main" val="4951650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_Divider 2">
    <p:bg>
      <p:bgPr>
        <a:solidFill>
          <a:srgbClr val="00A068"/>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8AC6BDB-3112-B24C-8DA2-713E005348CA}"/>
              </a:ext>
            </a:extLst>
          </p:cNvPr>
          <p:cNvSpPr>
            <a:spLocks noGrp="1"/>
          </p:cNvSpPr>
          <p:nvPr>
            <p:ph type="ctrTitle"/>
          </p:nvPr>
        </p:nvSpPr>
        <p:spPr>
          <a:xfrm>
            <a:off x="2447280" y="1455480"/>
            <a:ext cx="6408720" cy="1602360"/>
          </a:xfrm>
          <a:solidFill>
            <a:schemeClr val="bg1"/>
          </a:solidFill>
        </p:spPr>
        <p:txBody>
          <a:bodyPr lIns="108000" tIns="144000" rIns="0" bIns="0">
            <a:noAutofit/>
          </a:bodyPr>
          <a:lstStyle>
            <a:lvl1pPr algn="l">
              <a:lnSpc>
                <a:spcPts val="9000"/>
              </a:lnSpc>
              <a:defRPr sz="9000" b="1" cap="none" baseline="0">
                <a:solidFill>
                  <a:schemeClr val="tx1"/>
                </a:solidFill>
              </a:defRPr>
            </a:lvl1pPr>
          </a:lstStyle>
          <a:p>
            <a:r>
              <a:rPr lang="en-US" dirty="0"/>
              <a:t>Click to edit Master title style</a:t>
            </a:r>
            <a:endParaRPr lang="en-GB" dirty="0"/>
          </a:p>
        </p:txBody>
      </p:sp>
      <p:sp>
        <p:nvSpPr>
          <p:cNvPr id="6" name="Subtitle 1">
            <a:extLst>
              <a:ext uri="{FF2B5EF4-FFF2-40B4-BE49-F238E27FC236}">
                <a16:creationId xmlns:a16="http://schemas.microsoft.com/office/drawing/2014/main" id="{2C7784E4-A553-854B-A891-D1209DBDD159}"/>
              </a:ext>
            </a:extLst>
          </p:cNvPr>
          <p:cNvSpPr>
            <a:spLocks noGrp="1"/>
          </p:cNvSpPr>
          <p:nvPr>
            <p:ph type="subTitle" idx="1"/>
          </p:nvPr>
        </p:nvSpPr>
        <p:spPr>
          <a:xfrm>
            <a:off x="2446020" y="3258000"/>
            <a:ext cx="6409980" cy="1602360"/>
          </a:xfrm>
          <a:solidFill>
            <a:schemeClr val="tx1"/>
          </a:solidFill>
        </p:spPr>
        <p:txBody>
          <a:bodyPr lIns="144000" tIns="108000" bIns="0" anchor="ctr" anchorCtr="0">
            <a:normAutofit/>
          </a:bodyPr>
          <a:lstStyle>
            <a:lvl1pPr marL="0" indent="0" algn="l">
              <a:lnSpc>
                <a:spcPts val="4500"/>
              </a:lnSpc>
              <a:spcBef>
                <a:spcPts val="0"/>
              </a:spcBef>
              <a:buNone/>
              <a:defRPr sz="450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pic>
        <p:nvPicPr>
          <p:cNvPr id="9" name="Logo" descr="Education and Training Foundation Logo"/>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963561" y="288833"/>
            <a:ext cx="892437" cy="472466"/>
          </a:xfrm>
          <a:prstGeom prst="rect">
            <a:avLst/>
          </a:prstGeom>
        </p:spPr>
      </p:pic>
    </p:spTree>
    <p:extLst>
      <p:ext uri="{BB962C8B-B14F-4D97-AF65-F5344CB8AC3E}">
        <p14:creationId xmlns:p14="http://schemas.microsoft.com/office/powerpoint/2010/main" val="282971410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arge Text and Supporting Text">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17FABA6-57B8-9148-99A9-C72DFAAECE0A}"/>
              </a:ext>
            </a:extLst>
          </p:cNvPr>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none" baseline="0"/>
            </a:lvl1pPr>
          </a:lstStyle>
          <a:p>
            <a:r>
              <a:rPr lang="en-US" dirty="0"/>
              <a:t>Slide Title</a:t>
            </a:r>
            <a:endParaRPr lang="en-GB" dirty="0"/>
          </a:p>
        </p:txBody>
      </p:sp>
      <p:sp>
        <p:nvSpPr>
          <p:cNvPr id="9" name="Text Placeholder 8"/>
          <p:cNvSpPr>
            <a:spLocks noGrp="1"/>
          </p:cNvSpPr>
          <p:nvPr>
            <p:ph type="body" sz="quarter" idx="12"/>
          </p:nvPr>
        </p:nvSpPr>
        <p:spPr>
          <a:xfrm>
            <a:off x="234000" y="986400"/>
            <a:ext cx="3960000" cy="3601574"/>
          </a:xfrm>
        </p:spPr>
        <p:txBody>
          <a:bodyPr>
            <a:noAutofit/>
          </a:bodyPr>
          <a:lstStyle>
            <a:lvl1pPr marL="0" indent="0">
              <a:lnSpc>
                <a:spcPts val="2800"/>
              </a:lnSpc>
              <a:buNone/>
              <a:defRPr sz="2700" b="1"/>
            </a:lvl1pPr>
            <a:lvl2pPr marL="270000" indent="-270000">
              <a:lnSpc>
                <a:spcPts val="2800"/>
              </a:lnSpc>
              <a:spcBef>
                <a:spcPts val="0"/>
              </a:spcBef>
              <a:buFont typeface="Calibri" panose="020F0502020204030204" pitchFamily="34" charset="0"/>
              <a:buChar char="–"/>
              <a:defRPr sz="2700" b="1"/>
            </a:lvl2pPr>
            <a:lvl3pPr marL="612000" indent="-270000">
              <a:lnSpc>
                <a:spcPts val="2800"/>
              </a:lnSpc>
              <a:buFont typeface="Calibri" panose="020F0502020204030204" pitchFamily="34" charset="0"/>
              <a:buChar char="–"/>
              <a:defRPr sz="2700" b="1"/>
            </a:lvl3pPr>
            <a:lvl4pPr marL="990000" indent="-270000">
              <a:lnSpc>
                <a:spcPts val="2800"/>
              </a:lnSpc>
              <a:buFont typeface="Calibri" panose="020F0502020204030204" pitchFamily="34" charset="0"/>
              <a:buChar char="–"/>
              <a:defRPr sz="2700" b="1"/>
            </a:lvl4pPr>
            <a:lvl5pPr marL="1260000" indent="-270000">
              <a:lnSpc>
                <a:spcPts val="2800"/>
              </a:lnSpc>
              <a:buFont typeface="Calibri" panose="020F0502020204030204" pitchFamily="34" charset="0"/>
              <a:buChar char="–"/>
              <a:defRPr sz="2700" b="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Content Placeholder 13"/>
          <p:cNvSpPr>
            <a:spLocks noGrp="1"/>
          </p:cNvSpPr>
          <p:nvPr>
            <p:ph sz="quarter" idx="13"/>
          </p:nvPr>
        </p:nvSpPr>
        <p:spPr>
          <a:xfrm>
            <a:off x="4572000" y="987425"/>
            <a:ext cx="3384550" cy="3600450"/>
          </a:xfrm>
        </p:spPr>
        <p:txBody>
          <a:bodyPr/>
          <a:lstStyle>
            <a:lvl1pPr marL="0" indent="0">
              <a:lnSpc>
                <a:spcPts val="1600"/>
              </a:lnSpc>
              <a:buNone/>
              <a:defRPr sz="1350"/>
            </a:lvl1pPr>
            <a:lvl2pPr marL="180000" indent="-180000">
              <a:lnSpc>
                <a:spcPts val="1600"/>
              </a:lnSpc>
              <a:buFont typeface="Calibri" panose="020F0502020204030204" pitchFamily="34" charset="0"/>
              <a:buChar char="–"/>
              <a:defRPr sz="1350"/>
            </a:lvl2pPr>
            <a:lvl3pPr marL="432000" indent="-180000">
              <a:lnSpc>
                <a:spcPts val="1600"/>
              </a:lnSpc>
              <a:buFont typeface="Calibri" panose="020F0502020204030204" pitchFamily="34" charset="0"/>
              <a:buChar char="–"/>
              <a:defRPr sz="1350"/>
            </a:lvl3pPr>
            <a:lvl4pPr marL="648000" indent="-180000">
              <a:lnSpc>
                <a:spcPts val="1600"/>
              </a:lnSpc>
              <a:buFont typeface="Calibri" panose="020F0502020204030204" pitchFamily="34" charset="0"/>
              <a:buChar char="–"/>
              <a:defRPr sz="1350"/>
            </a:lvl4pPr>
            <a:lvl5pPr marL="828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
        <p:nvSpPr>
          <p:cNvPr id="3" name="Footer Placeholder 2">
            <a:extLs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endParaRPr lang="en-GB" dirty="0"/>
          </a:p>
        </p:txBody>
      </p:sp>
    </p:spTree>
    <p:extLst>
      <p:ext uri="{BB962C8B-B14F-4D97-AF65-F5344CB8AC3E}">
        <p14:creationId xmlns:p14="http://schemas.microsoft.com/office/powerpoint/2010/main" val="12677261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Slide Option 4 Blue">
    <p:spTree>
      <p:nvGrpSpPr>
        <p:cNvPr id="1" name=""/>
        <p:cNvGrpSpPr/>
        <p:nvPr/>
      </p:nvGrpSpPr>
      <p:grpSpPr>
        <a:xfrm>
          <a:off x="0" y="0"/>
          <a:ext cx="0" cy="0"/>
          <a:chOff x="0" y="0"/>
          <a:chExt cx="0" cy="0"/>
        </a:xfrm>
      </p:grpSpPr>
      <p:pic>
        <p:nvPicPr>
          <p:cNvPr id="13" name="BACKGROUND IMAGE">
            <a:extLst>
              <a:ext uri="{FF2B5EF4-FFF2-40B4-BE49-F238E27FC236}">
                <a16:creationId xmlns:a16="http://schemas.microsoft.com/office/drawing/2014/main" id="{FED04D8A-2191-444A-8B92-2289689D887F}"/>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4149" t="6208" r="2313" b="23313"/>
          <a:stretch/>
        </p:blipFill>
        <p:spPr>
          <a:xfrm>
            <a:off x="0" y="18386"/>
            <a:ext cx="9144000" cy="5137931"/>
          </a:xfrm>
          <a:prstGeom prst="rect">
            <a:avLst/>
          </a:prstGeom>
        </p:spPr>
      </p:pic>
      <p:sp>
        <p:nvSpPr>
          <p:cNvPr id="11" name="WHITE BAR">
            <a:extLst>
              <a:ext uri="{FF2B5EF4-FFF2-40B4-BE49-F238E27FC236}">
                <a16:creationId xmlns:a16="http://schemas.microsoft.com/office/drawing/2014/main" id="{4BC86740-418B-DA4D-8939-2B1A320907D6}"/>
              </a:ext>
              <a:ext uri="{C183D7F6-B498-43B3-948B-1728B52AA6E4}">
                <adec:decorative xmlns:adec="http://schemas.microsoft.com/office/drawing/2017/decorative" val="1"/>
              </a:ext>
            </a:extLst>
          </p:cNvPr>
          <p:cNvSpPr/>
          <p:nvPr userDrawn="1"/>
        </p:nvSpPr>
        <p:spPr>
          <a:xfrm>
            <a:off x="0" y="-20538"/>
            <a:ext cx="9144000" cy="84355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pic>
        <p:nvPicPr>
          <p:cNvPr id="12" name="ETF LOGO">
            <a:extLst>
              <a:ext uri="{FF2B5EF4-FFF2-40B4-BE49-F238E27FC236}">
                <a16:creationId xmlns:a16="http://schemas.microsoft.com/office/drawing/2014/main" id="{2D72DE85-B512-A84A-BDE4-CC6F916F0A05}"/>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251520" y="192643"/>
            <a:ext cx="859827" cy="455202"/>
          </a:xfrm>
          <a:prstGeom prst="rect">
            <a:avLst/>
          </a:prstGeom>
        </p:spPr>
      </p:pic>
      <p:pic>
        <p:nvPicPr>
          <p:cNvPr id="17" name="T LEVELS LOGO" descr="T Levels Professional Development">
            <a:extLst>
              <a:ext uri="{FF2B5EF4-FFF2-40B4-BE49-F238E27FC236}">
                <a16:creationId xmlns:a16="http://schemas.microsoft.com/office/drawing/2014/main" id="{7DFFC763-EFC0-0E4C-965F-8DE2D214246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36296" y="160864"/>
            <a:ext cx="1656184" cy="538678"/>
          </a:xfrm>
          <a:prstGeom prst="rect">
            <a:avLst/>
          </a:prstGeom>
        </p:spPr>
      </p:pic>
      <p:sp>
        <p:nvSpPr>
          <p:cNvPr id="19" name="BLACK RECTANGLE">
            <a:extLst>
              <a:ext uri="{FF2B5EF4-FFF2-40B4-BE49-F238E27FC236}">
                <a16:creationId xmlns:a16="http://schemas.microsoft.com/office/drawing/2014/main" id="{331C3B12-D653-CC4C-ABCF-4724A38ABA68}"/>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itle 1">
            <a:extLst>
              <a:ext uri="{FF2B5EF4-FFF2-40B4-BE49-F238E27FC236}">
                <a16:creationId xmlns:a16="http://schemas.microsoft.com/office/drawing/2014/main" id="{6A2ADA92-7351-1B4F-B608-0A43A941F970}"/>
              </a:ext>
            </a:extLst>
          </p:cNvPr>
          <p:cNvSpPr>
            <a:spLocks noGrp="1"/>
          </p:cNvSpPr>
          <p:nvPr>
            <p:ph type="ctrTitle"/>
          </p:nvPr>
        </p:nvSpPr>
        <p:spPr>
          <a:xfrm>
            <a:off x="3888720" y="2221200"/>
            <a:ext cx="4967280" cy="1242000"/>
          </a:xfrm>
          <a:solidFill>
            <a:srgbClr val="0071F8"/>
          </a:solidFill>
        </p:spPr>
        <p:txBody>
          <a:bodyPr lIns="108000" tIns="136800" rIns="0" bIns="0">
            <a:noAutofit/>
          </a:bodyPr>
          <a:lstStyle>
            <a:lvl1pPr algn="l">
              <a:lnSpc>
                <a:spcPts val="4100"/>
              </a:lnSpc>
              <a:defRPr sz="4500" b="1" cap="none" baseline="0">
                <a:solidFill>
                  <a:schemeClr val="bg1"/>
                </a:solidFill>
              </a:defRPr>
            </a:lvl1pPr>
          </a:lstStyle>
          <a:p>
            <a:r>
              <a:rPr lang="en-US" dirty="0"/>
              <a:t>Click to edit Master title style</a:t>
            </a:r>
            <a:endParaRPr lang="en-GB" dirty="0"/>
          </a:p>
        </p:txBody>
      </p:sp>
      <p:sp>
        <p:nvSpPr>
          <p:cNvPr id="21" name="Subtitle 2">
            <a:extLst>
              <a:ext uri="{FF2B5EF4-FFF2-40B4-BE49-F238E27FC236}">
                <a16:creationId xmlns:a16="http://schemas.microsoft.com/office/drawing/2014/main" id="{DC01873F-0063-374A-8FF4-60AB1B20E30A}"/>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22" name="Text Placeholder 10">
            <a:extLst>
              <a:ext uri="{FF2B5EF4-FFF2-40B4-BE49-F238E27FC236}">
                <a16:creationId xmlns:a16="http://schemas.microsoft.com/office/drawing/2014/main" id="{56A26F7F-A204-454B-B7C3-AD71F060374C}"/>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dirty="0"/>
              <a:t>Click to edit Master text styles</a:t>
            </a:r>
          </a:p>
        </p:txBody>
      </p:sp>
      <p:sp>
        <p:nvSpPr>
          <p:cNvPr id="23" name="Text Placeholder 10">
            <a:extLst>
              <a:ext uri="{FF2B5EF4-FFF2-40B4-BE49-F238E27FC236}">
                <a16:creationId xmlns:a16="http://schemas.microsoft.com/office/drawing/2014/main" id="{2E816170-D8CB-F14C-B96E-49F48030E03C}"/>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dirty="0"/>
              <a:t>Click to edit Master text styles</a:t>
            </a:r>
          </a:p>
        </p:txBody>
      </p:sp>
    </p:spTree>
    <p:extLst>
      <p:ext uri="{BB962C8B-B14F-4D97-AF65-F5344CB8AC3E}">
        <p14:creationId xmlns:p14="http://schemas.microsoft.com/office/powerpoint/2010/main" val="408217532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ext and Bullets">
    <p:spTree>
      <p:nvGrpSpPr>
        <p:cNvPr id="1" name=""/>
        <p:cNvGrpSpPr/>
        <p:nvPr/>
      </p:nvGrpSpPr>
      <p:grpSpPr>
        <a:xfrm>
          <a:off x="0" y="0"/>
          <a:ext cx="0" cy="0"/>
          <a:chOff x="0" y="0"/>
          <a:chExt cx="0" cy="0"/>
        </a:xfrm>
      </p:grpSpPr>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
        <p:nvSpPr>
          <p:cNvPr id="8" name="Title 1">
            <a:extLst>
              <a:ext uri="{FF2B5EF4-FFF2-40B4-BE49-F238E27FC236}">
                <a16:creationId xmlns:a16="http://schemas.microsoft.com/office/drawing/2014/main" id="{677BB2F1-AFF0-C64C-83D0-3B465EE13985}"/>
              </a:ext>
            </a:extLst>
          </p:cNvPr>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none" baseline="0"/>
            </a:lvl1pPr>
          </a:lstStyle>
          <a:p>
            <a:r>
              <a:rPr lang="en-US" dirty="0"/>
              <a:t>Slide Title</a:t>
            </a:r>
            <a:endParaRPr lang="en-GB" dirty="0"/>
          </a:p>
        </p:txBody>
      </p:sp>
      <p:sp>
        <p:nvSpPr>
          <p:cNvPr id="9" name="Text Placeholder 8"/>
          <p:cNvSpPr>
            <a:spLocks noGrp="1"/>
          </p:cNvSpPr>
          <p:nvPr>
            <p:ph type="body" sz="quarter" idx="12"/>
          </p:nvPr>
        </p:nvSpPr>
        <p:spPr>
          <a:xfrm>
            <a:off x="234000" y="986400"/>
            <a:ext cx="7667625" cy="3601574"/>
          </a:xfrm>
        </p:spPr>
        <p:txBody>
          <a:bodyPr>
            <a:noAutofit/>
          </a:bodyPr>
          <a:lstStyle>
            <a:lvl1pPr marL="0" indent="0">
              <a:lnSpc>
                <a:spcPts val="2800"/>
              </a:lnSpc>
              <a:spcBef>
                <a:spcPts val="0"/>
              </a:spcBef>
              <a:buNone/>
              <a:defRPr sz="2700"/>
            </a:lvl1pPr>
            <a:lvl2pPr marL="270000" indent="-270000">
              <a:lnSpc>
                <a:spcPts val="2800"/>
              </a:lnSpc>
              <a:spcBef>
                <a:spcPts val="0"/>
              </a:spcBef>
              <a:defRPr sz="2700"/>
            </a:lvl2pPr>
            <a:lvl3pPr marL="540000" indent="-270000">
              <a:lnSpc>
                <a:spcPts val="2800"/>
              </a:lnSpc>
              <a:defRPr sz="2700"/>
            </a:lvl3pPr>
            <a:lvl4pPr marL="810000" indent="-270000">
              <a:lnSpc>
                <a:spcPts val="2800"/>
              </a:lnSpc>
              <a:defRPr sz="2700"/>
            </a:lvl4pPr>
            <a:lvl5pPr marL="1080000" indent="-270000">
              <a:lnSpc>
                <a:spcPts val="2800"/>
              </a:lnSpc>
              <a:defRPr sz="2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2">
            <a:extLst>
              <a:ext uri="{FF2B5EF4-FFF2-40B4-BE49-F238E27FC236}">
                <a16:creationId xmlns:a16="http://schemas.microsoft.com/office/drawing/2014/main" id="{FC25F548-F1B7-1942-BFC2-C7EF39D09D2E}"/>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a:t>Education &amp; Training Foundation</a:t>
            </a:r>
            <a:endParaRPr lang="en-GB" dirty="0"/>
          </a:p>
        </p:txBody>
      </p:sp>
    </p:spTree>
    <p:extLst>
      <p:ext uri="{BB962C8B-B14F-4D97-AF65-F5344CB8AC3E}">
        <p14:creationId xmlns:p14="http://schemas.microsoft.com/office/powerpoint/2010/main" val="40688772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6_Quote Banner">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3A87C14-09C8-1D4B-A67D-EC0710EB79BB}"/>
              </a:ext>
            </a:extLst>
          </p:cNvPr>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none" baseline="0"/>
            </a:lvl1pPr>
          </a:lstStyle>
          <a:p>
            <a:r>
              <a:rPr lang="en-US" dirty="0"/>
              <a:t>Slide Title</a:t>
            </a:r>
            <a:endParaRPr lang="en-GB" dirty="0"/>
          </a:p>
        </p:txBody>
      </p:sp>
      <p:sp>
        <p:nvSpPr>
          <p:cNvPr id="13" name="Text Placeholder 12"/>
          <p:cNvSpPr>
            <a:spLocks noGrp="1"/>
          </p:cNvSpPr>
          <p:nvPr>
            <p:ph type="body" sz="quarter" idx="13"/>
          </p:nvPr>
        </p:nvSpPr>
        <p:spPr>
          <a:xfrm>
            <a:off x="233363" y="1438717"/>
            <a:ext cx="4122737" cy="3293274"/>
          </a:xfrm>
        </p:spPr>
        <p:txBody>
          <a:bodyPr/>
          <a:lstStyle>
            <a:lvl1pPr marL="0" indent="0">
              <a:lnSpc>
                <a:spcPts val="2700"/>
              </a:lnSpc>
              <a:spcBef>
                <a:spcPts val="0"/>
              </a:spcBef>
              <a:buNone/>
              <a:defRPr sz="2700" b="1"/>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6" name="Picture Placeholder 5"/>
          <p:cNvSpPr>
            <a:spLocks noGrp="1"/>
          </p:cNvSpPr>
          <p:nvPr>
            <p:ph type="pic" sz="quarter" idx="12"/>
          </p:nvPr>
        </p:nvSpPr>
        <p:spPr>
          <a:xfrm>
            <a:off x="4500564" y="1059582"/>
            <a:ext cx="4362450" cy="3672409"/>
          </a:xfrm>
        </p:spPr>
        <p:txBody>
          <a:bodyPr/>
          <a:lstStyle/>
          <a:p>
            <a:r>
              <a:rPr lang="en-US" dirty="0"/>
              <a:t>Click icon to add picture</a:t>
            </a:r>
            <a:endParaRPr lang="en-GB" dirty="0"/>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13492" y="1059582"/>
            <a:ext cx="4142608" cy="273844"/>
          </a:xfrm>
          <a:prstGeom prst="rect">
            <a:avLst/>
          </a:prstGeom>
        </p:spPr>
      </p:pic>
      <p:sp>
        <p:nvSpPr>
          <p:cNvPr id="10" name="Footer Placeholder 2">
            <a:extLst>
              <a:ext uri="{FF2B5EF4-FFF2-40B4-BE49-F238E27FC236}">
                <a16:creationId xmlns:a16="http://schemas.microsoft.com/office/drawing/2014/main" id="{14A703AD-9E38-C941-B631-ABE77D2BB87D}"/>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a:t>Education &amp; Training Foundation</a:t>
            </a:r>
            <a:endParaRPr lang="en-GB" dirty="0"/>
          </a:p>
        </p:txBody>
      </p:sp>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Tree>
    <p:extLst>
      <p:ext uri="{BB962C8B-B14F-4D97-AF65-F5344CB8AC3E}">
        <p14:creationId xmlns:p14="http://schemas.microsoft.com/office/powerpoint/2010/main" val="3115907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7_Quote Banner">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3A87C14-09C8-1D4B-A67D-EC0710EB79BB}"/>
              </a:ext>
            </a:extLst>
          </p:cNvPr>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none" baseline="0"/>
            </a:lvl1pPr>
          </a:lstStyle>
          <a:p>
            <a:r>
              <a:rPr lang="en-US" dirty="0"/>
              <a:t>Slide Title</a:t>
            </a:r>
            <a:endParaRPr lang="en-GB" dirty="0"/>
          </a:p>
        </p:txBody>
      </p:sp>
      <p:sp>
        <p:nvSpPr>
          <p:cNvPr id="13" name="Text Placeholder 12"/>
          <p:cNvSpPr>
            <a:spLocks noGrp="1"/>
          </p:cNvSpPr>
          <p:nvPr>
            <p:ph type="body" sz="quarter" idx="13"/>
          </p:nvPr>
        </p:nvSpPr>
        <p:spPr>
          <a:xfrm>
            <a:off x="233363" y="1438717"/>
            <a:ext cx="4122737" cy="3293274"/>
          </a:xfrm>
        </p:spPr>
        <p:txBody>
          <a:bodyPr/>
          <a:lstStyle>
            <a:lvl1pPr marL="0" indent="0">
              <a:lnSpc>
                <a:spcPts val="2700"/>
              </a:lnSpc>
              <a:spcBef>
                <a:spcPts val="0"/>
              </a:spcBef>
              <a:buNone/>
              <a:defRPr sz="2700" b="1"/>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6" name="Picture Placeholder 5"/>
          <p:cNvSpPr>
            <a:spLocks noGrp="1"/>
          </p:cNvSpPr>
          <p:nvPr>
            <p:ph type="pic" sz="quarter" idx="12"/>
          </p:nvPr>
        </p:nvSpPr>
        <p:spPr>
          <a:xfrm>
            <a:off x="4500564" y="1059582"/>
            <a:ext cx="4362450" cy="3672409"/>
          </a:xfrm>
        </p:spPr>
        <p:txBody>
          <a:bodyPr/>
          <a:lstStyle/>
          <a:p>
            <a:r>
              <a:rPr lang="en-US" dirty="0"/>
              <a:t>Click icon to add picture</a:t>
            </a:r>
            <a:endParaRPr lang="en-GB" dirty="0"/>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32949" y="1057098"/>
            <a:ext cx="4122737" cy="274223"/>
          </a:xfrm>
          <a:prstGeom prst="rect">
            <a:avLst/>
          </a:prstGeom>
        </p:spPr>
      </p:pic>
      <p:sp>
        <p:nvSpPr>
          <p:cNvPr id="10" name="Footer Placeholder 2">
            <a:extLst>
              <a:ext uri="{FF2B5EF4-FFF2-40B4-BE49-F238E27FC236}">
                <a16:creationId xmlns:a16="http://schemas.microsoft.com/office/drawing/2014/main" id="{425EDCA8-C39F-0A47-918D-C38807C3023A}"/>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a:t>Education &amp; Training Foundation</a:t>
            </a:r>
            <a:endParaRPr lang="en-GB" dirty="0"/>
          </a:p>
        </p:txBody>
      </p:sp>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Tree>
    <p:extLst>
      <p:ext uri="{BB962C8B-B14F-4D97-AF65-F5344CB8AC3E}">
        <p14:creationId xmlns:p14="http://schemas.microsoft.com/office/powerpoint/2010/main" val="139580511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8_Quote Banner">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3A87C14-09C8-1D4B-A67D-EC0710EB79BB}"/>
              </a:ext>
            </a:extLst>
          </p:cNvPr>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none" baseline="0"/>
            </a:lvl1pPr>
          </a:lstStyle>
          <a:p>
            <a:r>
              <a:rPr lang="en-US" dirty="0"/>
              <a:t>Slide Title</a:t>
            </a:r>
            <a:endParaRPr lang="en-GB" dirty="0"/>
          </a:p>
        </p:txBody>
      </p:sp>
      <p:sp>
        <p:nvSpPr>
          <p:cNvPr id="13" name="Text Placeholder 12"/>
          <p:cNvSpPr>
            <a:spLocks noGrp="1"/>
          </p:cNvSpPr>
          <p:nvPr>
            <p:ph type="body" sz="quarter" idx="13"/>
          </p:nvPr>
        </p:nvSpPr>
        <p:spPr>
          <a:xfrm>
            <a:off x="233363" y="1438717"/>
            <a:ext cx="4122737" cy="3293274"/>
          </a:xfrm>
        </p:spPr>
        <p:txBody>
          <a:bodyPr/>
          <a:lstStyle>
            <a:lvl1pPr marL="0" indent="0">
              <a:lnSpc>
                <a:spcPts val="2700"/>
              </a:lnSpc>
              <a:spcBef>
                <a:spcPts val="0"/>
              </a:spcBef>
              <a:buNone/>
              <a:defRPr sz="2700" b="1"/>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6" name="Picture Placeholder 5"/>
          <p:cNvSpPr>
            <a:spLocks noGrp="1"/>
          </p:cNvSpPr>
          <p:nvPr>
            <p:ph type="pic" sz="quarter" idx="12"/>
          </p:nvPr>
        </p:nvSpPr>
        <p:spPr>
          <a:xfrm>
            <a:off x="4500564" y="1059582"/>
            <a:ext cx="4362450" cy="3672409"/>
          </a:xfrm>
        </p:spPr>
        <p:txBody>
          <a:bodyPr/>
          <a:lstStyle/>
          <a:p>
            <a:r>
              <a:rPr lang="en-US" dirty="0"/>
              <a:t>Click icon to add picture</a:t>
            </a:r>
            <a:endParaRPr lang="en-GB" dirty="0"/>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32949" y="1059582"/>
            <a:ext cx="4122737" cy="279078"/>
          </a:xfrm>
          <a:prstGeom prst="rect">
            <a:avLst/>
          </a:prstGeom>
        </p:spPr>
      </p:pic>
      <p:sp>
        <p:nvSpPr>
          <p:cNvPr id="10" name="Footer Placeholder 2">
            <a:extLst>
              <a:ext uri="{FF2B5EF4-FFF2-40B4-BE49-F238E27FC236}">
                <a16:creationId xmlns:a16="http://schemas.microsoft.com/office/drawing/2014/main" id="{976E5675-51D7-3D40-A986-781F0BAAB175}"/>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a:t>Education &amp; Training Foundation</a:t>
            </a:r>
            <a:endParaRPr lang="en-GB" dirty="0"/>
          </a:p>
        </p:txBody>
      </p:sp>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Tree>
    <p:extLst>
      <p:ext uri="{BB962C8B-B14F-4D97-AF65-F5344CB8AC3E}">
        <p14:creationId xmlns:p14="http://schemas.microsoft.com/office/powerpoint/2010/main" val="32797063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9_Quote Banner">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3A87C14-09C8-1D4B-A67D-EC0710EB79BB}"/>
              </a:ext>
            </a:extLst>
          </p:cNvPr>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none" baseline="0"/>
            </a:lvl1pPr>
          </a:lstStyle>
          <a:p>
            <a:r>
              <a:rPr lang="en-US" dirty="0"/>
              <a:t>Slide Title</a:t>
            </a:r>
            <a:endParaRPr lang="en-GB" dirty="0"/>
          </a:p>
        </p:txBody>
      </p:sp>
      <p:sp>
        <p:nvSpPr>
          <p:cNvPr id="13" name="Text Placeholder 12"/>
          <p:cNvSpPr>
            <a:spLocks noGrp="1"/>
          </p:cNvSpPr>
          <p:nvPr>
            <p:ph type="body" sz="quarter" idx="13"/>
          </p:nvPr>
        </p:nvSpPr>
        <p:spPr>
          <a:xfrm>
            <a:off x="233363" y="1438717"/>
            <a:ext cx="4122737" cy="3293274"/>
          </a:xfrm>
        </p:spPr>
        <p:txBody>
          <a:bodyPr/>
          <a:lstStyle>
            <a:lvl1pPr marL="0" indent="0">
              <a:lnSpc>
                <a:spcPts val="2700"/>
              </a:lnSpc>
              <a:spcBef>
                <a:spcPts val="0"/>
              </a:spcBef>
              <a:buNone/>
              <a:defRPr sz="2700" b="1"/>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6" name="Picture Placeholder 5"/>
          <p:cNvSpPr>
            <a:spLocks noGrp="1"/>
          </p:cNvSpPr>
          <p:nvPr>
            <p:ph type="pic" sz="quarter" idx="12"/>
          </p:nvPr>
        </p:nvSpPr>
        <p:spPr>
          <a:xfrm>
            <a:off x="4500564" y="1059582"/>
            <a:ext cx="4362450" cy="3672409"/>
          </a:xfrm>
        </p:spPr>
        <p:txBody>
          <a:bodyPr/>
          <a:lstStyle/>
          <a:p>
            <a:r>
              <a:rPr lang="en-US" dirty="0"/>
              <a:t>Click icon to add picture</a:t>
            </a:r>
            <a:endParaRPr lang="en-GB" dirty="0"/>
          </a:p>
        </p:txBody>
      </p:sp>
      <p:pic>
        <p:nvPicPr>
          <p:cNvPr id="8" name="Picture 7" descr="Quote mark Graphic">
            <a:extLst>
              <a:ext uri="{C183D7F6-B498-43B3-948B-1728B52AA6E4}">
                <adec:decorative xmlns:adec="http://schemas.microsoft.com/office/drawing/2017/decorative" val="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32950" y="1059582"/>
            <a:ext cx="4122736" cy="279078"/>
          </a:xfrm>
          <a:prstGeom prst="rect">
            <a:avLst/>
          </a:prstGeom>
        </p:spPr>
      </p:pic>
      <p:sp>
        <p:nvSpPr>
          <p:cNvPr id="10" name="Footer Placeholder 2">
            <a:extLst>
              <a:ext uri="{FF2B5EF4-FFF2-40B4-BE49-F238E27FC236}">
                <a16:creationId xmlns:a16="http://schemas.microsoft.com/office/drawing/2014/main" id="{FBF5C345-1F80-854D-8834-8C51A1F8B39B}"/>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a:t>Education &amp; Training Foundation</a:t>
            </a:r>
            <a:endParaRPr lang="en-GB" dirty="0"/>
          </a:p>
        </p:txBody>
      </p:sp>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Tree>
    <p:extLst>
      <p:ext uri="{BB962C8B-B14F-4D97-AF65-F5344CB8AC3E}">
        <p14:creationId xmlns:p14="http://schemas.microsoft.com/office/powerpoint/2010/main" val="148513875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0_Quote Banner">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3A87C14-09C8-1D4B-A67D-EC0710EB79BB}"/>
              </a:ext>
            </a:extLst>
          </p:cNvPr>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none" baseline="0"/>
            </a:lvl1pPr>
          </a:lstStyle>
          <a:p>
            <a:r>
              <a:rPr lang="en-US" dirty="0"/>
              <a:t>Slide Title</a:t>
            </a:r>
            <a:endParaRPr lang="en-GB" dirty="0"/>
          </a:p>
        </p:txBody>
      </p:sp>
      <p:sp>
        <p:nvSpPr>
          <p:cNvPr id="13" name="Text Placeholder 12"/>
          <p:cNvSpPr>
            <a:spLocks noGrp="1"/>
          </p:cNvSpPr>
          <p:nvPr>
            <p:ph type="body" sz="quarter" idx="13"/>
          </p:nvPr>
        </p:nvSpPr>
        <p:spPr>
          <a:xfrm>
            <a:off x="233363" y="1438717"/>
            <a:ext cx="4122737" cy="3293274"/>
          </a:xfrm>
        </p:spPr>
        <p:txBody>
          <a:bodyPr/>
          <a:lstStyle>
            <a:lvl1pPr marL="0" indent="0">
              <a:lnSpc>
                <a:spcPts val="2700"/>
              </a:lnSpc>
              <a:spcBef>
                <a:spcPts val="0"/>
              </a:spcBef>
              <a:buNone/>
              <a:defRPr sz="2700" b="1"/>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6" name="Picture Placeholder 5"/>
          <p:cNvSpPr>
            <a:spLocks noGrp="1"/>
          </p:cNvSpPr>
          <p:nvPr>
            <p:ph type="pic" sz="quarter" idx="12"/>
          </p:nvPr>
        </p:nvSpPr>
        <p:spPr>
          <a:xfrm>
            <a:off x="4500564" y="1059582"/>
            <a:ext cx="4362450" cy="3672409"/>
          </a:xfrm>
        </p:spPr>
        <p:txBody>
          <a:bodyPr/>
          <a:lstStyle/>
          <a:p>
            <a:r>
              <a:rPr lang="en-US" dirty="0"/>
              <a:t>Click icon to add picture</a:t>
            </a:r>
            <a:endParaRPr lang="en-GB" dirty="0"/>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32950" y="1072208"/>
            <a:ext cx="4122738" cy="288032"/>
          </a:xfrm>
          <a:prstGeom prst="rect">
            <a:avLst/>
          </a:prstGeom>
        </p:spPr>
      </p:pic>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Tree>
    <p:extLst>
      <p:ext uri="{BB962C8B-B14F-4D97-AF65-F5344CB8AC3E}">
        <p14:creationId xmlns:p14="http://schemas.microsoft.com/office/powerpoint/2010/main" val="36103421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1_Quote Banner">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3A87C14-09C8-1D4B-A67D-EC0710EB79BB}"/>
              </a:ext>
            </a:extLst>
          </p:cNvPr>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none" baseline="0"/>
            </a:lvl1pPr>
          </a:lstStyle>
          <a:p>
            <a:r>
              <a:rPr lang="en-US" dirty="0"/>
              <a:t>Slide Title</a:t>
            </a:r>
            <a:endParaRPr lang="en-GB" dirty="0"/>
          </a:p>
        </p:txBody>
      </p:sp>
      <p:sp>
        <p:nvSpPr>
          <p:cNvPr id="13" name="Text Placeholder 12"/>
          <p:cNvSpPr>
            <a:spLocks noGrp="1"/>
          </p:cNvSpPr>
          <p:nvPr>
            <p:ph type="body" sz="quarter" idx="13"/>
          </p:nvPr>
        </p:nvSpPr>
        <p:spPr>
          <a:xfrm>
            <a:off x="233363" y="1438717"/>
            <a:ext cx="4122737" cy="3293274"/>
          </a:xfrm>
        </p:spPr>
        <p:txBody>
          <a:bodyPr/>
          <a:lstStyle>
            <a:lvl1pPr marL="0" indent="0">
              <a:lnSpc>
                <a:spcPts val="2700"/>
              </a:lnSpc>
              <a:spcBef>
                <a:spcPts val="0"/>
              </a:spcBef>
              <a:buNone/>
              <a:defRPr sz="2700" b="1"/>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6" name="Picture Placeholder 5"/>
          <p:cNvSpPr>
            <a:spLocks noGrp="1"/>
          </p:cNvSpPr>
          <p:nvPr>
            <p:ph type="pic" sz="quarter" idx="12"/>
          </p:nvPr>
        </p:nvSpPr>
        <p:spPr>
          <a:xfrm>
            <a:off x="4500564" y="1059582"/>
            <a:ext cx="4362450" cy="3672409"/>
          </a:xfrm>
        </p:spPr>
        <p:txBody>
          <a:bodyPr/>
          <a:lstStyle/>
          <a:p>
            <a:r>
              <a:rPr lang="en-US" dirty="0"/>
              <a:t>Click icon to add picture</a:t>
            </a:r>
            <a:endParaRPr lang="en-GB" dirty="0"/>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32950" y="1076685"/>
            <a:ext cx="4122738" cy="279077"/>
          </a:xfrm>
          <a:prstGeom prst="rect">
            <a:avLst/>
          </a:prstGeom>
        </p:spPr>
      </p:pic>
      <p:sp>
        <p:nvSpPr>
          <p:cNvPr id="10" name="Footer Placeholder 2">
            <a:extLst>
              <a:ext uri="{FF2B5EF4-FFF2-40B4-BE49-F238E27FC236}">
                <a16:creationId xmlns:a16="http://schemas.microsoft.com/office/drawing/2014/main" id="{94FAF4B1-A891-9345-87E4-874AEEFCC34F}"/>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a:t>Education &amp; Training Foundation</a:t>
            </a:r>
            <a:endParaRPr lang="en-GB" dirty="0"/>
          </a:p>
        </p:txBody>
      </p:sp>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Tree>
    <p:extLst>
      <p:ext uri="{BB962C8B-B14F-4D97-AF65-F5344CB8AC3E}">
        <p14:creationId xmlns:p14="http://schemas.microsoft.com/office/powerpoint/2010/main" val="219221741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ody Text, Content with Image">
    <p:spTree>
      <p:nvGrpSpPr>
        <p:cNvPr id="1" name=""/>
        <p:cNvGrpSpPr/>
        <p:nvPr/>
      </p:nvGrpSpPr>
      <p:grpSpPr>
        <a:xfrm>
          <a:off x="0" y="0"/>
          <a:ext cx="0" cy="0"/>
          <a:chOff x="0" y="0"/>
          <a:chExt cx="0" cy="0"/>
        </a:xfrm>
      </p:grpSpPr>
      <p:sp>
        <p:nvSpPr>
          <p:cNvPr id="10" name="Content Placeholder 13"/>
          <p:cNvSpPr>
            <a:spLocks noGrp="1"/>
          </p:cNvSpPr>
          <p:nvPr>
            <p:ph sz="quarter" idx="18"/>
          </p:nvPr>
        </p:nvSpPr>
        <p:spPr>
          <a:xfrm>
            <a:off x="234000" y="1059582"/>
            <a:ext cx="4105275" cy="3528292"/>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Picture Placeholder 5"/>
          <p:cNvSpPr>
            <a:spLocks noGrp="1"/>
          </p:cNvSpPr>
          <p:nvPr>
            <p:ph type="pic" sz="quarter" idx="12"/>
          </p:nvPr>
        </p:nvSpPr>
        <p:spPr>
          <a:xfrm>
            <a:off x="4500564" y="1059582"/>
            <a:ext cx="4362450" cy="3508405"/>
          </a:xfrm>
        </p:spPr>
        <p:txBody>
          <a:bodyPr/>
          <a:lstStyle/>
          <a:p>
            <a:r>
              <a:rPr lang="en-US"/>
              <a:t>Click icon to add picture</a:t>
            </a:r>
            <a:endParaRPr lang="en-GB" dirty="0"/>
          </a:p>
        </p:txBody>
      </p:sp>
      <p:sp>
        <p:nvSpPr>
          <p:cNvPr id="9" name="Footer Placeholder 2">
            <a:extLst>
              <a:ext uri="{FF2B5EF4-FFF2-40B4-BE49-F238E27FC236}">
                <a16:creationId xmlns:a16="http://schemas.microsoft.com/office/drawing/2014/main" id="{37AC88C8-6C7D-3E4E-91BC-2525DB6F766C}"/>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a:t>Education &amp; Training Foundation</a:t>
            </a:r>
            <a:endParaRPr lang="en-GB" dirty="0"/>
          </a:p>
        </p:txBody>
      </p:sp>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
        <p:nvSpPr>
          <p:cNvPr id="11" name="Title 1">
            <a:extLst>
              <a:ext uri="{FF2B5EF4-FFF2-40B4-BE49-F238E27FC236}">
                <a16:creationId xmlns:a16="http://schemas.microsoft.com/office/drawing/2014/main" id="{D1AF2D4C-9CD0-B44D-B5CD-04B37D98F8CA}"/>
              </a:ext>
            </a:extLst>
          </p:cNvPr>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none" baseline="0"/>
            </a:lvl1pPr>
          </a:lstStyle>
          <a:p>
            <a:r>
              <a:rPr lang="en-US" dirty="0"/>
              <a:t>Slide Title</a:t>
            </a:r>
            <a:endParaRPr lang="en-GB" dirty="0"/>
          </a:p>
        </p:txBody>
      </p:sp>
    </p:spTree>
    <p:extLst>
      <p:ext uri="{BB962C8B-B14F-4D97-AF65-F5344CB8AC3E}">
        <p14:creationId xmlns:p14="http://schemas.microsoft.com/office/powerpoint/2010/main" val="342772391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Images and Text ">
    <p:spTree>
      <p:nvGrpSpPr>
        <p:cNvPr id="1" name=""/>
        <p:cNvGrpSpPr/>
        <p:nvPr/>
      </p:nvGrpSpPr>
      <p:grpSpPr>
        <a:xfrm>
          <a:off x="0" y="0"/>
          <a:ext cx="0" cy="0"/>
          <a:chOff x="0" y="0"/>
          <a:chExt cx="0" cy="0"/>
        </a:xfrm>
      </p:grpSpPr>
      <p:sp>
        <p:nvSpPr>
          <p:cNvPr id="13" name="Content Placeholder 13"/>
          <p:cNvSpPr>
            <a:spLocks noGrp="1"/>
          </p:cNvSpPr>
          <p:nvPr>
            <p:ph sz="quarter" idx="18"/>
          </p:nvPr>
        </p:nvSpPr>
        <p:spPr>
          <a:xfrm>
            <a:off x="234000" y="986400"/>
            <a:ext cx="4122100" cy="1584076"/>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Content Placeholder 13"/>
          <p:cNvSpPr>
            <a:spLocks noGrp="1"/>
          </p:cNvSpPr>
          <p:nvPr>
            <p:ph sz="quarter" idx="19"/>
          </p:nvPr>
        </p:nvSpPr>
        <p:spPr>
          <a:xfrm>
            <a:off x="4499992" y="986400"/>
            <a:ext cx="4175696" cy="1584076"/>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Content Placeholder 13"/>
          <p:cNvSpPr>
            <a:spLocks noGrp="1"/>
          </p:cNvSpPr>
          <p:nvPr>
            <p:ph sz="quarter" idx="14"/>
          </p:nvPr>
        </p:nvSpPr>
        <p:spPr>
          <a:xfrm>
            <a:off x="234000" y="2825999"/>
            <a:ext cx="4122100" cy="1761875"/>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Content Placeholder 13"/>
          <p:cNvSpPr>
            <a:spLocks noGrp="1"/>
          </p:cNvSpPr>
          <p:nvPr>
            <p:ph sz="quarter" idx="17"/>
          </p:nvPr>
        </p:nvSpPr>
        <p:spPr>
          <a:xfrm>
            <a:off x="4499992" y="2825999"/>
            <a:ext cx="4175696" cy="1761875"/>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Footer Placeholder 2">
            <a:extLst>
              <a:ext uri="{FF2B5EF4-FFF2-40B4-BE49-F238E27FC236}">
                <a16:creationId xmlns:a16="http://schemas.microsoft.com/office/drawing/2014/main" id="{86865402-09AB-6E42-B92F-B38A3A35D872}"/>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a:t>Education &amp; Training Foundation</a:t>
            </a:r>
            <a:endParaRPr lang="en-GB" dirty="0"/>
          </a:p>
        </p:txBody>
      </p:sp>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
        <p:nvSpPr>
          <p:cNvPr id="11" name="Title 1">
            <a:extLst>
              <a:ext uri="{FF2B5EF4-FFF2-40B4-BE49-F238E27FC236}">
                <a16:creationId xmlns:a16="http://schemas.microsoft.com/office/drawing/2014/main" id="{BFC11F3F-B757-9441-BCF0-F07A1DF6C9E3}"/>
              </a:ext>
            </a:extLst>
          </p:cNvPr>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none" baseline="0"/>
            </a:lvl1pPr>
          </a:lstStyle>
          <a:p>
            <a:r>
              <a:rPr lang="en-US" dirty="0"/>
              <a:t>Slide Title</a:t>
            </a:r>
            <a:endParaRPr lang="en-GB" dirty="0"/>
          </a:p>
        </p:txBody>
      </p:sp>
    </p:spTree>
    <p:extLst>
      <p:ext uri="{BB962C8B-B14F-4D97-AF65-F5344CB8AC3E}">
        <p14:creationId xmlns:p14="http://schemas.microsoft.com/office/powerpoint/2010/main" val="229637297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8" name="Content Placeholder 13"/>
          <p:cNvSpPr>
            <a:spLocks noGrp="1"/>
          </p:cNvSpPr>
          <p:nvPr>
            <p:ph sz="quarter" idx="14"/>
          </p:nvPr>
        </p:nvSpPr>
        <p:spPr>
          <a:xfrm>
            <a:off x="234000" y="987425"/>
            <a:ext cx="4122100" cy="3600449"/>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Content Placeholder 13"/>
          <p:cNvSpPr>
            <a:spLocks noGrp="1"/>
          </p:cNvSpPr>
          <p:nvPr>
            <p:ph sz="quarter" idx="17"/>
          </p:nvPr>
        </p:nvSpPr>
        <p:spPr>
          <a:xfrm>
            <a:off x="4500563" y="987425"/>
            <a:ext cx="4210497" cy="3600449"/>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Footer Placeholder 2">
            <a:extLst>
              <a:ext uri="{FF2B5EF4-FFF2-40B4-BE49-F238E27FC236}">
                <a16:creationId xmlns:a16="http://schemas.microsoft.com/office/drawing/2014/main" id="{8D4D3896-89DF-784C-8D38-9C4D97F23C39}"/>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a:t>Education &amp; Training Foundation</a:t>
            </a:r>
            <a:endParaRPr lang="en-GB" dirty="0"/>
          </a:p>
        </p:txBody>
      </p:sp>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
        <p:nvSpPr>
          <p:cNvPr id="11" name="Title 1">
            <a:extLst>
              <a:ext uri="{FF2B5EF4-FFF2-40B4-BE49-F238E27FC236}">
                <a16:creationId xmlns:a16="http://schemas.microsoft.com/office/drawing/2014/main" id="{7877960D-6F48-B34C-A702-9C399DDDF017}"/>
              </a:ext>
            </a:extLst>
          </p:cNvPr>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none" baseline="0"/>
            </a:lvl1pPr>
          </a:lstStyle>
          <a:p>
            <a:r>
              <a:rPr lang="en-US" dirty="0"/>
              <a:t>Slide Title</a:t>
            </a:r>
            <a:endParaRPr lang="en-GB" dirty="0"/>
          </a:p>
        </p:txBody>
      </p:sp>
    </p:spTree>
    <p:extLst>
      <p:ext uri="{BB962C8B-B14F-4D97-AF65-F5344CB8AC3E}">
        <p14:creationId xmlns:p14="http://schemas.microsoft.com/office/powerpoint/2010/main" val="3808567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Slide Option 5 Green">
    <p:spTree>
      <p:nvGrpSpPr>
        <p:cNvPr id="1" name=""/>
        <p:cNvGrpSpPr/>
        <p:nvPr/>
      </p:nvGrpSpPr>
      <p:grpSpPr>
        <a:xfrm>
          <a:off x="0" y="0"/>
          <a:ext cx="0" cy="0"/>
          <a:chOff x="0" y="0"/>
          <a:chExt cx="0" cy="0"/>
        </a:xfrm>
      </p:grpSpPr>
      <p:pic>
        <p:nvPicPr>
          <p:cNvPr id="13" name="BACKGROUND IMAGE">
            <a:extLst>
              <a:ext uri="{FF2B5EF4-FFF2-40B4-BE49-F238E27FC236}">
                <a16:creationId xmlns:a16="http://schemas.microsoft.com/office/drawing/2014/main" id="{B5D7302D-1995-3244-AE9A-AF35EA94B3D3}"/>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4149" t="6208" r="2313" b="23313"/>
          <a:stretch/>
        </p:blipFill>
        <p:spPr>
          <a:xfrm>
            <a:off x="0" y="14482"/>
            <a:ext cx="9144000" cy="5137931"/>
          </a:xfrm>
          <a:prstGeom prst="rect">
            <a:avLst/>
          </a:prstGeom>
        </p:spPr>
      </p:pic>
      <p:sp>
        <p:nvSpPr>
          <p:cNvPr id="12" name="WHITE BAR">
            <a:extLst>
              <a:ext uri="{FF2B5EF4-FFF2-40B4-BE49-F238E27FC236}">
                <a16:creationId xmlns:a16="http://schemas.microsoft.com/office/drawing/2014/main" id="{0474DE56-37D0-8142-8567-588AA082FB2B}"/>
              </a:ext>
              <a:ext uri="{C183D7F6-B498-43B3-948B-1728B52AA6E4}">
                <adec:decorative xmlns:adec="http://schemas.microsoft.com/office/drawing/2017/decorative" val="1"/>
              </a:ext>
            </a:extLst>
          </p:cNvPr>
          <p:cNvSpPr/>
          <p:nvPr userDrawn="1"/>
        </p:nvSpPr>
        <p:spPr>
          <a:xfrm>
            <a:off x="0" y="-20538"/>
            <a:ext cx="9144000" cy="84355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pic>
        <p:nvPicPr>
          <p:cNvPr id="16" name="ETF LOGO">
            <a:extLst>
              <a:ext uri="{FF2B5EF4-FFF2-40B4-BE49-F238E27FC236}">
                <a16:creationId xmlns:a16="http://schemas.microsoft.com/office/drawing/2014/main" id="{E3F0F782-0C3D-9241-80EE-3AE9C2EE78EE}"/>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251520" y="192643"/>
            <a:ext cx="859827" cy="455202"/>
          </a:xfrm>
          <a:prstGeom prst="rect">
            <a:avLst/>
          </a:prstGeom>
        </p:spPr>
      </p:pic>
      <p:pic>
        <p:nvPicPr>
          <p:cNvPr id="17" name="T LEVELS LOGO" descr="T Levels Professional Development">
            <a:extLst>
              <a:ext uri="{FF2B5EF4-FFF2-40B4-BE49-F238E27FC236}">
                <a16:creationId xmlns:a16="http://schemas.microsoft.com/office/drawing/2014/main" id="{724EB171-3B96-A94B-8A24-91C1E099393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36296" y="160864"/>
            <a:ext cx="1656184" cy="538678"/>
          </a:xfrm>
          <a:prstGeom prst="rect">
            <a:avLst/>
          </a:prstGeom>
        </p:spPr>
      </p:pic>
      <p:sp>
        <p:nvSpPr>
          <p:cNvPr id="19" name="BLACK RECTANGLE">
            <a:extLst>
              <a:ext uri="{FF2B5EF4-FFF2-40B4-BE49-F238E27FC236}">
                <a16:creationId xmlns:a16="http://schemas.microsoft.com/office/drawing/2014/main" id="{37340D0A-8E66-C344-86F6-B7DF9307919B}"/>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itle 1">
            <a:extLst>
              <a:ext uri="{FF2B5EF4-FFF2-40B4-BE49-F238E27FC236}">
                <a16:creationId xmlns:a16="http://schemas.microsoft.com/office/drawing/2014/main" id="{E8DF8FB0-E18C-B944-85F4-7C6FCE638CE9}"/>
              </a:ext>
            </a:extLst>
          </p:cNvPr>
          <p:cNvSpPr>
            <a:spLocks noGrp="1"/>
          </p:cNvSpPr>
          <p:nvPr>
            <p:ph type="ctrTitle"/>
          </p:nvPr>
        </p:nvSpPr>
        <p:spPr>
          <a:xfrm>
            <a:off x="3888720" y="2221200"/>
            <a:ext cx="4967280" cy="1242000"/>
          </a:xfrm>
          <a:solidFill>
            <a:srgbClr val="00A068"/>
          </a:solidFill>
        </p:spPr>
        <p:txBody>
          <a:bodyPr lIns="108000" tIns="136800" rIns="0" bIns="0">
            <a:noAutofit/>
          </a:bodyPr>
          <a:lstStyle>
            <a:lvl1pPr algn="l">
              <a:lnSpc>
                <a:spcPts val="4100"/>
              </a:lnSpc>
              <a:defRPr sz="4500" b="1" cap="none" baseline="0">
                <a:solidFill>
                  <a:schemeClr val="bg1"/>
                </a:solidFill>
              </a:defRPr>
            </a:lvl1pPr>
          </a:lstStyle>
          <a:p>
            <a:r>
              <a:rPr lang="en-US" dirty="0"/>
              <a:t>Click to edit Master title style</a:t>
            </a:r>
            <a:endParaRPr lang="en-GB" dirty="0"/>
          </a:p>
        </p:txBody>
      </p:sp>
      <p:sp>
        <p:nvSpPr>
          <p:cNvPr id="21" name="Subtitle 2">
            <a:extLst>
              <a:ext uri="{FF2B5EF4-FFF2-40B4-BE49-F238E27FC236}">
                <a16:creationId xmlns:a16="http://schemas.microsoft.com/office/drawing/2014/main" id="{FE3F226C-6DF2-6346-8EA2-310BB69F1A37}"/>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22" name="Text Placeholder 10">
            <a:extLst>
              <a:ext uri="{FF2B5EF4-FFF2-40B4-BE49-F238E27FC236}">
                <a16:creationId xmlns:a16="http://schemas.microsoft.com/office/drawing/2014/main" id="{8D9E660A-FDD1-4B41-B068-E2E016F41A02}"/>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dirty="0"/>
              <a:t>Click to edit Master text styles</a:t>
            </a:r>
          </a:p>
        </p:txBody>
      </p:sp>
      <p:sp>
        <p:nvSpPr>
          <p:cNvPr id="23" name="Text Placeholder 10">
            <a:extLst>
              <a:ext uri="{FF2B5EF4-FFF2-40B4-BE49-F238E27FC236}">
                <a16:creationId xmlns:a16="http://schemas.microsoft.com/office/drawing/2014/main" id="{E6502957-98DD-6D4F-BD92-32EA77DD44BE}"/>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dirty="0"/>
              <a:t>Click to edit Master text styles</a:t>
            </a:r>
          </a:p>
        </p:txBody>
      </p:sp>
    </p:spTree>
    <p:extLst>
      <p:ext uri="{BB962C8B-B14F-4D97-AF65-F5344CB8AC3E}">
        <p14:creationId xmlns:p14="http://schemas.microsoft.com/office/powerpoint/2010/main" val="56429021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hevron etc ">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F46ED22D-AC95-FE4D-901B-E1150775F49C}"/>
              </a:ext>
            </a:extLst>
          </p:cNvPr>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none" baseline="0"/>
            </a:lvl1pPr>
          </a:lstStyle>
          <a:p>
            <a:r>
              <a:rPr lang="en-US" dirty="0"/>
              <a:t>Slide Title</a:t>
            </a:r>
            <a:endParaRPr lang="en-GB" dirty="0"/>
          </a:p>
        </p:txBody>
      </p:sp>
      <p:sp>
        <p:nvSpPr>
          <p:cNvPr id="8" name="Content Placeholder 13"/>
          <p:cNvSpPr>
            <a:spLocks noGrp="1"/>
          </p:cNvSpPr>
          <p:nvPr>
            <p:ph sz="quarter" idx="14"/>
          </p:nvPr>
        </p:nvSpPr>
        <p:spPr>
          <a:xfrm>
            <a:off x="251520" y="2825999"/>
            <a:ext cx="2520280" cy="1761875"/>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13"/>
          <p:cNvSpPr>
            <a:spLocks noGrp="1"/>
          </p:cNvSpPr>
          <p:nvPr>
            <p:ph sz="quarter" idx="15"/>
          </p:nvPr>
        </p:nvSpPr>
        <p:spPr>
          <a:xfrm>
            <a:off x="3304304" y="2825999"/>
            <a:ext cx="2512800" cy="1761875"/>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13"/>
          <p:cNvSpPr>
            <a:spLocks noGrp="1"/>
          </p:cNvSpPr>
          <p:nvPr>
            <p:ph sz="quarter" idx="16"/>
          </p:nvPr>
        </p:nvSpPr>
        <p:spPr>
          <a:xfrm>
            <a:off x="6349607" y="2825999"/>
            <a:ext cx="2513406" cy="1761875"/>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Footer Placeholder 2">
            <a:extLst>
              <a:ext uri="{FF2B5EF4-FFF2-40B4-BE49-F238E27FC236}">
                <a16:creationId xmlns:a16="http://schemas.microsoft.com/office/drawing/2014/main" id="{6129AFD6-AF4F-FA4C-BEB4-49138E48F45D}"/>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a:t>Education &amp; Training Foundation</a:t>
            </a:r>
            <a:endParaRPr lang="en-GB" dirty="0"/>
          </a:p>
        </p:txBody>
      </p:sp>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Tree>
    <p:extLst>
      <p:ext uri="{BB962C8B-B14F-4D97-AF65-F5344CB8AC3E}">
        <p14:creationId xmlns:p14="http://schemas.microsoft.com/office/powerpoint/2010/main" val="112709276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rgbClr val="E51C41"/>
        </a:solidFill>
        <a:effectLst/>
      </p:bgPr>
    </p:bg>
    <p:spTree>
      <p:nvGrpSpPr>
        <p:cNvPr id="1" name=""/>
        <p:cNvGrpSpPr/>
        <p:nvPr/>
      </p:nvGrpSpPr>
      <p:grpSpPr>
        <a:xfrm>
          <a:off x="0" y="0"/>
          <a:ext cx="0" cy="0"/>
          <a:chOff x="0" y="0"/>
          <a:chExt cx="0" cy="0"/>
        </a:xfrm>
      </p:grpSpPr>
      <p:pic>
        <p:nvPicPr>
          <p:cNvPr id="11" name="Logo" descr="Education and Training Foundation Logo">
            <a:extLst>
              <a:ext uri="{FF2B5EF4-FFF2-40B4-BE49-F238E27FC236}">
                <a16:creationId xmlns:a16="http://schemas.microsoft.com/office/drawing/2014/main" id="{7D7663F1-DFD6-1A44-A50B-2ABF86AF4947}"/>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963562" y="288832"/>
            <a:ext cx="892435" cy="472466"/>
          </a:xfrm>
          <a:prstGeom prst="rect">
            <a:avLst/>
          </a:prstGeom>
        </p:spPr>
      </p:pic>
      <p:sp>
        <p:nvSpPr>
          <p:cNvPr id="17" name="Rectangle 16">
            <a:extLst>
              <a:ext uri="{FF2B5EF4-FFF2-40B4-BE49-F238E27FC236}">
                <a16:creationId xmlns:a16="http://schemas.microsoft.com/office/drawing/2014/main" id="{69A22DD6-14BC-CF43-9722-8BD9FD568B61}"/>
              </a:ext>
              <a:ext uri="{C183D7F6-B498-43B3-948B-1728B52AA6E4}">
                <adec:decorative xmlns:adec="http://schemas.microsoft.com/office/drawing/2017/decorative" val="1"/>
              </a:ext>
            </a:extLst>
          </p:cNvPr>
          <p:cNvSpPr/>
          <p:nvPr userDrawn="1"/>
        </p:nvSpPr>
        <p:spPr>
          <a:xfrm>
            <a:off x="2455193" y="3258000"/>
            <a:ext cx="6400805" cy="1602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endParaRPr lang="en-GB" sz="4500" b="0" dirty="0"/>
          </a:p>
        </p:txBody>
      </p:sp>
      <p:sp>
        <p:nvSpPr>
          <p:cNvPr id="18" name="Rectangle 17">
            <a:extLst>
              <a:ext uri="{FF2B5EF4-FFF2-40B4-BE49-F238E27FC236}">
                <a16:creationId xmlns:a16="http://schemas.microsoft.com/office/drawing/2014/main" id="{933E0F30-4DD6-0F46-9159-49E2CB38564A}"/>
              </a:ext>
              <a:ext uri="{C183D7F6-B498-43B3-948B-1728B52AA6E4}">
                <adec:decorative xmlns:adec="http://schemas.microsoft.com/office/drawing/2017/decorative" val="1"/>
              </a:ext>
            </a:extLst>
          </p:cNvPr>
          <p:cNvSpPr/>
          <p:nvPr userDrawn="1"/>
        </p:nvSpPr>
        <p:spPr>
          <a:xfrm>
            <a:off x="2445121" y="1455480"/>
            <a:ext cx="6409980" cy="1582226"/>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Subtitle 1">
            <a:extLst>
              <a:ext uri="{FF2B5EF4-FFF2-40B4-BE49-F238E27FC236}">
                <a16:creationId xmlns:a16="http://schemas.microsoft.com/office/drawing/2014/main" id="{C54FB554-6C0F-7F41-B3B1-73F3D30F82BD}"/>
              </a:ext>
            </a:extLst>
          </p:cNvPr>
          <p:cNvSpPr>
            <a:spLocks noGrp="1"/>
          </p:cNvSpPr>
          <p:nvPr>
            <p:ph type="ctrTitle" hasCustomPrompt="1"/>
          </p:nvPr>
        </p:nvSpPr>
        <p:spPr>
          <a:xfrm>
            <a:off x="2447280" y="1455480"/>
            <a:ext cx="6157168" cy="348565"/>
          </a:xfrm>
          <a:solidFill>
            <a:schemeClr val="bg1"/>
          </a:solidFill>
        </p:spPr>
        <p:txBody>
          <a:bodyPr lIns="144000" tIns="126000" rIns="0" bIns="36000" anchor="t">
            <a:noAutofit/>
          </a:bodyPr>
          <a:lstStyle>
            <a:lvl1pPr algn="l">
              <a:lnSpc>
                <a:spcPts val="1900"/>
              </a:lnSpc>
              <a:defRPr sz="1600" b="1" cap="none" baseline="0">
                <a:solidFill>
                  <a:schemeClr val="tx1"/>
                </a:solidFill>
              </a:defRPr>
            </a:lvl1pPr>
          </a:lstStyle>
          <a:p>
            <a:r>
              <a:rPr lang="en-US" dirty="0"/>
              <a:t>Name Surname</a:t>
            </a:r>
            <a:endParaRPr lang="en-GB" dirty="0"/>
          </a:p>
        </p:txBody>
      </p:sp>
      <p:sp>
        <p:nvSpPr>
          <p:cNvPr id="20" name="Subtitle 2">
            <a:extLst>
              <a:ext uri="{FF2B5EF4-FFF2-40B4-BE49-F238E27FC236}">
                <a16:creationId xmlns:a16="http://schemas.microsoft.com/office/drawing/2014/main" id="{19081514-9C2F-EE48-B61F-88BD493A9F3E}"/>
              </a:ext>
            </a:extLst>
          </p:cNvPr>
          <p:cNvSpPr>
            <a:spLocks noGrp="1"/>
          </p:cNvSpPr>
          <p:nvPr>
            <p:ph type="subTitle" idx="1" hasCustomPrompt="1"/>
          </p:nvPr>
        </p:nvSpPr>
        <p:spPr>
          <a:xfrm>
            <a:off x="2446020" y="1874878"/>
            <a:ext cx="6157168" cy="268982"/>
          </a:xfrm>
          <a:noFill/>
        </p:spPr>
        <p:txBody>
          <a:bodyPr lIns="144000" tIns="0" bIns="0" anchor="t" anchorCtr="0">
            <a:normAutofit/>
          </a:bodyPr>
          <a:lstStyle>
            <a:lvl1pPr marL="0" indent="0" algn="l" defTabSz="914400" rtl="0" eaLnBrk="1" latinLnBrk="0" hangingPunct="1">
              <a:lnSpc>
                <a:spcPts val="1900"/>
              </a:lnSpc>
              <a:spcBef>
                <a:spcPct val="0"/>
              </a:spcBef>
              <a:buNone/>
              <a:defRPr lang="en-GB" sz="1600" b="0" kern="1200" cap="none" baseline="0" dirty="0">
                <a:solidFill>
                  <a:schemeClr val="tx1"/>
                </a:solidFill>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Name@email.com</a:t>
            </a:r>
            <a:endParaRPr lang="en-GB" dirty="0"/>
          </a:p>
        </p:txBody>
      </p:sp>
      <p:sp>
        <p:nvSpPr>
          <p:cNvPr id="21" name="Web address" descr="www.ETFOUNDATION.CO.UK&#10;">
            <a:extLst>
              <a:ext uri="{FF2B5EF4-FFF2-40B4-BE49-F238E27FC236}">
                <a16:creationId xmlns:a16="http://schemas.microsoft.com/office/drawing/2014/main" id="{222C9268-0E9F-7F4E-AC14-BE45FFB3CD00}"/>
              </a:ext>
            </a:extLst>
          </p:cNvPr>
          <p:cNvSpPr txBox="1"/>
          <p:nvPr userDrawn="1"/>
        </p:nvSpPr>
        <p:spPr>
          <a:xfrm>
            <a:off x="2447280" y="2571750"/>
            <a:ext cx="5003780" cy="465956"/>
          </a:xfrm>
          <a:prstGeom prst="rect">
            <a:avLst/>
          </a:prstGeom>
          <a:solidFill>
            <a:schemeClr val="bg1"/>
          </a:solidFill>
        </p:spPr>
        <p:txBody>
          <a:bodyPr wrap="square" lIns="144000" bIns="108000" rtlCol="0" anchor="b" anchorCtr="0">
            <a:noAutofit/>
          </a:bodyPr>
          <a:lstStyle/>
          <a:p>
            <a:r>
              <a:rPr lang="en-GB" dirty="0">
                <a:solidFill>
                  <a:schemeClr val="tx1"/>
                </a:solidFill>
                <a:hlinkClick r:id="rId3">
                  <a:extLst>
                    <a:ext uri="{A12FA001-AC4F-418D-AE19-62706E023703}">
                      <ahyp:hlinkClr xmlns:ahyp="http://schemas.microsoft.com/office/drawing/2018/hyperlinkcolor" val="tx"/>
                    </a:ext>
                  </a:extLst>
                </a:hlinkClick>
              </a:rPr>
              <a:t>ETFOUNDATION.CO.UK</a:t>
            </a:r>
            <a:endParaRPr lang="en-GB" dirty="0">
              <a:solidFill>
                <a:schemeClr val="tx1"/>
              </a:solidFill>
            </a:endParaRPr>
          </a:p>
        </p:txBody>
      </p:sp>
      <p:sp>
        <p:nvSpPr>
          <p:cNvPr id="22" name="Thankyou">
            <a:extLst>
              <a:ext uri="{FF2B5EF4-FFF2-40B4-BE49-F238E27FC236}">
                <a16:creationId xmlns:a16="http://schemas.microsoft.com/office/drawing/2014/main" id="{9689DB92-3A2D-2346-92F6-716C7E5B3F6F}"/>
              </a:ext>
              <a:ext uri="{C183D7F6-B498-43B3-948B-1728B52AA6E4}">
                <adec:decorative xmlns:adec="http://schemas.microsoft.com/office/drawing/2017/decorative" val="0"/>
              </a:ext>
            </a:extLst>
          </p:cNvPr>
          <p:cNvSpPr/>
          <p:nvPr userDrawn="1"/>
        </p:nvSpPr>
        <p:spPr>
          <a:xfrm>
            <a:off x="2483768" y="3258000"/>
            <a:ext cx="4661413" cy="1602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r>
              <a:rPr lang="en-GB" sz="5400" b="1" dirty="0"/>
              <a:t>Thank you</a:t>
            </a:r>
            <a:endParaRPr lang="en-GB" sz="5400" b="1" baseline="0" dirty="0"/>
          </a:p>
          <a:p>
            <a:pPr algn="l">
              <a:lnSpc>
                <a:spcPts val="4500"/>
              </a:lnSpc>
            </a:pPr>
            <a:r>
              <a:rPr lang="en-GB" sz="4500" b="0" baseline="0" dirty="0"/>
              <a:t>Any Questions?</a:t>
            </a:r>
            <a:endParaRPr lang="en-GB" sz="4500" b="0" dirty="0"/>
          </a:p>
        </p:txBody>
      </p:sp>
    </p:spTree>
    <p:extLst>
      <p:ext uri="{BB962C8B-B14F-4D97-AF65-F5344CB8AC3E}">
        <p14:creationId xmlns:p14="http://schemas.microsoft.com/office/powerpoint/2010/main" val="341426004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_Thank You">
    <p:bg>
      <p:bgPr>
        <a:solidFill>
          <a:srgbClr val="FEB912"/>
        </a:solidFill>
        <a:effectLst/>
      </p:bgPr>
    </p:bg>
    <p:spTree>
      <p:nvGrpSpPr>
        <p:cNvPr id="1" name=""/>
        <p:cNvGrpSpPr/>
        <p:nvPr/>
      </p:nvGrpSpPr>
      <p:grpSpPr>
        <a:xfrm>
          <a:off x="0" y="0"/>
          <a:ext cx="0" cy="0"/>
          <a:chOff x="0" y="0"/>
          <a:chExt cx="0" cy="0"/>
        </a:xfrm>
      </p:grpSpPr>
      <p:pic>
        <p:nvPicPr>
          <p:cNvPr id="9" name="Logo" descr="Education and Training Foundation Logo"/>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963562" y="288832"/>
            <a:ext cx="892435" cy="472466"/>
          </a:xfrm>
          <a:prstGeom prst="rect">
            <a:avLst/>
          </a:prstGeom>
        </p:spPr>
      </p:pic>
      <p:sp>
        <p:nvSpPr>
          <p:cNvPr id="24" name="Rectangle 23">
            <a:extLst>
              <a:ext uri="{FF2B5EF4-FFF2-40B4-BE49-F238E27FC236}">
                <a16:creationId xmlns:a16="http://schemas.microsoft.com/office/drawing/2014/main" id="{D684C190-08A9-7B48-86BA-207A5256A9CE}"/>
              </a:ext>
              <a:ext uri="{C183D7F6-B498-43B3-948B-1728B52AA6E4}">
                <adec:decorative xmlns:adec="http://schemas.microsoft.com/office/drawing/2017/decorative" val="1"/>
              </a:ext>
            </a:extLst>
          </p:cNvPr>
          <p:cNvSpPr/>
          <p:nvPr userDrawn="1"/>
        </p:nvSpPr>
        <p:spPr>
          <a:xfrm>
            <a:off x="2455193" y="3258000"/>
            <a:ext cx="6400805" cy="1602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endParaRPr lang="en-GB" sz="4500" b="0" dirty="0"/>
          </a:p>
        </p:txBody>
      </p:sp>
      <p:sp>
        <p:nvSpPr>
          <p:cNvPr id="25" name="Rectangle 24">
            <a:extLst>
              <a:ext uri="{FF2B5EF4-FFF2-40B4-BE49-F238E27FC236}">
                <a16:creationId xmlns:a16="http://schemas.microsoft.com/office/drawing/2014/main" id="{57C51523-08F2-D042-A3E7-DCB147D003E9}"/>
              </a:ext>
              <a:ext uri="{C183D7F6-B498-43B3-948B-1728B52AA6E4}">
                <adec:decorative xmlns:adec="http://schemas.microsoft.com/office/drawing/2017/decorative" val="1"/>
              </a:ext>
            </a:extLst>
          </p:cNvPr>
          <p:cNvSpPr/>
          <p:nvPr userDrawn="1"/>
        </p:nvSpPr>
        <p:spPr>
          <a:xfrm>
            <a:off x="2445121" y="1455480"/>
            <a:ext cx="6409980" cy="1582226"/>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Subtitle 1">
            <a:extLst>
              <a:ext uri="{FF2B5EF4-FFF2-40B4-BE49-F238E27FC236}">
                <a16:creationId xmlns:a16="http://schemas.microsoft.com/office/drawing/2014/main" id="{4A885A05-D480-E542-8856-2FDD2356CA07}"/>
              </a:ext>
            </a:extLst>
          </p:cNvPr>
          <p:cNvSpPr>
            <a:spLocks noGrp="1"/>
          </p:cNvSpPr>
          <p:nvPr>
            <p:ph type="ctrTitle" hasCustomPrompt="1"/>
          </p:nvPr>
        </p:nvSpPr>
        <p:spPr>
          <a:xfrm>
            <a:off x="2447280" y="1455480"/>
            <a:ext cx="6157168" cy="348565"/>
          </a:xfrm>
          <a:solidFill>
            <a:schemeClr val="bg1"/>
          </a:solidFill>
        </p:spPr>
        <p:txBody>
          <a:bodyPr lIns="144000" tIns="126000" rIns="0" bIns="36000" anchor="t">
            <a:noAutofit/>
          </a:bodyPr>
          <a:lstStyle>
            <a:lvl1pPr algn="l">
              <a:lnSpc>
                <a:spcPts val="1900"/>
              </a:lnSpc>
              <a:defRPr sz="1600" b="1" cap="none" baseline="0">
                <a:solidFill>
                  <a:schemeClr val="tx1"/>
                </a:solidFill>
              </a:defRPr>
            </a:lvl1pPr>
          </a:lstStyle>
          <a:p>
            <a:r>
              <a:rPr lang="en-US" dirty="0"/>
              <a:t>Name Surname</a:t>
            </a:r>
            <a:endParaRPr lang="en-GB" dirty="0"/>
          </a:p>
        </p:txBody>
      </p:sp>
      <p:sp>
        <p:nvSpPr>
          <p:cNvPr id="27" name="Subtitle 2">
            <a:extLst>
              <a:ext uri="{FF2B5EF4-FFF2-40B4-BE49-F238E27FC236}">
                <a16:creationId xmlns:a16="http://schemas.microsoft.com/office/drawing/2014/main" id="{356FEB21-668E-AA4E-8157-C294F91A2ED1}"/>
              </a:ext>
            </a:extLst>
          </p:cNvPr>
          <p:cNvSpPr>
            <a:spLocks noGrp="1"/>
          </p:cNvSpPr>
          <p:nvPr>
            <p:ph type="subTitle" idx="1" hasCustomPrompt="1"/>
          </p:nvPr>
        </p:nvSpPr>
        <p:spPr>
          <a:xfrm>
            <a:off x="2446020" y="1874878"/>
            <a:ext cx="6157168" cy="268982"/>
          </a:xfrm>
          <a:noFill/>
        </p:spPr>
        <p:txBody>
          <a:bodyPr lIns="144000" tIns="0" bIns="0" anchor="t" anchorCtr="0">
            <a:normAutofit/>
          </a:bodyPr>
          <a:lstStyle>
            <a:lvl1pPr marL="0" indent="0" algn="l" defTabSz="914400" rtl="0" eaLnBrk="1" latinLnBrk="0" hangingPunct="1">
              <a:lnSpc>
                <a:spcPts val="1900"/>
              </a:lnSpc>
              <a:spcBef>
                <a:spcPct val="0"/>
              </a:spcBef>
              <a:buNone/>
              <a:defRPr lang="en-GB" sz="1600" b="0" kern="1200" cap="none" baseline="0" dirty="0">
                <a:solidFill>
                  <a:schemeClr val="tx1"/>
                </a:solidFill>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Name@email.com</a:t>
            </a:r>
            <a:endParaRPr lang="en-GB" dirty="0"/>
          </a:p>
        </p:txBody>
      </p:sp>
      <p:sp>
        <p:nvSpPr>
          <p:cNvPr id="28" name="Web address" descr="www.ETFOUNDATION.CO.UK&#10;">
            <a:extLst>
              <a:ext uri="{FF2B5EF4-FFF2-40B4-BE49-F238E27FC236}">
                <a16:creationId xmlns:a16="http://schemas.microsoft.com/office/drawing/2014/main" id="{EF4484DA-A18B-B644-B29C-6C94F927DB0C}"/>
              </a:ext>
            </a:extLst>
          </p:cNvPr>
          <p:cNvSpPr txBox="1"/>
          <p:nvPr userDrawn="1"/>
        </p:nvSpPr>
        <p:spPr>
          <a:xfrm>
            <a:off x="2447280" y="2571750"/>
            <a:ext cx="5003780" cy="465956"/>
          </a:xfrm>
          <a:prstGeom prst="rect">
            <a:avLst/>
          </a:prstGeom>
          <a:solidFill>
            <a:schemeClr val="bg1"/>
          </a:solidFill>
        </p:spPr>
        <p:txBody>
          <a:bodyPr wrap="square" lIns="144000" bIns="108000" rtlCol="0" anchor="b" anchorCtr="0">
            <a:noAutofit/>
          </a:bodyPr>
          <a:lstStyle/>
          <a:p>
            <a:r>
              <a:rPr lang="en-GB" dirty="0">
                <a:solidFill>
                  <a:schemeClr val="tx1"/>
                </a:solidFill>
                <a:hlinkClick r:id="rId3">
                  <a:extLst>
                    <a:ext uri="{A12FA001-AC4F-418D-AE19-62706E023703}">
                      <ahyp:hlinkClr xmlns:ahyp="http://schemas.microsoft.com/office/drawing/2018/hyperlinkcolor" val="tx"/>
                    </a:ext>
                  </a:extLst>
                </a:hlinkClick>
              </a:rPr>
              <a:t>ETFOUNDATION.CO.UK</a:t>
            </a:r>
            <a:endParaRPr lang="en-GB" dirty="0">
              <a:solidFill>
                <a:schemeClr val="tx1"/>
              </a:solidFill>
            </a:endParaRPr>
          </a:p>
        </p:txBody>
      </p:sp>
      <p:sp>
        <p:nvSpPr>
          <p:cNvPr id="29" name="Thankyou">
            <a:extLst>
              <a:ext uri="{FF2B5EF4-FFF2-40B4-BE49-F238E27FC236}">
                <a16:creationId xmlns:a16="http://schemas.microsoft.com/office/drawing/2014/main" id="{7D858E6C-DC75-9E40-AC7F-60076FD9DEDF}"/>
              </a:ext>
              <a:ext uri="{C183D7F6-B498-43B3-948B-1728B52AA6E4}">
                <adec:decorative xmlns:adec="http://schemas.microsoft.com/office/drawing/2017/decorative" val="0"/>
              </a:ext>
            </a:extLst>
          </p:cNvPr>
          <p:cNvSpPr/>
          <p:nvPr userDrawn="1"/>
        </p:nvSpPr>
        <p:spPr>
          <a:xfrm>
            <a:off x="2483768" y="3258000"/>
            <a:ext cx="4661413" cy="1602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r>
              <a:rPr lang="en-GB" sz="5400" b="1" dirty="0"/>
              <a:t>Thank you</a:t>
            </a:r>
            <a:endParaRPr lang="en-GB" sz="5400" b="1" baseline="0" dirty="0"/>
          </a:p>
          <a:p>
            <a:pPr algn="l">
              <a:lnSpc>
                <a:spcPts val="4500"/>
              </a:lnSpc>
            </a:pPr>
            <a:r>
              <a:rPr lang="en-GB" sz="4500" b="0" baseline="0" dirty="0"/>
              <a:t>Any Questions?</a:t>
            </a:r>
            <a:endParaRPr lang="en-GB" sz="4500" b="0" dirty="0"/>
          </a:p>
        </p:txBody>
      </p:sp>
    </p:spTree>
    <p:extLst>
      <p:ext uri="{BB962C8B-B14F-4D97-AF65-F5344CB8AC3E}">
        <p14:creationId xmlns:p14="http://schemas.microsoft.com/office/powerpoint/2010/main" val="411980384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3_Thank You">
    <p:bg>
      <p:bgPr>
        <a:solidFill>
          <a:srgbClr val="BE0064"/>
        </a:solidFill>
        <a:effectLst/>
      </p:bgPr>
    </p:bg>
    <p:spTree>
      <p:nvGrpSpPr>
        <p:cNvPr id="1" name=""/>
        <p:cNvGrpSpPr/>
        <p:nvPr/>
      </p:nvGrpSpPr>
      <p:grpSpPr>
        <a:xfrm>
          <a:off x="0" y="0"/>
          <a:ext cx="0" cy="0"/>
          <a:chOff x="0" y="0"/>
          <a:chExt cx="0" cy="0"/>
        </a:xfrm>
      </p:grpSpPr>
      <p:pic>
        <p:nvPicPr>
          <p:cNvPr id="9" name="LOGO" descr="Education and Training Foundation Logo"/>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963561" y="288832"/>
            <a:ext cx="892437" cy="472466"/>
          </a:xfrm>
          <a:prstGeom prst="rect">
            <a:avLst/>
          </a:prstGeom>
        </p:spPr>
      </p:pic>
      <p:sp>
        <p:nvSpPr>
          <p:cNvPr id="19" name="Rectangle 18">
            <a:extLst>
              <a:ext uri="{FF2B5EF4-FFF2-40B4-BE49-F238E27FC236}">
                <a16:creationId xmlns:a16="http://schemas.microsoft.com/office/drawing/2014/main" id="{D97529D4-70E4-0041-8B6F-056EE3D6C190}"/>
              </a:ext>
              <a:ext uri="{C183D7F6-B498-43B3-948B-1728B52AA6E4}">
                <adec:decorative xmlns:adec="http://schemas.microsoft.com/office/drawing/2017/decorative" val="1"/>
              </a:ext>
            </a:extLst>
          </p:cNvPr>
          <p:cNvSpPr/>
          <p:nvPr userDrawn="1"/>
        </p:nvSpPr>
        <p:spPr>
          <a:xfrm>
            <a:off x="2455193" y="3258000"/>
            <a:ext cx="6400805" cy="1602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endParaRPr lang="en-GB" sz="4500" b="0" dirty="0"/>
          </a:p>
        </p:txBody>
      </p:sp>
      <p:sp>
        <p:nvSpPr>
          <p:cNvPr id="20" name="Rectangle 19">
            <a:extLst>
              <a:ext uri="{FF2B5EF4-FFF2-40B4-BE49-F238E27FC236}">
                <a16:creationId xmlns:a16="http://schemas.microsoft.com/office/drawing/2014/main" id="{A721C14A-31B7-6148-A122-3983818EADDC}"/>
              </a:ext>
              <a:ext uri="{C183D7F6-B498-43B3-948B-1728B52AA6E4}">
                <adec:decorative xmlns:adec="http://schemas.microsoft.com/office/drawing/2017/decorative" val="1"/>
              </a:ext>
            </a:extLst>
          </p:cNvPr>
          <p:cNvSpPr/>
          <p:nvPr userDrawn="1"/>
        </p:nvSpPr>
        <p:spPr>
          <a:xfrm>
            <a:off x="2445121" y="1455480"/>
            <a:ext cx="6409980" cy="1582226"/>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Subtitle 1">
            <a:extLst>
              <a:ext uri="{FF2B5EF4-FFF2-40B4-BE49-F238E27FC236}">
                <a16:creationId xmlns:a16="http://schemas.microsoft.com/office/drawing/2014/main" id="{B1C0714B-324D-524D-92B1-F2450FA1DA40}"/>
              </a:ext>
            </a:extLst>
          </p:cNvPr>
          <p:cNvSpPr>
            <a:spLocks noGrp="1"/>
          </p:cNvSpPr>
          <p:nvPr>
            <p:ph type="ctrTitle" hasCustomPrompt="1"/>
          </p:nvPr>
        </p:nvSpPr>
        <p:spPr>
          <a:xfrm>
            <a:off x="2447280" y="1455480"/>
            <a:ext cx="6157168" cy="348565"/>
          </a:xfrm>
          <a:solidFill>
            <a:schemeClr val="bg1"/>
          </a:solidFill>
        </p:spPr>
        <p:txBody>
          <a:bodyPr lIns="144000" tIns="126000" rIns="0" bIns="36000" anchor="t">
            <a:noAutofit/>
          </a:bodyPr>
          <a:lstStyle>
            <a:lvl1pPr algn="l">
              <a:lnSpc>
                <a:spcPts val="1900"/>
              </a:lnSpc>
              <a:defRPr sz="1600" b="1" cap="none" baseline="0">
                <a:solidFill>
                  <a:schemeClr val="tx1"/>
                </a:solidFill>
              </a:defRPr>
            </a:lvl1pPr>
          </a:lstStyle>
          <a:p>
            <a:r>
              <a:rPr lang="en-US" dirty="0"/>
              <a:t>Name Surname</a:t>
            </a:r>
            <a:endParaRPr lang="en-GB" dirty="0"/>
          </a:p>
        </p:txBody>
      </p:sp>
      <p:sp>
        <p:nvSpPr>
          <p:cNvPr id="22" name="Subtitle 2">
            <a:extLst>
              <a:ext uri="{FF2B5EF4-FFF2-40B4-BE49-F238E27FC236}">
                <a16:creationId xmlns:a16="http://schemas.microsoft.com/office/drawing/2014/main" id="{137D56AD-C3B2-AB46-A2B1-4327E5D2A5B8}"/>
              </a:ext>
            </a:extLst>
          </p:cNvPr>
          <p:cNvSpPr>
            <a:spLocks noGrp="1"/>
          </p:cNvSpPr>
          <p:nvPr>
            <p:ph type="subTitle" idx="1" hasCustomPrompt="1"/>
          </p:nvPr>
        </p:nvSpPr>
        <p:spPr>
          <a:xfrm>
            <a:off x="2446020" y="1874878"/>
            <a:ext cx="6157168" cy="268982"/>
          </a:xfrm>
          <a:noFill/>
        </p:spPr>
        <p:txBody>
          <a:bodyPr lIns="144000" tIns="0" bIns="0" anchor="t" anchorCtr="0">
            <a:normAutofit/>
          </a:bodyPr>
          <a:lstStyle>
            <a:lvl1pPr marL="0" indent="0" algn="l" defTabSz="914400" rtl="0" eaLnBrk="1" latinLnBrk="0" hangingPunct="1">
              <a:lnSpc>
                <a:spcPts val="1900"/>
              </a:lnSpc>
              <a:spcBef>
                <a:spcPct val="0"/>
              </a:spcBef>
              <a:buNone/>
              <a:defRPr lang="en-GB" sz="1600" b="0" kern="1200" cap="none" baseline="0" dirty="0">
                <a:solidFill>
                  <a:schemeClr val="tx1"/>
                </a:solidFill>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Name@email.com</a:t>
            </a:r>
            <a:endParaRPr lang="en-GB" dirty="0"/>
          </a:p>
        </p:txBody>
      </p:sp>
      <p:sp>
        <p:nvSpPr>
          <p:cNvPr id="23" name="Web address" descr="www.ETFOUNDATION.CO.UK&#10;">
            <a:extLst>
              <a:ext uri="{FF2B5EF4-FFF2-40B4-BE49-F238E27FC236}">
                <a16:creationId xmlns:a16="http://schemas.microsoft.com/office/drawing/2014/main" id="{A8FE1C9C-9AFF-0C47-9611-FA210835632D}"/>
              </a:ext>
            </a:extLst>
          </p:cNvPr>
          <p:cNvSpPr txBox="1"/>
          <p:nvPr userDrawn="1"/>
        </p:nvSpPr>
        <p:spPr>
          <a:xfrm>
            <a:off x="2447280" y="2571750"/>
            <a:ext cx="5003780" cy="465956"/>
          </a:xfrm>
          <a:prstGeom prst="rect">
            <a:avLst/>
          </a:prstGeom>
          <a:solidFill>
            <a:schemeClr val="bg1"/>
          </a:solidFill>
        </p:spPr>
        <p:txBody>
          <a:bodyPr wrap="square" lIns="144000" bIns="108000" rtlCol="0" anchor="b" anchorCtr="0">
            <a:noAutofit/>
          </a:bodyPr>
          <a:lstStyle/>
          <a:p>
            <a:r>
              <a:rPr lang="en-GB" dirty="0">
                <a:solidFill>
                  <a:schemeClr val="tx1"/>
                </a:solidFill>
                <a:hlinkClick r:id="rId3">
                  <a:extLst>
                    <a:ext uri="{A12FA001-AC4F-418D-AE19-62706E023703}">
                      <ahyp:hlinkClr xmlns:ahyp="http://schemas.microsoft.com/office/drawing/2018/hyperlinkcolor" val="tx"/>
                    </a:ext>
                  </a:extLst>
                </a:hlinkClick>
              </a:rPr>
              <a:t>ETFOUNDATION.CO.UK</a:t>
            </a:r>
            <a:endParaRPr lang="en-GB" dirty="0">
              <a:solidFill>
                <a:schemeClr val="tx1"/>
              </a:solidFill>
            </a:endParaRPr>
          </a:p>
        </p:txBody>
      </p:sp>
      <p:sp>
        <p:nvSpPr>
          <p:cNvPr id="24" name="Thankyou">
            <a:extLst>
              <a:ext uri="{FF2B5EF4-FFF2-40B4-BE49-F238E27FC236}">
                <a16:creationId xmlns:a16="http://schemas.microsoft.com/office/drawing/2014/main" id="{E57FCD4B-3DCC-1E4C-BB74-B6EAA647C8E0}"/>
              </a:ext>
              <a:ext uri="{C183D7F6-B498-43B3-948B-1728B52AA6E4}">
                <adec:decorative xmlns:adec="http://schemas.microsoft.com/office/drawing/2017/decorative" val="0"/>
              </a:ext>
            </a:extLst>
          </p:cNvPr>
          <p:cNvSpPr/>
          <p:nvPr userDrawn="1"/>
        </p:nvSpPr>
        <p:spPr>
          <a:xfrm>
            <a:off x="2483768" y="3258000"/>
            <a:ext cx="4661413" cy="1602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r>
              <a:rPr lang="en-GB" sz="5400" b="1" dirty="0"/>
              <a:t>Thank you</a:t>
            </a:r>
            <a:endParaRPr lang="en-GB" sz="5400" b="1" baseline="0" dirty="0"/>
          </a:p>
          <a:p>
            <a:pPr algn="l">
              <a:lnSpc>
                <a:spcPts val="4500"/>
              </a:lnSpc>
            </a:pPr>
            <a:r>
              <a:rPr lang="en-GB" sz="4500" b="0" baseline="0" dirty="0"/>
              <a:t>Any Questions?</a:t>
            </a:r>
            <a:endParaRPr lang="en-GB" sz="4500" b="0" dirty="0"/>
          </a:p>
        </p:txBody>
      </p:sp>
    </p:spTree>
    <p:extLst>
      <p:ext uri="{BB962C8B-B14F-4D97-AF65-F5344CB8AC3E}">
        <p14:creationId xmlns:p14="http://schemas.microsoft.com/office/powerpoint/2010/main" val="227809578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4_Thank You">
    <p:bg>
      <p:bgPr>
        <a:solidFill>
          <a:srgbClr val="0071F8"/>
        </a:solidFill>
        <a:effectLst/>
      </p:bgPr>
    </p:bg>
    <p:spTree>
      <p:nvGrpSpPr>
        <p:cNvPr id="1" name=""/>
        <p:cNvGrpSpPr/>
        <p:nvPr/>
      </p:nvGrpSpPr>
      <p:grpSpPr>
        <a:xfrm>
          <a:off x="0" y="0"/>
          <a:ext cx="0" cy="0"/>
          <a:chOff x="0" y="0"/>
          <a:chExt cx="0" cy="0"/>
        </a:xfrm>
      </p:grpSpPr>
      <p:pic>
        <p:nvPicPr>
          <p:cNvPr id="9" name="Logo" descr="Education and Training Foundation Logo"/>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963562" y="288832"/>
            <a:ext cx="892435" cy="472466"/>
          </a:xfrm>
          <a:prstGeom prst="rect">
            <a:avLst/>
          </a:prstGeom>
        </p:spPr>
      </p:pic>
      <p:sp>
        <p:nvSpPr>
          <p:cNvPr id="19" name="Rectangle 18">
            <a:extLst>
              <a:ext uri="{FF2B5EF4-FFF2-40B4-BE49-F238E27FC236}">
                <a16:creationId xmlns:a16="http://schemas.microsoft.com/office/drawing/2014/main" id="{DE63377A-3CC2-8344-B0EF-E554B839767D}"/>
              </a:ext>
              <a:ext uri="{C183D7F6-B498-43B3-948B-1728B52AA6E4}">
                <adec:decorative xmlns:adec="http://schemas.microsoft.com/office/drawing/2017/decorative" val="1"/>
              </a:ext>
            </a:extLst>
          </p:cNvPr>
          <p:cNvSpPr/>
          <p:nvPr userDrawn="1"/>
        </p:nvSpPr>
        <p:spPr>
          <a:xfrm>
            <a:off x="2455193" y="3258000"/>
            <a:ext cx="6400805" cy="1602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endParaRPr lang="en-GB" sz="4500" b="0" dirty="0"/>
          </a:p>
        </p:txBody>
      </p:sp>
      <p:sp>
        <p:nvSpPr>
          <p:cNvPr id="20" name="Rectangle 19">
            <a:extLst>
              <a:ext uri="{FF2B5EF4-FFF2-40B4-BE49-F238E27FC236}">
                <a16:creationId xmlns:a16="http://schemas.microsoft.com/office/drawing/2014/main" id="{ADBB5F31-C46B-6B46-8765-A0B99E1DE523}"/>
              </a:ext>
              <a:ext uri="{C183D7F6-B498-43B3-948B-1728B52AA6E4}">
                <adec:decorative xmlns:adec="http://schemas.microsoft.com/office/drawing/2017/decorative" val="1"/>
              </a:ext>
            </a:extLst>
          </p:cNvPr>
          <p:cNvSpPr/>
          <p:nvPr userDrawn="1"/>
        </p:nvSpPr>
        <p:spPr>
          <a:xfrm>
            <a:off x="2445121" y="1455480"/>
            <a:ext cx="6409980" cy="1582226"/>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Subtitle 1">
            <a:extLst>
              <a:ext uri="{FF2B5EF4-FFF2-40B4-BE49-F238E27FC236}">
                <a16:creationId xmlns:a16="http://schemas.microsoft.com/office/drawing/2014/main" id="{BC5B034C-CB3E-0E48-9511-E30F21CA1BB3}"/>
              </a:ext>
            </a:extLst>
          </p:cNvPr>
          <p:cNvSpPr>
            <a:spLocks noGrp="1"/>
          </p:cNvSpPr>
          <p:nvPr>
            <p:ph type="ctrTitle" hasCustomPrompt="1"/>
          </p:nvPr>
        </p:nvSpPr>
        <p:spPr>
          <a:xfrm>
            <a:off x="2447280" y="1455480"/>
            <a:ext cx="6157168" cy="348565"/>
          </a:xfrm>
          <a:solidFill>
            <a:schemeClr val="bg1"/>
          </a:solidFill>
        </p:spPr>
        <p:txBody>
          <a:bodyPr lIns="144000" tIns="126000" rIns="0" bIns="36000" anchor="t">
            <a:noAutofit/>
          </a:bodyPr>
          <a:lstStyle>
            <a:lvl1pPr algn="l">
              <a:lnSpc>
                <a:spcPts val="1900"/>
              </a:lnSpc>
              <a:defRPr sz="1600" b="1" cap="none" baseline="0">
                <a:solidFill>
                  <a:schemeClr val="tx1"/>
                </a:solidFill>
              </a:defRPr>
            </a:lvl1pPr>
          </a:lstStyle>
          <a:p>
            <a:r>
              <a:rPr lang="en-US" dirty="0"/>
              <a:t>Name Surname</a:t>
            </a:r>
            <a:endParaRPr lang="en-GB" dirty="0"/>
          </a:p>
        </p:txBody>
      </p:sp>
      <p:sp>
        <p:nvSpPr>
          <p:cNvPr id="22" name="Subtitle 2">
            <a:extLst>
              <a:ext uri="{FF2B5EF4-FFF2-40B4-BE49-F238E27FC236}">
                <a16:creationId xmlns:a16="http://schemas.microsoft.com/office/drawing/2014/main" id="{18AEAAA9-A037-AD4B-A0A5-D9738C1CEF97}"/>
              </a:ext>
            </a:extLst>
          </p:cNvPr>
          <p:cNvSpPr>
            <a:spLocks noGrp="1"/>
          </p:cNvSpPr>
          <p:nvPr>
            <p:ph type="subTitle" idx="1" hasCustomPrompt="1"/>
          </p:nvPr>
        </p:nvSpPr>
        <p:spPr>
          <a:xfrm>
            <a:off x="2446020" y="1874878"/>
            <a:ext cx="6157168" cy="268982"/>
          </a:xfrm>
          <a:noFill/>
        </p:spPr>
        <p:txBody>
          <a:bodyPr lIns="144000" tIns="0" bIns="0" anchor="t" anchorCtr="0">
            <a:normAutofit/>
          </a:bodyPr>
          <a:lstStyle>
            <a:lvl1pPr marL="0" indent="0" algn="l" defTabSz="914400" rtl="0" eaLnBrk="1" latinLnBrk="0" hangingPunct="1">
              <a:lnSpc>
                <a:spcPts val="1900"/>
              </a:lnSpc>
              <a:spcBef>
                <a:spcPct val="0"/>
              </a:spcBef>
              <a:buNone/>
              <a:defRPr lang="en-GB" sz="1600" b="0" kern="1200" cap="none" baseline="0" dirty="0">
                <a:solidFill>
                  <a:schemeClr val="tx1"/>
                </a:solidFill>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Name@email.com</a:t>
            </a:r>
            <a:endParaRPr lang="en-GB" dirty="0"/>
          </a:p>
        </p:txBody>
      </p:sp>
      <p:sp>
        <p:nvSpPr>
          <p:cNvPr id="23" name="Web address" descr="www.ETFOUNDATION.CO.UK&#10;">
            <a:extLst>
              <a:ext uri="{FF2B5EF4-FFF2-40B4-BE49-F238E27FC236}">
                <a16:creationId xmlns:a16="http://schemas.microsoft.com/office/drawing/2014/main" id="{1469E703-A0AF-004A-A767-B77B319C0AFB}"/>
              </a:ext>
            </a:extLst>
          </p:cNvPr>
          <p:cNvSpPr txBox="1"/>
          <p:nvPr userDrawn="1"/>
        </p:nvSpPr>
        <p:spPr>
          <a:xfrm>
            <a:off x="2447280" y="2571750"/>
            <a:ext cx="5003780" cy="465956"/>
          </a:xfrm>
          <a:prstGeom prst="rect">
            <a:avLst/>
          </a:prstGeom>
          <a:solidFill>
            <a:schemeClr val="bg1"/>
          </a:solidFill>
        </p:spPr>
        <p:txBody>
          <a:bodyPr wrap="square" lIns="144000" bIns="108000" rtlCol="0" anchor="b" anchorCtr="0">
            <a:noAutofit/>
          </a:bodyPr>
          <a:lstStyle/>
          <a:p>
            <a:r>
              <a:rPr lang="en-GB" dirty="0">
                <a:solidFill>
                  <a:schemeClr val="tx1"/>
                </a:solidFill>
                <a:hlinkClick r:id="rId3">
                  <a:extLst>
                    <a:ext uri="{A12FA001-AC4F-418D-AE19-62706E023703}">
                      <ahyp:hlinkClr xmlns:ahyp="http://schemas.microsoft.com/office/drawing/2018/hyperlinkcolor" val="tx"/>
                    </a:ext>
                  </a:extLst>
                </a:hlinkClick>
              </a:rPr>
              <a:t>ETFOUNDATION.CO.UK</a:t>
            </a:r>
            <a:endParaRPr lang="en-GB" dirty="0">
              <a:solidFill>
                <a:schemeClr val="tx1"/>
              </a:solidFill>
            </a:endParaRPr>
          </a:p>
        </p:txBody>
      </p:sp>
      <p:sp>
        <p:nvSpPr>
          <p:cNvPr id="24" name="Thankyou">
            <a:extLst>
              <a:ext uri="{FF2B5EF4-FFF2-40B4-BE49-F238E27FC236}">
                <a16:creationId xmlns:a16="http://schemas.microsoft.com/office/drawing/2014/main" id="{A1C71F6F-2074-6D4E-BBE6-997B3E223F83}"/>
              </a:ext>
              <a:ext uri="{C183D7F6-B498-43B3-948B-1728B52AA6E4}">
                <adec:decorative xmlns:adec="http://schemas.microsoft.com/office/drawing/2017/decorative" val="0"/>
              </a:ext>
            </a:extLst>
          </p:cNvPr>
          <p:cNvSpPr/>
          <p:nvPr userDrawn="1"/>
        </p:nvSpPr>
        <p:spPr>
          <a:xfrm>
            <a:off x="2483768" y="3258000"/>
            <a:ext cx="4661413" cy="1602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r>
              <a:rPr lang="en-GB" sz="5400" b="1" dirty="0"/>
              <a:t>Thank you</a:t>
            </a:r>
            <a:endParaRPr lang="en-GB" sz="5400" b="1" baseline="0" dirty="0"/>
          </a:p>
          <a:p>
            <a:pPr algn="l">
              <a:lnSpc>
                <a:spcPts val="4500"/>
              </a:lnSpc>
            </a:pPr>
            <a:r>
              <a:rPr lang="en-GB" sz="4500" b="0" baseline="0" dirty="0"/>
              <a:t>Any Questions?</a:t>
            </a:r>
            <a:endParaRPr lang="en-GB" sz="4500" b="0" dirty="0"/>
          </a:p>
        </p:txBody>
      </p:sp>
    </p:spTree>
    <p:extLst>
      <p:ext uri="{BB962C8B-B14F-4D97-AF65-F5344CB8AC3E}">
        <p14:creationId xmlns:p14="http://schemas.microsoft.com/office/powerpoint/2010/main" val="401984550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5_Thank You">
    <p:bg>
      <p:bgPr>
        <a:solidFill>
          <a:srgbClr val="00A068"/>
        </a:solidFill>
        <a:effectLst/>
      </p:bgPr>
    </p:bg>
    <p:spTree>
      <p:nvGrpSpPr>
        <p:cNvPr id="1" name=""/>
        <p:cNvGrpSpPr/>
        <p:nvPr/>
      </p:nvGrpSpPr>
      <p:grpSpPr>
        <a:xfrm>
          <a:off x="0" y="0"/>
          <a:ext cx="0" cy="0"/>
          <a:chOff x="0" y="0"/>
          <a:chExt cx="0" cy="0"/>
        </a:xfrm>
      </p:grpSpPr>
      <p:pic>
        <p:nvPicPr>
          <p:cNvPr id="9" name="Logo" descr="Education and Training Foundation Logo"/>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963562" y="288832"/>
            <a:ext cx="892435" cy="472466"/>
          </a:xfrm>
          <a:prstGeom prst="rect">
            <a:avLst/>
          </a:prstGeom>
        </p:spPr>
      </p:pic>
      <p:sp>
        <p:nvSpPr>
          <p:cNvPr id="19" name="Rectangle 18">
            <a:extLst>
              <a:ext uri="{FF2B5EF4-FFF2-40B4-BE49-F238E27FC236}">
                <a16:creationId xmlns:a16="http://schemas.microsoft.com/office/drawing/2014/main" id="{CCA0DB97-2BCA-4141-841F-7BAD711051E3}"/>
              </a:ext>
              <a:ext uri="{C183D7F6-B498-43B3-948B-1728B52AA6E4}">
                <adec:decorative xmlns:adec="http://schemas.microsoft.com/office/drawing/2017/decorative" val="1"/>
              </a:ext>
            </a:extLst>
          </p:cNvPr>
          <p:cNvSpPr/>
          <p:nvPr userDrawn="1"/>
        </p:nvSpPr>
        <p:spPr>
          <a:xfrm>
            <a:off x="2455193" y="3258000"/>
            <a:ext cx="6400805" cy="1602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endParaRPr lang="en-GB" sz="4500" b="0" dirty="0"/>
          </a:p>
        </p:txBody>
      </p:sp>
      <p:sp>
        <p:nvSpPr>
          <p:cNvPr id="20" name="Rectangle 19">
            <a:extLst>
              <a:ext uri="{FF2B5EF4-FFF2-40B4-BE49-F238E27FC236}">
                <a16:creationId xmlns:a16="http://schemas.microsoft.com/office/drawing/2014/main" id="{7D681DB3-48B8-0647-BC05-5D438496D9D2}"/>
              </a:ext>
              <a:ext uri="{C183D7F6-B498-43B3-948B-1728B52AA6E4}">
                <adec:decorative xmlns:adec="http://schemas.microsoft.com/office/drawing/2017/decorative" val="1"/>
              </a:ext>
            </a:extLst>
          </p:cNvPr>
          <p:cNvSpPr/>
          <p:nvPr userDrawn="1"/>
        </p:nvSpPr>
        <p:spPr>
          <a:xfrm>
            <a:off x="2445121" y="1455480"/>
            <a:ext cx="6409980" cy="1582226"/>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Subtitle 1">
            <a:extLst>
              <a:ext uri="{FF2B5EF4-FFF2-40B4-BE49-F238E27FC236}">
                <a16:creationId xmlns:a16="http://schemas.microsoft.com/office/drawing/2014/main" id="{205C497B-39C3-2A49-93F8-852FCE3E27DA}"/>
              </a:ext>
            </a:extLst>
          </p:cNvPr>
          <p:cNvSpPr>
            <a:spLocks noGrp="1"/>
          </p:cNvSpPr>
          <p:nvPr>
            <p:ph type="ctrTitle" hasCustomPrompt="1"/>
          </p:nvPr>
        </p:nvSpPr>
        <p:spPr>
          <a:xfrm>
            <a:off x="2447280" y="1455480"/>
            <a:ext cx="6157168" cy="348565"/>
          </a:xfrm>
          <a:solidFill>
            <a:schemeClr val="bg1"/>
          </a:solidFill>
        </p:spPr>
        <p:txBody>
          <a:bodyPr lIns="144000" tIns="126000" rIns="0" bIns="36000" anchor="t">
            <a:noAutofit/>
          </a:bodyPr>
          <a:lstStyle>
            <a:lvl1pPr algn="l">
              <a:lnSpc>
                <a:spcPts val="1900"/>
              </a:lnSpc>
              <a:defRPr sz="1600" b="1" cap="none" baseline="0">
                <a:solidFill>
                  <a:schemeClr val="tx1"/>
                </a:solidFill>
              </a:defRPr>
            </a:lvl1pPr>
          </a:lstStyle>
          <a:p>
            <a:r>
              <a:rPr lang="en-US" dirty="0"/>
              <a:t>Name Surname</a:t>
            </a:r>
            <a:endParaRPr lang="en-GB" dirty="0"/>
          </a:p>
        </p:txBody>
      </p:sp>
      <p:sp>
        <p:nvSpPr>
          <p:cNvPr id="22" name="Subtitle 2">
            <a:extLst>
              <a:ext uri="{FF2B5EF4-FFF2-40B4-BE49-F238E27FC236}">
                <a16:creationId xmlns:a16="http://schemas.microsoft.com/office/drawing/2014/main" id="{6C80702F-2DBB-E149-B3D8-399EF4336FFB}"/>
              </a:ext>
            </a:extLst>
          </p:cNvPr>
          <p:cNvSpPr>
            <a:spLocks noGrp="1"/>
          </p:cNvSpPr>
          <p:nvPr>
            <p:ph type="subTitle" idx="1" hasCustomPrompt="1"/>
          </p:nvPr>
        </p:nvSpPr>
        <p:spPr>
          <a:xfrm>
            <a:off x="2446020" y="1874878"/>
            <a:ext cx="6157168" cy="268982"/>
          </a:xfrm>
          <a:noFill/>
        </p:spPr>
        <p:txBody>
          <a:bodyPr lIns="144000" tIns="0" bIns="0" anchor="t" anchorCtr="0">
            <a:normAutofit/>
          </a:bodyPr>
          <a:lstStyle>
            <a:lvl1pPr marL="0" indent="0" algn="l" defTabSz="914400" rtl="0" eaLnBrk="1" latinLnBrk="0" hangingPunct="1">
              <a:lnSpc>
                <a:spcPts val="1900"/>
              </a:lnSpc>
              <a:spcBef>
                <a:spcPct val="0"/>
              </a:spcBef>
              <a:buNone/>
              <a:defRPr lang="en-GB" sz="1600" b="0" kern="1200" cap="none" baseline="0" dirty="0">
                <a:solidFill>
                  <a:schemeClr val="tx1"/>
                </a:solidFill>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Name@email.com</a:t>
            </a:r>
            <a:endParaRPr lang="en-GB" dirty="0"/>
          </a:p>
        </p:txBody>
      </p:sp>
      <p:sp>
        <p:nvSpPr>
          <p:cNvPr id="23" name="Web address" descr="www.ETFOUNDATION.CO.UK&#10;">
            <a:extLst>
              <a:ext uri="{FF2B5EF4-FFF2-40B4-BE49-F238E27FC236}">
                <a16:creationId xmlns:a16="http://schemas.microsoft.com/office/drawing/2014/main" id="{D0E2F9B9-B8B5-3548-AA39-96414C09D88E}"/>
              </a:ext>
            </a:extLst>
          </p:cNvPr>
          <p:cNvSpPr txBox="1"/>
          <p:nvPr userDrawn="1"/>
        </p:nvSpPr>
        <p:spPr>
          <a:xfrm>
            <a:off x="2447280" y="2571750"/>
            <a:ext cx="5003780" cy="465956"/>
          </a:xfrm>
          <a:prstGeom prst="rect">
            <a:avLst/>
          </a:prstGeom>
          <a:solidFill>
            <a:schemeClr val="bg1"/>
          </a:solidFill>
        </p:spPr>
        <p:txBody>
          <a:bodyPr wrap="square" lIns="144000" bIns="108000" rtlCol="0" anchor="b" anchorCtr="0">
            <a:noAutofit/>
          </a:bodyPr>
          <a:lstStyle/>
          <a:p>
            <a:r>
              <a:rPr lang="en-GB" dirty="0">
                <a:solidFill>
                  <a:schemeClr val="tx1"/>
                </a:solidFill>
                <a:hlinkClick r:id="rId3">
                  <a:extLst>
                    <a:ext uri="{A12FA001-AC4F-418D-AE19-62706E023703}">
                      <ahyp:hlinkClr xmlns:ahyp="http://schemas.microsoft.com/office/drawing/2018/hyperlinkcolor" val="tx"/>
                    </a:ext>
                  </a:extLst>
                </a:hlinkClick>
              </a:rPr>
              <a:t>ETFOUNDATION.CO.UK</a:t>
            </a:r>
            <a:endParaRPr lang="en-GB" dirty="0">
              <a:solidFill>
                <a:schemeClr val="tx1"/>
              </a:solidFill>
            </a:endParaRPr>
          </a:p>
        </p:txBody>
      </p:sp>
      <p:sp>
        <p:nvSpPr>
          <p:cNvPr id="25" name="Thankyou">
            <a:extLst>
              <a:ext uri="{FF2B5EF4-FFF2-40B4-BE49-F238E27FC236}">
                <a16:creationId xmlns:a16="http://schemas.microsoft.com/office/drawing/2014/main" id="{7A974F44-1579-EB49-A14C-4C34465E2832}"/>
              </a:ext>
              <a:ext uri="{C183D7F6-B498-43B3-948B-1728B52AA6E4}">
                <adec:decorative xmlns:adec="http://schemas.microsoft.com/office/drawing/2017/decorative" val="0"/>
              </a:ext>
            </a:extLst>
          </p:cNvPr>
          <p:cNvSpPr/>
          <p:nvPr userDrawn="1"/>
        </p:nvSpPr>
        <p:spPr>
          <a:xfrm>
            <a:off x="2483768" y="3258000"/>
            <a:ext cx="4661413" cy="1602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r>
              <a:rPr lang="en-GB" sz="5400" b="1" dirty="0"/>
              <a:t>Thank you</a:t>
            </a:r>
            <a:endParaRPr lang="en-GB" sz="5400" b="1" baseline="0" dirty="0"/>
          </a:p>
          <a:p>
            <a:pPr algn="l">
              <a:lnSpc>
                <a:spcPts val="4500"/>
              </a:lnSpc>
            </a:pPr>
            <a:r>
              <a:rPr lang="en-GB" sz="4500" b="0" baseline="0" dirty="0"/>
              <a:t>Any Questions?</a:t>
            </a:r>
            <a:endParaRPr lang="en-GB" sz="4500" b="0" dirty="0"/>
          </a:p>
        </p:txBody>
      </p:sp>
    </p:spTree>
    <p:extLst>
      <p:ext uri="{BB962C8B-B14F-4D97-AF65-F5344CB8AC3E}">
        <p14:creationId xmlns:p14="http://schemas.microsoft.com/office/powerpoint/2010/main" val="370593225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6_Thank You">
    <p:bg>
      <p:bgPr>
        <a:solidFill>
          <a:srgbClr val="E51C4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468ECBED-4C0B-B243-B45C-1A12C7394FA8}"/>
              </a:ext>
              <a:ext uri="{C183D7F6-B498-43B3-948B-1728B52AA6E4}">
                <adec:decorative xmlns:adec="http://schemas.microsoft.com/office/drawing/2017/decorative" val="1"/>
              </a:ext>
            </a:extLst>
          </p:cNvPr>
          <p:cNvSpPr/>
          <p:nvPr userDrawn="1"/>
        </p:nvSpPr>
        <p:spPr>
          <a:xfrm>
            <a:off x="2455193" y="3258000"/>
            <a:ext cx="6400805" cy="1602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endParaRPr lang="en-GB" sz="4500" b="0" dirty="0"/>
          </a:p>
        </p:txBody>
      </p:sp>
      <p:sp>
        <p:nvSpPr>
          <p:cNvPr id="16" name="Rectangle 15">
            <a:extLst>
              <a:ext uri="{FF2B5EF4-FFF2-40B4-BE49-F238E27FC236}">
                <a16:creationId xmlns:a16="http://schemas.microsoft.com/office/drawing/2014/main" id="{11228C37-7A6A-E246-8BB2-1FEED8564C5B}"/>
              </a:ext>
              <a:ext uri="{C183D7F6-B498-43B3-948B-1728B52AA6E4}">
                <adec:decorative xmlns:adec="http://schemas.microsoft.com/office/drawing/2017/decorative" val="1"/>
              </a:ext>
            </a:extLst>
          </p:cNvPr>
          <p:cNvSpPr/>
          <p:nvPr userDrawn="1"/>
        </p:nvSpPr>
        <p:spPr>
          <a:xfrm>
            <a:off x="2445121" y="1455480"/>
            <a:ext cx="6409980" cy="1582226"/>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Subtitle 1">
            <a:extLst>
              <a:ext uri="{FF2B5EF4-FFF2-40B4-BE49-F238E27FC236}">
                <a16:creationId xmlns:a16="http://schemas.microsoft.com/office/drawing/2014/main" id="{087BDA06-0DD9-7144-9EF0-DD228DFD074C}"/>
              </a:ext>
            </a:extLst>
          </p:cNvPr>
          <p:cNvSpPr>
            <a:spLocks noGrp="1"/>
          </p:cNvSpPr>
          <p:nvPr>
            <p:ph type="ctrTitle" hasCustomPrompt="1"/>
          </p:nvPr>
        </p:nvSpPr>
        <p:spPr>
          <a:xfrm>
            <a:off x="2447280" y="1455480"/>
            <a:ext cx="5005040" cy="348565"/>
          </a:xfrm>
          <a:solidFill>
            <a:schemeClr val="bg1"/>
          </a:solidFill>
        </p:spPr>
        <p:txBody>
          <a:bodyPr lIns="144000" tIns="126000" rIns="0" bIns="36000" anchor="t">
            <a:noAutofit/>
          </a:bodyPr>
          <a:lstStyle>
            <a:lvl1pPr algn="l">
              <a:lnSpc>
                <a:spcPts val="1900"/>
              </a:lnSpc>
              <a:defRPr sz="1600" b="1" cap="none" baseline="0">
                <a:solidFill>
                  <a:schemeClr val="tx1"/>
                </a:solidFill>
              </a:defRPr>
            </a:lvl1pPr>
          </a:lstStyle>
          <a:p>
            <a:r>
              <a:rPr lang="en-US" dirty="0"/>
              <a:t>Name Surname</a:t>
            </a:r>
            <a:endParaRPr lang="en-GB" dirty="0"/>
          </a:p>
        </p:txBody>
      </p:sp>
      <p:sp>
        <p:nvSpPr>
          <p:cNvPr id="18" name="Subtitle 2">
            <a:extLst>
              <a:ext uri="{FF2B5EF4-FFF2-40B4-BE49-F238E27FC236}">
                <a16:creationId xmlns:a16="http://schemas.microsoft.com/office/drawing/2014/main" id="{27D0E203-B1F0-FA41-8A62-C5E42D77D7D4}"/>
              </a:ext>
            </a:extLst>
          </p:cNvPr>
          <p:cNvSpPr>
            <a:spLocks noGrp="1"/>
          </p:cNvSpPr>
          <p:nvPr>
            <p:ph type="subTitle" idx="1" hasCustomPrompt="1"/>
          </p:nvPr>
        </p:nvSpPr>
        <p:spPr>
          <a:xfrm>
            <a:off x="2446020" y="1874878"/>
            <a:ext cx="5005040" cy="268982"/>
          </a:xfrm>
          <a:noFill/>
        </p:spPr>
        <p:txBody>
          <a:bodyPr lIns="144000" tIns="0" bIns="0" anchor="t" anchorCtr="0">
            <a:normAutofit/>
          </a:bodyPr>
          <a:lstStyle>
            <a:lvl1pPr marL="0" indent="0" algn="l" defTabSz="914400" rtl="0" eaLnBrk="1" latinLnBrk="0" hangingPunct="1">
              <a:lnSpc>
                <a:spcPts val="1900"/>
              </a:lnSpc>
              <a:spcBef>
                <a:spcPct val="0"/>
              </a:spcBef>
              <a:buNone/>
              <a:defRPr lang="en-GB" sz="1600" b="0" kern="1200" cap="none" baseline="0" dirty="0">
                <a:solidFill>
                  <a:schemeClr val="tx1"/>
                </a:solidFill>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Name@email.com</a:t>
            </a:r>
            <a:endParaRPr lang="en-GB" dirty="0"/>
          </a:p>
        </p:txBody>
      </p:sp>
      <p:sp>
        <p:nvSpPr>
          <p:cNvPr id="19" name="Web address" descr="www.ETFOUNDATION.CO.UK&#10;">
            <a:extLst>
              <a:ext uri="{FF2B5EF4-FFF2-40B4-BE49-F238E27FC236}">
                <a16:creationId xmlns:a16="http://schemas.microsoft.com/office/drawing/2014/main" id="{80408406-98FE-8146-A312-F81B325F91B6}"/>
              </a:ext>
            </a:extLst>
          </p:cNvPr>
          <p:cNvSpPr txBox="1"/>
          <p:nvPr userDrawn="1"/>
        </p:nvSpPr>
        <p:spPr>
          <a:xfrm>
            <a:off x="2447280" y="2571750"/>
            <a:ext cx="5003780" cy="465956"/>
          </a:xfrm>
          <a:prstGeom prst="rect">
            <a:avLst/>
          </a:prstGeom>
          <a:solidFill>
            <a:schemeClr val="bg1"/>
          </a:solidFill>
        </p:spPr>
        <p:txBody>
          <a:bodyPr wrap="square" lIns="144000" bIns="108000" rtlCol="0" anchor="b" anchorCtr="0">
            <a:noAutofit/>
          </a:bodyPr>
          <a:lstStyle/>
          <a:p>
            <a:r>
              <a:rPr lang="en-GB" dirty="0">
                <a:solidFill>
                  <a:schemeClr val="tx1"/>
                </a:solidFill>
                <a:hlinkClick r:id="rId2">
                  <a:extLst>
                    <a:ext uri="{A12FA001-AC4F-418D-AE19-62706E023703}">
                      <ahyp:hlinkClr xmlns:ahyp="http://schemas.microsoft.com/office/drawing/2018/hyperlinkcolor" val="tx"/>
                    </a:ext>
                  </a:extLst>
                </a:hlinkClick>
              </a:rPr>
              <a:t>ETFOUNDATION.CO.UK</a:t>
            </a:r>
            <a:endParaRPr lang="en-GB" dirty="0">
              <a:solidFill>
                <a:schemeClr val="tx1"/>
              </a:solidFill>
            </a:endParaRPr>
          </a:p>
        </p:txBody>
      </p:sp>
      <p:pic>
        <p:nvPicPr>
          <p:cNvPr id="10" name="DfE Logo" descr="Supported by Department for Education logo">
            <a:extLst>
              <a:ext uri="{FF2B5EF4-FFF2-40B4-BE49-F238E27FC236}">
                <a16:creationId xmlns:a16="http://schemas.microsoft.com/office/drawing/2014/main" id="{A521F76D-C57A-2E48-8EAE-C6465DC662D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24328" y="1863002"/>
            <a:ext cx="1289265" cy="1004925"/>
          </a:xfrm>
          <a:prstGeom prst="rect">
            <a:avLst/>
          </a:prstGeom>
          <a:solidFill>
            <a:schemeClr val="bg1">
              <a:alpha val="0"/>
            </a:schemeClr>
          </a:solidFill>
        </p:spPr>
      </p:pic>
      <p:sp>
        <p:nvSpPr>
          <p:cNvPr id="21" name="Thankyou">
            <a:extLst>
              <a:ext uri="{FF2B5EF4-FFF2-40B4-BE49-F238E27FC236}">
                <a16:creationId xmlns:a16="http://schemas.microsoft.com/office/drawing/2014/main" id="{337F81CD-D2EF-8146-A517-8023952D1CF4}"/>
              </a:ext>
              <a:ext uri="{C183D7F6-B498-43B3-948B-1728B52AA6E4}">
                <adec:decorative xmlns:adec="http://schemas.microsoft.com/office/drawing/2017/decorative" val="0"/>
              </a:ext>
            </a:extLst>
          </p:cNvPr>
          <p:cNvSpPr/>
          <p:nvPr userDrawn="1"/>
        </p:nvSpPr>
        <p:spPr>
          <a:xfrm>
            <a:off x="2483768" y="3258000"/>
            <a:ext cx="4661413" cy="1602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r>
              <a:rPr lang="en-GB" sz="5400" b="1" dirty="0"/>
              <a:t>Thank you</a:t>
            </a:r>
            <a:endParaRPr lang="en-GB" sz="5400" b="1" baseline="0" dirty="0"/>
          </a:p>
          <a:p>
            <a:pPr algn="l">
              <a:lnSpc>
                <a:spcPts val="4500"/>
              </a:lnSpc>
            </a:pPr>
            <a:r>
              <a:rPr lang="en-GB" sz="4500" b="0" baseline="0" dirty="0"/>
              <a:t>Any Questions?</a:t>
            </a:r>
            <a:endParaRPr lang="en-GB" sz="4500" b="0" dirty="0"/>
          </a:p>
        </p:txBody>
      </p:sp>
      <p:pic>
        <p:nvPicPr>
          <p:cNvPr id="9" name="Logo" descr="Education and Training Foundation Logo"/>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7963562" y="288832"/>
            <a:ext cx="892435" cy="472465"/>
          </a:xfrm>
          <a:prstGeom prst="rect">
            <a:avLst/>
          </a:prstGeom>
        </p:spPr>
      </p:pic>
    </p:spTree>
    <p:extLst>
      <p:ext uri="{BB962C8B-B14F-4D97-AF65-F5344CB8AC3E}">
        <p14:creationId xmlns:p14="http://schemas.microsoft.com/office/powerpoint/2010/main" val="37548438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7_Thank You">
    <p:bg>
      <p:bgPr>
        <a:solidFill>
          <a:srgbClr val="FEB912"/>
        </a:solidFill>
        <a:effectLst/>
      </p:bgPr>
    </p:bg>
    <p:spTree>
      <p:nvGrpSpPr>
        <p:cNvPr id="1" name=""/>
        <p:cNvGrpSpPr/>
        <p:nvPr/>
      </p:nvGrpSpPr>
      <p:grpSpPr>
        <a:xfrm>
          <a:off x="0" y="0"/>
          <a:ext cx="0" cy="0"/>
          <a:chOff x="0" y="0"/>
          <a:chExt cx="0" cy="0"/>
        </a:xfrm>
      </p:grpSpPr>
      <p:pic>
        <p:nvPicPr>
          <p:cNvPr id="9" name="Picture 8" descr="Education and Training Foundation Logo"/>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963562" y="288832"/>
            <a:ext cx="892435" cy="472465"/>
          </a:xfrm>
          <a:prstGeom prst="rect">
            <a:avLst/>
          </a:prstGeom>
        </p:spPr>
      </p:pic>
      <p:sp>
        <p:nvSpPr>
          <p:cNvPr id="22" name="Rectangle 21">
            <a:extLst>
              <a:ext uri="{FF2B5EF4-FFF2-40B4-BE49-F238E27FC236}">
                <a16:creationId xmlns:a16="http://schemas.microsoft.com/office/drawing/2014/main" id="{CE537002-A87B-444E-935A-CEE05C450DE1}"/>
              </a:ext>
              <a:ext uri="{C183D7F6-B498-43B3-948B-1728B52AA6E4}">
                <adec:decorative xmlns:adec="http://schemas.microsoft.com/office/drawing/2017/decorative" val="1"/>
              </a:ext>
            </a:extLst>
          </p:cNvPr>
          <p:cNvSpPr/>
          <p:nvPr userDrawn="1"/>
        </p:nvSpPr>
        <p:spPr>
          <a:xfrm>
            <a:off x="2455193" y="3258000"/>
            <a:ext cx="6400805" cy="1602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endParaRPr lang="en-GB" sz="4500" b="0" dirty="0"/>
          </a:p>
        </p:txBody>
      </p:sp>
      <p:sp>
        <p:nvSpPr>
          <p:cNvPr id="23" name="Rectangle 22">
            <a:extLst>
              <a:ext uri="{FF2B5EF4-FFF2-40B4-BE49-F238E27FC236}">
                <a16:creationId xmlns:a16="http://schemas.microsoft.com/office/drawing/2014/main" id="{5B2F1AB0-07F0-594D-99DD-0F60B192936B}"/>
              </a:ext>
              <a:ext uri="{C183D7F6-B498-43B3-948B-1728B52AA6E4}">
                <adec:decorative xmlns:adec="http://schemas.microsoft.com/office/drawing/2017/decorative" val="1"/>
              </a:ext>
            </a:extLst>
          </p:cNvPr>
          <p:cNvSpPr/>
          <p:nvPr userDrawn="1"/>
        </p:nvSpPr>
        <p:spPr>
          <a:xfrm>
            <a:off x="2445121" y="1455480"/>
            <a:ext cx="6409980" cy="1582226"/>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Subtitle 1">
            <a:extLst>
              <a:ext uri="{FF2B5EF4-FFF2-40B4-BE49-F238E27FC236}">
                <a16:creationId xmlns:a16="http://schemas.microsoft.com/office/drawing/2014/main" id="{EBF3114F-9F3B-6645-BCD0-F4269A1A497B}"/>
              </a:ext>
            </a:extLst>
          </p:cNvPr>
          <p:cNvSpPr>
            <a:spLocks noGrp="1"/>
          </p:cNvSpPr>
          <p:nvPr>
            <p:ph type="ctrTitle" hasCustomPrompt="1"/>
          </p:nvPr>
        </p:nvSpPr>
        <p:spPr>
          <a:xfrm>
            <a:off x="2447280" y="1455480"/>
            <a:ext cx="5005040" cy="348565"/>
          </a:xfrm>
          <a:solidFill>
            <a:schemeClr val="bg1"/>
          </a:solidFill>
        </p:spPr>
        <p:txBody>
          <a:bodyPr lIns="144000" tIns="126000" rIns="0" bIns="36000" anchor="t">
            <a:noAutofit/>
          </a:bodyPr>
          <a:lstStyle>
            <a:lvl1pPr algn="l">
              <a:lnSpc>
                <a:spcPts val="1900"/>
              </a:lnSpc>
              <a:defRPr sz="1600" b="1" cap="none" baseline="0">
                <a:solidFill>
                  <a:schemeClr val="tx1"/>
                </a:solidFill>
              </a:defRPr>
            </a:lvl1pPr>
          </a:lstStyle>
          <a:p>
            <a:r>
              <a:rPr lang="en-US" dirty="0"/>
              <a:t>Name Surname</a:t>
            </a:r>
            <a:endParaRPr lang="en-GB" dirty="0"/>
          </a:p>
        </p:txBody>
      </p:sp>
      <p:sp>
        <p:nvSpPr>
          <p:cNvPr id="25" name="Subtitle 2">
            <a:extLst>
              <a:ext uri="{FF2B5EF4-FFF2-40B4-BE49-F238E27FC236}">
                <a16:creationId xmlns:a16="http://schemas.microsoft.com/office/drawing/2014/main" id="{D706B3D9-74BC-6C4F-AA7E-3CBDA8D915D4}"/>
              </a:ext>
            </a:extLst>
          </p:cNvPr>
          <p:cNvSpPr>
            <a:spLocks noGrp="1"/>
          </p:cNvSpPr>
          <p:nvPr>
            <p:ph type="subTitle" idx="1" hasCustomPrompt="1"/>
          </p:nvPr>
        </p:nvSpPr>
        <p:spPr>
          <a:xfrm>
            <a:off x="2446020" y="1874878"/>
            <a:ext cx="5005040" cy="268982"/>
          </a:xfrm>
          <a:noFill/>
        </p:spPr>
        <p:txBody>
          <a:bodyPr lIns="144000" tIns="0" bIns="0" anchor="t" anchorCtr="0">
            <a:normAutofit/>
          </a:bodyPr>
          <a:lstStyle>
            <a:lvl1pPr marL="0" indent="0" algn="l" defTabSz="914400" rtl="0" eaLnBrk="1" latinLnBrk="0" hangingPunct="1">
              <a:lnSpc>
                <a:spcPts val="1900"/>
              </a:lnSpc>
              <a:spcBef>
                <a:spcPct val="0"/>
              </a:spcBef>
              <a:buNone/>
              <a:defRPr lang="en-GB" sz="1600" b="0" kern="1200" cap="none" baseline="0" dirty="0">
                <a:solidFill>
                  <a:schemeClr val="tx1"/>
                </a:solidFill>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Name@email.com</a:t>
            </a:r>
            <a:endParaRPr lang="en-GB" dirty="0"/>
          </a:p>
        </p:txBody>
      </p:sp>
      <p:sp>
        <p:nvSpPr>
          <p:cNvPr id="26" name="Web address" descr="www.ETFOUNDATION.CO.UK&#10;">
            <a:extLst>
              <a:ext uri="{FF2B5EF4-FFF2-40B4-BE49-F238E27FC236}">
                <a16:creationId xmlns:a16="http://schemas.microsoft.com/office/drawing/2014/main" id="{408017AF-FACE-8445-BB0A-C54625B5494C}"/>
              </a:ext>
            </a:extLst>
          </p:cNvPr>
          <p:cNvSpPr txBox="1"/>
          <p:nvPr userDrawn="1"/>
        </p:nvSpPr>
        <p:spPr>
          <a:xfrm>
            <a:off x="2447280" y="2571750"/>
            <a:ext cx="5003780" cy="465956"/>
          </a:xfrm>
          <a:prstGeom prst="rect">
            <a:avLst/>
          </a:prstGeom>
          <a:solidFill>
            <a:schemeClr val="bg1"/>
          </a:solidFill>
        </p:spPr>
        <p:txBody>
          <a:bodyPr wrap="square" lIns="144000" bIns="108000" rtlCol="0" anchor="b" anchorCtr="0">
            <a:noAutofit/>
          </a:bodyPr>
          <a:lstStyle/>
          <a:p>
            <a:r>
              <a:rPr lang="en-GB" dirty="0">
                <a:solidFill>
                  <a:schemeClr val="tx1"/>
                </a:solidFill>
                <a:hlinkClick r:id="rId3">
                  <a:extLst>
                    <a:ext uri="{A12FA001-AC4F-418D-AE19-62706E023703}">
                      <ahyp:hlinkClr xmlns:ahyp="http://schemas.microsoft.com/office/drawing/2018/hyperlinkcolor" val="tx"/>
                    </a:ext>
                  </a:extLst>
                </a:hlinkClick>
              </a:rPr>
              <a:t>ETFOUNDATION.CO.UK</a:t>
            </a:r>
            <a:endParaRPr lang="en-GB" dirty="0">
              <a:solidFill>
                <a:schemeClr val="tx1"/>
              </a:solidFill>
            </a:endParaRPr>
          </a:p>
        </p:txBody>
      </p:sp>
      <p:pic>
        <p:nvPicPr>
          <p:cNvPr id="27" name="DfE Logo" descr="Supported by Department for Education logo">
            <a:extLst>
              <a:ext uri="{FF2B5EF4-FFF2-40B4-BE49-F238E27FC236}">
                <a16:creationId xmlns:a16="http://schemas.microsoft.com/office/drawing/2014/main" id="{54F0724C-3C9A-2346-982B-E113412791D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24328" y="1863002"/>
            <a:ext cx="1289265" cy="1004925"/>
          </a:xfrm>
          <a:prstGeom prst="rect">
            <a:avLst/>
          </a:prstGeom>
          <a:solidFill>
            <a:schemeClr val="bg1">
              <a:alpha val="0"/>
            </a:schemeClr>
          </a:solidFill>
        </p:spPr>
      </p:pic>
      <p:sp>
        <p:nvSpPr>
          <p:cNvPr id="28" name="Thankyou">
            <a:extLst>
              <a:ext uri="{FF2B5EF4-FFF2-40B4-BE49-F238E27FC236}">
                <a16:creationId xmlns:a16="http://schemas.microsoft.com/office/drawing/2014/main" id="{24EC5AE2-90A9-3A44-BF06-DCD6334142FE}"/>
              </a:ext>
              <a:ext uri="{C183D7F6-B498-43B3-948B-1728B52AA6E4}">
                <adec:decorative xmlns:adec="http://schemas.microsoft.com/office/drawing/2017/decorative" val="0"/>
              </a:ext>
            </a:extLst>
          </p:cNvPr>
          <p:cNvSpPr/>
          <p:nvPr userDrawn="1"/>
        </p:nvSpPr>
        <p:spPr>
          <a:xfrm>
            <a:off x="2483768" y="3258000"/>
            <a:ext cx="4661413" cy="1602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r>
              <a:rPr lang="en-GB" sz="5400" b="1" dirty="0"/>
              <a:t>Thank you</a:t>
            </a:r>
            <a:endParaRPr lang="en-GB" sz="5400" b="1" baseline="0" dirty="0"/>
          </a:p>
          <a:p>
            <a:pPr algn="l">
              <a:lnSpc>
                <a:spcPts val="4500"/>
              </a:lnSpc>
            </a:pPr>
            <a:r>
              <a:rPr lang="en-GB" sz="4500" b="0" baseline="0" dirty="0"/>
              <a:t>Any Questions?</a:t>
            </a:r>
            <a:endParaRPr lang="en-GB" sz="4500" b="0" dirty="0"/>
          </a:p>
        </p:txBody>
      </p:sp>
    </p:spTree>
    <p:extLst>
      <p:ext uri="{BB962C8B-B14F-4D97-AF65-F5344CB8AC3E}">
        <p14:creationId xmlns:p14="http://schemas.microsoft.com/office/powerpoint/2010/main" val="294916127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9_Thank You">
    <p:bg>
      <p:bgPr>
        <a:solidFill>
          <a:srgbClr val="BE0064"/>
        </a:solidFill>
        <a:effectLst/>
      </p:bgPr>
    </p:bg>
    <p:spTree>
      <p:nvGrpSpPr>
        <p:cNvPr id="1" name=""/>
        <p:cNvGrpSpPr/>
        <p:nvPr/>
      </p:nvGrpSpPr>
      <p:grpSpPr>
        <a:xfrm>
          <a:off x="0" y="0"/>
          <a:ext cx="0" cy="0"/>
          <a:chOff x="0" y="0"/>
          <a:chExt cx="0" cy="0"/>
        </a:xfrm>
      </p:grpSpPr>
      <p:pic>
        <p:nvPicPr>
          <p:cNvPr id="9" name="Picture 8" descr="Education and Training Foundation Logo"/>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963562" y="288832"/>
            <a:ext cx="892435" cy="472465"/>
          </a:xfrm>
          <a:prstGeom prst="rect">
            <a:avLst/>
          </a:prstGeom>
        </p:spPr>
      </p:pic>
      <p:sp>
        <p:nvSpPr>
          <p:cNvPr id="22" name="Rectangle 21">
            <a:extLst>
              <a:ext uri="{FF2B5EF4-FFF2-40B4-BE49-F238E27FC236}">
                <a16:creationId xmlns:a16="http://schemas.microsoft.com/office/drawing/2014/main" id="{224DB21A-CA66-1B4F-8E7A-E8C4908C99E3}"/>
              </a:ext>
              <a:ext uri="{C183D7F6-B498-43B3-948B-1728B52AA6E4}">
                <adec:decorative xmlns:adec="http://schemas.microsoft.com/office/drawing/2017/decorative" val="1"/>
              </a:ext>
            </a:extLst>
          </p:cNvPr>
          <p:cNvSpPr/>
          <p:nvPr userDrawn="1"/>
        </p:nvSpPr>
        <p:spPr>
          <a:xfrm>
            <a:off x="2455193" y="3258000"/>
            <a:ext cx="6400805" cy="1602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endParaRPr lang="en-GB" sz="4500" b="0" dirty="0"/>
          </a:p>
        </p:txBody>
      </p:sp>
      <p:sp>
        <p:nvSpPr>
          <p:cNvPr id="23" name="Rectangle 22">
            <a:extLst>
              <a:ext uri="{FF2B5EF4-FFF2-40B4-BE49-F238E27FC236}">
                <a16:creationId xmlns:a16="http://schemas.microsoft.com/office/drawing/2014/main" id="{C1BF9886-FE14-B04D-BE46-E52E599F2452}"/>
              </a:ext>
              <a:ext uri="{C183D7F6-B498-43B3-948B-1728B52AA6E4}">
                <adec:decorative xmlns:adec="http://schemas.microsoft.com/office/drawing/2017/decorative" val="1"/>
              </a:ext>
            </a:extLst>
          </p:cNvPr>
          <p:cNvSpPr/>
          <p:nvPr userDrawn="1"/>
        </p:nvSpPr>
        <p:spPr>
          <a:xfrm>
            <a:off x="2445121" y="1455480"/>
            <a:ext cx="6409980" cy="1582226"/>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Subtitle 1">
            <a:extLst>
              <a:ext uri="{FF2B5EF4-FFF2-40B4-BE49-F238E27FC236}">
                <a16:creationId xmlns:a16="http://schemas.microsoft.com/office/drawing/2014/main" id="{2E2B7716-7BB1-5643-A7E2-D30C87536485}"/>
              </a:ext>
            </a:extLst>
          </p:cNvPr>
          <p:cNvSpPr>
            <a:spLocks noGrp="1"/>
          </p:cNvSpPr>
          <p:nvPr>
            <p:ph type="ctrTitle" hasCustomPrompt="1"/>
          </p:nvPr>
        </p:nvSpPr>
        <p:spPr>
          <a:xfrm>
            <a:off x="2447280" y="1455480"/>
            <a:ext cx="5005040" cy="348565"/>
          </a:xfrm>
          <a:solidFill>
            <a:schemeClr val="bg1"/>
          </a:solidFill>
        </p:spPr>
        <p:txBody>
          <a:bodyPr lIns="144000" tIns="126000" rIns="0" bIns="36000" anchor="t">
            <a:noAutofit/>
          </a:bodyPr>
          <a:lstStyle>
            <a:lvl1pPr algn="l">
              <a:lnSpc>
                <a:spcPts val="1900"/>
              </a:lnSpc>
              <a:defRPr sz="1600" b="1" cap="none" baseline="0">
                <a:solidFill>
                  <a:schemeClr val="tx1"/>
                </a:solidFill>
              </a:defRPr>
            </a:lvl1pPr>
          </a:lstStyle>
          <a:p>
            <a:r>
              <a:rPr lang="en-US" dirty="0"/>
              <a:t>Name Surname</a:t>
            </a:r>
            <a:endParaRPr lang="en-GB" dirty="0"/>
          </a:p>
        </p:txBody>
      </p:sp>
      <p:sp>
        <p:nvSpPr>
          <p:cNvPr id="25" name="Subtitle 2">
            <a:extLst>
              <a:ext uri="{FF2B5EF4-FFF2-40B4-BE49-F238E27FC236}">
                <a16:creationId xmlns:a16="http://schemas.microsoft.com/office/drawing/2014/main" id="{74B330AD-DC33-D040-ADA2-2F2E8B0C9EB7}"/>
              </a:ext>
            </a:extLst>
          </p:cNvPr>
          <p:cNvSpPr>
            <a:spLocks noGrp="1"/>
          </p:cNvSpPr>
          <p:nvPr>
            <p:ph type="subTitle" idx="1" hasCustomPrompt="1"/>
          </p:nvPr>
        </p:nvSpPr>
        <p:spPr>
          <a:xfrm>
            <a:off x="2446020" y="1874878"/>
            <a:ext cx="5005040" cy="268982"/>
          </a:xfrm>
          <a:noFill/>
        </p:spPr>
        <p:txBody>
          <a:bodyPr lIns="144000" tIns="0" bIns="0" anchor="t" anchorCtr="0">
            <a:normAutofit/>
          </a:bodyPr>
          <a:lstStyle>
            <a:lvl1pPr marL="0" indent="0" algn="l" defTabSz="914400" rtl="0" eaLnBrk="1" latinLnBrk="0" hangingPunct="1">
              <a:lnSpc>
                <a:spcPts val="1900"/>
              </a:lnSpc>
              <a:spcBef>
                <a:spcPct val="0"/>
              </a:spcBef>
              <a:buNone/>
              <a:defRPr lang="en-GB" sz="1600" b="0" kern="1200" cap="none" baseline="0" dirty="0">
                <a:solidFill>
                  <a:schemeClr val="tx1"/>
                </a:solidFill>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Name@email.com</a:t>
            </a:r>
            <a:endParaRPr lang="en-GB" dirty="0"/>
          </a:p>
        </p:txBody>
      </p:sp>
      <p:sp>
        <p:nvSpPr>
          <p:cNvPr id="26" name="Web address" descr="www.ETFOUNDATION.CO.UK&#10;">
            <a:extLst>
              <a:ext uri="{FF2B5EF4-FFF2-40B4-BE49-F238E27FC236}">
                <a16:creationId xmlns:a16="http://schemas.microsoft.com/office/drawing/2014/main" id="{FC9728B7-31CC-6B49-8913-35DB4E2EAA94}"/>
              </a:ext>
            </a:extLst>
          </p:cNvPr>
          <p:cNvSpPr txBox="1"/>
          <p:nvPr userDrawn="1"/>
        </p:nvSpPr>
        <p:spPr>
          <a:xfrm>
            <a:off x="2447280" y="2571750"/>
            <a:ext cx="5003780" cy="465956"/>
          </a:xfrm>
          <a:prstGeom prst="rect">
            <a:avLst/>
          </a:prstGeom>
          <a:solidFill>
            <a:schemeClr val="bg1"/>
          </a:solidFill>
        </p:spPr>
        <p:txBody>
          <a:bodyPr wrap="square" lIns="144000" bIns="108000" rtlCol="0" anchor="b" anchorCtr="0">
            <a:noAutofit/>
          </a:bodyPr>
          <a:lstStyle/>
          <a:p>
            <a:r>
              <a:rPr lang="en-GB" dirty="0">
                <a:solidFill>
                  <a:schemeClr val="tx1"/>
                </a:solidFill>
                <a:hlinkClick r:id="rId3">
                  <a:extLst>
                    <a:ext uri="{A12FA001-AC4F-418D-AE19-62706E023703}">
                      <ahyp:hlinkClr xmlns:ahyp="http://schemas.microsoft.com/office/drawing/2018/hyperlinkcolor" val="tx"/>
                    </a:ext>
                  </a:extLst>
                </a:hlinkClick>
              </a:rPr>
              <a:t>ETFOUNDATION.CO.UK</a:t>
            </a:r>
            <a:endParaRPr lang="en-GB" dirty="0">
              <a:solidFill>
                <a:schemeClr val="tx1"/>
              </a:solidFill>
            </a:endParaRPr>
          </a:p>
        </p:txBody>
      </p:sp>
      <p:pic>
        <p:nvPicPr>
          <p:cNvPr id="27" name="DfE Logo" descr="Supported by Department for Education logo">
            <a:extLst>
              <a:ext uri="{FF2B5EF4-FFF2-40B4-BE49-F238E27FC236}">
                <a16:creationId xmlns:a16="http://schemas.microsoft.com/office/drawing/2014/main" id="{BA390474-1B52-BB48-8EC8-346D427F2FB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24328" y="1863002"/>
            <a:ext cx="1289265" cy="1004925"/>
          </a:xfrm>
          <a:prstGeom prst="rect">
            <a:avLst/>
          </a:prstGeom>
          <a:solidFill>
            <a:schemeClr val="bg1">
              <a:alpha val="0"/>
            </a:schemeClr>
          </a:solidFill>
        </p:spPr>
      </p:pic>
      <p:sp>
        <p:nvSpPr>
          <p:cNvPr id="28" name="Thankyou">
            <a:extLst>
              <a:ext uri="{FF2B5EF4-FFF2-40B4-BE49-F238E27FC236}">
                <a16:creationId xmlns:a16="http://schemas.microsoft.com/office/drawing/2014/main" id="{417A9CA5-C9C6-D446-BDEE-F4F308BBB9B4}"/>
              </a:ext>
              <a:ext uri="{C183D7F6-B498-43B3-948B-1728B52AA6E4}">
                <adec:decorative xmlns:adec="http://schemas.microsoft.com/office/drawing/2017/decorative" val="0"/>
              </a:ext>
            </a:extLst>
          </p:cNvPr>
          <p:cNvSpPr/>
          <p:nvPr userDrawn="1"/>
        </p:nvSpPr>
        <p:spPr>
          <a:xfrm>
            <a:off x="2483768" y="3258000"/>
            <a:ext cx="4661413" cy="1602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r>
              <a:rPr lang="en-GB" sz="5400" b="1" dirty="0"/>
              <a:t>Thank you</a:t>
            </a:r>
            <a:endParaRPr lang="en-GB" sz="5400" b="1" baseline="0" dirty="0"/>
          </a:p>
          <a:p>
            <a:pPr algn="l">
              <a:lnSpc>
                <a:spcPts val="4500"/>
              </a:lnSpc>
            </a:pPr>
            <a:r>
              <a:rPr lang="en-GB" sz="4500" b="0" baseline="0" dirty="0"/>
              <a:t>Any Questions?</a:t>
            </a:r>
            <a:endParaRPr lang="en-GB" sz="4500" b="0" dirty="0"/>
          </a:p>
        </p:txBody>
      </p:sp>
    </p:spTree>
    <p:extLst>
      <p:ext uri="{BB962C8B-B14F-4D97-AF65-F5344CB8AC3E}">
        <p14:creationId xmlns:p14="http://schemas.microsoft.com/office/powerpoint/2010/main" val="326697535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8_Thank You">
    <p:bg>
      <p:bgPr>
        <a:solidFill>
          <a:srgbClr val="0071F8"/>
        </a:solidFill>
        <a:effectLst/>
      </p:bgPr>
    </p:bg>
    <p:spTree>
      <p:nvGrpSpPr>
        <p:cNvPr id="1" name=""/>
        <p:cNvGrpSpPr/>
        <p:nvPr/>
      </p:nvGrpSpPr>
      <p:grpSpPr>
        <a:xfrm>
          <a:off x="0" y="0"/>
          <a:ext cx="0" cy="0"/>
          <a:chOff x="0" y="0"/>
          <a:chExt cx="0" cy="0"/>
        </a:xfrm>
      </p:grpSpPr>
      <p:pic>
        <p:nvPicPr>
          <p:cNvPr id="9" name="Picture 8" descr="Education and Training Foundation Logo"/>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963562" y="288832"/>
            <a:ext cx="892435" cy="472466"/>
          </a:xfrm>
          <a:prstGeom prst="rect">
            <a:avLst/>
          </a:prstGeom>
        </p:spPr>
      </p:pic>
      <p:sp>
        <p:nvSpPr>
          <p:cNvPr id="29" name="Rectangle 28">
            <a:extLst>
              <a:ext uri="{FF2B5EF4-FFF2-40B4-BE49-F238E27FC236}">
                <a16:creationId xmlns:a16="http://schemas.microsoft.com/office/drawing/2014/main" id="{6E9E8740-2721-7340-BDD2-14001A44C7A9}"/>
              </a:ext>
              <a:ext uri="{C183D7F6-B498-43B3-948B-1728B52AA6E4}">
                <adec:decorative xmlns:adec="http://schemas.microsoft.com/office/drawing/2017/decorative" val="1"/>
              </a:ext>
            </a:extLst>
          </p:cNvPr>
          <p:cNvSpPr/>
          <p:nvPr userDrawn="1"/>
        </p:nvSpPr>
        <p:spPr>
          <a:xfrm>
            <a:off x="2455193" y="3258000"/>
            <a:ext cx="6400805" cy="1602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endParaRPr lang="en-GB" sz="4500" b="0" dirty="0"/>
          </a:p>
        </p:txBody>
      </p:sp>
      <p:sp>
        <p:nvSpPr>
          <p:cNvPr id="30" name="Rectangle 29">
            <a:extLst>
              <a:ext uri="{FF2B5EF4-FFF2-40B4-BE49-F238E27FC236}">
                <a16:creationId xmlns:a16="http://schemas.microsoft.com/office/drawing/2014/main" id="{A7F9409B-8D8E-C14A-94D6-2A847B4308FD}"/>
              </a:ext>
              <a:ext uri="{C183D7F6-B498-43B3-948B-1728B52AA6E4}">
                <adec:decorative xmlns:adec="http://schemas.microsoft.com/office/drawing/2017/decorative" val="1"/>
              </a:ext>
            </a:extLst>
          </p:cNvPr>
          <p:cNvSpPr/>
          <p:nvPr userDrawn="1"/>
        </p:nvSpPr>
        <p:spPr>
          <a:xfrm>
            <a:off x="2445121" y="1455480"/>
            <a:ext cx="6409980" cy="1582226"/>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Subtitle 1">
            <a:extLst>
              <a:ext uri="{FF2B5EF4-FFF2-40B4-BE49-F238E27FC236}">
                <a16:creationId xmlns:a16="http://schemas.microsoft.com/office/drawing/2014/main" id="{7A09E294-EA43-B544-91E1-64E4A07B24CC}"/>
              </a:ext>
            </a:extLst>
          </p:cNvPr>
          <p:cNvSpPr>
            <a:spLocks noGrp="1"/>
          </p:cNvSpPr>
          <p:nvPr>
            <p:ph type="ctrTitle" hasCustomPrompt="1"/>
          </p:nvPr>
        </p:nvSpPr>
        <p:spPr>
          <a:xfrm>
            <a:off x="2447280" y="1455480"/>
            <a:ext cx="5005040" cy="348565"/>
          </a:xfrm>
          <a:solidFill>
            <a:schemeClr val="bg1"/>
          </a:solidFill>
        </p:spPr>
        <p:txBody>
          <a:bodyPr lIns="144000" tIns="126000" rIns="0" bIns="36000" anchor="t">
            <a:noAutofit/>
          </a:bodyPr>
          <a:lstStyle>
            <a:lvl1pPr algn="l">
              <a:lnSpc>
                <a:spcPts val="1900"/>
              </a:lnSpc>
              <a:defRPr sz="1600" b="1" cap="none" baseline="0">
                <a:solidFill>
                  <a:schemeClr val="tx1"/>
                </a:solidFill>
              </a:defRPr>
            </a:lvl1pPr>
          </a:lstStyle>
          <a:p>
            <a:r>
              <a:rPr lang="en-US" dirty="0"/>
              <a:t>Name Surname</a:t>
            </a:r>
            <a:endParaRPr lang="en-GB" dirty="0"/>
          </a:p>
        </p:txBody>
      </p:sp>
      <p:sp>
        <p:nvSpPr>
          <p:cNvPr id="32" name="Subtitle 2">
            <a:extLst>
              <a:ext uri="{FF2B5EF4-FFF2-40B4-BE49-F238E27FC236}">
                <a16:creationId xmlns:a16="http://schemas.microsoft.com/office/drawing/2014/main" id="{CB281233-5067-6849-9447-D3149CE7F216}"/>
              </a:ext>
            </a:extLst>
          </p:cNvPr>
          <p:cNvSpPr>
            <a:spLocks noGrp="1"/>
          </p:cNvSpPr>
          <p:nvPr>
            <p:ph type="subTitle" idx="1" hasCustomPrompt="1"/>
          </p:nvPr>
        </p:nvSpPr>
        <p:spPr>
          <a:xfrm>
            <a:off x="2446020" y="1874878"/>
            <a:ext cx="5005040" cy="268982"/>
          </a:xfrm>
          <a:noFill/>
        </p:spPr>
        <p:txBody>
          <a:bodyPr lIns="144000" tIns="0" bIns="0" anchor="t" anchorCtr="0">
            <a:normAutofit/>
          </a:bodyPr>
          <a:lstStyle>
            <a:lvl1pPr marL="0" indent="0" algn="l" defTabSz="914400" rtl="0" eaLnBrk="1" latinLnBrk="0" hangingPunct="1">
              <a:lnSpc>
                <a:spcPts val="1900"/>
              </a:lnSpc>
              <a:spcBef>
                <a:spcPct val="0"/>
              </a:spcBef>
              <a:buNone/>
              <a:defRPr lang="en-GB" sz="1600" b="0" kern="1200" cap="none" baseline="0" dirty="0">
                <a:solidFill>
                  <a:schemeClr val="tx1"/>
                </a:solidFill>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Name@email.com</a:t>
            </a:r>
            <a:endParaRPr lang="en-GB" dirty="0"/>
          </a:p>
        </p:txBody>
      </p:sp>
      <p:sp>
        <p:nvSpPr>
          <p:cNvPr id="33" name="Web address" descr="www.ETFOUNDATION.CO.UK&#10;">
            <a:extLst>
              <a:ext uri="{FF2B5EF4-FFF2-40B4-BE49-F238E27FC236}">
                <a16:creationId xmlns:a16="http://schemas.microsoft.com/office/drawing/2014/main" id="{B89411EB-D69E-DF4C-9844-9339F5A5A19B}"/>
              </a:ext>
            </a:extLst>
          </p:cNvPr>
          <p:cNvSpPr txBox="1"/>
          <p:nvPr userDrawn="1"/>
        </p:nvSpPr>
        <p:spPr>
          <a:xfrm>
            <a:off x="2447280" y="2571750"/>
            <a:ext cx="5003780" cy="465956"/>
          </a:xfrm>
          <a:prstGeom prst="rect">
            <a:avLst/>
          </a:prstGeom>
          <a:solidFill>
            <a:schemeClr val="bg1"/>
          </a:solidFill>
        </p:spPr>
        <p:txBody>
          <a:bodyPr wrap="square" lIns="144000" bIns="108000" rtlCol="0" anchor="b" anchorCtr="0">
            <a:noAutofit/>
          </a:bodyPr>
          <a:lstStyle/>
          <a:p>
            <a:r>
              <a:rPr lang="en-GB" dirty="0">
                <a:solidFill>
                  <a:schemeClr val="tx1"/>
                </a:solidFill>
                <a:hlinkClick r:id="rId3">
                  <a:extLst>
                    <a:ext uri="{A12FA001-AC4F-418D-AE19-62706E023703}">
                      <ahyp:hlinkClr xmlns:ahyp="http://schemas.microsoft.com/office/drawing/2018/hyperlinkcolor" val="tx"/>
                    </a:ext>
                  </a:extLst>
                </a:hlinkClick>
              </a:rPr>
              <a:t>ETFOUNDATION.CO.UK</a:t>
            </a:r>
            <a:endParaRPr lang="en-GB" dirty="0">
              <a:solidFill>
                <a:schemeClr val="tx1"/>
              </a:solidFill>
            </a:endParaRPr>
          </a:p>
        </p:txBody>
      </p:sp>
      <p:pic>
        <p:nvPicPr>
          <p:cNvPr id="34" name="DfE Logo" descr="Supported by Department for Education logo">
            <a:extLst>
              <a:ext uri="{FF2B5EF4-FFF2-40B4-BE49-F238E27FC236}">
                <a16:creationId xmlns:a16="http://schemas.microsoft.com/office/drawing/2014/main" id="{0E66212B-F5A0-494D-BFD6-6A63AD9CC19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24328" y="1863002"/>
            <a:ext cx="1289265" cy="1004925"/>
          </a:xfrm>
          <a:prstGeom prst="rect">
            <a:avLst/>
          </a:prstGeom>
          <a:solidFill>
            <a:schemeClr val="bg1">
              <a:alpha val="0"/>
            </a:schemeClr>
          </a:solidFill>
        </p:spPr>
      </p:pic>
      <p:sp>
        <p:nvSpPr>
          <p:cNvPr id="35" name="Thankyou">
            <a:extLst>
              <a:ext uri="{FF2B5EF4-FFF2-40B4-BE49-F238E27FC236}">
                <a16:creationId xmlns:a16="http://schemas.microsoft.com/office/drawing/2014/main" id="{485ACB11-D5EE-1545-B4C7-F308842FEEFB}"/>
              </a:ext>
              <a:ext uri="{C183D7F6-B498-43B3-948B-1728B52AA6E4}">
                <adec:decorative xmlns:adec="http://schemas.microsoft.com/office/drawing/2017/decorative" val="0"/>
              </a:ext>
            </a:extLst>
          </p:cNvPr>
          <p:cNvSpPr/>
          <p:nvPr userDrawn="1"/>
        </p:nvSpPr>
        <p:spPr>
          <a:xfrm>
            <a:off x="2483768" y="3258000"/>
            <a:ext cx="4661413" cy="1602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r>
              <a:rPr lang="en-GB" sz="5400" b="1" dirty="0"/>
              <a:t>Thank you</a:t>
            </a:r>
            <a:endParaRPr lang="en-GB" sz="5400" b="1" baseline="0" dirty="0"/>
          </a:p>
          <a:p>
            <a:pPr algn="l">
              <a:lnSpc>
                <a:spcPts val="4500"/>
              </a:lnSpc>
            </a:pPr>
            <a:r>
              <a:rPr lang="en-GB" sz="4500" b="0" baseline="0" dirty="0"/>
              <a:t>Any Questions?</a:t>
            </a:r>
            <a:endParaRPr lang="en-GB" sz="4500" b="0" dirty="0"/>
          </a:p>
        </p:txBody>
      </p:sp>
    </p:spTree>
    <p:extLst>
      <p:ext uri="{BB962C8B-B14F-4D97-AF65-F5344CB8AC3E}">
        <p14:creationId xmlns:p14="http://schemas.microsoft.com/office/powerpoint/2010/main" val="2637674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Slide Option 1 Red (Locked)">
    <p:spTree>
      <p:nvGrpSpPr>
        <p:cNvPr id="1" name=""/>
        <p:cNvGrpSpPr/>
        <p:nvPr/>
      </p:nvGrpSpPr>
      <p:grpSpPr>
        <a:xfrm>
          <a:off x="0" y="0"/>
          <a:ext cx="0" cy="0"/>
          <a:chOff x="0" y="0"/>
          <a:chExt cx="0" cy="0"/>
        </a:xfrm>
      </p:grpSpPr>
      <p:pic>
        <p:nvPicPr>
          <p:cNvPr id="16" name="BACKGROUND IMAGE">
            <a:extLst>
              <a:ext uri="{FF2B5EF4-FFF2-40B4-BE49-F238E27FC236}">
                <a16:creationId xmlns:a16="http://schemas.microsoft.com/office/drawing/2014/main" id="{A46F8847-44AC-F741-B1D7-375D33D5C392}"/>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9688" r="15782" b="1946"/>
          <a:stretch/>
        </p:blipFill>
        <p:spPr>
          <a:xfrm>
            <a:off x="1" y="416940"/>
            <a:ext cx="9144000" cy="4747098"/>
          </a:xfrm>
          <a:prstGeom prst="rect">
            <a:avLst/>
          </a:prstGeom>
        </p:spPr>
      </p:pic>
      <p:sp>
        <p:nvSpPr>
          <p:cNvPr id="10" name="WHITE BAR">
            <a:extLst>
              <a:ext uri="{FF2B5EF4-FFF2-40B4-BE49-F238E27FC236}">
                <a16:creationId xmlns:a16="http://schemas.microsoft.com/office/drawing/2014/main" id="{321763E3-91A7-044E-A2E2-17FBDCE3A1CF}"/>
              </a:ext>
              <a:ext uri="{C183D7F6-B498-43B3-948B-1728B52AA6E4}">
                <adec:decorative xmlns:adec="http://schemas.microsoft.com/office/drawing/2017/decorative" val="1"/>
              </a:ext>
            </a:extLst>
          </p:cNvPr>
          <p:cNvSpPr/>
          <p:nvPr userDrawn="1"/>
        </p:nvSpPr>
        <p:spPr>
          <a:xfrm>
            <a:off x="0" y="-20538"/>
            <a:ext cx="9144000" cy="84355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pic>
        <p:nvPicPr>
          <p:cNvPr id="13" name="ETF LOGO" descr="Education and Training Foundation">
            <a:extLst>
              <a:ext uri="{FF2B5EF4-FFF2-40B4-BE49-F238E27FC236}">
                <a16:creationId xmlns:a16="http://schemas.microsoft.com/office/drawing/2014/main" id="{05CA206B-A558-BF4C-910E-A3E2506C44B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1520" y="191841"/>
            <a:ext cx="859828" cy="456808"/>
          </a:xfrm>
          <a:prstGeom prst="rect">
            <a:avLst/>
          </a:prstGeom>
        </p:spPr>
      </p:pic>
      <p:pic>
        <p:nvPicPr>
          <p:cNvPr id="14" name="T LEVELS LOGO" descr="T Levels Professional Development">
            <a:extLst>
              <a:ext uri="{FF2B5EF4-FFF2-40B4-BE49-F238E27FC236}">
                <a16:creationId xmlns:a16="http://schemas.microsoft.com/office/drawing/2014/main" id="{DF9FDBCB-35DF-8846-9F5D-8B85B5BFB13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36296" y="160864"/>
            <a:ext cx="1656184" cy="538678"/>
          </a:xfrm>
          <a:prstGeom prst="rect">
            <a:avLst/>
          </a:prstGeom>
        </p:spPr>
      </p:pic>
      <p:sp>
        <p:nvSpPr>
          <p:cNvPr id="9" name="BLACK RECTANGLE">
            <a:extLst>
              <a:ext uri="{FF2B5EF4-FFF2-40B4-BE49-F238E27FC236}">
                <a16:creationId xmlns:a16="http://schemas.microsoft.com/office/drawing/2014/main" id="{7233EE1A-0BEF-6A43-BCCA-643950D37D04}"/>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888720" y="2221200"/>
            <a:ext cx="4967280" cy="1242000"/>
          </a:xfrm>
          <a:solidFill>
            <a:srgbClr val="E51C41"/>
          </a:solidFill>
        </p:spPr>
        <p:txBody>
          <a:bodyPr lIns="108000" tIns="136800" rIns="0" bIns="0">
            <a:noAutofit/>
          </a:bodyPr>
          <a:lstStyle>
            <a:lvl1pPr algn="l">
              <a:lnSpc>
                <a:spcPts val="4100"/>
              </a:lnSpc>
              <a:defRPr sz="4500" b="1" cap="none" baseline="0">
                <a:solidFill>
                  <a:schemeClr val="bg1"/>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11" name="Text Placeholder 10"/>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dirty="0"/>
              <a:t>Click to edit Master text styles</a:t>
            </a:r>
          </a:p>
        </p:txBody>
      </p:sp>
      <p:sp>
        <p:nvSpPr>
          <p:cNvPr id="12" name="Text Placeholder 10"/>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dirty="0"/>
              <a:t>Click to edit Master text styles</a:t>
            </a:r>
          </a:p>
        </p:txBody>
      </p:sp>
    </p:spTree>
    <p:extLst>
      <p:ext uri="{BB962C8B-B14F-4D97-AF65-F5344CB8AC3E}">
        <p14:creationId xmlns:p14="http://schemas.microsoft.com/office/powerpoint/2010/main" val="396163548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0_Thank You">
    <p:bg>
      <p:bgPr>
        <a:solidFill>
          <a:srgbClr val="00A068"/>
        </a:solidFill>
        <a:effectLst/>
      </p:bgPr>
    </p:bg>
    <p:spTree>
      <p:nvGrpSpPr>
        <p:cNvPr id="1" name=""/>
        <p:cNvGrpSpPr/>
        <p:nvPr/>
      </p:nvGrpSpPr>
      <p:grpSpPr>
        <a:xfrm>
          <a:off x="0" y="0"/>
          <a:ext cx="0" cy="0"/>
          <a:chOff x="0" y="0"/>
          <a:chExt cx="0" cy="0"/>
        </a:xfrm>
      </p:grpSpPr>
      <p:pic>
        <p:nvPicPr>
          <p:cNvPr id="9" name="Picture 8" descr="Education and Training Foundation Logo"/>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963562" y="288832"/>
            <a:ext cx="892435" cy="472465"/>
          </a:xfrm>
          <a:prstGeom prst="rect">
            <a:avLst/>
          </a:prstGeom>
        </p:spPr>
      </p:pic>
      <p:sp>
        <p:nvSpPr>
          <p:cNvPr id="22" name="Rectangle 21">
            <a:extLst>
              <a:ext uri="{FF2B5EF4-FFF2-40B4-BE49-F238E27FC236}">
                <a16:creationId xmlns:a16="http://schemas.microsoft.com/office/drawing/2014/main" id="{D34844BF-2207-ED49-9F25-85D40A0C69A2}"/>
              </a:ext>
              <a:ext uri="{C183D7F6-B498-43B3-948B-1728B52AA6E4}">
                <adec:decorative xmlns:adec="http://schemas.microsoft.com/office/drawing/2017/decorative" val="1"/>
              </a:ext>
            </a:extLst>
          </p:cNvPr>
          <p:cNvSpPr/>
          <p:nvPr userDrawn="1"/>
        </p:nvSpPr>
        <p:spPr>
          <a:xfrm>
            <a:off x="2455193" y="3258000"/>
            <a:ext cx="6400805" cy="1602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endParaRPr lang="en-GB" sz="4500" b="0" dirty="0"/>
          </a:p>
        </p:txBody>
      </p:sp>
      <p:sp>
        <p:nvSpPr>
          <p:cNvPr id="23" name="Rectangle 22">
            <a:extLst>
              <a:ext uri="{FF2B5EF4-FFF2-40B4-BE49-F238E27FC236}">
                <a16:creationId xmlns:a16="http://schemas.microsoft.com/office/drawing/2014/main" id="{87259AD1-A3E5-7A4D-A666-183E96823EA9}"/>
              </a:ext>
              <a:ext uri="{C183D7F6-B498-43B3-948B-1728B52AA6E4}">
                <adec:decorative xmlns:adec="http://schemas.microsoft.com/office/drawing/2017/decorative" val="1"/>
              </a:ext>
            </a:extLst>
          </p:cNvPr>
          <p:cNvSpPr/>
          <p:nvPr userDrawn="1"/>
        </p:nvSpPr>
        <p:spPr>
          <a:xfrm>
            <a:off x="2445121" y="1455480"/>
            <a:ext cx="6409980" cy="1582226"/>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Subtitle 1">
            <a:extLst>
              <a:ext uri="{FF2B5EF4-FFF2-40B4-BE49-F238E27FC236}">
                <a16:creationId xmlns:a16="http://schemas.microsoft.com/office/drawing/2014/main" id="{C45F4C38-F8FC-E947-AE4C-6E40A21167BC}"/>
              </a:ext>
            </a:extLst>
          </p:cNvPr>
          <p:cNvSpPr>
            <a:spLocks noGrp="1"/>
          </p:cNvSpPr>
          <p:nvPr>
            <p:ph type="ctrTitle" hasCustomPrompt="1"/>
          </p:nvPr>
        </p:nvSpPr>
        <p:spPr>
          <a:xfrm>
            <a:off x="2447280" y="1455480"/>
            <a:ext cx="5005040" cy="348565"/>
          </a:xfrm>
          <a:solidFill>
            <a:schemeClr val="bg1"/>
          </a:solidFill>
        </p:spPr>
        <p:txBody>
          <a:bodyPr lIns="144000" tIns="126000" rIns="0" bIns="36000" anchor="t">
            <a:noAutofit/>
          </a:bodyPr>
          <a:lstStyle>
            <a:lvl1pPr algn="l">
              <a:lnSpc>
                <a:spcPts val="1900"/>
              </a:lnSpc>
              <a:defRPr sz="1600" b="1" cap="none" baseline="0">
                <a:solidFill>
                  <a:schemeClr val="tx1"/>
                </a:solidFill>
              </a:defRPr>
            </a:lvl1pPr>
          </a:lstStyle>
          <a:p>
            <a:r>
              <a:rPr lang="en-US" dirty="0"/>
              <a:t>Name Surname</a:t>
            </a:r>
            <a:endParaRPr lang="en-GB" dirty="0"/>
          </a:p>
        </p:txBody>
      </p:sp>
      <p:sp>
        <p:nvSpPr>
          <p:cNvPr id="25" name="Subtitle 2">
            <a:extLst>
              <a:ext uri="{FF2B5EF4-FFF2-40B4-BE49-F238E27FC236}">
                <a16:creationId xmlns:a16="http://schemas.microsoft.com/office/drawing/2014/main" id="{33B29604-A962-1042-A09C-58841C9E16B4}"/>
              </a:ext>
            </a:extLst>
          </p:cNvPr>
          <p:cNvSpPr>
            <a:spLocks noGrp="1"/>
          </p:cNvSpPr>
          <p:nvPr>
            <p:ph type="subTitle" idx="1" hasCustomPrompt="1"/>
          </p:nvPr>
        </p:nvSpPr>
        <p:spPr>
          <a:xfrm>
            <a:off x="2446020" y="1874878"/>
            <a:ext cx="5005040" cy="268982"/>
          </a:xfrm>
          <a:noFill/>
        </p:spPr>
        <p:txBody>
          <a:bodyPr lIns="144000" tIns="0" bIns="0" anchor="t" anchorCtr="0">
            <a:normAutofit/>
          </a:bodyPr>
          <a:lstStyle>
            <a:lvl1pPr marL="0" indent="0" algn="l" defTabSz="914400" rtl="0" eaLnBrk="1" latinLnBrk="0" hangingPunct="1">
              <a:lnSpc>
                <a:spcPts val="1900"/>
              </a:lnSpc>
              <a:spcBef>
                <a:spcPct val="0"/>
              </a:spcBef>
              <a:buNone/>
              <a:defRPr lang="en-GB" sz="1600" b="0" kern="1200" cap="none" baseline="0" dirty="0">
                <a:solidFill>
                  <a:schemeClr val="tx1"/>
                </a:solidFill>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Name@email.com</a:t>
            </a:r>
            <a:endParaRPr lang="en-GB" dirty="0"/>
          </a:p>
        </p:txBody>
      </p:sp>
      <p:sp>
        <p:nvSpPr>
          <p:cNvPr id="26" name="Web address" descr="www.ETFOUNDATION.CO.UK&#10;">
            <a:extLst>
              <a:ext uri="{FF2B5EF4-FFF2-40B4-BE49-F238E27FC236}">
                <a16:creationId xmlns:a16="http://schemas.microsoft.com/office/drawing/2014/main" id="{7C1BC566-1805-0A4E-95A3-525C2FE5A48D}"/>
              </a:ext>
            </a:extLst>
          </p:cNvPr>
          <p:cNvSpPr txBox="1"/>
          <p:nvPr userDrawn="1"/>
        </p:nvSpPr>
        <p:spPr>
          <a:xfrm>
            <a:off x="2447280" y="2571750"/>
            <a:ext cx="5003780" cy="465956"/>
          </a:xfrm>
          <a:prstGeom prst="rect">
            <a:avLst/>
          </a:prstGeom>
          <a:solidFill>
            <a:schemeClr val="bg1"/>
          </a:solidFill>
        </p:spPr>
        <p:txBody>
          <a:bodyPr wrap="square" lIns="144000" bIns="108000" rtlCol="0" anchor="b" anchorCtr="0">
            <a:noAutofit/>
          </a:bodyPr>
          <a:lstStyle/>
          <a:p>
            <a:r>
              <a:rPr lang="en-GB" dirty="0">
                <a:solidFill>
                  <a:schemeClr val="tx1"/>
                </a:solidFill>
                <a:hlinkClick r:id="rId3">
                  <a:extLst>
                    <a:ext uri="{A12FA001-AC4F-418D-AE19-62706E023703}">
                      <ahyp:hlinkClr xmlns:ahyp="http://schemas.microsoft.com/office/drawing/2018/hyperlinkcolor" val="tx"/>
                    </a:ext>
                  </a:extLst>
                </a:hlinkClick>
              </a:rPr>
              <a:t>ETFOUNDATION.CO.UK</a:t>
            </a:r>
            <a:endParaRPr lang="en-GB" dirty="0">
              <a:solidFill>
                <a:schemeClr val="tx1"/>
              </a:solidFill>
            </a:endParaRPr>
          </a:p>
        </p:txBody>
      </p:sp>
      <p:pic>
        <p:nvPicPr>
          <p:cNvPr id="27" name="DfE Logo" descr="Supported by Department for Education logo">
            <a:extLst>
              <a:ext uri="{FF2B5EF4-FFF2-40B4-BE49-F238E27FC236}">
                <a16:creationId xmlns:a16="http://schemas.microsoft.com/office/drawing/2014/main" id="{E4F7F9A6-6DDA-7847-AF6C-27013E4E94D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24328" y="1863002"/>
            <a:ext cx="1289265" cy="1004925"/>
          </a:xfrm>
          <a:prstGeom prst="rect">
            <a:avLst/>
          </a:prstGeom>
          <a:solidFill>
            <a:schemeClr val="bg1">
              <a:alpha val="0"/>
            </a:schemeClr>
          </a:solidFill>
        </p:spPr>
      </p:pic>
      <p:sp>
        <p:nvSpPr>
          <p:cNvPr id="28" name="Thankyou">
            <a:extLst>
              <a:ext uri="{FF2B5EF4-FFF2-40B4-BE49-F238E27FC236}">
                <a16:creationId xmlns:a16="http://schemas.microsoft.com/office/drawing/2014/main" id="{CCAFB428-DEA5-C440-9E4B-D7CCD0792F85}"/>
              </a:ext>
              <a:ext uri="{C183D7F6-B498-43B3-948B-1728B52AA6E4}">
                <adec:decorative xmlns:adec="http://schemas.microsoft.com/office/drawing/2017/decorative" val="0"/>
              </a:ext>
            </a:extLst>
          </p:cNvPr>
          <p:cNvSpPr/>
          <p:nvPr userDrawn="1"/>
        </p:nvSpPr>
        <p:spPr>
          <a:xfrm>
            <a:off x="2483768" y="3258000"/>
            <a:ext cx="4661413" cy="16023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r>
              <a:rPr lang="en-GB" sz="5400" b="1" dirty="0"/>
              <a:t>Thank you</a:t>
            </a:r>
            <a:endParaRPr lang="en-GB" sz="5400" b="1" baseline="0" dirty="0"/>
          </a:p>
          <a:p>
            <a:pPr algn="l">
              <a:lnSpc>
                <a:spcPts val="4500"/>
              </a:lnSpc>
            </a:pPr>
            <a:r>
              <a:rPr lang="en-GB" sz="4500" b="0" baseline="0" dirty="0"/>
              <a:t>Any Questions?</a:t>
            </a:r>
            <a:endParaRPr lang="en-GB" sz="4500" b="0" dirty="0"/>
          </a:p>
        </p:txBody>
      </p:sp>
    </p:spTree>
    <p:extLst>
      <p:ext uri="{BB962C8B-B14F-4D97-AF65-F5344CB8AC3E}">
        <p14:creationId xmlns:p14="http://schemas.microsoft.com/office/powerpoint/2010/main" val="132705164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143000" y="841772"/>
            <a:ext cx="6858000" cy="17907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1143000" y="2701528"/>
            <a:ext cx="6858000" cy="124182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dk1"/>
              </a:buClr>
              <a:buSzPts val="2400"/>
              <a:buNone/>
              <a:defRPr sz="1800"/>
            </a:lvl1pPr>
            <a:lvl2pPr lvl="1" algn="ctr">
              <a:lnSpc>
                <a:spcPct val="90000"/>
              </a:lnSpc>
              <a:spcBef>
                <a:spcPts val="375"/>
              </a:spcBef>
              <a:spcAft>
                <a:spcPts val="0"/>
              </a:spcAft>
              <a:buClr>
                <a:schemeClr val="dk1"/>
              </a:buClr>
              <a:buSzPts val="2000"/>
              <a:buNone/>
              <a:defRPr sz="1500"/>
            </a:lvl2pPr>
            <a:lvl3pPr lvl="2" algn="ctr">
              <a:lnSpc>
                <a:spcPct val="90000"/>
              </a:lnSpc>
              <a:spcBef>
                <a:spcPts val="375"/>
              </a:spcBef>
              <a:spcAft>
                <a:spcPts val="0"/>
              </a:spcAft>
              <a:buClr>
                <a:schemeClr val="dk1"/>
              </a:buClr>
              <a:buSzPts val="1800"/>
              <a:buNone/>
              <a:defRPr sz="1350"/>
            </a:lvl3pPr>
            <a:lvl4pPr lvl="3" algn="ctr">
              <a:lnSpc>
                <a:spcPct val="90000"/>
              </a:lnSpc>
              <a:spcBef>
                <a:spcPts val="375"/>
              </a:spcBef>
              <a:spcAft>
                <a:spcPts val="0"/>
              </a:spcAft>
              <a:buClr>
                <a:schemeClr val="dk1"/>
              </a:buClr>
              <a:buSzPts val="1600"/>
              <a:buNone/>
              <a:defRPr sz="1200"/>
            </a:lvl4pPr>
            <a:lvl5pPr lvl="4" algn="ctr">
              <a:lnSpc>
                <a:spcPct val="90000"/>
              </a:lnSpc>
              <a:spcBef>
                <a:spcPts val="375"/>
              </a:spcBef>
              <a:spcAft>
                <a:spcPts val="0"/>
              </a:spcAft>
              <a:buClr>
                <a:schemeClr val="dk1"/>
              </a:buClr>
              <a:buSzPts val="1600"/>
              <a:buNone/>
              <a:defRPr sz="1200"/>
            </a:lvl5pPr>
            <a:lvl6pPr lvl="5" algn="ctr">
              <a:lnSpc>
                <a:spcPct val="90000"/>
              </a:lnSpc>
              <a:spcBef>
                <a:spcPts val="375"/>
              </a:spcBef>
              <a:spcAft>
                <a:spcPts val="0"/>
              </a:spcAft>
              <a:buClr>
                <a:schemeClr val="dk1"/>
              </a:buClr>
              <a:buSzPts val="1600"/>
              <a:buNone/>
              <a:defRPr sz="1200"/>
            </a:lvl6pPr>
            <a:lvl7pPr lvl="6" algn="ctr">
              <a:lnSpc>
                <a:spcPct val="90000"/>
              </a:lnSpc>
              <a:spcBef>
                <a:spcPts val="375"/>
              </a:spcBef>
              <a:spcAft>
                <a:spcPts val="0"/>
              </a:spcAft>
              <a:buClr>
                <a:schemeClr val="dk1"/>
              </a:buClr>
              <a:buSzPts val="1600"/>
              <a:buNone/>
              <a:defRPr sz="1200"/>
            </a:lvl7pPr>
            <a:lvl8pPr lvl="7" algn="ctr">
              <a:lnSpc>
                <a:spcPct val="90000"/>
              </a:lnSpc>
              <a:spcBef>
                <a:spcPts val="375"/>
              </a:spcBef>
              <a:spcAft>
                <a:spcPts val="0"/>
              </a:spcAft>
              <a:buClr>
                <a:schemeClr val="dk1"/>
              </a:buClr>
              <a:buSzPts val="1600"/>
              <a:buNone/>
              <a:defRPr sz="1200"/>
            </a:lvl8pPr>
            <a:lvl9pPr lvl="8" algn="ctr">
              <a:lnSpc>
                <a:spcPct val="90000"/>
              </a:lnSpc>
              <a:spcBef>
                <a:spcPts val="375"/>
              </a:spcBef>
              <a:spcAft>
                <a:spcPts val="0"/>
              </a:spcAft>
              <a:buClr>
                <a:schemeClr val="dk1"/>
              </a:buClr>
              <a:buSzPts val="1600"/>
              <a:buNone/>
              <a:defRPr sz="1200"/>
            </a:lvl9pPr>
          </a:lstStyle>
          <a:p>
            <a:endParaRPr/>
          </a:p>
        </p:txBody>
      </p:sp>
      <p:sp>
        <p:nvSpPr>
          <p:cNvPr id="14" name="Google Shape;14;p2"/>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5581488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itle Slide Option 2 Yellow ">
    <p:spTree>
      <p:nvGrpSpPr>
        <p:cNvPr id="1" name=""/>
        <p:cNvGrpSpPr/>
        <p:nvPr/>
      </p:nvGrpSpPr>
      <p:grpSpPr>
        <a:xfrm>
          <a:off x="0" y="0"/>
          <a:ext cx="0" cy="0"/>
          <a:chOff x="0" y="0"/>
          <a:chExt cx="0" cy="0"/>
        </a:xfrm>
      </p:grpSpPr>
      <p:pic>
        <p:nvPicPr>
          <p:cNvPr id="12" name="BACKGROUND IMAGE">
            <a:extLst>
              <a:ext uri="{FF2B5EF4-FFF2-40B4-BE49-F238E27FC236}">
                <a16:creationId xmlns:a16="http://schemas.microsoft.com/office/drawing/2014/main" id="{BF4AED7B-D82D-F04A-B4CB-6C63ECF0E2D5}"/>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9688" r="15782" b="1946"/>
          <a:stretch/>
        </p:blipFill>
        <p:spPr>
          <a:xfrm>
            <a:off x="1" y="416940"/>
            <a:ext cx="9144000" cy="4747098"/>
          </a:xfrm>
          <a:prstGeom prst="rect">
            <a:avLst/>
          </a:prstGeom>
        </p:spPr>
      </p:pic>
      <p:sp>
        <p:nvSpPr>
          <p:cNvPr id="15" name="WHITE BAR">
            <a:extLst>
              <a:ext uri="{FF2B5EF4-FFF2-40B4-BE49-F238E27FC236}">
                <a16:creationId xmlns:a16="http://schemas.microsoft.com/office/drawing/2014/main" id="{B8706FB2-CEEC-7246-A4E3-D773F54E3439}"/>
              </a:ext>
              <a:ext uri="{C183D7F6-B498-43B3-948B-1728B52AA6E4}">
                <adec:decorative xmlns:adec="http://schemas.microsoft.com/office/drawing/2017/decorative" val="1"/>
              </a:ext>
            </a:extLst>
          </p:cNvPr>
          <p:cNvSpPr/>
          <p:nvPr userDrawn="1"/>
        </p:nvSpPr>
        <p:spPr>
          <a:xfrm>
            <a:off x="0" y="-20538"/>
            <a:ext cx="9144000" cy="84355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pic>
        <p:nvPicPr>
          <p:cNvPr id="17" name="ETF LOGO">
            <a:extLst>
              <a:ext uri="{FF2B5EF4-FFF2-40B4-BE49-F238E27FC236}">
                <a16:creationId xmlns:a16="http://schemas.microsoft.com/office/drawing/2014/main" id="{8D10DF3B-2EE8-CB4D-89A8-B1DC8ED9DB3D}"/>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251520" y="192643"/>
            <a:ext cx="859828" cy="455203"/>
          </a:xfrm>
          <a:prstGeom prst="rect">
            <a:avLst/>
          </a:prstGeom>
        </p:spPr>
      </p:pic>
      <p:pic>
        <p:nvPicPr>
          <p:cNvPr id="18" name="T LEVELS LOGO" descr="T Levels Professional Development">
            <a:extLst>
              <a:ext uri="{FF2B5EF4-FFF2-40B4-BE49-F238E27FC236}">
                <a16:creationId xmlns:a16="http://schemas.microsoft.com/office/drawing/2014/main" id="{95AF83BF-2906-E147-AD27-6D0DD69CAF2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36296" y="160864"/>
            <a:ext cx="1656184" cy="538678"/>
          </a:xfrm>
          <a:prstGeom prst="rect">
            <a:avLst/>
          </a:prstGeom>
        </p:spPr>
      </p:pic>
      <p:sp>
        <p:nvSpPr>
          <p:cNvPr id="19" name="BLACK RECTANGLE">
            <a:extLst>
              <a:ext uri="{FF2B5EF4-FFF2-40B4-BE49-F238E27FC236}">
                <a16:creationId xmlns:a16="http://schemas.microsoft.com/office/drawing/2014/main" id="{08776F2B-1739-344E-B2E7-70073E14A518}"/>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itle 1">
            <a:extLst>
              <a:ext uri="{FF2B5EF4-FFF2-40B4-BE49-F238E27FC236}">
                <a16:creationId xmlns:a16="http://schemas.microsoft.com/office/drawing/2014/main" id="{788F6599-BA20-4644-9226-61D0497C4CAA}"/>
              </a:ext>
            </a:extLst>
          </p:cNvPr>
          <p:cNvSpPr>
            <a:spLocks noGrp="1"/>
          </p:cNvSpPr>
          <p:nvPr>
            <p:ph type="ctrTitle"/>
          </p:nvPr>
        </p:nvSpPr>
        <p:spPr>
          <a:xfrm>
            <a:off x="3888720" y="2221200"/>
            <a:ext cx="4967280" cy="1242000"/>
          </a:xfrm>
          <a:solidFill>
            <a:srgbClr val="FEB912"/>
          </a:solidFill>
        </p:spPr>
        <p:txBody>
          <a:bodyPr lIns="108000" tIns="136800" rIns="0" bIns="0">
            <a:noAutofit/>
          </a:bodyPr>
          <a:lstStyle>
            <a:lvl1pPr algn="l">
              <a:lnSpc>
                <a:spcPts val="4100"/>
              </a:lnSpc>
              <a:defRPr sz="4500" b="1" cap="none" baseline="0">
                <a:solidFill>
                  <a:schemeClr val="tx1"/>
                </a:solidFill>
              </a:defRPr>
            </a:lvl1pPr>
          </a:lstStyle>
          <a:p>
            <a:r>
              <a:rPr lang="en-US" dirty="0"/>
              <a:t>Click to edit Master title style</a:t>
            </a:r>
            <a:endParaRPr lang="en-GB" dirty="0"/>
          </a:p>
        </p:txBody>
      </p:sp>
      <p:sp>
        <p:nvSpPr>
          <p:cNvPr id="21" name="Subtitle 2">
            <a:extLst>
              <a:ext uri="{FF2B5EF4-FFF2-40B4-BE49-F238E27FC236}">
                <a16:creationId xmlns:a16="http://schemas.microsoft.com/office/drawing/2014/main" id="{55C166C1-2C30-404D-8032-27671E9F923F}"/>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22" name="Text Placeholder 10">
            <a:extLst>
              <a:ext uri="{FF2B5EF4-FFF2-40B4-BE49-F238E27FC236}">
                <a16:creationId xmlns:a16="http://schemas.microsoft.com/office/drawing/2014/main" id="{00295A2F-6079-A340-8976-C671CE0AF09A}"/>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dirty="0"/>
              <a:t>Click to edit Master text styles</a:t>
            </a:r>
          </a:p>
        </p:txBody>
      </p:sp>
      <p:sp>
        <p:nvSpPr>
          <p:cNvPr id="23" name="Text Placeholder 10">
            <a:extLst>
              <a:ext uri="{FF2B5EF4-FFF2-40B4-BE49-F238E27FC236}">
                <a16:creationId xmlns:a16="http://schemas.microsoft.com/office/drawing/2014/main" id="{64D60A69-C052-934B-AE97-6790360956D8}"/>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dirty="0"/>
              <a:t>Click to edit Master text styles</a:t>
            </a:r>
          </a:p>
        </p:txBody>
      </p:sp>
    </p:spTree>
    <p:extLst>
      <p:ext uri="{BB962C8B-B14F-4D97-AF65-F5344CB8AC3E}">
        <p14:creationId xmlns:p14="http://schemas.microsoft.com/office/powerpoint/2010/main" val="743843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Title Slide Option 3 Purple">
    <p:spTree>
      <p:nvGrpSpPr>
        <p:cNvPr id="1" name=""/>
        <p:cNvGrpSpPr/>
        <p:nvPr/>
      </p:nvGrpSpPr>
      <p:grpSpPr>
        <a:xfrm>
          <a:off x="0" y="0"/>
          <a:ext cx="0" cy="0"/>
          <a:chOff x="0" y="0"/>
          <a:chExt cx="0" cy="0"/>
        </a:xfrm>
      </p:grpSpPr>
      <p:pic>
        <p:nvPicPr>
          <p:cNvPr id="11" name="BACKGROUND IMAGE">
            <a:extLst>
              <a:ext uri="{FF2B5EF4-FFF2-40B4-BE49-F238E27FC236}">
                <a16:creationId xmlns:a16="http://schemas.microsoft.com/office/drawing/2014/main" id="{B2B60F6C-EE8F-1745-8125-87FF48A8D871}"/>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9688" r="15782" b="1946"/>
          <a:stretch/>
        </p:blipFill>
        <p:spPr>
          <a:xfrm>
            <a:off x="1" y="416940"/>
            <a:ext cx="9144000" cy="4747098"/>
          </a:xfrm>
          <a:prstGeom prst="rect">
            <a:avLst/>
          </a:prstGeom>
        </p:spPr>
      </p:pic>
      <p:sp>
        <p:nvSpPr>
          <p:cNvPr id="12" name="WHITE BAR">
            <a:extLst>
              <a:ext uri="{FF2B5EF4-FFF2-40B4-BE49-F238E27FC236}">
                <a16:creationId xmlns:a16="http://schemas.microsoft.com/office/drawing/2014/main" id="{2051111D-51D0-C84F-82DD-EFC57A1F477E}"/>
              </a:ext>
              <a:ext uri="{C183D7F6-B498-43B3-948B-1728B52AA6E4}">
                <adec:decorative xmlns:adec="http://schemas.microsoft.com/office/drawing/2017/decorative" val="1"/>
              </a:ext>
            </a:extLst>
          </p:cNvPr>
          <p:cNvSpPr/>
          <p:nvPr userDrawn="1"/>
        </p:nvSpPr>
        <p:spPr>
          <a:xfrm>
            <a:off x="0" y="-20538"/>
            <a:ext cx="9144000" cy="84355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pic>
        <p:nvPicPr>
          <p:cNvPr id="17" name="ETF LOGO">
            <a:extLst>
              <a:ext uri="{FF2B5EF4-FFF2-40B4-BE49-F238E27FC236}">
                <a16:creationId xmlns:a16="http://schemas.microsoft.com/office/drawing/2014/main" id="{532D5437-3308-6143-80D4-74B5F3678B34}"/>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251520" y="192643"/>
            <a:ext cx="859827" cy="455203"/>
          </a:xfrm>
          <a:prstGeom prst="rect">
            <a:avLst/>
          </a:prstGeom>
        </p:spPr>
      </p:pic>
      <p:pic>
        <p:nvPicPr>
          <p:cNvPr id="19" name="T LEVELS LOGO" descr="T Levels Professional Development">
            <a:extLst>
              <a:ext uri="{FF2B5EF4-FFF2-40B4-BE49-F238E27FC236}">
                <a16:creationId xmlns:a16="http://schemas.microsoft.com/office/drawing/2014/main" id="{621909CB-4C11-E149-9A37-6908AACF0E1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36296" y="160864"/>
            <a:ext cx="1656184" cy="538678"/>
          </a:xfrm>
          <a:prstGeom prst="rect">
            <a:avLst/>
          </a:prstGeom>
        </p:spPr>
      </p:pic>
      <p:sp>
        <p:nvSpPr>
          <p:cNvPr id="20" name="BLACK RECTANGLE">
            <a:extLst>
              <a:ext uri="{FF2B5EF4-FFF2-40B4-BE49-F238E27FC236}">
                <a16:creationId xmlns:a16="http://schemas.microsoft.com/office/drawing/2014/main" id="{C72179A6-35B1-AA4D-AE81-7C9ED40A58A9}"/>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itle 1">
            <a:extLst>
              <a:ext uri="{FF2B5EF4-FFF2-40B4-BE49-F238E27FC236}">
                <a16:creationId xmlns:a16="http://schemas.microsoft.com/office/drawing/2014/main" id="{C397D107-EB16-014E-A7B0-1FF16A01864F}"/>
              </a:ext>
            </a:extLst>
          </p:cNvPr>
          <p:cNvSpPr>
            <a:spLocks noGrp="1"/>
          </p:cNvSpPr>
          <p:nvPr>
            <p:ph type="ctrTitle"/>
          </p:nvPr>
        </p:nvSpPr>
        <p:spPr>
          <a:xfrm>
            <a:off x="3888720" y="2221200"/>
            <a:ext cx="4967280" cy="1242000"/>
          </a:xfrm>
          <a:solidFill>
            <a:srgbClr val="BE0064"/>
          </a:solidFill>
        </p:spPr>
        <p:txBody>
          <a:bodyPr lIns="108000" tIns="136800" rIns="0" bIns="0">
            <a:noAutofit/>
          </a:bodyPr>
          <a:lstStyle>
            <a:lvl1pPr algn="l">
              <a:lnSpc>
                <a:spcPts val="4100"/>
              </a:lnSpc>
              <a:defRPr sz="4500" b="1" cap="none" baseline="0">
                <a:solidFill>
                  <a:schemeClr val="bg1"/>
                </a:solidFill>
              </a:defRPr>
            </a:lvl1pPr>
          </a:lstStyle>
          <a:p>
            <a:r>
              <a:rPr lang="en-US" dirty="0"/>
              <a:t>Click to edit Master title style</a:t>
            </a:r>
            <a:endParaRPr lang="en-GB" dirty="0"/>
          </a:p>
        </p:txBody>
      </p:sp>
      <p:sp>
        <p:nvSpPr>
          <p:cNvPr id="22" name="Subtitle 2">
            <a:extLst>
              <a:ext uri="{FF2B5EF4-FFF2-40B4-BE49-F238E27FC236}">
                <a16:creationId xmlns:a16="http://schemas.microsoft.com/office/drawing/2014/main" id="{3D70B96C-689F-1B4E-B32B-6742070328F2}"/>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23" name="Text Placeholder 10">
            <a:extLst>
              <a:ext uri="{FF2B5EF4-FFF2-40B4-BE49-F238E27FC236}">
                <a16:creationId xmlns:a16="http://schemas.microsoft.com/office/drawing/2014/main" id="{DBCB4839-1769-9448-B47D-526891468171}"/>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dirty="0"/>
              <a:t>Click to edit Master text styles</a:t>
            </a:r>
          </a:p>
        </p:txBody>
      </p:sp>
      <p:sp>
        <p:nvSpPr>
          <p:cNvPr id="24" name="Text Placeholder 10">
            <a:extLst>
              <a:ext uri="{FF2B5EF4-FFF2-40B4-BE49-F238E27FC236}">
                <a16:creationId xmlns:a16="http://schemas.microsoft.com/office/drawing/2014/main" id="{D5711CB5-A9DE-EF47-9E7D-8D1FF5388AED}"/>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dirty="0"/>
              <a:t>Click to edit Master text styles</a:t>
            </a:r>
          </a:p>
        </p:txBody>
      </p:sp>
    </p:spTree>
    <p:extLst>
      <p:ext uri="{BB962C8B-B14F-4D97-AF65-F5344CB8AC3E}">
        <p14:creationId xmlns:p14="http://schemas.microsoft.com/office/powerpoint/2010/main" val="26634531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tle Slide Option 4 Blue">
    <p:spTree>
      <p:nvGrpSpPr>
        <p:cNvPr id="1" name=""/>
        <p:cNvGrpSpPr/>
        <p:nvPr/>
      </p:nvGrpSpPr>
      <p:grpSpPr>
        <a:xfrm>
          <a:off x="0" y="0"/>
          <a:ext cx="0" cy="0"/>
          <a:chOff x="0" y="0"/>
          <a:chExt cx="0" cy="0"/>
        </a:xfrm>
      </p:grpSpPr>
      <p:pic>
        <p:nvPicPr>
          <p:cNvPr id="14" name="BACKGROUND IMAGE">
            <a:extLst>
              <a:ext uri="{FF2B5EF4-FFF2-40B4-BE49-F238E27FC236}">
                <a16:creationId xmlns:a16="http://schemas.microsoft.com/office/drawing/2014/main" id="{1E030DCF-B2F8-9B49-8C72-F6144F1EF0EA}"/>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9688" r="15782" b="1946"/>
          <a:stretch/>
        </p:blipFill>
        <p:spPr>
          <a:xfrm>
            <a:off x="1" y="416940"/>
            <a:ext cx="9144000" cy="4747098"/>
          </a:xfrm>
          <a:prstGeom prst="rect">
            <a:avLst/>
          </a:prstGeom>
        </p:spPr>
      </p:pic>
      <p:sp>
        <p:nvSpPr>
          <p:cNvPr id="11" name="WHITE BAR">
            <a:extLst>
              <a:ext uri="{FF2B5EF4-FFF2-40B4-BE49-F238E27FC236}">
                <a16:creationId xmlns:a16="http://schemas.microsoft.com/office/drawing/2014/main" id="{4BC86740-418B-DA4D-8939-2B1A320907D6}"/>
              </a:ext>
              <a:ext uri="{C183D7F6-B498-43B3-948B-1728B52AA6E4}">
                <adec:decorative xmlns:adec="http://schemas.microsoft.com/office/drawing/2017/decorative" val="1"/>
              </a:ext>
            </a:extLst>
          </p:cNvPr>
          <p:cNvSpPr/>
          <p:nvPr userDrawn="1"/>
        </p:nvSpPr>
        <p:spPr>
          <a:xfrm>
            <a:off x="0" y="-20538"/>
            <a:ext cx="9144000" cy="84355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pic>
        <p:nvPicPr>
          <p:cNvPr id="12" name="ETF LOGO">
            <a:extLst>
              <a:ext uri="{FF2B5EF4-FFF2-40B4-BE49-F238E27FC236}">
                <a16:creationId xmlns:a16="http://schemas.microsoft.com/office/drawing/2014/main" id="{2D72DE85-B512-A84A-BDE4-CC6F916F0A05}"/>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251520" y="192643"/>
            <a:ext cx="859827" cy="455202"/>
          </a:xfrm>
          <a:prstGeom prst="rect">
            <a:avLst/>
          </a:prstGeom>
        </p:spPr>
      </p:pic>
      <p:pic>
        <p:nvPicPr>
          <p:cNvPr id="17" name="T LEVELS LOGO" descr="T Levels Professional Development">
            <a:extLst>
              <a:ext uri="{FF2B5EF4-FFF2-40B4-BE49-F238E27FC236}">
                <a16:creationId xmlns:a16="http://schemas.microsoft.com/office/drawing/2014/main" id="{7DFFC763-EFC0-0E4C-965F-8DE2D214246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36296" y="160864"/>
            <a:ext cx="1656184" cy="538678"/>
          </a:xfrm>
          <a:prstGeom prst="rect">
            <a:avLst/>
          </a:prstGeom>
        </p:spPr>
      </p:pic>
      <p:sp>
        <p:nvSpPr>
          <p:cNvPr id="19" name="BLACK RECTANGLE">
            <a:extLst>
              <a:ext uri="{FF2B5EF4-FFF2-40B4-BE49-F238E27FC236}">
                <a16:creationId xmlns:a16="http://schemas.microsoft.com/office/drawing/2014/main" id="{331C3B12-D653-CC4C-ABCF-4724A38ABA68}"/>
              </a:ext>
              <a:ext uri="{C183D7F6-B498-43B3-948B-1728B52AA6E4}">
                <adec:decorative xmlns:adec="http://schemas.microsoft.com/office/drawing/2017/decorative" val="1"/>
              </a:ext>
            </a:extLst>
          </p:cNvPr>
          <p:cNvSpPr/>
          <p:nvPr userDrawn="1"/>
        </p:nvSpPr>
        <p:spPr>
          <a:xfrm>
            <a:off x="3888720" y="3618000"/>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itle 1">
            <a:extLst>
              <a:ext uri="{FF2B5EF4-FFF2-40B4-BE49-F238E27FC236}">
                <a16:creationId xmlns:a16="http://schemas.microsoft.com/office/drawing/2014/main" id="{6A2ADA92-7351-1B4F-B608-0A43A941F970}"/>
              </a:ext>
            </a:extLst>
          </p:cNvPr>
          <p:cNvSpPr>
            <a:spLocks noGrp="1"/>
          </p:cNvSpPr>
          <p:nvPr>
            <p:ph type="ctrTitle"/>
          </p:nvPr>
        </p:nvSpPr>
        <p:spPr>
          <a:xfrm>
            <a:off x="3888720" y="2221200"/>
            <a:ext cx="4967280" cy="1242000"/>
          </a:xfrm>
          <a:solidFill>
            <a:srgbClr val="0071F8"/>
          </a:solidFill>
        </p:spPr>
        <p:txBody>
          <a:bodyPr lIns="108000" tIns="136800" rIns="0" bIns="0">
            <a:noAutofit/>
          </a:bodyPr>
          <a:lstStyle>
            <a:lvl1pPr algn="l">
              <a:lnSpc>
                <a:spcPts val="4100"/>
              </a:lnSpc>
              <a:defRPr sz="4500" b="1" cap="none" baseline="0">
                <a:solidFill>
                  <a:schemeClr val="bg1"/>
                </a:solidFill>
              </a:defRPr>
            </a:lvl1pPr>
          </a:lstStyle>
          <a:p>
            <a:r>
              <a:rPr lang="en-US" dirty="0"/>
              <a:t>Click to edit Master title style</a:t>
            </a:r>
            <a:endParaRPr lang="en-GB" dirty="0"/>
          </a:p>
        </p:txBody>
      </p:sp>
      <p:sp>
        <p:nvSpPr>
          <p:cNvPr id="21" name="Subtitle 2">
            <a:extLst>
              <a:ext uri="{FF2B5EF4-FFF2-40B4-BE49-F238E27FC236}">
                <a16:creationId xmlns:a16="http://schemas.microsoft.com/office/drawing/2014/main" id="{DC01873F-0063-374A-8FF4-60AB1B20E30A}"/>
              </a:ext>
            </a:extLst>
          </p:cNvPr>
          <p:cNvSpPr>
            <a:spLocks noGrp="1"/>
          </p:cNvSpPr>
          <p:nvPr>
            <p:ph type="subTitle" idx="1"/>
          </p:nvPr>
        </p:nvSpPr>
        <p:spPr>
          <a:xfrm>
            <a:off x="3888720" y="3629420"/>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22" name="Text Placeholder 10">
            <a:extLst>
              <a:ext uri="{FF2B5EF4-FFF2-40B4-BE49-F238E27FC236}">
                <a16:creationId xmlns:a16="http://schemas.microsoft.com/office/drawing/2014/main" id="{56A26F7F-A204-454B-B7C3-AD71F060374C}"/>
              </a:ext>
            </a:extLst>
          </p:cNvPr>
          <p:cNvSpPr>
            <a:spLocks noGrp="1"/>
          </p:cNvSpPr>
          <p:nvPr>
            <p:ph type="body" sz="quarter" idx="14"/>
          </p:nvPr>
        </p:nvSpPr>
        <p:spPr>
          <a:xfrm>
            <a:off x="3888720" y="3951322"/>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dirty="0"/>
              <a:t>Click to edit Master text styles</a:t>
            </a:r>
          </a:p>
        </p:txBody>
      </p:sp>
      <p:sp>
        <p:nvSpPr>
          <p:cNvPr id="23" name="Text Placeholder 10">
            <a:extLst>
              <a:ext uri="{FF2B5EF4-FFF2-40B4-BE49-F238E27FC236}">
                <a16:creationId xmlns:a16="http://schemas.microsoft.com/office/drawing/2014/main" id="{2E816170-D8CB-F14C-B96E-49F48030E03C}"/>
              </a:ext>
            </a:extLst>
          </p:cNvPr>
          <p:cNvSpPr>
            <a:spLocks noGrp="1"/>
          </p:cNvSpPr>
          <p:nvPr>
            <p:ph type="body" sz="quarter" idx="15"/>
          </p:nvPr>
        </p:nvSpPr>
        <p:spPr>
          <a:xfrm>
            <a:off x="3888720" y="4371950"/>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dirty="0"/>
              <a:t>Click to edit Master text styles</a:t>
            </a:r>
          </a:p>
        </p:txBody>
      </p:sp>
    </p:spTree>
    <p:extLst>
      <p:ext uri="{BB962C8B-B14F-4D97-AF65-F5344CB8AC3E}">
        <p14:creationId xmlns:p14="http://schemas.microsoft.com/office/powerpoint/2010/main" val="79449626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2094" y="205979"/>
            <a:ext cx="8423593" cy="857250"/>
          </a:xfrm>
          <a:prstGeom prst="rect">
            <a:avLst/>
          </a:prstGeom>
        </p:spPr>
        <p:txBody>
          <a:bodyPr vert="horz" lIns="0" tIns="0" rIns="0" bIns="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252094" y="1200151"/>
            <a:ext cx="8423593" cy="3394472"/>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p:cNvSpPr>
            <a:spLocks noGrp="1"/>
          </p:cNvSpPr>
          <p:nvPr>
            <p:ph type="ftr" sz="quarter" idx="3"/>
          </p:nvPr>
        </p:nvSpPr>
        <p:spPr>
          <a:xfrm>
            <a:off x="234000" y="4767263"/>
            <a:ext cx="7686376" cy="273844"/>
          </a:xfrm>
          <a:prstGeom prst="rect">
            <a:avLst/>
          </a:prstGeom>
        </p:spPr>
        <p:txBody>
          <a:bodyPr vert="horz" lIns="0" tIns="0" rIns="0" bIns="0" rtlCol="0" anchor="t" anchorCtr="0"/>
          <a:lstStyle>
            <a:lvl1pPr algn="l">
              <a:defRPr sz="700" b="1" cap="all" baseline="0">
                <a:solidFill>
                  <a:schemeClr val="tx1"/>
                </a:solidFill>
              </a:defRPr>
            </a:lvl1pPr>
          </a:lstStyle>
          <a:p>
            <a:r>
              <a:rPr lang="en-GB" dirty="0"/>
              <a:t>Education &amp; Training Foundation</a:t>
            </a:r>
          </a:p>
        </p:txBody>
      </p:sp>
      <p:sp>
        <p:nvSpPr>
          <p:cNvPr id="6" name="Slide Number Placeholder 5"/>
          <p:cNvSpPr>
            <a:spLocks noGrp="1"/>
          </p:cNvSpPr>
          <p:nvPr>
            <p:ph type="sldNum" sz="quarter" idx="4"/>
          </p:nvPr>
        </p:nvSpPr>
        <p:spPr>
          <a:xfrm>
            <a:off x="7956376" y="4767263"/>
            <a:ext cx="909464" cy="273844"/>
          </a:xfrm>
          <a:prstGeom prst="rect">
            <a:avLst/>
          </a:prstGeom>
        </p:spPr>
        <p:txBody>
          <a:bodyPr vert="horz" lIns="0" tIns="0" rIns="0" bIns="0" rtlCol="0" anchor="t" anchorCtr="0"/>
          <a:lstStyle>
            <a:lvl1pPr algn="r">
              <a:defRPr sz="700" b="1">
                <a:solidFill>
                  <a:schemeClr val="tx1"/>
                </a:solidFill>
              </a:defRPr>
            </a:lvl1pPr>
          </a:lstStyle>
          <a:p>
            <a:fld id="{DA2C159E-F13C-4A85-9A41-E7669D3E0D70}" type="slidenum">
              <a:rPr lang="en-GB" smtClean="0"/>
              <a:pPr/>
              <a:t>‹#›</a:t>
            </a:fld>
            <a:endParaRPr lang="en-GB"/>
          </a:p>
        </p:txBody>
      </p:sp>
    </p:spTree>
    <p:extLst>
      <p:ext uri="{BB962C8B-B14F-4D97-AF65-F5344CB8AC3E}">
        <p14:creationId xmlns:p14="http://schemas.microsoft.com/office/powerpoint/2010/main" val="1864089026"/>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649" r:id="rId11"/>
    <p:sldLayoutId id="2147483701" r:id="rId12"/>
    <p:sldLayoutId id="2147483690" r:id="rId13"/>
    <p:sldLayoutId id="2147483693" r:id="rId14"/>
    <p:sldLayoutId id="2147483697" r:id="rId15"/>
    <p:sldLayoutId id="2147483727" r:id="rId16"/>
    <p:sldLayoutId id="2147483728" r:id="rId17"/>
    <p:sldLayoutId id="2147483729" r:id="rId18"/>
    <p:sldLayoutId id="2147483730" r:id="rId19"/>
    <p:sldLayoutId id="2147483731" r:id="rId20"/>
    <p:sldLayoutId id="2147483747" r:id="rId21"/>
    <p:sldLayoutId id="2147483748" r:id="rId22"/>
    <p:sldLayoutId id="2147483749" r:id="rId23"/>
    <p:sldLayoutId id="2147483750" r:id="rId24"/>
    <p:sldLayoutId id="2147483751" r:id="rId25"/>
    <p:sldLayoutId id="2147483672" r:id="rId26"/>
    <p:sldLayoutId id="2147483698" r:id="rId27"/>
    <p:sldLayoutId id="2147483699" r:id="rId28"/>
    <p:sldLayoutId id="2147483680" r:id="rId29"/>
    <p:sldLayoutId id="2147483681" r:id="rId30"/>
    <p:sldLayoutId id="2147483660" r:id="rId31"/>
    <p:sldLayoutId id="2147483650" r:id="rId32"/>
    <p:sldLayoutId id="2147483661" r:id="rId33"/>
    <p:sldLayoutId id="2147483708" r:id="rId34"/>
    <p:sldLayoutId id="2147483753" r:id="rId35"/>
    <p:sldLayoutId id="2147483754" r:id="rId36"/>
    <p:sldLayoutId id="2147483755" r:id="rId37"/>
    <p:sldLayoutId id="2147483756" r:id="rId38"/>
    <p:sldLayoutId id="2147483665" r:id="rId39"/>
    <p:sldLayoutId id="2147483664" r:id="rId40"/>
    <p:sldLayoutId id="2147483757" r:id="rId41"/>
    <p:sldLayoutId id="2147483758" r:id="rId42"/>
    <p:sldLayoutId id="2147483759" r:id="rId43"/>
    <p:sldLayoutId id="2147483760" r:id="rId44"/>
    <p:sldLayoutId id="2147483761" r:id="rId45"/>
    <p:sldLayoutId id="2147483762" r:id="rId46"/>
    <p:sldLayoutId id="2147483668" r:id="rId47"/>
    <p:sldLayoutId id="2147483666" r:id="rId48"/>
    <p:sldLayoutId id="2147483671" r:id="rId49"/>
    <p:sldLayoutId id="2147483669" r:id="rId50"/>
    <p:sldLayoutId id="2147483670" r:id="rId51"/>
    <p:sldLayoutId id="2147483764" r:id="rId52"/>
    <p:sldLayoutId id="2147483765" r:id="rId53"/>
    <p:sldLayoutId id="2147483766" r:id="rId54"/>
    <p:sldLayoutId id="2147483767" r:id="rId55"/>
    <p:sldLayoutId id="2147483768" r:id="rId56"/>
    <p:sldLayoutId id="2147483769" r:id="rId57"/>
    <p:sldLayoutId id="2147483770" r:id="rId58"/>
    <p:sldLayoutId id="2147483771" r:id="rId59"/>
    <p:sldLayoutId id="2147483772" r:id="rId60"/>
    <p:sldLayoutId id="2147483773" r:id="rId61"/>
  </p:sldLayoutIdLst>
  <p:hf hdr="0" dt="0"/>
  <p:txStyles>
    <p:titleStyle>
      <a:lvl1pPr algn="l" defTabSz="914400" rtl="0" eaLnBrk="1" latinLnBrk="0" hangingPunct="1">
        <a:spcBef>
          <a:spcPct val="0"/>
        </a:spcBef>
        <a:buNone/>
        <a:defRPr sz="4400" kern="1200" cap="none" baseline="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0.xml"/></Relationships>
</file>

<file path=ppt/slides/_rels/slide100.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99.xml"/><Relationship Id="rId1" Type="http://schemas.openxmlformats.org/officeDocument/2006/relationships/slideLayout" Target="../slideLayouts/slideLayout40.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40.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40.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40.xml"/></Relationships>
</file>

<file path=ppt/slides/_rels/slide10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03.xml"/><Relationship Id="rId1" Type="http://schemas.openxmlformats.org/officeDocument/2006/relationships/slideLayout" Target="../slideLayouts/slideLayout40.xml"/></Relationships>
</file>

<file path=ppt/slides/_rels/slide105.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04.xml"/><Relationship Id="rId1" Type="http://schemas.openxmlformats.org/officeDocument/2006/relationships/slideLayout" Target="../slideLayouts/slideLayout40.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40.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40.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40.xml"/></Relationships>
</file>

<file path=ppt/slides/_rels/slide109.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08.xml"/><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0.xml"/></Relationships>
</file>

<file path=ppt/slides/_rels/slide110.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09.xml"/><Relationship Id="rId1" Type="http://schemas.openxmlformats.org/officeDocument/2006/relationships/slideLayout" Target="../slideLayouts/slideLayout40.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40.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40.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40.xml"/></Relationships>
</file>

<file path=ppt/slides/_rels/slide11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13.xml"/><Relationship Id="rId1" Type="http://schemas.openxmlformats.org/officeDocument/2006/relationships/slideLayout" Target="../slideLayouts/slideLayout40.xml"/></Relationships>
</file>

<file path=ppt/slides/_rels/slide115.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14.xml"/><Relationship Id="rId1" Type="http://schemas.openxmlformats.org/officeDocument/2006/relationships/slideLayout" Target="../slideLayouts/slideLayout40.xml"/></Relationships>
</file>

<file path=ppt/slides/_rels/slide116.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15.xml"/><Relationship Id="rId1" Type="http://schemas.openxmlformats.org/officeDocument/2006/relationships/slideLayout" Target="../slideLayouts/slideLayout40.xml"/></Relationships>
</file>

<file path=ppt/slides/_rels/slide117.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16.xml"/><Relationship Id="rId1" Type="http://schemas.openxmlformats.org/officeDocument/2006/relationships/slideLayout" Target="../slideLayouts/slideLayout40.xml"/></Relationships>
</file>

<file path=ppt/slides/_rels/slide118.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17.xml"/><Relationship Id="rId1" Type="http://schemas.openxmlformats.org/officeDocument/2006/relationships/slideLayout" Target="../slideLayouts/slideLayout40.xml"/></Relationships>
</file>

<file path=ppt/slides/_rels/slide119.xml.rels><?xml version="1.0" encoding="UTF-8" standalone="yes"?>
<Relationships xmlns="http://schemas.openxmlformats.org/package/2006/relationships"><Relationship Id="rId3" Type="http://schemas.openxmlformats.org/officeDocument/2006/relationships/image" Target="../media/image82.emf"/><Relationship Id="rId2" Type="http://schemas.openxmlformats.org/officeDocument/2006/relationships/notesSlide" Target="../notesSlides/notesSlide118.xml"/><Relationship Id="rId1" Type="http://schemas.openxmlformats.org/officeDocument/2006/relationships/slideLayout" Target="../slideLayouts/slideLayout40.xml"/><Relationship Id="rId5" Type="http://schemas.openxmlformats.org/officeDocument/2006/relationships/image" Target="../media/image84.jpeg"/><Relationship Id="rId4" Type="http://schemas.openxmlformats.org/officeDocument/2006/relationships/image" Target="../media/image8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0.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6.xml"/><Relationship Id="rId1" Type="http://schemas.openxmlformats.org/officeDocument/2006/relationships/slideLayout" Target="../slideLayouts/slideLayout40.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7.xml"/><Relationship Id="rId1" Type="http://schemas.openxmlformats.org/officeDocument/2006/relationships/slideLayout" Target="../slideLayouts/slideLayout40.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0.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40.xml"/></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0.xml"/><Relationship Id="rId1" Type="http://schemas.openxmlformats.org/officeDocument/2006/relationships/slideLayout" Target="../slideLayouts/slideLayout40.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40.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40.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3.xml"/><Relationship Id="rId1" Type="http://schemas.openxmlformats.org/officeDocument/2006/relationships/slideLayout" Target="../slideLayouts/slideLayout40.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4.xml"/><Relationship Id="rId1" Type="http://schemas.openxmlformats.org/officeDocument/2006/relationships/slideLayout" Target="../slideLayouts/slideLayout4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4.xml"/></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6.xml"/><Relationship Id="rId1" Type="http://schemas.openxmlformats.org/officeDocument/2006/relationships/slideLayout" Target="../slideLayouts/slideLayout4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0.xml"/></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8.xml"/><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4.xml"/></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9.xml"/><Relationship Id="rId1" Type="http://schemas.openxmlformats.org/officeDocument/2006/relationships/slideLayout" Target="../slideLayouts/slideLayout40.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0.xml"/><Relationship Id="rId1" Type="http://schemas.openxmlformats.org/officeDocument/2006/relationships/slideLayout" Target="../slideLayouts/slideLayout40.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1.xml"/><Relationship Id="rId1" Type="http://schemas.openxmlformats.org/officeDocument/2006/relationships/slideLayout" Target="../slideLayouts/slideLayout40.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2.xml"/><Relationship Id="rId1" Type="http://schemas.openxmlformats.org/officeDocument/2006/relationships/slideLayout" Target="../slideLayouts/slideLayout40.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3.xml"/><Relationship Id="rId1" Type="http://schemas.openxmlformats.org/officeDocument/2006/relationships/slideLayout" Target="../slideLayouts/slideLayout40.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4.xml"/><Relationship Id="rId1" Type="http://schemas.openxmlformats.org/officeDocument/2006/relationships/slideLayout" Target="../slideLayouts/slideLayout40.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5.xml"/><Relationship Id="rId1" Type="http://schemas.openxmlformats.org/officeDocument/2006/relationships/slideLayout" Target="../slideLayouts/slideLayout4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0.xml"/></Relationships>
</file>

<file path=ppt/slides/_rels/slide3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8.xml"/><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40.xml"/></Relationships>
</file>

<file path=ppt/slides/_rels/slide4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9.xml"/><Relationship Id="rId1" Type="http://schemas.openxmlformats.org/officeDocument/2006/relationships/slideLayout" Target="../slideLayouts/slideLayout40.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0.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0.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0.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0.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0.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0.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0.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0.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0.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0.xml"/></Relationships>
</file>

<file path=ppt/slides/_rels/slide5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1.xml"/><Relationship Id="rId1" Type="http://schemas.openxmlformats.org/officeDocument/2006/relationships/slideLayout" Target="../slideLayouts/slideLayout40.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0.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4.xml"/></Relationships>
</file>

<file path=ppt/slides/_rels/slide5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4.xml"/><Relationship Id="rId1" Type="http://schemas.openxmlformats.org/officeDocument/2006/relationships/slideLayout" Target="../slideLayouts/slideLayout40.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0.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0.xml"/></Relationships>
</file>

<file path=ppt/slides/_rels/slide5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7.xml"/><Relationship Id="rId1" Type="http://schemas.openxmlformats.org/officeDocument/2006/relationships/slideLayout" Target="../slideLayouts/slideLayout40.xml"/><Relationship Id="rId4" Type="http://schemas.openxmlformats.org/officeDocument/2006/relationships/image" Target="../media/image51.png"/></Relationships>
</file>

<file path=ppt/slides/_rels/slide59.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notesSlide" Target="../notesSlides/notesSlide58.xml"/><Relationship Id="rId1" Type="http://schemas.openxmlformats.org/officeDocument/2006/relationships/slideLayout" Target="../slideLayouts/slideLayout40.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0.xml"/></Relationships>
</file>

<file path=ppt/slides/_rels/slide60.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notesSlide" Target="../notesSlides/notesSlide59.xml"/><Relationship Id="rId1" Type="http://schemas.openxmlformats.org/officeDocument/2006/relationships/slideLayout" Target="../slideLayouts/slideLayout40.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6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60.xml"/><Relationship Id="rId1" Type="http://schemas.openxmlformats.org/officeDocument/2006/relationships/slideLayout" Target="../slideLayouts/slideLayout40.xml"/><Relationship Id="rId4" Type="http://schemas.openxmlformats.org/officeDocument/2006/relationships/image" Target="../media/image64.pn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40.xml"/></Relationships>
</file>

<file path=ppt/slides/_rels/slide6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62.xml"/><Relationship Id="rId1" Type="http://schemas.openxmlformats.org/officeDocument/2006/relationships/slideLayout" Target="../slideLayouts/slideLayout40.xml"/><Relationship Id="rId5" Type="http://schemas.openxmlformats.org/officeDocument/2006/relationships/image" Target="../media/image67.png"/><Relationship Id="rId4" Type="http://schemas.openxmlformats.org/officeDocument/2006/relationships/image" Target="../media/image66.pn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40.xml"/></Relationships>
</file>

<file path=ppt/slides/_rels/slide6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64.xml"/><Relationship Id="rId1" Type="http://schemas.openxmlformats.org/officeDocument/2006/relationships/slideLayout" Target="../slideLayouts/slideLayout40.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40.xml"/></Relationships>
</file>

<file path=ppt/slides/_rels/slide6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66.xml"/><Relationship Id="rId1" Type="http://schemas.openxmlformats.org/officeDocument/2006/relationships/slideLayout" Target="../slideLayouts/slideLayout40.xml"/></Relationships>
</file>

<file path=ppt/slides/_rels/slide6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67.xml"/><Relationship Id="rId1" Type="http://schemas.openxmlformats.org/officeDocument/2006/relationships/slideLayout" Target="../slideLayouts/slideLayout40.xml"/></Relationships>
</file>

<file path=ppt/slides/_rels/slide6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68.xml"/><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0.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40.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40.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40.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40.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40.xml"/></Relationships>
</file>

<file path=ppt/slides/_rels/slide75.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74.xml"/><Relationship Id="rId1" Type="http://schemas.openxmlformats.org/officeDocument/2006/relationships/slideLayout" Target="../slideLayouts/slideLayout40.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40.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34.xml"/></Relationships>
</file>

<file path=ppt/slides/_rels/slide78.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77.xml"/><Relationship Id="rId1" Type="http://schemas.openxmlformats.org/officeDocument/2006/relationships/slideLayout" Target="../slideLayouts/slideLayout40.xml"/></Relationships>
</file>

<file path=ppt/slides/_rels/slide79.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78.xml"/><Relationship Id="rId1" Type="http://schemas.openxmlformats.org/officeDocument/2006/relationships/slideLayout" Target="../slideLayouts/slideLayout40.xml"/><Relationship Id="rId4" Type="http://schemas.openxmlformats.org/officeDocument/2006/relationships/image" Target="../media/image7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0.xml"/></Relationships>
</file>

<file path=ppt/slides/_rels/slide80.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79.xml"/><Relationship Id="rId1" Type="http://schemas.openxmlformats.org/officeDocument/2006/relationships/slideLayout" Target="../slideLayouts/slideLayout40.xml"/><Relationship Id="rId4" Type="http://schemas.openxmlformats.org/officeDocument/2006/relationships/image" Target="../media/image76.jpeg"/></Relationships>
</file>

<file path=ppt/slides/_rels/slide81.xml.rels><?xml version="1.0" encoding="UTF-8" standalone="yes"?>
<Relationships xmlns="http://schemas.openxmlformats.org/package/2006/relationships"><Relationship Id="rId3" Type="http://schemas.openxmlformats.org/officeDocument/2006/relationships/hyperlink" Target="https://www.youtube.com/watch?v=N5sKVaQLYjY&amp;ab_channel=Sourcefire" TargetMode="External"/><Relationship Id="rId2" Type="http://schemas.openxmlformats.org/officeDocument/2006/relationships/notesSlide" Target="../notesSlides/notesSlide80.xml"/><Relationship Id="rId1" Type="http://schemas.openxmlformats.org/officeDocument/2006/relationships/slideLayout" Target="../slideLayouts/slideLayout40.xml"/></Relationships>
</file>

<file path=ppt/slides/_rels/slide82.xml.rels><?xml version="1.0" encoding="UTF-8" standalone="yes"?>
<Relationships xmlns="http://schemas.openxmlformats.org/package/2006/relationships"><Relationship Id="rId3" Type="http://schemas.openxmlformats.org/officeDocument/2006/relationships/hyperlink" Target="https://www.cve.org/About/Process" TargetMode="External"/><Relationship Id="rId2" Type="http://schemas.openxmlformats.org/officeDocument/2006/relationships/notesSlide" Target="../notesSlides/notesSlide81.xml"/><Relationship Id="rId1" Type="http://schemas.openxmlformats.org/officeDocument/2006/relationships/slideLayout" Target="../slideLayouts/slideLayout40.xml"/></Relationships>
</file>

<file path=ppt/slides/_rels/slide83.xml.rels><?xml version="1.0" encoding="UTF-8" standalone="yes"?>
<Relationships xmlns="http://schemas.openxmlformats.org/package/2006/relationships"><Relationship Id="rId3" Type="http://schemas.openxmlformats.org/officeDocument/2006/relationships/hyperlink" Target="https://www.youtube.com/watch?v=HukLd-6C4Ew&amp;ab_channel=ProfessorMesser" TargetMode="External"/><Relationship Id="rId2" Type="http://schemas.openxmlformats.org/officeDocument/2006/relationships/notesSlide" Target="../notesSlides/notesSlide82.xml"/><Relationship Id="rId1" Type="http://schemas.openxmlformats.org/officeDocument/2006/relationships/slideLayout" Target="../slideLayouts/slideLayout40.xml"/><Relationship Id="rId4" Type="http://schemas.openxmlformats.org/officeDocument/2006/relationships/hyperlink" Target="https://securitytrails.com/blog/nmap-vulnerability-scan" TargetMode="Externa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40.xml"/></Relationships>
</file>

<file path=ppt/slides/_rels/slide85.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84.xml"/><Relationship Id="rId1" Type="http://schemas.openxmlformats.org/officeDocument/2006/relationships/slideLayout" Target="../slideLayouts/slideLayout40.xml"/></Relationships>
</file>

<file path=ppt/slides/_rels/slide86.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85.xml"/><Relationship Id="rId1" Type="http://schemas.openxmlformats.org/officeDocument/2006/relationships/slideLayout" Target="../slideLayouts/slideLayout40.xml"/><Relationship Id="rId4" Type="http://schemas.openxmlformats.org/officeDocument/2006/relationships/image" Target="../media/image78.png"/></Relationships>
</file>

<file path=ppt/slides/_rels/slide87.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86.xml"/><Relationship Id="rId1" Type="http://schemas.openxmlformats.org/officeDocument/2006/relationships/slideLayout" Target="../slideLayouts/slideLayout40.xml"/></Relationships>
</file>

<file path=ppt/slides/_rels/slide88.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87.xml"/><Relationship Id="rId1" Type="http://schemas.openxmlformats.org/officeDocument/2006/relationships/slideLayout" Target="../slideLayouts/slideLayout40.xml"/></Relationships>
</file>

<file path=ppt/slides/_rels/slide89.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88.xml"/><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0.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61.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61.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40.xml"/></Relationships>
</file>

<file path=ppt/slides/_rels/slide93.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92.xml"/><Relationship Id="rId1" Type="http://schemas.openxmlformats.org/officeDocument/2006/relationships/slideLayout" Target="../slideLayouts/slideLayout40.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40.xml"/></Relationships>
</file>

<file path=ppt/slides/_rels/slide95.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94.xml"/><Relationship Id="rId1" Type="http://schemas.openxmlformats.org/officeDocument/2006/relationships/slideLayout" Target="../slideLayouts/slideLayout40.xml"/></Relationships>
</file>

<file path=ppt/slides/_rels/slide96.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95.xml"/><Relationship Id="rId1" Type="http://schemas.openxmlformats.org/officeDocument/2006/relationships/slideLayout" Target="../slideLayouts/slideLayout40.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40.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40.xml"/></Relationships>
</file>

<file path=ppt/slides/_rels/slide99.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98.xml"/><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12C84-47CE-F14E-9879-50B5699FE8E9}"/>
              </a:ext>
            </a:extLst>
          </p:cNvPr>
          <p:cNvSpPr>
            <a:spLocks noGrp="1"/>
          </p:cNvSpPr>
          <p:nvPr>
            <p:ph type="ctrTitle"/>
          </p:nvPr>
        </p:nvSpPr>
        <p:spPr>
          <a:xfrm>
            <a:off x="3888720" y="2057150"/>
            <a:ext cx="4967280" cy="1500262"/>
          </a:xfrm>
        </p:spPr>
        <p:txBody>
          <a:bodyPr/>
          <a:lstStyle/>
          <a:p>
            <a:pPr>
              <a:lnSpc>
                <a:spcPct val="100000"/>
              </a:lnSpc>
            </a:pPr>
            <a:r>
              <a:rPr lang="en-US" dirty="0"/>
              <a:t>Employer-set project</a:t>
            </a:r>
          </a:p>
        </p:txBody>
      </p:sp>
      <p:sp>
        <p:nvSpPr>
          <p:cNvPr id="3" name="Subtitle 2">
            <a:extLst>
              <a:ext uri="{FF2B5EF4-FFF2-40B4-BE49-F238E27FC236}">
                <a16:creationId xmlns:a16="http://schemas.microsoft.com/office/drawing/2014/main" id="{FCD1F95F-D16E-774B-BA41-5586864A7E03}"/>
              </a:ext>
            </a:extLst>
          </p:cNvPr>
          <p:cNvSpPr>
            <a:spLocks noGrp="1"/>
          </p:cNvSpPr>
          <p:nvPr>
            <p:ph type="subTitle" idx="1"/>
          </p:nvPr>
        </p:nvSpPr>
        <p:spPr/>
        <p:txBody>
          <a:bodyPr/>
          <a:lstStyle/>
          <a:p>
            <a:pPr marL="0" marR="0" lvl="0" indent="0" algn="l" defTabSz="914400" rtl="0" eaLnBrk="1" fontAlgn="auto" latinLnBrk="0" hangingPunct="1">
              <a:lnSpc>
                <a:spcPts val="1600"/>
              </a:lnSpc>
              <a:spcBef>
                <a:spcPts val="0"/>
              </a:spcBef>
              <a:spcAft>
                <a:spcPts val="0"/>
              </a:spcAft>
              <a:buClrTx/>
              <a:buSzTx/>
              <a:buFont typeface="Arial" panose="020B0604020202020204" pitchFamily="34" charset="0"/>
              <a:buNone/>
              <a:tabLst/>
              <a:defRPr/>
            </a:pPr>
            <a:r>
              <a:rPr kumimoji="0" lang="en-US" sz="1350" b="1" i="0" u="none" strike="noStrike" kern="1200" cap="none" spc="0" normalizeH="0" baseline="0" noProof="0" dirty="0">
                <a:ln>
                  <a:noFill/>
                </a:ln>
                <a:solidFill>
                  <a:srgbClr val="FFFFFF"/>
                </a:solidFill>
                <a:effectLst/>
                <a:uLnTx/>
                <a:uFillTx/>
                <a:latin typeface="Arial"/>
                <a:ea typeface="+mn-ea"/>
                <a:cs typeface="+mn-cs"/>
              </a:rPr>
              <a:t>Lesson plans for coding and project-management </a:t>
            </a:r>
            <a:r>
              <a:rPr lang="en-US" dirty="0">
                <a:solidFill>
                  <a:srgbClr val="FFFFFF"/>
                </a:solidFill>
                <a:latin typeface="Arial"/>
              </a:rPr>
              <a:t>a</a:t>
            </a:r>
            <a:r>
              <a:rPr kumimoji="0" lang="en-US" sz="1350" b="1" i="0" u="none" strike="noStrike" kern="1200" cap="none" spc="0" normalizeH="0" baseline="0" noProof="0" dirty="0" err="1">
                <a:ln>
                  <a:noFill/>
                </a:ln>
                <a:solidFill>
                  <a:srgbClr val="FFFFFF"/>
                </a:solidFill>
                <a:effectLst/>
                <a:uLnTx/>
                <a:uFillTx/>
                <a:latin typeface="Arial"/>
                <a:ea typeface="+mn-ea"/>
                <a:cs typeface="+mn-cs"/>
              </a:rPr>
              <a:t>bility</a:t>
            </a:r>
            <a:r>
              <a:rPr kumimoji="0" lang="en-US" sz="1350" b="1" i="0" u="none" strike="noStrike" kern="1200" cap="none" spc="0" normalizeH="0" baseline="0" noProof="0" dirty="0">
                <a:ln>
                  <a:noFill/>
                </a:ln>
                <a:solidFill>
                  <a:srgbClr val="FFFFFF"/>
                </a:solidFill>
                <a:effectLst/>
                <a:uLnTx/>
                <a:uFillTx/>
                <a:latin typeface="Arial"/>
                <a:ea typeface="+mn-ea"/>
                <a:cs typeface="+mn-cs"/>
              </a:rPr>
              <a:t>,</a:t>
            </a:r>
          </a:p>
        </p:txBody>
      </p:sp>
      <p:sp>
        <p:nvSpPr>
          <p:cNvPr id="4" name="Text Placeholder 3">
            <a:extLst>
              <a:ext uri="{FF2B5EF4-FFF2-40B4-BE49-F238E27FC236}">
                <a16:creationId xmlns:a16="http://schemas.microsoft.com/office/drawing/2014/main" id="{EB4CC04C-4404-2344-B3AF-3A1327FC7224}"/>
              </a:ext>
            </a:extLst>
          </p:cNvPr>
          <p:cNvSpPr>
            <a:spLocks noGrp="1"/>
          </p:cNvSpPr>
          <p:nvPr>
            <p:ph type="body" sz="quarter" idx="14"/>
          </p:nvPr>
        </p:nvSpPr>
        <p:spPr/>
        <p:txBody>
          <a:bodyPr/>
          <a:lstStyle/>
          <a:p>
            <a:pPr marL="0" marR="0" lvl="0" indent="0" algn="l" defTabSz="914400" rtl="0" eaLnBrk="1" fontAlgn="auto" latinLnBrk="0" hangingPunct="1">
              <a:lnSpc>
                <a:spcPts val="1600"/>
              </a:lnSpc>
              <a:spcBef>
                <a:spcPts val="0"/>
              </a:spcBef>
              <a:spcAft>
                <a:spcPts val="0"/>
              </a:spcAft>
              <a:buClrTx/>
              <a:buSzTx/>
              <a:buFont typeface="Arial" panose="020B0604020202020204" pitchFamily="34" charset="0"/>
              <a:buNone/>
              <a:tabLst/>
              <a:defRPr/>
            </a:pPr>
            <a:r>
              <a:rPr lang="en-US" b="1" dirty="0">
                <a:solidFill>
                  <a:srgbClr val="FFFFFF"/>
                </a:solidFill>
                <a:latin typeface="Arial"/>
              </a:rPr>
              <a:t>and</a:t>
            </a:r>
            <a:r>
              <a:rPr kumimoji="0" lang="en-US" sz="1350" b="1" i="0" u="none" strike="noStrike" kern="1200" cap="none" spc="0" normalizeH="0" baseline="0" noProof="0" dirty="0">
                <a:ln>
                  <a:noFill/>
                </a:ln>
                <a:solidFill>
                  <a:srgbClr val="FFFFFF"/>
                </a:solidFill>
                <a:effectLst/>
                <a:uLnTx/>
                <a:uFillTx/>
                <a:latin typeface="Arial"/>
                <a:ea typeface="+mn-ea"/>
                <a:cs typeface="+mn-cs"/>
              </a:rPr>
              <a:t> example project work</a:t>
            </a:r>
          </a:p>
        </p:txBody>
      </p:sp>
      <p:sp>
        <p:nvSpPr>
          <p:cNvPr id="5" name="Text Placeholder 4">
            <a:extLst>
              <a:ext uri="{FF2B5EF4-FFF2-40B4-BE49-F238E27FC236}">
                <a16:creationId xmlns:a16="http://schemas.microsoft.com/office/drawing/2014/main" id="{6B4643D2-5B40-084D-AF5C-E1AE7B10AF17}"/>
              </a:ext>
            </a:extLst>
          </p:cNvPr>
          <p:cNvSpPr>
            <a:spLocks noGrp="1"/>
          </p:cNvSpPr>
          <p:nvPr>
            <p:ph type="body" sz="quarter" idx="15"/>
          </p:nvPr>
        </p:nvSpPr>
        <p:spPr/>
        <p:txBody>
          <a:bodyPr/>
          <a:lstStyle/>
          <a:p>
            <a:r>
              <a:rPr lang="en-US" dirty="0"/>
              <a:t>ETF/Leeds City College</a:t>
            </a:r>
          </a:p>
        </p:txBody>
      </p:sp>
    </p:spTree>
    <p:extLst>
      <p:ext uri="{BB962C8B-B14F-4D97-AF65-F5344CB8AC3E}">
        <p14:creationId xmlns:p14="http://schemas.microsoft.com/office/powerpoint/2010/main" val="19459319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5671D1B-01DE-4090-9EC1-A96BF562B5A3}"/>
              </a:ext>
            </a:extLst>
          </p:cNvPr>
          <p:cNvSpPr>
            <a:spLocks noGrp="1"/>
          </p:cNvSpPr>
          <p:nvPr>
            <p:ph type="sldNum" sz="quarter" idx="11"/>
          </p:nvPr>
        </p:nvSpPr>
        <p:spPr/>
        <p:txBody>
          <a:bodyPr/>
          <a:lstStyle/>
          <a:p>
            <a:fld id="{DA2C159E-F13C-4A85-9A41-E7669D3E0D70}" type="slidenum">
              <a:rPr lang="en-GB" smtClean="0"/>
              <a:pPr/>
              <a:t>10</a:t>
            </a:fld>
            <a:endParaRPr lang="en-GB"/>
          </a:p>
        </p:txBody>
      </p:sp>
      <p:sp>
        <p:nvSpPr>
          <p:cNvPr id="5" name="Footer Placeholder 4">
            <a:extLst>
              <a:ext uri="{FF2B5EF4-FFF2-40B4-BE49-F238E27FC236}">
                <a16:creationId xmlns:a16="http://schemas.microsoft.com/office/drawing/2014/main" id="{2E5C95DC-D538-4023-84B2-82EDC5D76131}"/>
              </a:ext>
            </a:extLst>
          </p:cNvPr>
          <p:cNvSpPr>
            <a:spLocks noGrp="1"/>
          </p:cNvSpPr>
          <p:nvPr>
            <p:ph type="ftr" sz="quarter" idx="10"/>
          </p:nvPr>
        </p:nvSpPr>
        <p:spPr/>
        <p:txBody>
          <a:bodyPr/>
          <a:lstStyle/>
          <a:p>
            <a:r>
              <a:rPr lang="en-GB"/>
              <a:t>Education &amp; Training Foundation</a:t>
            </a:r>
            <a:endParaRPr lang="en-GB" dirty="0"/>
          </a:p>
        </p:txBody>
      </p:sp>
      <p:sp>
        <p:nvSpPr>
          <p:cNvPr id="4" name="TextBox 3">
            <a:extLst>
              <a:ext uri="{FF2B5EF4-FFF2-40B4-BE49-F238E27FC236}">
                <a16:creationId xmlns:a16="http://schemas.microsoft.com/office/drawing/2014/main" id="{3E78BDD5-179D-4032-B596-490A8BF95BB9}"/>
              </a:ext>
            </a:extLst>
          </p:cNvPr>
          <p:cNvSpPr txBox="1"/>
          <p:nvPr/>
        </p:nvSpPr>
        <p:spPr>
          <a:xfrm>
            <a:off x="198000" y="78760"/>
            <a:ext cx="3869944" cy="4616648"/>
          </a:xfrm>
          <a:prstGeom prst="rect">
            <a:avLst/>
          </a:prstGeom>
          <a:noFill/>
        </p:spPr>
        <p:txBody>
          <a:bodyPr wrap="square" lIns="0" tIns="0" rIns="0" bIns="0" rtlCol="0">
            <a:spAutoFit/>
          </a:bodyPr>
          <a:lstStyle/>
          <a:p>
            <a:pPr fontAlgn="base"/>
            <a:r>
              <a:rPr lang="en-GB" sz="1200" dirty="0"/>
              <a:t>#Lists </a:t>
            </a:r>
          </a:p>
          <a:p>
            <a:pPr fontAlgn="base"/>
            <a:endParaRPr lang="en-GB" sz="1200" dirty="0"/>
          </a:p>
          <a:p>
            <a:pPr fontAlgn="base"/>
            <a:r>
              <a:rPr lang="en-GB" sz="1200" dirty="0"/>
              <a:t>print("Lists have brackets:") </a:t>
            </a:r>
          </a:p>
          <a:p>
            <a:pPr fontAlgn="base"/>
            <a:endParaRPr lang="en-GB" sz="1200" dirty="0"/>
          </a:p>
          <a:p>
            <a:pPr fontAlgn="base"/>
            <a:r>
              <a:rPr lang="en-GB" sz="1200" dirty="0"/>
              <a:t>movies = ["When Harry Met Sally", "The Hangover", "The Perks of Being a Wallflower", "The Exorcist"] </a:t>
            </a:r>
          </a:p>
          <a:p>
            <a:pPr fontAlgn="base"/>
            <a:endParaRPr lang="en-GB" sz="1200" dirty="0"/>
          </a:p>
          <a:p>
            <a:pPr fontAlgn="base"/>
            <a:r>
              <a:rPr lang="en-GB" sz="1200" dirty="0"/>
              <a:t>print(movies[0]) #will print 'When Harry...' as all lists start from 0 </a:t>
            </a:r>
          </a:p>
          <a:p>
            <a:pPr fontAlgn="base"/>
            <a:endParaRPr lang="en-GB" sz="1200" dirty="0"/>
          </a:p>
          <a:p>
            <a:pPr fontAlgn="base"/>
            <a:r>
              <a:rPr lang="en-GB" sz="1200" dirty="0"/>
              <a:t>print(movies[0:3])   #will print 'When Harry...', 'Hangover' and 'Wallflower' - when requesting sections of list always add n+1 to the number as the second term (</a:t>
            </a:r>
            <a:r>
              <a:rPr lang="en-GB" sz="1200" dirty="0" err="1"/>
              <a:t>eg</a:t>
            </a:r>
            <a:r>
              <a:rPr lang="en-GB" sz="1200" dirty="0"/>
              <a:t> movies[0:3] is NOT included. - "up to but not including"  </a:t>
            </a:r>
          </a:p>
          <a:p>
            <a:pPr fontAlgn="base"/>
            <a:endParaRPr lang="en-GB" sz="1200" dirty="0"/>
          </a:p>
          <a:p>
            <a:pPr fontAlgn="base"/>
            <a:r>
              <a:rPr lang="en-GB" sz="1200" dirty="0"/>
              <a:t>print(movies[1:]) </a:t>
            </a:r>
          </a:p>
          <a:p>
            <a:pPr fontAlgn="base"/>
            <a:r>
              <a:rPr lang="en-GB" sz="1200" dirty="0"/>
              <a:t>print(movies[:1]) </a:t>
            </a:r>
          </a:p>
          <a:p>
            <a:pPr fontAlgn="base"/>
            <a:r>
              <a:rPr lang="en-GB" sz="1200" dirty="0"/>
              <a:t>print(movies[-1]) #pulls the last item from the list ('Exorcist') </a:t>
            </a:r>
          </a:p>
          <a:p>
            <a:pPr fontAlgn="base"/>
            <a:endParaRPr lang="en-GB" sz="1200" dirty="0"/>
          </a:p>
          <a:p>
            <a:pPr fontAlgn="base"/>
            <a:r>
              <a:rPr lang="en-GB" sz="1200" dirty="0"/>
              <a:t>print(</a:t>
            </a:r>
            <a:r>
              <a:rPr lang="en-GB" sz="1200" dirty="0" err="1"/>
              <a:t>len</a:t>
            </a:r>
            <a:r>
              <a:rPr lang="en-GB" sz="1200" dirty="0"/>
              <a:t>(movies)) </a:t>
            </a:r>
          </a:p>
          <a:p>
            <a:pPr fontAlgn="base"/>
            <a:endParaRPr lang="en-GB" sz="1200" dirty="0"/>
          </a:p>
          <a:p>
            <a:pPr fontAlgn="base"/>
            <a:r>
              <a:rPr lang="en-GB" sz="1200" dirty="0" err="1"/>
              <a:t>movies.append</a:t>
            </a:r>
            <a:r>
              <a:rPr lang="en-GB" sz="1200" dirty="0"/>
              <a:t>("JAWS") </a:t>
            </a:r>
          </a:p>
          <a:p>
            <a:pPr fontAlgn="base"/>
            <a:endParaRPr lang="en-GB" sz="1200" dirty="0"/>
          </a:p>
          <a:p>
            <a:pPr fontAlgn="base"/>
            <a:r>
              <a:rPr lang="en-GB" sz="1200" dirty="0"/>
              <a:t>print(movies) </a:t>
            </a:r>
            <a:endParaRPr lang="en-GB" sz="1350" dirty="0"/>
          </a:p>
        </p:txBody>
      </p:sp>
      <p:sp>
        <p:nvSpPr>
          <p:cNvPr id="6" name="Rectangle 5">
            <a:extLst>
              <a:ext uri="{FF2B5EF4-FFF2-40B4-BE49-F238E27FC236}">
                <a16:creationId xmlns:a16="http://schemas.microsoft.com/office/drawing/2014/main" id="{365EB76B-46E7-4B01-800D-1496BBE085CA}"/>
              </a:ext>
            </a:extLst>
          </p:cNvPr>
          <p:cNvSpPr/>
          <p:nvPr/>
        </p:nvSpPr>
        <p:spPr>
          <a:xfrm>
            <a:off x="4139952" y="195486"/>
            <a:ext cx="4680520" cy="3785652"/>
          </a:xfrm>
          <a:prstGeom prst="rect">
            <a:avLst/>
          </a:prstGeom>
        </p:spPr>
        <p:txBody>
          <a:bodyPr wrap="square">
            <a:spAutoFit/>
          </a:bodyPr>
          <a:lstStyle/>
          <a:p>
            <a:pPr fontAlgn="base"/>
            <a:r>
              <a:rPr lang="en-GB" sz="1200" dirty="0"/>
              <a:t>movies.pop() #pop removes a datum - a blank parameter defaults to removing last item on list (-1) </a:t>
            </a:r>
          </a:p>
          <a:p>
            <a:pPr fontAlgn="base"/>
            <a:endParaRPr lang="en-GB" sz="1200" dirty="0"/>
          </a:p>
          <a:p>
            <a:pPr fontAlgn="base"/>
            <a:r>
              <a:rPr lang="en-GB" sz="1200" dirty="0"/>
              <a:t>print(movies) </a:t>
            </a:r>
          </a:p>
          <a:p>
            <a:pPr fontAlgn="base"/>
            <a:endParaRPr lang="en-GB" sz="1200" dirty="0"/>
          </a:p>
          <a:p>
            <a:pPr fontAlgn="base"/>
            <a:r>
              <a:rPr lang="en-GB" sz="1200" dirty="0" err="1"/>
              <a:t>movies.pop</a:t>
            </a:r>
            <a:r>
              <a:rPr lang="en-GB" sz="1200" dirty="0"/>
              <a:t>(1) </a:t>
            </a:r>
          </a:p>
          <a:p>
            <a:pPr fontAlgn="base"/>
            <a:endParaRPr lang="en-GB" sz="1200" dirty="0"/>
          </a:p>
          <a:p>
            <a:pPr fontAlgn="base"/>
            <a:r>
              <a:rPr lang="en-GB" sz="1200" dirty="0"/>
              <a:t>print(movies) </a:t>
            </a:r>
          </a:p>
          <a:p>
            <a:pPr fontAlgn="base"/>
            <a:endParaRPr lang="en-GB" sz="1200" dirty="0"/>
          </a:p>
          <a:p>
            <a:pPr fontAlgn="base"/>
            <a:r>
              <a:rPr lang="en-GB" sz="1200" dirty="0"/>
              <a:t>movies = ["When Harry Met Sally", "The Hangover", "The Perks of Being a Wallflower", "The Exorcist"] </a:t>
            </a:r>
          </a:p>
          <a:p>
            <a:pPr fontAlgn="base"/>
            <a:endParaRPr lang="en-GB" sz="1200" dirty="0"/>
          </a:p>
          <a:p>
            <a:pPr fontAlgn="base"/>
            <a:r>
              <a:rPr lang="en-GB" sz="1200" dirty="0"/>
              <a:t>person = ["Zach", "Abi", "George", "Jacob"] </a:t>
            </a:r>
          </a:p>
          <a:p>
            <a:pPr fontAlgn="base"/>
            <a:endParaRPr lang="en-GB" sz="1200" dirty="0"/>
          </a:p>
          <a:p>
            <a:pPr fontAlgn="base"/>
            <a:r>
              <a:rPr lang="en-GB" sz="1200" dirty="0"/>
              <a:t>combined = zip(movies, person)  #zip </a:t>
            </a:r>
            <a:r>
              <a:rPr lang="en-GB" sz="1200" dirty="0" err="1"/>
              <a:t>storesin</a:t>
            </a:r>
            <a:r>
              <a:rPr lang="en-GB" sz="1200" dirty="0"/>
              <a:t> memory and can 'zip' variables together...(movies, person) will list n1 movie and n1 person, n2 movie and n2 person....(movies + person) will return n movies and n person </a:t>
            </a:r>
          </a:p>
          <a:p>
            <a:pPr fontAlgn="base"/>
            <a:endParaRPr lang="en-GB" sz="1200" dirty="0"/>
          </a:p>
          <a:p>
            <a:pPr fontAlgn="base"/>
            <a:r>
              <a:rPr lang="en-GB" sz="1200" dirty="0"/>
              <a:t>print(list(combined)) </a:t>
            </a:r>
          </a:p>
        </p:txBody>
      </p:sp>
    </p:spTree>
    <p:extLst>
      <p:ext uri="{BB962C8B-B14F-4D97-AF65-F5344CB8AC3E}">
        <p14:creationId xmlns:p14="http://schemas.microsoft.com/office/powerpoint/2010/main" val="39213150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54A8B4A-0EAF-4600-BD68-E946AEC0A325}"/>
              </a:ext>
            </a:extLst>
          </p:cNvPr>
          <p:cNvSpPr>
            <a:spLocks noGrp="1"/>
          </p:cNvSpPr>
          <p:nvPr>
            <p:ph type="sldNum" sz="quarter" idx="11"/>
          </p:nvPr>
        </p:nvSpPr>
        <p:spPr/>
        <p:txBody>
          <a:bodyPr/>
          <a:lstStyle/>
          <a:p>
            <a:fld id="{DA2C159E-F13C-4A85-9A41-E7669D3E0D70}" type="slidenum">
              <a:rPr lang="en-GB" smtClean="0"/>
              <a:pPr/>
              <a:t>100</a:t>
            </a:fld>
            <a:endParaRPr lang="en-GB"/>
          </a:p>
        </p:txBody>
      </p:sp>
      <p:sp>
        <p:nvSpPr>
          <p:cNvPr id="5" name="Footer Placeholder 4">
            <a:extLst>
              <a:ext uri="{FF2B5EF4-FFF2-40B4-BE49-F238E27FC236}">
                <a16:creationId xmlns:a16="http://schemas.microsoft.com/office/drawing/2014/main" id="{12DFDC5C-C5E8-41DA-9B06-B6729BF4080E}"/>
              </a:ext>
            </a:extLst>
          </p:cNvPr>
          <p:cNvSpPr>
            <a:spLocks noGrp="1"/>
          </p:cNvSpPr>
          <p:nvPr>
            <p:ph type="ftr" sz="quarter" idx="10"/>
          </p:nvPr>
        </p:nvSpPr>
        <p:spPr/>
        <p:txBody>
          <a:bodyPr/>
          <a:lstStyle/>
          <a:p>
            <a:r>
              <a:rPr lang="en-GB"/>
              <a:t>Education &amp; Training Foundation</a:t>
            </a:r>
            <a:endParaRPr lang="en-GB" dirty="0"/>
          </a:p>
        </p:txBody>
      </p:sp>
      <p:sp>
        <p:nvSpPr>
          <p:cNvPr id="4" name="TextBox 3">
            <a:extLst>
              <a:ext uri="{FF2B5EF4-FFF2-40B4-BE49-F238E27FC236}">
                <a16:creationId xmlns:a16="http://schemas.microsoft.com/office/drawing/2014/main" id="{8275A620-C584-4DFC-AD2F-8463F4009153}"/>
              </a:ext>
            </a:extLst>
          </p:cNvPr>
          <p:cNvSpPr txBox="1"/>
          <p:nvPr/>
        </p:nvSpPr>
        <p:spPr>
          <a:xfrm>
            <a:off x="398600" y="267494"/>
            <a:ext cx="7973984" cy="2985433"/>
          </a:xfrm>
          <a:prstGeom prst="rect">
            <a:avLst/>
          </a:prstGeom>
          <a:noFill/>
        </p:spPr>
        <p:txBody>
          <a:bodyPr wrap="square" rtlCol="0">
            <a:spAutoFit/>
          </a:bodyPr>
          <a:lstStyle/>
          <a:p>
            <a:r>
              <a:rPr lang="en-GB" sz="2000" b="1" dirty="0">
                <a:solidFill>
                  <a:schemeClr val="dk1"/>
                </a:solidFill>
                <a:latin typeface="+mj-lt"/>
                <a:ea typeface="Calibri"/>
                <a:cs typeface="Calibri"/>
                <a:sym typeface="Calibri"/>
              </a:rPr>
              <a:t>Project analysis for solution two</a:t>
            </a:r>
            <a:r>
              <a:rPr lang="en-GB" sz="2000" dirty="0">
                <a:solidFill>
                  <a:schemeClr val="dk1"/>
                </a:solidFill>
                <a:latin typeface="+mj-lt"/>
                <a:ea typeface="Calibri"/>
                <a:cs typeface="Calibri"/>
                <a:sym typeface="Calibri"/>
              </a:rPr>
              <a:t> </a:t>
            </a:r>
          </a:p>
          <a:p>
            <a:endParaRPr lang="en-GB" sz="1200" dirty="0">
              <a:solidFill>
                <a:schemeClr val="dk1"/>
              </a:solidFill>
              <a:ea typeface="Calibri"/>
              <a:cs typeface="Calibri"/>
              <a:sym typeface="Calibri"/>
            </a:endParaRPr>
          </a:p>
          <a:p>
            <a:r>
              <a:rPr lang="en-GB" sz="1200" b="1" dirty="0">
                <a:solidFill>
                  <a:schemeClr val="dk1"/>
                </a:solidFill>
                <a:ea typeface="Calibri"/>
                <a:cs typeface="Calibri"/>
                <a:sym typeface="Calibri"/>
              </a:rPr>
              <a:t>Constraints</a:t>
            </a:r>
          </a:p>
          <a:p>
            <a:r>
              <a:rPr lang="en-GB" sz="1200" dirty="0">
                <a:solidFill>
                  <a:schemeClr val="dk1"/>
                </a:solidFill>
                <a:ea typeface="Calibri"/>
                <a:cs typeface="Calibri"/>
                <a:sym typeface="Calibri"/>
              </a:rPr>
              <a:t>The project will not include:</a:t>
            </a:r>
          </a:p>
          <a:p>
            <a:pPr marL="171450" indent="-171450">
              <a:buFont typeface="Arial" panose="020B0604020202020204" pitchFamily="34" charset="0"/>
              <a:buChar char="•"/>
            </a:pPr>
            <a:r>
              <a:rPr lang="en-GB" sz="1200" dirty="0">
                <a:solidFill>
                  <a:schemeClr val="dk1"/>
                </a:solidFill>
                <a:ea typeface="Calibri"/>
                <a:cs typeface="Calibri"/>
                <a:sym typeface="Calibri"/>
              </a:rPr>
              <a:t>Scanning of all ports</a:t>
            </a:r>
          </a:p>
          <a:p>
            <a:pPr fontAlgn="base"/>
            <a:r>
              <a:rPr lang="en-GB" sz="1200" dirty="0"/>
              <a:t>for port in range(1,500):</a:t>
            </a:r>
          </a:p>
          <a:p>
            <a:r>
              <a:rPr lang="en-GB" sz="1200" dirty="0">
                <a:solidFill>
                  <a:schemeClr val="dk1"/>
                </a:solidFill>
                <a:ea typeface="Calibri"/>
                <a:cs typeface="Calibri"/>
                <a:sym typeface="Calibri"/>
              </a:rPr>
              <a:t>Program allows for specification of a range of ports.</a:t>
            </a:r>
          </a:p>
          <a:p>
            <a:endParaRPr lang="en-GB" sz="1200" dirty="0">
              <a:solidFill>
                <a:schemeClr val="dk1"/>
              </a:solidFill>
              <a:ea typeface="Calibri"/>
              <a:cs typeface="Calibri"/>
              <a:sym typeface="Calibri"/>
            </a:endParaRPr>
          </a:p>
          <a:p>
            <a:pPr marL="171450" indent="-171450">
              <a:buFont typeface="Arial" panose="020B0604020202020204" pitchFamily="34" charset="0"/>
              <a:buChar char="•"/>
            </a:pPr>
            <a:r>
              <a:rPr lang="en-GB" sz="1200" dirty="0">
                <a:solidFill>
                  <a:schemeClr val="dk1"/>
                </a:solidFill>
                <a:ea typeface="Calibri"/>
                <a:cs typeface="Calibri"/>
                <a:sym typeface="Calibri"/>
              </a:rPr>
              <a:t>A comprehensive/complete vulnerability scan</a:t>
            </a:r>
          </a:p>
          <a:p>
            <a:pPr fontAlgn="base"/>
            <a:r>
              <a:rPr lang="en-GB" sz="1200" dirty="0"/>
              <a:t>if result ==0:</a:t>
            </a:r>
          </a:p>
          <a:p>
            <a:pPr fontAlgn="base"/>
            <a:r>
              <a:rPr lang="en-GB" sz="1200" dirty="0"/>
              <a:t>            print("Port {} is </a:t>
            </a:r>
            <a:r>
              <a:rPr lang="en-GB" sz="1200" dirty="0" err="1"/>
              <a:t>open".format</a:t>
            </a:r>
            <a:r>
              <a:rPr lang="en-GB" sz="1200" dirty="0"/>
              <a:t>(port))</a:t>
            </a:r>
          </a:p>
          <a:p>
            <a:pPr lvl="0"/>
            <a:r>
              <a:rPr lang="en-GB" sz="1200" dirty="0">
                <a:solidFill>
                  <a:schemeClr val="dk1"/>
                </a:solidFill>
                <a:ea typeface="Calibri"/>
                <a:cs typeface="Calibri"/>
                <a:sym typeface="Calibri"/>
              </a:rPr>
              <a:t>Outputs 'OPEN/CLOSED’ status for ports in loop and does not access common vulnscan databases.</a:t>
            </a:r>
            <a:endParaRPr lang="en-GB" sz="1200" dirty="0"/>
          </a:p>
          <a:p>
            <a:endParaRPr lang="en-GB" sz="1200" dirty="0">
              <a:solidFill>
                <a:schemeClr val="dk1"/>
              </a:solidFill>
              <a:ea typeface="Calibri"/>
              <a:cs typeface="Calibri"/>
              <a:sym typeface="Calibri"/>
            </a:endParaRPr>
          </a:p>
          <a:p>
            <a:br>
              <a:rPr lang="en-GB" sz="1200" dirty="0"/>
            </a:br>
            <a:endParaRPr lang="en-GB" sz="1200" dirty="0"/>
          </a:p>
        </p:txBody>
      </p:sp>
      <p:pic>
        <p:nvPicPr>
          <p:cNvPr id="6" name="Google Shape;85;p1">
            <a:extLst>
              <a:ext uri="{FF2B5EF4-FFF2-40B4-BE49-F238E27FC236}">
                <a16:creationId xmlns:a16="http://schemas.microsoft.com/office/drawing/2014/main" id="{CC3B450F-A666-4754-9437-14A63D2AA88A}"/>
              </a:ext>
            </a:extLst>
          </p:cNvPr>
          <p:cNvPicPr preferRelativeResize="0"/>
          <p:nvPr/>
        </p:nvPicPr>
        <p:blipFill rotWithShape="1">
          <a:blip r:embed="rId3">
            <a:alphaModFix/>
          </a:blip>
          <a:srcRect/>
          <a:stretch/>
        </p:blipFill>
        <p:spPr>
          <a:xfrm>
            <a:off x="5724128" y="2859782"/>
            <a:ext cx="3023616" cy="1582601"/>
          </a:xfrm>
          <a:prstGeom prst="rect">
            <a:avLst/>
          </a:prstGeom>
          <a:noFill/>
          <a:ln>
            <a:noFill/>
          </a:ln>
        </p:spPr>
      </p:pic>
    </p:spTree>
    <p:extLst>
      <p:ext uri="{BB962C8B-B14F-4D97-AF65-F5344CB8AC3E}">
        <p14:creationId xmlns:p14="http://schemas.microsoft.com/office/powerpoint/2010/main" val="53034668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54A8B4A-0EAF-4600-BD68-E946AEC0A325}"/>
              </a:ext>
            </a:extLst>
          </p:cNvPr>
          <p:cNvSpPr>
            <a:spLocks noGrp="1"/>
          </p:cNvSpPr>
          <p:nvPr>
            <p:ph type="sldNum" sz="quarter" idx="11"/>
          </p:nvPr>
        </p:nvSpPr>
        <p:spPr/>
        <p:txBody>
          <a:bodyPr/>
          <a:lstStyle/>
          <a:p>
            <a:fld id="{DA2C159E-F13C-4A85-9A41-E7669D3E0D70}" type="slidenum">
              <a:rPr lang="en-GB" smtClean="0"/>
              <a:pPr/>
              <a:t>101</a:t>
            </a:fld>
            <a:endParaRPr lang="en-GB"/>
          </a:p>
        </p:txBody>
      </p:sp>
      <p:sp>
        <p:nvSpPr>
          <p:cNvPr id="5" name="Footer Placeholder 4">
            <a:extLst>
              <a:ext uri="{FF2B5EF4-FFF2-40B4-BE49-F238E27FC236}">
                <a16:creationId xmlns:a16="http://schemas.microsoft.com/office/drawing/2014/main" id="{12DFDC5C-C5E8-41DA-9B06-B6729BF4080E}"/>
              </a:ext>
            </a:extLst>
          </p:cNvPr>
          <p:cNvSpPr>
            <a:spLocks noGrp="1"/>
          </p:cNvSpPr>
          <p:nvPr>
            <p:ph type="ftr" sz="quarter" idx="10"/>
          </p:nvPr>
        </p:nvSpPr>
        <p:spPr/>
        <p:txBody>
          <a:bodyPr/>
          <a:lstStyle/>
          <a:p>
            <a:r>
              <a:rPr lang="en-GB"/>
              <a:t>Education &amp; Training Foundation</a:t>
            </a:r>
            <a:endParaRPr lang="en-GB" dirty="0"/>
          </a:p>
        </p:txBody>
      </p:sp>
      <p:graphicFrame>
        <p:nvGraphicFramePr>
          <p:cNvPr id="4" name="Table 3">
            <a:extLst>
              <a:ext uri="{FF2B5EF4-FFF2-40B4-BE49-F238E27FC236}">
                <a16:creationId xmlns:a16="http://schemas.microsoft.com/office/drawing/2014/main" id="{71876B71-E83A-464C-8A49-A9127F44B970}"/>
              </a:ext>
            </a:extLst>
          </p:cNvPr>
          <p:cNvGraphicFramePr>
            <a:graphicFrameLocks noGrp="1"/>
          </p:cNvGraphicFramePr>
          <p:nvPr>
            <p:extLst>
              <p:ext uri="{D42A27DB-BD31-4B8C-83A1-F6EECF244321}">
                <p14:modId xmlns:p14="http://schemas.microsoft.com/office/powerpoint/2010/main" val="3792874321"/>
              </p:ext>
            </p:extLst>
          </p:nvPr>
        </p:nvGraphicFramePr>
        <p:xfrm>
          <a:off x="712034" y="267494"/>
          <a:ext cx="7200800" cy="3945144"/>
        </p:xfrm>
        <a:graphic>
          <a:graphicData uri="http://schemas.openxmlformats.org/drawingml/2006/table">
            <a:tbl>
              <a:tblPr/>
              <a:tblGrid>
                <a:gridCol w="7200800">
                  <a:extLst>
                    <a:ext uri="{9D8B030D-6E8A-4147-A177-3AD203B41FA5}">
                      <a16:colId xmlns:a16="http://schemas.microsoft.com/office/drawing/2014/main" val="3020309965"/>
                    </a:ext>
                  </a:extLst>
                </a:gridCol>
              </a:tblGrid>
              <a:tr h="3394075">
                <a:tc>
                  <a:txBody>
                    <a:bodyPr/>
                    <a:lstStyle/>
                    <a:p>
                      <a:pPr algn="l" rtl="0" fontAlgn="base"/>
                      <a:r>
                        <a:rPr lang="en-GB" sz="1200" b="0" i="0" dirty="0">
                          <a:effectLst/>
                          <a:latin typeface="+mn-lt"/>
                        </a:rPr>
                        <a:t>#!/</a:t>
                      </a:r>
                      <a:r>
                        <a:rPr lang="en-GB" sz="1200" b="0" i="0" dirty="0" err="1">
                          <a:effectLst/>
                          <a:latin typeface="+mn-lt"/>
                        </a:rPr>
                        <a:t>usr</a:t>
                      </a:r>
                      <a:r>
                        <a:rPr lang="en-GB" sz="1200" b="0" i="0" dirty="0">
                          <a:effectLst/>
                          <a:latin typeface="+mn-lt"/>
                        </a:rPr>
                        <a:t>/bin/</a:t>
                      </a:r>
                      <a:r>
                        <a:rPr lang="en-GB" sz="1200" b="0" i="0" dirty="0" err="1">
                          <a:effectLst/>
                          <a:latin typeface="+mn-lt"/>
                        </a:rPr>
                        <a:t>env</a:t>
                      </a:r>
                      <a:r>
                        <a:rPr lang="en-GB" sz="1200" b="0" i="0" dirty="0">
                          <a:effectLst/>
                          <a:latin typeface="+mn-lt"/>
                        </a:rPr>
                        <a:t> python</a:t>
                      </a:r>
                    </a:p>
                    <a:p>
                      <a:pPr marL="0" marR="0" lvl="0" indent="0" algn="l" defTabSz="914400" rtl="0" eaLnBrk="1" fontAlgn="base" latinLnBrk="0" hangingPunct="1">
                        <a:lnSpc>
                          <a:spcPct val="100000"/>
                        </a:lnSpc>
                        <a:spcBef>
                          <a:spcPts val="0"/>
                        </a:spcBef>
                        <a:spcAft>
                          <a:spcPts val="0"/>
                        </a:spcAft>
                        <a:buClrTx/>
                        <a:buSzTx/>
                        <a:buFontTx/>
                        <a:buNone/>
                        <a:tabLst/>
                        <a:defRPr/>
                      </a:pPr>
                      <a:r>
                        <a:rPr lang="en-GB" sz="1200" b="0" i="0" dirty="0">
                          <a:effectLst/>
                          <a:latin typeface="+mn-lt"/>
                        </a:rPr>
                        <a:t>import sys</a:t>
                      </a:r>
                    </a:p>
                    <a:p>
                      <a:pPr algn="l" rtl="0" fontAlgn="base"/>
                      <a:r>
                        <a:rPr lang="en-GB" sz="1200" b="0" i="0" dirty="0">
                          <a:effectLst/>
                          <a:latin typeface="+mn-lt"/>
                        </a:rPr>
                        <a:t>import socket</a:t>
                      </a:r>
                    </a:p>
                    <a:p>
                      <a:pPr algn="l" rtl="0" fontAlgn="base"/>
                      <a:r>
                        <a:rPr lang="en-GB" sz="1200" b="0" i="0" dirty="0">
                          <a:effectLst/>
                          <a:latin typeface="+mn-lt"/>
                        </a:rPr>
                        <a:t>import </a:t>
                      </a:r>
                      <a:r>
                        <a:rPr lang="en-GB" sz="1200" b="0" i="0" dirty="0" err="1">
                          <a:effectLst/>
                          <a:latin typeface="+mn-lt"/>
                        </a:rPr>
                        <a:t>subprocess</a:t>
                      </a:r>
                      <a:endParaRPr lang="en-GB" sz="1200" b="0" i="0" dirty="0">
                        <a:effectLst/>
                        <a:latin typeface="+mn-lt"/>
                      </a:endParaRPr>
                    </a:p>
                    <a:p>
                      <a:pPr algn="l" rtl="0" fontAlgn="base"/>
                      <a:r>
                        <a:rPr lang="en-GB" sz="1200" b="0" i="0" dirty="0">
                          <a:effectLst/>
                          <a:latin typeface="+mn-lt"/>
                        </a:rPr>
                        <a:t>from </a:t>
                      </a:r>
                      <a:r>
                        <a:rPr lang="en-GB" sz="1200" b="0" i="0" dirty="0" err="1">
                          <a:effectLst/>
                          <a:latin typeface="+mn-lt"/>
                        </a:rPr>
                        <a:t>datetime</a:t>
                      </a:r>
                      <a:r>
                        <a:rPr lang="en-GB" sz="1200" b="0" i="0" dirty="0">
                          <a:effectLst/>
                          <a:latin typeface="+mn-lt"/>
                        </a:rPr>
                        <a:t> import </a:t>
                      </a:r>
                      <a:r>
                        <a:rPr lang="en-GB" sz="1200" b="0" i="0" dirty="0" err="1">
                          <a:effectLst/>
                          <a:latin typeface="+mn-lt"/>
                        </a:rPr>
                        <a:t>datetime</a:t>
                      </a:r>
                      <a:endParaRPr lang="en-GB" sz="1200" b="0" i="0" dirty="0">
                        <a:effectLst/>
                        <a:latin typeface="+mn-lt"/>
                      </a:endParaRPr>
                    </a:p>
                    <a:p>
                      <a:pPr algn="l" rtl="0" fontAlgn="base"/>
                      <a:endParaRPr lang="en-GB" sz="1200" b="0" i="0" dirty="0">
                        <a:effectLst/>
                        <a:latin typeface="+mn-lt"/>
                      </a:endParaRPr>
                    </a:p>
                    <a:p>
                      <a:pPr algn="l" rtl="0" fontAlgn="base"/>
                      <a:r>
                        <a:rPr lang="en-GB" sz="1200" b="0" i="0" dirty="0">
                          <a:effectLst/>
                          <a:latin typeface="+mn-lt"/>
                        </a:rPr>
                        <a:t># Clear screen</a:t>
                      </a:r>
                    </a:p>
                    <a:p>
                      <a:pPr algn="l" rtl="0" fontAlgn="base"/>
                      <a:r>
                        <a:rPr lang="en-GB" sz="1200" b="0" i="0" dirty="0" err="1">
                          <a:effectLst/>
                          <a:latin typeface="+mn-lt"/>
                        </a:rPr>
                        <a:t>subprocess.call</a:t>
                      </a:r>
                      <a:r>
                        <a:rPr lang="en-GB" sz="1200" b="0" i="0" dirty="0">
                          <a:effectLst/>
                          <a:latin typeface="+mn-lt"/>
                        </a:rPr>
                        <a:t>('clear', shell=True)</a:t>
                      </a:r>
                    </a:p>
                    <a:p>
                      <a:pPr algn="l" rtl="0" fontAlgn="base"/>
                      <a:endParaRPr lang="en-GB" sz="1200" b="0" i="0" dirty="0">
                        <a:effectLst/>
                        <a:latin typeface="+mn-lt"/>
                      </a:endParaRPr>
                    </a:p>
                    <a:p>
                      <a:pPr algn="l" rtl="0" fontAlgn="base"/>
                      <a:r>
                        <a:rPr lang="en-GB" sz="1200" b="0" i="0" dirty="0">
                          <a:effectLst/>
                          <a:latin typeface="+mn-lt"/>
                        </a:rPr>
                        <a:t># Get user input</a:t>
                      </a:r>
                    </a:p>
                    <a:p>
                      <a:pPr algn="l" rtl="0" fontAlgn="base"/>
                      <a:r>
                        <a:rPr lang="en-GB" sz="1200" b="0" i="0" dirty="0">
                          <a:effectLst/>
                          <a:latin typeface="+mn-lt"/>
                        </a:rPr>
                        <a:t>Server    = </a:t>
                      </a:r>
                      <a:r>
                        <a:rPr lang="en-GB" sz="1200" b="0" i="0" dirty="0" err="1">
                          <a:effectLst/>
                          <a:latin typeface="+mn-lt"/>
                        </a:rPr>
                        <a:t>raw_input</a:t>
                      </a:r>
                      <a:r>
                        <a:rPr lang="en-GB" sz="1200" b="0" i="0" dirty="0">
                          <a:effectLst/>
                          <a:latin typeface="+mn-lt"/>
                        </a:rPr>
                        <a:t>("Enter a target</a:t>
                      </a:r>
                      <a:r>
                        <a:rPr lang="en-GB" sz="1200" b="0" i="0" baseline="0" dirty="0">
                          <a:effectLst/>
                          <a:latin typeface="+mn-lt"/>
                        </a:rPr>
                        <a:t> </a:t>
                      </a:r>
                      <a:r>
                        <a:rPr lang="en-GB" sz="1200" b="0" i="0" dirty="0">
                          <a:effectLst/>
                          <a:latin typeface="+mn-lt"/>
                        </a:rPr>
                        <a:t>to scan: ")</a:t>
                      </a:r>
                    </a:p>
                    <a:p>
                      <a:pPr algn="l" rtl="0" fontAlgn="base"/>
                      <a:r>
                        <a:rPr lang="en-GB" sz="1200" b="0" i="0" dirty="0" err="1">
                          <a:effectLst/>
                          <a:latin typeface="+mn-lt"/>
                        </a:rPr>
                        <a:t>ServerIP</a:t>
                      </a:r>
                      <a:r>
                        <a:rPr lang="en-GB" sz="1200" b="0" i="0" dirty="0">
                          <a:effectLst/>
                          <a:latin typeface="+mn-lt"/>
                        </a:rPr>
                        <a:t>  = </a:t>
                      </a:r>
                      <a:r>
                        <a:rPr lang="en-GB" sz="1200" b="0" i="0" dirty="0" err="1">
                          <a:effectLst/>
                          <a:latin typeface="+mn-lt"/>
                        </a:rPr>
                        <a:t>socket.gethostbyname</a:t>
                      </a:r>
                      <a:r>
                        <a:rPr lang="en-GB" sz="1200" b="0" i="0" dirty="0">
                          <a:effectLst/>
                          <a:latin typeface="+mn-lt"/>
                        </a:rPr>
                        <a:t>(Server)</a:t>
                      </a:r>
                    </a:p>
                    <a:p>
                      <a:pPr algn="l" rtl="0" fontAlgn="base"/>
                      <a:endParaRPr lang="en-GB" sz="1200" b="0" i="0" dirty="0">
                        <a:effectLst/>
                        <a:latin typeface="+mn-lt"/>
                      </a:endParaRPr>
                    </a:p>
                    <a:p>
                      <a:pPr algn="l" rtl="0" fontAlgn="base"/>
                      <a:r>
                        <a:rPr lang="en-GB" sz="1200" b="0" i="0" dirty="0">
                          <a:effectLst/>
                          <a:latin typeface="+mn-lt"/>
                        </a:rPr>
                        <a:t># Output scan data</a:t>
                      </a:r>
                    </a:p>
                    <a:p>
                      <a:pPr algn="l" rtl="0" fontAlgn="base"/>
                      <a:r>
                        <a:rPr lang="en-GB" sz="1200" b="0" i="0" dirty="0">
                          <a:effectLst/>
                          <a:latin typeface="+mn-lt"/>
                        </a:rPr>
                        <a:t>Print("-" * 60)</a:t>
                      </a:r>
                    </a:p>
                    <a:p>
                      <a:pPr algn="l" rtl="0" fontAlgn="base"/>
                      <a:r>
                        <a:rPr lang="en-GB" sz="1200" b="0" i="0" dirty="0">
                          <a:effectLst/>
                          <a:latin typeface="+mn-lt"/>
                        </a:rPr>
                        <a:t>Print(“Scanning Target", </a:t>
                      </a:r>
                      <a:r>
                        <a:rPr lang="en-GB" sz="1200" b="0" i="0" dirty="0" err="1">
                          <a:effectLst/>
                          <a:latin typeface="+mn-lt"/>
                        </a:rPr>
                        <a:t>ServerIP</a:t>
                      </a:r>
                      <a:r>
                        <a:rPr lang="en-GB" sz="1200" b="0" i="0" dirty="0">
                          <a:effectLst/>
                          <a:latin typeface="+mn-lt"/>
                        </a:rPr>
                        <a:t>)</a:t>
                      </a:r>
                    </a:p>
                    <a:p>
                      <a:pPr algn="l" rtl="0" fontAlgn="base"/>
                      <a:r>
                        <a:rPr lang="en-GB" sz="1200" b="0" i="0" dirty="0">
                          <a:effectLst/>
                          <a:latin typeface="+mn-lt"/>
                        </a:rPr>
                        <a:t>print("-" * 60)</a:t>
                      </a:r>
                    </a:p>
                    <a:p>
                      <a:pPr algn="l" rtl="0" fontAlgn="base"/>
                      <a:endParaRPr lang="en-GB" sz="1200" b="0" i="0" dirty="0">
                        <a:effectLst/>
                        <a:latin typeface="+mn-lt"/>
                      </a:endParaRPr>
                    </a:p>
                    <a:p>
                      <a:pPr algn="l" rtl="0" fontAlgn="base"/>
                      <a:r>
                        <a:rPr lang="en-GB" sz="1200" b="0" i="0" dirty="0">
                          <a:effectLst/>
                          <a:latin typeface="+mn-lt"/>
                        </a:rPr>
                        <a:t># Get scan start timestamp</a:t>
                      </a:r>
                    </a:p>
                    <a:p>
                      <a:pPr algn="l" rtl="0" fontAlgn="base"/>
                      <a:r>
                        <a:rPr lang="en-GB" sz="1200" b="0" i="0" dirty="0">
                          <a:effectLst/>
                          <a:latin typeface="+mn-lt"/>
                        </a:rPr>
                        <a:t>t1 = </a:t>
                      </a:r>
                      <a:r>
                        <a:rPr lang="en-GB" sz="1200" b="0" i="0" dirty="0" err="1">
                          <a:effectLst/>
                          <a:latin typeface="+mn-lt"/>
                        </a:rPr>
                        <a:t>datetime.now</a:t>
                      </a:r>
                      <a:r>
                        <a:rPr lang="en-GB" sz="1200" b="0" i="0" dirty="0">
                          <a:effectLst/>
                          <a:latin typeface="+mn-lt"/>
                        </a:rPr>
                        <a:t>()</a:t>
                      </a:r>
                    </a:p>
                    <a:p>
                      <a:pPr algn="l" rtl="0" fontAlgn="base"/>
                      <a:endParaRPr lang="en-GB" sz="1200" b="0" i="0" dirty="0">
                        <a:effectLst/>
                        <a:latin typeface="+mn-lt"/>
                      </a:endParaRPr>
                    </a:p>
                  </a:txBody>
                  <a:tcPr marL="37380" marR="37380" marT="52332" marB="52332" anchor="ctr">
                    <a:lnL>
                      <a:noFill/>
                    </a:lnL>
                    <a:lnR>
                      <a:noFill/>
                    </a:lnR>
                    <a:lnT>
                      <a:noFill/>
                    </a:lnT>
                    <a:lnB>
                      <a:noFill/>
                    </a:lnB>
                  </a:tcPr>
                </a:tc>
                <a:extLst>
                  <a:ext uri="{0D108BD9-81ED-4DB2-BD59-A6C34878D82A}">
                    <a16:rowId xmlns:a16="http://schemas.microsoft.com/office/drawing/2014/main" val="730228764"/>
                  </a:ext>
                </a:extLst>
              </a:tr>
            </a:tbl>
          </a:graphicData>
        </a:graphic>
      </p:graphicFrame>
    </p:spTree>
    <p:extLst>
      <p:ext uri="{BB962C8B-B14F-4D97-AF65-F5344CB8AC3E}">
        <p14:creationId xmlns:p14="http://schemas.microsoft.com/office/powerpoint/2010/main" val="8749568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54A8B4A-0EAF-4600-BD68-E946AEC0A325}"/>
              </a:ext>
            </a:extLst>
          </p:cNvPr>
          <p:cNvSpPr>
            <a:spLocks noGrp="1"/>
          </p:cNvSpPr>
          <p:nvPr>
            <p:ph type="sldNum" sz="quarter" idx="11"/>
          </p:nvPr>
        </p:nvSpPr>
        <p:spPr/>
        <p:txBody>
          <a:bodyPr/>
          <a:lstStyle/>
          <a:p>
            <a:fld id="{DA2C159E-F13C-4A85-9A41-E7669D3E0D70}" type="slidenum">
              <a:rPr lang="en-GB" smtClean="0"/>
              <a:pPr/>
              <a:t>102</a:t>
            </a:fld>
            <a:endParaRPr lang="en-GB"/>
          </a:p>
        </p:txBody>
      </p:sp>
      <p:sp>
        <p:nvSpPr>
          <p:cNvPr id="5" name="Footer Placeholder 4">
            <a:extLst>
              <a:ext uri="{FF2B5EF4-FFF2-40B4-BE49-F238E27FC236}">
                <a16:creationId xmlns:a16="http://schemas.microsoft.com/office/drawing/2014/main" id="{12DFDC5C-C5E8-41DA-9B06-B6729BF4080E}"/>
              </a:ext>
            </a:extLst>
          </p:cNvPr>
          <p:cNvSpPr>
            <a:spLocks noGrp="1"/>
          </p:cNvSpPr>
          <p:nvPr>
            <p:ph type="ftr" sz="quarter" idx="10"/>
          </p:nvPr>
        </p:nvSpPr>
        <p:spPr/>
        <p:txBody>
          <a:bodyPr/>
          <a:lstStyle/>
          <a:p>
            <a:r>
              <a:rPr lang="en-GB"/>
              <a:t>Education &amp; Training Foundation</a:t>
            </a:r>
            <a:endParaRPr lang="en-GB" dirty="0"/>
          </a:p>
        </p:txBody>
      </p:sp>
      <p:graphicFrame>
        <p:nvGraphicFramePr>
          <p:cNvPr id="4" name="Table 3">
            <a:extLst>
              <a:ext uri="{FF2B5EF4-FFF2-40B4-BE49-F238E27FC236}">
                <a16:creationId xmlns:a16="http://schemas.microsoft.com/office/drawing/2014/main" id="{000858BB-CDC8-4A24-ABC7-74680AA24E7B}"/>
              </a:ext>
            </a:extLst>
          </p:cNvPr>
          <p:cNvGraphicFramePr>
            <a:graphicFrameLocks noGrp="1"/>
          </p:cNvGraphicFramePr>
          <p:nvPr>
            <p:extLst>
              <p:ext uri="{D42A27DB-BD31-4B8C-83A1-F6EECF244321}">
                <p14:modId xmlns:p14="http://schemas.microsoft.com/office/powerpoint/2010/main" val="2314842137"/>
              </p:ext>
            </p:extLst>
          </p:nvPr>
        </p:nvGraphicFramePr>
        <p:xfrm>
          <a:off x="553030" y="267494"/>
          <a:ext cx="7048315" cy="4128024"/>
        </p:xfrm>
        <a:graphic>
          <a:graphicData uri="http://schemas.openxmlformats.org/drawingml/2006/table">
            <a:tbl>
              <a:tblPr/>
              <a:tblGrid>
                <a:gridCol w="7048315">
                  <a:extLst>
                    <a:ext uri="{9D8B030D-6E8A-4147-A177-3AD203B41FA5}">
                      <a16:colId xmlns:a16="http://schemas.microsoft.com/office/drawing/2014/main" val="3020309965"/>
                    </a:ext>
                  </a:extLst>
                </a:gridCol>
              </a:tblGrid>
              <a:tr h="3394075">
                <a:tc>
                  <a:txBody>
                    <a:bodyPr/>
                    <a:lstStyle/>
                    <a:p>
                      <a:pPr algn="l" rtl="0" fontAlgn="base"/>
                      <a:r>
                        <a:rPr lang="en-GB" sz="1200" b="0" i="0" dirty="0">
                          <a:effectLst/>
                          <a:latin typeface="+mn-lt"/>
                        </a:rPr>
                        <a:t># Specifying ports and handling errors</a:t>
                      </a:r>
                    </a:p>
                    <a:p>
                      <a:pPr algn="l" rtl="0" fontAlgn="base"/>
                      <a:endParaRPr lang="en-GB" sz="1200" b="0" i="0" dirty="0">
                        <a:effectLst/>
                        <a:latin typeface="+mn-lt"/>
                      </a:endParaRPr>
                    </a:p>
                    <a:p>
                      <a:pPr algn="l" rtl="0" fontAlgn="base"/>
                      <a:r>
                        <a:rPr lang="en-GB" sz="1200" b="0" i="0" dirty="0">
                          <a:effectLst/>
                          <a:latin typeface="+mn-lt"/>
                        </a:rPr>
                        <a:t>try:</a:t>
                      </a:r>
                    </a:p>
                    <a:p>
                      <a:pPr algn="l" rtl="0" fontAlgn="base"/>
                      <a:r>
                        <a:rPr lang="en-GB" sz="1200" b="0" i="0" dirty="0">
                          <a:effectLst/>
                          <a:latin typeface="+mn-lt"/>
                        </a:rPr>
                        <a:t>    for port in range(1,500):  </a:t>
                      </a:r>
                    </a:p>
                    <a:p>
                      <a:pPr algn="l" rtl="0" fontAlgn="base"/>
                      <a:r>
                        <a:rPr lang="en-GB" sz="1200" b="0" i="0" dirty="0">
                          <a:effectLst/>
                          <a:latin typeface="+mn-lt"/>
                        </a:rPr>
                        <a:t>        sock = </a:t>
                      </a:r>
                      <a:r>
                        <a:rPr lang="en-GB" sz="1200" b="0" i="0" dirty="0" err="1">
                          <a:effectLst/>
                          <a:latin typeface="+mn-lt"/>
                        </a:rPr>
                        <a:t>socket.socket</a:t>
                      </a:r>
                      <a:r>
                        <a:rPr lang="en-GB" sz="1200" b="0" i="0" dirty="0">
                          <a:effectLst/>
                          <a:latin typeface="+mn-lt"/>
                        </a:rPr>
                        <a:t>(</a:t>
                      </a:r>
                      <a:r>
                        <a:rPr lang="en-GB" sz="1200" b="0" i="0" dirty="0" err="1">
                          <a:effectLst/>
                          <a:latin typeface="+mn-lt"/>
                        </a:rPr>
                        <a:t>socket.AF_INET</a:t>
                      </a:r>
                      <a:r>
                        <a:rPr lang="en-GB" sz="1200" b="0" i="0" dirty="0">
                          <a:effectLst/>
                          <a:latin typeface="+mn-lt"/>
                        </a:rPr>
                        <a:t>, </a:t>
                      </a:r>
                      <a:r>
                        <a:rPr lang="en-GB" sz="1200" b="0" i="0" dirty="0" err="1">
                          <a:effectLst/>
                          <a:latin typeface="+mn-lt"/>
                        </a:rPr>
                        <a:t>socket.SOCK_STREAM</a:t>
                      </a:r>
                      <a:r>
                        <a:rPr lang="en-GB" sz="1200" b="0" i="0" dirty="0">
                          <a:effectLst/>
                          <a:latin typeface="+mn-lt"/>
                        </a:rPr>
                        <a:t>)</a:t>
                      </a:r>
                    </a:p>
                    <a:p>
                      <a:pPr algn="l" rtl="0" fontAlgn="base"/>
                      <a:r>
                        <a:rPr lang="en-GB" sz="1200" b="0" i="0" dirty="0">
                          <a:effectLst/>
                          <a:latin typeface="+mn-lt"/>
                        </a:rPr>
                        <a:t>        result = </a:t>
                      </a:r>
                      <a:r>
                        <a:rPr lang="en-GB" sz="1200" b="0" i="0" dirty="0" err="1">
                          <a:effectLst/>
                          <a:latin typeface="+mn-lt"/>
                        </a:rPr>
                        <a:t>sock.connect_ex</a:t>
                      </a:r>
                      <a:r>
                        <a:rPr lang="en-GB" sz="1200" b="0" i="0" dirty="0">
                          <a:effectLst/>
                          <a:latin typeface="+mn-lt"/>
                        </a:rPr>
                        <a:t>((</a:t>
                      </a:r>
                      <a:r>
                        <a:rPr lang="en-GB" sz="1200" b="0" i="0" dirty="0" err="1">
                          <a:effectLst/>
                          <a:latin typeface="+mn-lt"/>
                        </a:rPr>
                        <a:t>ServerIP</a:t>
                      </a:r>
                      <a:r>
                        <a:rPr lang="en-GB" sz="1200" b="0" i="0" dirty="0">
                          <a:effectLst/>
                          <a:latin typeface="+mn-lt"/>
                        </a:rPr>
                        <a:t>, port))</a:t>
                      </a:r>
                    </a:p>
                    <a:p>
                      <a:pPr algn="l" rtl="0" fontAlgn="base"/>
                      <a:r>
                        <a:rPr lang="en-GB" sz="1200" b="0" i="0" dirty="0">
                          <a:effectLst/>
                          <a:latin typeface="+mn-lt"/>
                        </a:rPr>
                        <a:t>        if result == 0:</a:t>
                      </a:r>
                    </a:p>
                    <a:p>
                      <a:pPr algn="l" rtl="0" fontAlgn="base"/>
                      <a:r>
                        <a:rPr lang="en-GB" sz="1200" b="0" i="0" dirty="0">
                          <a:effectLst/>
                          <a:latin typeface="+mn-lt"/>
                        </a:rPr>
                        <a:t>            print("Port {}:  </a:t>
                      </a:r>
                      <a:r>
                        <a:rPr lang="en-GB" sz="1200" b="0" i="0" dirty="0" err="1">
                          <a:effectLst/>
                          <a:latin typeface="+mn-lt"/>
                        </a:rPr>
                        <a:t>Open".format</a:t>
                      </a:r>
                      <a:r>
                        <a:rPr lang="en-GB" sz="1200" b="0" i="0" dirty="0">
                          <a:effectLst/>
                          <a:latin typeface="+mn-lt"/>
                        </a:rPr>
                        <a:t>(port))</a:t>
                      </a:r>
                    </a:p>
                    <a:p>
                      <a:pPr algn="l" rtl="0" fontAlgn="base"/>
                      <a:r>
                        <a:rPr lang="en-GB" sz="1200" b="0" i="0" dirty="0">
                          <a:effectLst/>
                          <a:latin typeface="+mn-lt"/>
                        </a:rPr>
                        <a:t>        </a:t>
                      </a:r>
                      <a:r>
                        <a:rPr lang="en-GB" sz="1200" b="0" i="0" dirty="0" err="1">
                          <a:effectLst/>
                          <a:latin typeface="+mn-lt"/>
                        </a:rPr>
                        <a:t>sock.close</a:t>
                      </a:r>
                      <a:r>
                        <a:rPr lang="en-GB" sz="1200" b="0" i="0" dirty="0">
                          <a:effectLst/>
                          <a:latin typeface="+mn-lt"/>
                        </a:rPr>
                        <a:t>()</a:t>
                      </a:r>
                    </a:p>
                    <a:p>
                      <a:pPr algn="l" rtl="0" fontAlgn="base"/>
                      <a:endParaRPr lang="en-GB" sz="1200" b="0" i="0" dirty="0">
                        <a:effectLst/>
                        <a:latin typeface="+mn-lt"/>
                      </a:endParaRPr>
                    </a:p>
                    <a:p>
                      <a:pPr algn="l" rtl="0" fontAlgn="base"/>
                      <a:r>
                        <a:rPr lang="en-GB" sz="1200" b="0" i="0" dirty="0">
                          <a:effectLst/>
                          <a:latin typeface="+mn-lt"/>
                        </a:rPr>
                        <a:t>except </a:t>
                      </a:r>
                      <a:r>
                        <a:rPr lang="en-GB" sz="1200" b="0" i="0" dirty="0" err="1">
                          <a:effectLst/>
                          <a:latin typeface="+mn-lt"/>
                        </a:rPr>
                        <a:t>KeyInterrupt</a:t>
                      </a:r>
                      <a:r>
                        <a:rPr lang="en-GB" sz="1200" b="0" i="0" dirty="0">
                          <a:effectLst/>
                          <a:latin typeface="+mn-lt"/>
                        </a:rPr>
                        <a:t>:</a:t>
                      </a:r>
                    </a:p>
                    <a:p>
                      <a:pPr algn="l" rtl="0" fontAlgn="base"/>
                      <a:r>
                        <a:rPr lang="en-GB" sz="1200" b="0" i="0" dirty="0">
                          <a:effectLst/>
                          <a:latin typeface="+mn-lt"/>
                        </a:rPr>
                        <a:t>    print(“Closing</a:t>
                      </a:r>
                      <a:r>
                        <a:rPr lang="en-GB" sz="1200" b="0" i="0" baseline="0" dirty="0">
                          <a:effectLst/>
                          <a:latin typeface="+mn-lt"/>
                        </a:rPr>
                        <a:t> Program</a:t>
                      </a:r>
                      <a:r>
                        <a:rPr lang="en-GB" sz="1200" b="0" i="0" dirty="0">
                          <a:effectLst/>
                          <a:latin typeface="+mn-lt"/>
                        </a:rPr>
                        <a:t>“)</a:t>
                      </a:r>
                    </a:p>
                    <a:p>
                      <a:pPr algn="l" rtl="0" fontAlgn="base"/>
                      <a:r>
                        <a:rPr lang="en-GB" sz="1200" b="0" i="0" dirty="0">
                          <a:effectLst/>
                          <a:latin typeface="+mn-lt"/>
                        </a:rPr>
                        <a:t>    </a:t>
                      </a:r>
                      <a:r>
                        <a:rPr lang="en-GB" sz="1200" b="0" i="0" dirty="0" err="1">
                          <a:effectLst/>
                          <a:latin typeface="+mn-lt"/>
                        </a:rPr>
                        <a:t>sys.exit</a:t>
                      </a:r>
                      <a:r>
                        <a:rPr lang="en-GB" sz="1200" b="0" i="0" dirty="0">
                          <a:effectLst/>
                          <a:latin typeface="+mn-lt"/>
                        </a:rPr>
                        <a:t>()</a:t>
                      </a:r>
                    </a:p>
                    <a:p>
                      <a:pPr algn="l" rtl="0" fontAlgn="base"/>
                      <a:endParaRPr lang="en-GB" sz="1200" b="0" i="0" dirty="0">
                        <a:effectLst/>
                        <a:latin typeface="+mn-lt"/>
                      </a:endParaRPr>
                    </a:p>
                    <a:p>
                      <a:pPr algn="l" rtl="0" fontAlgn="base"/>
                      <a:r>
                        <a:rPr lang="en-GB" sz="1200" b="0" i="0" dirty="0">
                          <a:effectLst/>
                          <a:latin typeface="+mn-lt"/>
                        </a:rPr>
                        <a:t>except </a:t>
                      </a:r>
                      <a:r>
                        <a:rPr lang="en-GB" sz="1200" b="0" i="0" dirty="0" err="1">
                          <a:effectLst/>
                          <a:latin typeface="+mn-lt"/>
                        </a:rPr>
                        <a:t>socket.gaierror</a:t>
                      </a:r>
                      <a:r>
                        <a:rPr lang="en-GB" sz="1200" b="0" i="0" dirty="0">
                          <a:effectLst/>
                          <a:latin typeface="+mn-lt"/>
                        </a:rPr>
                        <a:t>:</a:t>
                      </a:r>
                    </a:p>
                    <a:p>
                      <a:pPr algn="l" rtl="0" fontAlgn="base"/>
                      <a:r>
                        <a:rPr lang="en-GB" sz="1200" b="0" i="0" dirty="0">
                          <a:effectLst/>
                          <a:latin typeface="+mn-lt"/>
                        </a:rPr>
                        <a:t>    print(“Host</a:t>
                      </a:r>
                      <a:r>
                        <a:rPr lang="en-GB" sz="1200" b="0" i="0" baseline="0" dirty="0">
                          <a:effectLst/>
                          <a:latin typeface="+mn-lt"/>
                        </a:rPr>
                        <a:t> Not Found”)</a:t>
                      </a:r>
                      <a:endParaRPr lang="en-GB" sz="1200" b="0" i="0" dirty="0">
                        <a:effectLst/>
                        <a:latin typeface="+mn-lt"/>
                      </a:endParaRPr>
                    </a:p>
                    <a:p>
                      <a:pPr algn="l" rtl="0" fontAlgn="base"/>
                      <a:r>
                        <a:rPr lang="en-GB" sz="1200" b="0" i="0" dirty="0">
                          <a:effectLst/>
                          <a:latin typeface="+mn-lt"/>
                        </a:rPr>
                        <a:t>    </a:t>
                      </a:r>
                      <a:r>
                        <a:rPr lang="en-GB" sz="1200" b="0" i="0" dirty="0" err="1">
                          <a:effectLst/>
                          <a:latin typeface="+mn-lt"/>
                        </a:rPr>
                        <a:t>sys.exit</a:t>
                      </a:r>
                      <a:r>
                        <a:rPr lang="en-GB" sz="1200" b="0" i="0" dirty="0">
                          <a:effectLst/>
                          <a:latin typeface="+mn-lt"/>
                        </a:rPr>
                        <a:t>()</a:t>
                      </a:r>
                    </a:p>
                    <a:p>
                      <a:pPr algn="l" rtl="0" fontAlgn="base"/>
                      <a:endParaRPr lang="en-GB" sz="1200" b="0" i="0" dirty="0">
                        <a:effectLst/>
                        <a:latin typeface="+mn-lt"/>
                      </a:endParaRPr>
                    </a:p>
                    <a:p>
                      <a:pPr algn="l" rtl="0" fontAlgn="base"/>
                      <a:r>
                        <a:rPr lang="en-GB" sz="1200" b="0" i="0" dirty="0">
                          <a:effectLst/>
                          <a:latin typeface="+mn-lt"/>
                        </a:rPr>
                        <a:t>except </a:t>
                      </a:r>
                      <a:r>
                        <a:rPr lang="en-GB" sz="1200" b="0" i="0" dirty="0" err="1">
                          <a:effectLst/>
                          <a:latin typeface="+mn-lt"/>
                        </a:rPr>
                        <a:t>socket.error</a:t>
                      </a:r>
                      <a:r>
                        <a:rPr lang="en-GB" sz="1200" b="0" i="0" dirty="0">
                          <a:effectLst/>
                          <a:latin typeface="+mn-lt"/>
                        </a:rPr>
                        <a:t>:</a:t>
                      </a:r>
                    </a:p>
                    <a:p>
                      <a:pPr algn="l" rtl="0" fontAlgn="base"/>
                      <a:r>
                        <a:rPr lang="en-GB" sz="1200" b="0" i="0" dirty="0">
                          <a:effectLst/>
                          <a:latin typeface="+mn-lt"/>
                        </a:rPr>
                        <a:t>    print("Couldn't connect“)</a:t>
                      </a:r>
                    </a:p>
                    <a:p>
                      <a:pPr algn="l" rtl="0" fontAlgn="base"/>
                      <a:r>
                        <a:rPr lang="en-GB" sz="1200" b="0" i="0" dirty="0">
                          <a:effectLst/>
                          <a:latin typeface="+mn-lt"/>
                        </a:rPr>
                        <a:t>    </a:t>
                      </a:r>
                      <a:r>
                        <a:rPr lang="en-GB" sz="1200" b="0" i="0" dirty="0" err="1">
                          <a:effectLst/>
                          <a:latin typeface="+mn-lt"/>
                        </a:rPr>
                        <a:t>sys.exit</a:t>
                      </a:r>
                      <a:r>
                        <a:rPr lang="en-GB" sz="1200" b="0" i="0" dirty="0">
                          <a:effectLst/>
                          <a:latin typeface="+mn-lt"/>
                        </a:rPr>
                        <a:t>()</a:t>
                      </a:r>
                    </a:p>
                    <a:p>
                      <a:pPr algn="l" rtl="0" fontAlgn="base"/>
                      <a:endParaRPr lang="en-GB" sz="1200" b="0" i="0" dirty="0">
                        <a:effectLst/>
                        <a:latin typeface="+mn-lt"/>
                      </a:endParaRPr>
                    </a:p>
                  </a:txBody>
                  <a:tcPr marL="37380" marR="37380" marT="52332" marB="52332" anchor="ctr">
                    <a:lnL>
                      <a:noFill/>
                    </a:lnL>
                    <a:lnR>
                      <a:noFill/>
                    </a:lnR>
                    <a:lnT>
                      <a:noFill/>
                    </a:lnT>
                    <a:lnB>
                      <a:noFill/>
                    </a:lnB>
                  </a:tcPr>
                </a:tc>
                <a:extLst>
                  <a:ext uri="{0D108BD9-81ED-4DB2-BD59-A6C34878D82A}">
                    <a16:rowId xmlns:a16="http://schemas.microsoft.com/office/drawing/2014/main" val="730228764"/>
                  </a:ext>
                </a:extLst>
              </a:tr>
            </a:tbl>
          </a:graphicData>
        </a:graphic>
      </p:graphicFrame>
    </p:spTree>
    <p:extLst>
      <p:ext uri="{BB962C8B-B14F-4D97-AF65-F5344CB8AC3E}">
        <p14:creationId xmlns:p14="http://schemas.microsoft.com/office/powerpoint/2010/main" val="7647922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54A8B4A-0EAF-4600-BD68-E946AEC0A325}"/>
              </a:ext>
            </a:extLst>
          </p:cNvPr>
          <p:cNvSpPr>
            <a:spLocks noGrp="1"/>
          </p:cNvSpPr>
          <p:nvPr>
            <p:ph type="sldNum" sz="quarter" idx="11"/>
          </p:nvPr>
        </p:nvSpPr>
        <p:spPr/>
        <p:txBody>
          <a:bodyPr/>
          <a:lstStyle/>
          <a:p>
            <a:fld id="{DA2C159E-F13C-4A85-9A41-E7669D3E0D70}" type="slidenum">
              <a:rPr lang="en-GB" smtClean="0"/>
              <a:pPr/>
              <a:t>103</a:t>
            </a:fld>
            <a:endParaRPr lang="en-GB"/>
          </a:p>
        </p:txBody>
      </p:sp>
      <p:sp>
        <p:nvSpPr>
          <p:cNvPr id="5" name="Footer Placeholder 4">
            <a:extLst>
              <a:ext uri="{FF2B5EF4-FFF2-40B4-BE49-F238E27FC236}">
                <a16:creationId xmlns:a16="http://schemas.microsoft.com/office/drawing/2014/main" id="{12DFDC5C-C5E8-41DA-9B06-B6729BF4080E}"/>
              </a:ext>
            </a:extLst>
          </p:cNvPr>
          <p:cNvSpPr>
            <a:spLocks noGrp="1"/>
          </p:cNvSpPr>
          <p:nvPr>
            <p:ph type="ftr" sz="quarter" idx="10"/>
          </p:nvPr>
        </p:nvSpPr>
        <p:spPr/>
        <p:txBody>
          <a:bodyPr/>
          <a:lstStyle/>
          <a:p>
            <a:r>
              <a:rPr lang="en-GB"/>
              <a:t>Education &amp; Training Foundation</a:t>
            </a:r>
            <a:endParaRPr lang="en-GB" dirty="0"/>
          </a:p>
        </p:txBody>
      </p:sp>
      <p:graphicFrame>
        <p:nvGraphicFramePr>
          <p:cNvPr id="4" name="Table 3">
            <a:extLst>
              <a:ext uri="{FF2B5EF4-FFF2-40B4-BE49-F238E27FC236}">
                <a16:creationId xmlns:a16="http://schemas.microsoft.com/office/drawing/2014/main" id="{1184142D-710D-4BFA-B53C-3DE1B4883BD8}"/>
              </a:ext>
            </a:extLst>
          </p:cNvPr>
          <p:cNvGraphicFramePr>
            <a:graphicFrameLocks noGrp="1"/>
          </p:cNvGraphicFramePr>
          <p:nvPr>
            <p:extLst>
              <p:ext uri="{D42A27DB-BD31-4B8C-83A1-F6EECF244321}">
                <p14:modId xmlns:p14="http://schemas.microsoft.com/office/powerpoint/2010/main" val="3873636633"/>
              </p:ext>
            </p:extLst>
          </p:nvPr>
        </p:nvGraphicFramePr>
        <p:xfrm>
          <a:off x="467544" y="267494"/>
          <a:ext cx="7344816" cy="3394075"/>
        </p:xfrm>
        <a:graphic>
          <a:graphicData uri="http://schemas.openxmlformats.org/drawingml/2006/table">
            <a:tbl>
              <a:tblPr/>
              <a:tblGrid>
                <a:gridCol w="7344816">
                  <a:extLst>
                    <a:ext uri="{9D8B030D-6E8A-4147-A177-3AD203B41FA5}">
                      <a16:colId xmlns:a16="http://schemas.microsoft.com/office/drawing/2014/main" val="3020309965"/>
                    </a:ext>
                  </a:extLst>
                </a:gridCol>
              </a:tblGrid>
              <a:tr h="3394075">
                <a:tc>
                  <a:txBody>
                    <a:bodyPr/>
                    <a:lstStyle/>
                    <a:p>
                      <a:pPr algn="l" rtl="0" fontAlgn="base"/>
                      <a:r>
                        <a:rPr lang="en-GB" sz="1200" b="0" i="0" dirty="0">
                          <a:effectLst/>
                          <a:latin typeface="+mn-lt"/>
                        </a:rPr>
                        <a:t># Getting second scan timestamp</a:t>
                      </a:r>
                    </a:p>
                    <a:p>
                      <a:pPr algn="l" rtl="0" fontAlgn="base"/>
                      <a:r>
                        <a:rPr lang="en-GB" sz="1200" b="0" i="0" dirty="0">
                          <a:effectLst/>
                          <a:latin typeface="+mn-lt"/>
                        </a:rPr>
                        <a:t>t2 = </a:t>
                      </a:r>
                      <a:r>
                        <a:rPr lang="en-GB" sz="1200" b="0" i="0" dirty="0" err="1">
                          <a:effectLst/>
                          <a:latin typeface="+mn-lt"/>
                        </a:rPr>
                        <a:t>datetime.now</a:t>
                      </a:r>
                      <a:r>
                        <a:rPr lang="en-GB" sz="1200" b="0" i="0" dirty="0">
                          <a:effectLst/>
                          <a:latin typeface="+mn-lt"/>
                        </a:rPr>
                        <a:t>()</a:t>
                      </a:r>
                    </a:p>
                    <a:p>
                      <a:pPr algn="l" rtl="0" fontAlgn="base"/>
                      <a:endParaRPr lang="en-GB" sz="1200" b="0" i="0" dirty="0">
                        <a:effectLst/>
                        <a:latin typeface="+mn-lt"/>
                      </a:endParaRPr>
                    </a:p>
                    <a:p>
                      <a:pPr algn="l" rtl="0" fontAlgn="base"/>
                      <a:r>
                        <a:rPr lang="en-GB" sz="1200" b="0" i="0" dirty="0">
                          <a:effectLst/>
                          <a:latin typeface="+mn-lt"/>
                        </a:rPr>
                        <a:t># Calculating difference of timestamps</a:t>
                      </a:r>
                    </a:p>
                    <a:p>
                      <a:pPr algn="l" rtl="0" fontAlgn="base"/>
                      <a:r>
                        <a:rPr lang="en-GB" sz="1200" b="0" i="0" dirty="0">
                          <a:effectLst/>
                          <a:latin typeface="+mn-lt"/>
                        </a:rPr>
                        <a:t>time =  t2 - t1</a:t>
                      </a:r>
                    </a:p>
                    <a:p>
                      <a:pPr algn="l" rtl="0" fontAlgn="base"/>
                      <a:endParaRPr lang="en-GB" sz="1200" b="0" i="0" dirty="0">
                        <a:effectLst/>
                        <a:latin typeface="+mn-lt"/>
                      </a:endParaRPr>
                    </a:p>
                    <a:p>
                      <a:pPr algn="l" rtl="0" fontAlgn="base"/>
                      <a:r>
                        <a:rPr lang="en-GB" sz="1200" b="0" i="0" dirty="0">
                          <a:effectLst/>
                          <a:latin typeface="+mn-lt"/>
                        </a:rPr>
                        <a:t># Output total</a:t>
                      </a:r>
                    </a:p>
                    <a:p>
                      <a:pPr algn="l" rtl="0" fontAlgn="base"/>
                      <a:r>
                        <a:rPr lang="en-GB" sz="1200" b="0" i="0" dirty="0">
                          <a:effectLst/>
                          <a:latin typeface="+mn-lt"/>
                        </a:rPr>
                        <a:t>print(“Scan</a:t>
                      </a:r>
                      <a:r>
                        <a:rPr lang="en-GB" sz="1200" b="0" i="0" baseline="0" dirty="0">
                          <a:effectLst/>
                          <a:latin typeface="+mn-lt"/>
                        </a:rPr>
                        <a:t> took”</a:t>
                      </a:r>
                      <a:r>
                        <a:rPr lang="en-GB" sz="1200" b="0" i="0" dirty="0">
                          <a:effectLst/>
                          <a:latin typeface="+mn-lt"/>
                        </a:rPr>
                        <a:t>, time)</a:t>
                      </a:r>
                    </a:p>
                    <a:p>
                      <a:pPr algn="l" rtl="0" fontAlgn="base"/>
                      <a:endParaRPr lang="en-GB" sz="1200" b="0" i="0" dirty="0">
                        <a:effectLst/>
                        <a:latin typeface="+mn-lt"/>
                      </a:endParaRPr>
                    </a:p>
                    <a:p>
                      <a:pPr algn="l" rtl="0" fontAlgn="base"/>
                      <a:endParaRPr lang="en-GB" sz="1200" b="0" i="0" dirty="0">
                        <a:effectLst/>
                        <a:latin typeface="+mn-lt"/>
                      </a:endParaRPr>
                    </a:p>
                    <a:p>
                      <a:pPr algn="l" rtl="0" fontAlgn="base"/>
                      <a:endParaRPr lang="en-GB" sz="1200" b="0" i="0" dirty="0">
                        <a:effectLst/>
                        <a:latin typeface="+mn-lt"/>
                      </a:endParaRPr>
                    </a:p>
                  </a:txBody>
                  <a:tcPr marL="37380" marR="37380" marT="52332" marB="52332" anchor="ctr">
                    <a:lnL>
                      <a:noFill/>
                    </a:lnL>
                    <a:lnR>
                      <a:noFill/>
                    </a:lnR>
                    <a:lnT>
                      <a:noFill/>
                    </a:lnT>
                    <a:lnB>
                      <a:noFill/>
                    </a:lnB>
                  </a:tcPr>
                </a:tc>
                <a:extLst>
                  <a:ext uri="{0D108BD9-81ED-4DB2-BD59-A6C34878D82A}">
                    <a16:rowId xmlns:a16="http://schemas.microsoft.com/office/drawing/2014/main" val="730228764"/>
                  </a:ext>
                </a:extLst>
              </a:tr>
            </a:tbl>
          </a:graphicData>
        </a:graphic>
      </p:graphicFrame>
    </p:spTree>
    <p:extLst>
      <p:ext uri="{BB962C8B-B14F-4D97-AF65-F5344CB8AC3E}">
        <p14:creationId xmlns:p14="http://schemas.microsoft.com/office/powerpoint/2010/main" val="127404636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54A8B4A-0EAF-4600-BD68-E946AEC0A325}"/>
              </a:ext>
            </a:extLst>
          </p:cNvPr>
          <p:cNvSpPr>
            <a:spLocks noGrp="1"/>
          </p:cNvSpPr>
          <p:nvPr>
            <p:ph type="sldNum" sz="quarter" idx="11"/>
          </p:nvPr>
        </p:nvSpPr>
        <p:spPr/>
        <p:txBody>
          <a:bodyPr/>
          <a:lstStyle/>
          <a:p>
            <a:fld id="{DA2C159E-F13C-4A85-9A41-E7669D3E0D70}" type="slidenum">
              <a:rPr lang="en-GB" smtClean="0"/>
              <a:pPr/>
              <a:t>104</a:t>
            </a:fld>
            <a:endParaRPr lang="en-GB"/>
          </a:p>
        </p:txBody>
      </p:sp>
      <p:sp>
        <p:nvSpPr>
          <p:cNvPr id="5" name="Footer Placeholder 4">
            <a:extLst>
              <a:ext uri="{FF2B5EF4-FFF2-40B4-BE49-F238E27FC236}">
                <a16:creationId xmlns:a16="http://schemas.microsoft.com/office/drawing/2014/main" id="{12DFDC5C-C5E8-41DA-9B06-B6729BF4080E}"/>
              </a:ext>
            </a:extLst>
          </p:cNvPr>
          <p:cNvSpPr>
            <a:spLocks noGrp="1"/>
          </p:cNvSpPr>
          <p:nvPr>
            <p:ph type="ftr" sz="quarter" idx="10"/>
          </p:nvPr>
        </p:nvSpPr>
        <p:spPr/>
        <p:txBody>
          <a:bodyPr/>
          <a:lstStyle/>
          <a:p>
            <a:r>
              <a:rPr lang="en-GB"/>
              <a:t>Education &amp; Training Foundation</a:t>
            </a:r>
            <a:endParaRPr lang="en-GB" dirty="0"/>
          </a:p>
        </p:txBody>
      </p:sp>
      <p:sp>
        <p:nvSpPr>
          <p:cNvPr id="4" name="TextBox 3">
            <a:extLst>
              <a:ext uri="{FF2B5EF4-FFF2-40B4-BE49-F238E27FC236}">
                <a16:creationId xmlns:a16="http://schemas.microsoft.com/office/drawing/2014/main" id="{85EC7DEE-D03D-4E74-8D8B-9ED32301DB4E}"/>
              </a:ext>
            </a:extLst>
          </p:cNvPr>
          <p:cNvSpPr txBox="1"/>
          <p:nvPr/>
        </p:nvSpPr>
        <p:spPr>
          <a:xfrm>
            <a:off x="438686" y="209015"/>
            <a:ext cx="7973984" cy="4832092"/>
          </a:xfrm>
          <a:prstGeom prst="rect">
            <a:avLst/>
          </a:prstGeom>
          <a:noFill/>
        </p:spPr>
        <p:txBody>
          <a:bodyPr wrap="square" rtlCol="0">
            <a:spAutoFit/>
          </a:bodyPr>
          <a:lstStyle/>
          <a:p>
            <a:r>
              <a:rPr lang="en-GB" sz="2000" b="1" dirty="0">
                <a:solidFill>
                  <a:schemeClr val="dk1"/>
                </a:solidFill>
                <a:latin typeface="+mj-lt"/>
                <a:ea typeface="Calibri"/>
                <a:cs typeface="Calibri"/>
                <a:sym typeface="Calibri"/>
              </a:rPr>
              <a:t>Project analysis for solution three</a:t>
            </a:r>
            <a:endParaRPr lang="en-GB" sz="2000" dirty="0">
              <a:solidFill>
                <a:schemeClr val="dk1"/>
              </a:solidFill>
              <a:latin typeface="+mj-lt"/>
              <a:ea typeface="Calibri"/>
              <a:cs typeface="Calibri"/>
              <a:sym typeface="Calibri"/>
            </a:endParaRPr>
          </a:p>
          <a:p>
            <a:endParaRPr lang="en-GB" sz="1200" dirty="0">
              <a:solidFill>
                <a:schemeClr val="dk1"/>
              </a:solidFill>
              <a:ea typeface="Calibri"/>
              <a:cs typeface="Calibri"/>
              <a:sym typeface="Calibri"/>
            </a:endParaRPr>
          </a:p>
          <a:p>
            <a:r>
              <a:rPr lang="en-GB" sz="1200" b="1" dirty="0">
                <a:solidFill>
                  <a:schemeClr val="dk1"/>
                </a:solidFill>
                <a:ea typeface="Calibri"/>
                <a:cs typeface="Calibri"/>
                <a:sym typeface="Calibri"/>
              </a:rPr>
              <a:t>Scope</a:t>
            </a:r>
          </a:p>
          <a:p>
            <a:r>
              <a:rPr lang="en-GB" sz="1200" dirty="0">
                <a:solidFill>
                  <a:schemeClr val="dk1"/>
                </a:solidFill>
                <a:ea typeface="Calibri"/>
                <a:cs typeface="Calibri"/>
                <a:sym typeface="Calibri"/>
              </a:rPr>
              <a:t>The project will include:</a:t>
            </a:r>
          </a:p>
          <a:p>
            <a:pPr marL="171450" indent="-171450">
              <a:buFont typeface="Arial" panose="020B0604020202020204" pitchFamily="34" charset="0"/>
              <a:buChar char="•"/>
            </a:pPr>
            <a:r>
              <a:rPr lang="en-GB" sz="1200" dirty="0">
                <a:solidFill>
                  <a:schemeClr val="dk1"/>
                </a:solidFill>
                <a:ea typeface="Calibri"/>
                <a:cs typeface="Calibri"/>
                <a:sym typeface="Calibri"/>
              </a:rPr>
              <a:t>A working port scanner application with a scan range of at least 50-499</a:t>
            </a:r>
          </a:p>
          <a:p>
            <a:pPr fontAlgn="base"/>
            <a:r>
              <a:rPr lang="en-GB" sz="1200" dirty="0"/>
              <a:t>    try:</a:t>
            </a:r>
          </a:p>
          <a:p>
            <a:pPr fontAlgn="base"/>
            <a:r>
              <a:rPr lang="en-GB" sz="1200" dirty="0"/>
              <a:t>    for port in range(1,500):  </a:t>
            </a:r>
          </a:p>
          <a:p>
            <a:pPr fontAlgn="base"/>
            <a:r>
              <a:rPr lang="en-GB" sz="1200" dirty="0"/>
              <a:t>        sock = </a:t>
            </a:r>
            <a:r>
              <a:rPr lang="en-GB" sz="1200" dirty="0" err="1"/>
              <a:t>socket.socket</a:t>
            </a:r>
            <a:r>
              <a:rPr lang="en-GB" sz="1200" dirty="0"/>
              <a:t>(</a:t>
            </a:r>
            <a:r>
              <a:rPr lang="en-GB" sz="1200" dirty="0" err="1"/>
              <a:t>socket.AF_INET</a:t>
            </a:r>
            <a:r>
              <a:rPr lang="en-GB" sz="1200" dirty="0"/>
              <a:t>, </a:t>
            </a:r>
            <a:r>
              <a:rPr lang="en-GB" sz="1200" dirty="0" err="1"/>
              <a:t>socket.SOCK_STREAM</a:t>
            </a:r>
            <a:r>
              <a:rPr lang="en-GB" sz="1200" dirty="0"/>
              <a:t>)</a:t>
            </a:r>
          </a:p>
          <a:p>
            <a:pPr fontAlgn="base"/>
            <a:r>
              <a:rPr lang="en-GB" sz="1200" dirty="0"/>
              <a:t>        result = </a:t>
            </a:r>
            <a:r>
              <a:rPr lang="en-GB" sz="1200" dirty="0" err="1"/>
              <a:t>sock.connect_ex</a:t>
            </a:r>
            <a:r>
              <a:rPr lang="en-GB" sz="1200" dirty="0"/>
              <a:t>((</a:t>
            </a:r>
            <a:r>
              <a:rPr lang="en-GB" sz="1200" dirty="0" err="1"/>
              <a:t>ServerIP</a:t>
            </a:r>
            <a:r>
              <a:rPr lang="en-GB" sz="1200" dirty="0"/>
              <a:t>, port))</a:t>
            </a:r>
          </a:p>
          <a:p>
            <a:pPr lvl="0"/>
            <a:r>
              <a:rPr lang="en-GB" sz="1200" dirty="0">
                <a:solidFill>
                  <a:schemeClr val="dk1"/>
                </a:solidFill>
                <a:ea typeface="Calibri"/>
                <a:cs typeface="Calibri"/>
                <a:sym typeface="Calibri"/>
              </a:rPr>
              <a:t>Shows scans through ports 1-499.</a:t>
            </a:r>
          </a:p>
          <a:p>
            <a:pPr lvl="0"/>
            <a:endParaRPr lang="en-GB" sz="1200" dirty="0">
              <a:solidFill>
                <a:schemeClr val="dk1"/>
              </a:solidFill>
              <a:ea typeface="Calibri"/>
              <a:cs typeface="Calibri"/>
              <a:sym typeface="Calibri"/>
            </a:endParaRPr>
          </a:p>
          <a:p>
            <a:pPr marL="171450" indent="-171450">
              <a:buFont typeface="Arial" panose="020B0604020202020204" pitchFamily="34" charset="0"/>
              <a:buChar char="•"/>
            </a:pPr>
            <a:r>
              <a:rPr lang="en-GB" sz="1200" dirty="0">
                <a:solidFill>
                  <a:schemeClr val="dk1"/>
                </a:solidFill>
                <a:ea typeface="Calibri"/>
                <a:cs typeface="Calibri"/>
                <a:sym typeface="Calibri"/>
              </a:rPr>
              <a:t>Output showing total scan time</a:t>
            </a:r>
          </a:p>
          <a:p>
            <a:r>
              <a:rPr lang="en-GB" sz="1200" dirty="0"/>
              <a:t>t1 = </a:t>
            </a:r>
            <a:r>
              <a:rPr lang="en-GB" sz="1200" dirty="0" err="1"/>
              <a:t>datetime.now</a:t>
            </a:r>
            <a:r>
              <a:rPr lang="en-GB" sz="1200" dirty="0"/>
              <a:t>()</a:t>
            </a:r>
            <a:endParaRPr lang="en-GB" sz="1200" dirty="0">
              <a:solidFill>
                <a:schemeClr val="dk1"/>
              </a:solidFill>
              <a:ea typeface="Calibri"/>
              <a:cs typeface="Calibri"/>
              <a:sym typeface="Calibri"/>
            </a:endParaRPr>
          </a:p>
          <a:p>
            <a:pPr fontAlgn="base"/>
            <a:r>
              <a:rPr lang="en-GB" sz="1200" dirty="0"/>
              <a:t>t2 = </a:t>
            </a:r>
            <a:r>
              <a:rPr lang="en-GB" sz="1200" dirty="0" err="1"/>
              <a:t>datetime.now</a:t>
            </a:r>
            <a:r>
              <a:rPr lang="en-GB" sz="1200" dirty="0"/>
              <a:t>()</a:t>
            </a:r>
          </a:p>
          <a:p>
            <a:pPr fontAlgn="base"/>
            <a:r>
              <a:rPr lang="en-GB" sz="1200" dirty="0"/>
              <a:t>time =  t2 - t1</a:t>
            </a:r>
          </a:p>
          <a:p>
            <a:pPr fontAlgn="base"/>
            <a:r>
              <a:rPr lang="en-GB" sz="1200" dirty="0"/>
              <a:t>print(“Scan took”, time)</a:t>
            </a:r>
          </a:p>
          <a:p>
            <a:r>
              <a:rPr lang="en-GB" sz="1200" dirty="0">
                <a:solidFill>
                  <a:schemeClr val="dk1"/>
                </a:solidFill>
                <a:ea typeface="Calibri"/>
                <a:cs typeface="Calibri"/>
                <a:sym typeface="Calibri"/>
              </a:rPr>
              <a:t>Shows scan time.</a:t>
            </a:r>
          </a:p>
          <a:p>
            <a:endParaRPr lang="en-GB" sz="1200" dirty="0">
              <a:solidFill>
                <a:schemeClr val="dk1"/>
              </a:solidFill>
              <a:ea typeface="Calibri"/>
              <a:cs typeface="Calibri"/>
              <a:sym typeface="Calibri"/>
            </a:endParaRPr>
          </a:p>
          <a:p>
            <a:pPr marL="171450" indent="-171450">
              <a:buFont typeface="Arial" panose="020B0604020202020204" pitchFamily="34" charset="0"/>
              <a:buChar char="•"/>
            </a:pPr>
            <a:r>
              <a:rPr lang="en-GB" sz="1200" dirty="0">
                <a:solidFill>
                  <a:schemeClr val="dk1"/>
                </a:solidFill>
                <a:ea typeface="Calibri"/>
                <a:cs typeface="Calibri"/>
                <a:sym typeface="Calibri"/>
              </a:rPr>
              <a:t>Ability to input a target hostname</a:t>
            </a:r>
          </a:p>
          <a:p>
            <a:pPr fontAlgn="base"/>
            <a:r>
              <a:rPr lang="en-GB" sz="1200" dirty="0"/>
              <a:t>Server    = </a:t>
            </a:r>
            <a:r>
              <a:rPr lang="en-GB" sz="1200" dirty="0" err="1"/>
              <a:t>raw_input</a:t>
            </a:r>
            <a:r>
              <a:rPr lang="en-GB" sz="1200" dirty="0"/>
              <a:t>("Enter a target to scan: ")</a:t>
            </a:r>
          </a:p>
          <a:p>
            <a:pPr fontAlgn="base"/>
            <a:r>
              <a:rPr lang="en-GB" sz="1200" dirty="0" err="1"/>
              <a:t>ServerIP</a:t>
            </a:r>
            <a:r>
              <a:rPr lang="en-GB" sz="1200" dirty="0"/>
              <a:t>  = </a:t>
            </a:r>
            <a:r>
              <a:rPr lang="en-GB" sz="1200" dirty="0" err="1"/>
              <a:t>socket.gethostbyname</a:t>
            </a:r>
            <a:r>
              <a:rPr lang="en-GB" sz="1200" dirty="0"/>
              <a:t>(Server)</a:t>
            </a:r>
          </a:p>
          <a:p>
            <a:pPr lvl="0"/>
            <a:r>
              <a:rPr lang="en-GB" sz="1200" dirty="0">
                <a:solidFill>
                  <a:schemeClr val="dk1"/>
                </a:solidFill>
                <a:ea typeface="Calibri"/>
                <a:cs typeface="Calibri"/>
                <a:sym typeface="Calibri"/>
              </a:rPr>
              <a:t>Allows specification of a target via IP/hostname.</a:t>
            </a:r>
          </a:p>
          <a:p>
            <a:pPr marL="171450" indent="-171450">
              <a:buFont typeface="Arial" panose="020B0604020202020204" pitchFamily="34" charset="0"/>
              <a:buChar char="•"/>
            </a:pPr>
            <a:endParaRPr lang="en-GB" sz="1200" dirty="0">
              <a:solidFill>
                <a:schemeClr val="dk1"/>
              </a:solidFill>
              <a:ea typeface="Calibri"/>
              <a:cs typeface="Calibri"/>
              <a:sym typeface="Calibri"/>
            </a:endParaRPr>
          </a:p>
          <a:p>
            <a:br>
              <a:rPr lang="en-GB" sz="1200" dirty="0"/>
            </a:br>
            <a:endParaRPr lang="en-GB" sz="1200" dirty="0"/>
          </a:p>
        </p:txBody>
      </p:sp>
      <p:pic>
        <p:nvPicPr>
          <p:cNvPr id="6" name="Google Shape;85;p1">
            <a:extLst>
              <a:ext uri="{FF2B5EF4-FFF2-40B4-BE49-F238E27FC236}">
                <a16:creationId xmlns:a16="http://schemas.microsoft.com/office/drawing/2014/main" id="{36924BD5-C6AD-45AA-B82E-3396C6A5CE12}"/>
              </a:ext>
            </a:extLst>
          </p:cNvPr>
          <p:cNvPicPr preferRelativeResize="0"/>
          <p:nvPr/>
        </p:nvPicPr>
        <p:blipFill rotWithShape="1">
          <a:blip r:embed="rId3">
            <a:alphaModFix/>
          </a:blip>
          <a:srcRect/>
          <a:stretch/>
        </p:blipFill>
        <p:spPr>
          <a:xfrm>
            <a:off x="5292080" y="2748854"/>
            <a:ext cx="3023616" cy="1582601"/>
          </a:xfrm>
          <a:prstGeom prst="rect">
            <a:avLst/>
          </a:prstGeom>
          <a:noFill/>
          <a:ln>
            <a:noFill/>
          </a:ln>
        </p:spPr>
      </p:pic>
    </p:spTree>
    <p:extLst>
      <p:ext uri="{BB962C8B-B14F-4D97-AF65-F5344CB8AC3E}">
        <p14:creationId xmlns:p14="http://schemas.microsoft.com/office/powerpoint/2010/main" val="119957136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54A8B4A-0EAF-4600-BD68-E946AEC0A325}"/>
              </a:ext>
            </a:extLst>
          </p:cNvPr>
          <p:cNvSpPr>
            <a:spLocks noGrp="1"/>
          </p:cNvSpPr>
          <p:nvPr>
            <p:ph type="sldNum" sz="quarter" idx="11"/>
          </p:nvPr>
        </p:nvSpPr>
        <p:spPr/>
        <p:txBody>
          <a:bodyPr/>
          <a:lstStyle/>
          <a:p>
            <a:fld id="{DA2C159E-F13C-4A85-9A41-E7669D3E0D70}" type="slidenum">
              <a:rPr lang="en-GB" smtClean="0"/>
              <a:pPr/>
              <a:t>105</a:t>
            </a:fld>
            <a:endParaRPr lang="en-GB"/>
          </a:p>
        </p:txBody>
      </p:sp>
      <p:sp>
        <p:nvSpPr>
          <p:cNvPr id="5" name="Footer Placeholder 4">
            <a:extLst>
              <a:ext uri="{FF2B5EF4-FFF2-40B4-BE49-F238E27FC236}">
                <a16:creationId xmlns:a16="http://schemas.microsoft.com/office/drawing/2014/main" id="{12DFDC5C-C5E8-41DA-9B06-B6729BF4080E}"/>
              </a:ext>
            </a:extLst>
          </p:cNvPr>
          <p:cNvSpPr>
            <a:spLocks noGrp="1"/>
          </p:cNvSpPr>
          <p:nvPr>
            <p:ph type="ftr" sz="quarter" idx="10"/>
          </p:nvPr>
        </p:nvSpPr>
        <p:spPr/>
        <p:txBody>
          <a:bodyPr/>
          <a:lstStyle/>
          <a:p>
            <a:r>
              <a:rPr lang="en-GB"/>
              <a:t>Education &amp; Training Foundation</a:t>
            </a:r>
            <a:endParaRPr lang="en-GB" dirty="0"/>
          </a:p>
        </p:txBody>
      </p:sp>
      <p:sp>
        <p:nvSpPr>
          <p:cNvPr id="4" name="TextBox 3">
            <a:extLst>
              <a:ext uri="{FF2B5EF4-FFF2-40B4-BE49-F238E27FC236}">
                <a16:creationId xmlns:a16="http://schemas.microsoft.com/office/drawing/2014/main" id="{6053602E-037F-4B1A-8992-7E71AA0DA0F0}"/>
              </a:ext>
            </a:extLst>
          </p:cNvPr>
          <p:cNvSpPr txBox="1"/>
          <p:nvPr/>
        </p:nvSpPr>
        <p:spPr>
          <a:xfrm>
            <a:off x="230458" y="339502"/>
            <a:ext cx="7973984" cy="2985433"/>
          </a:xfrm>
          <a:prstGeom prst="rect">
            <a:avLst/>
          </a:prstGeom>
          <a:noFill/>
        </p:spPr>
        <p:txBody>
          <a:bodyPr wrap="square" rtlCol="0">
            <a:spAutoFit/>
          </a:bodyPr>
          <a:lstStyle/>
          <a:p>
            <a:r>
              <a:rPr lang="en-GB" sz="2000" b="1" dirty="0">
                <a:solidFill>
                  <a:schemeClr val="dk1"/>
                </a:solidFill>
                <a:latin typeface="+mj-lt"/>
                <a:ea typeface="Calibri"/>
                <a:cs typeface="Calibri"/>
                <a:sym typeface="Calibri"/>
              </a:rPr>
              <a:t>Project analysis for solution three</a:t>
            </a:r>
            <a:r>
              <a:rPr lang="en-GB" sz="2000" dirty="0">
                <a:solidFill>
                  <a:schemeClr val="dk1"/>
                </a:solidFill>
                <a:latin typeface="+mj-lt"/>
                <a:ea typeface="Calibri"/>
                <a:cs typeface="Calibri"/>
                <a:sym typeface="Calibri"/>
              </a:rPr>
              <a:t> </a:t>
            </a:r>
          </a:p>
          <a:p>
            <a:endParaRPr lang="en-GB" sz="1200" dirty="0">
              <a:solidFill>
                <a:schemeClr val="dk1"/>
              </a:solidFill>
              <a:ea typeface="Calibri"/>
              <a:cs typeface="Calibri"/>
              <a:sym typeface="Calibri"/>
            </a:endParaRPr>
          </a:p>
          <a:p>
            <a:r>
              <a:rPr lang="en-GB" sz="1200" b="1" dirty="0">
                <a:solidFill>
                  <a:schemeClr val="dk1"/>
                </a:solidFill>
                <a:ea typeface="Calibri"/>
                <a:cs typeface="Calibri"/>
                <a:sym typeface="Calibri"/>
              </a:rPr>
              <a:t>Constraints</a:t>
            </a:r>
          </a:p>
          <a:p>
            <a:r>
              <a:rPr lang="en-GB" sz="1200" dirty="0">
                <a:solidFill>
                  <a:schemeClr val="dk1"/>
                </a:solidFill>
                <a:ea typeface="Calibri"/>
                <a:cs typeface="Calibri"/>
                <a:sym typeface="Calibri"/>
              </a:rPr>
              <a:t>The project will not include:</a:t>
            </a:r>
          </a:p>
          <a:p>
            <a:pPr marL="171450" indent="-171450">
              <a:buFont typeface="Arial" panose="020B0604020202020204" pitchFamily="34" charset="0"/>
              <a:buChar char="•"/>
            </a:pPr>
            <a:r>
              <a:rPr lang="en-GB" sz="1200" dirty="0">
                <a:solidFill>
                  <a:schemeClr val="dk1"/>
                </a:solidFill>
                <a:ea typeface="Calibri"/>
                <a:cs typeface="Calibri"/>
                <a:sym typeface="Calibri"/>
              </a:rPr>
              <a:t>Scanning of all ports</a:t>
            </a:r>
          </a:p>
          <a:p>
            <a:pPr fontAlgn="base"/>
            <a:r>
              <a:rPr lang="en-GB" sz="1200" dirty="0"/>
              <a:t>for port in range(1,500):</a:t>
            </a:r>
          </a:p>
          <a:p>
            <a:r>
              <a:rPr lang="en-GB" sz="1200" dirty="0">
                <a:solidFill>
                  <a:schemeClr val="dk1"/>
                </a:solidFill>
                <a:ea typeface="Calibri"/>
                <a:cs typeface="Calibri"/>
                <a:sym typeface="Calibri"/>
              </a:rPr>
              <a:t>Program allows for specification of a range of ports.</a:t>
            </a:r>
          </a:p>
          <a:p>
            <a:endParaRPr lang="en-GB" sz="1200" dirty="0">
              <a:solidFill>
                <a:schemeClr val="dk1"/>
              </a:solidFill>
              <a:ea typeface="Calibri"/>
              <a:cs typeface="Calibri"/>
              <a:sym typeface="Calibri"/>
            </a:endParaRPr>
          </a:p>
          <a:p>
            <a:pPr marL="171450" indent="-171450">
              <a:buFont typeface="Arial" panose="020B0604020202020204" pitchFamily="34" charset="0"/>
              <a:buChar char="•"/>
            </a:pPr>
            <a:r>
              <a:rPr lang="en-GB" sz="1200" dirty="0">
                <a:solidFill>
                  <a:schemeClr val="dk1"/>
                </a:solidFill>
                <a:ea typeface="Calibri"/>
                <a:cs typeface="Calibri"/>
                <a:sym typeface="Calibri"/>
              </a:rPr>
              <a:t>A comprehensive or complete vulnerability scan</a:t>
            </a:r>
          </a:p>
          <a:p>
            <a:pPr fontAlgn="base"/>
            <a:r>
              <a:rPr lang="en-GB" sz="1200" dirty="0"/>
              <a:t>if result ==0:</a:t>
            </a:r>
          </a:p>
          <a:p>
            <a:pPr fontAlgn="base"/>
            <a:r>
              <a:rPr lang="en-GB" sz="1200" dirty="0"/>
              <a:t>            print("Port {} is </a:t>
            </a:r>
            <a:r>
              <a:rPr lang="en-GB" sz="1200" dirty="0" err="1"/>
              <a:t>open".format</a:t>
            </a:r>
            <a:r>
              <a:rPr lang="en-GB" sz="1200" dirty="0"/>
              <a:t>(port))</a:t>
            </a:r>
          </a:p>
          <a:p>
            <a:pPr lvl="0"/>
            <a:r>
              <a:rPr lang="en-GB" sz="1200" dirty="0">
                <a:solidFill>
                  <a:schemeClr val="dk1"/>
                </a:solidFill>
                <a:ea typeface="Calibri"/>
                <a:cs typeface="Calibri"/>
                <a:sym typeface="Calibri"/>
              </a:rPr>
              <a:t>Outputs 'OPEN/CLOSED’ status for ports in loop and does not access common vulnscan databases.</a:t>
            </a:r>
            <a:endParaRPr lang="en-GB" sz="1200" dirty="0"/>
          </a:p>
          <a:p>
            <a:endParaRPr lang="en-GB" sz="1200" dirty="0">
              <a:solidFill>
                <a:schemeClr val="dk1"/>
              </a:solidFill>
              <a:ea typeface="Calibri"/>
              <a:cs typeface="Calibri"/>
              <a:sym typeface="Calibri"/>
            </a:endParaRPr>
          </a:p>
          <a:p>
            <a:br>
              <a:rPr lang="en-GB" sz="1200" dirty="0"/>
            </a:br>
            <a:endParaRPr lang="en-GB" sz="1200" dirty="0"/>
          </a:p>
        </p:txBody>
      </p:sp>
      <p:pic>
        <p:nvPicPr>
          <p:cNvPr id="6" name="Google Shape;85;p1">
            <a:extLst>
              <a:ext uri="{FF2B5EF4-FFF2-40B4-BE49-F238E27FC236}">
                <a16:creationId xmlns:a16="http://schemas.microsoft.com/office/drawing/2014/main" id="{F7BE9E44-FF4E-47AE-B6A3-5362CB688D52}"/>
              </a:ext>
            </a:extLst>
          </p:cNvPr>
          <p:cNvPicPr preferRelativeResize="0"/>
          <p:nvPr/>
        </p:nvPicPr>
        <p:blipFill rotWithShape="1">
          <a:blip r:embed="rId3">
            <a:alphaModFix/>
          </a:blip>
          <a:srcRect/>
          <a:stretch/>
        </p:blipFill>
        <p:spPr>
          <a:xfrm>
            <a:off x="5580112" y="2859782"/>
            <a:ext cx="3023616" cy="1582601"/>
          </a:xfrm>
          <a:prstGeom prst="rect">
            <a:avLst/>
          </a:prstGeom>
          <a:noFill/>
          <a:ln>
            <a:noFill/>
          </a:ln>
        </p:spPr>
      </p:pic>
    </p:spTree>
    <p:extLst>
      <p:ext uri="{BB962C8B-B14F-4D97-AF65-F5344CB8AC3E}">
        <p14:creationId xmlns:p14="http://schemas.microsoft.com/office/powerpoint/2010/main" val="69356190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54A8B4A-0EAF-4600-BD68-E946AEC0A325}"/>
              </a:ext>
            </a:extLst>
          </p:cNvPr>
          <p:cNvSpPr>
            <a:spLocks noGrp="1"/>
          </p:cNvSpPr>
          <p:nvPr>
            <p:ph type="sldNum" sz="quarter" idx="11"/>
          </p:nvPr>
        </p:nvSpPr>
        <p:spPr/>
        <p:txBody>
          <a:bodyPr/>
          <a:lstStyle/>
          <a:p>
            <a:fld id="{DA2C159E-F13C-4A85-9A41-E7669D3E0D70}" type="slidenum">
              <a:rPr lang="en-GB" smtClean="0"/>
              <a:pPr/>
              <a:t>106</a:t>
            </a:fld>
            <a:endParaRPr lang="en-GB"/>
          </a:p>
        </p:txBody>
      </p:sp>
      <p:sp>
        <p:nvSpPr>
          <p:cNvPr id="5" name="Footer Placeholder 4">
            <a:extLst>
              <a:ext uri="{FF2B5EF4-FFF2-40B4-BE49-F238E27FC236}">
                <a16:creationId xmlns:a16="http://schemas.microsoft.com/office/drawing/2014/main" id="{12DFDC5C-C5E8-41DA-9B06-B6729BF4080E}"/>
              </a:ext>
            </a:extLst>
          </p:cNvPr>
          <p:cNvSpPr>
            <a:spLocks noGrp="1"/>
          </p:cNvSpPr>
          <p:nvPr>
            <p:ph type="ftr" sz="quarter" idx="10"/>
          </p:nvPr>
        </p:nvSpPr>
        <p:spPr/>
        <p:txBody>
          <a:bodyPr/>
          <a:lstStyle/>
          <a:p>
            <a:r>
              <a:rPr lang="en-GB"/>
              <a:t>Education &amp; Training Foundation</a:t>
            </a:r>
            <a:endParaRPr lang="en-GB" dirty="0"/>
          </a:p>
        </p:txBody>
      </p:sp>
      <p:graphicFrame>
        <p:nvGraphicFramePr>
          <p:cNvPr id="4" name="Table 3">
            <a:extLst>
              <a:ext uri="{FF2B5EF4-FFF2-40B4-BE49-F238E27FC236}">
                <a16:creationId xmlns:a16="http://schemas.microsoft.com/office/drawing/2014/main" id="{44D341E7-F3A2-4AB6-B820-8864575C7D0F}"/>
              </a:ext>
            </a:extLst>
          </p:cNvPr>
          <p:cNvGraphicFramePr>
            <a:graphicFrameLocks noGrp="1"/>
          </p:cNvGraphicFramePr>
          <p:nvPr>
            <p:extLst>
              <p:ext uri="{D42A27DB-BD31-4B8C-83A1-F6EECF244321}">
                <p14:modId xmlns:p14="http://schemas.microsoft.com/office/powerpoint/2010/main" val="725011582"/>
              </p:ext>
            </p:extLst>
          </p:nvPr>
        </p:nvGraphicFramePr>
        <p:xfrm>
          <a:off x="395536" y="267494"/>
          <a:ext cx="7056784" cy="3394075"/>
        </p:xfrm>
        <a:graphic>
          <a:graphicData uri="http://schemas.openxmlformats.org/drawingml/2006/table">
            <a:tbl>
              <a:tblPr/>
              <a:tblGrid>
                <a:gridCol w="7056784">
                  <a:extLst>
                    <a:ext uri="{9D8B030D-6E8A-4147-A177-3AD203B41FA5}">
                      <a16:colId xmlns:a16="http://schemas.microsoft.com/office/drawing/2014/main" val="3020309965"/>
                    </a:ext>
                  </a:extLst>
                </a:gridCol>
              </a:tblGrid>
              <a:tr h="3394075">
                <a:tc>
                  <a:txBody>
                    <a:bodyPr/>
                    <a:lstStyle/>
                    <a:p>
                      <a:pPr algn="l" rtl="0" fontAlgn="base"/>
                      <a:r>
                        <a:rPr lang="en-GB" sz="1200" b="0" i="0" dirty="0">
                          <a:effectLst/>
                          <a:latin typeface="+mn-lt"/>
                        </a:rPr>
                        <a:t>from </a:t>
                      </a:r>
                      <a:r>
                        <a:rPr lang="en-GB" sz="1200" b="0" i="0" dirty="0" err="1">
                          <a:effectLst/>
                          <a:latin typeface="+mn-lt"/>
                        </a:rPr>
                        <a:t>datetime</a:t>
                      </a:r>
                      <a:r>
                        <a:rPr lang="en-GB" sz="1200" b="0" i="0" dirty="0">
                          <a:effectLst/>
                          <a:latin typeface="+mn-lt"/>
                        </a:rPr>
                        <a:t> import </a:t>
                      </a:r>
                      <a:r>
                        <a:rPr lang="en-GB" sz="1200" b="0" i="0" dirty="0" err="1">
                          <a:effectLst/>
                          <a:latin typeface="+mn-lt"/>
                        </a:rPr>
                        <a:t>datetime</a:t>
                      </a:r>
                      <a:endParaRPr lang="en-GB" sz="1200" b="0" i="0" dirty="0">
                        <a:effectLst/>
                        <a:latin typeface="+mn-lt"/>
                      </a:endParaRPr>
                    </a:p>
                    <a:p>
                      <a:pPr algn="l" rtl="0" fontAlgn="base"/>
                      <a:r>
                        <a:rPr lang="en-GB" sz="1200" b="0" i="0" dirty="0">
                          <a:effectLst/>
                          <a:latin typeface="+mn-lt"/>
                        </a:rPr>
                        <a:t>import </a:t>
                      </a:r>
                      <a:r>
                        <a:rPr lang="en-GB" sz="1200" b="0" i="0" dirty="0" err="1">
                          <a:effectLst/>
                          <a:latin typeface="+mn-lt"/>
                        </a:rPr>
                        <a:t>errno</a:t>
                      </a:r>
                      <a:endParaRPr lang="en-GB" sz="1200" b="0" i="0" dirty="0">
                        <a:effectLst/>
                        <a:latin typeface="+mn-lt"/>
                      </a:endParaRPr>
                    </a:p>
                    <a:p>
                      <a:pPr algn="l" rtl="0" fontAlgn="base"/>
                      <a:r>
                        <a:rPr lang="en-GB" sz="1200" b="0" i="0" dirty="0">
                          <a:effectLst/>
                          <a:latin typeface="+mn-lt"/>
                        </a:rPr>
                        <a:t>import sys</a:t>
                      </a:r>
                    </a:p>
                    <a:p>
                      <a:pPr algn="l" rtl="0" fontAlgn="base"/>
                      <a:endParaRPr lang="en-GB" sz="1200" b="0" i="0" dirty="0">
                        <a:effectLst/>
                        <a:latin typeface="+mn-lt"/>
                      </a:endParaRPr>
                    </a:p>
                    <a:p>
                      <a:pPr algn="l" rtl="0" fontAlgn="base"/>
                      <a:r>
                        <a:rPr lang="en-GB" sz="1200" b="0" i="0" dirty="0">
                          <a:effectLst/>
                          <a:latin typeface="+mn-lt"/>
                        </a:rPr>
                        <a:t># Enter a target</a:t>
                      </a:r>
                      <a:r>
                        <a:rPr lang="en-GB" sz="1200" b="0" i="0" baseline="0" dirty="0">
                          <a:effectLst/>
                          <a:latin typeface="+mn-lt"/>
                        </a:rPr>
                        <a:t> by hostname</a:t>
                      </a:r>
                      <a:endParaRPr lang="en-GB" sz="1200" b="0" i="0" dirty="0">
                        <a:effectLst/>
                        <a:latin typeface="+mn-lt"/>
                      </a:endParaRPr>
                    </a:p>
                    <a:p>
                      <a:pPr algn="l" rtl="0" fontAlgn="base"/>
                      <a:r>
                        <a:rPr lang="en-GB" sz="1200" b="0" i="0" dirty="0">
                          <a:effectLst/>
                          <a:latin typeface="+mn-lt"/>
                        </a:rPr>
                        <a:t>server = input("Enter target</a:t>
                      </a:r>
                      <a:r>
                        <a:rPr lang="en-GB" sz="1200" b="0" i="0" baseline="0" dirty="0">
                          <a:effectLst/>
                          <a:latin typeface="+mn-lt"/>
                        </a:rPr>
                        <a:t> hostname</a:t>
                      </a:r>
                      <a:r>
                        <a:rPr lang="en-GB" sz="1200" b="0" i="0" dirty="0">
                          <a:effectLst/>
                          <a:latin typeface="+mn-lt"/>
                        </a:rPr>
                        <a:t>: ")</a:t>
                      </a:r>
                    </a:p>
                    <a:p>
                      <a:pPr algn="l" rtl="0" fontAlgn="base"/>
                      <a:r>
                        <a:rPr lang="en-GB" sz="1200" b="0" i="0" dirty="0" err="1">
                          <a:effectLst/>
                          <a:latin typeface="+mn-lt"/>
                        </a:rPr>
                        <a:t>server_ip</a:t>
                      </a:r>
                      <a:r>
                        <a:rPr lang="en-GB" sz="1200" b="0" i="0" dirty="0">
                          <a:effectLst/>
                          <a:latin typeface="+mn-lt"/>
                        </a:rPr>
                        <a:t> = </a:t>
                      </a:r>
                      <a:r>
                        <a:rPr lang="en-GB" sz="1200" b="0" i="0" dirty="0" err="1">
                          <a:effectLst/>
                          <a:latin typeface="+mn-lt"/>
                        </a:rPr>
                        <a:t>socket.gethostbyname</a:t>
                      </a:r>
                      <a:r>
                        <a:rPr lang="en-GB" sz="1200" b="0" i="0" dirty="0">
                          <a:effectLst/>
                          <a:latin typeface="+mn-lt"/>
                        </a:rPr>
                        <a:t>(server)</a:t>
                      </a:r>
                    </a:p>
                    <a:p>
                      <a:pPr algn="l" rtl="0" fontAlgn="base"/>
                      <a:endParaRPr lang="en-GB" sz="1200" b="0" i="0" dirty="0">
                        <a:effectLst/>
                        <a:latin typeface="+mn-lt"/>
                      </a:endParaRPr>
                    </a:p>
                    <a:p>
                      <a:pPr algn="l" rtl="0" fontAlgn="base"/>
                      <a:r>
                        <a:rPr lang="en-GB" sz="1200" b="0" i="0" dirty="0">
                          <a:effectLst/>
                          <a:latin typeface="+mn-lt"/>
                        </a:rPr>
                        <a:t>#Enter the range of ports and start scan timer</a:t>
                      </a:r>
                    </a:p>
                    <a:p>
                      <a:pPr algn="l" rtl="0" fontAlgn="base"/>
                      <a:endParaRPr lang="en-GB" sz="1200" b="0" i="0" dirty="0">
                        <a:effectLst/>
                        <a:latin typeface="+mn-lt"/>
                      </a:endParaRPr>
                    </a:p>
                    <a:p>
                      <a:pPr algn="l" rtl="0" fontAlgn="base"/>
                      <a:r>
                        <a:rPr lang="en-GB" sz="1200" b="0" i="0" dirty="0">
                          <a:effectLst/>
                          <a:latin typeface="+mn-lt"/>
                        </a:rPr>
                        <a:t>print("Enter the range of target ports:")</a:t>
                      </a:r>
                    </a:p>
                    <a:p>
                      <a:pPr algn="l" rtl="0" fontAlgn="base"/>
                      <a:r>
                        <a:rPr lang="en-GB" sz="1200" b="0" i="0" dirty="0" err="1">
                          <a:effectLst/>
                          <a:latin typeface="+mn-lt"/>
                        </a:rPr>
                        <a:t>initPort</a:t>
                      </a:r>
                      <a:r>
                        <a:rPr lang="en-GB" sz="1200" b="0" i="0" dirty="0">
                          <a:effectLst/>
                          <a:latin typeface="+mn-lt"/>
                        </a:rPr>
                        <a:t> = input("Enter port to begin with: ")</a:t>
                      </a:r>
                    </a:p>
                    <a:p>
                      <a:pPr algn="l" rtl="0" fontAlgn="base"/>
                      <a:r>
                        <a:rPr lang="en-GB" sz="1200" b="0" i="0" dirty="0" err="1">
                          <a:effectLst/>
                          <a:latin typeface="+mn-lt"/>
                        </a:rPr>
                        <a:t>finalPort</a:t>
                      </a:r>
                      <a:r>
                        <a:rPr lang="en-GB" sz="1200" b="0" i="0" dirty="0">
                          <a:effectLst/>
                          <a:latin typeface="+mn-lt"/>
                        </a:rPr>
                        <a:t> = input("Enter port</a:t>
                      </a:r>
                      <a:r>
                        <a:rPr lang="en-GB" sz="1200" b="0" i="0" baseline="0" dirty="0">
                          <a:effectLst/>
                          <a:latin typeface="+mn-lt"/>
                        </a:rPr>
                        <a:t> to end with</a:t>
                      </a:r>
                      <a:r>
                        <a:rPr lang="en-GB" sz="1200" b="0" i="0" dirty="0">
                          <a:effectLst/>
                          <a:latin typeface="+mn-lt"/>
                        </a:rPr>
                        <a:t>: ")</a:t>
                      </a:r>
                    </a:p>
                    <a:p>
                      <a:pPr algn="l" rtl="0" fontAlgn="base"/>
                      <a:r>
                        <a:rPr lang="en-GB" sz="1200" b="0" i="0" dirty="0">
                          <a:effectLst/>
                          <a:latin typeface="+mn-lt"/>
                        </a:rPr>
                        <a:t>print(“Scanning</a:t>
                      </a:r>
                      <a:r>
                        <a:rPr lang="en-GB" sz="1200" b="0" i="0" baseline="0" dirty="0">
                          <a:effectLst/>
                          <a:latin typeface="+mn-lt"/>
                        </a:rPr>
                        <a:t> Target</a:t>
                      </a:r>
                      <a:r>
                        <a:rPr lang="en-GB" sz="1200" b="0" i="0" dirty="0">
                          <a:effectLst/>
                          <a:latin typeface="+mn-lt"/>
                        </a:rPr>
                        <a:t>",</a:t>
                      </a:r>
                      <a:r>
                        <a:rPr lang="en-GB" sz="1200" b="0" i="0" baseline="0" dirty="0">
                          <a:effectLst/>
                          <a:latin typeface="+mn-lt"/>
                        </a:rPr>
                        <a:t> </a:t>
                      </a:r>
                      <a:r>
                        <a:rPr lang="en-GB" sz="1200" b="0" i="0" dirty="0" err="1">
                          <a:effectLst/>
                          <a:latin typeface="+mn-lt"/>
                        </a:rPr>
                        <a:t>server_ip</a:t>
                      </a:r>
                      <a:r>
                        <a:rPr lang="en-GB" sz="1200" b="0" i="0" dirty="0">
                          <a:effectLst/>
                          <a:latin typeface="+mn-lt"/>
                        </a:rPr>
                        <a:t>)</a:t>
                      </a:r>
                    </a:p>
                    <a:p>
                      <a:pPr algn="l" rtl="0" fontAlgn="base"/>
                      <a:r>
                        <a:rPr lang="en-GB" sz="1200" b="0" i="0" dirty="0">
                          <a:effectLst/>
                          <a:latin typeface="+mn-lt"/>
                        </a:rPr>
                        <a:t>time_1 = </a:t>
                      </a:r>
                      <a:r>
                        <a:rPr lang="en-GB" sz="1200" b="0" i="0" dirty="0" err="1">
                          <a:effectLst/>
                          <a:latin typeface="+mn-lt"/>
                        </a:rPr>
                        <a:t>datetime.now</a:t>
                      </a:r>
                      <a:r>
                        <a:rPr lang="en-GB" sz="1200" b="0" i="0" dirty="0">
                          <a:effectLst/>
                          <a:latin typeface="+mn-lt"/>
                        </a:rPr>
                        <a:t>()</a:t>
                      </a:r>
                    </a:p>
                    <a:p>
                      <a:pPr algn="l" rtl="0" fontAlgn="base"/>
                      <a:endParaRPr lang="en-GB" sz="1200" b="0" i="0" dirty="0">
                        <a:effectLst/>
                        <a:latin typeface="+mn-lt"/>
                      </a:endParaRPr>
                    </a:p>
                    <a:p>
                      <a:pPr algn="l" rtl="0" fontAlgn="base"/>
                      <a:endParaRPr lang="en-GB" sz="1200" b="0" i="0" dirty="0">
                        <a:effectLst/>
                        <a:latin typeface="+mn-lt"/>
                      </a:endParaRPr>
                    </a:p>
                  </a:txBody>
                  <a:tcPr marL="37380" marR="37380" marT="52332" marB="52332" anchor="ctr">
                    <a:lnL>
                      <a:noFill/>
                    </a:lnL>
                    <a:lnR>
                      <a:noFill/>
                    </a:lnR>
                    <a:lnT>
                      <a:noFill/>
                    </a:lnT>
                    <a:lnB>
                      <a:noFill/>
                    </a:lnB>
                  </a:tcPr>
                </a:tc>
                <a:extLst>
                  <a:ext uri="{0D108BD9-81ED-4DB2-BD59-A6C34878D82A}">
                    <a16:rowId xmlns:a16="http://schemas.microsoft.com/office/drawing/2014/main" val="730228764"/>
                  </a:ext>
                </a:extLst>
              </a:tr>
            </a:tbl>
          </a:graphicData>
        </a:graphic>
      </p:graphicFrame>
    </p:spTree>
    <p:extLst>
      <p:ext uri="{BB962C8B-B14F-4D97-AF65-F5344CB8AC3E}">
        <p14:creationId xmlns:p14="http://schemas.microsoft.com/office/powerpoint/2010/main" val="243923630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54A8B4A-0EAF-4600-BD68-E946AEC0A325}"/>
              </a:ext>
            </a:extLst>
          </p:cNvPr>
          <p:cNvSpPr>
            <a:spLocks noGrp="1"/>
          </p:cNvSpPr>
          <p:nvPr>
            <p:ph type="sldNum" sz="quarter" idx="11"/>
          </p:nvPr>
        </p:nvSpPr>
        <p:spPr/>
        <p:txBody>
          <a:bodyPr/>
          <a:lstStyle/>
          <a:p>
            <a:fld id="{DA2C159E-F13C-4A85-9A41-E7669D3E0D70}" type="slidenum">
              <a:rPr lang="en-GB" smtClean="0"/>
              <a:pPr/>
              <a:t>107</a:t>
            </a:fld>
            <a:endParaRPr lang="en-GB"/>
          </a:p>
        </p:txBody>
      </p:sp>
      <p:sp>
        <p:nvSpPr>
          <p:cNvPr id="5" name="Footer Placeholder 4">
            <a:extLst>
              <a:ext uri="{FF2B5EF4-FFF2-40B4-BE49-F238E27FC236}">
                <a16:creationId xmlns:a16="http://schemas.microsoft.com/office/drawing/2014/main" id="{12DFDC5C-C5E8-41DA-9B06-B6729BF4080E}"/>
              </a:ext>
            </a:extLst>
          </p:cNvPr>
          <p:cNvSpPr>
            <a:spLocks noGrp="1"/>
          </p:cNvSpPr>
          <p:nvPr>
            <p:ph type="ftr" sz="quarter" idx="10"/>
          </p:nvPr>
        </p:nvSpPr>
        <p:spPr/>
        <p:txBody>
          <a:bodyPr/>
          <a:lstStyle/>
          <a:p>
            <a:r>
              <a:rPr lang="en-GB"/>
              <a:t>Education &amp; Training Foundation</a:t>
            </a:r>
            <a:endParaRPr lang="en-GB" dirty="0"/>
          </a:p>
        </p:txBody>
      </p:sp>
      <p:graphicFrame>
        <p:nvGraphicFramePr>
          <p:cNvPr id="4" name="Table 3">
            <a:extLst>
              <a:ext uri="{FF2B5EF4-FFF2-40B4-BE49-F238E27FC236}">
                <a16:creationId xmlns:a16="http://schemas.microsoft.com/office/drawing/2014/main" id="{154FEE8A-53FD-4A48-8F4E-FF9EC2AA982C}"/>
              </a:ext>
            </a:extLst>
          </p:cNvPr>
          <p:cNvGraphicFramePr>
            <a:graphicFrameLocks noGrp="1"/>
          </p:cNvGraphicFramePr>
          <p:nvPr>
            <p:extLst>
              <p:ext uri="{D42A27DB-BD31-4B8C-83A1-F6EECF244321}">
                <p14:modId xmlns:p14="http://schemas.microsoft.com/office/powerpoint/2010/main" val="740898778"/>
              </p:ext>
            </p:extLst>
          </p:nvPr>
        </p:nvGraphicFramePr>
        <p:xfrm>
          <a:off x="395536" y="339502"/>
          <a:ext cx="6840760" cy="3396504"/>
        </p:xfrm>
        <a:graphic>
          <a:graphicData uri="http://schemas.openxmlformats.org/drawingml/2006/table">
            <a:tbl>
              <a:tblPr/>
              <a:tblGrid>
                <a:gridCol w="6840760">
                  <a:extLst>
                    <a:ext uri="{9D8B030D-6E8A-4147-A177-3AD203B41FA5}">
                      <a16:colId xmlns:a16="http://schemas.microsoft.com/office/drawing/2014/main" val="3020309965"/>
                    </a:ext>
                  </a:extLst>
                </a:gridCol>
              </a:tblGrid>
              <a:tr h="3394075">
                <a:tc>
                  <a:txBody>
                    <a:bodyPr/>
                    <a:lstStyle/>
                    <a:p>
                      <a:r>
                        <a:rPr lang="en-GB" sz="1200" b="0" i="0" kern="1200" dirty="0">
                          <a:solidFill>
                            <a:schemeClr val="tx1"/>
                          </a:solidFill>
                          <a:effectLst/>
                          <a:latin typeface="+mn-lt"/>
                          <a:ea typeface="+mn-ea"/>
                          <a:cs typeface="+mn-cs"/>
                        </a:rPr>
                        <a:t># Create a socket to connect to host,</a:t>
                      </a:r>
                      <a:r>
                        <a:rPr lang="en-GB" sz="1200" b="0" i="0" kern="1200" baseline="0" dirty="0">
                          <a:solidFill>
                            <a:schemeClr val="tx1"/>
                          </a:solidFill>
                          <a:effectLst/>
                          <a:latin typeface="+mn-lt"/>
                          <a:ea typeface="+mn-ea"/>
                          <a:cs typeface="+mn-cs"/>
                        </a:rPr>
                        <a:t> </a:t>
                      </a:r>
                      <a:r>
                        <a:rPr lang="en-GB" sz="1200" b="0" i="0" kern="1200" dirty="0">
                          <a:solidFill>
                            <a:schemeClr val="tx1"/>
                          </a:solidFill>
                          <a:effectLst/>
                          <a:latin typeface="+mn-lt"/>
                          <a:ea typeface="+mn-ea"/>
                          <a:cs typeface="+mn-cs"/>
                        </a:rPr>
                        <a:t>decide whether the port is open or closed.</a:t>
                      </a:r>
                    </a:p>
                    <a:p>
                      <a:r>
                        <a:rPr lang="en-GB" sz="1200" b="0" i="0" kern="1200" dirty="0">
                          <a:solidFill>
                            <a:schemeClr val="tx1"/>
                          </a:solidFill>
                          <a:effectLst/>
                          <a:latin typeface="+mn-lt"/>
                          <a:ea typeface="+mn-ea"/>
                          <a:cs typeface="+mn-cs"/>
                        </a:rPr>
                        <a:t>#</a:t>
                      </a:r>
                      <a:r>
                        <a:rPr lang="en-GB" sz="1200" b="0" i="0" kern="1200" baseline="0" dirty="0">
                          <a:solidFill>
                            <a:schemeClr val="tx1"/>
                          </a:solidFill>
                          <a:effectLst/>
                          <a:latin typeface="+mn-lt"/>
                          <a:ea typeface="+mn-ea"/>
                          <a:cs typeface="+mn-cs"/>
                        </a:rPr>
                        <a:t> Give exception error message if needed</a:t>
                      </a:r>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try:</a:t>
                      </a:r>
                    </a:p>
                    <a:p>
                      <a:r>
                        <a:rPr lang="en-GB" sz="1200" b="0" i="0" kern="1200" dirty="0">
                          <a:solidFill>
                            <a:schemeClr val="tx1"/>
                          </a:solidFill>
                          <a:effectLst/>
                          <a:latin typeface="+mn-lt"/>
                          <a:ea typeface="+mn-ea"/>
                          <a:cs typeface="+mn-cs"/>
                        </a:rPr>
                        <a:t>  for port in range(</a:t>
                      </a:r>
                      <a:r>
                        <a:rPr lang="en-GB" sz="1200" b="0" i="0" kern="1200" dirty="0" err="1">
                          <a:solidFill>
                            <a:schemeClr val="tx1"/>
                          </a:solidFill>
                          <a:effectLst/>
                          <a:latin typeface="+mn-lt"/>
                          <a:ea typeface="+mn-ea"/>
                          <a:cs typeface="+mn-cs"/>
                        </a:rPr>
                        <a:t>int</a:t>
                      </a:r>
                      <a:r>
                        <a:rPr lang="en-GB" sz="1200" b="0" i="0" kern="1200" dirty="0">
                          <a:solidFill>
                            <a:schemeClr val="tx1"/>
                          </a:solidFill>
                          <a:effectLst/>
                          <a:latin typeface="+mn-lt"/>
                          <a:ea typeface="+mn-ea"/>
                          <a:cs typeface="+mn-cs"/>
                        </a:rPr>
                        <a:t>(</a:t>
                      </a:r>
                      <a:r>
                        <a:rPr lang="en-GB" sz="1200" b="0" i="0" kern="1200" dirty="0" err="1">
                          <a:solidFill>
                            <a:schemeClr val="tx1"/>
                          </a:solidFill>
                          <a:effectLst/>
                          <a:latin typeface="+mn-lt"/>
                          <a:ea typeface="+mn-ea"/>
                          <a:cs typeface="+mn-cs"/>
                        </a:rPr>
                        <a:t>initPort</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int</a:t>
                      </a:r>
                      <a:r>
                        <a:rPr lang="en-GB" sz="1200" b="0" i="0" kern="1200" dirty="0">
                          <a:solidFill>
                            <a:schemeClr val="tx1"/>
                          </a:solidFill>
                          <a:effectLst/>
                          <a:latin typeface="+mn-lt"/>
                          <a:ea typeface="+mn-ea"/>
                          <a:cs typeface="+mn-cs"/>
                        </a:rPr>
                        <a:t>(</a:t>
                      </a:r>
                      <a:r>
                        <a:rPr lang="en-GB" sz="1200" b="0" i="0" kern="1200" dirty="0" err="1">
                          <a:solidFill>
                            <a:schemeClr val="tx1"/>
                          </a:solidFill>
                          <a:effectLst/>
                          <a:latin typeface="+mn-lt"/>
                          <a:ea typeface="+mn-ea"/>
                          <a:cs typeface="+mn-cs"/>
                        </a:rPr>
                        <a:t>finalPort</a:t>
                      </a:r>
                      <a:r>
                        <a:rPr lang="en-GB" sz="1200" b="0" i="0" kern="1200" dirty="0">
                          <a:solidFill>
                            <a:schemeClr val="tx1"/>
                          </a:solidFill>
                          <a:effectLst/>
                          <a:latin typeface="+mn-lt"/>
                          <a:ea typeface="+mn-ea"/>
                          <a:cs typeface="+mn-cs"/>
                        </a:rPr>
                        <a:t>)):</a:t>
                      </a:r>
                    </a:p>
                    <a:p>
                      <a:r>
                        <a:rPr lang="en-GB" sz="1200" b="0" i="0" kern="1200" dirty="0">
                          <a:solidFill>
                            <a:schemeClr val="tx1"/>
                          </a:solidFill>
                          <a:effectLst/>
                          <a:latin typeface="+mn-lt"/>
                          <a:ea typeface="+mn-ea"/>
                          <a:cs typeface="+mn-cs"/>
                        </a:rPr>
                        <a:t>      print("Checking port {} ...".format(port))</a:t>
                      </a:r>
                    </a:p>
                    <a:p>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server_sock</a:t>
                      </a:r>
                      <a:r>
                        <a:rPr lang="en-GB" sz="1200" b="0" i="0" kern="1200" dirty="0">
                          <a:solidFill>
                            <a:schemeClr val="tx1"/>
                          </a:solidFill>
                          <a:effectLst/>
                          <a:latin typeface="+mn-lt"/>
                          <a:ea typeface="+mn-ea"/>
                          <a:cs typeface="+mn-cs"/>
                        </a:rPr>
                        <a:t> = </a:t>
                      </a:r>
                      <a:r>
                        <a:rPr lang="en-GB" sz="1200" b="0" i="0" kern="1200" dirty="0" err="1">
                          <a:solidFill>
                            <a:schemeClr val="tx1"/>
                          </a:solidFill>
                          <a:effectLst/>
                          <a:latin typeface="+mn-lt"/>
                          <a:ea typeface="+mn-ea"/>
                          <a:cs typeface="+mn-cs"/>
                        </a:rPr>
                        <a:t>socket.socket</a:t>
                      </a:r>
                      <a:r>
                        <a:rPr lang="en-GB" sz="1200" b="0" i="0" kern="1200" dirty="0">
                          <a:solidFill>
                            <a:schemeClr val="tx1"/>
                          </a:solidFill>
                          <a:effectLst/>
                          <a:latin typeface="+mn-lt"/>
                          <a:ea typeface="+mn-ea"/>
                          <a:cs typeface="+mn-cs"/>
                        </a:rPr>
                        <a:t>(</a:t>
                      </a:r>
                      <a:r>
                        <a:rPr lang="en-GB" sz="1200" b="0" i="0" kern="1200" dirty="0" err="1">
                          <a:solidFill>
                            <a:schemeClr val="tx1"/>
                          </a:solidFill>
                          <a:effectLst/>
                          <a:latin typeface="+mn-lt"/>
                          <a:ea typeface="+mn-ea"/>
                          <a:cs typeface="+mn-cs"/>
                        </a:rPr>
                        <a:t>socket.AF_INET</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socket.SOCK_STREAM</a:t>
                      </a:r>
                      <a:r>
                        <a:rPr lang="en-GB" sz="1200" b="0" i="0" kern="1200" dirty="0">
                          <a:solidFill>
                            <a:schemeClr val="tx1"/>
                          </a:solidFill>
                          <a:effectLst/>
                          <a:latin typeface="+mn-lt"/>
                          <a:ea typeface="+mn-ea"/>
                          <a:cs typeface="+mn-cs"/>
                        </a:rPr>
                        <a:t>)</a:t>
                      </a:r>
                    </a:p>
                    <a:p>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server_sock.settimeout</a:t>
                      </a:r>
                      <a:r>
                        <a:rPr lang="en-GB" sz="1200" b="0" i="0" kern="1200" dirty="0">
                          <a:solidFill>
                            <a:schemeClr val="tx1"/>
                          </a:solidFill>
                          <a:effectLst/>
                          <a:latin typeface="+mn-lt"/>
                          <a:ea typeface="+mn-ea"/>
                          <a:cs typeface="+mn-cs"/>
                        </a:rPr>
                        <a:t>(5)</a:t>
                      </a:r>
                    </a:p>
                    <a:p>
                      <a:r>
                        <a:rPr lang="en-GB" sz="1200" b="0" i="0" kern="1200" dirty="0">
                          <a:solidFill>
                            <a:schemeClr val="tx1"/>
                          </a:solidFill>
                          <a:effectLst/>
                          <a:latin typeface="+mn-lt"/>
                          <a:ea typeface="+mn-ea"/>
                          <a:cs typeface="+mn-cs"/>
                        </a:rPr>
                        <a:t>      result = </a:t>
                      </a:r>
                      <a:r>
                        <a:rPr lang="en-GB" sz="1200" b="0" i="0" kern="1200" dirty="0" err="1">
                          <a:solidFill>
                            <a:schemeClr val="tx1"/>
                          </a:solidFill>
                          <a:effectLst/>
                          <a:latin typeface="+mn-lt"/>
                          <a:ea typeface="+mn-ea"/>
                          <a:cs typeface="+mn-cs"/>
                        </a:rPr>
                        <a:t>server_sock.connect_ex</a:t>
                      </a:r>
                      <a:r>
                        <a:rPr lang="en-GB" sz="1200" b="0" i="0" kern="1200" dirty="0">
                          <a:solidFill>
                            <a:schemeClr val="tx1"/>
                          </a:solidFill>
                          <a:effectLst/>
                          <a:latin typeface="+mn-lt"/>
                          <a:ea typeface="+mn-ea"/>
                          <a:cs typeface="+mn-cs"/>
                        </a:rPr>
                        <a:t>((</a:t>
                      </a:r>
                      <a:r>
                        <a:rPr lang="en-GB" sz="1200" b="0" i="0" kern="1200" dirty="0" err="1">
                          <a:solidFill>
                            <a:schemeClr val="tx1"/>
                          </a:solidFill>
                          <a:effectLst/>
                          <a:latin typeface="+mn-lt"/>
                          <a:ea typeface="+mn-ea"/>
                          <a:cs typeface="+mn-cs"/>
                        </a:rPr>
                        <a:t>server_ip</a:t>
                      </a:r>
                      <a:r>
                        <a:rPr lang="en-GB" sz="1200" b="0" i="0" kern="1200" dirty="0">
                          <a:solidFill>
                            <a:schemeClr val="tx1"/>
                          </a:solidFill>
                          <a:effectLst/>
                          <a:latin typeface="+mn-lt"/>
                          <a:ea typeface="+mn-ea"/>
                          <a:cs typeface="+mn-cs"/>
                        </a:rPr>
                        <a:t>, port))</a:t>
                      </a:r>
                    </a:p>
                    <a:p>
                      <a:r>
                        <a:rPr lang="en-GB" sz="1200" b="0" i="0" kern="1200" dirty="0">
                          <a:solidFill>
                            <a:schemeClr val="tx1"/>
                          </a:solidFill>
                          <a:effectLst/>
                          <a:latin typeface="+mn-lt"/>
                          <a:ea typeface="+mn-ea"/>
                          <a:cs typeface="+mn-cs"/>
                        </a:rPr>
                        <a:t>      if result == 0:</a:t>
                      </a:r>
                    </a:p>
                    <a:p>
                      <a:r>
                        <a:rPr lang="en-GB" sz="1200" b="0" i="0" kern="1200" dirty="0">
                          <a:solidFill>
                            <a:schemeClr val="tx1"/>
                          </a:solidFill>
                          <a:effectLst/>
                          <a:latin typeface="+mn-lt"/>
                          <a:ea typeface="+mn-ea"/>
                          <a:cs typeface="+mn-cs"/>
                        </a:rPr>
                        <a:t>          print("Port {}: </a:t>
                      </a:r>
                      <a:r>
                        <a:rPr lang="en-GB" sz="1200" b="0" i="0" kern="1200" dirty="0" err="1">
                          <a:solidFill>
                            <a:schemeClr val="tx1"/>
                          </a:solidFill>
                          <a:effectLst/>
                          <a:latin typeface="+mn-lt"/>
                          <a:ea typeface="+mn-ea"/>
                          <a:cs typeface="+mn-cs"/>
                        </a:rPr>
                        <a:t>Open".format</a:t>
                      </a:r>
                      <a:r>
                        <a:rPr lang="en-GB" sz="1200" b="0" i="0" kern="1200" dirty="0">
                          <a:solidFill>
                            <a:schemeClr val="tx1"/>
                          </a:solidFill>
                          <a:effectLst/>
                          <a:latin typeface="+mn-lt"/>
                          <a:ea typeface="+mn-ea"/>
                          <a:cs typeface="+mn-cs"/>
                        </a:rPr>
                        <a:t>(port))</a:t>
                      </a:r>
                    </a:p>
                    <a:p>
                      <a:r>
                        <a:rPr lang="en-GB" sz="1200" b="0" i="0" kern="1200" dirty="0">
                          <a:solidFill>
                            <a:schemeClr val="tx1"/>
                          </a:solidFill>
                          <a:effectLst/>
                          <a:latin typeface="+mn-lt"/>
                          <a:ea typeface="+mn-ea"/>
                          <a:cs typeface="+mn-cs"/>
                        </a:rPr>
                        <a:t>      else:</a:t>
                      </a:r>
                    </a:p>
                    <a:p>
                      <a:r>
                        <a:rPr lang="en-GB" sz="1200" b="0" i="0" kern="1200" dirty="0">
                          <a:solidFill>
                            <a:schemeClr val="tx1"/>
                          </a:solidFill>
                          <a:effectLst/>
                          <a:latin typeface="+mn-lt"/>
                          <a:ea typeface="+mn-ea"/>
                          <a:cs typeface="+mn-cs"/>
                        </a:rPr>
                        <a:t>          print("Port {}: </a:t>
                      </a:r>
                      <a:r>
                        <a:rPr lang="en-GB" sz="1200" b="0" i="0" kern="1200" dirty="0" err="1">
                          <a:solidFill>
                            <a:schemeClr val="tx1"/>
                          </a:solidFill>
                          <a:effectLst/>
                          <a:latin typeface="+mn-lt"/>
                          <a:ea typeface="+mn-ea"/>
                          <a:cs typeface="+mn-cs"/>
                        </a:rPr>
                        <a:t>Closed".format</a:t>
                      </a:r>
                      <a:r>
                        <a:rPr lang="en-GB" sz="1200" b="0" i="0" kern="1200" dirty="0">
                          <a:solidFill>
                            <a:schemeClr val="tx1"/>
                          </a:solidFill>
                          <a:effectLst/>
                          <a:latin typeface="+mn-lt"/>
                          <a:ea typeface="+mn-ea"/>
                          <a:cs typeface="+mn-cs"/>
                        </a:rPr>
                        <a:t>(port))</a:t>
                      </a:r>
                    </a:p>
                    <a:p>
                      <a:r>
                        <a:rPr lang="en-GB" sz="1200" b="0" i="0" kern="1200" dirty="0">
                          <a:solidFill>
                            <a:schemeClr val="tx1"/>
                          </a:solidFill>
                          <a:effectLst/>
                          <a:latin typeface="+mn-lt"/>
                          <a:ea typeface="+mn-ea"/>
                          <a:cs typeface="+mn-cs"/>
                        </a:rPr>
                        <a:t>          print("Reason:", </a:t>
                      </a:r>
                      <a:r>
                        <a:rPr lang="en-GB" sz="1200" b="0" i="0" kern="1200" dirty="0" err="1">
                          <a:solidFill>
                            <a:schemeClr val="tx1"/>
                          </a:solidFill>
                          <a:effectLst/>
                          <a:latin typeface="+mn-lt"/>
                          <a:ea typeface="+mn-ea"/>
                          <a:cs typeface="+mn-cs"/>
                        </a:rPr>
                        <a:t>errno.errorcode</a:t>
                      </a:r>
                      <a:r>
                        <a:rPr lang="en-GB" sz="1200" b="0" i="0" kern="1200" dirty="0">
                          <a:solidFill>
                            <a:schemeClr val="tx1"/>
                          </a:solidFill>
                          <a:effectLst/>
                          <a:latin typeface="+mn-lt"/>
                          <a:ea typeface="+mn-ea"/>
                          <a:cs typeface="+mn-cs"/>
                        </a:rPr>
                        <a:t>[result])</a:t>
                      </a:r>
                    </a:p>
                    <a:p>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server_sock.close</a:t>
                      </a:r>
                      <a:r>
                        <a:rPr lang="en-GB" sz="1200" b="0" i="0" kern="1200" dirty="0">
                          <a:solidFill>
                            <a:schemeClr val="tx1"/>
                          </a:solidFill>
                          <a:effectLst/>
                          <a:latin typeface="+mn-lt"/>
                          <a:ea typeface="+mn-ea"/>
                          <a:cs typeface="+mn-cs"/>
                        </a:rPr>
                        <a:t>()</a:t>
                      </a:r>
                    </a:p>
                    <a:p>
                      <a:r>
                        <a:rPr lang="en-GB" sz="1200" b="0" i="0" kern="1200" dirty="0">
                          <a:solidFill>
                            <a:schemeClr val="tx1"/>
                          </a:solidFill>
                          <a:effectLst/>
                          <a:latin typeface="+mn-lt"/>
                          <a:ea typeface="+mn-ea"/>
                          <a:cs typeface="+mn-cs"/>
                        </a:rPr>
                        <a:t>except </a:t>
                      </a:r>
                      <a:r>
                        <a:rPr lang="en-GB" sz="1200" b="0" i="0" kern="1200" dirty="0" err="1">
                          <a:solidFill>
                            <a:schemeClr val="tx1"/>
                          </a:solidFill>
                          <a:effectLst/>
                          <a:latin typeface="+mn-lt"/>
                          <a:ea typeface="+mn-ea"/>
                          <a:cs typeface="+mn-cs"/>
                        </a:rPr>
                        <a:t>socket.error</a:t>
                      </a:r>
                      <a:r>
                        <a:rPr lang="en-GB" sz="1200" b="0" i="0" kern="1200" dirty="0">
                          <a:solidFill>
                            <a:schemeClr val="tx1"/>
                          </a:solidFill>
                          <a:effectLst/>
                          <a:latin typeface="+mn-lt"/>
                          <a:ea typeface="+mn-ea"/>
                          <a:cs typeface="+mn-cs"/>
                        </a:rPr>
                        <a:t>:</a:t>
                      </a:r>
                    </a:p>
                    <a:p>
                      <a:r>
                        <a:rPr lang="en-GB" sz="1200" b="0" i="0" kern="1200" dirty="0">
                          <a:solidFill>
                            <a:schemeClr val="tx1"/>
                          </a:solidFill>
                          <a:effectLst/>
                          <a:latin typeface="+mn-lt"/>
                          <a:ea typeface="+mn-ea"/>
                          <a:cs typeface="+mn-cs"/>
                        </a:rPr>
                        <a:t>  print("Couldn't connect")</a:t>
                      </a:r>
                    </a:p>
                    <a:p>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sys.exit</a:t>
                      </a:r>
                      <a:r>
                        <a:rPr lang="en-GB" sz="1200" b="0" i="0" kern="1200" dirty="0">
                          <a:solidFill>
                            <a:schemeClr val="tx1"/>
                          </a:solidFill>
                          <a:effectLst/>
                          <a:latin typeface="+mn-lt"/>
                          <a:ea typeface="+mn-ea"/>
                          <a:cs typeface="+mn-cs"/>
                        </a:rPr>
                        <a:t>()</a:t>
                      </a:r>
                      <a:endParaRPr lang="en-GB" sz="1200" b="0" i="0" dirty="0">
                        <a:effectLst/>
                        <a:latin typeface="+mn-lt"/>
                      </a:endParaRPr>
                    </a:p>
                    <a:p>
                      <a:pPr algn="l" rtl="0" fontAlgn="base"/>
                      <a:endParaRPr lang="en-GB" sz="1200" b="0" i="0" dirty="0">
                        <a:effectLst/>
                        <a:latin typeface="+mn-lt"/>
                      </a:endParaRPr>
                    </a:p>
                  </a:txBody>
                  <a:tcPr marL="37380" marR="37380" marT="52332" marB="52332" anchor="ctr">
                    <a:lnL>
                      <a:noFill/>
                    </a:lnL>
                    <a:lnR>
                      <a:noFill/>
                    </a:lnR>
                    <a:lnT>
                      <a:noFill/>
                    </a:lnT>
                    <a:lnB>
                      <a:noFill/>
                    </a:lnB>
                  </a:tcPr>
                </a:tc>
                <a:extLst>
                  <a:ext uri="{0D108BD9-81ED-4DB2-BD59-A6C34878D82A}">
                    <a16:rowId xmlns:a16="http://schemas.microsoft.com/office/drawing/2014/main" val="730228764"/>
                  </a:ext>
                </a:extLst>
              </a:tr>
            </a:tbl>
          </a:graphicData>
        </a:graphic>
      </p:graphicFrame>
    </p:spTree>
    <p:extLst>
      <p:ext uri="{BB962C8B-B14F-4D97-AF65-F5344CB8AC3E}">
        <p14:creationId xmlns:p14="http://schemas.microsoft.com/office/powerpoint/2010/main" val="2719666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54A8B4A-0EAF-4600-BD68-E946AEC0A325}"/>
              </a:ext>
            </a:extLst>
          </p:cNvPr>
          <p:cNvSpPr>
            <a:spLocks noGrp="1"/>
          </p:cNvSpPr>
          <p:nvPr>
            <p:ph type="sldNum" sz="quarter" idx="11"/>
          </p:nvPr>
        </p:nvSpPr>
        <p:spPr/>
        <p:txBody>
          <a:bodyPr/>
          <a:lstStyle/>
          <a:p>
            <a:fld id="{DA2C159E-F13C-4A85-9A41-E7669D3E0D70}" type="slidenum">
              <a:rPr lang="en-GB" smtClean="0"/>
              <a:pPr/>
              <a:t>108</a:t>
            </a:fld>
            <a:endParaRPr lang="en-GB"/>
          </a:p>
        </p:txBody>
      </p:sp>
      <p:sp>
        <p:nvSpPr>
          <p:cNvPr id="5" name="Footer Placeholder 4">
            <a:extLst>
              <a:ext uri="{FF2B5EF4-FFF2-40B4-BE49-F238E27FC236}">
                <a16:creationId xmlns:a16="http://schemas.microsoft.com/office/drawing/2014/main" id="{12DFDC5C-C5E8-41DA-9B06-B6729BF4080E}"/>
              </a:ext>
            </a:extLst>
          </p:cNvPr>
          <p:cNvSpPr>
            <a:spLocks noGrp="1"/>
          </p:cNvSpPr>
          <p:nvPr>
            <p:ph type="ftr" sz="quarter" idx="10"/>
          </p:nvPr>
        </p:nvSpPr>
        <p:spPr/>
        <p:txBody>
          <a:bodyPr/>
          <a:lstStyle/>
          <a:p>
            <a:r>
              <a:rPr lang="en-GB"/>
              <a:t>Education &amp; Training Foundation</a:t>
            </a:r>
            <a:endParaRPr lang="en-GB" dirty="0"/>
          </a:p>
        </p:txBody>
      </p:sp>
      <p:graphicFrame>
        <p:nvGraphicFramePr>
          <p:cNvPr id="4" name="Table 3">
            <a:extLst>
              <a:ext uri="{FF2B5EF4-FFF2-40B4-BE49-F238E27FC236}">
                <a16:creationId xmlns:a16="http://schemas.microsoft.com/office/drawing/2014/main" id="{FAAE516D-1C6C-4635-A7CD-83DE682224B0}"/>
              </a:ext>
            </a:extLst>
          </p:cNvPr>
          <p:cNvGraphicFramePr>
            <a:graphicFrameLocks noGrp="1"/>
          </p:cNvGraphicFramePr>
          <p:nvPr>
            <p:extLst>
              <p:ext uri="{D42A27DB-BD31-4B8C-83A1-F6EECF244321}">
                <p14:modId xmlns:p14="http://schemas.microsoft.com/office/powerpoint/2010/main" val="1278588656"/>
              </p:ext>
            </p:extLst>
          </p:nvPr>
        </p:nvGraphicFramePr>
        <p:xfrm>
          <a:off x="539552" y="195486"/>
          <a:ext cx="6192688" cy="3394075"/>
        </p:xfrm>
        <a:graphic>
          <a:graphicData uri="http://schemas.openxmlformats.org/drawingml/2006/table">
            <a:tbl>
              <a:tblPr/>
              <a:tblGrid>
                <a:gridCol w="6192688">
                  <a:extLst>
                    <a:ext uri="{9D8B030D-6E8A-4147-A177-3AD203B41FA5}">
                      <a16:colId xmlns:a16="http://schemas.microsoft.com/office/drawing/2014/main" val="3020309965"/>
                    </a:ext>
                  </a:extLst>
                </a:gridCol>
              </a:tblGrid>
              <a:tr h="3394075">
                <a:tc>
                  <a:txBody>
                    <a:bodyPr/>
                    <a:lstStyle/>
                    <a:p>
                      <a:r>
                        <a:rPr lang="en-GB" sz="1200" b="0" i="0" kern="1200" dirty="0">
                          <a:solidFill>
                            <a:schemeClr val="tx1"/>
                          </a:solidFill>
                          <a:effectLst/>
                          <a:latin typeface="+mn-lt"/>
                          <a:ea typeface="+mn-ea"/>
                          <a:cs typeface="+mn-cs"/>
                        </a:rPr>
                        <a:t># Calculate total time taken for scan</a:t>
                      </a:r>
                    </a:p>
                    <a:p>
                      <a:r>
                        <a:rPr lang="en-GB" sz="1200" b="0" i="0" kern="1200" dirty="0">
                          <a:solidFill>
                            <a:schemeClr val="tx1"/>
                          </a:solidFill>
                          <a:effectLst/>
                          <a:latin typeface="+mn-lt"/>
                          <a:ea typeface="+mn-ea"/>
                          <a:cs typeface="+mn-cs"/>
                        </a:rPr>
                        <a:t>time_2 = </a:t>
                      </a:r>
                      <a:r>
                        <a:rPr lang="en-GB" sz="1200" b="0" i="0" kern="1200" dirty="0" err="1">
                          <a:solidFill>
                            <a:schemeClr val="tx1"/>
                          </a:solidFill>
                          <a:effectLst/>
                          <a:latin typeface="+mn-lt"/>
                          <a:ea typeface="+mn-ea"/>
                          <a:cs typeface="+mn-cs"/>
                        </a:rPr>
                        <a:t>datetime.now</a:t>
                      </a:r>
                      <a:r>
                        <a:rPr lang="en-GB" sz="1200" b="0" i="0" kern="1200" dirty="0">
                          <a:solidFill>
                            <a:schemeClr val="tx1"/>
                          </a:solidFill>
                          <a:effectLst/>
                          <a:latin typeface="+mn-lt"/>
                          <a:ea typeface="+mn-ea"/>
                          <a:cs typeface="+mn-cs"/>
                        </a:rPr>
                        <a:t>()</a:t>
                      </a:r>
                    </a:p>
                    <a:p>
                      <a:r>
                        <a:rPr lang="en-GB" sz="1200" b="0" i="0" kern="1200" dirty="0">
                          <a:solidFill>
                            <a:schemeClr val="tx1"/>
                          </a:solidFill>
                          <a:effectLst/>
                          <a:latin typeface="+mn-lt"/>
                          <a:ea typeface="+mn-ea"/>
                          <a:cs typeface="+mn-cs"/>
                        </a:rPr>
                        <a:t>time = time_2 - time_1</a:t>
                      </a:r>
                    </a:p>
                    <a:p>
                      <a:r>
                        <a:rPr lang="en-GB" sz="1200" b="0" i="0" kern="1200" dirty="0">
                          <a:solidFill>
                            <a:schemeClr val="tx1"/>
                          </a:solidFill>
                          <a:effectLst/>
                          <a:latin typeface="+mn-lt"/>
                          <a:ea typeface="+mn-ea"/>
                          <a:cs typeface="+mn-cs"/>
                        </a:rPr>
                        <a:t>print(“Scan took”, time)</a:t>
                      </a:r>
                      <a:endParaRPr lang="en-GB" sz="1200" b="0" i="0" dirty="0">
                        <a:effectLst/>
                        <a:latin typeface="+mn-lt"/>
                      </a:endParaRPr>
                    </a:p>
                  </a:txBody>
                  <a:tcPr marL="37380" marR="37380" marT="52332" marB="52332" anchor="ctr">
                    <a:lnL>
                      <a:noFill/>
                    </a:lnL>
                    <a:lnR>
                      <a:noFill/>
                    </a:lnR>
                    <a:lnT>
                      <a:noFill/>
                    </a:lnT>
                    <a:lnB>
                      <a:noFill/>
                    </a:lnB>
                  </a:tcPr>
                </a:tc>
                <a:extLst>
                  <a:ext uri="{0D108BD9-81ED-4DB2-BD59-A6C34878D82A}">
                    <a16:rowId xmlns:a16="http://schemas.microsoft.com/office/drawing/2014/main" val="730228764"/>
                  </a:ext>
                </a:extLst>
              </a:tr>
            </a:tbl>
          </a:graphicData>
        </a:graphic>
      </p:graphicFrame>
    </p:spTree>
    <p:extLst>
      <p:ext uri="{BB962C8B-B14F-4D97-AF65-F5344CB8AC3E}">
        <p14:creationId xmlns:p14="http://schemas.microsoft.com/office/powerpoint/2010/main" val="363690924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54A8B4A-0EAF-4600-BD68-E946AEC0A325}"/>
              </a:ext>
            </a:extLst>
          </p:cNvPr>
          <p:cNvSpPr>
            <a:spLocks noGrp="1"/>
          </p:cNvSpPr>
          <p:nvPr>
            <p:ph type="sldNum" sz="quarter" idx="11"/>
          </p:nvPr>
        </p:nvSpPr>
        <p:spPr/>
        <p:txBody>
          <a:bodyPr/>
          <a:lstStyle/>
          <a:p>
            <a:fld id="{DA2C159E-F13C-4A85-9A41-E7669D3E0D70}" type="slidenum">
              <a:rPr lang="en-GB" smtClean="0"/>
              <a:pPr/>
              <a:t>109</a:t>
            </a:fld>
            <a:endParaRPr lang="en-GB"/>
          </a:p>
        </p:txBody>
      </p:sp>
      <p:sp>
        <p:nvSpPr>
          <p:cNvPr id="5" name="Footer Placeholder 4">
            <a:extLst>
              <a:ext uri="{FF2B5EF4-FFF2-40B4-BE49-F238E27FC236}">
                <a16:creationId xmlns:a16="http://schemas.microsoft.com/office/drawing/2014/main" id="{12DFDC5C-C5E8-41DA-9B06-B6729BF4080E}"/>
              </a:ext>
            </a:extLst>
          </p:cNvPr>
          <p:cNvSpPr>
            <a:spLocks noGrp="1"/>
          </p:cNvSpPr>
          <p:nvPr>
            <p:ph type="ftr" sz="quarter" idx="10"/>
          </p:nvPr>
        </p:nvSpPr>
        <p:spPr/>
        <p:txBody>
          <a:bodyPr/>
          <a:lstStyle/>
          <a:p>
            <a:r>
              <a:rPr lang="en-GB"/>
              <a:t>Education &amp; Training Foundation</a:t>
            </a:r>
            <a:endParaRPr lang="en-GB" dirty="0"/>
          </a:p>
        </p:txBody>
      </p:sp>
      <p:sp>
        <p:nvSpPr>
          <p:cNvPr id="4" name="TextBox 3">
            <a:extLst>
              <a:ext uri="{FF2B5EF4-FFF2-40B4-BE49-F238E27FC236}">
                <a16:creationId xmlns:a16="http://schemas.microsoft.com/office/drawing/2014/main" id="{7D4C1D9D-0713-4474-8080-2600475F64EF}"/>
              </a:ext>
            </a:extLst>
          </p:cNvPr>
          <p:cNvSpPr txBox="1"/>
          <p:nvPr/>
        </p:nvSpPr>
        <p:spPr>
          <a:xfrm>
            <a:off x="234000" y="195204"/>
            <a:ext cx="7973984" cy="4832092"/>
          </a:xfrm>
          <a:prstGeom prst="rect">
            <a:avLst/>
          </a:prstGeom>
          <a:noFill/>
        </p:spPr>
        <p:txBody>
          <a:bodyPr wrap="square" rtlCol="0">
            <a:spAutoFit/>
          </a:bodyPr>
          <a:lstStyle/>
          <a:p>
            <a:r>
              <a:rPr lang="en-GB" sz="2000" b="1" dirty="0">
                <a:solidFill>
                  <a:schemeClr val="dk1"/>
                </a:solidFill>
                <a:latin typeface="+mj-lt"/>
                <a:ea typeface="Calibri"/>
                <a:cs typeface="Calibri"/>
                <a:sym typeface="Calibri"/>
              </a:rPr>
              <a:t>Project analysis for solution four</a:t>
            </a:r>
            <a:r>
              <a:rPr lang="en-GB" sz="2000" dirty="0">
                <a:solidFill>
                  <a:schemeClr val="dk1"/>
                </a:solidFill>
                <a:latin typeface="+mj-lt"/>
                <a:ea typeface="Calibri"/>
                <a:cs typeface="Calibri"/>
                <a:sym typeface="Calibri"/>
              </a:rPr>
              <a:t> </a:t>
            </a:r>
          </a:p>
          <a:p>
            <a:endParaRPr lang="en-GB" sz="1200" dirty="0">
              <a:solidFill>
                <a:schemeClr val="dk1"/>
              </a:solidFill>
              <a:ea typeface="Calibri"/>
              <a:cs typeface="Calibri"/>
              <a:sym typeface="Calibri"/>
            </a:endParaRPr>
          </a:p>
          <a:p>
            <a:r>
              <a:rPr lang="en-GB" sz="1200" b="1" dirty="0">
                <a:solidFill>
                  <a:schemeClr val="dk1"/>
                </a:solidFill>
                <a:ea typeface="Calibri"/>
                <a:cs typeface="Calibri"/>
                <a:sym typeface="Calibri"/>
              </a:rPr>
              <a:t>Scope</a:t>
            </a:r>
          </a:p>
          <a:p>
            <a:r>
              <a:rPr lang="en-GB" sz="1200" dirty="0">
                <a:solidFill>
                  <a:schemeClr val="dk1"/>
                </a:solidFill>
                <a:ea typeface="Calibri"/>
                <a:cs typeface="Calibri"/>
                <a:sym typeface="Calibri"/>
              </a:rPr>
              <a:t>The project will include:</a:t>
            </a:r>
          </a:p>
          <a:p>
            <a:pPr marL="171450" indent="-171450">
              <a:buFont typeface="Arial" panose="020B0604020202020204" pitchFamily="34" charset="0"/>
              <a:buChar char="•"/>
            </a:pPr>
            <a:r>
              <a:rPr lang="en-GB" sz="1200" dirty="0">
                <a:solidFill>
                  <a:schemeClr val="dk1"/>
                </a:solidFill>
                <a:ea typeface="Calibri"/>
                <a:cs typeface="Calibri"/>
                <a:sym typeface="Calibri"/>
              </a:rPr>
              <a:t>A working port scanner application with a scan range of at least 50-499</a:t>
            </a:r>
          </a:p>
          <a:p>
            <a:pPr fontAlgn="base"/>
            <a:r>
              <a:rPr lang="en-GB" sz="1200" dirty="0"/>
              <a:t>    try:</a:t>
            </a:r>
          </a:p>
          <a:p>
            <a:pPr fontAlgn="base"/>
            <a:r>
              <a:rPr lang="en-GB" sz="1200" dirty="0"/>
              <a:t>    print("Enter the range of target ports:")</a:t>
            </a:r>
          </a:p>
          <a:p>
            <a:pPr fontAlgn="base"/>
            <a:r>
              <a:rPr lang="en-GB" sz="1200" dirty="0" err="1"/>
              <a:t>initPort</a:t>
            </a:r>
            <a:r>
              <a:rPr lang="en-GB" sz="1200" dirty="0"/>
              <a:t> = input("Enter port to begin with: ")</a:t>
            </a:r>
          </a:p>
          <a:p>
            <a:pPr fontAlgn="base"/>
            <a:r>
              <a:rPr lang="en-GB" sz="1200" dirty="0" err="1"/>
              <a:t>finalPort</a:t>
            </a:r>
            <a:r>
              <a:rPr lang="en-GB" sz="1200" dirty="0"/>
              <a:t> = input("Enter port to end with: ")</a:t>
            </a:r>
          </a:p>
          <a:p>
            <a:pPr lvl="0"/>
            <a:r>
              <a:rPr lang="en-GB" sz="1200" dirty="0">
                <a:solidFill>
                  <a:schemeClr val="dk1"/>
                </a:solidFill>
                <a:ea typeface="Calibri"/>
                <a:cs typeface="Calibri"/>
                <a:sym typeface="Calibri"/>
              </a:rPr>
              <a:t>Allows scans through ports 1-499.</a:t>
            </a:r>
          </a:p>
          <a:p>
            <a:pPr lvl="0"/>
            <a:endParaRPr lang="en-GB" sz="1200" dirty="0">
              <a:solidFill>
                <a:schemeClr val="dk1"/>
              </a:solidFill>
              <a:ea typeface="Calibri"/>
              <a:cs typeface="Calibri"/>
              <a:sym typeface="Calibri"/>
            </a:endParaRPr>
          </a:p>
          <a:p>
            <a:pPr marL="171450" indent="-171450">
              <a:buFont typeface="Arial" panose="020B0604020202020204" pitchFamily="34" charset="0"/>
              <a:buChar char="•"/>
            </a:pPr>
            <a:r>
              <a:rPr lang="en-GB" sz="1200" dirty="0">
                <a:solidFill>
                  <a:schemeClr val="dk1"/>
                </a:solidFill>
                <a:ea typeface="Calibri"/>
                <a:cs typeface="Calibri"/>
                <a:sym typeface="Calibri"/>
              </a:rPr>
              <a:t>Output showing total scan time</a:t>
            </a:r>
          </a:p>
          <a:p>
            <a:r>
              <a:rPr lang="en-GB" sz="1200" dirty="0"/>
              <a:t>time_1 = </a:t>
            </a:r>
            <a:r>
              <a:rPr lang="en-GB" sz="1200" dirty="0" err="1"/>
              <a:t>datetime.now</a:t>
            </a:r>
            <a:r>
              <a:rPr lang="en-GB" sz="1200" dirty="0"/>
              <a:t>()</a:t>
            </a:r>
          </a:p>
          <a:p>
            <a:r>
              <a:rPr lang="en-GB" sz="1200" dirty="0"/>
              <a:t>time_2 = </a:t>
            </a:r>
            <a:r>
              <a:rPr lang="en-GB" sz="1200" dirty="0" err="1"/>
              <a:t>datetime.now</a:t>
            </a:r>
            <a:r>
              <a:rPr lang="en-GB" sz="1200" dirty="0"/>
              <a:t>()</a:t>
            </a:r>
          </a:p>
          <a:p>
            <a:r>
              <a:rPr lang="en-GB" sz="1200" dirty="0"/>
              <a:t>time = time_2 - time_1</a:t>
            </a:r>
          </a:p>
          <a:p>
            <a:r>
              <a:rPr lang="en-GB" sz="1200" dirty="0"/>
              <a:t>print(“Scan took”, time)</a:t>
            </a:r>
          </a:p>
          <a:p>
            <a:r>
              <a:rPr lang="en-GB" sz="1200" dirty="0">
                <a:solidFill>
                  <a:schemeClr val="dk1"/>
                </a:solidFill>
                <a:ea typeface="Calibri"/>
                <a:cs typeface="Calibri"/>
                <a:sym typeface="Calibri"/>
              </a:rPr>
              <a:t>Shows scan time.</a:t>
            </a:r>
          </a:p>
          <a:p>
            <a:endParaRPr lang="en-GB" sz="1200" dirty="0">
              <a:solidFill>
                <a:schemeClr val="dk1"/>
              </a:solidFill>
              <a:ea typeface="Calibri"/>
              <a:cs typeface="Calibri"/>
              <a:sym typeface="Calibri"/>
            </a:endParaRPr>
          </a:p>
          <a:p>
            <a:pPr marL="171450" indent="-171450">
              <a:buFont typeface="Arial" panose="020B0604020202020204" pitchFamily="34" charset="0"/>
              <a:buChar char="•"/>
            </a:pPr>
            <a:r>
              <a:rPr lang="en-GB" sz="1200" dirty="0">
                <a:solidFill>
                  <a:schemeClr val="dk1"/>
                </a:solidFill>
                <a:ea typeface="Calibri"/>
                <a:cs typeface="Calibri"/>
                <a:sym typeface="Calibri"/>
              </a:rPr>
              <a:t>Ability to input a target hostname</a:t>
            </a:r>
          </a:p>
          <a:p>
            <a:pPr fontAlgn="base"/>
            <a:r>
              <a:rPr lang="en-GB" sz="1200" dirty="0"/>
              <a:t>server = input("Enter target hostname: ")</a:t>
            </a:r>
          </a:p>
          <a:p>
            <a:pPr fontAlgn="base"/>
            <a:r>
              <a:rPr lang="en-GB" sz="1200" dirty="0" err="1"/>
              <a:t>server_ip</a:t>
            </a:r>
            <a:r>
              <a:rPr lang="en-GB" sz="1200" dirty="0"/>
              <a:t> = </a:t>
            </a:r>
            <a:r>
              <a:rPr lang="en-GB" sz="1200" dirty="0" err="1"/>
              <a:t>socket.gethostbyname</a:t>
            </a:r>
            <a:r>
              <a:rPr lang="en-GB" sz="1200" dirty="0"/>
              <a:t>(server)</a:t>
            </a:r>
          </a:p>
          <a:p>
            <a:pPr lvl="0"/>
            <a:r>
              <a:rPr lang="en-GB" sz="1200" dirty="0">
                <a:solidFill>
                  <a:schemeClr val="dk1"/>
                </a:solidFill>
                <a:ea typeface="Calibri"/>
                <a:cs typeface="Calibri"/>
                <a:sym typeface="Calibri"/>
              </a:rPr>
              <a:t>Allows specification of a target via IP/hostname.</a:t>
            </a:r>
          </a:p>
          <a:p>
            <a:pPr marL="171450" indent="-171450">
              <a:buFont typeface="Arial" panose="020B0604020202020204" pitchFamily="34" charset="0"/>
              <a:buChar char="•"/>
            </a:pPr>
            <a:endParaRPr lang="en-GB" sz="1200" dirty="0">
              <a:solidFill>
                <a:schemeClr val="dk1"/>
              </a:solidFill>
              <a:ea typeface="Calibri"/>
              <a:cs typeface="Calibri"/>
              <a:sym typeface="Calibri"/>
            </a:endParaRPr>
          </a:p>
          <a:p>
            <a:br>
              <a:rPr lang="en-GB" sz="1200" dirty="0"/>
            </a:br>
            <a:endParaRPr lang="en-GB" sz="1200" dirty="0"/>
          </a:p>
        </p:txBody>
      </p:sp>
      <p:pic>
        <p:nvPicPr>
          <p:cNvPr id="6" name="Google Shape;85;p1">
            <a:extLst>
              <a:ext uri="{FF2B5EF4-FFF2-40B4-BE49-F238E27FC236}">
                <a16:creationId xmlns:a16="http://schemas.microsoft.com/office/drawing/2014/main" id="{D1FA1C23-CEB2-4502-9BEE-FAE70500BADD}"/>
              </a:ext>
            </a:extLst>
          </p:cNvPr>
          <p:cNvPicPr preferRelativeResize="0"/>
          <p:nvPr/>
        </p:nvPicPr>
        <p:blipFill rotWithShape="1">
          <a:blip r:embed="rId3">
            <a:alphaModFix/>
          </a:blip>
          <a:srcRect/>
          <a:stretch/>
        </p:blipFill>
        <p:spPr>
          <a:xfrm>
            <a:off x="5387492" y="2549694"/>
            <a:ext cx="3023616" cy="1582601"/>
          </a:xfrm>
          <a:prstGeom prst="rect">
            <a:avLst/>
          </a:prstGeom>
          <a:noFill/>
          <a:ln>
            <a:noFill/>
          </a:ln>
        </p:spPr>
      </p:pic>
    </p:spTree>
    <p:extLst>
      <p:ext uri="{BB962C8B-B14F-4D97-AF65-F5344CB8AC3E}">
        <p14:creationId xmlns:p14="http://schemas.microsoft.com/office/powerpoint/2010/main" val="22126103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6AAAF73-4B68-4B02-B977-5AE07314E5C2}"/>
              </a:ext>
            </a:extLst>
          </p:cNvPr>
          <p:cNvSpPr>
            <a:spLocks noGrp="1"/>
          </p:cNvSpPr>
          <p:nvPr>
            <p:ph type="sldNum" sz="quarter" idx="11"/>
          </p:nvPr>
        </p:nvSpPr>
        <p:spPr/>
        <p:txBody>
          <a:bodyPr/>
          <a:lstStyle/>
          <a:p>
            <a:fld id="{DA2C159E-F13C-4A85-9A41-E7669D3E0D70}" type="slidenum">
              <a:rPr lang="en-GB" smtClean="0"/>
              <a:pPr/>
              <a:t>11</a:t>
            </a:fld>
            <a:endParaRPr lang="en-GB"/>
          </a:p>
        </p:txBody>
      </p:sp>
      <p:sp>
        <p:nvSpPr>
          <p:cNvPr id="5" name="Footer Placeholder 4">
            <a:extLst>
              <a:ext uri="{FF2B5EF4-FFF2-40B4-BE49-F238E27FC236}">
                <a16:creationId xmlns:a16="http://schemas.microsoft.com/office/drawing/2014/main" id="{9BAF5550-2017-4F0B-9A79-AC18FB4782D5}"/>
              </a:ext>
            </a:extLst>
          </p:cNvPr>
          <p:cNvSpPr>
            <a:spLocks noGrp="1"/>
          </p:cNvSpPr>
          <p:nvPr>
            <p:ph type="ftr" sz="quarter" idx="10"/>
          </p:nvPr>
        </p:nvSpPr>
        <p:spPr/>
        <p:txBody>
          <a:bodyPr/>
          <a:lstStyle/>
          <a:p>
            <a:r>
              <a:rPr lang="en-GB"/>
              <a:t>Education &amp; Training Foundation</a:t>
            </a:r>
            <a:endParaRPr lang="en-GB" dirty="0"/>
          </a:p>
        </p:txBody>
      </p:sp>
      <p:sp>
        <p:nvSpPr>
          <p:cNvPr id="6" name="TextBox 5">
            <a:extLst>
              <a:ext uri="{FF2B5EF4-FFF2-40B4-BE49-F238E27FC236}">
                <a16:creationId xmlns:a16="http://schemas.microsoft.com/office/drawing/2014/main" id="{C3AEF979-37B7-4733-90A7-59C198C129BD}"/>
              </a:ext>
            </a:extLst>
          </p:cNvPr>
          <p:cNvSpPr txBox="1"/>
          <p:nvPr/>
        </p:nvSpPr>
        <p:spPr>
          <a:xfrm>
            <a:off x="395536" y="123478"/>
            <a:ext cx="3240360" cy="4062651"/>
          </a:xfrm>
          <a:prstGeom prst="rect">
            <a:avLst/>
          </a:prstGeom>
          <a:noFill/>
        </p:spPr>
        <p:txBody>
          <a:bodyPr wrap="square" lIns="0" tIns="0" rIns="0" bIns="0" rtlCol="0">
            <a:spAutoFit/>
          </a:bodyPr>
          <a:lstStyle/>
          <a:p>
            <a:pPr fontAlgn="base"/>
            <a:r>
              <a:rPr lang="en-GB" sz="1200" dirty="0"/>
              <a:t>#Tuples </a:t>
            </a:r>
          </a:p>
          <a:p>
            <a:pPr fontAlgn="base"/>
            <a:endParaRPr lang="en-GB" sz="1200" dirty="0"/>
          </a:p>
          <a:p>
            <a:pPr fontAlgn="base"/>
            <a:r>
              <a:rPr lang="en-GB" sz="1200" dirty="0"/>
              <a:t>print("Tuples have parentheses and cannot change") #cannot be modified, appended etc. </a:t>
            </a:r>
          </a:p>
          <a:p>
            <a:pPr fontAlgn="base"/>
            <a:endParaRPr lang="en-GB" sz="1200" dirty="0"/>
          </a:p>
          <a:p>
            <a:pPr fontAlgn="base"/>
            <a:r>
              <a:rPr lang="en-GB" sz="1200" dirty="0"/>
              <a:t>grades = ("A", "B", "C", "D", "F") </a:t>
            </a:r>
          </a:p>
          <a:p>
            <a:pPr fontAlgn="base"/>
            <a:endParaRPr lang="en-GB" sz="1200" dirty="0"/>
          </a:p>
          <a:p>
            <a:pPr fontAlgn="base"/>
            <a:r>
              <a:rPr lang="en-GB" sz="1200" dirty="0"/>
              <a:t>print(grades[1]) </a:t>
            </a:r>
          </a:p>
          <a:p>
            <a:pPr fontAlgn="base"/>
            <a:endParaRPr lang="en-GB" sz="1200" dirty="0"/>
          </a:p>
          <a:p>
            <a:pPr fontAlgn="base"/>
            <a:r>
              <a:rPr lang="en-GB" sz="1200" dirty="0"/>
              <a:t>  </a:t>
            </a:r>
          </a:p>
          <a:p>
            <a:pPr fontAlgn="base"/>
            <a:endParaRPr lang="en-GB" sz="1200" dirty="0"/>
          </a:p>
          <a:p>
            <a:pPr fontAlgn="base"/>
            <a:r>
              <a:rPr lang="en-GB" sz="1200" dirty="0"/>
              <a:t>#Looping </a:t>
            </a:r>
          </a:p>
          <a:p>
            <a:pPr fontAlgn="base"/>
            <a:endParaRPr lang="en-GB" sz="1200" dirty="0"/>
          </a:p>
          <a:p>
            <a:pPr fontAlgn="base"/>
            <a:r>
              <a:rPr lang="en-GB" sz="1200" dirty="0"/>
              <a:t>print("For loops – start to finish of iterative:") </a:t>
            </a:r>
          </a:p>
          <a:p>
            <a:pPr fontAlgn="base"/>
            <a:endParaRPr lang="en-GB" sz="1200" dirty="0"/>
          </a:p>
          <a:p>
            <a:pPr fontAlgn="base"/>
            <a:r>
              <a:rPr lang="en-GB" sz="1200" dirty="0"/>
              <a:t>  </a:t>
            </a:r>
          </a:p>
          <a:p>
            <a:pPr fontAlgn="base"/>
            <a:endParaRPr lang="en-GB" sz="1200" dirty="0"/>
          </a:p>
          <a:p>
            <a:pPr fontAlgn="base"/>
            <a:r>
              <a:rPr lang="en-GB" sz="1200" dirty="0"/>
              <a:t>vegetables = ["Pepper", "Onion", "Carrot"] </a:t>
            </a:r>
          </a:p>
          <a:p>
            <a:pPr fontAlgn="base"/>
            <a:endParaRPr lang="en-GB" sz="1200" dirty="0"/>
          </a:p>
          <a:p>
            <a:pPr fontAlgn="base"/>
            <a:r>
              <a:rPr lang="en-GB" sz="1200" dirty="0"/>
              <a:t>for x in vegetables: </a:t>
            </a:r>
          </a:p>
          <a:p>
            <a:pPr fontAlgn="base"/>
            <a:endParaRPr lang="en-GB" sz="1200" dirty="0"/>
          </a:p>
          <a:p>
            <a:pPr fontAlgn="base"/>
            <a:r>
              <a:rPr lang="en-GB" sz="1200" dirty="0"/>
              <a:t>     print(x) </a:t>
            </a:r>
            <a:endParaRPr lang="en-GB" sz="1350" dirty="0"/>
          </a:p>
        </p:txBody>
      </p:sp>
      <p:sp>
        <p:nvSpPr>
          <p:cNvPr id="7" name="Rectangle 6">
            <a:extLst>
              <a:ext uri="{FF2B5EF4-FFF2-40B4-BE49-F238E27FC236}">
                <a16:creationId xmlns:a16="http://schemas.microsoft.com/office/drawing/2014/main" id="{255FA5E9-AED6-47CC-A643-779F849993AB}"/>
              </a:ext>
            </a:extLst>
          </p:cNvPr>
          <p:cNvSpPr/>
          <p:nvPr/>
        </p:nvSpPr>
        <p:spPr>
          <a:xfrm>
            <a:off x="4139952" y="195486"/>
            <a:ext cx="4680520" cy="2308324"/>
          </a:xfrm>
          <a:prstGeom prst="rect">
            <a:avLst/>
          </a:prstGeom>
        </p:spPr>
        <p:txBody>
          <a:bodyPr wrap="square">
            <a:spAutoFit/>
          </a:bodyPr>
          <a:lstStyle/>
          <a:p>
            <a:pPr fontAlgn="base"/>
            <a:r>
              <a:rPr lang="en-GB" sz="1200" dirty="0"/>
              <a:t>#While Loops </a:t>
            </a:r>
          </a:p>
          <a:p>
            <a:pPr fontAlgn="base"/>
            <a:r>
              <a:rPr lang="en-GB" sz="1200" dirty="0"/>
              <a:t>  </a:t>
            </a:r>
          </a:p>
          <a:p>
            <a:pPr fontAlgn="base"/>
            <a:endParaRPr lang="en-GB" sz="1200" dirty="0"/>
          </a:p>
          <a:p>
            <a:pPr fontAlgn="base"/>
            <a:r>
              <a:rPr lang="en-GB" sz="1200" dirty="0"/>
              <a:t>print("While loops – execute as long as true") </a:t>
            </a:r>
          </a:p>
          <a:p>
            <a:pPr fontAlgn="base"/>
            <a:endParaRPr lang="en-GB" sz="1200" dirty="0"/>
          </a:p>
          <a:p>
            <a:pPr fontAlgn="base"/>
            <a:r>
              <a:rPr lang="en-GB" sz="1200" dirty="0" err="1"/>
              <a:t>i</a:t>
            </a:r>
            <a:r>
              <a:rPr lang="en-GB" sz="1200" dirty="0"/>
              <a:t> = 1 </a:t>
            </a:r>
          </a:p>
          <a:p>
            <a:pPr fontAlgn="base"/>
            <a:endParaRPr lang="en-GB" sz="1200" dirty="0"/>
          </a:p>
          <a:p>
            <a:pPr fontAlgn="base"/>
            <a:r>
              <a:rPr lang="en-GB" sz="1200" dirty="0"/>
              <a:t>while </a:t>
            </a:r>
            <a:r>
              <a:rPr lang="en-GB" sz="1200" dirty="0" err="1"/>
              <a:t>i</a:t>
            </a:r>
            <a:r>
              <a:rPr lang="en-GB" sz="1200" dirty="0"/>
              <a:t> &lt; 10: </a:t>
            </a:r>
          </a:p>
          <a:p>
            <a:pPr fontAlgn="base"/>
            <a:endParaRPr lang="en-GB" sz="1200" dirty="0"/>
          </a:p>
          <a:p>
            <a:pPr fontAlgn="base"/>
            <a:r>
              <a:rPr lang="en-GB" sz="1200" dirty="0"/>
              <a:t>     print(</a:t>
            </a:r>
            <a:r>
              <a:rPr lang="en-GB" sz="1200" dirty="0" err="1"/>
              <a:t>i</a:t>
            </a:r>
            <a:r>
              <a:rPr lang="en-GB" sz="1200" dirty="0"/>
              <a:t>) </a:t>
            </a:r>
          </a:p>
          <a:p>
            <a:pPr fontAlgn="base"/>
            <a:endParaRPr lang="en-GB" sz="1200" dirty="0"/>
          </a:p>
          <a:p>
            <a:pPr fontAlgn="base"/>
            <a:r>
              <a:rPr lang="en-GB" sz="1200" dirty="0"/>
              <a:t>     </a:t>
            </a:r>
            <a:r>
              <a:rPr lang="en-GB" sz="1200" dirty="0" err="1"/>
              <a:t>i</a:t>
            </a:r>
            <a:r>
              <a:rPr lang="en-GB" sz="1200" dirty="0"/>
              <a:t> += 1 </a:t>
            </a:r>
          </a:p>
        </p:txBody>
      </p:sp>
    </p:spTree>
    <p:extLst>
      <p:ext uri="{BB962C8B-B14F-4D97-AF65-F5344CB8AC3E}">
        <p14:creationId xmlns:p14="http://schemas.microsoft.com/office/powerpoint/2010/main" val="153619592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54A8B4A-0EAF-4600-BD68-E946AEC0A325}"/>
              </a:ext>
            </a:extLst>
          </p:cNvPr>
          <p:cNvSpPr>
            <a:spLocks noGrp="1"/>
          </p:cNvSpPr>
          <p:nvPr>
            <p:ph type="sldNum" sz="quarter" idx="11"/>
          </p:nvPr>
        </p:nvSpPr>
        <p:spPr/>
        <p:txBody>
          <a:bodyPr/>
          <a:lstStyle/>
          <a:p>
            <a:fld id="{DA2C159E-F13C-4A85-9A41-E7669D3E0D70}" type="slidenum">
              <a:rPr lang="en-GB" smtClean="0"/>
              <a:pPr/>
              <a:t>110</a:t>
            </a:fld>
            <a:endParaRPr lang="en-GB"/>
          </a:p>
        </p:txBody>
      </p:sp>
      <p:sp>
        <p:nvSpPr>
          <p:cNvPr id="5" name="Footer Placeholder 4">
            <a:extLst>
              <a:ext uri="{FF2B5EF4-FFF2-40B4-BE49-F238E27FC236}">
                <a16:creationId xmlns:a16="http://schemas.microsoft.com/office/drawing/2014/main" id="{12DFDC5C-C5E8-41DA-9B06-B6729BF4080E}"/>
              </a:ext>
            </a:extLst>
          </p:cNvPr>
          <p:cNvSpPr>
            <a:spLocks noGrp="1"/>
          </p:cNvSpPr>
          <p:nvPr>
            <p:ph type="ftr" sz="quarter" idx="10"/>
          </p:nvPr>
        </p:nvSpPr>
        <p:spPr/>
        <p:txBody>
          <a:bodyPr/>
          <a:lstStyle/>
          <a:p>
            <a:r>
              <a:rPr lang="en-GB"/>
              <a:t>Education &amp; Training Foundation</a:t>
            </a:r>
            <a:endParaRPr lang="en-GB" dirty="0"/>
          </a:p>
        </p:txBody>
      </p:sp>
      <p:sp>
        <p:nvSpPr>
          <p:cNvPr id="4" name="TextBox 3">
            <a:extLst>
              <a:ext uri="{FF2B5EF4-FFF2-40B4-BE49-F238E27FC236}">
                <a16:creationId xmlns:a16="http://schemas.microsoft.com/office/drawing/2014/main" id="{678DA16C-D893-49EC-8DF8-4F1C3B483D26}"/>
              </a:ext>
            </a:extLst>
          </p:cNvPr>
          <p:cNvSpPr txBox="1"/>
          <p:nvPr/>
        </p:nvSpPr>
        <p:spPr>
          <a:xfrm>
            <a:off x="234000" y="267494"/>
            <a:ext cx="7973984" cy="3170099"/>
          </a:xfrm>
          <a:prstGeom prst="rect">
            <a:avLst/>
          </a:prstGeom>
          <a:noFill/>
        </p:spPr>
        <p:txBody>
          <a:bodyPr wrap="square" rtlCol="0">
            <a:spAutoFit/>
          </a:bodyPr>
          <a:lstStyle/>
          <a:p>
            <a:r>
              <a:rPr lang="en-GB" sz="2000" b="1" dirty="0">
                <a:solidFill>
                  <a:schemeClr val="dk1"/>
                </a:solidFill>
                <a:latin typeface="+mj-lt"/>
                <a:ea typeface="Calibri"/>
                <a:cs typeface="Calibri"/>
                <a:sym typeface="Calibri"/>
              </a:rPr>
              <a:t>Project analysis for solution four</a:t>
            </a:r>
            <a:r>
              <a:rPr lang="en-GB" sz="2000" dirty="0">
                <a:solidFill>
                  <a:schemeClr val="dk1"/>
                </a:solidFill>
                <a:latin typeface="+mj-lt"/>
                <a:ea typeface="Calibri"/>
                <a:cs typeface="Calibri"/>
                <a:sym typeface="Calibri"/>
              </a:rPr>
              <a:t> </a:t>
            </a:r>
          </a:p>
          <a:p>
            <a:endParaRPr lang="en-GB" sz="1200" dirty="0">
              <a:solidFill>
                <a:schemeClr val="dk1"/>
              </a:solidFill>
              <a:ea typeface="Calibri"/>
              <a:cs typeface="Calibri"/>
              <a:sym typeface="Calibri"/>
            </a:endParaRPr>
          </a:p>
          <a:p>
            <a:r>
              <a:rPr lang="en-GB" sz="1200" b="1" dirty="0">
                <a:solidFill>
                  <a:schemeClr val="dk1"/>
                </a:solidFill>
                <a:ea typeface="Calibri"/>
                <a:cs typeface="Calibri"/>
                <a:sym typeface="Calibri"/>
              </a:rPr>
              <a:t>Constraints</a:t>
            </a:r>
          </a:p>
          <a:p>
            <a:r>
              <a:rPr lang="en-GB" sz="1200" dirty="0">
                <a:solidFill>
                  <a:schemeClr val="dk1"/>
                </a:solidFill>
                <a:ea typeface="Calibri"/>
                <a:cs typeface="Calibri"/>
                <a:sym typeface="Calibri"/>
              </a:rPr>
              <a:t>The project will not include:</a:t>
            </a:r>
          </a:p>
          <a:p>
            <a:pPr marL="171450" indent="-171450">
              <a:buFont typeface="Arial" panose="020B0604020202020204" pitchFamily="34" charset="0"/>
              <a:buChar char="•"/>
            </a:pPr>
            <a:r>
              <a:rPr lang="en-GB" sz="1200" dirty="0">
                <a:solidFill>
                  <a:schemeClr val="dk1"/>
                </a:solidFill>
                <a:ea typeface="Calibri"/>
                <a:cs typeface="Calibri"/>
                <a:sym typeface="Calibri"/>
              </a:rPr>
              <a:t>Scanning of all ports.</a:t>
            </a:r>
          </a:p>
          <a:p>
            <a:r>
              <a:rPr lang="en-GB" sz="1200" dirty="0"/>
              <a:t> for port in range(</a:t>
            </a:r>
            <a:r>
              <a:rPr lang="en-GB" sz="1200" dirty="0" err="1"/>
              <a:t>int</a:t>
            </a:r>
            <a:r>
              <a:rPr lang="en-GB" sz="1200" dirty="0"/>
              <a:t>(</a:t>
            </a:r>
            <a:r>
              <a:rPr lang="en-GB" sz="1200" dirty="0" err="1"/>
              <a:t>initPort</a:t>
            </a:r>
            <a:r>
              <a:rPr lang="en-GB" sz="1200" dirty="0"/>
              <a:t>), </a:t>
            </a:r>
            <a:r>
              <a:rPr lang="en-GB" sz="1200" dirty="0" err="1"/>
              <a:t>int</a:t>
            </a:r>
            <a:r>
              <a:rPr lang="en-GB" sz="1200" dirty="0"/>
              <a:t>(</a:t>
            </a:r>
            <a:r>
              <a:rPr lang="en-GB" sz="1200" dirty="0" err="1"/>
              <a:t>finalPort</a:t>
            </a:r>
            <a:r>
              <a:rPr lang="en-GB" sz="1200" dirty="0"/>
              <a:t>)):</a:t>
            </a:r>
          </a:p>
          <a:p>
            <a:r>
              <a:rPr lang="en-GB" sz="1200" dirty="0"/>
              <a:t>      print("Checking port {} ...".format(port))</a:t>
            </a:r>
            <a:r>
              <a:rPr lang="en-GB" sz="1200" dirty="0">
                <a:solidFill>
                  <a:schemeClr val="dk1"/>
                </a:solidFill>
                <a:ea typeface="Calibri"/>
                <a:cs typeface="Calibri"/>
                <a:sym typeface="Calibri"/>
              </a:rPr>
              <a:t>Program allows for specification of a range of ports.</a:t>
            </a:r>
          </a:p>
          <a:p>
            <a:endParaRPr lang="en-GB" sz="1200" dirty="0">
              <a:solidFill>
                <a:schemeClr val="dk1"/>
              </a:solidFill>
              <a:ea typeface="Calibri"/>
              <a:cs typeface="Calibri"/>
              <a:sym typeface="Calibri"/>
            </a:endParaRPr>
          </a:p>
          <a:p>
            <a:pPr marL="171450" indent="-171450">
              <a:buFont typeface="Arial" panose="020B0604020202020204" pitchFamily="34" charset="0"/>
              <a:buChar char="•"/>
            </a:pPr>
            <a:r>
              <a:rPr lang="en-GB" sz="1200" dirty="0">
                <a:solidFill>
                  <a:schemeClr val="dk1"/>
                </a:solidFill>
                <a:ea typeface="Calibri"/>
                <a:cs typeface="Calibri"/>
                <a:sym typeface="Calibri"/>
              </a:rPr>
              <a:t>A comprehensive / complete vulnerability scan</a:t>
            </a:r>
          </a:p>
          <a:p>
            <a:r>
              <a:rPr lang="en-GB" sz="1200" dirty="0"/>
              <a:t> if result == 0:</a:t>
            </a:r>
          </a:p>
          <a:p>
            <a:r>
              <a:rPr lang="en-GB" sz="1200" dirty="0"/>
              <a:t>          print("Port {}: </a:t>
            </a:r>
            <a:r>
              <a:rPr lang="en-GB" sz="1200" dirty="0" err="1"/>
              <a:t>Open".format</a:t>
            </a:r>
            <a:r>
              <a:rPr lang="en-GB" sz="1200" dirty="0"/>
              <a:t>(port))</a:t>
            </a:r>
          </a:p>
          <a:p>
            <a:r>
              <a:rPr lang="en-GB" sz="1200" dirty="0"/>
              <a:t>      else:</a:t>
            </a:r>
          </a:p>
          <a:p>
            <a:r>
              <a:rPr lang="en-GB" sz="1200" dirty="0"/>
              <a:t>          print("Port {}: </a:t>
            </a:r>
            <a:r>
              <a:rPr lang="en-GB" sz="1200" dirty="0" err="1"/>
              <a:t>Closed".format</a:t>
            </a:r>
            <a:r>
              <a:rPr lang="en-GB" sz="1200" dirty="0"/>
              <a:t>(port))</a:t>
            </a:r>
          </a:p>
          <a:p>
            <a:r>
              <a:rPr lang="en-GB" sz="1200" dirty="0"/>
              <a:t>          print("Reason:", </a:t>
            </a:r>
            <a:r>
              <a:rPr lang="en-GB" sz="1200" dirty="0" err="1"/>
              <a:t>errno.errorcode</a:t>
            </a:r>
            <a:r>
              <a:rPr lang="en-GB" sz="1200" dirty="0"/>
              <a:t>[result])</a:t>
            </a:r>
            <a:endParaRPr lang="en-GB" sz="1200" dirty="0">
              <a:solidFill>
                <a:schemeClr val="dk1"/>
              </a:solidFill>
              <a:ea typeface="Calibri"/>
              <a:cs typeface="Calibri"/>
              <a:sym typeface="Calibri"/>
            </a:endParaRPr>
          </a:p>
          <a:p>
            <a:br>
              <a:rPr lang="en-GB" sz="1200" dirty="0"/>
            </a:br>
            <a:endParaRPr lang="en-GB" sz="1200" dirty="0"/>
          </a:p>
        </p:txBody>
      </p:sp>
      <p:pic>
        <p:nvPicPr>
          <p:cNvPr id="6" name="Google Shape;85;p1">
            <a:extLst>
              <a:ext uri="{FF2B5EF4-FFF2-40B4-BE49-F238E27FC236}">
                <a16:creationId xmlns:a16="http://schemas.microsoft.com/office/drawing/2014/main" id="{453556ED-C677-482E-A6C8-B69395BD6BFE}"/>
              </a:ext>
            </a:extLst>
          </p:cNvPr>
          <p:cNvPicPr preferRelativeResize="0"/>
          <p:nvPr/>
        </p:nvPicPr>
        <p:blipFill rotWithShape="1">
          <a:blip r:embed="rId3">
            <a:alphaModFix/>
          </a:blip>
          <a:srcRect/>
          <a:stretch/>
        </p:blipFill>
        <p:spPr>
          <a:xfrm>
            <a:off x="5387492" y="2859782"/>
            <a:ext cx="3023616" cy="1582601"/>
          </a:xfrm>
          <a:prstGeom prst="rect">
            <a:avLst/>
          </a:prstGeom>
          <a:noFill/>
          <a:ln>
            <a:noFill/>
          </a:ln>
        </p:spPr>
      </p:pic>
    </p:spTree>
    <p:extLst>
      <p:ext uri="{BB962C8B-B14F-4D97-AF65-F5344CB8AC3E}">
        <p14:creationId xmlns:p14="http://schemas.microsoft.com/office/powerpoint/2010/main" val="316066979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54A8B4A-0EAF-4600-BD68-E946AEC0A325}"/>
              </a:ext>
            </a:extLst>
          </p:cNvPr>
          <p:cNvSpPr>
            <a:spLocks noGrp="1"/>
          </p:cNvSpPr>
          <p:nvPr>
            <p:ph type="sldNum" sz="quarter" idx="11"/>
          </p:nvPr>
        </p:nvSpPr>
        <p:spPr/>
        <p:txBody>
          <a:bodyPr/>
          <a:lstStyle/>
          <a:p>
            <a:fld id="{DA2C159E-F13C-4A85-9A41-E7669D3E0D70}" type="slidenum">
              <a:rPr lang="en-GB" smtClean="0"/>
              <a:pPr/>
              <a:t>111</a:t>
            </a:fld>
            <a:endParaRPr lang="en-GB"/>
          </a:p>
        </p:txBody>
      </p:sp>
      <p:sp>
        <p:nvSpPr>
          <p:cNvPr id="5" name="Footer Placeholder 4">
            <a:extLst>
              <a:ext uri="{FF2B5EF4-FFF2-40B4-BE49-F238E27FC236}">
                <a16:creationId xmlns:a16="http://schemas.microsoft.com/office/drawing/2014/main" id="{12DFDC5C-C5E8-41DA-9B06-B6729BF4080E}"/>
              </a:ext>
            </a:extLst>
          </p:cNvPr>
          <p:cNvSpPr>
            <a:spLocks noGrp="1"/>
          </p:cNvSpPr>
          <p:nvPr>
            <p:ph type="ftr" sz="quarter" idx="10"/>
          </p:nvPr>
        </p:nvSpPr>
        <p:spPr/>
        <p:txBody>
          <a:bodyPr/>
          <a:lstStyle/>
          <a:p>
            <a:r>
              <a:rPr lang="en-GB"/>
              <a:t>Education &amp; Training Foundation</a:t>
            </a:r>
            <a:endParaRPr lang="en-GB" dirty="0"/>
          </a:p>
        </p:txBody>
      </p:sp>
      <p:graphicFrame>
        <p:nvGraphicFramePr>
          <p:cNvPr id="4" name="Table 3">
            <a:extLst>
              <a:ext uri="{FF2B5EF4-FFF2-40B4-BE49-F238E27FC236}">
                <a16:creationId xmlns:a16="http://schemas.microsoft.com/office/drawing/2014/main" id="{48092C3A-4F51-4A91-9FED-589B086A3D87}"/>
              </a:ext>
            </a:extLst>
          </p:cNvPr>
          <p:cNvGraphicFramePr>
            <a:graphicFrameLocks noGrp="1"/>
          </p:cNvGraphicFramePr>
          <p:nvPr>
            <p:extLst>
              <p:ext uri="{D42A27DB-BD31-4B8C-83A1-F6EECF244321}">
                <p14:modId xmlns:p14="http://schemas.microsoft.com/office/powerpoint/2010/main" val="3596953565"/>
              </p:ext>
            </p:extLst>
          </p:nvPr>
        </p:nvGraphicFramePr>
        <p:xfrm>
          <a:off x="395536" y="267494"/>
          <a:ext cx="7092788" cy="3579384"/>
        </p:xfrm>
        <a:graphic>
          <a:graphicData uri="http://schemas.openxmlformats.org/drawingml/2006/table">
            <a:tbl>
              <a:tblPr/>
              <a:tblGrid>
                <a:gridCol w="7092788">
                  <a:extLst>
                    <a:ext uri="{9D8B030D-6E8A-4147-A177-3AD203B41FA5}">
                      <a16:colId xmlns:a16="http://schemas.microsoft.com/office/drawing/2014/main" val="3020309965"/>
                    </a:ext>
                  </a:extLst>
                </a:gridCol>
              </a:tblGrid>
              <a:tr h="33940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import socket</a:t>
                      </a:r>
                    </a:p>
                    <a:p>
                      <a:r>
                        <a:rPr lang="en-GB" sz="1200" b="0" i="0" kern="1200" dirty="0">
                          <a:solidFill>
                            <a:schemeClr val="tx1"/>
                          </a:solidFill>
                          <a:effectLst/>
                          <a:latin typeface="+mn-lt"/>
                          <a:ea typeface="+mn-ea"/>
                          <a:cs typeface="+mn-cs"/>
                        </a:rPr>
                        <a:t>import </a:t>
                      </a:r>
                      <a:r>
                        <a:rPr lang="en-GB" sz="1200" b="0" i="0" kern="1200" dirty="0" err="1">
                          <a:solidFill>
                            <a:schemeClr val="tx1"/>
                          </a:solidFill>
                          <a:effectLst/>
                          <a:latin typeface="+mn-lt"/>
                          <a:ea typeface="+mn-ea"/>
                          <a:cs typeface="+mn-cs"/>
                        </a:rPr>
                        <a:t>argparse</a:t>
                      </a:r>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from </a:t>
                      </a:r>
                      <a:r>
                        <a:rPr lang="en-GB" sz="1200" b="0" i="0" kern="1200" dirty="0" err="1">
                          <a:solidFill>
                            <a:schemeClr val="tx1"/>
                          </a:solidFill>
                          <a:effectLst/>
                          <a:latin typeface="+mn-lt"/>
                          <a:ea typeface="+mn-ea"/>
                          <a:cs typeface="+mn-cs"/>
                        </a:rPr>
                        <a:t>colorama</a:t>
                      </a:r>
                      <a:r>
                        <a:rPr lang="en-GB" sz="1200" b="0" i="0" kern="1200" dirty="0">
                          <a:solidFill>
                            <a:schemeClr val="tx1"/>
                          </a:solidFill>
                          <a:effectLst/>
                          <a:latin typeface="+mn-lt"/>
                          <a:ea typeface="+mn-ea"/>
                          <a:cs typeface="+mn-cs"/>
                        </a:rPr>
                        <a:t> import </a:t>
                      </a:r>
                      <a:r>
                        <a:rPr lang="en-GB" sz="1200" b="0" i="0" kern="1200" dirty="0" err="1">
                          <a:solidFill>
                            <a:schemeClr val="tx1"/>
                          </a:solidFill>
                          <a:effectLst/>
                          <a:latin typeface="+mn-lt"/>
                          <a:ea typeface="+mn-ea"/>
                          <a:cs typeface="+mn-cs"/>
                        </a:rPr>
                        <a:t>init</a:t>
                      </a:r>
                      <a:r>
                        <a:rPr lang="en-GB" sz="1200" b="0" i="0" kern="1200" dirty="0">
                          <a:solidFill>
                            <a:schemeClr val="tx1"/>
                          </a:solidFill>
                          <a:effectLst/>
                          <a:latin typeface="+mn-lt"/>
                          <a:ea typeface="+mn-ea"/>
                          <a:cs typeface="+mn-cs"/>
                        </a:rPr>
                        <a:t>, Fore</a:t>
                      </a:r>
                    </a:p>
                    <a:p>
                      <a:r>
                        <a:rPr lang="en-GB" sz="1200" b="0" i="0" kern="1200" dirty="0">
                          <a:solidFill>
                            <a:schemeClr val="tx1"/>
                          </a:solidFill>
                          <a:effectLst/>
                          <a:latin typeface="+mn-lt"/>
                          <a:ea typeface="+mn-ea"/>
                          <a:cs typeface="+mn-cs"/>
                        </a:rPr>
                        <a:t>from threading import Thread, Lock</a:t>
                      </a:r>
                    </a:p>
                    <a:p>
                      <a:r>
                        <a:rPr lang="en-GB" sz="1200" b="0" i="0" kern="1200" dirty="0">
                          <a:solidFill>
                            <a:schemeClr val="tx1"/>
                          </a:solidFill>
                          <a:effectLst/>
                          <a:latin typeface="+mn-lt"/>
                          <a:ea typeface="+mn-ea"/>
                          <a:cs typeface="+mn-cs"/>
                        </a:rPr>
                        <a:t>from queue import Queue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dirty="0">
                          <a:effectLst/>
                          <a:latin typeface="+mn-lt"/>
                        </a:rPr>
                        <a:t>from </a:t>
                      </a:r>
                      <a:r>
                        <a:rPr lang="en-GB" sz="1200" b="0" i="0" dirty="0" err="1">
                          <a:effectLst/>
                          <a:latin typeface="+mn-lt"/>
                        </a:rPr>
                        <a:t>datetime</a:t>
                      </a:r>
                      <a:r>
                        <a:rPr lang="en-GB" sz="1200" b="0" i="0" dirty="0">
                          <a:effectLst/>
                          <a:latin typeface="+mn-lt"/>
                        </a:rPr>
                        <a:t> import </a:t>
                      </a:r>
                      <a:r>
                        <a:rPr lang="en-GB" sz="1200" b="0" i="0" dirty="0" err="1">
                          <a:effectLst/>
                          <a:latin typeface="+mn-lt"/>
                        </a:rPr>
                        <a:t>datetime</a:t>
                      </a:r>
                      <a:endParaRPr lang="en-GB" sz="1200" b="0" i="0" dirty="0">
                        <a:effectLst/>
                        <a:latin typeface="+mn-lt"/>
                      </a:endParaRPr>
                    </a:p>
                    <a:p>
                      <a:endParaRPr lang="en-GB" sz="1200" b="0" i="0" kern="1200" dirty="0">
                        <a:solidFill>
                          <a:schemeClr val="tx1"/>
                        </a:solidFill>
                        <a:effectLst/>
                        <a:latin typeface="+mn-lt"/>
                        <a:ea typeface="+mn-ea"/>
                        <a:cs typeface="+mn-cs"/>
                      </a:endParaRP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 adding</a:t>
                      </a:r>
                      <a:r>
                        <a:rPr lang="en-GB" sz="1200" b="0" i="0" kern="1200" baseline="0" dirty="0">
                          <a:solidFill>
                            <a:schemeClr val="tx1"/>
                          </a:solidFill>
                          <a:effectLst/>
                          <a:latin typeface="+mn-lt"/>
                          <a:ea typeface="+mn-ea"/>
                          <a:cs typeface="+mn-cs"/>
                        </a:rPr>
                        <a:t> </a:t>
                      </a:r>
                      <a:r>
                        <a:rPr lang="en-GB" sz="1200" b="0" i="0" kern="1200" dirty="0">
                          <a:solidFill>
                            <a:schemeClr val="tx1"/>
                          </a:solidFill>
                          <a:effectLst/>
                          <a:latin typeface="+mn-lt"/>
                          <a:ea typeface="+mn-ea"/>
                          <a:cs typeface="+mn-cs"/>
                        </a:rPr>
                        <a:t>colour</a:t>
                      </a:r>
                    </a:p>
                    <a:p>
                      <a:r>
                        <a:rPr lang="en-GB" sz="1200" b="0" i="0" kern="1200" dirty="0" err="1">
                          <a:solidFill>
                            <a:schemeClr val="tx1"/>
                          </a:solidFill>
                          <a:effectLst/>
                          <a:latin typeface="+mn-lt"/>
                          <a:ea typeface="+mn-ea"/>
                          <a:cs typeface="+mn-cs"/>
                        </a:rPr>
                        <a:t>init</a:t>
                      </a:r>
                      <a:r>
                        <a:rPr lang="en-GB" sz="1200" b="0" i="0" kern="1200" dirty="0">
                          <a:solidFill>
                            <a:schemeClr val="tx1"/>
                          </a:solidFill>
                          <a:effectLst/>
                          <a:latin typeface="+mn-lt"/>
                          <a:ea typeface="+mn-ea"/>
                          <a:cs typeface="+mn-cs"/>
                        </a:rPr>
                        <a:t>()</a:t>
                      </a:r>
                    </a:p>
                    <a:p>
                      <a:r>
                        <a:rPr lang="en-GB" sz="1200" b="0" i="0" kern="1200" dirty="0">
                          <a:solidFill>
                            <a:schemeClr val="tx1"/>
                          </a:solidFill>
                          <a:effectLst/>
                          <a:latin typeface="+mn-lt"/>
                          <a:ea typeface="+mn-ea"/>
                          <a:cs typeface="+mn-cs"/>
                        </a:rPr>
                        <a:t>GREEN = </a:t>
                      </a:r>
                      <a:r>
                        <a:rPr lang="en-GB" sz="1200" b="0" i="0" kern="1200" dirty="0" err="1">
                          <a:solidFill>
                            <a:schemeClr val="tx1"/>
                          </a:solidFill>
                          <a:effectLst/>
                          <a:latin typeface="+mn-lt"/>
                          <a:ea typeface="+mn-ea"/>
                          <a:cs typeface="+mn-cs"/>
                        </a:rPr>
                        <a:t>Fore.GREEN</a:t>
                      </a:r>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RESET = </a:t>
                      </a:r>
                      <a:r>
                        <a:rPr lang="en-GB" sz="1200" b="0" i="0" kern="1200" dirty="0" err="1">
                          <a:solidFill>
                            <a:schemeClr val="tx1"/>
                          </a:solidFill>
                          <a:effectLst/>
                          <a:latin typeface="+mn-lt"/>
                          <a:ea typeface="+mn-ea"/>
                          <a:cs typeface="+mn-cs"/>
                        </a:rPr>
                        <a:t>Fore.RESET</a:t>
                      </a:r>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GRAY = </a:t>
                      </a:r>
                      <a:r>
                        <a:rPr lang="en-GB" sz="1200" b="0" i="0" kern="1200" dirty="0" err="1">
                          <a:solidFill>
                            <a:schemeClr val="tx1"/>
                          </a:solidFill>
                          <a:effectLst/>
                          <a:latin typeface="+mn-lt"/>
                          <a:ea typeface="+mn-ea"/>
                          <a:cs typeface="+mn-cs"/>
                        </a:rPr>
                        <a:t>Fore.LIGHTBLACK_EX</a:t>
                      </a:r>
                      <a:endParaRPr lang="en-GB" sz="1200" b="0" i="0" kern="1200" dirty="0">
                        <a:solidFill>
                          <a:schemeClr val="tx1"/>
                        </a:solidFill>
                        <a:effectLst/>
                        <a:latin typeface="+mn-lt"/>
                        <a:ea typeface="+mn-ea"/>
                        <a:cs typeface="+mn-cs"/>
                      </a:endParaRP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 specifying number threads to utilise for scan</a:t>
                      </a:r>
                    </a:p>
                    <a:p>
                      <a:r>
                        <a:rPr lang="en-GB" sz="1200" b="0" i="0" kern="1200" dirty="0">
                          <a:solidFill>
                            <a:schemeClr val="tx1"/>
                          </a:solidFill>
                          <a:effectLst/>
                          <a:latin typeface="+mn-lt"/>
                          <a:ea typeface="+mn-ea"/>
                          <a:cs typeface="+mn-cs"/>
                        </a:rPr>
                        <a:t>threads = 200</a:t>
                      </a:r>
                    </a:p>
                    <a:p>
                      <a:r>
                        <a:rPr lang="en-GB" sz="1200" b="0" i="0" kern="1200" dirty="0">
                          <a:solidFill>
                            <a:schemeClr val="tx1"/>
                          </a:solidFill>
                          <a:effectLst/>
                          <a:latin typeface="+mn-lt"/>
                          <a:ea typeface="+mn-ea"/>
                          <a:cs typeface="+mn-cs"/>
                        </a:rPr>
                        <a:t>q = Queue()</a:t>
                      </a:r>
                    </a:p>
                    <a:p>
                      <a:r>
                        <a:rPr lang="en-GB" sz="1200" b="0" i="0" kern="1200" dirty="0" err="1">
                          <a:solidFill>
                            <a:schemeClr val="tx1"/>
                          </a:solidFill>
                          <a:effectLst/>
                          <a:latin typeface="+mn-lt"/>
                          <a:ea typeface="+mn-ea"/>
                          <a:cs typeface="+mn-cs"/>
                        </a:rPr>
                        <a:t>print_lock</a:t>
                      </a:r>
                      <a:r>
                        <a:rPr lang="en-GB" sz="1200" b="0" i="0" kern="1200" dirty="0">
                          <a:solidFill>
                            <a:schemeClr val="tx1"/>
                          </a:solidFill>
                          <a:effectLst/>
                          <a:latin typeface="+mn-lt"/>
                          <a:ea typeface="+mn-ea"/>
                          <a:cs typeface="+mn-cs"/>
                        </a:rPr>
                        <a:t> = Lock()</a:t>
                      </a:r>
                    </a:p>
                    <a:p>
                      <a:endParaRPr lang="en-GB" sz="1200" b="0" i="0" kern="1200" dirty="0">
                        <a:solidFill>
                          <a:schemeClr val="tx1"/>
                        </a:solidFill>
                        <a:effectLst/>
                        <a:latin typeface="+mn-lt"/>
                        <a:ea typeface="+mn-ea"/>
                        <a:cs typeface="+mn-cs"/>
                      </a:endParaRPr>
                    </a:p>
                  </a:txBody>
                  <a:tcPr marL="37380" marR="37380" marT="52332" marB="52332" anchor="ctr">
                    <a:lnL>
                      <a:noFill/>
                    </a:lnL>
                    <a:lnR>
                      <a:noFill/>
                    </a:lnR>
                    <a:lnT>
                      <a:noFill/>
                    </a:lnT>
                    <a:lnB>
                      <a:noFill/>
                    </a:lnB>
                  </a:tcPr>
                </a:tc>
                <a:extLst>
                  <a:ext uri="{0D108BD9-81ED-4DB2-BD59-A6C34878D82A}">
                    <a16:rowId xmlns:a16="http://schemas.microsoft.com/office/drawing/2014/main" val="730228764"/>
                  </a:ext>
                </a:extLst>
              </a:tr>
            </a:tbl>
          </a:graphicData>
        </a:graphic>
      </p:graphicFrame>
    </p:spTree>
    <p:extLst>
      <p:ext uri="{BB962C8B-B14F-4D97-AF65-F5344CB8AC3E}">
        <p14:creationId xmlns:p14="http://schemas.microsoft.com/office/powerpoint/2010/main" val="8697633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54A8B4A-0EAF-4600-BD68-E946AEC0A325}"/>
              </a:ext>
            </a:extLst>
          </p:cNvPr>
          <p:cNvSpPr>
            <a:spLocks noGrp="1"/>
          </p:cNvSpPr>
          <p:nvPr>
            <p:ph type="sldNum" sz="quarter" idx="11"/>
          </p:nvPr>
        </p:nvSpPr>
        <p:spPr/>
        <p:txBody>
          <a:bodyPr/>
          <a:lstStyle/>
          <a:p>
            <a:fld id="{DA2C159E-F13C-4A85-9A41-E7669D3E0D70}" type="slidenum">
              <a:rPr lang="en-GB" smtClean="0"/>
              <a:pPr/>
              <a:t>112</a:t>
            </a:fld>
            <a:endParaRPr lang="en-GB"/>
          </a:p>
        </p:txBody>
      </p:sp>
      <p:sp>
        <p:nvSpPr>
          <p:cNvPr id="5" name="Footer Placeholder 4">
            <a:extLst>
              <a:ext uri="{FF2B5EF4-FFF2-40B4-BE49-F238E27FC236}">
                <a16:creationId xmlns:a16="http://schemas.microsoft.com/office/drawing/2014/main" id="{12DFDC5C-C5E8-41DA-9B06-B6729BF4080E}"/>
              </a:ext>
            </a:extLst>
          </p:cNvPr>
          <p:cNvSpPr>
            <a:spLocks noGrp="1"/>
          </p:cNvSpPr>
          <p:nvPr>
            <p:ph type="ftr" sz="quarter" idx="10"/>
          </p:nvPr>
        </p:nvSpPr>
        <p:spPr/>
        <p:txBody>
          <a:bodyPr/>
          <a:lstStyle/>
          <a:p>
            <a:r>
              <a:rPr lang="en-GB"/>
              <a:t>Education &amp; Training Foundation</a:t>
            </a:r>
            <a:endParaRPr lang="en-GB" dirty="0"/>
          </a:p>
        </p:txBody>
      </p:sp>
      <p:sp>
        <p:nvSpPr>
          <p:cNvPr id="10" name="TextBox 9">
            <a:extLst>
              <a:ext uri="{FF2B5EF4-FFF2-40B4-BE49-F238E27FC236}">
                <a16:creationId xmlns:a16="http://schemas.microsoft.com/office/drawing/2014/main" id="{EA3D1BD5-8F5A-4AC0-B083-5A8639110D54}"/>
              </a:ext>
            </a:extLst>
          </p:cNvPr>
          <p:cNvSpPr txBox="1"/>
          <p:nvPr/>
        </p:nvSpPr>
        <p:spPr>
          <a:xfrm>
            <a:off x="395536" y="195486"/>
            <a:ext cx="6687248" cy="4616648"/>
          </a:xfrm>
          <a:prstGeom prst="rect">
            <a:avLst/>
          </a:prstGeom>
          <a:noFill/>
        </p:spPr>
        <p:txBody>
          <a:bodyPr wrap="square">
            <a:spAutoFit/>
          </a:bodyPr>
          <a:lstStyle/>
          <a:p>
            <a:r>
              <a:rPr lang="en-GB" sz="1200" dirty="0"/>
              <a:t>def </a:t>
            </a:r>
            <a:r>
              <a:rPr lang="en-GB" sz="1200" dirty="0" err="1"/>
              <a:t>pscan</a:t>
            </a:r>
            <a:r>
              <a:rPr lang="en-GB" sz="1200" dirty="0"/>
              <a:t>(port):</a:t>
            </a:r>
          </a:p>
          <a:p>
            <a:r>
              <a:rPr lang="en-GB" sz="1200" dirty="0"/>
              <a:t>time_1 = </a:t>
            </a:r>
            <a:r>
              <a:rPr lang="en-GB" sz="1200" dirty="0" err="1"/>
              <a:t>datetime.now</a:t>
            </a:r>
            <a:r>
              <a:rPr lang="en-GB" sz="1200" dirty="0"/>
              <a:t>()</a:t>
            </a:r>
          </a:p>
          <a:p>
            <a:endParaRPr lang="en-GB" sz="1200" dirty="0"/>
          </a:p>
          <a:p>
            <a:r>
              <a:rPr lang="en-GB" sz="1200" dirty="0"/>
              <a:t>#Scan a target port and print result</a:t>
            </a:r>
          </a:p>
          <a:p>
            <a:r>
              <a:rPr lang="en-GB" sz="1200" dirty="0"/>
              <a:t>try:</a:t>
            </a:r>
          </a:p>
          <a:p>
            <a:r>
              <a:rPr lang="en-GB" sz="1200" dirty="0"/>
              <a:t>        s = </a:t>
            </a:r>
            <a:r>
              <a:rPr lang="en-GB" sz="1200" dirty="0" err="1"/>
              <a:t>socket.socket</a:t>
            </a:r>
            <a:r>
              <a:rPr lang="en-GB" sz="1200" dirty="0"/>
              <a:t>()</a:t>
            </a:r>
          </a:p>
          <a:p>
            <a:r>
              <a:rPr lang="en-GB" sz="1200" dirty="0"/>
              <a:t>        </a:t>
            </a:r>
            <a:r>
              <a:rPr lang="en-GB" sz="1200" dirty="0" err="1"/>
              <a:t>s.connect</a:t>
            </a:r>
            <a:r>
              <a:rPr lang="en-GB" sz="1200" dirty="0"/>
              <a:t>((host, port))</a:t>
            </a:r>
          </a:p>
          <a:p>
            <a:r>
              <a:rPr lang="en-GB" sz="1200" dirty="0"/>
              <a:t>    except:</a:t>
            </a:r>
          </a:p>
          <a:p>
            <a:r>
              <a:rPr lang="en-GB" sz="1200" dirty="0"/>
              <a:t>        with </a:t>
            </a:r>
            <a:r>
              <a:rPr lang="en-GB" sz="1200" dirty="0" err="1"/>
              <a:t>print_lock</a:t>
            </a:r>
            <a:r>
              <a:rPr lang="en-GB" sz="1200" dirty="0"/>
              <a:t>:</a:t>
            </a:r>
          </a:p>
          <a:p>
            <a:r>
              <a:rPr lang="en-GB" sz="1200" dirty="0"/>
              <a:t>            print(f"{GRAY}{host:15}:{port:5} closed  {RESET}", end='\r')</a:t>
            </a:r>
          </a:p>
          <a:p>
            <a:r>
              <a:rPr lang="en-GB" sz="1200" dirty="0"/>
              <a:t>    else:</a:t>
            </a:r>
          </a:p>
          <a:p>
            <a:r>
              <a:rPr lang="en-GB" sz="1200" dirty="0"/>
              <a:t>        with </a:t>
            </a:r>
            <a:r>
              <a:rPr lang="en-GB" sz="1200" dirty="0" err="1"/>
              <a:t>print_lock</a:t>
            </a:r>
            <a:r>
              <a:rPr lang="en-GB" sz="1200" dirty="0"/>
              <a:t>:</a:t>
            </a:r>
          </a:p>
          <a:p>
            <a:r>
              <a:rPr lang="en-GB" sz="1200" dirty="0"/>
              <a:t>            print(f"{GREEN}{host:15}:{port:5} open    {RESET}")</a:t>
            </a:r>
          </a:p>
          <a:p>
            <a:r>
              <a:rPr lang="en-GB" sz="1200" dirty="0"/>
              <a:t>    finally:</a:t>
            </a:r>
          </a:p>
          <a:p>
            <a:r>
              <a:rPr lang="en-GB" sz="1200" dirty="0"/>
              <a:t>        </a:t>
            </a:r>
            <a:r>
              <a:rPr lang="en-GB" sz="1200" dirty="0" err="1"/>
              <a:t>s.close</a:t>
            </a:r>
            <a:r>
              <a:rPr lang="en-GB" sz="1200" dirty="0"/>
              <a:t>()</a:t>
            </a:r>
          </a:p>
          <a:p>
            <a:endParaRPr lang="en-GB" sz="1200" dirty="0"/>
          </a:p>
          <a:p>
            <a:r>
              <a:rPr lang="en-GB" sz="1200" dirty="0"/>
              <a:t>def </a:t>
            </a:r>
            <a:r>
              <a:rPr lang="en-GB" sz="1200" dirty="0" err="1"/>
              <a:t>sthread</a:t>
            </a:r>
            <a:r>
              <a:rPr lang="en-GB" sz="1200" dirty="0"/>
              <a:t>():</a:t>
            </a:r>
          </a:p>
          <a:p>
            <a:r>
              <a:rPr lang="en-GB" sz="1200" dirty="0"/>
              <a:t>    global q</a:t>
            </a:r>
          </a:p>
          <a:p>
            <a:r>
              <a:rPr lang="en-GB" sz="1200" dirty="0"/>
              <a:t>    while True:</a:t>
            </a:r>
          </a:p>
          <a:p>
            <a:r>
              <a:rPr lang="en-GB" sz="1200" dirty="0"/>
              <a:t>        # get port number from the queue</a:t>
            </a:r>
          </a:p>
          <a:p>
            <a:r>
              <a:rPr lang="en-GB" sz="1200" dirty="0"/>
              <a:t>        worker = </a:t>
            </a:r>
            <a:r>
              <a:rPr lang="en-GB" sz="1200" dirty="0" err="1"/>
              <a:t>q.get</a:t>
            </a:r>
            <a:r>
              <a:rPr lang="en-GB" sz="1200" dirty="0"/>
              <a:t>()</a:t>
            </a:r>
          </a:p>
          <a:p>
            <a:r>
              <a:rPr lang="en-GB" sz="1200" dirty="0"/>
              <a:t>        # scan port number</a:t>
            </a:r>
          </a:p>
          <a:p>
            <a:r>
              <a:rPr lang="en-GB" sz="1200" dirty="0"/>
              <a:t>        </a:t>
            </a:r>
            <a:r>
              <a:rPr lang="en-GB" sz="1200" dirty="0" err="1"/>
              <a:t>pscan</a:t>
            </a:r>
            <a:r>
              <a:rPr lang="en-GB" sz="1200" dirty="0"/>
              <a:t>(worker)</a:t>
            </a:r>
          </a:p>
          <a:p>
            <a:r>
              <a:rPr lang="en-GB" sz="1200" dirty="0"/>
              <a:t>        </a:t>
            </a:r>
            <a:r>
              <a:rPr lang="en-GB" sz="1200" dirty="0" err="1"/>
              <a:t>q.task_done</a:t>
            </a:r>
            <a:r>
              <a:rPr lang="en-GB" sz="1200" dirty="0"/>
              <a:t>()</a:t>
            </a:r>
          </a:p>
        </p:txBody>
      </p:sp>
    </p:spTree>
    <p:extLst>
      <p:ext uri="{BB962C8B-B14F-4D97-AF65-F5344CB8AC3E}">
        <p14:creationId xmlns:p14="http://schemas.microsoft.com/office/powerpoint/2010/main" val="392260554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54A8B4A-0EAF-4600-BD68-E946AEC0A325}"/>
              </a:ext>
            </a:extLst>
          </p:cNvPr>
          <p:cNvSpPr>
            <a:spLocks noGrp="1"/>
          </p:cNvSpPr>
          <p:nvPr>
            <p:ph type="sldNum" sz="quarter" idx="11"/>
          </p:nvPr>
        </p:nvSpPr>
        <p:spPr/>
        <p:txBody>
          <a:bodyPr/>
          <a:lstStyle/>
          <a:p>
            <a:fld id="{DA2C159E-F13C-4A85-9A41-E7669D3E0D70}" type="slidenum">
              <a:rPr lang="en-GB" smtClean="0"/>
              <a:pPr/>
              <a:t>113</a:t>
            </a:fld>
            <a:endParaRPr lang="en-GB"/>
          </a:p>
        </p:txBody>
      </p:sp>
      <p:sp>
        <p:nvSpPr>
          <p:cNvPr id="5" name="Footer Placeholder 4">
            <a:extLst>
              <a:ext uri="{FF2B5EF4-FFF2-40B4-BE49-F238E27FC236}">
                <a16:creationId xmlns:a16="http://schemas.microsoft.com/office/drawing/2014/main" id="{12DFDC5C-C5E8-41DA-9B06-B6729BF4080E}"/>
              </a:ext>
            </a:extLst>
          </p:cNvPr>
          <p:cNvSpPr>
            <a:spLocks noGrp="1"/>
          </p:cNvSpPr>
          <p:nvPr>
            <p:ph type="ftr" sz="quarter" idx="10"/>
          </p:nvPr>
        </p:nvSpPr>
        <p:spPr/>
        <p:txBody>
          <a:bodyPr/>
          <a:lstStyle/>
          <a:p>
            <a:r>
              <a:rPr lang="en-GB"/>
              <a:t>Education &amp; Training Foundation</a:t>
            </a:r>
            <a:endParaRPr lang="en-GB" dirty="0"/>
          </a:p>
        </p:txBody>
      </p:sp>
      <p:graphicFrame>
        <p:nvGraphicFramePr>
          <p:cNvPr id="4" name="Table 3">
            <a:extLst>
              <a:ext uri="{FF2B5EF4-FFF2-40B4-BE49-F238E27FC236}">
                <a16:creationId xmlns:a16="http://schemas.microsoft.com/office/drawing/2014/main" id="{BAFF6D8C-2DA9-442E-BD27-562046196212}"/>
              </a:ext>
            </a:extLst>
          </p:cNvPr>
          <p:cNvGraphicFramePr>
            <a:graphicFrameLocks noGrp="1"/>
          </p:cNvGraphicFramePr>
          <p:nvPr>
            <p:extLst>
              <p:ext uri="{D42A27DB-BD31-4B8C-83A1-F6EECF244321}">
                <p14:modId xmlns:p14="http://schemas.microsoft.com/office/powerpoint/2010/main" val="8452118"/>
              </p:ext>
            </p:extLst>
          </p:nvPr>
        </p:nvGraphicFramePr>
        <p:xfrm>
          <a:off x="395536" y="102393"/>
          <a:ext cx="7128792" cy="3394075"/>
        </p:xfrm>
        <a:graphic>
          <a:graphicData uri="http://schemas.openxmlformats.org/drawingml/2006/table">
            <a:tbl>
              <a:tblPr/>
              <a:tblGrid>
                <a:gridCol w="7128792">
                  <a:extLst>
                    <a:ext uri="{9D8B030D-6E8A-4147-A177-3AD203B41FA5}">
                      <a16:colId xmlns:a16="http://schemas.microsoft.com/office/drawing/2014/main" val="3020309965"/>
                    </a:ext>
                  </a:extLst>
                </a:gridCol>
              </a:tblGrid>
              <a:tr h="3394075">
                <a:tc>
                  <a:txBody>
                    <a:bodyPr/>
                    <a:lstStyle/>
                    <a:p>
                      <a:r>
                        <a:rPr lang="en-GB" sz="1200" b="0" i="0" kern="1200" dirty="0">
                          <a:solidFill>
                            <a:schemeClr val="tx1"/>
                          </a:solidFill>
                          <a:effectLst/>
                          <a:latin typeface="+mn-lt"/>
                          <a:ea typeface="+mn-ea"/>
                          <a:cs typeface="+mn-cs"/>
                        </a:rPr>
                        <a:t>def main(host, ports):</a:t>
                      </a:r>
                    </a:p>
                    <a:p>
                      <a:r>
                        <a:rPr lang="en-GB" sz="1200" b="0" i="0" kern="1200" dirty="0">
                          <a:solidFill>
                            <a:schemeClr val="tx1"/>
                          </a:solidFill>
                          <a:effectLst/>
                          <a:latin typeface="+mn-lt"/>
                          <a:ea typeface="+mn-ea"/>
                          <a:cs typeface="+mn-cs"/>
                        </a:rPr>
                        <a:t>    global q</a:t>
                      </a:r>
                    </a:p>
                    <a:p>
                      <a:r>
                        <a:rPr lang="en-GB" sz="1200" b="0" i="0" kern="1200" dirty="0">
                          <a:solidFill>
                            <a:schemeClr val="tx1"/>
                          </a:solidFill>
                          <a:effectLst/>
                          <a:latin typeface="+mn-lt"/>
                          <a:ea typeface="+mn-ea"/>
                          <a:cs typeface="+mn-cs"/>
                        </a:rPr>
                        <a:t>    for t in range(threads):</a:t>
                      </a:r>
                    </a:p>
                    <a:p>
                      <a:r>
                        <a:rPr lang="en-GB" sz="1200" b="0" i="0" kern="1200" dirty="0">
                          <a:solidFill>
                            <a:schemeClr val="tx1"/>
                          </a:solidFill>
                          <a:effectLst/>
                          <a:latin typeface="+mn-lt"/>
                          <a:ea typeface="+mn-ea"/>
                          <a:cs typeface="+mn-cs"/>
                        </a:rPr>
                        <a:t>        # form</a:t>
                      </a:r>
                      <a:r>
                        <a:rPr lang="en-GB" sz="1200" b="0" i="0" kern="1200" baseline="0" dirty="0">
                          <a:solidFill>
                            <a:schemeClr val="tx1"/>
                          </a:solidFill>
                          <a:effectLst/>
                          <a:latin typeface="+mn-lt"/>
                          <a:ea typeface="+mn-ea"/>
                          <a:cs typeface="+mn-cs"/>
                        </a:rPr>
                        <a:t> a queue of ports and scan through queue</a:t>
                      </a:r>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        t = thread(target=</a:t>
                      </a:r>
                      <a:r>
                        <a:rPr lang="en-GB" sz="1200" b="0" i="0" kern="1200" dirty="0" err="1">
                          <a:solidFill>
                            <a:schemeClr val="tx1"/>
                          </a:solidFill>
                          <a:effectLst/>
                          <a:latin typeface="+mn-lt"/>
                          <a:ea typeface="+mn-ea"/>
                          <a:cs typeface="+mn-cs"/>
                        </a:rPr>
                        <a:t>sthread</a:t>
                      </a:r>
                      <a:r>
                        <a:rPr lang="en-GB" sz="1200" b="0" i="0" kern="1200" dirty="0">
                          <a:solidFill>
                            <a:schemeClr val="tx1"/>
                          </a:solidFill>
                          <a:effectLst/>
                          <a:latin typeface="+mn-lt"/>
                          <a:ea typeface="+mn-ea"/>
                          <a:cs typeface="+mn-cs"/>
                        </a:rPr>
                        <a:t>)</a:t>
                      </a:r>
                    </a:p>
                    <a:p>
                      <a:r>
                        <a:rPr lang="en-GB" sz="1200" b="0" i="0" kern="1200" dirty="0">
                          <a:solidFill>
                            <a:schemeClr val="tx1"/>
                          </a:solidFill>
                          <a:effectLst/>
                          <a:latin typeface="+mn-lt"/>
                          <a:ea typeface="+mn-ea"/>
                          <a:cs typeface="+mn-cs"/>
                        </a:rPr>
                        <a:t>        # work through ports</a:t>
                      </a:r>
                    </a:p>
                    <a:p>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t.daemon</a:t>
                      </a:r>
                      <a:r>
                        <a:rPr lang="en-GB" sz="1200" b="0" i="0" kern="1200" dirty="0">
                          <a:solidFill>
                            <a:schemeClr val="tx1"/>
                          </a:solidFill>
                          <a:effectLst/>
                          <a:latin typeface="+mn-lt"/>
                          <a:ea typeface="+mn-ea"/>
                          <a:cs typeface="+mn-cs"/>
                        </a:rPr>
                        <a:t> = True</a:t>
                      </a:r>
                    </a:p>
                    <a:p>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t.start</a:t>
                      </a:r>
                      <a:r>
                        <a:rPr lang="en-GB" sz="1200" b="0" i="0" kern="1200" dirty="0">
                          <a:solidFill>
                            <a:schemeClr val="tx1"/>
                          </a:solidFill>
                          <a:effectLst/>
                          <a:latin typeface="+mn-lt"/>
                          <a:ea typeface="+mn-ea"/>
                          <a:cs typeface="+mn-cs"/>
                        </a:rPr>
                        <a:t>()</a:t>
                      </a:r>
                    </a:p>
                    <a:p>
                      <a:r>
                        <a:rPr lang="en-GB" sz="1200" b="0" i="0" kern="1200" dirty="0">
                          <a:solidFill>
                            <a:schemeClr val="tx1"/>
                          </a:solidFill>
                          <a:effectLst/>
                          <a:latin typeface="+mn-lt"/>
                          <a:ea typeface="+mn-ea"/>
                          <a:cs typeface="+mn-cs"/>
                        </a:rPr>
                        <a:t>    for worker in ports:</a:t>
                      </a:r>
                    </a:p>
                    <a:p>
                      <a:r>
                        <a:rPr lang="en-GB" sz="1200" b="0" i="0" kern="1200" baseline="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q.put</a:t>
                      </a:r>
                      <a:r>
                        <a:rPr lang="en-GB" sz="1200" b="0" i="0" kern="1200" dirty="0">
                          <a:solidFill>
                            <a:schemeClr val="tx1"/>
                          </a:solidFill>
                          <a:effectLst/>
                          <a:latin typeface="+mn-lt"/>
                          <a:ea typeface="+mn-ea"/>
                          <a:cs typeface="+mn-cs"/>
                        </a:rPr>
                        <a:t>(worker)</a:t>
                      </a:r>
                    </a:p>
                    <a:p>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q.join</a:t>
                      </a:r>
                      <a:r>
                        <a:rPr lang="en-GB" sz="1200" b="0" i="0" kern="1200" dirty="0">
                          <a:solidFill>
                            <a:schemeClr val="tx1"/>
                          </a:solidFill>
                          <a:effectLst/>
                          <a:latin typeface="+mn-lt"/>
                          <a:ea typeface="+mn-ea"/>
                          <a:cs typeface="+mn-cs"/>
                        </a:rPr>
                        <a:t>()</a:t>
                      </a:r>
                    </a:p>
                    <a:p>
                      <a:endParaRPr lang="en-GB"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time_2 = </a:t>
                      </a:r>
                      <a:r>
                        <a:rPr lang="en-GB" sz="1200" dirty="0" err="1"/>
                        <a:t>datetime.now</a:t>
                      </a:r>
                      <a:r>
                        <a:rPr lang="en-GB" sz="1200" dirty="0"/>
                        <a:t>()</a:t>
                      </a:r>
                    </a:p>
                    <a:p>
                      <a:r>
                        <a:rPr lang="en-GB" sz="1200" dirty="0"/>
                        <a:t>time = time_2 - time_1</a:t>
                      </a:r>
                    </a:p>
                    <a:p>
                      <a:r>
                        <a:rPr lang="en-GB" sz="1200" dirty="0"/>
                        <a:t>print(“Scan took”, time)</a:t>
                      </a:r>
                    </a:p>
                  </a:txBody>
                  <a:tcPr marL="37380" marR="37380" marT="52332" marB="52332" anchor="ctr">
                    <a:lnL>
                      <a:noFill/>
                    </a:lnL>
                    <a:lnR>
                      <a:noFill/>
                    </a:lnR>
                    <a:lnT>
                      <a:noFill/>
                    </a:lnT>
                    <a:lnB>
                      <a:noFill/>
                    </a:lnB>
                  </a:tcPr>
                </a:tc>
                <a:extLst>
                  <a:ext uri="{0D108BD9-81ED-4DB2-BD59-A6C34878D82A}">
                    <a16:rowId xmlns:a16="http://schemas.microsoft.com/office/drawing/2014/main" val="730228764"/>
                  </a:ext>
                </a:extLst>
              </a:tr>
            </a:tbl>
          </a:graphicData>
        </a:graphic>
      </p:graphicFrame>
    </p:spTree>
    <p:extLst>
      <p:ext uri="{BB962C8B-B14F-4D97-AF65-F5344CB8AC3E}">
        <p14:creationId xmlns:p14="http://schemas.microsoft.com/office/powerpoint/2010/main" val="300675673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54A8B4A-0EAF-4600-BD68-E946AEC0A325}"/>
              </a:ext>
            </a:extLst>
          </p:cNvPr>
          <p:cNvSpPr>
            <a:spLocks noGrp="1"/>
          </p:cNvSpPr>
          <p:nvPr>
            <p:ph type="sldNum" sz="quarter" idx="11"/>
          </p:nvPr>
        </p:nvSpPr>
        <p:spPr/>
        <p:txBody>
          <a:bodyPr/>
          <a:lstStyle/>
          <a:p>
            <a:fld id="{DA2C159E-F13C-4A85-9A41-E7669D3E0D70}" type="slidenum">
              <a:rPr lang="en-GB" smtClean="0"/>
              <a:pPr/>
              <a:t>114</a:t>
            </a:fld>
            <a:endParaRPr lang="en-GB"/>
          </a:p>
        </p:txBody>
      </p:sp>
      <p:sp>
        <p:nvSpPr>
          <p:cNvPr id="5" name="Footer Placeholder 4">
            <a:extLst>
              <a:ext uri="{FF2B5EF4-FFF2-40B4-BE49-F238E27FC236}">
                <a16:creationId xmlns:a16="http://schemas.microsoft.com/office/drawing/2014/main" id="{12DFDC5C-C5E8-41DA-9B06-B6729BF4080E}"/>
              </a:ext>
            </a:extLst>
          </p:cNvPr>
          <p:cNvSpPr>
            <a:spLocks noGrp="1"/>
          </p:cNvSpPr>
          <p:nvPr>
            <p:ph type="ftr" sz="quarter" idx="10"/>
          </p:nvPr>
        </p:nvSpPr>
        <p:spPr/>
        <p:txBody>
          <a:bodyPr/>
          <a:lstStyle/>
          <a:p>
            <a:r>
              <a:rPr lang="en-GB"/>
              <a:t>Education &amp; Training Foundation</a:t>
            </a:r>
            <a:endParaRPr lang="en-GB" dirty="0"/>
          </a:p>
        </p:txBody>
      </p:sp>
      <p:sp>
        <p:nvSpPr>
          <p:cNvPr id="4" name="TextBox 3">
            <a:extLst>
              <a:ext uri="{FF2B5EF4-FFF2-40B4-BE49-F238E27FC236}">
                <a16:creationId xmlns:a16="http://schemas.microsoft.com/office/drawing/2014/main" id="{66ECE829-C58A-4E34-97F1-6FA051B5D297}"/>
              </a:ext>
            </a:extLst>
          </p:cNvPr>
          <p:cNvSpPr txBox="1"/>
          <p:nvPr/>
        </p:nvSpPr>
        <p:spPr>
          <a:xfrm>
            <a:off x="395536" y="267494"/>
            <a:ext cx="7686376" cy="3539430"/>
          </a:xfrm>
          <a:prstGeom prst="rect">
            <a:avLst/>
          </a:prstGeom>
          <a:noFill/>
        </p:spPr>
        <p:txBody>
          <a:bodyPr wrap="square" rtlCol="0">
            <a:spAutoFit/>
          </a:bodyPr>
          <a:lstStyle/>
          <a:p>
            <a:r>
              <a:rPr lang="en-GB" sz="2000" b="1" dirty="0">
                <a:solidFill>
                  <a:schemeClr val="dk1"/>
                </a:solidFill>
                <a:latin typeface="+mj-lt"/>
                <a:ea typeface="Calibri"/>
                <a:cs typeface="Calibri"/>
                <a:sym typeface="Calibri"/>
              </a:rPr>
              <a:t>Project analysis for solution five</a:t>
            </a:r>
            <a:r>
              <a:rPr lang="en-GB" sz="2000" dirty="0">
                <a:solidFill>
                  <a:schemeClr val="dk1"/>
                </a:solidFill>
                <a:latin typeface="+mj-lt"/>
                <a:ea typeface="Calibri"/>
                <a:cs typeface="Calibri"/>
                <a:sym typeface="Calibri"/>
              </a:rPr>
              <a:t> </a:t>
            </a:r>
          </a:p>
          <a:p>
            <a:endParaRPr lang="en-GB" sz="1200" dirty="0">
              <a:solidFill>
                <a:schemeClr val="dk1"/>
              </a:solidFill>
              <a:ea typeface="Calibri"/>
              <a:cs typeface="Calibri"/>
              <a:sym typeface="Calibri"/>
            </a:endParaRPr>
          </a:p>
          <a:p>
            <a:r>
              <a:rPr lang="en-GB" sz="1200" b="1" dirty="0">
                <a:solidFill>
                  <a:schemeClr val="dk1"/>
                </a:solidFill>
                <a:ea typeface="Calibri"/>
                <a:cs typeface="Calibri"/>
                <a:sym typeface="Calibri"/>
              </a:rPr>
              <a:t>Scope</a:t>
            </a:r>
          </a:p>
          <a:p>
            <a:r>
              <a:rPr lang="en-GB" sz="1200" dirty="0">
                <a:solidFill>
                  <a:schemeClr val="dk1"/>
                </a:solidFill>
                <a:ea typeface="Calibri"/>
                <a:cs typeface="Calibri"/>
                <a:sym typeface="Calibri"/>
              </a:rPr>
              <a:t>The project will include:</a:t>
            </a:r>
          </a:p>
          <a:p>
            <a:pPr marL="171450" indent="-171450">
              <a:buFont typeface="Arial" panose="020B0604020202020204" pitchFamily="34" charset="0"/>
              <a:buChar char="•"/>
            </a:pPr>
            <a:r>
              <a:rPr lang="en-GB" sz="1200" dirty="0">
                <a:solidFill>
                  <a:schemeClr val="dk1"/>
                </a:solidFill>
                <a:ea typeface="Calibri"/>
                <a:cs typeface="Calibri"/>
                <a:sym typeface="Calibri"/>
              </a:rPr>
              <a:t>A working port scanner application with a scan range of at least 50-499</a:t>
            </a:r>
          </a:p>
          <a:p>
            <a:r>
              <a:rPr lang="en-GB" sz="1200" dirty="0"/>
              <a:t>def </a:t>
            </a:r>
            <a:r>
              <a:rPr lang="en-GB" sz="1200" dirty="0" err="1"/>
              <a:t>sthread</a:t>
            </a:r>
            <a:r>
              <a:rPr lang="en-GB" sz="1200" dirty="0"/>
              <a:t>():</a:t>
            </a:r>
          </a:p>
          <a:p>
            <a:r>
              <a:rPr lang="en-GB" sz="1200" dirty="0"/>
              <a:t>    global q</a:t>
            </a:r>
          </a:p>
          <a:p>
            <a:r>
              <a:rPr lang="en-GB" sz="1200" dirty="0"/>
              <a:t>    while True:</a:t>
            </a:r>
          </a:p>
          <a:p>
            <a:r>
              <a:rPr lang="en-GB" sz="1200" dirty="0"/>
              <a:t>worker = </a:t>
            </a:r>
            <a:r>
              <a:rPr lang="en-GB" sz="1200" dirty="0" err="1"/>
              <a:t>q.get</a:t>
            </a:r>
            <a:r>
              <a:rPr lang="en-GB" sz="1200" dirty="0"/>
              <a:t>()</a:t>
            </a:r>
          </a:p>
          <a:p>
            <a:r>
              <a:rPr lang="en-GB" sz="1200" dirty="0" err="1"/>
              <a:t>pscan</a:t>
            </a:r>
            <a:r>
              <a:rPr lang="en-GB" sz="1200" dirty="0"/>
              <a:t>(worker)</a:t>
            </a:r>
          </a:p>
          <a:p>
            <a:r>
              <a:rPr lang="en-GB" sz="1200" dirty="0"/>
              <a:t>        </a:t>
            </a:r>
            <a:r>
              <a:rPr lang="en-GB" sz="1200" dirty="0" err="1"/>
              <a:t>q.task_done</a:t>
            </a:r>
            <a:r>
              <a:rPr lang="en-GB" sz="1200" dirty="0"/>
              <a:t>()</a:t>
            </a:r>
          </a:p>
          <a:p>
            <a:pPr lvl="0"/>
            <a:r>
              <a:rPr lang="en-GB" sz="1200" dirty="0">
                <a:solidFill>
                  <a:schemeClr val="dk1"/>
                </a:solidFill>
                <a:ea typeface="Calibri"/>
                <a:cs typeface="Calibri"/>
                <a:sym typeface="Calibri"/>
              </a:rPr>
              <a:t>Allows scans through ports 1-499.</a:t>
            </a:r>
          </a:p>
          <a:p>
            <a:pPr lvl="0"/>
            <a:endParaRPr lang="en-GB" sz="1200" dirty="0">
              <a:solidFill>
                <a:schemeClr val="dk1"/>
              </a:solidFill>
              <a:ea typeface="Calibri"/>
              <a:cs typeface="Calibri"/>
              <a:sym typeface="Calibri"/>
            </a:endParaRPr>
          </a:p>
          <a:p>
            <a:pPr marL="171450" indent="-171450">
              <a:buFont typeface="Arial" panose="020B0604020202020204" pitchFamily="34" charset="0"/>
              <a:buChar char="•"/>
            </a:pPr>
            <a:r>
              <a:rPr lang="en-GB" sz="1200" dirty="0">
                <a:solidFill>
                  <a:schemeClr val="dk1"/>
                </a:solidFill>
                <a:ea typeface="Calibri"/>
                <a:cs typeface="Calibri"/>
                <a:sym typeface="Calibri"/>
              </a:rPr>
              <a:t>Output showing total scan time</a:t>
            </a:r>
          </a:p>
          <a:p>
            <a:r>
              <a:rPr lang="en-GB" sz="1200" dirty="0"/>
              <a:t>time = time_2 - time_1</a:t>
            </a:r>
          </a:p>
          <a:p>
            <a:r>
              <a:rPr lang="en-GB" sz="1200" dirty="0"/>
              <a:t>print(“Scan took”, time)</a:t>
            </a:r>
          </a:p>
          <a:p>
            <a:r>
              <a:rPr lang="en-GB" sz="1200" dirty="0">
                <a:solidFill>
                  <a:schemeClr val="dk1"/>
                </a:solidFill>
                <a:ea typeface="Calibri"/>
                <a:cs typeface="Calibri"/>
                <a:sym typeface="Calibri"/>
              </a:rPr>
              <a:t>Shows scan time.</a:t>
            </a:r>
          </a:p>
          <a:p>
            <a:endParaRPr lang="en-GB" sz="1200" dirty="0">
              <a:solidFill>
                <a:schemeClr val="dk1"/>
              </a:solidFill>
              <a:ea typeface="Calibri"/>
              <a:cs typeface="Calibri"/>
              <a:sym typeface="Calibri"/>
            </a:endParaRPr>
          </a:p>
        </p:txBody>
      </p:sp>
      <p:pic>
        <p:nvPicPr>
          <p:cNvPr id="6" name="Google Shape;85;p1">
            <a:extLst>
              <a:ext uri="{FF2B5EF4-FFF2-40B4-BE49-F238E27FC236}">
                <a16:creationId xmlns:a16="http://schemas.microsoft.com/office/drawing/2014/main" id="{9964402B-4B3A-4666-8996-C002D9F72D46}"/>
              </a:ext>
            </a:extLst>
          </p:cNvPr>
          <p:cNvPicPr preferRelativeResize="0"/>
          <p:nvPr/>
        </p:nvPicPr>
        <p:blipFill rotWithShape="1">
          <a:blip r:embed="rId3">
            <a:alphaModFix/>
          </a:blip>
          <a:srcRect/>
          <a:stretch/>
        </p:blipFill>
        <p:spPr>
          <a:xfrm>
            <a:off x="5508104" y="2642937"/>
            <a:ext cx="3023616" cy="1582601"/>
          </a:xfrm>
          <a:prstGeom prst="rect">
            <a:avLst/>
          </a:prstGeom>
          <a:noFill/>
          <a:ln>
            <a:noFill/>
          </a:ln>
        </p:spPr>
      </p:pic>
    </p:spTree>
    <p:extLst>
      <p:ext uri="{BB962C8B-B14F-4D97-AF65-F5344CB8AC3E}">
        <p14:creationId xmlns:p14="http://schemas.microsoft.com/office/powerpoint/2010/main" val="243278167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54A8B4A-0EAF-4600-BD68-E946AEC0A325}"/>
              </a:ext>
            </a:extLst>
          </p:cNvPr>
          <p:cNvSpPr>
            <a:spLocks noGrp="1"/>
          </p:cNvSpPr>
          <p:nvPr>
            <p:ph type="sldNum" sz="quarter" idx="11"/>
          </p:nvPr>
        </p:nvSpPr>
        <p:spPr/>
        <p:txBody>
          <a:bodyPr/>
          <a:lstStyle/>
          <a:p>
            <a:fld id="{DA2C159E-F13C-4A85-9A41-E7669D3E0D70}" type="slidenum">
              <a:rPr lang="en-GB" smtClean="0"/>
              <a:pPr/>
              <a:t>115</a:t>
            </a:fld>
            <a:endParaRPr lang="en-GB"/>
          </a:p>
        </p:txBody>
      </p:sp>
      <p:sp>
        <p:nvSpPr>
          <p:cNvPr id="5" name="Footer Placeholder 4">
            <a:extLst>
              <a:ext uri="{FF2B5EF4-FFF2-40B4-BE49-F238E27FC236}">
                <a16:creationId xmlns:a16="http://schemas.microsoft.com/office/drawing/2014/main" id="{12DFDC5C-C5E8-41DA-9B06-B6729BF4080E}"/>
              </a:ext>
            </a:extLst>
          </p:cNvPr>
          <p:cNvSpPr>
            <a:spLocks noGrp="1"/>
          </p:cNvSpPr>
          <p:nvPr>
            <p:ph type="ftr" sz="quarter" idx="10"/>
          </p:nvPr>
        </p:nvSpPr>
        <p:spPr/>
        <p:txBody>
          <a:bodyPr/>
          <a:lstStyle/>
          <a:p>
            <a:r>
              <a:rPr lang="en-GB"/>
              <a:t>Education &amp; Training Foundation</a:t>
            </a:r>
            <a:endParaRPr lang="en-GB" dirty="0"/>
          </a:p>
        </p:txBody>
      </p:sp>
      <p:sp>
        <p:nvSpPr>
          <p:cNvPr id="4" name="TextBox 3">
            <a:extLst>
              <a:ext uri="{FF2B5EF4-FFF2-40B4-BE49-F238E27FC236}">
                <a16:creationId xmlns:a16="http://schemas.microsoft.com/office/drawing/2014/main" id="{EC27304F-2EC4-4E7A-A0DF-275F5CF5DFF1}"/>
              </a:ext>
            </a:extLst>
          </p:cNvPr>
          <p:cNvSpPr txBox="1"/>
          <p:nvPr/>
        </p:nvSpPr>
        <p:spPr>
          <a:xfrm>
            <a:off x="437124" y="267494"/>
            <a:ext cx="7973984" cy="4093428"/>
          </a:xfrm>
          <a:prstGeom prst="rect">
            <a:avLst/>
          </a:prstGeom>
          <a:noFill/>
        </p:spPr>
        <p:txBody>
          <a:bodyPr wrap="square" rtlCol="0">
            <a:spAutoFit/>
          </a:bodyPr>
          <a:lstStyle/>
          <a:p>
            <a:r>
              <a:rPr lang="en-GB" sz="2000" b="1" dirty="0">
                <a:solidFill>
                  <a:schemeClr val="dk1"/>
                </a:solidFill>
                <a:latin typeface="+mj-lt"/>
                <a:ea typeface="Calibri"/>
                <a:cs typeface="Calibri"/>
                <a:sym typeface="Calibri"/>
              </a:rPr>
              <a:t>Project analysis for solution five</a:t>
            </a:r>
            <a:endParaRPr lang="en-GB" sz="2000" dirty="0">
              <a:solidFill>
                <a:schemeClr val="dk1"/>
              </a:solidFill>
              <a:latin typeface="+mj-lt"/>
              <a:ea typeface="Calibri"/>
              <a:cs typeface="Calibri"/>
              <a:sym typeface="Calibri"/>
            </a:endParaRPr>
          </a:p>
          <a:p>
            <a:endParaRPr lang="en-GB" sz="1200" dirty="0">
              <a:solidFill>
                <a:schemeClr val="dk1"/>
              </a:solidFill>
              <a:ea typeface="Calibri"/>
              <a:cs typeface="Calibri"/>
              <a:sym typeface="Calibri"/>
            </a:endParaRPr>
          </a:p>
          <a:p>
            <a:r>
              <a:rPr lang="en-GB" sz="1200" b="1" dirty="0">
                <a:solidFill>
                  <a:schemeClr val="dk1"/>
                </a:solidFill>
                <a:ea typeface="Calibri"/>
                <a:cs typeface="Calibri"/>
                <a:sym typeface="Calibri"/>
              </a:rPr>
              <a:t>Scope</a:t>
            </a:r>
          </a:p>
          <a:p>
            <a:r>
              <a:rPr lang="en-GB" sz="1200" dirty="0">
                <a:solidFill>
                  <a:schemeClr val="dk1"/>
                </a:solidFill>
                <a:ea typeface="Calibri"/>
                <a:cs typeface="Calibri"/>
                <a:sym typeface="Calibri"/>
              </a:rPr>
              <a:t>The project will include:</a:t>
            </a:r>
          </a:p>
          <a:p>
            <a:pPr marL="171450" indent="-171450">
              <a:buFont typeface="Arial" panose="020B0604020202020204" pitchFamily="34" charset="0"/>
              <a:buChar char="•"/>
            </a:pPr>
            <a:r>
              <a:rPr lang="en-GB" sz="1200" dirty="0">
                <a:solidFill>
                  <a:schemeClr val="dk1"/>
                </a:solidFill>
                <a:ea typeface="Calibri"/>
                <a:cs typeface="Calibri"/>
                <a:sym typeface="Calibri"/>
              </a:rPr>
              <a:t>Ability to input a target hostname</a:t>
            </a:r>
          </a:p>
          <a:p>
            <a:r>
              <a:rPr lang="en-GB" sz="1200" dirty="0"/>
              <a:t>try:</a:t>
            </a:r>
          </a:p>
          <a:p>
            <a:r>
              <a:rPr lang="en-GB" sz="1200" dirty="0"/>
              <a:t>        s = </a:t>
            </a:r>
            <a:r>
              <a:rPr lang="en-GB" sz="1200" dirty="0" err="1"/>
              <a:t>socket.socket</a:t>
            </a:r>
            <a:r>
              <a:rPr lang="en-GB" sz="1200" dirty="0"/>
              <a:t>()</a:t>
            </a:r>
          </a:p>
          <a:p>
            <a:r>
              <a:rPr lang="en-GB" sz="1200" dirty="0"/>
              <a:t>        </a:t>
            </a:r>
            <a:r>
              <a:rPr lang="en-GB" sz="1200" dirty="0" err="1"/>
              <a:t>s.connect</a:t>
            </a:r>
            <a:r>
              <a:rPr lang="en-GB" sz="1200" dirty="0"/>
              <a:t>((host, port))</a:t>
            </a:r>
          </a:p>
          <a:p>
            <a:r>
              <a:rPr lang="en-GB" sz="1200" dirty="0"/>
              <a:t>    except:</a:t>
            </a:r>
          </a:p>
          <a:p>
            <a:r>
              <a:rPr lang="en-GB" sz="1200" dirty="0"/>
              <a:t>        with </a:t>
            </a:r>
            <a:r>
              <a:rPr lang="en-GB" sz="1200" dirty="0" err="1"/>
              <a:t>print_lock</a:t>
            </a:r>
            <a:r>
              <a:rPr lang="en-GB" sz="1200" dirty="0"/>
              <a:t>:</a:t>
            </a:r>
          </a:p>
          <a:p>
            <a:r>
              <a:rPr lang="en-GB" sz="1200" dirty="0"/>
              <a:t>            print(f"{GRAY}{host:15}:{port:5} closed  {RESET}", end='\r')</a:t>
            </a:r>
          </a:p>
          <a:p>
            <a:r>
              <a:rPr lang="en-GB" sz="1200" dirty="0"/>
              <a:t>    else:</a:t>
            </a:r>
          </a:p>
          <a:p>
            <a:r>
              <a:rPr lang="en-GB" sz="1200" dirty="0"/>
              <a:t>        with </a:t>
            </a:r>
            <a:r>
              <a:rPr lang="en-GB" sz="1200" dirty="0" err="1"/>
              <a:t>print_lock</a:t>
            </a:r>
            <a:r>
              <a:rPr lang="en-GB" sz="1200" dirty="0"/>
              <a:t>:</a:t>
            </a:r>
          </a:p>
          <a:p>
            <a:r>
              <a:rPr lang="en-GB" sz="1200" dirty="0"/>
              <a:t>            print(f"{GREEN}{host:15}:{port:5} open    {RESET}")</a:t>
            </a:r>
          </a:p>
          <a:p>
            <a:r>
              <a:rPr lang="en-GB" sz="1200" dirty="0"/>
              <a:t>    finally:</a:t>
            </a:r>
          </a:p>
          <a:p>
            <a:r>
              <a:rPr lang="en-GB" sz="1200" dirty="0"/>
              <a:t>        </a:t>
            </a:r>
            <a:r>
              <a:rPr lang="en-GB" sz="1200" dirty="0" err="1"/>
              <a:t>s.close</a:t>
            </a:r>
            <a:r>
              <a:rPr lang="en-GB" sz="1200" dirty="0"/>
              <a:t>()</a:t>
            </a:r>
          </a:p>
          <a:p>
            <a:pPr lvl="0"/>
            <a:r>
              <a:rPr lang="en-GB" sz="1200" dirty="0">
                <a:solidFill>
                  <a:schemeClr val="dk1"/>
                </a:solidFill>
                <a:ea typeface="Calibri"/>
                <a:cs typeface="Calibri"/>
                <a:sym typeface="Calibri"/>
              </a:rPr>
              <a:t>Allows specification of a target via IP/hostname.</a:t>
            </a:r>
          </a:p>
          <a:p>
            <a:endParaRPr lang="en-GB" sz="1200" dirty="0">
              <a:solidFill>
                <a:schemeClr val="dk1"/>
              </a:solidFill>
              <a:ea typeface="Calibri"/>
              <a:cs typeface="Calibri"/>
              <a:sym typeface="Calibri"/>
            </a:endParaRPr>
          </a:p>
          <a:p>
            <a:endParaRPr lang="en-GB" sz="1200" dirty="0">
              <a:solidFill>
                <a:schemeClr val="dk1"/>
              </a:solidFill>
              <a:ea typeface="Calibri"/>
              <a:cs typeface="Calibri"/>
              <a:sym typeface="Calibri"/>
            </a:endParaRPr>
          </a:p>
          <a:p>
            <a:br>
              <a:rPr lang="en-GB" sz="1200" dirty="0"/>
            </a:br>
            <a:endParaRPr lang="en-GB" sz="1200" dirty="0"/>
          </a:p>
        </p:txBody>
      </p:sp>
      <p:pic>
        <p:nvPicPr>
          <p:cNvPr id="6" name="Google Shape;85;p1">
            <a:extLst>
              <a:ext uri="{FF2B5EF4-FFF2-40B4-BE49-F238E27FC236}">
                <a16:creationId xmlns:a16="http://schemas.microsoft.com/office/drawing/2014/main" id="{1BCD0F24-B2A1-4895-BA71-4534FD28BF54}"/>
              </a:ext>
            </a:extLst>
          </p:cNvPr>
          <p:cNvPicPr preferRelativeResize="0"/>
          <p:nvPr/>
        </p:nvPicPr>
        <p:blipFill rotWithShape="1">
          <a:blip r:embed="rId3">
            <a:alphaModFix/>
          </a:blip>
          <a:srcRect/>
          <a:stretch/>
        </p:blipFill>
        <p:spPr>
          <a:xfrm>
            <a:off x="5508104" y="2587704"/>
            <a:ext cx="3023616" cy="1582601"/>
          </a:xfrm>
          <a:prstGeom prst="rect">
            <a:avLst/>
          </a:prstGeom>
          <a:noFill/>
          <a:ln>
            <a:noFill/>
          </a:ln>
        </p:spPr>
      </p:pic>
    </p:spTree>
    <p:extLst>
      <p:ext uri="{BB962C8B-B14F-4D97-AF65-F5344CB8AC3E}">
        <p14:creationId xmlns:p14="http://schemas.microsoft.com/office/powerpoint/2010/main" val="288286332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54A8B4A-0EAF-4600-BD68-E946AEC0A325}"/>
              </a:ext>
            </a:extLst>
          </p:cNvPr>
          <p:cNvSpPr>
            <a:spLocks noGrp="1"/>
          </p:cNvSpPr>
          <p:nvPr>
            <p:ph type="sldNum" sz="quarter" idx="11"/>
          </p:nvPr>
        </p:nvSpPr>
        <p:spPr>
          <a:xfrm>
            <a:off x="7983016" y="4948013"/>
            <a:ext cx="909464" cy="273844"/>
          </a:xfrm>
        </p:spPr>
        <p:txBody>
          <a:bodyPr/>
          <a:lstStyle/>
          <a:p>
            <a:fld id="{DA2C159E-F13C-4A85-9A41-E7669D3E0D70}" type="slidenum">
              <a:rPr lang="en-GB" smtClean="0"/>
              <a:pPr/>
              <a:t>116</a:t>
            </a:fld>
            <a:endParaRPr lang="en-GB"/>
          </a:p>
        </p:txBody>
      </p:sp>
      <p:sp>
        <p:nvSpPr>
          <p:cNvPr id="5" name="Footer Placeholder 4">
            <a:extLst>
              <a:ext uri="{FF2B5EF4-FFF2-40B4-BE49-F238E27FC236}">
                <a16:creationId xmlns:a16="http://schemas.microsoft.com/office/drawing/2014/main" id="{12DFDC5C-C5E8-41DA-9B06-B6729BF4080E}"/>
              </a:ext>
            </a:extLst>
          </p:cNvPr>
          <p:cNvSpPr>
            <a:spLocks noGrp="1"/>
          </p:cNvSpPr>
          <p:nvPr>
            <p:ph type="ftr" sz="quarter" idx="10"/>
          </p:nvPr>
        </p:nvSpPr>
        <p:spPr>
          <a:xfrm>
            <a:off x="251520" y="4948013"/>
            <a:ext cx="7668856" cy="93093"/>
          </a:xfrm>
        </p:spPr>
        <p:txBody>
          <a:bodyPr/>
          <a:lstStyle/>
          <a:p>
            <a:r>
              <a:rPr lang="en-GB" dirty="0"/>
              <a:t>Education &amp; Training Foundation</a:t>
            </a:r>
          </a:p>
        </p:txBody>
      </p:sp>
      <p:sp>
        <p:nvSpPr>
          <p:cNvPr id="4" name="TextBox 3">
            <a:extLst>
              <a:ext uri="{FF2B5EF4-FFF2-40B4-BE49-F238E27FC236}">
                <a16:creationId xmlns:a16="http://schemas.microsoft.com/office/drawing/2014/main" id="{1F5C73F4-23D5-41C5-B693-A9DBBB5F81FA}"/>
              </a:ext>
            </a:extLst>
          </p:cNvPr>
          <p:cNvSpPr txBox="1"/>
          <p:nvPr/>
        </p:nvSpPr>
        <p:spPr>
          <a:xfrm>
            <a:off x="395536" y="147484"/>
            <a:ext cx="7973984" cy="5016758"/>
          </a:xfrm>
          <a:prstGeom prst="rect">
            <a:avLst/>
          </a:prstGeom>
          <a:noFill/>
        </p:spPr>
        <p:txBody>
          <a:bodyPr wrap="square" rtlCol="0">
            <a:spAutoFit/>
          </a:bodyPr>
          <a:lstStyle/>
          <a:p>
            <a:r>
              <a:rPr lang="en-GB" sz="2000" b="1" dirty="0">
                <a:solidFill>
                  <a:schemeClr val="dk1"/>
                </a:solidFill>
                <a:latin typeface="+mj-lt"/>
                <a:ea typeface="Calibri"/>
                <a:cs typeface="Calibri"/>
                <a:sym typeface="Calibri"/>
              </a:rPr>
              <a:t>Project analysis for solution five</a:t>
            </a:r>
            <a:r>
              <a:rPr lang="en-GB" sz="2000" dirty="0">
                <a:solidFill>
                  <a:schemeClr val="dk1"/>
                </a:solidFill>
                <a:latin typeface="+mj-lt"/>
                <a:ea typeface="Calibri"/>
                <a:cs typeface="Calibri"/>
                <a:sym typeface="Calibri"/>
              </a:rPr>
              <a:t> </a:t>
            </a:r>
          </a:p>
          <a:p>
            <a:endParaRPr lang="en-GB" sz="1200" dirty="0">
              <a:solidFill>
                <a:schemeClr val="dk1"/>
              </a:solidFill>
              <a:ea typeface="Calibri"/>
              <a:cs typeface="Calibri"/>
              <a:sym typeface="Calibri"/>
            </a:endParaRPr>
          </a:p>
          <a:p>
            <a:r>
              <a:rPr lang="en-GB" sz="1200" b="1" dirty="0">
                <a:solidFill>
                  <a:schemeClr val="dk1"/>
                </a:solidFill>
                <a:ea typeface="Calibri"/>
                <a:cs typeface="Calibri"/>
                <a:sym typeface="Calibri"/>
              </a:rPr>
              <a:t>Constraints</a:t>
            </a:r>
          </a:p>
          <a:p>
            <a:r>
              <a:rPr lang="en-GB" sz="1200" dirty="0">
                <a:solidFill>
                  <a:schemeClr val="dk1"/>
                </a:solidFill>
                <a:ea typeface="Calibri"/>
                <a:cs typeface="Calibri"/>
                <a:sym typeface="Calibri"/>
              </a:rPr>
              <a:t>The project will not include:</a:t>
            </a:r>
          </a:p>
          <a:p>
            <a:pPr marL="171450" indent="-171450">
              <a:buFont typeface="Arial" panose="020B0604020202020204" pitchFamily="34" charset="0"/>
              <a:buChar char="•"/>
            </a:pPr>
            <a:r>
              <a:rPr lang="en-GB" sz="1200" dirty="0">
                <a:solidFill>
                  <a:schemeClr val="dk1"/>
                </a:solidFill>
                <a:ea typeface="Calibri"/>
                <a:cs typeface="Calibri"/>
                <a:sym typeface="Calibri"/>
              </a:rPr>
              <a:t>Scanning of all ports</a:t>
            </a:r>
          </a:p>
          <a:p>
            <a:r>
              <a:rPr lang="en-GB" sz="1200" dirty="0"/>
              <a:t>  global q</a:t>
            </a:r>
          </a:p>
          <a:p>
            <a:r>
              <a:rPr lang="en-GB" sz="1200" dirty="0"/>
              <a:t>    while True:</a:t>
            </a:r>
          </a:p>
          <a:p>
            <a:r>
              <a:rPr lang="en-GB" sz="1200" dirty="0"/>
              <a:t>        # get port number from the queue</a:t>
            </a:r>
          </a:p>
          <a:p>
            <a:r>
              <a:rPr lang="en-GB" sz="1200" dirty="0"/>
              <a:t>        worker = </a:t>
            </a:r>
            <a:r>
              <a:rPr lang="en-GB" sz="1200" dirty="0" err="1"/>
              <a:t>q.get</a:t>
            </a:r>
            <a:r>
              <a:rPr lang="en-GB" sz="1200" dirty="0"/>
              <a:t>()</a:t>
            </a:r>
          </a:p>
          <a:p>
            <a:r>
              <a:rPr lang="en-GB" sz="1200" dirty="0"/>
              <a:t>        # scan port number</a:t>
            </a:r>
          </a:p>
          <a:p>
            <a:r>
              <a:rPr lang="en-GB" sz="1200" dirty="0"/>
              <a:t>        </a:t>
            </a:r>
            <a:r>
              <a:rPr lang="en-GB" sz="1200" dirty="0" err="1"/>
              <a:t>pscan</a:t>
            </a:r>
            <a:r>
              <a:rPr lang="en-GB" sz="1200" dirty="0"/>
              <a:t>(worker)</a:t>
            </a:r>
          </a:p>
          <a:p>
            <a:r>
              <a:rPr lang="en-GB" sz="1200" dirty="0"/>
              <a:t>        </a:t>
            </a:r>
            <a:r>
              <a:rPr lang="en-GB" sz="1200" dirty="0" err="1"/>
              <a:t>q.task_done</a:t>
            </a:r>
            <a:r>
              <a:rPr lang="en-GB" sz="1200" dirty="0"/>
              <a:t>()</a:t>
            </a:r>
          </a:p>
          <a:p>
            <a:r>
              <a:rPr lang="en-GB" sz="1200" dirty="0">
                <a:solidFill>
                  <a:schemeClr val="dk1"/>
                </a:solidFill>
                <a:ea typeface="Calibri"/>
                <a:cs typeface="Calibri"/>
                <a:sym typeface="Calibri"/>
              </a:rPr>
              <a:t>Program allows for specification of a range of ports.</a:t>
            </a:r>
          </a:p>
          <a:p>
            <a:endParaRPr lang="en-GB" sz="1200" dirty="0">
              <a:solidFill>
                <a:schemeClr val="dk1"/>
              </a:solidFill>
              <a:ea typeface="Calibri"/>
              <a:cs typeface="Calibri"/>
              <a:sym typeface="Calibri"/>
            </a:endParaRPr>
          </a:p>
          <a:p>
            <a:pPr marL="171450" indent="-171450">
              <a:buFont typeface="Arial" panose="020B0604020202020204" pitchFamily="34" charset="0"/>
              <a:buChar char="•"/>
            </a:pPr>
            <a:r>
              <a:rPr lang="en-GB" sz="1200" dirty="0">
                <a:solidFill>
                  <a:schemeClr val="dk1"/>
                </a:solidFill>
                <a:ea typeface="Calibri"/>
                <a:cs typeface="Calibri"/>
                <a:sym typeface="Calibri"/>
              </a:rPr>
              <a:t>A comprehensive or complete vulnerability scan</a:t>
            </a:r>
          </a:p>
          <a:p>
            <a:r>
              <a:rPr lang="en-GB" sz="1200" dirty="0"/>
              <a:t> s = </a:t>
            </a:r>
            <a:r>
              <a:rPr lang="en-GB" sz="1200" dirty="0" err="1"/>
              <a:t>socket.socket</a:t>
            </a:r>
            <a:r>
              <a:rPr lang="en-GB" sz="1200" dirty="0"/>
              <a:t>()</a:t>
            </a:r>
          </a:p>
          <a:p>
            <a:r>
              <a:rPr lang="en-GB" sz="1200" dirty="0"/>
              <a:t>        </a:t>
            </a:r>
            <a:r>
              <a:rPr lang="en-GB" sz="1200" dirty="0" err="1"/>
              <a:t>s.connect</a:t>
            </a:r>
            <a:r>
              <a:rPr lang="en-GB" sz="1200" dirty="0"/>
              <a:t>((host, port))</a:t>
            </a:r>
          </a:p>
          <a:p>
            <a:r>
              <a:rPr lang="en-GB" sz="1200" dirty="0"/>
              <a:t>    except:</a:t>
            </a:r>
          </a:p>
          <a:p>
            <a:r>
              <a:rPr lang="en-GB" sz="1200" dirty="0"/>
              <a:t>        with </a:t>
            </a:r>
            <a:r>
              <a:rPr lang="en-GB" sz="1200" dirty="0" err="1"/>
              <a:t>print_lock</a:t>
            </a:r>
            <a:r>
              <a:rPr lang="en-GB" sz="1200" dirty="0"/>
              <a:t>:</a:t>
            </a:r>
          </a:p>
          <a:p>
            <a:r>
              <a:rPr lang="en-GB" sz="1200" dirty="0"/>
              <a:t>            print(f"{GRAY}{host:15}:{port:5} closed  {RESET}", end='\r')</a:t>
            </a:r>
          </a:p>
          <a:p>
            <a:r>
              <a:rPr lang="en-GB" sz="1200" dirty="0"/>
              <a:t>    else:</a:t>
            </a:r>
          </a:p>
          <a:p>
            <a:r>
              <a:rPr lang="en-GB" sz="1200" dirty="0"/>
              <a:t>        with </a:t>
            </a:r>
            <a:r>
              <a:rPr lang="en-GB" sz="1200" dirty="0" err="1"/>
              <a:t>print_lock</a:t>
            </a:r>
            <a:r>
              <a:rPr lang="en-GB" sz="1200" dirty="0"/>
              <a:t>:</a:t>
            </a:r>
          </a:p>
          <a:p>
            <a:r>
              <a:rPr lang="en-GB" sz="1200" dirty="0"/>
              <a:t>            print(f"{GREEN}{host:15}:{port:5} open    {RESET}")</a:t>
            </a:r>
          </a:p>
          <a:p>
            <a:r>
              <a:rPr lang="en-GB" sz="1200" dirty="0"/>
              <a:t>    finally:</a:t>
            </a:r>
          </a:p>
          <a:p>
            <a:r>
              <a:rPr lang="en-GB" sz="1200" dirty="0"/>
              <a:t>        </a:t>
            </a:r>
            <a:r>
              <a:rPr lang="en-GB" sz="1200" dirty="0" err="1"/>
              <a:t>s.close</a:t>
            </a:r>
            <a:r>
              <a:rPr lang="en-GB" sz="1200" dirty="0"/>
              <a:t>()</a:t>
            </a:r>
            <a:br>
              <a:rPr lang="en-GB" sz="1200" dirty="0"/>
            </a:br>
            <a:endParaRPr lang="en-GB" sz="1200" dirty="0"/>
          </a:p>
        </p:txBody>
      </p:sp>
      <p:pic>
        <p:nvPicPr>
          <p:cNvPr id="6" name="Google Shape;85;p1">
            <a:extLst>
              <a:ext uri="{FF2B5EF4-FFF2-40B4-BE49-F238E27FC236}">
                <a16:creationId xmlns:a16="http://schemas.microsoft.com/office/drawing/2014/main" id="{ACE45A5F-FA81-4E97-B0C5-2449777A1100}"/>
              </a:ext>
            </a:extLst>
          </p:cNvPr>
          <p:cNvPicPr preferRelativeResize="0"/>
          <p:nvPr/>
        </p:nvPicPr>
        <p:blipFill rotWithShape="1">
          <a:blip r:embed="rId3">
            <a:alphaModFix/>
          </a:blip>
          <a:srcRect/>
          <a:stretch/>
        </p:blipFill>
        <p:spPr>
          <a:xfrm>
            <a:off x="5819703" y="2655863"/>
            <a:ext cx="3023616" cy="1582601"/>
          </a:xfrm>
          <a:prstGeom prst="rect">
            <a:avLst/>
          </a:prstGeom>
          <a:noFill/>
          <a:ln>
            <a:noFill/>
          </a:ln>
        </p:spPr>
      </p:pic>
    </p:spTree>
    <p:extLst>
      <p:ext uri="{BB962C8B-B14F-4D97-AF65-F5344CB8AC3E}">
        <p14:creationId xmlns:p14="http://schemas.microsoft.com/office/powerpoint/2010/main" val="79442938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54A8B4A-0EAF-4600-BD68-E946AEC0A325}"/>
              </a:ext>
            </a:extLst>
          </p:cNvPr>
          <p:cNvSpPr>
            <a:spLocks noGrp="1"/>
          </p:cNvSpPr>
          <p:nvPr>
            <p:ph type="sldNum" sz="quarter" idx="11"/>
          </p:nvPr>
        </p:nvSpPr>
        <p:spPr/>
        <p:txBody>
          <a:bodyPr/>
          <a:lstStyle/>
          <a:p>
            <a:fld id="{DA2C159E-F13C-4A85-9A41-E7669D3E0D70}" type="slidenum">
              <a:rPr lang="en-GB" smtClean="0"/>
              <a:pPr/>
              <a:t>117</a:t>
            </a:fld>
            <a:endParaRPr lang="en-GB"/>
          </a:p>
        </p:txBody>
      </p:sp>
      <p:sp>
        <p:nvSpPr>
          <p:cNvPr id="5" name="Footer Placeholder 4">
            <a:extLst>
              <a:ext uri="{FF2B5EF4-FFF2-40B4-BE49-F238E27FC236}">
                <a16:creationId xmlns:a16="http://schemas.microsoft.com/office/drawing/2014/main" id="{12DFDC5C-C5E8-41DA-9B06-B6729BF4080E}"/>
              </a:ext>
            </a:extLst>
          </p:cNvPr>
          <p:cNvSpPr>
            <a:spLocks noGrp="1"/>
          </p:cNvSpPr>
          <p:nvPr>
            <p:ph type="ftr" sz="quarter" idx="10"/>
          </p:nvPr>
        </p:nvSpPr>
        <p:spPr/>
        <p:txBody>
          <a:bodyPr/>
          <a:lstStyle/>
          <a:p>
            <a:r>
              <a:rPr lang="en-GB"/>
              <a:t>Education &amp; Training Foundation</a:t>
            </a:r>
            <a:endParaRPr lang="en-GB" dirty="0"/>
          </a:p>
        </p:txBody>
      </p:sp>
      <p:sp>
        <p:nvSpPr>
          <p:cNvPr id="4" name="TextBox 3">
            <a:extLst>
              <a:ext uri="{FF2B5EF4-FFF2-40B4-BE49-F238E27FC236}">
                <a16:creationId xmlns:a16="http://schemas.microsoft.com/office/drawing/2014/main" id="{1F5BF459-2956-4D8D-A791-0E610717B288}"/>
              </a:ext>
            </a:extLst>
          </p:cNvPr>
          <p:cNvSpPr txBox="1"/>
          <p:nvPr/>
        </p:nvSpPr>
        <p:spPr>
          <a:xfrm>
            <a:off x="234000" y="269251"/>
            <a:ext cx="7973984" cy="4462760"/>
          </a:xfrm>
          <a:prstGeom prst="rect">
            <a:avLst/>
          </a:prstGeom>
          <a:noFill/>
        </p:spPr>
        <p:txBody>
          <a:bodyPr wrap="square" rtlCol="0">
            <a:spAutoFit/>
          </a:bodyPr>
          <a:lstStyle/>
          <a:p>
            <a:r>
              <a:rPr lang="en-GB" sz="2000" b="1" dirty="0">
                <a:solidFill>
                  <a:schemeClr val="dk1"/>
                </a:solidFill>
                <a:latin typeface="+mj-lt"/>
                <a:ea typeface="Calibri"/>
                <a:cs typeface="Calibri"/>
                <a:sym typeface="Calibri"/>
              </a:rPr>
              <a:t>Scenario brief</a:t>
            </a:r>
            <a:r>
              <a:rPr lang="en-GB" sz="2000" dirty="0">
                <a:solidFill>
                  <a:schemeClr val="dk1"/>
                </a:solidFill>
                <a:latin typeface="+mj-lt"/>
                <a:ea typeface="Calibri"/>
                <a:cs typeface="Calibri"/>
                <a:sym typeface="Calibri"/>
              </a:rPr>
              <a:t> </a:t>
            </a:r>
          </a:p>
          <a:p>
            <a:endParaRPr lang="en-GB" sz="1200" dirty="0">
              <a:solidFill>
                <a:schemeClr val="dk1"/>
              </a:solidFill>
              <a:ea typeface="Calibri"/>
              <a:cs typeface="Calibri"/>
              <a:sym typeface="Calibri"/>
            </a:endParaRPr>
          </a:p>
          <a:p>
            <a:r>
              <a:rPr lang="en-GB" sz="1200" dirty="0"/>
              <a:t>You work in network security for a company processing confidential details across a number of departments. For security reasons, the company has asked for the tools used to be in-house.</a:t>
            </a:r>
          </a:p>
          <a:p>
            <a:r>
              <a:rPr lang="en-GB" sz="1200" dirty="0"/>
              <a:t>You have been asked to develop a Python-based port scanner to assess the network and to provide a basic layout of open and potentially vulnerable ports. You must:</a:t>
            </a:r>
          </a:p>
          <a:p>
            <a:endParaRPr lang="en-GB" sz="1200" dirty="0"/>
          </a:p>
          <a:p>
            <a:pPr marL="342900" indent="-342900">
              <a:buAutoNum type="arabicParenR"/>
            </a:pPr>
            <a:r>
              <a:rPr lang="en-GB" sz="1200" dirty="0"/>
              <a:t>Build the port scanner</a:t>
            </a:r>
          </a:p>
          <a:p>
            <a:pPr marL="342900" indent="-342900">
              <a:buAutoNum type="arabicParenR"/>
            </a:pPr>
            <a:r>
              <a:rPr lang="en-GB" sz="1200" dirty="0"/>
              <a:t>Test the network (IP address will be given)</a:t>
            </a:r>
          </a:p>
          <a:p>
            <a:pPr marL="342900" indent="-342900">
              <a:buAutoNum type="arabicParenR"/>
            </a:pPr>
            <a:r>
              <a:rPr lang="en-GB" sz="1200" dirty="0"/>
              <a:t>Record open ports and research them. What are they?</a:t>
            </a:r>
          </a:p>
          <a:p>
            <a:pPr marL="342900" indent="-342900">
              <a:buAutoNum type="arabicParenR"/>
            </a:pPr>
            <a:r>
              <a:rPr lang="en-GB" sz="1200" u="sng" dirty="0"/>
              <a:t>Fill out testing form and report results.</a:t>
            </a:r>
          </a:p>
          <a:p>
            <a:endParaRPr lang="en-GB" sz="1200" dirty="0">
              <a:solidFill>
                <a:schemeClr val="dk1"/>
              </a:solidFill>
              <a:ea typeface="Calibri"/>
              <a:cs typeface="Calibri"/>
              <a:sym typeface="Calibri"/>
            </a:endParaRPr>
          </a:p>
          <a:p>
            <a:r>
              <a:rPr lang="en-GB" sz="1200" b="1" dirty="0">
                <a:solidFill>
                  <a:schemeClr val="dk1"/>
                </a:solidFill>
                <a:ea typeface="Calibri"/>
                <a:cs typeface="Calibri"/>
                <a:sym typeface="Calibri"/>
              </a:rPr>
              <a:t>Scope</a:t>
            </a:r>
          </a:p>
          <a:p>
            <a:r>
              <a:rPr lang="en-GB" sz="1200" dirty="0">
                <a:solidFill>
                  <a:schemeClr val="dk1"/>
                </a:solidFill>
                <a:ea typeface="Calibri"/>
                <a:cs typeface="Calibri"/>
                <a:sym typeface="Calibri"/>
              </a:rPr>
              <a:t>The project will include:</a:t>
            </a:r>
          </a:p>
          <a:p>
            <a:pPr marL="171450" indent="-171450">
              <a:buFont typeface="Arial" panose="020B0604020202020204" pitchFamily="34" charset="0"/>
              <a:buChar char="•"/>
            </a:pPr>
            <a:r>
              <a:rPr lang="en-GB" sz="1200" dirty="0">
                <a:solidFill>
                  <a:schemeClr val="dk1"/>
                </a:solidFill>
                <a:ea typeface="Calibri"/>
                <a:cs typeface="Calibri"/>
                <a:sym typeface="Calibri"/>
              </a:rPr>
              <a:t>A working port scanner application with a scan range of at least 50-499</a:t>
            </a:r>
          </a:p>
          <a:p>
            <a:pPr marL="171450" indent="-171450">
              <a:buFont typeface="Arial" panose="020B0604020202020204" pitchFamily="34" charset="0"/>
              <a:buChar char="•"/>
            </a:pPr>
            <a:r>
              <a:rPr lang="en-GB" sz="1200" dirty="0">
                <a:solidFill>
                  <a:schemeClr val="dk1"/>
                </a:solidFill>
                <a:ea typeface="Calibri"/>
                <a:cs typeface="Calibri"/>
                <a:sym typeface="Calibri"/>
              </a:rPr>
              <a:t>Output showing total scan time</a:t>
            </a:r>
          </a:p>
          <a:p>
            <a:pPr marL="171450" indent="-171450">
              <a:buFont typeface="Arial" panose="020B0604020202020204" pitchFamily="34" charset="0"/>
              <a:buChar char="•"/>
            </a:pPr>
            <a:r>
              <a:rPr lang="en-GB" sz="1200" dirty="0">
                <a:solidFill>
                  <a:schemeClr val="dk1"/>
                </a:solidFill>
                <a:ea typeface="Calibri"/>
                <a:cs typeface="Calibri"/>
                <a:sym typeface="Calibri"/>
              </a:rPr>
              <a:t>Ability to input a target hostname.</a:t>
            </a:r>
          </a:p>
          <a:p>
            <a:pPr marL="171450" indent="-171450">
              <a:buFont typeface="Arial" panose="020B0604020202020204" pitchFamily="34" charset="0"/>
              <a:buChar char="•"/>
            </a:pPr>
            <a:endParaRPr lang="en-GB" sz="1200" dirty="0">
              <a:solidFill>
                <a:schemeClr val="dk1"/>
              </a:solidFill>
              <a:ea typeface="Calibri"/>
              <a:cs typeface="Calibri"/>
              <a:sym typeface="Calibri"/>
            </a:endParaRPr>
          </a:p>
          <a:p>
            <a:r>
              <a:rPr lang="en-GB" sz="1200" b="1" dirty="0">
                <a:solidFill>
                  <a:schemeClr val="dk1"/>
                </a:solidFill>
                <a:ea typeface="Calibri"/>
                <a:cs typeface="Calibri"/>
                <a:sym typeface="Calibri"/>
              </a:rPr>
              <a:t>Constraints</a:t>
            </a:r>
          </a:p>
          <a:p>
            <a:r>
              <a:rPr lang="en-GB" sz="1200" dirty="0">
                <a:solidFill>
                  <a:schemeClr val="dk1"/>
                </a:solidFill>
                <a:ea typeface="Calibri"/>
                <a:cs typeface="Calibri"/>
                <a:sym typeface="Calibri"/>
              </a:rPr>
              <a:t>The project will not include:</a:t>
            </a:r>
          </a:p>
          <a:p>
            <a:pPr marL="171450" indent="-171450">
              <a:buFont typeface="Arial" panose="020B0604020202020204" pitchFamily="34" charset="0"/>
              <a:buChar char="•"/>
            </a:pPr>
            <a:r>
              <a:rPr lang="en-GB" sz="1200" dirty="0">
                <a:solidFill>
                  <a:schemeClr val="dk1"/>
                </a:solidFill>
                <a:ea typeface="Calibri"/>
                <a:cs typeface="Calibri"/>
                <a:sym typeface="Calibri"/>
              </a:rPr>
              <a:t>Scanning of all ports</a:t>
            </a:r>
          </a:p>
          <a:p>
            <a:pPr marL="171450" indent="-171450">
              <a:buFont typeface="Arial" panose="020B0604020202020204" pitchFamily="34" charset="0"/>
              <a:buChar char="•"/>
            </a:pPr>
            <a:r>
              <a:rPr lang="en-GB" sz="1200" dirty="0">
                <a:solidFill>
                  <a:schemeClr val="dk1"/>
                </a:solidFill>
                <a:ea typeface="Calibri"/>
                <a:cs typeface="Calibri"/>
                <a:sym typeface="Calibri"/>
              </a:rPr>
              <a:t>A comprehensive or complete vulnerability scan.</a:t>
            </a:r>
            <a:br>
              <a:rPr lang="en-GB" sz="1200" dirty="0"/>
            </a:br>
            <a:endParaRPr lang="en-GB" sz="1200" dirty="0"/>
          </a:p>
        </p:txBody>
      </p:sp>
      <p:pic>
        <p:nvPicPr>
          <p:cNvPr id="6" name="Google Shape;85;p1">
            <a:extLst>
              <a:ext uri="{FF2B5EF4-FFF2-40B4-BE49-F238E27FC236}">
                <a16:creationId xmlns:a16="http://schemas.microsoft.com/office/drawing/2014/main" id="{EB4F3B6F-B1FE-4322-BD1A-055CB05B78D2}"/>
              </a:ext>
            </a:extLst>
          </p:cNvPr>
          <p:cNvPicPr preferRelativeResize="0"/>
          <p:nvPr/>
        </p:nvPicPr>
        <p:blipFill rotWithShape="1">
          <a:blip r:embed="rId3">
            <a:alphaModFix/>
          </a:blip>
          <a:srcRect/>
          <a:stretch/>
        </p:blipFill>
        <p:spPr>
          <a:xfrm>
            <a:off x="5580112" y="2787774"/>
            <a:ext cx="3023616" cy="1582601"/>
          </a:xfrm>
          <a:prstGeom prst="rect">
            <a:avLst/>
          </a:prstGeom>
          <a:noFill/>
          <a:ln>
            <a:noFill/>
          </a:ln>
        </p:spPr>
      </p:pic>
    </p:spTree>
    <p:extLst>
      <p:ext uri="{BB962C8B-B14F-4D97-AF65-F5344CB8AC3E}">
        <p14:creationId xmlns:p14="http://schemas.microsoft.com/office/powerpoint/2010/main" val="313974364"/>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54A8B4A-0EAF-4600-BD68-E946AEC0A325}"/>
              </a:ext>
            </a:extLst>
          </p:cNvPr>
          <p:cNvSpPr>
            <a:spLocks noGrp="1"/>
          </p:cNvSpPr>
          <p:nvPr>
            <p:ph type="sldNum" sz="quarter" idx="11"/>
          </p:nvPr>
        </p:nvSpPr>
        <p:spPr/>
        <p:txBody>
          <a:bodyPr/>
          <a:lstStyle/>
          <a:p>
            <a:fld id="{DA2C159E-F13C-4A85-9A41-E7669D3E0D70}" type="slidenum">
              <a:rPr lang="en-GB" smtClean="0"/>
              <a:pPr/>
              <a:t>118</a:t>
            </a:fld>
            <a:endParaRPr lang="en-GB"/>
          </a:p>
        </p:txBody>
      </p:sp>
      <p:sp>
        <p:nvSpPr>
          <p:cNvPr id="5" name="Footer Placeholder 4">
            <a:extLst>
              <a:ext uri="{FF2B5EF4-FFF2-40B4-BE49-F238E27FC236}">
                <a16:creationId xmlns:a16="http://schemas.microsoft.com/office/drawing/2014/main" id="{12DFDC5C-C5E8-41DA-9B06-B6729BF4080E}"/>
              </a:ext>
            </a:extLst>
          </p:cNvPr>
          <p:cNvSpPr>
            <a:spLocks noGrp="1"/>
          </p:cNvSpPr>
          <p:nvPr>
            <p:ph type="ftr" sz="quarter" idx="10"/>
          </p:nvPr>
        </p:nvSpPr>
        <p:spPr/>
        <p:txBody>
          <a:bodyPr/>
          <a:lstStyle/>
          <a:p>
            <a:r>
              <a:rPr lang="en-GB"/>
              <a:t>Education &amp; Training Foundation</a:t>
            </a:r>
            <a:endParaRPr lang="en-GB" dirty="0"/>
          </a:p>
        </p:txBody>
      </p:sp>
      <p:sp>
        <p:nvSpPr>
          <p:cNvPr id="4" name="TextBox 3">
            <a:extLst>
              <a:ext uri="{FF2B5EF4-FFF2-40B4-BE49-F238E27FC236}">
                <a16:creationId xmlns:a16="http://schemas.microsoft.com/office/drawing/2014/main" id="{8BDE9EC5-7FA9-477E-9E5E-E0D8E93D0F2E}"/>
              </a:ext>
            </a:extLst>
          </p:cNvPr>
          <p:cNvSpPr txBox="1"/>
          <p:nvPr/>
        </p:nvSpPr>
        <p:spPr>
          <a:xfrm>
            <a:off x="413811" y="483518"/>
            <a:ext cx="7973984" cy="1200329"/>
          </a:xfrm>
          <a:prstGeom prst="rect">
            <a:avLst/>
          </a:prstGeom>
          <a:noFill/>
        </p:spPr>
        <p:txBody>
          <a:bodyPr wrap="square" rtlCol="0">
            <a:spAutoFit/>
          </a:bodyPr>
          <a:lstStyle/>
          <a:p>
            <a:r>
              <a:rPr lang="en-GB" sz="1200" dirty="0"/>
              <a:t>Run your program and record results. Research the ports identified and list them.</a:t>
            </a:r>
          </a:p>
          <a:p>
            <a:endParaRPr lang="en-GB" sz="1200" u="sng" dirty="0"/>
          </a:p>
          <a:p>
            <a:r>
              <a:rPr lang="en-GB" sz="1200" dirty="0"/>
              <a:t>Run nmap as a comparison.</a:t>
            </a:r>
          </a:p>
          <a:p>
            <a:r>
              <a:rPr lang="en-GB" sz="1200" dirty="0"/>
              <a:t>Nmap –</a:t>
            </a:r>
            <a:r>
              <a:rPr lang="en-GB" sz="1200" dirty="0" err="1"/>
              <a:t>sS</a:t>
            </a:r>
            <a:r>
              <a:rPr lang="en-GB" sz="1200" dirty="0"/>
              <a:t> T4 [</a:t>
            </a:r>
            <a:r>
              <a:rPr lang="en-GB" sz="1200" dirty="0" err="1"/>
              <a:t>ipaddress</a:t>
            </a:r>
            <a:r>
              <a:rPr lang="en-GB" sz="1200" dirty="0"/>
              <a:t>]</a:t>
            </a:r>
          </a:p>
          <a:p>
            <a:endParaRPr lang="en-GB" sz="1200" dirty="0"/>
          </a:p>
          <a:p>
            <a:r>
              <a:rPr lang="en-GB" sz="1200" dirty="0"/>
              <a:t>Record your results in the test document.</a:t>
            </a:r>
          </a:p>
        </p:txBody>
      </p:sp>
      <p:pic>
        <p:nvPicPr>
          <p:cNvPr id="6" name="Google Shape;85;p1">
            <a:extLst>
              <a:ext uri="{FF2B5EF4-FFF2-40B4-BE49-F238E27FC236}">
                <a16:creationId xmlns:a16="http://schemas.microsoft.com/office/drawing/2014/main" id="{904E4778-23E6-4E96-8993-B0A979B6FA04}"/>
              </a:ext>
            </a:extLst>
          </p:cNvPr>
          <p:cNvPicPr preferRelativeResize="0"/>
          <p:nvPr/>
        </p:nvPicPr>
        <p:blipFill rotWithShape="1">
          <a:blip r:embed="rId3">
            <a:alphaModFix/>
          </a:blip>
          <a:srcRect/>
          <a:stretch/>
        </p:blipFill>
        <p:spPr>
          <a:xfrm>
            <a:off x="5508104" y="2283718"/>
            <a:ext cx="3023616" cy="1582601"/>
          </a:xfrm>
          <a:prstGeom prst="rect">
            <a:avLst/>
          </a:prstGeom>
          <a:noFill/>
          <a:ln>
            <a:noFill/>
          </a:ln>
        </p:spPr>
      </p:pic>
    </p:spTree>
    <p:extLst>
      <p:ext uri="{BB962C8B-B14F-4D97-AF65-F5344CB8AC3E}">
        <p14:creationId xmlns:p14="http://schemas.microsoft.com/office/powerpoint/2010/main" val="225270517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a:t>Education &amp; Training Foundation</a:t>
            </a:r>
            <a:endParaRPr lang="en-GB" dirty="0"/>
          </a:p>
        </p:txBody>
      </p:sp>
      <p:sp>
        <p:nvSpPr>
          <p:cNvPr id="4" name="Slide Number Placeholder 3"/>
          <p:cNvSpPr>
            <a:spLocks noGrp="1"/>
          </p:cNvSpPr>
          <p:nvPr>
            <p:ph type="sldNum" sz="quarter" idx="11"/>
          </p:nvPr>
        </p:nvSpPr>
        <p:spPr/>
        <p:txBody>
          <a:bodyPr/>
          <a:lstStyle/>
          <a:p>
            <a:fld id="{DA2C159E-F13C-4A85-9A41-E7669D3E0D70}" type="slidenum">
              <a:rPr lang="en-GB" smtClean="0"/>
              <a:pPr/>
              <a:t>119</a:t>
            </a:fld>
            <a:endParaRPr lang="en-GB"/>
          </a:p>
        </p:txBody>
      </p:sp>
      <p:sp>
        <p:nvSpPr>
          <p:cNvPr id="9" name="TextBox 8">
            <a:extLst>
              <a:ext uri="{FF2B5EF4-FFF2-40B4-BE49-F238E27FC236}">
                <a16:creationId xmlns:a16="http://schemas.microsoft.com/office/drawing/2014/main" id="{93ED7E31-0A20-431C-92C7-87EA77ED0CA9}"/>
              </a:ext>
            </a:extLst>
          </p:cNvPr>
          <p:cNvSpPr txBox="1"/>
          <p:nvPr/>
        </p:nvSpPr>
        <p:spPr>
          <a:xfrm>
            <a:off x="1763688" y="1275606"/>
            <a:ext cx="1152128" cy="184666"/>
          </a:xfrm>
          <a:prstGeom prst="rect">
            <a:avLst/>
          </a:prstGeom>
          <a:noFill/>
        </p:spPr>
        <p:txBody>
          <a:bodyPr wrap="square" lIns="0" tIns="0" rIns="0" bIns="0" rtlCol="0">
            <a:spAutoFit/>
          </a:bodyPr>
          <a:lstStyle/>
          <a:p>
            <a:r>
              <a:rPr lang="en-GB" sz="1200" dirty="0"/>
              <a:t>PRODUCED BY</a:t>
            </a:r>
          </a:p>
        </p:txBody>
      </p:sp>
      <p:pic>
        <p:nvPicPr>
          <p:cNvPr id="14" name="Picture 13">
            <a:extLst>
              <a:ext uri="{FF2B5EF4-FFF2-40B4-BE49-F238E27FC236}">
                <a16:creationId xmlns:a16="http://schemas.microsoft.com/office/drawing/2014/main" id="{0D793A73-0B68-41C6-96A3-4A06CB6B86A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674268"/>
            <a:ext cx="1800200" cy="844550"/>
          </a:xfrm>
          <a:prstGeom prst="rect">
            <a:avLst/>
          </a:prstGeom>
          <a:noFill/>
          <a:ln>
            <a:noFill/>
          </a:ln>
        </p:spPr>
      </p:pic>
      <p:sp>
        <p:nvSpPr>
          <p:cNvPr id="15" name="TextBox 14">
            <a:extLst>
              <a:ext uri="{FF2B5EF4-FFF2-40B4-BE49-F238E27FC236}">
                <a16:creationId xmlns:a16="http://schemas.microsoft.com/office/drawing/2014/main" id="{5E3E1E1C-19A4-4F4A-B678-E274A9DA15DB}"/>
              </a:ext>
            </a:extLst>
          </p:cNvPr>
          <p:cNvSpPr txBox="1"/>
          <p:nvPr/>
        </p:nvSpPr>
        <p:spPr>
          <a:xfrm>
            <a:off x="4675552" y="1275606"/>
            <a:ext cx="1152128" cy="184666"/>
          </a:xfrm>
          <a:prstGeom prst="rect">
            <a:avLst/>
          </a:prstGeom>
          <a:noFill/>
        </p:spPr>
        <p:txBody>
          <a:bodyPr wrap="square" lIns="0" tIns="0" rIns="0" bIns="0" rtlCol="0">
            <a:spAutoFit/>
          </a:bodyPr>
          <a:lstStyle/>
          <a:p>
            <a:r>
              <a:rPr lang="en-GB" sz="1200" dirty="0"/>
              <a:t>FUNDED BY</a:t>
            </a:r>
          </a:p>
        </p:txBody>
      </p:sp>
      <p:sp>
        <p:nvSpPr>
          <p:cNvPr id="16" name="TextBox 15">
            <a:extLst>
              <a:ext uri="{FF2B5EF4-FFF2-40B4-BE49-F238E27FC236}">
                <a16:creationId xmlns:a16="http://schemas.microsoft.com/office/drawing/2014/main" id="{3F2C459C-FDFD-413A-AA47-C10B685C2A01}"/>
              </a:ext>
            </a:extLst>
          </p:cNvPr>
          <p:cNvSpPr txBox="1"/>
          <p:nvPr/>
        </p:nvSpPr>
        <p:spPr>
          <a:xfrm>
            <a:off x="4662422" y="2868565"/>
            <a:ext cx="1800200" cy="323165"/>
          </a:xfrm>
          <a:prstGeom prst="rect">
            <a:avLst/>
          </a:prstGeom>
          <a:noFill/>
        </p:spPr>
        <p:txBody>
          <a:bodyPr wrap="square" lIns="0" tIns="0" rIns="0" bIns="0" rtlCol="0">
            <a:spAutoFit/>
          </a:bodyPr>
          <a:lstStyle/>
          <a:p>
            <a:r>
              <a:rPr lang="en-GB" sz="1050" dirty="0"/>
              <a:t>This programme is funded by the Department for Education</a:t>
            </a:r>
          </a:p>
        </p:txBody>
      </p:sp>
      <p:sp>
        <p:nvSpPr>
          <p:cNvPr id="17" name="TextBox 16">
            <a:extLst>
              <a:ext uri="{FF2B5EF4-FFF2-40B4-BE49-F238E27FC236}">
                <a16:creationId xmlns:a16="http://schemas.microsoft.com/office/drawing/2014/main" id="{36B2AE06-62E2-47AC-A4B8-78F23C87D5EA}"/>
              </a:ext>
            </a:extLst>
          </p:cNvPr>
          <p:cNvSpPr txBox="1"/>
          <p:nvPr/>
        </p:nvSpPr>
        <p:spPr>
          <a:xfrm>
            <a:off x="1583803" y="2787774"/>
            <a:ext cx="2088232" cy="484748"/>
          </a:xfrm>
          <a:prstGeom prst="rect">
            <a:avLst/>
          </a:prstGeom>
          <a:noFill/>
        </p:spPr>
        <p:txBody>
          <a:bodyPr wrap="square" lIns="0" tIns="0" rIns="0" bIns="0" rtlCol="0">
            <a:spAutoFit/>
          </a:bodyPr>
          <a:lstStyle/>
          <a:p>
            <a:r>
              <a:rPr lang="en-GB" sz="1050" dirty="0"/>
              <a:t>Leeds City College has produced this resource on behalf of the Education and Training Foundation</a:t>
            </a:r>
          </a:p>
        </p:txBody>
      </p:sp>
      <p:sp>
        <p:nvSpPr>
          <p:cNvPr id="18" name="TextBox 17">
            <a:extLst>
              <a:ext uri="{FF2B5EF4-FFF2-40B4-BE49-F238E27FC236}">
                <a16:creationId xmlns:a16="http://schemas.microsoft.com/office/drawing/2014/main" id="{CA481ADA-FC14-4FE3-9F8D-6121602D1055}"/>
              </a:ext>
            </a:extLst>
          </p:cNvPr>
          <p:cNvSpPr txBox="1"/>
          <p:nvPr/>
        </p:nvSpPr>
        <p:spPr>
          <a:xfrm>
            <a:off x="1187624" y="3651870"/>
            <a:ext cx="6552728" cy="369332"/>
          </a:xfrm>
          <a:prstGeom prst="rect">
            <a:avLst/>
          </a:prstGeom>
          <a:noFill/>
        </p:spPr>
        <p:txBody>
          <a:bodyPr wrap="square" lIns="0" tIns="0" rIns="0" bIns="0" rtlCol="0">
            <a:spAutoFit/>
          </a:bodyPr>
          <a:lstStyle/>
          <a:p>
            <a:pPr algn="ctr"/>
            <a:r>
              <a:rPr lang="en-GB" sz="2400" b="1" dirty="0">
                <a:solidFill>
                  <a:srgbClr val="E51C41"/>
                </a:solidFill>
              </a:rPr>
              <a:t>ET-FOUNDATION.CO.UK</a:t>
            </a:r>
          </a:p>
        </p:txBody>
      </p:sp>
      <p:pic>
        <p:nvPicPr>
          <p:cNvPr id="5" name="Picture 4" descr="Shape&#10;&#10;Description automatically generated">
            <a:extLst>
              <a:ext uri="{FF2B5EF4-FFF2-40B4-BE49-F238E27FC236}">
                <a16:creationId xmlns:a16="http://schemas.microsoft.com/office/drawing/2014/main" id="{BB2C64D5-4791-444B-9142-B07A38BD14F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24328" y="339502"/>
            <a:ext cx="1215103" cy="645557"/>
          </a:xfrm>
          <a:prstGeom prst="rect">
            <a:avLst/>
          </a:prstGeom>
        </p:spPr>
      </p:pic>
      <p:pic>
        <p:nvPicPr>
          <p:cNvPr id="12" name="Picture 11">
            <a:extLst>
              <a:ext uri="{FF2B5EF4-FFF2-40B4-BE49-F238E27FC236}">
                <a16:creationId xmlns:a16="http://schemas.microsoft.com/office/drawing/2014/main" id="{0810A417-228D-4B2C-AAF6-F273EFA393B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auto">
          <a:xfrm>
            <a:off x="1583803" y="1727200"/>
            <a:ext cx="1111548" cy="844550"/>
          </a:xfrm>
          <a:prstGeom prst="rect">
            <a:avLst/>
          </a:prstGeom>
          <a:noFill/>
          <a:ln>
            <a:noFill/>
          </a:ln>
        </p:spPr>
      </p:pic>
    </p:spTree>
    <p:extLst>
      <p:ext uri="{BB962C8B-B14F-4D97-AF65-F5344CB8AC3E}">
        <p14:creationId xmlns:p14="http://schemas.microsoft.com/office/powerpoint/2010/main" val="32693146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6AAAF73-4B68-4B02-B977-5AE07314E5C2}"/>
              </a:ext>
            </a:extLst>
          </p:cNvPr>
          <p:cNvSpPr>
            <a:spLocks noGrp="1"/>
          </p:cNvSpPr>
          <p:nvPr>
            <p:ph type="sldNum" sz="quarter" idx="11"/>
          </p:nvPr>
        </p:nvSpPr>
        <p:spPr/>
        <p:txBody>
          <a:bodyPr/>
          <a:lstStyle/>
          <a:p>
            <a:fld id="{DA2C159E-F13C-4A85-9A41-E7669D3E0D70}" type="slidenum">
              <a:rPr lang="en-GB" smtClean="0"/>
              <a:pPr/>
              <a:t>12</a:t>
            </a:fld>
            <a:endParaRPr lang="en-GB"/>
          </a:p>
        </p:txBody>
      </p:sp>
      <p:sp>
        <p:nvSpPr>
          <p:cNvPr id="5" name="Footer Placeholder 4">
            <a:extLst>
              <a:ext uri="{FF2B5EF4-FFF2-40B4-BE49-F238E27FC236}">
                <a16:creationId xmlns:a16="http://schemas.microsoft.com/office/drawing/2014/main" id="{9BAF5550-2017-4F0B-9A79-AC18FB4782D5}"/>
              </a:ext>
            </a:extLst>
          </p:cNvPr>
          <p:cNvSpPr>
            <a:spLocks noGrp="1"/>
          </p:cNvSpPr>
          <p:nvPr>
            <p:ph type="ftr" sz="quarter" idx="10"/>
          </p:nvPr>
        </p:nvSpPr>
        <p:spPr/>
        <p:txBody>
          <a:bodyPr/>
          <a:lstStyle/>
          <a:p>
            <a:r>
              <a:rPr lang="en-GB"/>
              <a:t>Education &amp; Training Foundation</a:t>
            </a:r>
            <a:endParaRPr lang="en-GB" dirty="0"/>
          </a:p>
        </p:txBody>
      </p:sp>
      <p:sp>
        <p:nvSpPr>
          <p:cNvPr id="4" name="TextBox 3">
            <a:extLst>
              <a:ext uri="{FF2B5EF4-FFF2-40B4-BE49-F238E27FC236}">
                <a16:creationId xmlns:a16="http://schemas.microsoft.com/office/drawing/2014/main" id="{B6BCE668-EBA9-4FA5-84BF-7F4925CBD630}"/>
              </a:ext>
            </a:extLst>
          </p:cNvPr>
          <p:cNvSpPr txBox="1"/>
          <p:nvPr/>
        </p:nvSpPr>
        <p:spPr>
          <a:xfrm>
            <a:off x="2123728" y="102393"/>
            <a:ext cx="6480720" cy="4616648"/>
          </a:xfrm>
          <a:prstGeom prst="rect">
            <a:avLst/>
          </a:prstGeom>
          <a:noFill/>
        </p:spPr>
        <p:txBody>
          <a:bodyPr wrap="square" lIns="0" tIns="0" rIns="0" bIns="0" rtlCol="0">
            <a:spAutoFit/>
          </a:bodyPr>
          <a:lstStyle/>
          <a:p>
            <a:pPr fontAlgn="base"/>
            <a:r>
              <a:rPr lang="en-GB" sz="1200" dirty="0"/>
              <a:t>with open('readme.txt', 'w') as f: </a:t>
            </a:r>
          </a:p>
          <a:p>
            <a:pPr fontAlgn="base"/>
            <a:endParaRPr lang="en-GB" sz="1200" dirty="0"/>
          </a:p>
          <a:p>
            <a:pPr fontAlgn="base"/>
            <a:r>
              <a:rPr lang="en-GB" sz="1200" dirty="0"/>
              <a:t>   </a:t>
            </a:r>
            <a:r>
              <a:rPr lang="en-GB" sz="1200" dirty="0" err="1"/>
              <a:t>f.write</a:t>
            </a:r>
            <a:r>
              <a:rPr lang="en-GB" sz="1200" dirty="0"/>
              <a:t>('Create a new text file!')    </a:t>
            </a:r>
          </a:p>
          <a:p>
            <a:pPr fontAlgn="base"/>
            <a:r>
              <a:rPr lang="en-GB" sz="1200" dirty="0"/>
              <a:t>#create new file and write to it </a:t>
            </a:r>
          </a:p>
          <a:p>
            <a:pPr fontAlgn="base"/>
            <a:endParaRPr lang="en-GB" sz="1200" dirty="0"/>
          </a:p>
          <a:p>
            <a:pPr fontAlgn="base"/>
            <a:endParaRPr lang="en-GB" sz="1200" dirty="0"/>
          </a:p>
          <a:p>
            <a:pPr fontAlgn="base"/>
            <a:r>
              <a:rPr lang="en-GB" sz="1200" dirty="0"/>
              <a:t>with open('readme.txt', 'a') as f:      </a:t>
            </a:r>
          </a:p>
          <a:p>
            <a:pPr fontAlgn="base"/>
            <a:r>
              <a:rPr lang="en-GB" sz="1200" dirty="0"/>
              <a:t># append to file </a:t>
            </a:r>
          </a:p>
          <a:p>
            <a:pPr fontAlgn="base"/>
            <a:endParaRPr lang="en-GB" sz="1200" dirty="0"/>
          </a:p>
          <a:p>
            <a:pPr fontAlgn="base"/>
            <a:r>
              <a:rPr lang="en-GB" sz="1200" dirty="0"/>
              <a:t>   </a:t>
            </a:r>
            <a:r>
              <a:rPr lang="en-GB" sz="1200" dirty="0" err="1"/>
              <a:t>f.write</a:t>
            </a:r>
            <a:r>
              <a:rPr lang="en-GB" sz="1200" dirty="0"/>
              <a:t>('appendices') </a:t>
            </a:r>
          </a:p>
          <a:p>
            <a:pPr fontAlgn="base"/>
            <a:endParaRPr lang="en-GB" sz="1200" dirty="0"/>
          </a:p>
          <a:p>
            <a:pPr fontAlgn="base"/>
            <a:r>
              <a:rPr lang="en-GB" sz="1200" dirty="0"/>
              <a:t>f = open("readme.txt", "r")            </a:t>
            </a:r>
          </a:p>
          <a:p>
            <a:pPr fontAlgn="base"/>
            <a:r>
              <a:rPr lang="en-GB" sz="1200" dirty="0"/>
              <a:t> # read file </a:t>
            </a:r>
          </a:p>
          <a:p>
            <a:pPr fontAlgn="base"/>
            <a:endParaRPr lang="en-GB" sz="1200" dirty="0"/>
          </a:p>
          <a:p>
            <a:pPr fontAlgn="base"/>
            <a:r>
              <a:rPr lang="en-GB" sz="1200" dirty="0"/>
              <a:t>print(</a:t>
            </a:r>
            <a:r>
              <a:rPr lang="en-GB" sz="1200" dirty="0" err="1"/>
              <a:t>f.read</a:t>
            </a:r>
            <a:r>
              <a:rPr lang="en-GB" sz="1200" dirty="0"/>
              <a:t>()) </a:t>
            </a:r>
          </a:p>
          <a:p>
            <a:pPr fontAlgn="base"/>
            <a:endParaRPr lang="en-GB" sz="1200" dirty="0"/>
          </a:p>
          <a:p>
            <a:pPr fontAlgn="base"/>
            <a:endParaRPr lang="en-GB" sz="1200" dirty="0"/>
          </a:p>
          <a:p>
            <a:pPr fontAlgn="base"/>
            <a:r>
              <a:rPr lang="en-GB" sz="1200" dirty="0"/>
              <a:t>f = open("D:\\cartest.rtf", "r")                   </a:t>
            </a:r>
          </a:p>
          <a:p>
            <a:pPr fontAlgn="base"/>
            <a:r>
              <a:rPr lang="en-GB" sz="1200" dirty="0"/>
              <a:t># open file from elsewhere </a:t>
            </a:r>
          </a:p>
          <a:p>
            <a:pPr fontAlgn="base"/>
            <a:endParaRPr lang="en-GB" sz="1200" dirty="0"/>
          </a:p>
          <a:p>
            <a:pPr fontAlgn="base"/>
            <a:r>
              <a:rPr lang="en-GB" sz="1200" dirty="0"/>
              <a:t>print(</a:t>
            </a:r>
            <a:r>
              <a:rPr lang="en-GB" sz="1200" dirty="0" err="1"/>
              <a:t>f.read</a:t>
            </a:r>
            <a:r>
              <a:rPr lang="en-GB" sz="1200" dirty="0"/>
              <a:t>())</a:t>
            </a:r>
          </a:p>
          <a:p>
            <a:pPr fontAlgn="base"/>
            <a:endParaRPr lang="en-GB" sz="1200" dirty="0"/>
          </a:p>
          <a:p>
            <a:pPr fontAlgn="base"/>
            <a:r>
              <a:rPr lang="en-GB" sz="1200" dirty="0"/>
              <a:t>with open('cartest.txt', 'w') as f:                    #create new file and write to it </a:t>
            </a:r>
          </a:p>
          <a:p>
            <a:pPr fontAlgn="base"/>
            <a:endParaRPr lang="en-GB" sz="1200" dirty="0"/>
          </a:p>
          <a:p>
            <a:pPr fontAlgn="base"/>
            <a:r>
              <a:rPr lang="en-GB" sz="1200" dirty="0"/>
              <a:t>   </a:t>
            </a:r>
            <a:r>
              <a:rPr lang="en-GB" sz="1200" dirty="0" err="1"/>
              <a:t>f.write</a:t>
            </a:r>
            <a:r>
              <a:rPr lang="en-GB" sz="1200" dirty="0"/>
              <a:t>(' car \n car \n car \n car') </a:t>
            </a:r>
            <a:endParaRPr lang="en-GB" sz="1350" dirty="0"/>
          </a:p>
        </p:txBody>
      </p:sp>
    </p:spTree>
    <p:extLst>
      <p:ext uri="{BB962C8B-B14F-4D97-AF65-F5344CB8AC3E}">
        <p14:creationId xmlns:p14="http://schemas.microsoft.com/office/powerpoint/2010/main" val="1966783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78D02-1841-5541-B0EB-134EDB52DFA0}"/>
              </a:ext>
            </a:extLst>
          </p:cNvPr>
          <p:cNvSpPr>
            <a:spLocks noGrp="1"/>
          </p:cNvSpPr>
          <p:nvPr>
            <p:ph type="ctrTitle"/>
          </p:nvPr>
        </p:nvSpPr>
        <p:spPr/>
        <p:txBody>
          <a:bodyPr/>
          <a:lstStyle/>
          <a:p>
            <a:r>
              <a:rPr lang="en-US" dirty="0"/>
              <a:t>02</a:t>
            </a:r>
          </a:p>
        </p:txBody>
      </p:sp>
      <p:sp>
        <p:nvSpPr>
          <p:cNvPr id="3" name="Subtitle 2">
            <a:extLst>
              <a:ext uri="{FF2B5EF4-FFF2-40B4-BE49-F238E27FC236}">
                <a16:creationId xmlns:a16="http://schemas.microsoft.com/office/drawing/2014/main" id="{A39FE6D9-D96B-E748-810E-8BBC981DD009}"/>
              </a:ext>
            </a:extLst>
          </p:cNvPr>
          <p:cNvSpPr>
            <a:spLocks noGrp="1"/>
          </p:cNvSpPr>
          <p:nvPr>
            <p:ph type="subTitle" idx="1"/>
          </p:nvPr>
        </p:nvSpPr>
        <p:spPr/>
        <p:txBody>
          <a:bodyPr/>
          <a:lstStyle/>
          <a:p>
            <a:r>
              <a:rPr lang="en-US" dirty="0"/>
              <a:t>Testing</a:t>
            </a:r>
          </a:p>
        </p:txBody>
      </p:sp>
    </p:spTree>
    <p:extLst>
      <p:ext uri="{BB962C8B-B14F-4D97-AF65-F5344CB8AC3E}">
        <p14:creationId xmlns:p14="http://schemas.microsoft.com/office/powerpoint/2010/main" val="1968585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B63095-0A8F-4ADB-9BCC-AADB483E676B}"/>
              </a:ext>
            </a:extLst>
          </p:cNvPr>
          <p:cNvSpPr>
            <a:spLocks noGrp="1"/>
          </p:cNvSpPr>
          <p:nvPr>
            <p:ph type="sldNum" sz="quarter" idx="11"/>
          </p:nvPr>
        </p:nvSpPr>
        <p:spPr/>
        <p:txBody>
          <a:bodyPr/>
          <a:lstStyle/>
          <a:p>
            <a:fld id="{DA2C159E-F13C-4A85-9A41-E7669D3E0D70}" type="slidenum">
              <a:rPr lang="en-GB" smtClean="0"/>
              <a:pPr/>
              <a:t>14</a:t>
            </a:fld>
            <a:endParaRPr lang="en-GB"/>
          </a:p>
        </p:txBody>
      </p:sp>
      <p:sp>
        <p:nvSpPr>
          <p:cNvPr id="5" name="Footer Placeholder 4">
            <a:extLst>
              <a:ext uri="{FF2B5EF4-FFF2-40B4-BE49-F238E27FC236}">
                <a16:creationId xmlns:a16="http://schemas.microsoft.com/office/drawing/2014/main" id="{79F54C89-6987-44B3-A432-74E799A28981}"/>
              </a:ext>
            </a:extLst>
          </p:cNvPr>
          <p:cNvSpPr>
            <a:spLocks noGrp="1"/>
          </p:cNvSpPr>
          <p:nvPr>
            <p:ph type="ftr" sz="quarter" idx="10"/>
          </p:nvPr>
        </p:nvSpPr>
        <p:spPr/>
        <p:txBody>
          <a:bodyPr/>
          <a:lstStyle/>
          <a:p>
            <a:r>
              <a:rPr lang="en-GB"/>
              <a:t>Education &amp; Training Foundation</a:t>
            </a:r>
            <a:endParaRPr lang="en-GB" dirty="0"/>
          </a:p>
        </p:txBody>
      </p:sp>
      <p:pic>
        <p:nvPicPr>
          <p:cNvPr id="6" name="Picture 5">
            <a:extLst>
              <a:ext uri="{FF2B5EF4-FFF2-40B4-BE49-F238E27FC236}">
                <a16:creationId xmlns:a16="http://schemas.microsoft.com/office/drawing/2014/main" id="{69CFA58A-EC8C-4CA9-819B-03C08D9B3191}"/>
              </a:ext>
            </a:extLst>
          </p:cNvPr>
          <p:cNvPicPr>
            <a:picLocks noChangeAspect="1"/>
          </p:cNvPicPr>
          <p:nvPr/>
        </p:nvPicPr>
        <p:blipFill>
          <a:blip r:embed="rId2"/>
          <a:stretch>
            <a:fillRect/>
          </a:stretch>
        </p:blipFill>
        <p:spPr>
          <a:xfrm>
            <a:off x="2410395" y="1058627"/>
            <a:ext cx="4323209" cy="3026246"/>
          </a:xfrm>
          <a:prstGeom prst="rect">
            <a:avLst/>
          </a:prstGeom>
        </p:spPr>
      </p:pic>
    </p:spTree>
    <p:extLst>
      <p:ext uri="{BB962C8B-B14F-4D97-AF65-F5344CB8AC3E}">
        <p14:creationId xmlns:p14="http://schemas.microsoft.com/office/powerpoint/2010/main" val="40973654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2504938-346E-4FB7-9300-2C960E363528}"/>
              </a:ext>
            </a:extLst>
          </p:cNvPr>
          <p:cNvSpPr>
            <a:spLocks noGrp="1"/>
          </p:cNvSpPr>
          <p:nvPr>
            <p:ph type="sldNum" sz="quarter" idx="11"/>
          </p:nvPr>
        </p:nvSpPr>
        <p:spPr/>
        <p:txBody>
          <a:bodyPr/>
          <a:lstStyle/>
          <a:p>
            <a:fld id="{DA2C159E-F13C-4A85-9A41-E7669D3E0D70}" type="slidenum">
              <a:rPr lang="en-GB" smtClean="0"/>
              <a:pPr/>
              <a:t>15</a:t>
            </a:fld>
            <a:endParaRPr lang="en-GB"/>
          </a:p>
        </p:txBody>
      </p:sp>
      <p:sp>
        <p:nvSpPr>
          <p:cNvPr id="5" name="Footer Placeholder 4">
            <a:extLst>
              <a:ext uri="{FF2B5EF4-FFF2-40B4-BE49-F238E27FC236}">
                <a16:creationId xmlns:a16="http://schemas.microsoft.com/office/drawing/2014/main" id="{EA4E556B-55AA-4047-9591-3D5A47AB11FB}"/>
              </a:ext>
            </a:extLst>
          </p:cNvPr>
          <p:cNvSpPr>
            <a:spLocks noGrp="1"/>
          </p:cNvSpPr>
          <p:nvPr>
            <p:ph type="ftr" sz="quarter" idx="10"/>
          </p:nvPr>
        </p:nvSpPr>
        <p:spPr/>
        <p:txBody>
          <a:bodyPr/>
          <a:lstStyle/>
          <a:p>
            <a:r>
              <a:rPr lang="en-GB"/>
              <a:t>Education &amp; Training Foundation</a:t>
            </a:r>
            <a:endParaRPr lang="en-GB" dirty="0"/>
          </a:p>
        </p:txBody>
      </p:sp>
      <p:sp>
        <p:nvSpPr>
          <p:cNvPr id="4" name="Title 5">
            <a:extLst>
              <a:ext uri="{FF2B5EF4-FFF2-40B4-BE49-F238E27FC236}">
                <a16:creationId xmlns:a16="http://schemas.microsoft.com/office/drawing/2014/main" id="{FF4FB82C-C611-47EB-8AC0-9D8A2B676AB7}"/>
              </a:ext>
            </a:extLst>
          </p:cNvPr>
          <p:cNvSpPr>
            <a:spLocks noGrp="1"/>
          </p:cNvSpPr>
          <p:nvPr>
            <p:ph type="title"/>
          </p:nvPr>
        </p:nvSpPr>
        <p:spPr>
          <a:xfrm>
            <a:off x="827082" y="843558"/>
            <a:ext cx="7489836" cy="822656"/>
          </a:xfrm>
        </p:spPr>
        <p:txBody>
          <a:bodyPr>
            <a:normAutofit/>
          </a:bodyPr>
          <a:lstStyle/>
          <a:p>
            <a:r>
              <a:rPr lang="en-US" sz="2000" b="1" dirty="0">
                <a:latin typeface="+mn-lt"/>
              </a:rPr>
              <a:t>Software</a:t>
            </a:r>
            <a:r>
              <a:rPr lang="en-US" sz="2000" b="1" dirty="0"/>
              <a:t> testing</a:t>
            </a:r>
          </a:p>
        </p:txBody>
      </p:sp>
      <p:sp>
        <p:nvSpPr>
          <p:cNvPr id="6" name="Content Placeholder 2">
            <a:extLst>
              <a:ext uri="{FF2B5EF4-FFF2-40B4-BE49-F238E27FC236}">
                <a16:creationId xmlns:a16="http://schemas.microsoft.com/office/drawing/2014/main" id="{BAF3989E-2504-48A8-AD51-798C7E6D010B}"/>
              </a:ext>
            </a:extLst>
          </p:cNvPr>
          <p:cNvSpPr txBox="1">
            <a:spLocks/>
          </p:cNvSpPr>
          <p:nvPr/>
        </p:nvSpPr>
        <p:spPr>
          <a:xfrm>
            <a:off x="827082" y="1419622"/>
            <a:ext cx="5833116" cy="3096011"/>
          </a:xfrm>
          <a:prstGeom prst="rect">
            <a:avLst/>
          </a:prstGeom>
        </p:spPr>
        <p:txBody>
          <a:bodyPr vert="horz" lIns="68580" tIns="34290" rIns="68580" bIns="34290" rtlCol="0" anchor="t">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600" b="1" dirty="0"/>
              <a:t>Software testing</a:t>
            </a:r>
            <a:r>
              <a:rPr lang="en-US" sz="1600" dirty="0"/>
              <a:t> is the process of verifying a system, with the purpose of identifying any errors, gaps or missing requirements when compared with the actual requirement. </a:t>
            </a:r>
          </a:p>
          <a:p>
            <a:pPr marL="0" indent="0">
              <a:buFont typeface="Arial" panose="020B0604020202020204" pitchFamily="34" charset="0"/>
              <a:buNone/>
            </a:pPr>
            <a:endParaRPr lang="en-US" sz="1600" b="1" dirty="0"/>
          </a:p>
          <a:p>
            <a:pPr marL="0" indent="0">
              <a:buFont typeface="Arial" panose="020B0604020202020204" pitchFamily="34" charset="0"/>
              <a:buNone/>
            </a:pPr>
            <a:r>
              <a:rPr lang="en-US" sz="1600" b="1" dirty="0"/>
              <a:t>Software testing</a:t>
            </a:r>
            <a:r>
              <a:rPr lang="en-US" sz="1600" dirty="0"/>
              <a:t> is broadly categorised into two types:</a:t>
            </a:r>
            <a:endParaRPr lang="en-US" sz="1600" dirty="0">
              <a:cs typeface="Calibri"/>
            </a:endParaRPr>
          </a:p>
          <a:p>
            <a:pPr marL="385763" indent="-385763">
              <a:buFont typeface="Arial" panose="020B0604020202020204" pitchFamily="34" charset="0"/>
              <a:buAutoNum type="arabicPeriod"/>
            </a:pPr>
            <a:r>
              <a:rPr lang="en-US" sz="1600" dirty="0"/>
              <a:t>functional </a:t>
            </a:r>
            <a:r>
              <a:rPr lang="en-US" sz="1600" b="1" dirty="0"/>
              <a:t>testing*</a:t>
            </a:r>
            <a:r>
              <a:rPr lang="en-US" sz="1600" dirty="0"/>
              <a:t> </a:t>
            </a:r>
            <a:endParaRPr lang="en-US" sz="1600" dirty="0">
              <a:cs typeface="Calibri" panose="020F0502020204030204"/>
            </a:endParaRPr>
          </a:p>
          <a:p>
            <a:pPr marL="385763" indent="-385763">
              <a:buFont typeface="Arial" panose="020B0604020202020204" pitchFamily="34" charset="0"/>
              <a:buAutoNum type="arabicPeriod"/>
            </a:pPr>
            <a:r>
              <a:rPr lang="en-US" sz="1600" dirty="0"/>
              <a:t>non-functional </a:t>
            </a:r>
            <a:r>
              <a:rPr lang="en-US" sz="1600" b="1" dirty="0"/>
              <a:t>testing*</a:t>
            </a:r>
            <a:endParaRPr lang="en-US" sz="1600" dirty="0">
              <a:cs typeface="Calibri"/>
            </a:endParaRPr>
          </a:p>
        </p:txBody>
      </p:sp>
    </p:spTree>
    <p:extLst>
      <p:ext uri="{BB962C8B-B14F-4D97-AF65-F5344CB8AC3E}">
        <p14:creationId xmlns:p14="http://schemas.microsoft.com/office/powerpoint/2010/main" val="10677363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2504938-346E-4FB7-9300-2C960E363528}"/>
              </a:ext>
            </a:extLst>
          </p:cNvPr>
          <p:cNvSpPr>
            <a:spLocks noGrp="1"/>
          </p:cNvSpPr>
          <p:nvPr>
            <p:ph type="sldNum" sz="quarter" idx="11"/>
          </p:nvPr>
        </p:nvSpPr>
        <p:spPr/>
        <p:txBody>
          <a:bodyPr/>
          <a:lstStyle/>
          <a:p>
            <a:fld id="{DA2C159E-F13C-4A85-9A41-E7669D3E0D70}" type="slidenum">
              <a:rPr lang="en-GB" smtClean="0"/>
              <a:pPr/>
              <a:t>16</a:t>
            </a:fld>
            <a:endParaRPr lang="en-GB"/>
          </a:p>
        </p:txBody>
      </p:sp>
      <p:sp>
        <p:nvSpPr>
          <p:cNvPr id="5" name="Footer Placeholder 4">
            <a:extLst>
              <a:ext uri="{FF2B5EF4-FFF2-40B4-BE49-F238E27FC236}">
                <a16:creationId xmlns:a16="http://schemas.microsoft.com/office/drawing/2014/main" id="{EA4E556B-55AA-4047-9591-3D5A47AB11FB}"/>
              </a:ext>
            </a:extLst>
          </p:cNvPr>
          <p:cNvSpPr>
            <a:spLocks noGrp="1"/>
          </p:cNvSpPr>
          <p:nvPr>
            <p:ph type="ftr" sz="quarter" idx="10"/>
          </p:nvPr>
        </p:nvSpPr>
        <p:spPr/>
        <p:txBody>
          <a:bodyPr/>
          <a:lstStyle/>
          <a:p>
            <a:r>
              <a:rPr lang="en-GB"/>
              <a:t>Education &amp; Training Foundation</a:t>
            </a:r>
            <a:endParaRPr lang="en-GB" dirty="0"/>
          </a:p>
        </p:txBody>
      </p:sp>
      <p:sp>
        <p:nvSpPr>
          <p:cNvPr id="4" name="Title 5">
            <a:extLst>
              <a:ext uri="{FF2B5EF4-FFF2-40B4-BE49-F238E27FC236}">
                <a16:creationId xmlns:a16="http://schemas.microsoft.com/office/drawing/2014/main" id="{9BE83688-120E-493C-9ED8-1E3957BA2C3C}"/>
              </a:ext>
            </a:extLst>
          </p:cNvPr>
          <p:cNvSpPr>
            <a:spLocks noGrp="1"/>
          </p:cNvSpPr>
          <p:nvPr>
            <p:ph type="title"/>
          </p:nvPr>
        </p:nvSpPr>
        <p:spPr>
          <a:xfrm>
            <a:off x="827082" y="843558"/>
            <a:ext cx="7489836" cy="822656"/>
          </a:xfrm>
        </p:spPr>
        <p:txBody>
          <a:bodyPr>
            <a:normAutofit/>
          </a:bodyPr>
          <a:lstStyle/>
          <a:p>
            <a:r>
              <a:rPr lang="en-US" sz="2000" b="1" dirty="0">
                <a:latin typeface="+mn-lt"/>
              </a:rPr>
              <a:t>Interface</a:t>
            </a:r>
            <a:r>
              <a:rPr lang="en-US" sz="2000" b="1" dirty="0"/>
              <a:t> testing</a:t>
            </a:r>
          </a:p>
        </p:txBody>
      </p:sp>
      <p:sp>
        <p:nvSpPr>
          <p:cNvPr id="6" name="Content Placeholder 2">
            <a:extLst>
              <a:ext uri="{FF2B5EF4-FFF2-40B4-BE49-F238E27FC236}">
                <a16:creationId xmlns:a16="http://schemas.microsoft.com/office/drawing/2014/main" id="{621CB140-DB45-49E8-8B70-BDDDA3A7EE6B}"/>
              </a:ext>
            </a:extLst>
          </p:cNvPr>
          <p:cNvSpPr txBox="1">
            <a:spLocks/>
          </p:cNvSpPr>
          <p:nvPr/>
        </p:nvSpPr>
        <p:spPr>
          <a:xfrm>
            <a:off x="827082" y="1563638"/>
            <a:ext cx="5833116" cy="2331329"/>
          </a:xfrm>
          <a:prstGeom prst="rect">
            <a:avLst/>
          </a:prstGeom>
        </p:spPr>
        <p:txBody>
          <a:bodyPr vert="horz" lIns="68580" tIns="34290" rIns="68580" bIns="34290" rtlCol="0" anchor="t">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600" b="1" dirty="0"/>
              <a:t>Interface testing</a:t>
            </a:r>
            <a:r>
              <a:rPr lang="en-US" sz="1600" dirty="0"/>
              <a:t> is performed to evaluate whether systems or components pass </a:t>
            </a:r>
            <a:r>
              <a:rPr lang="en-US" sz="1600" b="1" dirty="0"/>
              <a:t>data</a:t>
            </a:r>
            <a:r>
              <a:rPr lang="en-US" sz="1600" dirty="0"/>
              <a:t> and </a:t>
            </a:r>
            <a:r>
              <a:rPr lang="en-US" sz="1600" b="1" dirty="0"/>
              <a:t>control</a:t>
            </a:r>
            <a:r>
              <a:rPr lang="en-US" sz="1600" dirty="0"/>
              <a:t> correctly to one another. </a:t>
            </a:r>
          </a:p>
          <a:p>
            <a:pPr marL="0" indent="0">
              <a:buFont typeface="Arial" panose="020B0604020202020204" pitchFamily="34" charset="0"/>
              <a:buNone/>
            </a:pPr>
            <a:endParaRPr lang="en-US" sz="1600" dirty="0"/>
          </a:p>
          <a:p>
            <a:pPr marL="0" indent="0">
              <a:buFont typeface="Arial" panose="020B0604020202020204" pitchFamily="34" charset="0"/>
              <a:buNone/>
            </a:pPr>
            <a:r>
              <a:rPr lang="en-US" sz="1600" b="1" dirty="0"/>
              <a:t>Interface testing</a:t>
            </a:r>
            <a:r>
              <a:rPr lang="en-US" sz="1600" dirty="0"/>
              <a:t> is used to verify whether all the interactions between these modules are working properly, and whether errors are handled properly.</a:t>
            </a:r>
          </a:p>
        </p:txBody>
      </p:sp>
    </p:spTree>
    <p:extLst>
      <p:ext uri="{BB962C8B-B14F-4D97-AF65-F5344CB8AC3E}">
        <p14:creationId xmlns:p14="http://schemas.microsoft.com/office/powerpoint/2010/main" val="20134078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2504938-346E-4FB7-9300-2C960E363528}"/>
              </a:ext>
            </a:extLst>
          </p:cNvPr>
          <p:cNvSpPr>
            <a:spLocks noGrp="1"/>
          </p:cNvSpPr>
          <p:nvPr>
            <p:ph type="sldNum" sz="quarter" idx="11"/>
          </p:nvPr>
        </p:nvSpPr>
        <p:spPr/>
        <p:txBody>
          <a:bodyPr/>
          <a:lstStyle/>
          <a:p>
            <a:fld id="{DA2C159E-F13C-4A85-9A41-E7669D3E0D70}" type="slidenum">
              <a:rPr lang="en-GB" smtClean="0"/>
              <a:pPr/>
              <a:t>17</a:t>
            </a:fld>
            <a:endParaRPr lang="en-GB"/>
          </a:p>
        </p:txBody>
      </p:sp>
      <p:sp>
        <p:nvSpPr>
          <p:cNvPr id="5" name="Footer Placeholder 4">
            <a:extLst>
              <a:ext uri="{FF2B5EF4-FFF2-40B4-BE49-F238E27FC236}">
                <a16:creationId xmlns:a16="http://schemas.microsoft.com/office/drawing/2014/main" id="{EA4E556B-55AA-4047-9591-3D5A47AB11FB}"/>
              </a:ext>
            </a:extLst>
          </p:cNvPr>
          <p:cNvSpPr>
            <a:spLocks noGrp="1"/>
          </p:cNvSpPr>
          <p:nvPr>
            <p:ph type="ftr" sz="quarter" idx="10"/>
          </p:nvPr>
        </p:nvSpPr>
        <p:spPr/>
        <p:txBody>
          <a:bodyPr/>
          <a:lstStyle/>
          <a:p>
            <a:r>
              <a:rPr lang="en-GB" dirty="0"/>
              <a:t>Education &amp; Training Foundation</a:t>
            </a:r>
          </a:p>
        </p:txBody>
      </p:sp>
      <p:pic>
        <p:nvPicPr>
          <p:cNvPr id="4" name="Picture 2" descr="Using Equivalence Partitioning and Boundary Value Analysis in Black Box  Testing | StickyMinds">
            <a:extLst>
              <a:ext uri="{FF2B5EF4-FFF2-40B4-BE49-F238E27FC236}">
                <a16:creationId xmlns:a16="http://schemas.microsoft.com/office/drawing/2014/main" id="{130AF5E5-E93A-4A93-B25D-41A5134C0C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4789" y="1485336"/>
            <a:ext cx="5134422" cy="2172828"/>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a:extLst>
              <a:ext uri="{FF2B5EF4-FFF2-40B4-BE49-F238E27FC236}">
                <a16:creationId xmlns:a16="http://schemas.microsoft.com/office/drawing/2014/main" id="{BAAAE8EA-DDE3-42BE-BC95-E2AC57D53B2B}"/>
              </a:ext>
            </a:extLst>
          </p:cNvPr>
          <p:cNvSpPr>
            <a:spLocks noGrp="1"/>
          </p:cNvSpPr>
          <p:nvPr>
            <p:ph type="title"/>
          </p:nvPr>
        </p:nvSpPr>
        <p:spPr>
          <a:xfrm>
            <a:off x="827082" y="915566"/>
            <a:ext cx="7489836" cy="822656"/>
          </a:xfrm>
        </p:spPr>
        <p:txBody>
          <a:bodyPr>
            <a:normAutofit/>
          </a:bodyPr>
          <a:lstStyle/>
          <a:p>
            <a:pPr algn="ctr"/>
            <a:r>
              <a:rPr lang="en-US" sz="4200" b="1" dirty="0">
                <a:latin typeface="+mn-lt"/>
              </a:rPr>
              <a:t>Boundary testing</a:t>
            </a:r>
          </a:p>
        </p:txBody>
      </p:sp>
    </p:spTree>
    <p:extLst>
      <p:ext uri="{BB962C8B-B14F-4D97-AF65-F5344CB8AC3E}">
        <p14:creationId xmlns:p14="http://schemas.microsoft.com/office/powerpoint/2010/main" val="36530227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2504938-346E-4FB7-9300-2C960E363528}"/>
              </a:ext>
            </a:extLst>
          </p:cNvPr>
          <p:cNvSpPr>
            <a:spLocks noGrp="1"/>
          </p:cNvSpPr>
          <p:nvPr>
            <p:ph type="sldNum" sz="quarter" idx="11"/>
          </p:nvPr>
        </p:nvSpPr>
        <p:spPr/>
        <p:txBody>
          <a:bodyPr/>
          <a:lstStyle/>
          <a:p>
            <a:fld id="{DA2C159E-F13C-4A85-9A41-E7669D3E0D70}" type="slidenum">
              <a:rPr lang="en-GB" smtClean="0"/>
              <a:pPr/>
              <a:t>18</a:t>
            </a:fld>
            <a:endParaRPr lang="en-GB"/>
          </a:p>
        </p:txBody>
      </p:sp>
      <p:sp>
        <p:nvSpPr>
          <p:cNvPr id="5" name="Footer Placeholder 4">
            <a:extLst>
              <a:ext uri="{FF2B5EF4-FFF2-40B4-BE49-F238E27FC236}">
                <a16:creationId xmlns:a16="http://schemas.microsoft.com/office/drawing/2014/main" id="{EA4E556B-55AA-4047-9591-3D5A47AB11FB}"/>
              </a:ext>
            </a:extLst>
          </p:cNvPr>
          <p:cNvSpPr>
            <a:spLocks noGrp="1"/>
          </p:cNvSpPr>
          <p:nvPr>
            <p:ph type="ftr" sz="quarter" idx="10"/>
          </p:nvPr>
        </p:nvSpPr>
        <p:spPr/>
        <p:txBody>
          <a:bodyPr/>
          <a:lstStyle/>
          <a:p>
            <a:r>
              <a:rPr lang="en-GB"/>
              <a:t>Education &amp; Training Foundation</a:t>
            </a:r>
            <a:endParaRPr lang="en-GB" dirty="0"/>
          </a:p>
        </p:txBody>
      </p:sp>
      <p:pic>
        <p:nvPicPr>
          <p:cNvPr id="4" name="Picture 2" descr="unit testing">
            <a:extLst>
              <a:ext uri="{FF2B5EF4-FFF2-40B4-BE49-F238E27FC236}">
                <a16:creationId xmlns:a16="http://schemas.microsoft.com/office/drawing/2014/main" id="{DD853CE3-079D-45D9-9FFB-461E31B90F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6805" y="1784618"/>
            <a:ext cx="2809286" cy="2634916"/>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a:extLst>
              <a:ext uri="{FF2B5EF4-FFF2-40B4-BE49-F238E27FC236}">
                <a16:creationId xmlns:a16="http://schemas.microsoft.com/office/drawing/2014/main" id="{36247A4C-64DE-4EBE-AB74-02F36313A5D3}"/>
              </a:ext>
            </a:extLst>
          </p:cNvPr>
          <p:cNvSpPr>
            <a:spLocks noGrp="1"/>
          </p:cNvSpPr>
          <p:nvPr>
            <p:ph type="title"/>
          </p:nvPr>
        </p:nvSpPr>
        <p:spPr>
          <a:xfrm>
            <a:off x="826530" y="1171224"/>
            <a:ext cx="7489836" cy="822656"/>
          </a:xfrm>
        </p:spPr>
        <p:txBody>
          <a:bodyPr>
            <a:normAutofit/>
          </a:bodyPr>
          <a:lstStyle/>
          <a:p>
            <a:pPr algn="ctr"/>
            <a:r>
              <a:rPr lang="en-US" sz="4200" b="1" dirty="0">
                <a:latin typeface="+mn-lt"/>
              </a:rPr>
              <a:t>Unit testing</a:t>
            </a:r>
          </a:p>
        </p:txBody>
      </p:sp>
    </p:spTree>
    <p:extLst>
      <p:ext uri="{BB962C8B-B14F-4D97-AF65-F5344CB8AC3E}">
        <p14:creationId xmlns:p14="http://schemas.microsoft.com/office/powerpoint/2010/main" val="26848954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2504938-346E-4FB7-9300-2C960E363528}"/>
              </a:ext>
            </a:extLst>
          </p:cNvPr>
          <p:cNvSpPr>
            <a:spLocks noGrp="1"/>
          </p:cNvSpPr>
          <p:nvPr>
            <p:ph type="sldNum" sz="quarter" idx="11"/>
          </p:nvPr>
        </p:nvSpPr>
        <p:spPr/>
        <p:txBody>
          <a:bodyPr/>
          <a:lstStyle/>
          <a:p>
            <a:fld id="{DA2C159E-F13C-4A85-9A41-E7669D3E0D70}" type="slidenum">
              <a:rPr lang="en-GB" smtClean="0"/>
              <a:pPr/>
              <a:t>19</a:t>
            </a:fld>
            <a:endParaRPr lang="en-GB"/>
          </a:p>
        </p:txBody>
      </p:sp>
      <p:sp>
        <p:nvSpPr>
          <p:cNvPr id="5" name="Footer Placeholder 4">
            <a:extLst>
              <a:ext uri="{FF2B5EF4-FFF2-40B4-BE49-F238E27FC236}">
                <a16:creationId xmlns:a16="http://schemas.microsoft.com/office/drawing/2014/main" id="{EA4E556B-55AA-4047-9591-3D5A47AB11FB}"/>
              </a:ext>
            </a:extLst>
          </p:cNvPr>
          <p:cNvSpPr>
            <a:spLocks noGrp="1"/>
          </p:cNvSpPr>
          <p:nvPr>
            <p:ph type="ftr" sz="quarter" idx="10"/>
          </p:nvPr>
        </p:nvSpPr>
        <p:spPr/>
        <p:txBody>
          <a:bodyPr/>
          <a:lstStyle/>
          <a:p>
            <a:r>
              <a:rPr lang="en-GB" dirty="0"/>
              <a:t>Education &amp; Training Foundation</a:t>
            </a:r>
          </a:p>
        </p:txBody>
      </p:sp>
      <p:pic>
        <p:nvPicPr>
          <p:cNvPr id="4" name="Picture 2" descr="What is Integration Testing? Tools and Best Practices - XenonStack">
            <a:extLst>
              <a:ext uri="{FF2B5EF4-FFF2-40B4-BE49-F238E27FC236}">
                <a16:creationId xmlns:a16="http://schemas.microsoft.com/office/drawing/2014/main" id="{34CCE1E6-9C25-432C-A9C8-9AE91C5983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7981" y="1182878"/>
            <a:ext cx="5246933" cy="2952571"/>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a:extLst>
              <a:ext uri="{FF2B5EF4-FFF2-40B4-BE49-F238E27FC236}">
                <a16:creationId xmlns:a16="http://schemas.microsoft.com/office/drawing/2014/main" id="{686363F0-ACBA-4CB6-B9DF-CBD31077ED0E}"/>
              </a:ext>
            </a:extLst>
          </p:cNvPr>
          <p:cNvSpPr>
            <a:spLocks noGrp="1"/>
          </p:cNvSpPr>
          <p:nvPr>
            <p:ph type="title"/>
          </p:nvPr>
        </p:nvSpPr>
        <p:spPr>
          <a:xfrm>
            <a:off x="826530" y="771550"/>
            <a:ext cx="7489836" cy="822656"/>
          </a:xfrm>
        </p:spPr>
        <p:txBody>
          <a:bodyPr>
            <a:normAutofit/>
          </a:bodyPr>
          <a:lstStyle/>
          <a:p>
            <a:pPr algn="ctr"/>
            <a:r>
              <a:rPr lang="en-US" sz="4200" b="1" dirty="0">
                <a:latin typeface="+mn-lt"/>
              </a:rPr>
              <a:t>Integration testing</a:t>
            </a:r>
          </a:p>
        </p:txBody>
      </p:sp>
    </p:spTree>
    <p:extLst>
      <p:ext uri="{BB962C8B-B14F-4D97-AF65-F5344CB8AC3E}">
        <p14:creationId xmlns:p14="http://schemas.microsoft.com/office/powerpoint/2010/main" val="19628470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p:txBody>
          <a:bodyPr/>
          <a:lstStyle/>
          <a:p>
            <a:pPr marL="0" marR="0" lvl="0" indent="0" algn="l" defTabSz="914400" rtl="0" eaLnBrk="1" fontAlgn="auto" latinLnBrk="0" hangingPunct="1">
              <a:lnSpc>
                <a:spcPts val="4500"/>
              </a:lnSpc>
              <a:spcBef>
                <a:spcPts val="0"/>
              </a:spcBef>
              <a:spcAft>
                <a:spcPts val="0"/>
              </a:spcAft>
              <a:buClrTx/>
              <a:buSzTx/>
              <a:buFont typeface="Arial" panose="020B0604020202020204" pitchFamily="34" charset="0"/>
              <a:buNone/>
              <a:tabLst/>
              <a:defRPr/>
            </a:pPr>
            <a:r>
              <a:rPr kumimoji="0" lang="en-GB" sz="4000" b="1" i="0" u="none" strike="noStrike" kern="1200" cap="none" spc="0" normalizeH="0" baseline="0" noProof="0" dirty="0">
                <a:ln>
                  <a:noFill/>
                </a:ln>
                <a:solidFill>
                  <a:srgbClr val="000000"/>
                </a:solidFill>
                <a:effectLst/>
                <a:uLnTx/>
                <a:uFillTx/>
                <a:latin typeface="Arial"/>
                <a:ea typeface="+mn-ea"/>
                <a:cs typeface="+mn-cs"/>
              </a:rPr>
              <a:t>01	Python dictionary</a:t>
            </a:r>
            <a:br>
              <a:rPr kumimoji="0" lang="en-GB" sz="4000" b="1" i="0" u="none" strike="noStrike" kern="1200" cap="none" spc="0" normalizeH="0" baseline="0" noProof="0" dirty="0">
                <a:ln>
                  <a:noFill/>
                </a:ln>
                <a:solidFill>
                  <a:srgbClr val="000000"/>
                </a:solidFill>
                <a:effectLst/>
                <a:uLnTx/>
                <a:uFillTx/>
                <a:latin typeface="Arial"/>
                <a:ea typeface="+mn-ea"/>
                <a:cs typeface="+mn-cs"/>
              </a:rPr>
            </a:br>
            <a:r>
              <a:rPr kumimoji="0" lang="en-GB" sz="4000" b="1" i="0" u="none" strike="noStrike" kern="1200" cap="none" spc="0" normalizeH="0" baseline="0" noProof="0" dirty="0">
                <a:ln>
                  <a:noFill/>
                </a:ln>
                <a:solidFill>
                  <a:srgbClr val="000000"/>
                </a:solidFill>
                <a:effectLst/>
                <a:uLnTx/>
                <a:uFillTx/>
                <a:latin typeface="Arial"/>
                <a:ea typeface="+mn-ea"/>
                <a:cs typeface="+mn-cs"/>
              </a:rPr>
              <a:t>02	Testing</a:t>
            </a:r>
            <a:br>
              <a:rPr kumimoji="0" lang="en-GB" sz="4000" b="1" i="0" u="none" strike="noStrike" kern="1200" cap="none" spc="0" normalizeH="0" baseline="0" noProof="0" dirty="0">
                <a:ln>
                  <a:noFill/>
                </a:ln>
                <a:solidFill>
                  <a:srgbClr val="000000"/>
                </a:solidFill>
                <a:effectLst/>
                <a:uLnTx/>
                <a:uFillTx/>
                <a:latin typeface="Arial"/>
                <a:ea typeface="+mn-ea"/>
                <a:cs typeface="+mn-cs"/>
              </a:rPr>
            </a:br>
            <a:r>
              <a:rPr kumimoji="0" lang="en-GB" sz="4000" b="1" i="0" u="none" strike="noStrike" kern="1200" cap="none" spc="0" normalizeH="0" baseline="0" noProof="0" dirty="0">
                <a:ln>
                  <a:noFill/>
                </a:ln>
                <a:solidFill>
                  <a:srgbClr val="000000"/>
                </a:solidFill>
                <a:effectLst/>
                <a:uLnTx/>
                <a:uFillTx/>
                <a:latin typeface="Arial"/>
                <a:ea typeface="+mn-ea"/>
                <a:cs typeface="+mn-cs"/>
              </a:rPr>
              <a:t>03	AI/deep-learning chatbot</a:t>
            </a:r>
            <a:br>
              <a:rPr kumimoji="0" lang="en-GB" sz="4000" b="1" i="0" u="none" strike="noStrike" kern="1200" cap="none" spc="0" normalizeH="0" baseline="0" noProof="0" dirty="0">
                <a:ln>
                  <a:noFill/>
                </a:ln>
                <a:solidFill>
                  <a:srgbClr val="000000"/>
                </a:solidFill>
                <a:effectLst/>
                <a:uLnTx/>
                <a:uFillTx/>
                <a:latin typeface="Arial"/>
                <a:ea typeface="+mn-ea"/>
                <a:cs typeface="+mn-cs"/>
              </a:rPr>
            </a:br>
            <a:r>
              <a:rPr kumimoji="0" lang="en-GB" sz="4000" b="1" i="0" u="none" strike="noStrike" kern="1200" cap="none" spc="0" normalizeH="0" baseline="0" noProof="0" dirty="0">
                <a:ln>
                  <a:noFill/>
                </a:ln>
                <a:solidFill>
                  <a:srgbClr val="000000"/>
                </a:solidFill>
                <a:effectLst/>
                <a:uLnTx/>
                <a:uFillTx/>
                <a:latin typeface="Arial"/>
                <a:ea typeface="+mn-ea"/>
                <a:cs typeface="+mn-cs"/>
              </a:rPr>
              <a:t>04	Offensive security</a:t>
            </a:r>
          </a:p>
          <a:p>
            <a:pPr marL="0" marR="0" lvl="0" indent="0" algn="l" defTabSz="914400" rtl="0" eaLnBrk="1" fontAlgn="auto" latinLnBrk="0" hangingPunct="1">
              <a:lnSpc>
                <a:spcPts val="4500"/>
              </a:lnSpc>
              <a:spcBef>
                <a:spcPts val="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srgbClr val="000000"/>
                </a:solidFill>
                <a:effectLst/>
                <a:uLnTx/>
                <a:uFillTx/>
                <a:latin typeface="Arial"/>
                <a:ea typeface="+mn-ea"/>
                <a:cs typeface="+mn-cs"/>
              </a:rPr>
              <a:t>05  Port scanner/IP sweeper</a:t>
            </a:r>
          </a:p>
          <a:p>
            <a:endParaRPr lang="en-GB" dirty="0"/>
          </a:p>
        </p:txBody>
      </p:sp>
      <p:sp>
        <p:nvSpPr>
          <p:cNvPr id="3" name="Footer Placeholder 2">
            <a:extLs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a:t>Education &amp; Training Foundation</a:t>
            </a:r>
            <a:endParaRPr lang="en-GB" dirty="0"/>
          </a:p>
        </p:txBody>
      </p:sp>
      <p:sp>
        <p:nvSpPr>
          <p:cNvPr id="4" name="Slide Number Placeholder 3"/>
          <p:cNvSpPr>
            <a:spLocks noGrp="1"/>
          </p:cNvSpPr>
          <p:nvPr>
            <p:ph type="sldNum" sz="quarter" idx="11"/>
          </p:nvPr>
        </p:nvSpPr>
        <p:spPr/>
        <p:txBody>
          <a:bodyPr/>
          <a:lstStyle/>
          <a:p>
            <a:fld id="{DA2C159E-F13C-4A85-9A41-E7669D3E0D70}" type="slidenum">
              <a:rPr lang="en-GB" smtClean="0"/>
              <a:pPr/>
              <a:t>2</a:t>
            </a:fld>
            <a:endParaRPr lang="en-GB"/>
          </a:p>
        </p:txBody>
      </p:sp>
    </p:spTree>
    <p:extLst>
      <p:ext uri="{BB962C8B-B14F-4D97-AF65-F5344CB8AC3E}">
        <p14:creationId xmlns:p14="http://schemas.microsoft.com/office/powerpoint/2010/main" val="26231754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2504938-346E-4FB7-9300-2C960E363528}"/>
              </a:ext>
            </a:extLst>
          </p:cNvPr>
          <p:cNvSpPr>
            <a:spLocks noGrp="1"/>
          </p:cNvSpPr>
          <p:nvPr>
            <p:ph type="sldNum" sz="quarter" idx="11"/>
          </p:nvPr>
        </p:nvSpPr>
        <p:spPr/>
        <p:txBody>
          <a:bodyPr/>
          <a:lstStyle/>
          <a:p>
            <a:fld id="{DA2C159E-F13C-4A85-9A41-E7669D3E0D70}" type="slidenum">
              <a:rPr lang="en-GB" smtClean="0"/>
              <a:pPr/>
              <a:t>20</a:t>
            </a:fld>
            <a:endParaRPr lang="en-GB"/>
          </a:p>
        </p:txBody>
      </p:sp>
      <p:sp>
        <p:nvSpPr>
          <p:cNvPr id="5" name="Footer Placeholder 4">
            <a:extLst>
              <a:ext uri="{FF2B5EF4-FFF2-40B4-BE49-F238E27FC236}">
                <a16:creationId xmlns:a16="http://schemas.microsoft.com/office/drawing/2014/main" id="{EA4E556B-55AA-4047-9591-3D5A47AB11FB}"/>
              </a:ext>
            </a:extLst>
          </p:cNvPr>
          <p:cNvSpPr>
            <a:spLocks noGrp="1"/>
          </p:cNvSpPr>
          <p:nvPr>
            <p:ph type="ftr" sz="quarter" idx="10"/>
          </p:nvPr>
        </p:nvSpPr>
        <p:spPr/>
        <p:txBody>
          <a:bodyPr/>
          <a:lstStyle/>
          <a:p>
            <a:r>
              <a:rPr lang="en-GB"/>
              <a:t>Education &amp; Training Foundation</a:t>
            </a:r>
            <a:endParaRPr lang="en-GB" dirty="0"/>
          </a:p>
        </p:txBody>
      </p:sp>
      <p:pic>
        <p:nvPicPr>
          <p:cNvPr id="4" name="Picture 2" descr="System Testing Services | Integration &amp; Functional Testing - Invensis  Technologies">
            <a:extLst>
              <a:ext uri="{FF2B5EF4-FFF2-40B4-BE49-F238E27FC236}">
                <a16:creationId xmlns:a16="http://schemas.microsoft.com/office/drawing/2014/main" id="{BA4EEF68-7709-41E8-85D1-42FAC7F832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5579" y="1339048"/>
            <a:ext cx="4872842" cy="273971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69989E7-B262-454E-BAAF-F84B481D9FA1}"/>
              </a:ext>
            </a:extLst>
          </p:cNvPr>
          <p:cNvSpPr txBox="1"/>
          <p:nvPr/>
        </p:nvSpPr>
        <p:spPr>
          <a:xfrm>
            <a:off x="2286000" y="604400"/>
            <a:ext cx="4572000" cy="738664"/>
          </a:xfrm>
          <a:prstGeom prst="rect">
            <a:avLst/>
          </a:prstGeom>
          <a:noFill/>
        </p:spPr>
        <p:txBody>
          <a:bodyPr wrap="square">
            <a:spAutoFit/>
          </a:bodyPr>
          <a:lstStyle/>
          <a:p>
            <a:pPr algn="ctr"/>
            <a:r>
              <a:rPr lang="en-US" sz="4200" b="1" dirty="0">
                <a:latin typeface="+mn-lt"/>
              </a:rPr>
              <a:t>System testing</a:t>
            </a:r>
            <a:endParaRPr lang="en-GB" sz="4200" dirty="0"/>
          </a:p>
        </p:txBody>
      </p:sp>
    </p:spTree>
    <p:extLst>
      <p:ext uri="{BB962C8B-B14F-4D97-AF65-F5344CB8AC3E}">
        <p14:creationId xmlns:p14="http://schemas.microsoft.com/office/powerpoint/2010/main" val="26977843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2504938-346E-4FB7-9300-2C960E363528}"/>
              </a:ext>
            </a:extLst>
          </p:cNvPr>
          <p:cNvSpPr>
            <a:spLocks noGrp="1"/>
          </p:cNvSpPr>
          <p:nvPr>
            <p:ph type="sldNum" sz="quarter" idx="11"/>
          </p:nvPr>
        </p:nvSpPr>
        <p:spPr/>
        <p:txBody>
          <a:bodyPr/>
          <a:lstStyle/>
          <a:p>
            <a:fld id="{DA2C159E-F13C-4A85-9A41-E7669D3E0D70}" type="slidenum">
              <a:rPr lang="en-GB" smtClean="0"/>
              <a:pPr/>
              <a:t>21</a:t>
            </a:fld>
            <a:endParaRPr lang="en-GB"/>
          </a:p>
        </p:txBody>
      </p:sp>
      <p:sp>
        <p:nvSpPr>
          <p:cNvPr id="5" name="Footer Placeholder 4">
            <a:extLst>
              <a:ext uri="{FF2B5EF4-FFF2-40B4-BE49-F238E27FC236}">
                <a16:creationId xmlns:a16="http://schemas.microsoft.com/office/drawing/2014/main" id="{EA4E556B-55AA-4047-9591-3D5A47AB11FB}"/>
              </a:ext>
            </a:extLst>
          </p:cNvPr>
          <p:cNvSpPr>
            <a:spLocks noGrp="1"/>
          </p:cNvSpPr>
          <p:nvPr>
            <p:ph type="ftr" sz="quarter" idx="10"/>
          </p:nvPr>
        </p:nvSpPr>
        <p:spPr/>
        <p:txBody>
          <a:bodyPr/>
          <a:lstStyle/>
          <a:p>
            <a:r>
              <a:rPr lang="en-GB"/>
              <a:t>Education &amp; Training Foundation</a:t>
            </a:r>
            <a:endParaRPr lang="en-GB" dirty="0"/>
          </a:p>
        </p:txBody>
      </p:sp>
      <p:pic>
        <p:nvPicPr>
          <p:cNvPr id="4" name="Picture 2" descr="User Testing or UAT? Yes.">
            <a:extLst>
              <a:ext uri="{FF2B5EF4-FFF2-40B4-BE49-F238E27FC236}">
                <a16:creationId xmlns:a16="http://schemas.microsoft.com/office/drawing/2014/main" id="{6AAE07D4-3629-4EDA-8681-3728330650F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6038" y="1225555"/>
            <a:ext cx="4731923" cy="269238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42ABD7F2-9A70-41FB-9D4D-6453C079E03C}"/>
              </a:ext>
            </a:extLst>
          </p:cNvPr>
          <p:cNvSpPr txBox="1"/>
          <p:nvPr/>
        </p:nvSpPr>
        <p:spPr>
          <a:xfrm>
            <a:off x="-216420" y="376236"/>
            <a:ext cx="9576838" cy="738664"/>
          </a:xfrm>
          <a:prstGeom prst="rect">
            <a:avLst/>
          </a:prstGeom>
          <a:noFill/>
        </p:spPr>
        <p:txBody>
          <a:bodyPr wrap="square">
            <a:spAutoFit/>
          </a:bodyPr>
          <a:lstStyle/>
          <a:p>
            <a:pPr algn="ctr"/>
            <a:r>
              <a:rPr lang="en-GB" sz="4200" b="1" dirty="0">
                <a:latin typeface="+mn-lt"/>
              </a:rPr>
              <a:t>Acceptance and usability testing </a:t>
            </a:r>
            <a:endParaRPr lang="en-GB" sz="4200" dirty="0"/>
          </a:p>
        </p:txBody>
      </p:sp>
    </p:spTree>
    <p:extLst>
      <p:ext uri="{BB962C8B-B14F-4D97-AF65-F5344CB8AC3E}">
        <p14:creationId xmlns:p14="http://schemas.microsoft.com/office/powerpoint/2010/main" val="37224764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54A8B4A-0EAF-4600-BD68-E946AEC0A325}"/>
              </a:ext>
            </a:extLst>
          </p:cNvPr>
          <p:cNvSpPr>
            <a:spLocks noGrp="1"/>
          </p:cNvSpPr>
          <p:nvPr>
            <p:ph type="sldNum" sz="quarter" idx="11"/>
          </p:nvPr>
        </p:nvSpPr>
        <p:spPr/>
        <p:txBody>
          <a:bodyPr/>
          <a:lstStyle/>
          <a:p>
            <a:fld id="{DA2C159E-F13C-4A85-9A41-E7669D3E0D70}" type="slidenum">
              <a:rPr lang="en-GB" smtClean="0"/>
              <a:pPr/>
              <a:t>22</a:t>
            </a:fld>
            <a:endParaRPr lang="en-GB"/>
          </a:p>
        </p:txBody>
      </p:sp>
      <p:sp>
        <p:nvSpPr>
          <p:cNvPr id="5" name="Footer Placeholder 4">
            <a:extLst>
              <a:ext uri="{FF2B5EF4-FFF2-40B4-BE49-F238E27FC236}">
                <a16:creationId xmlns:a16="http://schemas.microsoft.com/office/drawing/2014/main" id="{12DFDC5C-C5E8-41DA-9B06-B6729BF4080E}"/>
              </a:ext>
            </a:extLst>
          </p:cNvPr>
          <p:cNvSpPr>
            <a:spLocks noGrp="1"/>
          </p:cNvSpPr>
          <p:nvPr>
            <p:ph type="ftr" sz="quarter" idx="10"/>
          </p:nvPr>
        </p:nvSpPr>
        <p:spPr/>
        <p:txBody>
          <a:bodyPr/>
          <a:lstStyle/>
          <a:p>
            <a:r>
              <a:rPr lang="en-GB"/>
              <a:t>Education &amp; Training Foundation</a:t>
            </a:r>
            <a:endParaRPr lang="en-GB" dirty="0"/>
          </a:p>
        </p:txBody>
      </p:sp>
      <p:pic>
        <p:nvPicPr>
          <p:cNvPr id="6" name="Picture 2" descr="The Apollo Root Cause Analysis methodology | Apollo Root Cause">
            <a:extLst>
              <a:ext uri="{FF2B5EF4-FFF2-40B4-BE49-F238E27FC236}">
                <a16:creationId xmlns:a16="http://schemas.microsoft.com/office/drawing/2014/main" id="{D76B51E2-CDD7-461E-B477-A17735B8E0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7511" y="1523785"/>
            <a:ext cx="5488977" cy="209593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BAD707E7-232B-4108-B89E-441396F9D774}"/>
              </a:ext>
            </a:extLst>
          </p:cNvPr>
          <p:cNvSpPr txBox="1"/>
          <p:nvPr/>
        </p:nvSpPr>
        <p:spPr>
          <a:xfrm>
            <a:off x="656690" y="397353"/>
            <a:ext cx="7830617" cy="738664"/>
          </a:xfrm>
          <a:prstGeom prst="rect">
            <a:avLst/>
          </a:prstGeom>
          <a:noFill/>
        </p:spPr>
        <p:txBody>
          <a:bodyPr wrap="square">
            <a:spAutoFit/>
          </a:bodyPr>
          <a:lstStyle/>
          <a:p>
            <a:pPr algn="ctr"/>
            <a:r>
              <a:rPr lang="en-GB" sz="4200" b="1" dirty="0">
                <a:latin typeface="+mn-lt"/>
              </a:rPr>
              <a:t>Root-cause analysis (RCA)</a:t>
            </a:r>
            <a:endParaRPr lang="en-GB" sz="4200" dirty="0"/>
          </a:p>
        </p:txBody>
      </p:sp>
    </p:spTree>
    <p:extLst>
      <p:ext uri="{BB962C8B-B14F-4D97-AF65-F5344CB8AC3E}">
        <p14:creationId xmlns:p14="http://schemas.microsoft.com/office/powerpoint/2010/main" val="26081198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54A8B4A-0EAF-4600-BD68-E946AEC0A325}"/>
              </a:ext>
            </a:extLst>
          </p:cNvPr>
          <p:cNvSpPr>
            <a:spLocks noGrp="1"/>
          </p:cNvSpPr>
          <p:nvPr>
            <p:ph type="sldNum" sz="quarter" idx="11"/>
          </p:nvPr>
        </p:nvSpPr>
        <p:spPr/>
        <p:txBody>
          <a:bodyPr/>
          <a:lstStyle/>
          <a:p>
            <a:fld id="{DA2C159E-F13C-4A85-9A41-E7669D3E0D70}" type="slidenum">
              <a:rPr lang="en-GB" smtClean="0"/>
              <a:pPr/>
              <a:t>23</a:t>
            </a:fld>
            <a:endParaRPr lang="en-GB"/>
          </a:p>
        </p:txBody>
      </p:sp>
      <p:sp>
        <p:nvSpPr>
          <p:cNvPr id="5" name="Footer Placeholder 4">
            <a:extLst>
              <a:ext uri="{FF2B5EF4-FFF2-40B4-BE49-F238E27FC236}">
                <a16:creationId xmlns:a16="http://schemas.microsoft.com/office/drawing/2014/main" id="{12DFDC5C-C5E8-41DA-9B06-B6729BF4080E}"/>
              </a:ext>
            </a:extLst>
          </p:cNvPr>
          <p:cNvSpPr>
            <a:spLocks noGrp="1"/>
          </p:cNvSpPr>
          <p:nvPr>
            <p:ph type="ftr" sz="quarter" idx="10"/>
          </p:nvPr>
        </p:nvSpPr>
        <p:spPr/>
        <p:txBody>
          <a:bodyPr/>
          <a:lstStyle/>
          <a:p>
            <a:r>
              <a:rPr lang="en-GB"/>
              <a:t>Education &amp; Training Foundation</a:t>
            </a:r>
            <a:endParaRPr lang="en-GB" dirty="0"/>
          </a:p>
        </p:txBody>
      </p:sp>
      <p:pic>
        <p:nvPicPr>
          <p:cNvPr id="4" name="Picture 2" descr="5 Whys: The Ultimate Root Cause Analysis Tool">
            <a:extLst>
              <a:ext uri="{FF2B5EF4-FFF2-40B4-BE49-F238E27FC236}">
                <a16:creationId xmlns:a16="http://schemas.microsoft.com/office/drawing/2014/main" id="{E4F61591-BEC6-4585-9B0A-D6BD9C3E724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9447" y="1124702"/>
            <a:ext cx="5125106" cy="289409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90CC8B5-EA8D-4358-AB71-B1E2A6123BA8}"/>
              </a:ext>
            </a:extLst>
          </p:cNvPr>
          <p:cNvSpPr txBox="1"/>
          <p:nvPr/>
        </p:nvSpPr>
        <p:spPr>
          <a:xfrm>
            <a:off x="2096852" y="267494"/>
            <a:ext cx="4950296" cy="738664"/>
          </a:xfrm>
          <a:prstGeom prst="rect">
            <a:avLst/>
          </a:prstGeom>
          <a:noFill/>
        </p:spPr>
        <p:txBody>
          <a:bodyPr wrap="square">
            <a:spAutoFit/>
          </a:bodyPr>
          <a:lstStyle/>
          <a:p>
            <a:pPr algn="ctr"/>
            <a:r>
              <a:rPr lang="en-GB" sz="4200" b="1" dirty="0"/>
              <a:t>Five whys of RCA</a:t>
            </a:r>
            <a:endParaRPr lang="en-GB" sz="4200" dirty="0"/>
          </a:p>
        </p:txBody>
      </p:sp>
    </p:spTree>
    <p:extLst>
      <p:ext uri="{BB962C8B-B14F-4D97-AF65-F5344CB8AC3E}">
        <p14:creationId xmlns:p14="http://schemas.microsoft.com/office/powerpoint/2010/main" val="5456931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54A8B4A-0EAF-4600-BD68-E946AEC0A325}"/>
              </a:ext>
            </a:extLst>
          </p:cNvPr>
          <p:cNvSpPr>
            <a:spLocks noGrp="1"/>
          </p:cNvSpPr>
          <p:nvPr>
            <p:ph type="sldNum" sz="quarter" idx="11"/>
          </p:nvPr>
        </p:nvSpPr>
        <p:spPr/>
        <p:txBody>
          <a:bodyPr/>
          <a:lstStyle/>
          <a:p>
            <a:fld id="{DA2C159E-F13C-4A85-9A41-E7669D3E0D70}" type="slidenum">
              <a:rPr lang="en-GB" smtClean="0"/>
              <a:pPr/>
              <a:t>24</a:t>
            </a:fld>
            <a:endParaRPr lang="en-GB"/>
          </a:p>
        </p:txBody>
      </p:sp>
      <p:sp>
        <p:nvSpPr>
          <p:cNvPr id="5" name="Footer Placeholder 4">
            <a:extLst>
              <a:ext uri="{FF2B5EF4-FFF2-40B4-BE49-F238E27FC236}">
                <a16:creationId xmlns:a16="http://schemas.microsoft.com/office/drawing/2014/main" id="{12DFDC5C-C5E8-41DA-9B06-B6729BF4080E}"/>
              </a:ext>
            </a:extLst>
          </p:cNvPr>
          <p:cNvSpPr>
            <a:spLocks noGrp="1"/>
          </p:cNvSpPr>
          <p:nvPr>
            <p:ph type="ftr" sz="quarter" idx="10"/>
          </p:nvPr>
        </p:nvSpPr>
        <p:spPr/>
        <p:txBody>
          <a:bodyPr/>
          <a:lstStyle/>
          <a:p>
            <a:r>
              <a:rPr lang="en-GB"/>
              <a:t>Education &amp; Training Foundation</a:t>
            </a:r>
            <a:endParaRPr lang="en-GB" dirty="0"/>
          </a:p>
        </p:txBody>
      </p:sp>
      <p:pic>
        <p:nvPicPr>
          <p:cNvPr id="4" name="Picture 2" descr="What is TEST PLAN in software testing? What does it have in its bag? -  TestNBug">
            <a:extLst>
              <a:ext uri="{FF2B5EF4-FFF2-40B4-BE49-F238E27FC236}">
                <a16:creationId xmlns:a16="http://schemas.microsoft.com/office/drawing/2014/main" id="{55D93DFA-A62A-4FF2-993D-9D2E45BC4C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6718" y="1229429"/>
            <a:ext cx="4750563" cy="268464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4FCE2DD-E112-4112-91D5-3F568133CE62}"/>
              </a:ext>
            </a:extLst>
          </p:cNvPr>
          <p:cNvSpPr txBox="1"/>
          <p:nvPr/>
        </p:nvSpPr>
        <p:spPr>
          <a:xfrm>
            <a:off x="1191563" y="376236"/>
            <a:ext cx="6750497" cy="738664"/>
          </a:xfrm>
          <a:prstGeom prst="rect">
            <a:avLst/>
          </a:prstGeom>
          <a:noFill/>
        </p:spPr>
        <p:txBody>
          <a:bodyPr wrap="square">
            <a:spAutoFit/>
          </a:bodyPr>
          <a:lstStyle/>
          <a:p>
            <a:pPr algn="ctr"/>
            <a:r>
              <a:rPr lang="en-GB" sz="4200" b="1" dirty="0">
                <a:latin typeface="+mn-lt"/>
              </a:rPr>
              <a:t>How to create test plans </a:t>
            </a:r>
            <a:endParaRPr lang="en-GB" sz="4200" dirty="0"/>
          </a:p>
        </p:txBody>
      </p:sp>
    </p:spTree>
    <p:extLst>
      <p:ext uri="{BB962C8B-B14F-4D97-AF65-F5344CB8AC3E}">
        <p14:creationId xmlns:p14="http://schemas.microsoft.com/office/powerpoint/2010/main" val="9357283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54A8B4A-0EAF-4600-BD68-E946AEC0A325}"/>
              </a:ext>
            </a:extLst>
          </p:cNvPr>
          <p:cNvSpPr>
            <a:spLocks noGrp="1"/>
          </p:cNvSpPr>
          <p:nvPr>
            <p:ph type="sldNum" sz="quarter" idx="11"/>
          </p:nvPr>
        </p:nvSpPr>
        <p:spPr/>
        <p:txBody>
          <a:bodyPr/>
          <a:lstStyle/>
          <a:p>
            <a:fld id="{DA2C159E-F13C-4A85-9A41-E7669D3E0D70}" type="slidenum">
              <a:rPr lang="en-GB" smtClean="0"/>
              <a:pPr/>
              <a:t>25</a:t>
            </a:fld>
            <a:endParaRPr lang="en-GB"/>
          </a:p>
        </p:txBody>
      </p:sp>
      <p:sp>
        <p:nvSpPr>
          <p:cNvPr id="5" name="Footer Placeholder 4">
            <a:extLst>
              <a:ext uri="{FF2B5EF4-FFF2-40B4-BE49-F238E27FC236}">
                <a16:creationId xmlns:a16="http://schemas.microsoft.com/office/drawing/2014/main" id="{12DFDC5C-C5E8-41DA-9B06-B6729BF4080E}"/>
              </a:ext>
            </a:extLst>
          </p:cNvPr>
          <p:cNvSpPr>
            <a:spLocks noGrp="1"/>
          </p:cNvSpPr>
          <p:nvPr>
            <p:ph type="ftr" sz="quarter" idx="10"/>
          </p:nvPr>
        </p:nvSpPr>
        <p:spPr/>
        <p:txBody>
          <a:bodyPr/>
          <a:lstStyle/>
          <a:p>
            <a:r>
              <a:rPr lang="en-GB"/>
              <a:t>Education &amp; Training Foundation</a:t>
            </a:r>
            <a:endParaRPr lang="en-GB" dirty="0"/>
          </a:p>
        </p:txBody>
      </p:sp>
      <p:pic>
        <p:nvPicPr>
          <p:cNvPr id="4" name="Picture 3">
            <a:extLst>
              <a:ext uri="{FF2B5EF4-FFF2-40B4-BE49-F238E27FC236}">
                <a16:creationId xmlns:a16="http://schemas.microsoft.com/office/drawing/2014/main" id="{79CB94D5-CFAD-4E11-9AC8-CC05A3ABD154}"/>
              </a:ext>
            </a:extLst>
          </p:cNvPr>
          <p:cNvPicPr>
            <a:picLocks noChangeAspect="1"/>
          </p:cNvPicPr>
          <p:nvPr/>
        </p:nvPicPr>
        <p:blipFill>
          <a:blip r:embed="rId3"/>
          <a:stretch>
            <a:fillRect/>
          </a:stretch>
        </p:blipFill>
        <p:spPr>
          <a:xfrm>
            <a:off x="2323492" y="1407971"/>
            <a:ext cx="4497016" cy="2327557"/>
          </a:xfrm>
          <a:prstGeom prst="rect">
            <a:avLst/>
          </a:prstGeom>
        </p:spPr>
      </p:pic>
      <p:sp>
        <p:nvSpPr>
          <p:cNvPr id="6" name="TextBox 5">
            <a:extLst>
              <a:ext uri="{FF2B5EF4-FFF2-40B4-BE49-F238E27FC236}">
                <a16:creationId xmlns:a16="http://schemas.microsoft.com/office/drawing/2014/main" id="{93DD12BF-D220-47F5-BABB-3CD5655EB4EA}"/>
              </a:ext>
            </a:extLst>
          </p:cNvPr>
          <p:cNvSpPr txBox="1"/>
          <p:nvPr/>
        </p:nvSpPr>
        <p:spPr>
          <a:xfrm>
            <a:off x="845840" y="506579"/>
            <a:ext cx="7452320" cy="738664"/>
          </a:xfrm>
          <a:prstGeom prst="rect">
            <a:avLst/>
          </a:prstGeom>
          <a:noFill/>
        </p:spPr>
        <p:txBody>
          <a:bodyPr wrap="square">
            <a:spAutoFit/>
          </a:bodyPr>
          <a:lstStyle/>
          <a:p>
            <a:pPr algn="ctr"/>
            <a:r>
              <a:rPr lang="en-GB" sz="4200" b="1" dirty="0">
                <a:latin typeface="+mn-lt"/>
              </a:rPr>
              <a:t>How to report test results </a:t>
            </a:r>
            <a:endParaRPr lang="en-GB" sz="4200" dirty="0"/>
          </a:p>
        </p:txBody>
      </p:sp>
    </p:spTree>
    <p:extLst>
      <p:ext uri="{BB962C8B-B14F-4D97-AF65-F5344CB8AC3E}">
        <p14:creationId xmlns:p14="http://schemas.microsoft.com/office/powerpoint/2010/main" val="38357114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78D02-1841-5541-B0EB-134EDB52DFA0}"/>
              </a:ext>
            </a:extLst>
          </p:cNvPr>
          <p:cNvSpPr>
            <a:spLocks noGrp="1"/>
          </p:cNvSpPr>
          <p:nvPr>
            <p:ph type="ctrTitle"/>
          </p:nvPr>
        </p:nvSpPr>
        <p:spPr/>
        <p:txBody>
          <a:bodyPr/>
          <a:lstStyle/>
          <a:p>
            <a:r>
              <a:rPr lang="en-US" dirty="0"/>
              <a:t>03</a:t>
            </a:r>
          </a:p>
        </p:txBody>
      </p:sp>
      <p:sp>
        <p:nvSpPr>
          <p:cNvPr id="3" name="Subtitle 2">
            <a:extLst>
              <a:ext uri="{FF2B5EF4-FFF2-40B4-BE49-F238E27FC236}">
                <a16:creationId xmlns:a16="http://schemas.microsoft.com/office/drawing/2014/main" id="{A39FE6D9-D96B-E748-810E-8BBC981DD009}"/>
              </a:ext>
            </a:extLst>
          </p:cNvPr>
          <p:cNvSpPr>
            <a:spLocks noGrp="1"/>
          </p:cNvSpPr>
          <p:nvPr>
            <p:ph type="subTitle" idx="1"/>
          </p:nvPr>
        </p:nvSpPr>
        <p:spPr/>
        <p:txBody>
          <a:bodyPr>
            <a:normAutofit/>
          </a:bodyPr>
          <a:lstStyle/>
          <a:p>
            <a:r>
              <a:rPr lang="en-US" sz="4400" dirty="0"/>
              <a:t>ESP 1 – Deep learning</a:t>
            </a:r>
          </a:p>
        </p:txBody>
      </p:sp>
    </p:spTree>
    <p:extLst>
      <p:ext uri="{BB962C8B-B14F-4D97-AF65-F5344CB8AC3E}">
        <p14:creationId xmlns:p14="http://schemas.microsoft.com/office/powerpoint/2010/main" val="9012188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54A8B4A-0EAF-4600-BD68-E946AEC0A325}"/>
              </a:ext>
            </a:extLst>
          </p:cNvPr>
          <p:cNvSpPr>
            <a:spLocks noGrp="1"/>
          </p:cNvSpPr>
          <p:nvPr>
            <p:ph type="sldNum" sz="quarter" idx="11"/>
          </p:nvPr>
        </p:nvSpPr>
        <p:spPr/>
        <p:txBody>
          <a:bodyPr/>
          <a:lstStyle/>
          <a:p>
            <a:fld id="{DA2C159E-F13C-4A85-9A41-E7669D3E0D70}" type="slidenum">
              <a:rPr lang="en-GB" smtClean="0"/>
              <a:pPr/>
              <a:t>27</a:t>
            </a:fld>
            <a:endParaRPr lang="en-GB"/>
          </a:p>
        </p:txBody>
      </p:sp>
      <p:sp>
        <p:nvSpPr>
          <p:cNvPr id="5" name="Footer Placeholder 4">
            <a:extLst>
              <a:ext uri="{FF2B5EF4-FFF2-40B4-BE49-F238E27FC236}">
                <a16:creationId xmlns:a16="http://schemas.microsoft.com/office/drawing/2014/main" id="{12DFDC5C-C5E8-41DA-9B06-B6729BF4080E}"/>
              </a:ext>
            </a:extLst>
          </p:cNvPr>
          <p:cNvSpPr>
            <a:spLocks noGrp="1"/>
          </p:cNvSpPr>
          <p:nvPr>
            <p:ph type="ftr" sz="quarter" idx="10"/>
          </p:nvPr>
        </p:nvSpPr>
        <p:spPr/>
        <p:txBody>
          <a:bodyPr/>
          <a:lstStyle/>
          <a:p>
            <a:r>
              <a:rPr lang="en-GB"/>
              <a:t>Education &amp; Training Foundation</a:t>
            </a:r>
            <a:endParaRPr lang="en-GB" dirty="0"/>
          </a:p>
        </p:txBody>
      </p:sp>
      <p:pic>
        <p:nvPicPr>
          <p:cNvPr id="4" name="Picture 3">
            <a:extLst>
              <a:ext uri="{FF2B5EF4-FFF2-40B4-BE49-F238E27FC236}">
                <a16:creationId xmlns:a16="http://schemas.microsoft.com/office/drawing/2014/main" id="{11E16246-9D76-4D66-9E8A-59315BB54A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0171" y="1152454"/>
            <a:ext cx="6798652" cy="2838591"/>
          </a:xfrm>
          <a:prstGeom prst="rect">
            <a:avLst/>
          </a:prstGeom>
        </p:spPr>
      </p:pic>
    </p:spTree>
    <p:extLst>
      <p:ext uri="{BB962C8B-B14F-4D97-AF65-F5344CB8AC3E}">
        <p14:creationId xmlns:p14="http://schemas.microsoft.com/office/powerpoint/2010/main" val="23570065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54A8B4A-0EAF-4600-BD68-E946AEC0A325}"/>
              </a:ext>
            </a:extLst>
          </p:cNvPr>
          <p:cNvSpPr>
            <a:spLocks noGrp="1"/>
          </p:cNvSpPr>
          <p:nvPr>
            <p:ph type="sldNum" sz="quarter" idx="11"/>
          </p:nvPr>
        </p:nvSpPr>
        <p:spPr/>
        <p:txBody>
          <a:bodyPr/>
          <a:lstStyle/>
          <a:p>
            <a:fld id="{DA2C159E-F13C-4A85-9A41-E7669D3E0D70}" type="slidenum">
              <a:rPr lang="en-GB" smtClean="0"/>
              <a:pPr/>
              <a:t>28</a:t>
            </a:fld>
            <a:endParaRPr lang="en-GB"/>
          </a:p>
        </p:txBody>
      </p:sp>
      <p:sp>
        <p:nvSpPr>
          <p:cNvPr id="5" name="Footer Placeholder 4">
            <a:extLst>
              <a:ext uri="{FF2B5EF4-FFF2-40B4-BE49-F238E27FC236}">
                <a16:creationId xmlns:a16="http://schemas.microsoft.com/office/drawing/2014/main" id="{12DFDC5C-C5E8-41DA-9B06-B6729BF4080E}"/>
              </a:ext>
            </a:extLst>
          </p:cNvPr>
          <p:cNvSpPr>
            <a:spLocks noGrp="1"/>
          </p:cNvSpPr>
          <p:nvPr>
            <p:ph type="ftr" sz="quarter" idx="10"/>
          </p:nvPr>
        </p:nvSpPr>
        <p:spPr/>
        <p:txBody>
          <a:bodyPr/>
          <a:lstStyle/>
          <a:p>
            <a:r>
              <a:rPr lang="en-GB" dirty="0"/>
              <a:t>Education &amp; Training Foundation</a:t>
            </a:r>
          </a:p>
        </p:txBody>
      </p:sp>
      <p:sp>
        <p:nvSpPr>
          <p:cNvPr id="4" name="Google Shape;89;p14">
            <a:extLst>
              <a:ext uri="{FF2B5EF4-FFF2-40B4-BE49-F238E27FC236}">
                <a16:creationId xmlns:a16="http://schemas.microsoft.com/office/drawing/2014/main" id="{B9C67A83-4CAF-4375-AC55-30BD4AF4AFF0}"/>
              </a:ext>
            </a:extLst>
          </p:cNvPr>
          <p:cNvSpPr/>
          <p:nvPr/>
        </p:nvSpPr>
        <p:spPr>
          <a:xfrm>
            <a:off x="323528" y="339502"/>
            <a:ext cx="7698347" cy="3600400"/>
          </a:xfrm>
          <a:prstGeom prst="rect">
            <a:avLst/>
          </a:prstGeom>
          <a:noFill/>
          <a:ln>
            <a:noFill/>
          </a:ln>
        </p:spPr>
        <p:txBody>
          <a:bodyPr spcFirstLastPara="1" wrap="square" lIns="68569" tIns="34275" rIns="68569" bIns="34275" anchor="t" anchorCtr="0">
            <a:noAutofit/>
          </a:bodyPr>
          <a:lstStyle/>
          <a:p>
            <a:r>
              <a:rPr lang="en-GB" b="1" dirty="0">
                <a:solidFill>
                  <a:schemeClr val="dk1"/>
                </a:solidFill>
                <a:ea typeface="Calibri"/>
                <a:cs typeface="Calibri"/>
                <a:sym typeface="Calibri"/>
              </a:rPr>
              <a:t>How deep learning/machine learning works</a:t>
            </a:r>
            <a:endParaRPr b="1" dirty="0"/>
          </a:p>
          <a:p>
            <a:endParaRPr dirty="0">
              <a:solidFill>
                <a:schemeClr val="dk1"/>
              </a:solidFill>
              <a:ea typeface="Calibri"/>
              <a:cs typeface="Calibri"/>
              <a:sym typeface="Calibri"/>
            </a:endParaRPr>
          </a:p>
          <a:p>
            <a:r>
              <a:rPr lang="en-GB" dirty="0">
                <a:solidFill>
                  <a:schemeClr val="dk1"/>
                </a:solidFill>
                <a:ea typeface="Calibri"/>
                <a:cs typeface="Calibri"/>
                <a:sym typeface="Calibri"/>
              </a:rPr>
              <a:t>The early stages of machine learning (ML) saw experiments involving computers recognising patterns in data and learning from them. Today, after building on those foundational experiments, machine learning is more complex. </a:t>
            </a:r>
            <a:endParaRPr dirty="0"/>
          </a:p>
          <a:p>
            <a:endParaRPr dirty="0">
              <a:solidFill>
                <a:schemeClr val="dk1"/>
              </a:solidFill>
              <a:ea typeface="Calibri"/>
              <a:cs typeface="Calibri"/>
              <a:sym typeface="Calibri"/>
            </a:endParaRPr>
          </a:p>
          <a:p>
            <a:r>
              <a:rPr lang="en-GB" dirty="0">
                <a:solidFill>
                  <a:schemeClr val="dk1"/>
                </a:solidFill>
                <a:ea typeface="Calibri"/>
                <a:cs typeface="Calibri"/>
                <a:sym typeface="Calibri"/>
              </a:rPr>
              <a:t>While machine-learning algorithms have been around for a long time, the ability to apply complex algorithms to big data applications rapidly and effectively is a more recent development. Being able to do these things with some degree of sophistication can set a company ahead of its competitors. </a:t>
            </a:r>
            <a:endParaRPr dirty="0">
              <a:solidFill>
                <a:schemeClr val="dk1"/>
              </a:solidFill>
              <a:ea typeface="Calibri"/>
              <a:cs typeface="Calibri"/>
              <a:sym typeface="Calibri"/>
            </a:endParaRPr>
          </a:p>
        </p:txBody>
      </p:sp>
    </p:spTree>
    <p:extLst>
      <p:ext uri="{BB962C8B-B14F-4D97-AF65-F5344CB8AC3E}">
        <p14:creationId xmlns:p14="http://schemas.microsoft.com/office/powerpoint/2010/main" val="34770234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54A8B4A-0EAF-4600-BD68-E946AEC0A325}"/>
              </a:ext>
            </a:extLst>
          </p:cNvPr>
          <p:cNvSpPr>
            <a:spLocks noGrp="1"/>
          </p:cNvSpPr>
          <p:nvPr>
            <p:ph type="sldNum" sz="quarter" idx="11"/>
          </p:nvPr>
        </p:nvSpPr>
        <p:spPr/>
        <p:txBody>
          <a:bodyPr/>
          <a:lstStyle/>
          <a:p>
            <a:fld id="{DA2C159E-F13C-4A85-9A41-E7669D3E0D70}" type="slidenum">
              <a:rPr lang="en-GB" smtClean="0"/>
              <a:pPr/>
              <a:t>29</a:t>
            </a:fld>
            <a:endParaRPr lang="en-GB"/>
          </a:p>
        </p:txBody>
      </p:sp>
      <p:sp>
        <p:nvSpPr>
          <p:cNvPr id="5" name="Footer Placeholder 4">
            <a:extLst>
              <a:ext uri="{FF2B5EF4-FFF2-40B4-BE49-F238E27FC236}">
                <a16:creationId xmlns:a16="http://schemas.microsoft.com/office/drawing/2014/main" id="{12DFDC5C-C5E8-41DA-9B06-B6729BF4080E}"/>
              </a:ext>
            </a:extLst>
          </p:cNvPr>
          <p:cNvSpPr>
            <a:spLocks noGrp="1"/>
          </p:cNvSpPr>
          <p:nvPr>
            <p:ph type="ftr" sz="quarter" idx="10"/>
          </p:nvPr>
        </p:nvSpPr>
        <p:spPr/>
        <p:txBody>
          <a:bodyPr/>
          <a:lstStyle/>
          <a:p>
            <a:r>
              <a:rPr lang="en-GB"/>
              <a:t>Education &amp; Training Foundation</a:t>
            </a:r>
            <a:endParaRPr lang="en-GB" dirty="0"/>
          </a:p>
        </p:txBody>
      </p:sp>
      <p:sp>
        <p:nvSpPr>
          <p:cNvPr id="4" name="Google Shape;94;p15">
            <a:extLst>
              <a:ext uri="{FF2B5EF4-FFF2-40B4-BE49-F238E27FC236}">
                <a16:creationId xmlns:a16="http://schemas.microsoft.com/office/drawing/2014/main" id="{FA9097FF-646A-4EC5-9827-4D00FFAFC8D6}"/>
              </a:ext>
            </a:extLst>
          </p:cNvPr>
          <p:cNvSpPr/>
          <p:nvPr/>
        </p:nvSpPr>
        <p:spPr>
          <a:xfrm>
            <a:off x="231828" y="575270"/>
            <a:ext cx="8567671" cy="1728192"/>
          </a:xfrm>
          <a:prstGeom prst="rect">
            <a:avLst/>
          </a:prstGeom>
          <a:noFill/>
          <a:ln>
            <a:noFill/>
          </a:ln>
        </p:spPr>
        <p:txBody>
          <a:bodyPr spcFirstLastPara="1" wrap="square" lIns="68569" tIns="34275" rIns="68569" bIns="34275" anchor="t" anchorCtr="0">
            <a:noAutofit/>
          </a:bodyPr>
          <a:lstStyle/>
          <a:p>
            <a:endParaRPr sz="1200" dirty="0">
              <a:solidFill>
                <a:schemeClr val="dk1"/>
              </a:solidFill>
              <a:ea typeface="Calibri"/>
              <a:cs typeface="Calibri"/>
              <a:sym typeface="Calibri"/>
            </a:endParaRPr>
          </a:p>
          <a:p>
            <a:r>
              <a:rPr lang="en-GB" sz="1200" dirty="0">
                <a:solidFill>
                  <a:schemeClr val="dk1"/>
                </a:solidFill>
                <a:ea typeface="Calibri"/>
                <a:cs typeface="Calibri"/>
                <a:sym typeface="Calibri"/>
              </a:rPr>
              <a:t>Machine learning is a form of artificial intelligence (AI) that teaches computers to think in a similar way to humans: by learning from and improving on past experiences. It works by exploring data and identifying patterns, and involves minimal human intervention. </a:t>
            </a:r>
            <a:endParaRPr sz="1200" dirty="0"/>
          </a:p>
          <a:p>
            <a:endParaRPr sz="1200" dirty="0">
              <a:solidFill>
                <a:schemeClr val="dk1"/>
              </a:solidFill>
              <a:ea typeface="Calibri"/>
              <a:cs typeface="Calibri"/>
              <a:sym typeface="Calibri"/>
            </a:endParaRPr>
          </a:p>
          <a:p>
            <a:r>
              <a:rPr lang="en-GB" sz="1200" dirty="0">
                <a:solidFill>
                  <a:schemeClr val="dk1"/>
                </a:solidFill>
                <a:ea typeface="Calibri"/>
                <a:cs typeface="Calibri"/>
                <a:sym typeface="Calibri"/>
              </a:rPr>
              <a:t>Almost any task that can be completed with a data-defined pattern or a set of rules can be automated using machine learning. This allows companies to transform processes that it was previously only possible for humans to perform –responding to customer service calls, bookkeeping or reviewing CVs. </a:t>
            </a:r>
            <a:endParaRPr sz="1200" dirty="0">
              <a:solidFill>
                <a:schemeClr val="dk1"/>
              </a:solidFill>
              <a:ea typeface="Calibri"/>
              <a:cs typeface="Calibri"/>
              <a:sym typeface="Calibri"/>
            </a:endParaRPr>
          </a:p>
        </p:txBody>
      </p:sp>
      <p:pic>
        <p:nvPicPr>
          <p:cNvPr id="6" name="Google Shape;95;p15">
            <a:extLst>
              <a:ext uri="{FF2B5EF4-FFF2-40B4-BE49-F238E27FC236}">
                <a16:creationId xmlns:a16="http://schemas.microsoft.com/office/drawing/2014/main" id="{1566D63C-496B-4EDC-A97F-9EDB0B04C1C3}"/>
              </a:ext>
            </a:extLst>
          </p:cNvPr>
          <p:cNvPicPr preferRelativeResize="0"/>
          <p:nvPr/>
        </p:nvPicPr>
        <p:blipFill rotWithShape="1">
          <a:blip r:embed="rId3">
            <a:alphaModFix/>
          </a:blip>
          <a:srcRect/>
          <a:stretch/>
        </p:blipFill>
        <p:spPr>
          <a:xfrm>
            <a:off x="2227940" y="2122934"/>
            <a:ext cx="4575446" cy="2859782"/>
          </a:xfrm>
          <a:prstGeom prst="rect">
            <a:avLst/>
          </a:prstGeom>
          <a:noFill/>
          <a:ln>
            <a:noFill/>
          </a:ln>
        </p:spPr>
      </p:pic>
      <p:sp>
        <p:nvSpPr>
          <p:cNvPr id="3" name="TextBox 2">
            <a:extLst>
              <a:ext uri="{FF2B5EF4-FFF2-40B4-BE49-F238E27FC236}">
                <a16:creationId xmlns:a16="http://schemas.microsoft.com/office/drawing/2014/main" id="{22F1C0EB-D6C7-48D5-8638-C4BE6C152410}"/>
              </a:ext>
            </a:extLst>
          </p:cNvPr>
          <p:cNvSpPr txBox="1"/>
          <p:nvPr/>
        </p:nvSpPr>
        <p:spPr>
          <a:xfrm>
            <a:off x="323528" y="267494"/>
            <a:ext cx="5472608" cy="615553"/>
          </a:xfrm>
          <a:prstGeom prst="rect">
            <a:avLst/>
          </a:prstGeom>
          <a:noFill/>
        </p:spPr>
        <p:txBody>
          <a:bodyPr wrap="square" lIns="0" tIns="0" rIns="0" bIns="0" rtlCol="0">
            <a:spAutoFit/>
          </a:bodyPr>
          <a:lstStyle/>
          <a:p>
            <a:r>
              <a:rPr lang="en-GB" sz="2000" b="1" dirty="0">
                <a:solidFill>
                  <a:schemeClr val="dk1"/>
                </a:solidFill>
                <a:latin typeface="+mj-lt"/>
                <a:ea typeface="Calibri"/>
                <a:cs typeface="Calibri"/>
                <a:sym typeface="Calibri"/>
              </a:rPr>
              <a:t>How does machine learning work?</a:t>
            </a:r>
            <a:endParaRPr lang="en-GB" sz="2000" b="1" dirty="0">
              <a:latin typeface="+mj-lt"/>
            </a:endParaRPr>
          </a:p>
          <a:p>
            <a:endParaRPr lang="en-GB" sz="2000" b="1" dirty="0">
              <a:latin typeface="+mj-lt"/>
            </a:endParaRPr>
          </a:p>
        </p:txBody>
      </p:sp>
    </p:spTree>
    <p:extLst>
      <p:ext uri="{BB962C8B-B14F-4D97-AF65-F5344CB8AC3E}">
        <p14:creationId xmlns:p14="http://schemas.microsoft.com/office/powerpoint/2010/main" val="31128638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78D02-1841-5541-B0EB-134EDB52DFA0}"/>
              </a:ext>
            </a:extLst>
          </p:cNvPr>
          <p:cNvSpPr>
            <a:spLocks noGrp="1"/>
          </p:cNvSpPr>
          <p:nvPr>
            <p:ph type="ctrTitle"/>
          </p:nvPr>
        </p:nvSpPr>
        <p:spPr/>
        <p:txBody>
          <a:bodyPr/>
          <a:lstStyle/>
          <a:p>
            <a:r>
              <a:rPr lang="en-US" dirty="0"/>
              <a:t>01</a:t>
            </a:r>
          </a:p>
        </p:txBody>
      </p:sp>
      <p:sp>
        <p:nvSpPr>
          <p:cNvPr id="3" name="Subtitle 2">
            <a:extLst>
              <a:ext uri="{FF2B5EF4-FFF2-40B4-BE49-F238E27FC236}">
                <a16:creationId xmlns:a16="http://schemas.microsoft.com/office/drawing/2014/main" id="{A39FE6D9-D96B-E748-810E-8BBC981DD009}"/>
              </a:ext>
            </a:extLst>
          </p:cNvPr>
          <p:cNvSpPr>
            <a:spLocks noGrp="1"/>
          </p:cNvSpPr>
          <p:nvPr>
            <p:ph type="subTitle" idx="1"/>
          </p:nvPr>
        </p:nvSpPr>
        <p:spPr/>
        <p:txBody>
          <a:bodyPr/>
          <a:lstStyle/>
          <a:p>
            <a:r>
              <a:rPr lang="en-US" dirty="0"/>
              <a:t>Python dictionary</a:t>
            </a:r>
          </a:p>
        </p:txBody>
      </p:sp>
    </p:spTree>
    <p:extLst>
      <p:ext uri="{BB962C8B-B14F-4D97-AF65-F5344CB8AC3E}">
        <p14:creationId xmlns:p14="http://schemas.microsoft.com/office/powerpoint/2010/main" val="3256786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54A8B4A-0EAF-4600-BD68-E946AEC0A325}"/>
              </a:ext>
            </a:extLst>
          </p:cNvPr>
          <p:cNvSpPr>
            <a:spLocks noGrp="1"/>
          </p:cNvSpPr>
          <p:nvPr>
            <p:ph type="sldNum" sz="quarter" idx="11"/>
          </p:nvPr>
        </p:nvSpPr>
        <p:spPr/>
        <p:txBody>
          <a:bodyPr/>
          <a:lstStyle/>
          <a:p>
            <a:fld id="{DA2C159E-F13C-4A85-9A41-E7669D3E0D70}" type="slidenum">
              <a:rPr lang="en-GB" smtClean="0"/>
              <a:pPr/>
              <a:t>30</a:t>
            </a:fld>
            <a:endParaRPr lang="en-GB"/>
          </a:p>
        </p:txBody>
      </p:sp>
      <p:sp>
        <p:nvSpPr>
          <p:cNvPr id="5" name="Footer Placeholder 4">
            <a:extLst>
              <a:ext uri="{FF2B5EF4-FFF2-40B4-BE49-F238E27FC236}">
                <a16:creationId xmlns:a16="http://schemas.microsoft.com/office/drawing/2014/main" id="{12DFDC5C-C5E8-41DA-9B06-B6729BF4080E}"/>
              </a:ext>
            </a:extLst>
          </p:cNvPr>
          <p:cNvSpPr>
            <a:spLocks noGrp="1"/>
          </p:cNvSpPr>
          <p:nvPr>
            <p:ph type="ftr" sz="quarter" idx="10"/>
          </p:nvPr>
        </p:nvSpPr>
        <p:spPr/>
        <p:txBody>
          <a:bodyPr/>
          <a:lstStyle/>
          <a:p>
            <a:r>
              <a:rPr lang="en-GB" dirty="0"/>
              <a:t>Education &amp; Training Foundation</a:t>
            </a:r>
          </a:p>
        </p:txBody>
      </p:sp>
      <p:sp>
        <p:nvSpPr>
          <p:cNvPr id="6" name="Google Shape;100;p16">
            <a:extLst>
              <a:ext uri="{FF2B5EF4-FFF2-40B4-BE49-F238E27FC236}">
                <a16:creationId xmlns:a16="http://schemas.microsoft.com/office/drawing/2014/main" id="{2A7064A7-94A2-4F37-A6C7-0EDDA2E8BC05}"/>
              </a:ext>
            </a:extLst>
          </p:cNvPr>
          <p:cNvSpPr/>
          <p:nvPr/>
        </p:nvSpPr>
        <p:spPr>
          <a:xfrm>
            <a:off x="234000" y="169832"/>
            <a:ext cx="8567671" cy="1764177"/>
          </a:xfrm>
          <a:prstGeom prst="rect">
            <a:avLst/>
          </a:prstGeom>
          <a:noFill/>
          <a:ln>
            <a:noFill/>
          </a:ln>
        </p:spPr>
        <p:txBody>
          <a:bodyPr spcFirstLastPara="1" wrap="square" lIns="68569" tIns="34275" rIns="68569" bIns="34275" anchor="t" anchorCtr="0">
            <a:noAutofit/>
          </a:bodyPr>
          <a:lstStyle/>
          <a:p>
            <a:r>
              <a:rPr lang="en-GB" sz="2000" b="1" dirty="0">
                <a:solidFill>
                  <a:schemeClr val="dk1"/>
                </a:solidFill>
                <a:latin typeface="+mj-lt"/>
                <a:ea typeface="Calibri"/>
                <a:cs typeface="Calibri"/>
                <a:sym typeface="Calibri"/>
              </a:rPr>
              <a:t>Supervised-learning example: House prices</a:t>
            </a:r>
            <a:endParaRPr sz="2000" b="1" dirty="0">
              <a:latin typeface="+mj-lt"/>
            </a:endParaRPr>
          </a:p>
          <a:p>
            <a:endParaRPr sz="1200" b="1" dirty="0">
              <a:solidFill>
                <a:schemeClr val="dk1"/>
              </a:solidFill>
              <a:ea typeface="Calibri"/>
              <a:cs typeface="Calibri"/>
              <a:sym typeface="Calibri"/>
            </a:endParaRPr>
          </a:p>
          <a:p>
            <a:r>
              <a:rPr lang="en-GB" sz="1200" dirty="0">
                <a:solidFill>
                  <a:schemeClr val="dk1"/>
                </a:solidFill>
                <a:ea typeface="Calibri"/>
                <a:cs typeface="Calibri"/>
                <a:sym typeface="Calibri"/>
              </a:rPr>
              <a:t>One practical example of supervised learning problems is the prediction of house prices. How is this achieved?</a:t>
            </a:r>
            <a:endParaRPr sz="1200" dirty="0"/>
          </a:p>
          <a:p>
            <a:endParaRPr sz="1200" dirty="0">
              <a:solidFill>
                <a:schemeClr val="dk1"/>
              </a:solidFill>
              <a:ea typeface="Calibri"/>
              <a:cs typeface="Calibri"/>
              <a:sym typeface="Calibri"/>
            </a:endParaRPr>
          </a:p>
          <a:p>
            <a:r>
              <a:rPr lang="en-GB" sz="1200" dirty="0">
                <a:solidFill>
                  <a:schemeClr val="dk1"/>
                </a:solidFill>
                <a:ea typeface="Calibri"/>
                <a:cs typeface="Calibri"/>
                <a:sym typeface="Calibri"/>
              </a:rPr>
              <a:t>First, we need data about the houses: square footage, number of rooms, features, whether or not it has a garden and so on. We then need to know the usual price of these houses, </a:t>
            </a:r>
            <a:r>
              <a:rPr lang="en-GB" sz="1200" dirty="0" err="1">
                <a:solidFill>
                  <a:schemeClr val="dk1"/>
                </a:solidFill>
                <a:ea typeface="Calibri"/>
                <a:cs typeface="Calibri"/>
                <a:sym typeface="Calibri"/>
              </a:rPr>
              <a:t>ie</a:t>
            </a:r>
            <a:r>
              <a:rPr lang="en-GB" sz="1200" dirty="0">
                <a:solidFill>
                  <a:schemeClr val="dk1"/>
                </a:solidFill>
                <a:ea typeface="Calibri"/>
                <a:cs typeface="Calibri"/>
                <a:sym typeface="Calibri"/>
              </a:rPr>
              <a:t>, the corresponding labels. By leveraging data coming from thousands of houses, their features and prices, we can now train a supervised machine-learning model to predict a new house’s price, based on the examples observed by the model. </a:t>
            </a:r>
            <a:endParaRPr sz="1200" dirty="0">
              <a:solidFill>
                <a:schemeClr val="dk1"/>
              </a:solidFill>
              <a:ea typeface="Calibri"/>
              <a:cs typeface="Calibri"/>
              <a:sym typeface="Calibri"/>
            </a:endParaRPr>
          </a:p>
        </p:txBody>
      </p:sp>
      <p:pic>
        <p:nvPicPr>
          <p:cNvPr id="7" name="Google Shape;101;p16">
            <a:extLst>
              <a:ext uri="{FF2B5EF4-FFF2-40B4-BE49-F238E27FC236}">
                <a16:creationId xmlns:a16="http://schemas.microsoft.com/office/drawing/2014/main" id="{8B22856F-94C2-4224-92D0-0BD49E7F5F3F}"/>
              </a:ext>
            </a:extLst>
          </p:cNvPr>
          <p:cNvPicPr preferRelativeResize="0"/>
          <p:nvPr/>
        </p:nvPicPr>
        <p:blipFill rotWithShape="1">
          <a:blip r:embed="rId3">
            <a:alphaModFix/>
          </a:blip>
          <a:srcRect/>
          <a:stretch/>
        </p:blipFill>
        <p:spPr>
          <a:xfrm>
            <a:off x="342329" y="1887585"/>
            <a:ext cx="4728924" cy="2340350"/>
          </a:xfrm>
          <a:prstGeom prst="rect">
            <a:avLst/>
          </a:prstGeom>
          <a:noFill/>
          <a:ln>
            <a:noFill/>
          </a:ln>
        </p:spPr>
      </p:pic>
      <p:sp>
        <p:nvSpPr>
          <p:cNvPr id="8" name="Google Shape;102;p16">
            <a:extLst>
              <a:ext uri="{FF2B5EF4-FFF2-40B4-BE49-F238E27FC236}">
                <a16:creationId xmlns:a16="http://schemas.microsoft.com/office/drawing/2014/main" id="{3A02CF2F-4E19-44E8-B728-A3AC14114E27}"/>
              </a:ext>
            </a:extLst>
          </p:cNvPr>
          <p:cNvSpPr/>
          <p:nvPr/>
        </p:nvSpPr>
        <p:spPr>
          <a:xfrm>
            <a:off x="4384887" y="2050373"/>
            <a:ext cx="1372732" cy="1731243"/>
          </a:xfrm>
          <a:prstGeom prst="rect">
            <a:avLst/>
          </a:prstGeom>
          <a:noFill/>
          <a:ln>
            <a:noFill/>
          </a:ln>
        </p:spPr>
        <p:txBody>
          <a:bodyPr spcFirstLastPara="1" wrap="square" lIns="68569" tIns="34275" rIns="68569" bIns="34275" anchor="t" anchorCtr="0">
            <a:noAutofit/>
          </a:bodyPr>
          <a:lstStyle/>
          <a:p>
            <a:r>
              <a:rPr lang="en-GB" sz="1200" dirty="0">
                <a:solidFill>
                  <a:schemeClr val="dk1"/>
                </a:solidFill>
                <a:ea typeface="Calibri"/>
                <a:cs typeface="Calibri"/>
                <a:sym typeface="Calibri"/>
              </a:rPr>
              <a:t>Linear regression</a:t>
            </a:r>
            <a:endParaRPr sz="1200" dirty="0"/>
          </a:p>
          <a:p>
            <a:endParaRPr sz="1200" dirty="0">
              <a:solidFill>
                <a:schemeClr val="dk1"/>
              </a:solidFill>
              <a:ea typeface="Calibri"/>
              <a:cs typeface="Calibri"/>
              <a:sym typeface="Calibri"/>
            </a:endParaRPr>
          </a:p>
          <a:p>
            <a:endParaRPr sz="1200" dirty="0">
              <a:solidFill>
                <a:schemeClr val="dk1"/>
              </a:solidFill>
              <a:ea typeface="Calibri"/>
              <a:cs typeface="Calibri"/>
              <a:sym typeface="Calibri"/>
            </a:endParaRPr>
          </a:p>
          <a:p>
            <a:endParaRPr lang="en-GB" sz="1200" dirty="0">
              <a:solidFill>
                <a:schemeClr val="dk1"/>
              </a:solidFill>
              <a:ea typeface="Calibri"/>
              <a:cs typeface="Calibri"/>
              <a:sym typeface="Calibri"/>
            </a:endParaRPr>
          </a:p>
          <a:p>
            <a:r>
              <a:rPr lang="en-GB" sz="1200" dirty="0">
                <a:solidFill>
                  <a:schemeClr val="dk1"/>
                </a:solidFill>
                <a:ea typeface="Calibri"/>
                <a:cs typeface="Calibri"/>
                <a:sym typeface="Calibri"/>
              </a:rPr>
              <a:t>Hypothesis</a:t>
            </a:r>
          </a:p>
          <a:p>
            <a:endParaRPr sz="1200" dirty="0">
              <a:solidFill>
                <a:schemeClr val="dk1"/>
              </a:solidFill>
              <a:ea typeface="Calibri"/>
              <a:cs typeface="Calibri"/>
              <a:sym typeface="Calibri"/>
            </a:endParaRPr>
          </a:p>
          <a:p>
            <a:endParaRPr sz="1200" dirty="0">
              <a:solidFill>
                <a:schemeClr val="dk1"/>
              </a:solidFill>
              <a:ea typeface="Calibri"/>
              <a:cs typeface="Calibri"/>
              <a:sym typeface="Calibri"/>
            </a:endParaRPr>
          </a:p>
          <a:p>
            <a:endParaRPr sz="1200" dirty="0">
              <a:solidFill>
                <a:schemeClr val="dk1"/>
              </a:solidFill>
              <a:ea typeface="Calibri"/>
              <a:cs typeface="Calibri"/>
              <a:sym typeface="Calibri"/>
            </a:endParaRPr>
          </a:p>
          <a:p>
            <a:r>
              <a:rPr lang="en-GB" sz="1200" dirty="0">
                <a:solidFill>
                  <a:schemeClr val="dk1"/>
                </a:solidFill>
                <a:ea typeface="Calibri"/>
                <a:cs typeface="Calibri"/>
                <a:sym typeface="Calibri"/>
              </a:rPr>
              <a:t>Cost function</a:t>
            </a:r>
            <a:endParaRPr sz="1200" dirty="0">
              <a:solidFill>
                <a:schemeClr val="dk1"/>
              </a:solidFill>
              <a:ea typeface="Calibri"/>
              <a:cs typeface="Calibri"/>
              <a:sym typeface="Calibri"/>
            </a:endParaRPr>
          </a:p>
        </p:txBody>
      </p:sp>
      <p:sp>
        <p:nvSpPr>
          <p:cNvPr id="9" name="Google Shape;106;p16">
            <a:extLst>
              <a:ext uri="{FF2B5EF4-FFF2-40B4-BE49-F238E27FC236}">
                <a16:creationId xmlns:a16="http://schemas.microsoft.com/office/drawing/2014/main" id="{34500D86-6061-4ABD-80BA-6DB37AB8B570}"/>
              </a:ext>
            </a:extLst>
          </p:cNvPr>
          <p:cNvSpPr/>
          <p:nvPr/>
        </p:nvSpPr>
        <p:spPr>
          <a:xfrm>
            <a:off x="6372201" y="2091480"/>
            <a:ext cx="2493640" cy="276999"/>
          </a:xfrm>
          <a:prstGeom prst="rect">
            <a:avLst/>
          </a:prstGeom>
          <a:noFill/>
          <a:ln>
            <a:noFill/>
          </a:ln>
        </p:spPr>
        <p:txBody>
          <a:bodyPr spcFirstLastPara="1" wrap="square" lIns="68569" tIns="34275" rIns="68569" bIns="34275" anchor="t" anchorCtr="0">
            <a:noAutofit/>
          </a:bodyPr>
          <a:lstStyle/>
          <a:p>
            <a:r>
              <a:rPr lang="en-GB" sz="1200" dirty="0">
                <a:solidFill>
                  <a:schemeClr val="dk1"/>
                </a:solidFill>
                <a:ea typeface="Calibri"/>
                <a:cs typeface="Calibri"/>
                <a:sym typeface="Calibri"/>
              </a:rPr>
              <a:t>(What our fitted line looks like)</a:t>
            </a:r>
            <a:endParaRPr sz="1200" dirty="0">
              <a:solidFill>
                <a:schemeClr val="dk1"/>
              </a:solidFill>
              <a:ea typeface="Calibri"/>
              <a:cs typeface="Calibri"/>
              <a:sym typeface="Calibri"/>
            </a:endParaRPr>
          </a:p>
        </p:txBody>
      </p:sp>
      <p:pic>
        <p:nvPicPr>
          <p:cNvPr id="10" name="Google Shape;103;p16">
            <a:extLst>
              <a:ext uri="{FF2B5EF4-FFF2-40B4-BE49-F238E27FC236}">
                <a16:creationId xmlns:a16="http://schemas.microsoft.com/office/drawing/2014/main" id="{BA055264-D41E-4785-82A5-6FC16F37F877}"/>
              </a:ext>
            </a:extLst>
          </p:cNvPr>
          <p:cNvPicPr preferRelativeResize="0"/>
          <p:nvPr/>
        </p:nvPicPr>
        <p:blipFill rotWithShape="1">
          <a:blip r:embed="rId4">
            <a:alphaModFix/>
          </a:blip>
          <a:srcRect/>
          <a:stretch/>
        </p:blipFill>
        <p:spPr>
          <a:xfrm>
            <a:off x="4287376" y="2293539"/>
            <a:ext cx="1784411" cy="331530"/>
          </a:xfrm>
          <a:prstGeom prst="rect">
            <a:avLst/>
          </a:prstGeom>
          <a:noFill/>
          <a:ln>
            <a:noFill/>
          </a:ln>
        </p:spPr>
      </p:pic>
      <p:sp>
        <p:nvSpPr>
          <p:cNvPr id="11" name="Google Shape;107;p16">
            <a:extLst>
              <a:ext uri="{FF2B5EF4-FFF2-40B4-BE49-F238E27FC236}">
                <a16:creationId xmlns:a16="http://schemas.microsoft.com/office/drawing/2014/main" id="{69C11162-05A3-481C-858E-2CAB13B691D7}"/>
              </a:ext>
            </a:extLst>
          </p:cNvPr>
          <p:cNvSpPr/>
          <p:nvPr/>
        </p:nvSpPr>
        <p:spPr>
          <a:xfrm>
            <a:off x="6083979" y="2749822"/>
            <a:ext cx="2947875" cy="276999"/>
          </a:xfrm>
          <a:prstGeom prst="rect">
            <a:avLst/>
          </a:prstGeom>
          <a:noFill/>
          <a:ln>
            <a:noFill/>
          </a:ln>
        </p:spPr>
        <p:txBody>
          <a:bodyPr spcFirstLastPara="1" wrap="square" lIns="68569" tIns="34275" rIns="68569" bIns="34275" anchor="t" anchorCtr="0">
            <a:noAutofit/>
          </a:bodyPr>
          <a:lstStyle/>
          <a:p>
            <a:r>
              <a:rPr lang="en-GB" sz="1200" dirty="0">
                <a:solidFill>
                  <a:schemeClr val="dk1"/>
                </a:solidFill>
                <a:ea typeface="Calibri"/>
                <a:cs typeface="Calibri"/>
                <a:sym typeface="Calibri"/>
              </a:rPr>
              <a:t>(What we think the line should look like)</a:t>
            </a:r>
            <a:endParaRPr sz="1200" dirty="0">
              <a:solidFill>
                <a:schemeClr val="dk1"/>
              </a:solidFill>
              <a:ea typeface="Calibri"/>
              <a:cs typeface="Calibri"/>
              <a:sym typeface="Calibri"/>
            </a:endParaRPr>
          </a:p>
        </p:txBody>
      </p:sp>
      <p:pic>
        <p:nvPicPr>
          <p:cNvPr id="12" name="Google Shape;105;p16">
            <a:extLst>
              <a:ext uri="{FF2B5EF4-FFF2-40B4-BE49-F238E27FC236}">
                <a16:creationId xmlns:a16="http://schemas.microsoft.com/office/drawing/2014/main" id="{ABC1C462-5F7A-47EB-9BA5-2F0C467AABD5}"/>
              </a:ext>
            </a:extLst>
          </p:cNvPr>
          <p:cNvPicPr preferRelativeResize="0"/>
          <p:nvPr/>
        </p:nvPicPr>
        <p:blipFill rotWithShape="1">
          <a:blip r:embed="rId5">
            <a:alphaModFix/>
          </a:blip>
          <a:srcRect/>
          <a:stretch/>
        </p:blipFill>
        <p:spPr>
          <a:xfrm>
            <a:off x="4384887" y="3149339"/>
            <a:ext cx="2267988" cy="415337"/>
          </a:xfrm>
          <a:prstGeom prst="rect">
            <a:avLst/>
          </a:prstGeom>
          <a:noFill/>
          <a:ln>
            <a:noFill/>
          </a:ln>
        </p:spPr>
      </p:pic>
      <p:sp>
        <p:nvSpPr>
          <p:cNvPr id="13" name="Google Shape;108;p16">
            <a:extLst>
              <a:ext uri="{FF2B5EF4-FFF2-40B4-BE49-F238E27FC236}">
                <a16:creationId xmlns:a16="http://schemas.microsoft.com/office/drawing/2014/main" id="{03192074-F3C7-440B-9BCA-E34181A5916A}"/>
              </a:ext>
            </a:extLst>
          </p:cNvPr>
          <p:cNvSpPr/>
          <p:nvPr/>
        </p:nvSpPr>
        <p:spPr>
          <a:xfrm>
            <a:off x="6460549" y="3472096"/>
            <a:ext cx="2341122" cy="276999"/>
          </a:xfrm>
          <a:prstGeom prst="rect">
            <a:avLst/>
          </a:prstGeom>
          <a:noFill/>
          <a:ln>
            <a:noFill/>
          </a:ln>
        </p:spPr>
        <p:txBody>
          <a:bodyPr spcFirstLastPara="1" wrap="square" lIns="68569" tIns="34275" rIns="68569" bIns="34275" anchor="t" anchorCtr="0">
            <a:noAutofit/>
          </a:bodyPr>
          <a:lstStyle/>
          <a:p>
            <a:r>
              <a:rPr lang="en-GB" sz="1200" dirty="0">
                <a:solidFill>
                  <a:schemeClr val="dk1"/>
                </a:solidFill>
                <a:ea typeface="Calibri"/>
                <a:cs typeface="Calibri"/>
                <a:sym typeface="Calibri"/>
              </a:rPr>
              <a:t>(How well our line fits the data)</a:t>
            </a:r>
            <a:endParaRPr sz="1200" dirty="0">
              <a:solidFill>
                <a:schemeClr val="dk1"/>
              </a:solidFill>
              <a:ea typeface="Calibri"/>
              <a:cs typeface="Calibri"/>
              <a:sym typeface="Calibri"/>
            </a:endParaRPr>
          </a:p>
        </p:txBody>
      </p:sp>
      <p:pic>
        <p:nvPicPr>
          <p:cNvPr id="14" name="Google Shape;104;p16">
            <a:extLst>
              <a:ext uri="{FF2B5EF4-FFF2-40B4-BE49-F238E27FC236}">
                <a16:creationId xmlns:a16="http://schemas.microsoft.com/office/drawing/2014/main" id="{3EB65A2F-69EA-47A1-AD61-25FF045845BD}"/>
              </a:ext>
            </a:extLst>
          </p:cNvPr>
          <p:cNvPicPr preferRelativeResize="0"/>
          <p:nvPr/>
        </p:nvPicPr>
        <p:blipFill rotWithShape="1">
          <a:blip r:embed="rId6">
            <a:alphaModFix/>
          </a:blip>
          <a:srcRect/>
          <a:stretch/>
        </p:blipFill>
        <p:spPr>
          <a:xfrm>
            <a:off x="4287376" y="3906566"/>
            <a:ext cx="3593206" cy="581285"/>
          </a:xfrm>
          <a:prstGeom prst="rect">
            <a:avLst/>
          </a:prstGeom>
          <a:noFill/>
          <a:ln>
            <a:noFill/>
          </a:ln>
        </p:spPr>
      </p:pic>
      <p:sp>
        <p:nvSpPr>
          <p:cNvPr id="16" name="Google Shape;109;p16">
            <a:extLst>
              <a:ext uri="{FF2B5EF4-FFF2-40B4-BE49-F238E27FC236}">
                <a16:creationId xmlns:a16="http://schemas.microsoft.com/office/drawing/2014/main" id="{AD5BAF87-F09C-4EF6-88EB-9000EFE3B9E3}"/>
              </a:ext>
            </a:extLst>
          </p:cNvPr>
          <p:cNvSpPr/>
          <p:nvPr/>
        </p:nvSpPr>
        <p:spPr>
          <a:xfrm>
            <a:off x="3888482" y="4491188"/>
            <a:ext cx="5144133" cy="273844"/>
          </a:xfrm>
          <a:prstGeom prst="rect">
            <a:avLst/>
          </a:prstGeom>
          <a:noFill/>
          <a:ln>
            <a:noFill/>
          </a:ln>
        </p:spPr>
        <p:txBody>
          <a:bodyPr spcFirstLastPara="1" wrap="square" lIns="68569" tIns="34275" rIns="68569" bIns="34275" anchor="t" anchorCtr="0">
            <a:noAutofit/>
          </a:bodyPr>
          <a:lstStyle/>
          <a:p>
            <a:r>
              <a:rPr lang="en-GB" sz="1200" dirty="0">
                <a:solidFill>
                  <a:srgbClr val="111111"/>
                </a:solidFill>
                <a:ea typeface="Open Sans"/>
                <a:cs typeface="Open Sans"/>
                <a:sym typeface="Open Sans"/>
              </a:rPr>
              <a:t>The goal of any machine-learning model is to minimise the cost function.</a:t>
            </a:r>
            <a:endParaRPr sz="1200" dirty="0">
              <a:solidFill>
                <a:schemeClr val="dk1"/>
              </a:solidFill>
              <a:ea typeface="Calibri"/>
              <a:cs typeface="Calibri"/>
              <a:sym typeface="Calibri"/>
            </a:endParaRPr>
          </a:p>
        </p:txBody>
      </p:sp>
    </p:spTree>
    <p:extLst>
      <p:ext uri="{BB962C8B-B14F-4D97-AF65-F5344CB8AC3E}">
        <p14:creationId xmlns:p14="http://schemas.microsoft.com/office/powerpoint/2010/main" val="7030512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54A8B4A-0EAF-4600-BD68-E946AEC0A325}"/>
              </a:ext>
            </a:extLst>
          </p:cNvPr>
          <p:cNvSpPr>
            <a:spLocks noGrp="1"/>
          </p:cNvSpPr>
          <p:nvPr>
            <p:ph type="sldNum" sz="quarter" idx="11"/>
          </p:nvPr>
        </p:nvSpPr>
        <p:spPr/>
        <p:txBody>
          <a:bodyPr/>
          <a:lstStyle/>
          <a:p>
            <a:fld id="{DA2C159E-F13C-4A85-9A41-E7669D3E0D70}" type="slidenum">
              <a:rPr lang="en-GB" smtClean="0"/>
              <a:pPr/>
              <a:t>31</a:t>
            </a:fld>
            <a:endParaRPr lang="en-GB"/>
          </a:p>
        </p:txBody>
      </p:sp>
      <p:sp>
        <p:nvSpPr>
          <p:cNvPr id="5" name="Footer Placeholder 4">
            <a:extLst>
              <a:ext uri="{FF2B5EF4-FFF2-40B4-BE49-F238E27FC236}">
                <a16:creationId xmlns:a16="http://schemas.microsoft.com/office/drawing/2014/main" id="{12DFDC5C-C5E8-41DA-9B06-B6729BF4080E}"/>
              </a:ext>
            </a:extLst>
          </p:cNvPr>
          <p:cNvSpPr>
            <a:spLocks noGrp="1"/>
          </p:cNvSpPr>
          <p:nvPr>
            <p:ph type="ftr" sz="quarter" idx="10"/>
          </p:nvPr>
        </p:nvSpPr>
        <p:spPr/>
        <p:txBody>
          <a:bodyPr/>
          <a:lstStyle/>
          <a:p>
            <a:r>
              <a:rPr lang="en-GB"/>
              <a:t>Education &amp; Training Foundation</a:t>
            </a:r>
            <a:endParaRPr lang="en-GB" dirty="0"/>
          </a:p>
        </p:txBody>
      </p:sp>
      <p:sp>
        <p:nvSpPr>
          <p:cNvPr id="4" name="Google Shape;114;p17">
            <a:extLst>
              <a:ext uri="{FF2B5EF4-FFF2-40B4-BE49-F238E27FC236}">
                <a16:creationId xmlns:a16="http://schemas.microsoft.com/office/drawing/2014/main" id="{FA997AF1-3743-4BB9-B8EC-17A57EA648CB}"/>
              </a:ext>
            </a:extLst>
          </p:cNvPr>
          <p:cNvSpPr/>
          <p:nvPr/>
        </p:nvSpPr>
        <p:spPr>
          <a:xfrm>
            <a:off x="158284" y="102393"/>
            <a:ext cx="8567671" cy="2313052"/>
          </a:xfrm>
          <a:prstGeom prst="rect">
            <a:avLst/>
          </a:prstGeom>
          <a:noFill/>
          <a:ln>
            <a:noFill/>
          </a:ln>
        </p:spPr>
        <p:txBody>
          <a:bodyPr spcFirstLastPara="1" wrap="square" lIns="68569" tIns="34275" rIns="68569" bIns="34275" anchor="t" anchorCtr="0">
            <a:noAutofit/>
          </a:bodyPr>
          <a:lstStyle/>
          <a:p>
            <a:pPr lvl="0"/>
            <a:r>
              <a:rPr lang="en-GB" sz="2000" b="1" dirty="0">
                <a:solidFill>
                  <a:srgbClr val="000000"/>
                </a:solidFill>
                <a:ea typeface="Calibri"/>
                <a:cs typeface="Calibri"/>
                <a:sym typeface="Calibri"/>
              </a:rPr>
              <a:t>Supervised-learning example: House prices</a:t>
            </a:r>
            <a:endParaRPr lang="en-GB" sz="2000" b="1" dirty="0">
              <a:solidFill>
                <a:srgbClr val="000000"/>
              </a:solidFill>
            </a:endParaRPr>
          </a:p>
          <a:p>
            <a:pPr lvl="0"/>
            <a:endParaRPr lang="en-GB" sz="1200" b="1" dirty="0">
              <a:solidFill>
                <a:srgbClr val="000000"/>
              </a:solidFill>
              <a:ea typeface="Calibri"/>
              <a:cs typeface="Calibri"/>
              <a:sym typeface="Calibri"/>
            </a:endParaRPr>
          </a:p>
          <a:p>
            <a:pPr lvl="0"/>
            <a:r>
              <a:rPr lang="en-GB" sz="1200" dirty="0">
                <a:solidFill>
                  <a:srgbClr val="000000"/>
                </a:solidFill>
                <a:ea typeface="Calibri"/>
                <a:cs typeface="Calibri"/>
                <a:sym typeface="Calibri"/>
              </a:rPr>
              <a:t>One practical example of supervised learning problems is the prediction of house prices. How is this achieved?</a:t>
            </a:r>
            <a:endParaRPr lang="en-GB" sz="1200" dirty="0">
              <a:solidFill>
                <a:srgbClr val="000000"/>
              </a:solidFill>
            </a:endParaRPr>
          </a:p>
          <a:p>
            <a:pPr lvl="0"/>
            <a:endParaRPr lang="en-GB" sz="1200" dirty="0">
              <a:solidFill>
                <a:srgbClr val="000000"/>
              </a:solidFill>
              <a:ea typeface="Calibri"/>
              <a:cs typeface="Calibri"/>
              <a:sym typeface="Calibri"/>
            </a:endParaRPr>
          </a:p>
          <a:p>
            <a:pPr lvl="0"/>
            <a:r>
              <a:rPr lang="en-GB" sz="1200" dirty="0">
                <a:solidFill>
                  <a:srgbClr val="000000"/>
                </a:solidFill>
                <a:ea typeface="Calibri"/>
                <a:cs typeface="Calibri"/>
                <a:sym typeface="Calibri"/>
              </a:rPr>
              <a:t>First, we need data about the houses: square footage, number of rooms, features, whether or not it has a garden and so on. We then need to know the usual price of these houses, </a:t>
            </a:r>
            <a:r>
              <a:rPr lang="en-GB" sz="1200" dirty="0" err="1">
                <a:solidFill>
                  <a:srgbClr val="000000"/>
                </a:solidFill>
                <a:ea typeface="Calibri"/>
                <a:cs typeface="Calibri"/>
                <a:sym typeface="Calibri"/>
              </a:rPr>
              <a:t>ie</a:t>
            </a:r>
            <a:r>
              <a:rPr lang="en-GB" sz="1200" dirty="0">
                <a:solidFill>
                  <a:srgbClr val="000000"/>
                </a:solidFill>
                <a:ea typeface="Calibri"/>
                <a:cs typeface="Calibri"/>
                <a:sym typeface="Calibri"/>
              </a:rPr>
              <a:t>, the corresponding labels. By leveraging data coming from thousands of houses, their features and prices, we can now train a supervised machine-learning model to predict a new house’s price, based on the examples observed by the model. </a:t>
            </a:r>
          </a:p>
        </p:txBody>
      </p:sp>
      <p:pic>
        <p:nvPicPr>
          <p:cNvPr id="6" name="Google Shape;115;p17">
            <a:extLst>
              <a:ext uri="{FF2B5EF4-FFF2-40B4-BE49-F238E27FC236}">
                <a16:creationId xmlns:a16="http://schemas.microsoft.com/office/drawing/2014/main" id="{F4177945-DBF3-444B-A72C-9D0704B69E90}"/>
              </a:ext>
            </a:extLst>
          </p:cNvPr>
          <p:cNvPicPr preferRelativeResize="0"/>
          <p:nvPr/>
        </p:nvPicPr>
        <p:blipFill rotWithShape="1">
          <a:blip r:embed="rId3">
            <a:alphaModFix/>
          </a:blip>
          <a:srcRect/>
          <a:stretch/>
        </p:blipFill>
        <p:spPr>
          <a:xfrm>
            <a:off x="12147" y="1783632"/>
            <a:ext cx="5640229" cy="2952307"/>
          </a:xfrm>
          <a:prstGeom prst="rect">
            <a:avLst/>
          </a:prstGeom>
          <a:noFill/>
          <a:ln>
            <a:noFill/>
          </a:ln>
        </p:spPr>
      </p:pic>
      <p:sp>
        <p:nvSpPr>
          <p:cNvPr id="7" name="Google Shape;116;p17">
            <a:extLst>
              <a:ext uri="{FF2B5EF4-FFF2-40B4-BE49-F238E27FC236}">
                <a16:creationId xmlns:a16="http://schemas.microsoft.com/office/drawing/2014/main" id="{401100F3-B81D-457C-A4AC-73E5340A38E7}"/>
              </a:ext>
            </a:extLst>
          </p:cNvPr>
          <p:cNvSpPr/>
          <p:nvPr/>
        </p:nvSpPr>
        <p:spPr>
          <a:xfrm>
            <a:off x="4808885" y="1982180"/>
            <a:ext cx="1372732" cy="1731243"/>
          </a:xfrm>
          <a:prstGeom prst="rect">
            <a:avLst/>
          </a:prstGeom>
          <a:noFill/>
          <a:ln>
            <a:noFill/>
          </a:ln>
        </p:spPr>
        <p:txBody>
          <a:bodyPr spcFirstLastPara="1" wrap="square" lIns="68569" tIns="34275" rIns="68569" bIns="34275" anchor="t" anchorCtr="0">
            <a:noAutofit/>
          </a:bodyPr>
          <a:lstStyle/>
          <a:p>
            <a:r>
              <a:rPr lang="en-GB" sz="1200" dirty="0">
                <a:solidFill>
                  <a:schemeClr val="dk1"/>
                </a:solidFill>
                <a:ea typeface="Calibri"/>
                <a:cs typeface="Calibri"/>
                <a:sym typeface="Calibri"/>
              </a:rPr>
              <a:t>Linear regression</a:t>
            </a:r>
            <a:endParaRPr sz="1200" dirty="0"/>
          </a:p>
          <a:p>
            <a:endParaRPr sz="1200" dirty="0">
              <a:solidFill>
                <a:schemeClr val="dk1"/>
              </a:solidFill>
              <a:ea typeface="Calibri"/>
              <a:cs typeface="Calibri"/>
              <a:sym typeface="Calibri"/>
            </a:endParaRPr>
          </a:p>
          <a:p>
            <a:endParaRPr sz="1200" dirty="0">
              <a:solidFill>
                <a:schemeClr val="dk1"/>
              </a:solidFill>
              <a:ea typeface="Calibri"/>
              <a:cs typeface="Calibri"/>
              <a:sym typeface="Calibri"/>
            </a:endParaRPr>
          </a:p>
          <a:p>
            <a:endParaRPr lang="en-GB" sz="1200" dirty="0">
              <a:solidFill>
                <a:schemeClr val="dk1"/>
              </a:solidFill>
              <a:ea typeface="Calibri"/>
              <a:cs typeface="Calibri"/>
              <a:sym typeface="Calibri"/>
            </a:endParaRPr>
          </a:p>
          <a:p>
            <a:endParaRPr lang="en-GB" sz="1200" dirty="0">
              <a:solidFill>
                <a:schemeClr val="dk1"/>
              </a:solidFill>
              <a:ea typeface="Calibri"/>
              <a:cs typeface="Calibri"/>
              <a:sym typeface="Calibri"/>
            </a:endParaRPr>
          </a:p>
          <a:p>
            <a:r>
              <a:rPr lang="en-GB" sz="1200" dirty="0">
                <a:solidFill>
                  <a:schemeClr val="dk1"/>
                </a:solidFill>
                <a:ea typeface="Calibri"/>
                <a:cs typeface="Calibri"/>
                <a:sym typeface="Calibri"/>
              </a:rPr>
              <a:t>Hypothesis</a:t>
            </a:r>
            <a:endParaRPr sz="1200" dirty="0"/>
          </a:p>
          <a:p>
            <a:endParaRPr sz="1200" dirty="0">
              <a:solidFill>
                <a:schemeClr val="dk1"/>
              </a:solidFill>
              <a:ea typeface="Calibri"/>
              <a:cs typeface="Calibri"/>
              <a:sym typeface="Calibri"/>
            </a:endParaRPr>
          </a:p>
          <a:p>
            <a:endParaRPr sz="1200" dirty="0">
              <a:solidFill>
                <a:schemeClr val="dk1"/>
              </a:solidFill>
              <a:ea typeface="Calibri"/>
              <a:cs typeface="Calibri"/>
              <a:sym typeface="Calibri"/>
            </a:endParaRPr>
          </a:p>
          <a:p>
            <a:endParaRPr sz="1200" dirty="0">
              <a:solidFill>
                <a:schemeClr val="dk1"/>
              </a:solidFill>
              <a:ea typeface="Calibri"/>
              <a:cs typeface="Calibri"/>
              <a:sym typeface="Calibri"/>
            </a:endParaRPr>
          </a:p>
          <a:p>
            <a:endParaRPr lang="en-GB" sz="1200" dirty="0">
              <a:solidFill>
                <a:schemeClr val="dk1"/>
              </a:solidFill>
              <a:ea typeface="Calibri"/>
              <a:cs typeface="Calibri"/>
              <a:sym typeface="Calibri"/>
            </a:endParaRPr>
          </a:p>
          <a:p>
            <a:r>
              <a:rPr lang="en-GB" sz="1200" dirty="0">
                <a:solidFill>
                  <a:schemeClr val="dk1"/>
                </a:solidFill>
                <a:ea typeface="Calibri"/>
                <a:cs typeface="Calibri"/>
                <a:sym typeface="Calibri"/>
              </a:rPr>
              <a:t>Cost function</a:t>
            </a:r>
            <a:endParaRPr sz="1200" dirty="0">
              <a:solidFill>
                <a:schemeClr val="dk1"/>
              </a:solidFill>
              <a:ea typeface="Calibri"/>
              <a:cs typeface="Calibri"/>
              <a:sym typeface="Calibri"/>
            </a:endParaRPr>
          </a:p>
        </p:txBody>
      </p:sp>
      <p:sp>
        <p:nvSpPr>
          <p:cNvPr id="8" name="Google Shape;121;p17">
            <a:extLst>
              <a:ext uri="{FF2B5EF4-FFF2-40B4-BE49-F238E27FC236}">
                <a16:creationId xmlns:a16="http://schemas.microsoft.com/office/drawing/2014/main" id="{A6B76CF5-61FE-4051-904C-8BA859B05A01}"/>
              </a:ext>
            </a:extLst>
          </p:cNvPr>
          <p:cNvSpPr/>
          <p:nvPr/>
        </p:nvSpPr>
        <p:spPr>
          <a:xfrm>
            <a:off x="6516216" y="1968484"/>
            <a:ext cx="2433327" cy="276999"/>
          </a:xfrm>
          <a:prstGeom prst="rect">
            <a:avLst/>
          </a:prstGeom>
          <a:noFill/>
          <a:ln>
            <a:noFill/>
          </a:ln>
        </p:spPr>
        <p:txBody>
          <a:bodyPr spcFirstLastPara="1" wrap="square" lIns="68569" tIns="34275" rIns="68569" bIns="34275" anchor="t" anchorCtr="0">
            <a:noAutofit/>
          </a:bodyPr>
          <a:lstStyle/>
          <a:p>
            <a:r>
              <a:rPr lang="en-GB" sz="1200" dirty="0">
                <a:solidFill>
                  <a:schemeClr val="dk1"/>
                </a:solidFill>
                <a:ea typeface="Calibri"/>
                <a:cs typeface="Calibri"/>
                <a:sym typeface="Calibri"/>
              </a:rPr>
              <a:t>(What our fitted line looks like)</a:t>
            </a:r>
            <a:endParaRPr sz="1200" dirty="0">
              <a:solidFill>
                <a:schemeClr val="dk1"/>
              </a:solidFill>
              <a:ea typeface="Calibri"/>
              <a:cs typeface="Calibri"/>
              <a:sym typeface="Calibri"/>
            </a:endParaRPr>
          </a:p>
        </p:txBody>
      </p:sp>
      <p:sp>
        <p:nvSpPr>
          <p:cNvPr id="9" name="Google Shape;122;p17">
            <a:extLst>
              <a:ext uri="{FF2B5EF4-FFF2-40B4-BE49-F238E27FC236}">
                <a16:creationId xmlns:a16="http://schemas.microsoft.com/office/drawing/2014/main" id="{5FBB4EBD-1D39-4CF4-918F-B0242C5D4378}"/>
              </a:ext>
            </a:extLst>
          </p:cNvPr>
          <p:cNvSpPr/>
          <p:nvPr/>
        </p:nvSpPr>
        <p:spPr>
          <a:xfrm>
            <a:off x="6226722" y="2864441"/>
            <a:ext cx="2947875" cy="276999"/>
          </a:xfrm>
          <a:prstGeom prst="rect">
            <a:avLst/>
          </a:prstGeom>
          <a:noFill/>
          <a:ln>
            <a:noFill/>
          </a:ln>
        </p:spPr>
        <p:txBody>
          <a:bodyPr spcFirstLastPara="1" wrap="square" lIns="68569" tIns="34275" rIns="68569" bIns="34275" anchor="t" anchorCtr="0">
            <a:noAutofit/>
          </a:bodyPr>
          <a:lstStyle/>
          <a:p>
            <a:r>
              <a:rPr lang="en-GB" sz="1200" dirty="0">
                <a:solidFill>
                  <a:schemeClr val="dk1"/>
                </a:solidFill>
                <a:ea typeface="Calibri"/>
                <a:cs typeface="Calibri"/>
                <a:sym typeface="Calibri"/>
              </a:rPr>
              <a:t>(What we think the line should look like)</a:t>
            </a:r>
            <a:endParaRPr sz="1200" dirty="0">
              <a:solidFill>
                <a:schemeClr val="dk1"/>
              </a:solidFill>
              <a:ea typeface="Calibri"/>
              <a:cs typeface="Calibri"/>
              <a:sym typeface="Calibri"/>
            </a:endParaRPr>
          </a:p>
        </p:txBody>
      </p:sp>
      <p:sp>
        <p:nvSpPr>
          <p:cNvPr id="10" name="Google Shape;123;p17">
            <a:extLst>
              <a:ext uri="{FF2B5EF4-FFF2-40B4-BE49-F238E27FC236}">
                <a16:creationId xmlns:a16="http://schemas.microsoft.com/office/drawing/2014/main" id="{22B1B460-5CE4-475C-A986-6875E2C303A5}"/>
              </a:ext>
            </a:extLst>
          </p:cNvPr>
          <p:cNvSpPr/>
          <p:nvPr/>
        </p:nvSpPr>
        <p:spPr>
          <a:xfrm>
            <a:off x="6618785" y="3795523"/>
            <a:ext cx="2341122" cy="276999"/>
          </a:xfrm>
          <a:prstGeom prst="rect">
            <a:avLst/>
          </a:prstGeom>
          <a:noFill/>
          <a:ln>
            <a:noFill/>
          </a:ln>
        </p:spPr>
        <p:txBody>
          <a:bodyPr spcFirstLastPara="1" wrap="square" lIns="68569" tIns="34275" rIns="68569" bIns="34275" anchor="t" anchorCtr="0">
            <a:noAutofit/>
          </a:bodyPr>
          <a:lstStyle/>
          <a:p>
            <a:r>
              <a:rPr lang="en-GB" sz="1200" dirty="0">
                <a:solidFill>
                  <a:schemeClr val="dk1"/>
                </a:solidFill>
                <a:ea typeface="Calibri"/>
                <a:cs typeface="Calibri" panose="020F0502020204030204" pitchFamily="34" charset="0"/>
                <a:sym typeface="Calibri"/>
              </a:rPr>
              <a:t>(How well our line fits the data)</a:t>
            </a:r>
            <a:endParaRPr sz="1200" dirty="0">
              <a:solidFill>
                <a:schemeClr val="dk1"/>
              </a:solidFill>
              <a:ea typeface="Calibri"/>
              <a:cs typeface="Calibri" panose="020F0502020204030204" pitchFamily="34" charset="0"/>
              <a:sym typeface="Calibri"/>
            </a:endParaRPr>
          </a:p>
        </p:txBody>
      </p:sp>
      <p:sp>
        <p:nvSpPr>
          <p:cNvPr id="11" name="Google Shape;120;p17">
            <a:extLst>
              <a:ext uri="{FF2B5EF4-FFF2-40B4-BE49-F238E27FC236}">
                <a16:creationId xmlns:a16="http://schemas.microsoft.com/office/drawing/2014/main" id="{C861135F-C569-4932-8257-27C6302ABD80}"/>
              </a:ext>
            </a:extLst>
          </p:cNvPr>
          <p:cNvSpPr/>
          <p:nvPr/>
        </p:nvSpPr>
        <p:spPr>
          <a:xfrm>
            <a:off x="4852291" y="2346169"/>
            <a:ext cx="2267988" cy="418187"/>
          </a:xfrm>
          <a:prstGeom prst="rect">
            <a:avLst/>
          </a:prstGeom>
          <a:noFill/>
          <a:ln w="76200" cap="flat" cmpd="sng">
            <a:solidFill>
              <a:srgbClr val="FF0000"/>
            </a:solidFill>
            <a:prstDash val="solid"/>
            <a:miter lim="800000"/>
            <a:headEnd type="none" w="sm" len="sm"/>
            <a:tailEnd type="none" w="sm" len="sm"/>
          </a:ln>
        </p:spPr>
        <p:txBody>
          <a:bodyPr spcFirstLastPara="1" wrap="square" lIns="68569" tIns="34275" rIns="68569" bIns="34275" anchor="ctr" anchorCtr="0">
            <a:noAutofit/>
          </a:bodyPr>
          <a:lstStyle/>
          <a:p>
            <a:pPr algn="ctr"/>
            <a:endParaRPr sz="1350">
              <a:solidFill>
                <a:schemeClr val="lt1"/>
              </a:solidFill>
              <a:latin typeface="Calibri"/>
              <a:ea typeface="Calibri"/>
              <a:cs typeface="Calibri"/>
              <a:sym typeface="Calibri"/>
            </a:endParaRPr>
          </a:p>
        </p:txBody>
      </p:sp>
      <p:pic>
        <p:nvPicPr>
          <p:cNvPr id="12" name="Google Shape;117;p17">
            <a:extLst>
              <a:ext uri="{FF2B5EF4-FFF2-40B4-BE49-F238E27FC236}">
                <a16:creationId xmlns:a16="http://schemas.microsoft.com/office/drawing/2014/main" id="{38276268-C17D-4781-BD01-99255E0A2901}"/>
              </a:ext>
            </a:extLst>
          </p:cNvPr>
          <p:cNvPicPr preferRelativeResize="0"/>
          <p:nvPr/>
        </p:nvPicPr>
        <p:blipFill rotWithShape="1">
          <a:blip r:embed="rId4">
            <a:alphaModFix/>
          </a:blip>
          <a:srcRect/>
          <a:stretch/>
        </p:blipFill>
        <p:spPr>
          <a:xfrm>
            <a:off x="5008920" y="2431182"/>
            <a:ext cx="1747637" cy="281136"/>
          </a:xfrm>
          <a:prstGeom prst="rect">
            <a:avLst/>
          </a:prstGeom>
          <a:noFill/>
          <a:ln>
            <a:noFill/>
          </a:ln>
        </p:spPr>
      </p:pic>
      <p:pic>
        <p:nvPicPr>
          <p:cNvPr id="13" name="Google Shape;119;p17">
            <a:extLst>
              <a:ext uri="{FF2B5EF4-FFF2-40B4-BE49-F238E27FC236}">
                <a16:creationId xmlns:a16="http://schemas.microsoft.com/office/drawing/2014/main" id="{8727805D-781D-4023-9EE8-334C30D9531A}"/>
              </a:ext>
            </a:extLst>
          </p:cNvPr>
          <p:cNvPicPr preferRelativeResize="0"/>
          <p:nvPr/>
        </p:nvPicPr>
        <p:blipFill rotWithShape="1">
          <a:blip r:embed="rId5">
            <a:alphaModFix/>
          </a:blip>
          <a:srcRect/>
          <a:stretch/>
        </p:blipFill>
        <p:spPr>
          <a:xfrm>
            <a:off x="4763780" y="3300730"/>
            <a:ext cx="2267988" cy="415337"/>
          </a:xfrm>
          <a:prstGeom prst="rect">
            <a:avLst/>
          </a:prstGeom>
          <a:noFill/>
          <a:ln>
            <a:noFill/>
          </a:ln>
        </p:spPr>
      </p:pic>
      <p:pic>
        <p:nvPicPr>
          <p:cNvPr id="14" name="Google Shape;118;p17">
            <a:extLst>
              <a:ext uri="{FF2B5EF4-FFF2-40B4-BE49-F238E27FC236}">
                <a16:creationId xmlns:a16="http://schemas.microsoft.com/office/drawing/2014/main" id="{4F3CAF98-338E-46BA-A764-8B9CFB9EB1DC}"/>
              </a:ext>
            </a:extLst>
          </p:cNvPr>
          <p:cNvPicPr preferRelativeResize="0"/>
          <p:nvPr/>
        </p:nvPicPr>
        <p:blipFill rotWithShape="1">
          <a:blip r:embed="rId6">
            <a:alphaModFix/>
          </a:blip>
          <a:srcRect/>
          <a:stretch/>
        </p:blipFill>
        <p:spPr>
          <a:xfrm>
            <a:off x="4822182" y="4155478"/>
            <a:ext cx="3593206" cy="581285"/>
          </a:xfrm>
          <a:prstGeom prst="rect">
            <a:avLst/>
          </a:prstGeom>
          <a:noFill/>
          <a:ln>
            <a:noFill/>
          </a:ln>
        </p:spPr>
      </p:pic>
      <p:sp>
        <p:nvSpPr>
          <p:cNvPr id="15" name="Google Shape;124;p17">
            <a:extLst>
              <a:ext uri="{FF2B5EF4-FFF2-40B4-BE49-F238E27FC236}">
                <a16:creationId xmlns:a16="http://schemas.microsoft.com/office/drawing/2014/main" id="{8854821B-AFA8-4627-851C-BA66DC6A531F}"/>
              </a:ext>
            </a:extLst>
          </p:cNvPr>
          <p:cNvSpPr/>
          <p:nvPr/>
        </p:nvSpPr>
        <p:spPr>
          <a:xfrm>
            <a:off x="3779912" y="4707444"/>
            <a:ext cx="5310592" cy="438581"/>
          </a:xfrm>
          <a:prstGeom prst="rect">
            <a:avLst/>
          </a:prstGeom>
          <a:noFill/>
          <a:ln>
            <a:noFill/>
          </a:ln>
        </p:spPr>
        <p:txBody>
          <a:bodyPr spcFirstLastPara="1" wrap="square" lIns="68569" tIns="34275" rIns="68569" bIns="34275" anchor="t" anchorCtr="0">
            <a:noAutofit/>
          </a:bodyPr>
          <a:lstStyle/>
          <a:p>
            <a:r>
              <a:rPr lang="en-GB" sz="1200" dirty="0">
                <a:solidFill>
                  <a:srgbClr val="111111"/>
                </a:solidFill>
                <a:ea typeface="Open Sans"/>
                <a:cs typeface="Open Sans"/>
                <a:sym typeface="Open Sans"/>
              </a:rPr>
              <a:t>The goal of any machine-learning model is to minimise the cost function.</a:t>
            </a:r>
            <a:endParaRPr sz="1200" dirty="0">
              <a:solidFill>
                <a:schemeClr val="dk1"/>
              </a:solidFill>
              <a:ea typeface="Calibri"/>
              <a:cs typeface="Calibri"/>
              <a:sym typeface="Calibri"/>
            </a:endParaRPr>
          </a:p>
        </p:txBody>
      </p:sp>
    </p:spTree>
    <p:extLst>
      <p:ext uri="{BB962C8B-B14F-4D97-AF65-F5344CB8AC3E}">
        <p14:creationId xmlns:p14="http://schemas.microsoft.com/office/powerpoint/2010/main" val="14651428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54A8B4A-0EAF-4600-BD68-E946AEC0A325}"/>
              </a:ext>
            </a:extLst>
          </p:cNvPr>
          <p:cNvSpPr>
            <a:spLocks noGrp="1"/>
          </p:cNvSpPr>
          <p:nvPr>
            <p:ph type="sldNum" sz="quarter" idx="11"/>
          </p:nvPr>
        </p:nvSpPr>
        <p:spPr/>
        <p:txBody>
          <a:bodyPr/>
          <a:lstStyle/>
          <a:p>
            <a:fld id="{DA2C159E-F13C-4A85-9A41-E7669D3E0D70}" type="slidenum">
              <a:rPr lang="en-GB" smtClean="0"/>
              <a:pPr/>
              <a:t>32</a:t>
            </a:fld>
            <a:endParaRPr lang="en-GB"/>
          </a:p>
        </p:txBody>
      </p:sp>
      <p:sp>
        <p:nvSpPr>
          <p:cNvPr id="5" name="Footer Placeholder 4">
            <a:extLst>
              <a:ext uri="{FF2B5EF4-FFF2-40B4-BE49-F238E27FC236}">
                <a16:creationId xmlns:a16="http://schemas.microsoft.com/office/drawing/2014/main" id="{12DFDC5C-C5E8-41DA-9B06-B6729BF4080E}"/>
              </a:ext>
            </a:extLst>
          </p:cNvPr>
          <p:cNvSpPr>
            <a:spLocks noGrp="1"/>
          </p:cNvSpPr>
          <p:nvPr>
            <p:ph type="ftr" sz="quarter" idx="10"/>
          </p:nvPr>
        </p:nvSpPr>
        <p:spPr/>
        <p:txBody>
          <a:bodyPr/>
          <a:lstStyle/>
          <a:p>
            <a:r>
              <a:rPr lang="en-GB"/>
              <a:t>Education &amp; Training Foundation</a:t>
            </a:r>
            <a:endParaRPr lang="en-GB" dirty="0"/>
          </a:p>
        </p:txBody>
      </p:sp>
      <p:sp>
        <p:nvSpPr>
          <p:cNvPr id="4" name="Google Shape;129;p18">
            <a:extLst>
              <a:ext uri="{FF2B5EF4-FFF2-40B4-BE49-F238E27FC236}">
                <a16:creationId xmlns:a16="http://schemas.microsoft.com/office/drawing/2014/main" id="{E5C301AF-0EE3-4639-B0BF-55F9D90DB4DC}"/>
              </a:ext>
            </a:extLst>
          </p:cNvPr>
          <p:cNvSpPr/>
          <p:nvPr/>
        </p:nvSpPr>
        <p:spPr>
          <a:xfrm>
            <a:off x="376707" y="115909"/>
            <a:ext cx="8567671" cy="1915909"/>
          </a:xfrm>
          <a:prstGeom prst="rect">
            <a:avLst/>
          </a:prstGeom>
          <a:noFill/>
          <a:ln>
            <a:noFill/>
          </a:ln>
        </p:spPr>
        <p:txBody>
          <a:bodyPr spcFirstLastPara="1" wrap="square" lIns="68569" tIns="34275" rIns="68569" bIns="34275" anchor="t" anchorCtr="0">
            <a:noAutofit/>
          </a:bodyPr>
          <a:lstStyle/>
          <a:p>
            <a:pPr lvl="0"/>
            <a:r>
              <a:rPr lang="en-GB" sz="2000" b="1" dirty="0">
                <a:solidFill>
                  <a:srgbClr val="000000"/>
                </a:solidFill>
                <a:ea typeface="Calibri"/>
                <a:cs typeface="Calibri"/>
                <a:sym typeface="Calibri"/>
              </a:rPr>
              <a:t>Supervised-learning example: House prices</a:t>
            </a:r>
            <a:endParaRPr lang="en-GB" sz="2000" b="1" dirty="0">
              <a:solidFill>
                <a:srgbClr val="000000"/>
              </a:solidFill>
            </a:endParaRPr>
          </a:p>
          <a:p>
            <a:pPr lvl="0"/>
            <a:endParaRPr lang="en-GB" sz="1200" b="1" dirty="0">
              <a:solidFill>
                <a:srgbClr val="000000"/>
              </a:solidFill>
              <a:ea typeface="Calibri"/>
              <a:cs typeface="Calibri"/>
              <a:sym typeface="Calibri"/>
            </a:endParaRPr>
          </a:p>
          <a:p>
            <a:pPr lvl="0"/>
            <a:r>
              <a:rPr lang="en-GB" sz="1200" dirty="0">
                <a:solidFill>
                  <a:srgbClr val="000000"/>
                </a:solidFill>
                <a:ea typeface="Calibri"/>
                <a:cs typeface="Calibri"/>
                <a:sym typeface="Calibri"/>
              </a:rPr>
              <a:t>One practical example of supervised learning problems is the prediction of house prices. How is this achieved?</a:t>
            </a:r>
            <a:endParaRPr lang="en-GB" sz="1200" dirty="0">
              <a:solidFill>
                <a:srgbClr val="000000"/>
              </a:solidFill>
            </a:endParaRPr>
          </a:p>
          <a:p>
            <a:pPr lvl="0"/>
            <a:endParaRPr lang="en-GB" sz="1200" dirty="0">
              <a:solidFill>
                <a:srgbClr val="000000"/>
              </a:solidFill>
              <a:ea typeface="Calibri"/>
              <a:cs typeface="Calibri"/>
              <a:sym typeface="Calibri"/>
            </a:endParaRPr>
          </a:p>
          <a:p>
            <a:pPr lvl="0"/>
            <a:r>
              <a:rPr lang="en-GB" sz="1200" dirty="0">
                <a:solidFill>
                  <a:srgbClr val="000000"/>
                </a:solidFill>
                <a:ea typeface="Calibri"/>
                <a:cs typeface="Calibri"/>
                <a:sym typeface="Calibri"/>
              </a:rPr>
              <a:t>First, we need data about the houses: square footage, number of rooms, features, whether or not it has a garden and so on. We then need to know the usual price of these houses, </a:t>
            </a:r>
            <a:r>
              <a:rPr lang="en-GB" sz="1200" dirty="0" err="1">
                <a:solidFill>
                  <a:srgbClr val="000000"/>
                </a:solidFill>
                <a:ea typeface="Calibri"/>
                <a:cs typeface="Calibri"/>
                <a:sym typeface="Calibri"/>
              </a:rPr>
              <a:t>ie</a:t>
            </a:r>
            <a:r>
              <a:rPr lang="en-GB" sz="1200" dirty="0">
                <a:solidFill>
                  <a:srgbClr val="000000"/>
                </a:solidFill>
                <a:ea typeface="Calibri"/>
                <a:cs typeface="Calibri"/>
                <a:sym typeface="Calibri"/>
              </a:rPr>
              <a:t>, the corresponding labels. By leveraging data coming from thousands of houses, their features and prices, we can now train a supervised machine-learning model to predict a new house’s price, based on the examples observed by the model. </a:t>
            </a:r>
          </a:p>
        </p:txBody>
      </p:sp>
      <p:pic>
        <p:nvPicPr>
          <p:cNvPr id="6" name="Google Shape;130;p18">
            <a:extLst>
              <a:ext uri="{FF2B5EF4-FFF2-40B4-BE49-F238E27FC236}">
                <a16:creationId xmlns:a16="http://schemas.microsoft.com/office/drawing/2014/main" id="{3A1ED529-3E4E-4FE0-8461-1F706C76B76C}"/>
              </a:ext>
            </a:extLst>
          </p:cNvPr>
          <p:cNvPicPr preferRelativeResize="0"/>
          <p:nvPr/>
        </p:nvPicPr>
        <p:blipFill rotWithShape="1">
          <a:blip r:embed="rId3">
            <a:alphaModFix/>
          </a:blip>
          <a:srcRect/>
          <a:stretch/>
        </p:blipFill>
        <p:spPr>
          <a:xfrm>
            <a:off x="202159" y="1840430"/>
            <a:ext cx="5498517" cy="2736305"/>
          </a:xfrm>
          <a:prstGeom prst="rect">
            <a:avLst/>
          </a:prstGeom>
          <a:noFill/>
          <a:ln>
            <a:noFill/>
          </a:ln>
        </p:spPr>
      </p:pic>
      <p:sp>
        <p:nvSpPr>
          <p:cNvPr id="7" name="Google Shape;131;p18">
            <a:extLst>
              <a:ext uri="{FF2B5EF4-FFF2-40B4-BE49-F238E27FC236}">
                <a16:creationId xmlns:a16="http://schemas.microsoft.com/office/drawing/2014/main" id="{02DA5983-18C6-4F45-A56C-7CEDE33B265C}"/>
              </a:ext>
            </a:extLst>
          </p:cNvPr>
          <p:cNvSpPr/>
          <p:nvPr/>
        </p:nvSpPr>
        <p:spPr>
          <a:xfrm>
            <a:off x="4811605" y="2246678"/>
            <a:ext cx="1372732" cy="1731770"/>
          </a:xfrm>
          <a:prstGeom prst="rect">
            <a:avLst/>
          </a:prstGeom>
          <a:noFill/>
          <a:ln>
            <a:noFill/>
          </a:ln>
        </p:spPr>
        <p:txBody>
          <a:bodyPr spcFirstLastPara="1" wrap="square" lIns="68569" tIns="34275" rIns="68569" bIns="34275" anchor="t" anchorCtr="0">
            <a:noAutofit/>
          </a:bodyPr>
          <a:lstStyle/>
          <a:p>
            <a:r>
              <a:rPr lang="en-GB" sz="1200" dirty="0">
                <a:solidFill>
                  <a:schemeClr val="dk1"/>
                </a:solidFill>
                <a:ea typeface="Calibri"/>
                <a:cs typeface="Calibri"/>
                <a:sym typeface="Calibri"/>
              </a:rPr>
              <a:t>Linear regression</a:t>
            </a:r>
            <a:endParaRPr sz="1200" dirty="0"/>
          </a:p>
          <a:p>
            <a:endParaRPr sz="1200" dirty="0">
              <a:solidFill>
                <a:schemeClr val="dk1"/>
              </a:solidFill>
              <a:ea typeface="Calibri"/>
              <a:cs typeface="Calibri"/>
              <a:sym typeface="Calibri"/>
            </a:endParaRPr>
          </a:p>
          <a:p>
            <a:endParaRPr sz="1200" dirty="0">
              <a:solidFill>
                <a:schemeClr val="dk1"/>
              </a:solidFill>
              <a:ea typeface="Calibri"/>
              <a:cs typeface="Calibri"/>
              <a:sym typeface="Calibri"/>
            </a:endParaRPr>
          </a:p>
          <a:p>
            <a:endParaRPr lang="en-GB" sz="1200" dirty="0">
              <a:solidFill>
                <a:schemeClr val="dk1"/>
              </a:solidFill>
              <a:ea typeface="Calibri"/>
              <a:cs typeface="Calibri"/>
              <a:sym typeface="Calibri"/>
            </a:endParaRPr>
          </a:p>
          <a:p>
            <a:r>
              <a:rPr lang="en-GB" sz="1200" dirty="0">
                <a:solidFill>
                  <a:schemeClr val="dk1"/>
                </a:solidFill>
                <a:ea typeface="Calibri"/>
                <a:cs typeface="Calibri"/>
                <a:sym typeface="Calibri"/>
              </a:rPr>
              <a:t>Hypothesis</a:t>
            </a:r>
            <a:endParaRPr sz="1200" dirty="0"/>
          </a:p>
          <a:p>
            <a:endParaRPr sz="1200" dirty="0">
              <a:solidFill>
                <a:schemeClr val="dk1"/>
              </a:solidFill>
              <a:ea typeface="Calibri"/>
              <a:cs typeface="Calibri"/>
              <a:sym typeface="Calibri"/>
            </a:endParaRPr>
          </a:p>
          <a:p>
            <a:endParaRPr sz="1200" dirty="0">
              <a:solidFill>
                <a:schemeClr val="dk1"/>
              </a:solidFill>
              <a:ea typeface="Calibri"/>
              <a:cs typeface="Calibri"/>
              <a:sym typeface="Calibri"/>
            </a:endParaRPr>
          </a:p>
          <a:p>
            <a:endParaRPr sz="1200" dirty="0">
              <a:solidFill>
                <a:schemeClr val="dk1"/>
              </a:solidFill>
              <a:ea typeface="Calibri"/>
              <a:cs typeface="Calibri"/>
              <a:sym typeface="Calibri"/>
            </a:endParaRPr>
          </a:p>
          <a:p>
            <a:endParaRPr lang="en-GB" sz="1200" dirty="0">
              <a:solidFill>
                <a:schemeClr val="dk1"/>
              </a:solidFill>
              <a:ea typeface="Calibri"/>
              <a:cs typeface="Calibri"/>
              <a:sym typeface="Calibri"/>
            </a:endParaRPr>
          </a:p>
          <a:p>
            <a:r>
              <a:rPr lang="en-GB" sz="1200" dirty="0">
                <a:solidFill>
                  <a:schemeClr val="dk1"/>
                </a:solidFill>
                <a:ea typeface="Calibri"/>
                <a:cs typeface="Calibri"/>
                <a:sym typeface="Calibri"/>
              </a:rPr>
              <a:t>Cost function</a:t>
            </a:r>
            <a:endParaRPr sz="1200" dirty="0">
              <a:solidFill>
                <a:schemeClr val="dk1"/>
              </a:solidFill>
              <a:ea typeface="Calibri"/>
              <a:cs typeface="Calibri"/>
              <a:sym typeface="Calibri"/>
            </a:endParaRPr>
          </a:p>
        </p:txBody>
      </p:sp>
      <p:sp>
        <p:nvSpPr>
          <p:cNvPr id="8" name="Google Shape;136;p18">
            <a:extLst>
              <a:ext uri="{FF2B5EF4-FFF2-40B4-BE49-F238E27FC236}">
                <a16:creationId xmlns:a16="http://schemas.microsoft.com/office/drawing/2014/main" id="{052FCA7D-56D5-4DF3-B923-7307BADD678D}"/>
              </a:ext>
            </a:extLst>
          </p:cNvPr>
          <p:cNvSpPr/>
          <p:nvPr/>
        </p:nvSpPr>
        <p:spPr>
          <a:xfrm>
            <a:off x="6660916" y="2246678"/>
            <a:ext cx="2283462" cy="276999"/>
          </a:xfrm>
          <a:prstGeom prst="rect">
            <a:avLst/>
          </a:prstGeom>
          <a:noFill/>
          <a:ln>
            <a:noFill/>
          </a:ln>
        </p:spPr>
        <p:txBody>
          <a:bodyPr spcFirstLastPara="1" wrap="square" lIns="68569" tIns="34275" rIns="68569" bIns="34275" anchor="t" anchorCtr="0">
            <a:noAutofit/>
          </a:bodyPr>
          <a:lstStyle/>
          <a:p>
            <a:r>
              <a:rPr lang="en-GB" sz="1200" dirty="0">
                <a:solidFill>
                  <a:schemeClr val="dk1"/>
                </a:solidFill>
                <a:ea typeface="Calibri"/>
                <a:cs typeface="Calibri"/>
                <a:sym typeface="Calibri"/>
              </a:rPr>
              <a:t>(What our fitted line looks like)</a:t>
            </a:r>
            <a:endParaRPr sz="1200" dirty="0">
              <a:solidFill>
                <a:schemeClr val="dk1"/>
              </a:solidFill>
              <a:ea typeface="Calibri"/>
              <a:cs typeface="Calibri"/>
              <a:sym typeface="Calibri"/>
            </a:endParaRPr>
          </a:p>
        </p:txBody>
      </p:sp>
      <p:sp>
        <p:nvSpPr>
          <p:cNvPr id="9" name="Google Shape;137;p18">
            <a:extLst>
              <a:ext uri="{FF2B5EF4-FFF2-40B4-BE49-F238E27FC236}">
                <a16:creationId xmlns:a16="http://schemas.microsoft.com/office/drawing/2014/main" id="{8A6B7329-C7E0-48DD-A4D8-A9267D736C01}"/>
              </a:ext>
            </a:extLst>
          </p:cNvPr>
          <p:cNvSpPr/>
          <p:nvPr/>
        </p:nvSpPr>
        <p:spPr>
          <a:xfrm>
            <a:off x="6184337" y="2973183"/>
            <a:ext cx="2947875" cy="276999"/>
          </a:xfrm>
          <a:prstGeom prst="rect">
            <a:avLst/>
          </a:prstGeom>
          <a:noFill/>
          <a:ln>
            <a:noFill/>
          </a:ln>
        </p:spPr>
        <p:txBody>
          <a:bodyPr spcFirstLastPara="1" wrap="square" lIns="68569" tIns="34275" rIns="68569" bIns="34275" anchor="t" anchorCtr="0">
            <a:noAutofit/>
          </a:bodyPr>
          <a:lstStyle/>
          <a:p>
            <a:r>
              <a:rPr lang="en-GB" sz="1200" dirty="0">
                <a:solidFill>
                  <a:schemeClr val="dk1"/>
                </a:solidFill>
                <a:ea typeface="Calibri"/>
                <a:cs typeface="Calibri" panose="020F0502020204030204" pitchFamily="34" charset="0"/>
                <a:sym typeface="Calibri"/>
              </a:rPr>
              <a:t>(What we think the line should look like)</a:t>
            </a:r>
            <a:endParaRPr sz="1200" dirty="0">
              <a:solidFill>
                <a:schemeClr val="dk1"/>
              </a:solidFill>
              <a:ea typeface="Calibri"/>
              <a:cs typeface="Calibri" panose="020F0502020204030204" pitchFamily="34" charset="0"/>
              <a:sym typeface="Calibri"/>
            </a:endParaRPr>
          </a:p>
        </p:txBody>
      </p:sp>
      <p:sp>
        <p:nvSpPr>
          <p:cNvPr id="10" name="Google Shape;138;p18">
            <a:extLst>
              <a:ext uri="{FF2B5EF4-FFF2-40B4-BE49-F238E27FC236}">
                <a16:creationId xmlns:a16="http://schemas.microsoft.com/office/drawing/2014/main" id="{FBCCE54A-1795-4115-8DF5-2ADEAC55A2A2}"/>
              </a:ext>
            </a:extLst>
          </p:cNvPr>
          <p:cNvSpPr/>
          <p:nvPr/>
        </p:nvSpPr>
        <p:spPr>
          <a:xfrm>
            <a:off x="6632086" y="3858899"/>
            <a:ext cx="2341122" cy="276999"/>
          </a:xfrm>
          <a:prstGeom prst="rect">
            <a:avLst/>
          </a:prstGeom>
          <a:noFill/>
          <a:ln>
            <a:noFill/>
          </a:ln>
        </p:spPr>
        <p:txBody>
          <a:bodyPr spcFirstLastPara="1" wrap="square" lIns="68569" tIns="34275" rIns="68569" bIns="34275" anchor="t" anchorCtr="0">
            <a:noAutofit/>
          </a:bodyPr>
          <a:lstStyle/>
          <a:p>
            <a:r>
              <a:rPr lang="en-GB" sz="1200" dirty="0">
                <a:solidFill>
                  <a:schemeClr val="dk1"/>
                </a:solidFill>
                <a:ea typeface="Calibri"/>
                <a:cs typeface="Calibri" panose="020F0502020204030204" pitchFamily="34" charset="0"/>
                <a:sym typeface="Calibri"/>
              </a:rPr>
              <a:t>(How well our line fits the data)</a:t>
            </a:r>
            <a:endParaRPr sz="1200" dirty="0">
              <a:solidFill>
                <a:schemeClr val="dk1"/>
              </a:solidFill>
              <a:ea typeface="Calibri"/>
              <a:cs typeface="Calibri" panose="020F0502020204030204" pitchFamily="34" charset="0"/>
              <a:sym typeface="Calibri"/>
            </a:endParaRPr>
          </a:p>
        </p:txBody>
      </p:sp>
      <p:pic>
        <p:nvPicPr>
          <p:cNvPr id="11" name="Google Shape;132;p18">
            <a:extLst>
              <a:ext uri="{FF2B5EF4-FFF2-40B4-BE49-F238E27FC236}">
                <a16:creationId xmlns:a16="http://schemas.microsoft.com/office/drawing/2014/main" id="{C339FB0F-C252-4A01-9646-015FCF79F39D}"/>
              </a:ext>
            </a:extLst>
          </p:cNvPr>
          <p:cNvPicPr preferRelativeResize="0"/>
          <p:nvPr/>
        </p:nvPicPr>
        <p:blipFill rotWithShape="1">
          <a:blip r:embed="rId4">
            <a:alphaModFix/>
          </a:blip>
          <a:srcRect/>
          <a:stretch/>
        </p:blipFill>
        <p:spPr>
          <a:xfrm>
            <a:off x="4660542" y="2580219"/>
            <a:ext cx="1784411" cy="331530"/>
          </a:xfrm>
          <a:prstGeom prst="rect">
            <a:avLst/>
          </a:prstGeom>
          <a:noFill/>
          <a:ln>
            <a:noFill/>
          </a:ln>
        </p:spPr>
      </p:pic>
      <p:pic>
        <p:nvPicPr>
          <p:cNvPr id="12" name="Google Shape;134;p18">
            <a:extLst>
              <a:ext uri="{FF2B5EF4-FFF2-40B4-BE49-F238E27FC236}">
                <a16:creationId xmlns:a16="http://schemas.microsoft.com/office/drawing/2014/main" id="{2427CC62-0DBD-454D-8CB2-DEA94019475E}"/>
              </a:ext>
            </a:extLst>
          </p:cNvPr>
          <p:cNvPicPr preferRelativeResize="0"/>
          <p:nvPr/>
        </p:nvPicPr>
        <p:blipFill rotWithShape="1">
          <a:blip r:embed="rId5">
            <a:alphaModFix/>
          </a:blip>
          <a:srcRect/>
          <a:stretch/>
        </p:blipFill>
        <p:spPr>
          <a:xfrm>
            <a:off x="4797132" y="3347083"/>
            <a:ext cx="2267988" cy="415337"/>
          </a:xfrm>
          <a:prstGeom prst="rect">
            <a:avLst/>
          </a:prstGeom>
          <a:noFill/>
          <a:ln>
            <a:noFill/>
          </a:ln>
        </p:spPr>
      </p:pic>
      <p:pic>
        <p:nvPicPr>
          <p:cNvPr id="13" name="Google Shape;133;p18">
            <a:extLst>
              <a:ext uri="{FF2B5EF4-FFF2-40B4-BE49-F238E27FC236}">
                <a16:creationId xmlns:a16="http://schemas.microsoft.com/office/drawing/2014/main" id="{CE385634-B1BA-4AF5-BB02-6DC2ADE48451}"/>
              </a:ext>
            </a:extLst>
          </p:cNvPr>
          <p:cNvPicPr preferRelativeResize="0"/>
          <p:nvPr/>
        </p:nvPicPr>
        <p:blipFill rotWithShape="1">
          <a:blip r:embed="rId6">
            <a:alphaModFix/>
          </a:blip>
          <a:srcRect/>
          <a:stretch/>
        </p:blipFill>
        <p:spPr>
          <a:xfrm>
            <a:off x="4665305" y="4154028"/>
            <a:ext cx="3593206" cy="581285"/>
          </a:xfrm>
          <a:prstGeom prst="rect">
            <a:avLst/>
          </a:prstGeom>
          <a:noFill/>
          <a:ln>
            <a:noFill/>
          </a:ln>
        </p:spPr>
      </p:pic>
      <p:sp>
        <p:nvSpPr>
          <p:cNvPr id="15" name="Google Shape;135;p18">
            <a:extLst>
              <a:ext uri="{FF2B5EF4-FFF2-40B4-BE49-F238E27FC236}">
                <a16:creationId xmlns:a16="http://schemas.microsoft.com/office/drawing/2014/main" id="{72993351-A258-4C08-97F5-8DD96889CD96}"/>
              </a:ext>
            </a:extLst>
          </p:cNvPr>
          <p:cNvSpPr/>
          <p:nvPr/>
        </p:nvSpPr>
        <p:spPr>
          <a:xfrm>
            <a:off x="4797132" y="3345658"/>
            <a:ext cx="2267988" cy="418187"/>
          </a:xfrm>
          <a:prstGeom prst="rect">
            <a:avLst/>
          </a:prstGeom>
          <a:noFill/>
          <a:ln w="76200" cap="flat" cmpd="sng">
            <a:solidFill>
              <a:srgbClr val="FF0000"/>
            </a:solidFill>
            <a:prstDash val="solid"/>
            <a:miter lim="800000"/>
            <a:headEnd type="none" w="sm" len="sm"/>
            <a:tailEnd type="none" w="sm" len="sm"/>
          </a:ln>
        </p:spPr>
        <p:txBody>
          <a:bodyPr spcFirstLastPara="1" wrap="square" lIns="68569" tIns="34275" rIns="68569" bIns="34275" anchor="ctr" anchorCtr="0">
            <a:noAutofit/>
          </a:bodyPr>
          <a:lstStyle/>
          <a:p>
            <a:pPr algn="ctr"/>
            <a:endParaRPr sz="1350">
              <a:solidFill>
                <a:schemeClr val="lt1"/>
              </a:solidFill>
              <a:latin typeface="Calibri"/>
              <a:ea typeface="Calibri"/>
              <a:cs typeface="Calibri"/>
              <a:sym typeface="Calibri"/>
            </a:endParaRPr>
          </a:p>
        </p:txBody>
      </p:sp>
      <p:sp>
        <p:nvSpPr>
          <p:cNvPr id="14" name="Rectangle 13">
            <a:extLst>
              <a:ext uri="{FF2B5EF4-FFF2-40B4-BE49-F238E27FC236}">
                <a16:creationId xmlns:a16="http://schemas.microsoft.com/office/drawing/2014/main" id="{D65F44C0-90E4-41DE-9703-BBFF0E4156CB}"/>
              </a:ext>
            </a:extLst>
          </p:cNvPr>
          <p:cNvSpPr/>
          <p:nvPr/>
        </p:nvSpPr>
        <p:spPr>
          <a:xfrm>
            <a:off x="3637181" y="4671789"/>
            <a:ext cx="5094312" cy="276999"/>
          </a:xfrm>
          <a:prstGeom prst="rect">
            <a:avLst/>
          </a:prstGeom>
        </p:spPr>
        <p:txBody>
          <a:bodyPr wrap="square">
            <a:spAutoFit/>
          </a:bodyPr>
          <a:lstStyle/>
          <a:p>
            <a:pPr lvl="0"/>
            <a:r>
              <a:rPr lang="en-GB" sz="1200" dirty="0">
                <a:solidFill>
                  <a:srgbClr val="111111"/>
                </a:solidFill>
                <a:ea typeface="Open Sans"/>
                <a:cs typeface="Open Sans"/>
                <a:sym typeface="Open Sans"/>
              </a:rPr>
              <a:t>The goal of any machine-learning model is to minimise the cost function.</a:t>
            </a:r>
            <a:endParaRPr lang="en-GB" sz="1200" dirty="0">
              <a:solidFill>
                <a:srgbClr val="000000"/>
              </a:solidFill>
              <a:ea typeface="Calibri"/>
              <a:cs typeface="Calibri"/>
              <a:sym typeface="Calibri"/>
            </a:endParaRPr>
          </a:p>
        </p:txBody>
      </p:sp>
    </p:spTree>
    <p:extLst>
      <p:ext uri="{BB962C8B-B14F-4D97-AF65-F5344CB8AC3E}">
        <p14:creationId xmlns:p14="http://schemas.microsoft.com/office/powerpoint/2010/main" val="29892722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54A8B4A-0EAF-4600-BD68-E946AEC0A325}"/>
              </a:ext>
            </a:extLst>
          </p:cNvPr>
          <p:cNvSpPr>
            <a:spLocks noGrp="1"/>
          </p:cNvSpPr>
          <p:nvPr>
            <p:ph type="sldNum" sz="quarter" idx="11"/>
          </p:nvPr>
        </p:nvSpPr>
        <p:spPr/>
        <p:txBody>
          <a:bodyPr/>
          <a:lstStyle/>
          <a:p>
            <a:fld id="{DA2C159E-F13C-4A85-9A41-E7669D3E0D70}" type="slidenum">
              <a:rPr lang="en-GB" smtClean="0"/>
              <a:pPr/>
              <a:t>33</a:t>
            </a:fld>
            <a:endParaRPr lang="en-GB"/>
          </a:p>
        </p:txBody>
      </p:sp>
      <p:sp>
        <p:nvSpPr>
          <p:cNvPr id="5" name="Footer Placeholder 4">
            <a:extLst>
              <a:ext uri="{FF2B5EF4-FFF2-40B4-BE49-F238E27FC236}">
                <a16:creationId xmlns:a16="http://schemas.microsoft.com/office/drawing/2014/main" id="{12DFDC5C-C5E8-41DA-9B06-B6729BF4080E}"/>
              </a:ext>
            </a:extLst>
          </p:cNvPr>
          <p:cNvSpPr>
            <a:spLocks noGrp="1"/>
          </p:cNvSpPr>
          <p:nvPr>
            <p:ph type="ftr" sz="quarter" idx="10"/>
          </p:nvPr>
        </p:nvSpPr>
        <p:spPr/>
        <p:txBody>
          <a:bodyPr/>
          <a:lstStyle/>
          <a:p>
            <a:r>
              <a:rPr lang="en-GB"/>
              <a:t>Education &amp; Training Foundation</a:t>
            </a:r>
            <a:endParaRPr lang="en-GB" dirty="0"/>
          </a:p>
        </p:txBody>
      </p:sp>
      <p:sp>
        <p:nvSpPr>
          <p:cNvPr id="4" name="Google Shape;144;p19">
            <a:extLst>
              <a:ext uri="{FF2B5EF4-FFF2-40B4-BE49-F238E27FC236}">
                <a16:creationId xmlns:a16="http://schemas.microsoft.com/office/drawing/2014/main" id="{41CA6021-19E6-44AF-A2AD-41B16FCA646F}"/>
              </a:ext>
            </a:extLst>
          </p:cNvPr>
          <p:cNvSpPr/>
          <p:nvPr/>
        </p:nvSpPr>
        <p:spPr>
          <a:xfrm>
            <a:off x="376707" y="115909"/>
            <a:ext cx="8567671" cy="1915909"/>
          </a:xfrm>
          <a:prstGeom prst="rect">
            <a:avLst/>
          </a:prstGeom>
          <a:noFill/>
          <a:ln>
            <a:noFill/>
          </a:ln>
        </p:spPr>
        <p:txBody>
          <a:bodyPr spcFirstLastPara="1" wrap="square" lIns="68569" tIns="34275" rIns="68569" bIns="34275" anchor="t" anchorCtr="0">
            <a:noAutofit/>
          </a:bodyPr>
          <a:lstStyle/>
          <a:p>
            <a:pPr lvl="0"/>
            <a:r>
              <a:rPr lang="en-GB" sz="2000" b="1" dirty="0">
                <a:solidFill>
                  <a:srgbClr val="000000"/>
                </a:solidFill>
                <a:ea typeface="Calibri"/>
                <a:cs typeface="Calibri"/>
                <a:sym typeface="Calibri"/>
              </a:rPr>
              <a:t>Supervised-learning example: House prices</a:t>
            </a:r>
            <a:endParaRPr lang="en-GB" sz="2000" b="1" dirty="0">
              <a:solidFill>
                <a:srgbClr val="000000"/>
              </a:solidFill>
            </a:endParaRPr>
          </a:p>
          <a:p>
            <a:pPr lvl="0"/>
            <a:endParaRPr lang="en-GB" sz="1200" b="1" dirty="0">
              <a:solidFill>
                <a:srgbClr val="000000"/>
              </a:solidFill>
              <a:ea typeface="Calibri"/>
              <a:cs typeface="Calibri"/>
              <a:sym typeface="Calibri"/>
            </a:endParaRPr>
          </a:p>
          <a:p>
            <a:pPr lvl="0"/>
            <a:r>
              <a:rPr lang="en-GB" sz="1200" dirty="0">
                <a:solidFill>
                  <a:srgbClr val="000000"/>
                </a:solidFill>
                <a:ea typeface="Calibri"/>
                <a:cs typeface="Calibri"/>
                <a:sym typeface="Calibri"/>
              </a:rPr>
              <a:t>One practical example of supervised learning problems is the prediction of house prices. How is this achieved?</a:t>
            </a:r>
            <a:endParaRPr lang="en-GB" sz="1200" dirty="0">
              <a:solidFill>
                <a:srgbClr val="000000"/>
              </a:solidFill>
            </a:endParaRPr>
          </a:p>
          <a:p>
            <a:pPr lvl="0"/>
            <a:endParaRPr lang="en-GB" sz="1200" dirty="0">
              <a:solidFill>
                <a:srgbClr val="000000"/>
              </a:solidFill>
              <a:ea typeface="Calibri"/>
              <a:cs typeface="Calibri"/>
              <a:sym typeface="Calibri"/>
            </a:endParaRPr>
          </a:p>
          <a:p>
            <a:pPr lvl="0"/>
            <a:r>
              <a:rPr lang="en-GB" sz="1200" dirty="0">
                <a:solidFill>
                  <a:srgbClr val="000000"/>
                </a:solidFill>
                <a:ea typeface="Calibri"/>
                <a:cs typeface="Calibri"/>
                <a:sym typeface="Calibri"/>
              </a:rPr>
              <a:t>First, we need data about the houses: square footage, number of rooms, features, whether or not it has a garden and so on. We then need to know the usual price of these houses, </a:t>
            </a:r>
            <a:r>
              <a:rPr lang="en-GB" sz="1200" dirty="0" err="1">
                <a:solidFill>
                  <a:srgbClr val="000000"/>
                </a:solidFill>
                <a:ea typeface="Calibri"/>
                <a:cs typeface="Calibri"/>
                <a:sym typeface="Calibri"/>
              </a:rPr>
              <a:t>ie</a:t>
            </a:r>
            <a:r>
              <a:rPr lang="en-GB" sz="1200" dirty="0">
                <a:solidFill>
                  <a:srgbClr val="000000"/>
                </a:solidFill>
                <a:ea typeface="Calibri"/>
                <a:cs typeface="Calibri"/>
                <a:sym typeface="Calibri"/>
              </a:rPr>
              <a:t>, the corresponding labels. By leveraging data coming from thousands of houses, their features and prices, we can now train a supervised machine-learning model to predict a new house’s price, based on the examples observed by the model. </a:t>
            </a:r>
          </a:p>
        </p:txBody>
      </p:sp>
      <p:pic>
        <p:nvPicPr>
          <p:cNvPr id="6" name="Google Shape;145;p19">
            <a:extLst>
              <a:ext uri="{FF2B5EF4-FFF2-40B4-BE49-F238E27FC236}">
                <a16:creationId xmlns:a16="http://schemas.microsoft.com/office/drawing/2014/main" id="{FC01DAEF-8AB2-4A67-B1FC-113F523E44E8}"/>
              </a:ext>
            </a:extLst>
          </p:cNvPr>
          <p:cNvPicPr preferRelativeResize="0"/>
          <p:nvPr/>
        </p:nvPicPr>
        <p:blipFill rotWithShape="1">
          <a:blip r:embed="rId3">
            <a:alphaModFix/>
          </a:blip>
          <a:srcRect/>
          <a:stretch/>
        </p:blipFill>
        <p:spPr>
          <a:xfrm>
            <a:off x="120974" y="1719493"/>
            <a:ext cx="5640229" cy="2952307"/>
          </a:xfrm>
          <a:prstGeom prst="rect">
            <a:avLst/>
          </a:prstGeom>
          <a:noFill/>
          <a:ln>
            <a:noFill/>
          </a:ln>
        </p:spPr>
      </p:pic>
      <p:sp>
        <p:nvSpPr>
          <p:cNvPr id="7" name="Google Shape;146;p19">
            <a:extLst>
              <a:ext uri="{FF2B5EF4-FFF2-40B4-BE49-F238E27FC236}">
                <a16:creationId xmlns:a16="http://schemas.microsoft.com/office/drawing/2014/main" id="{2E103D78-944D-415C-98D9-9A8AACBBDA4D}"/>
              </a:ext>
            </a:extLst>
          </p:cNvPr>
          <p:cNvSpPr/>
          <p:nvPr/>
        </p:nvSpPr>
        <p:spPr>
          <a:xfrm>
            <a:off x="4916719" y="1955538"/>
            <a:ext cx="1372732" cy="1731243"/>
          </a:xfrm>
          <a:prstGeom prst="rect">
            <a:avLst/>
          </a:prstGeom>
          <a:noFill/>
          <a:ln>
            <a:noFill/>
          </a:ln>
        </p:spPr>
        <p:txBody>
          <a:bodyPr spcFirstLastPara="1" wrap="square" lIns="68569" tIns="34275" rIns="68569" bIns="34275" anchor="t" anchorCtr="0">
            <a:noAutofit/>
          </a:bodyPr>
          <a:lstStyle/>
          <a:p>
            <a:r>
              <a:rPr lang="en-GB" sz="1200" dirty="0">
                <a:solidFill>
                  <a:schemeClr val="dk1"/>
                </a:solidFill>
                <a:ea typeface="Calibri"/>
                <a:cs typeface="Calibri"/>
                <a:sym typeface="Calibri"/>
              </a:rPr>
              <a:t>Linear regression</a:t>
            </a:r>
            <a:endParaRPr sz="1200" dirty="0"/>
          </a:p>
          <a:p>
            <a:endParaRPr sz="1200" dirty="0">
              <a:solidFill>
                <a:schemeClr val="dk1"/>
              </a:solidFill>
              <a:ea typeface="Calibri"/>
              <a:cs typeface="Calibri"/>
              <a:sym typeface="Calibri"/>
            </a:endParaRPr>
          </a:p>
          <a:p>
            <a:endParaRPr sz="1200" dirty="0">
              <a:solidFill>
                <a:schemeClr val="dk1"/>
              </a:solidFill>
              <a:ea typeface="Calibri"/>
              <a:cs typeface="Calibri"/>
              <a:sym typeface="Calibri"/>
            </a:endParaRPr>
          </a:p>
          <a:p>
            <a:endParaRPr lang="en-GB" sz="1200" dirty="0">
              <a:solidFill>
                <a:schemeClr val="dk1"/>
              </a:solidFill>
              <a:ea typeface="Calibri"/>
              <a:cs typeface="Calibri"/>
              <a:sym typeface="Calibri"/>
            </a:endParaRPr>
          </a:p>
          <a:p>
            <a:r>
              <a:rPr lang="en-GB" sz="1200" dirty="0">
                <a:solidFill>
                  <a:schemeClr val="dk1"/>
                </a:solidFill>
                <a:ea typeface="Calibri"/>
                <a:cs typeface="Calibri"/>
                <a:sym typeface="Calibri"/>
              </a:rPr>
              <a:t>Hypothesis</a:t>
            </a:r>
            <a:endParaRPr sz="1200" dirty="0"/>
          </a:p>
          <a:p>
            <a:endParaRPr sz="1200" dirty="0">
              <a:solidFill>
                <a:schemeClr val="dk1"/>
              </a:solidFill>
              <a:ea typeface="Calibri"/>
              <a:cs typeface="Calibri"/>
              <a:sym typeface="Calibri"/>
            </a:endParaRPr>
          </a:p>
          <a:p>
            <a:endParaRPr sz="1200" dirty="0">
              <a:solidFill>
                <a:schemeClr val="dk1"/>
              </a:solidFill>
              <a:ea typeface="Calibri"/>
              <a:cs typeface="Calibri"/>
              <a:sym typeface="Calibri"/>
            </a:endParaRPr>
          </a:p>
          <a:p>
            <a:endParaRPr sz="1200" dirty="0">
              <a:solidFill>
                <a:schemeClr val="dk1"/>
              </a:solidFill>
              <a:ea typeface="Calibri"/>
              <a:cs typeface="Calibri"/>
              <a:sym typeface="Calibri"/>
            </a:endParaRPr>
          </a:p>
          <a:p>
            <a:endParaRPr lang="en-GB" sz="1200" dirty="0">
              <a:solidFill>
                <a:schemeClr val="dk1"/>
              </a:solidFill>
              <a:ea typeface="Calibri"/>
              <a:cs typeface="Calibri"/>
              <a:sym typeface="Calibri"/>
            </a:endParaRPr>
          </a:p>
          <a:p>
            <a:r>
              <a:rPr lang="en-GB" sz="1200" dirty="0">
                <a:solidFill>
                  <a:schemeClr val="dk1"/>
                </a:solidFill>
                <a:ea typeface="Calibri"/>
                <a:cs typeface="Calibri"/>
                <a:sym typeface="Calibri"/>
              </a:rPr>
              <a:t>Cost function</a:t>
            </a:r>
            <a:endParaRPr sz="1200" dirty="0">
              <a:solidFill>
                <a:schemeClr val="dk1"/>
              </a:solidFill>
              <a:ea typeface="Calibri"/>
              <a:cs typeface="Calibri"/>
              <a:sym typeface="Calibri"/>
            </a:endParaRPr>
          </a:p>
        </p:txBody>
      </p:sp>
      <p:sp>
        <p:nvSpPr>
          <p:cNvPr id="8" name="Google Shape;151;p19">
            <a:extLst>
              <a:ext uri="{FF2B5EF4-FFF2-40B4-BE49-F238E27FC236}">
                <a16:creationId xmlns:a16="http://schemas.microsoft.com/office/drawing/2014/main" id="{3E9C8B92-537C-4930-9A81-3F3141CEC55F}"/>
              </a:ext>
            </a:extLst>
          </p:cNvPr>
          <p:cNvSpPr/>
          <p:nvPr/>
        </p:nvSpPr>
        <p:spPr>
          <a:xfrm>
            <a:off x="6632086" y="2201028"/>
            <a:ext cx="2283462" cy="276999"/>
          </a:xfrm>
          <a:prstGeom prst="rect">
            <a:avLst/>
          </a:prstGeom>
          <a:noFill/>
          <a:ln>
            <a:noFill/>
          </a:ln>
        </p:spPr>
        <p:txBody>
          <a:bodyPr spcFirstLastPara="1" wrap="square" lIns="68569" tIns="34275" rIns="68569" bIns="34275" anchor="t" anchorCtr="0">
            <a:noAutofit/>
          </a:bodyPr>
          <a:lstStyle/>
          <a:p>
            <a:r>
              <a:rPr lang="en-GB" sz="1200" dirty="0">
                <a:solidFill>
                  <a:schemeClr val="dk1"/>
                </a:solidFill>
                <a:ea typeface="Calibri"/>
                <a:cs typeface="Calibri"/>
                <a:sym typeface="Calibri"/>
              </a:rPr>
              <a:t>(What our fitted line looks like)</a:t>
            </a:r>
            <a:endParaRPr sz="1200" dirty="0">
              <a:solidFill>
                <a:schemeClr val="dk1"/>
              </a:solidFill>
              <a:ea typeface="Calibri"/>
              <a:cs typeface="Calibri"/>
              <a:sym typeface="Calibri"/>
            </a:endParaRPr>
          </a:p>
        </p:txBody>
      </p:sp>
      <p:sp>
        <p:nvSpPr>
          <p:cNvPr id="9" name="Google Shape;152;p19">
            <a:extLst>
              <a:ext uri="{FF2B5EF4-FFF2-40B4-BE49-F238E27FC236}">
                <a16:creationId xmlns:a16="http://schemas.microsoft.com/office/drawing/2014/main" id="{4DC72763-9E80-45EE-83F7-DCF3969C5CC6}"/>
              </a:ext>
            </a:extLst>
          </p:cNvPr>
          <p:cNvSpPr/>
          <p:nvPr/>
        </p:nvSpPr>
        <p:spPr>
          <a:xfrm>
            <a:off x="6289451" y="2682659"/>
            <a:ext cx="2947875" cy="276999"/>
          </a:xfrm>
          <a:prstGeom prst="rect">
            <a:avLst/>
          </a:prstGeom>
          <a:noFill/>
          <a:ln>
            <a:noFill/>
          </a:ln>
        </p:spPr>
        <p:txBody>
          <a:bodyPr spcFirstLastPara="1" wrap="square" lIns="68569" tIns="34275" rIns="68569" bIns="34275" anchor="t" anchorCtr="0">
            <a:noAutofit/>
          </a:bodyPr>
          <a:lstStyle/>
          <a:p>
            <a:r>
              <a:rPr lang="en-GB" sz="1200" dirty="0">
                <a:solidFill>
                  <a:schemeClr val="dk1"/>
                </a:solidFill>
                <a:ea typeface="Calibri"/>
                <a:cs typeface="Calibri"/>
                <a:sym typeface="Calibri"/>
              </a:rPr>
              <a:t>(What we think the line should look like)</a:t>
            </a:r>
            <a:endParaRPr sz="1200" dirty="0">
              <a:solidFill>
                <a:schemeClr val="dk1"/>
              </a:solidFill>
              <a:ea typeface="Calibri"/>
              <a:cs typeface="Calibri"/>
              <a:sym typeface="Calibri"/>
            </a:endParaRPr>
          </a:p>
        </p:txBody>
      </p:sp>
      <p:sp>
        <p:nvSpPr>
          <p:cNvPr id="10" name="Google Shape;153;p19">
            <a:extLst>
              <a:ext uri="{FF2B5EF4-FFF2-40B4-BE49-F238E27FC236}">
                <a16:creationId xmlns:a16="http://schemas.microsoft.com/office/drawing/2014/main" id="{17308DF6-2E1E-41EF-8996-441BC92CD09F}"/>
              </a:ext>
            </a:extLst>
          </p:cNvPr>
          <p:cNvSpPr/>
          <p:nvPr/>
        </p:nvSpPr>
        <p:spPr>
          <a:xfrm>
            <a:off x="6681904" y="3548054"/>
            <a:ext cx="2341122" cy="276999"/>
          </a:xfrm>
          <a:prstGeom prst="rect">
            <a:avLst/>
          </a:prstGeom>
          <a:noFill/>
          <a:ln>
            <a:noFill/>
          </a:ln>
        </p:spPr>
        <p:txBody>
          <a:bodyPr spcFirstLastPara="1" wrap="square" lIns="68569" tIns="34275" rIns="68569" bIns="34275" anchor="t" anchorCtr="0">
            <a:noAutofit/>
          </a:bodyPr>
          <a:lstStyle/>
          <a:p>
            <a:r>
              <a:rPr lang="en-GB" sz="1200" dirty="0">
                <a:solidFill>
                  <a:schemeClr val="dk1"/>
                </a:solidFill>
                <a:ea typeface="Calibri"/>
                <a:cs typeface="Calibri"/>
                <a:sym typeface="Calibri"/>
              </a:rPr>
              <a:t>(How well our line fits the data)</a:t>
            </a:r>
            <a:endParaRPr sz="1200" dirty="0">
              <a:solidFill>
                <a:schemeClr val="dk1"/>
              </a:solidFill>
              <a:ea typeface="Calibri"/>
              <a:cs typeface="Calibri"/>
              <a:sym typeface="Calibri"/>
            </a:endParaRPr>
          </a:p>
        </p:txBody>
      </p:sp>
      <p:pic>
        <p:nvPicPr>
          <p:cNvPr id="11" name="Google Shape;147;p19">
            <a:extLst>
              <a:ext uri="{FF2B5EF4-FFF2-40B4-BE49-F238E27FC236}">
                <a16:creationId xmlns:a16="http://schemas.microsoft.com/office/drawing/2014/main" id="{7225CE46-8ADA-4A8E-91FE-1134C64BB7F3}"/>
              </a:ext>
            </a:extLst>
          </p:cNvPr>
          <p:cNvPicPr preferRelativeResize="0"/>
          <p:nvPr/>
        </p:nvPicPr>
        <p:blipFill rotWithShape="1">
          <a:blip r:embed="rId4">
            <a:alphaModFix/>
          </a:blip>
          <a:srcRect/>
          <a:stretch/>
        </p:blipFill>
        <p:spPr>
          <a:xfrm>
            <a:off x="4818845" y="2226157"/>
            <a:ext cx="1784411" cy="331530"/>
          </a:xfrm>
          <a:prstGeom prst="rect">
            <a:avLst/>
          </a:prstGeom>
          <a:noFill/>
          <a:ln>
            <a:noFill/>
          </a:ln>
        </p:spPr>
      </p:pic>
      <p:pic>
        <p:nvPicPr>
          <p:cNvPr id="12" name="Google Shape;149;p19">
            <a:extLst>
              <a:ext uri="{FF2B5EF4-FFF2-40B4-BE49-F238E27FC236}">
                <a16:creationId xmlns:a16="http://schemas.microsoft.com/office/drawing/2014/main" id="{6ADE6045-64A8-4409-8875-FCDDD15CC793}"/>
              </a:ext>
            </a:extLst>
          </p:cNvPr>
          <p:cNvPicPr preferRelativeResize="0"/>
          <p:nvPr/>
        </p:nvPicPr>
        <p:blipFill rotWithShape="1">
          <a:blip r:embed="rId5">
            <a:alphaModFix/>
          </a:blip>
          <a:srcRect/>
          <a:stretch/>
        </p:blipFill>
        <p:spPr>
          <a:xfrm>
            <a:off x="4926393" y="3122387"/>
            <a:ext cx="2267988" cy="415337"/>
          </a:xfrm>
          <a:prstGeom prst="rect">
            <a:avLst/>
          </a:prstGeom>
          <a:noFill/>
          <a:ln>
            <a:noFill/>
          </a:ln>
        </p:spPr>
      </p:pic>
      <p:pic>
        <p:nvPicPr>
          <p:cNvPr id="13" name="Google Shape;148;p19">
            <a:extLst>
              <a:ext uri="{FF2B5EF4-FFF2-40B4-BE49-F238E27FC236}">
                <a16:creationId xmlns:a16="http://schemas.microsoft.com/office/drawing/2014/main" id="{B322E4B2-0048-4F39-A9FE-F25231B742D4}"/>
              </a:ext>
            </a:extLst>
          </p:cNvPr>
          <p:cNvPicPr preferRelativeResize="0"/>
          <p:nvPr/>
        </p:nvPicPr>
        <p:blipFill rotWithShape="1">
          <a:blip r:embed="rId6">
            <a:alphaModFix/>
          </a:blip>
          <a:srcRect/>
          <a:stretch/>
        </p:blipFill>
        <p:spPr>
          <a:xfrm>
            <a:off x="5003320" y="4004282"/>
            <a:ext cx="3538470" cy="475741"/>
          </a:xfrm>
          <a:prstGeom prst="rect">
            <a:avLst/>
          </a:prstGeom>
          <a:noFill/>
          <a:ln>
            <a:noFill/>
          </a:ln>
        </p:spPr>
      </p:pic>
      <p:sp>
        <p:nvSpPr>
          <p:cNvPr id="14" name="Google Shape;150;p19">
            <a:extLst>
              <a:ext uri="{FF2B5EF4-FFF2-40B4-BE49-F238E27FC236}">
                <a16:creationId xmlns:a16="http://schemas.microsoft.com/office/drawing/2014/main" id="{8D27E6F7-D12F-4E24-82F0-C749667ACC64}"/>
              </a:ext>
            </a:extLst>
          </p:cNvPr>
          <p:cNvSpPr/>
          <p:nvPr/>
        </p:nvSpPr>
        <p:spPr>
          <a:xfrm>
            <a:off x="4955592" y="3908473"/>
            <a:ext cx="3633927" cy="596290"/>
          </a:xfrm>
          <a:prstGeom prst="rect">
            <a:avLst/>
          </a:prstGeom>
          <a:noFill/>
          <a:ln w="76200" cap="flat" cmpd="sng">
            <a:solidFill>
              <a:srgbClr val="FF0000"/>
            </a:solidFill>
            <a:prstDash val="solid"/>
            <a:miter lim="800000"/>
            <a:headEnd type="none" w="sm" len="sm"/>
            <a:tailEnd type="none" w="sm" len="sm"/>
          </a:ln>
        </p:spPr>
        <p:txBody>
          <a:bodyPr spcFirstLastPara="1" wrap="square" lIns="68569" tIns="34275" rIns="68569" bIns="34275" anchor="ctr" anchorCtr="0">
            <a:noAutofit/>
          </a:bodyPr>
          <a:lstStyle/>
          <a:p>
            <a:pPr algn="ctr"/>
            <a:endParaRPr sz="1350">
              <a:solidFill>
                <a:schemeClr val="lt1"/>
              </a:solidFill>
              <a:latin typeface="Calibri"/>
              <a:ea typeface="Calibri"/>
              <a:cs typeface="Calibri"/>
              <a:sym typeface="Calibri"/>
            </a:endParaRPr>
          </a:p>
        </p:txBody>
      </p:sp>
      <p:sp>
        <p:nvSpPr>
          <p:cNvPr id="15" name="Google Shape;154;p19">
            <a:extLst>
              <a:ext uri="{FF2B5EF4-FFF2-40B4-BE49-F238E27FC236}">
                <a16:creationId xmlns:a16="http://schemas.microsoft.com/office/drawing/2014/main" id="{6E7EA82A-3D70-4BE1-A8BD-26D77D57A744}"/>
              </a:ext>
            </a:extLst>
          </p:cNvPr>
          <p:cNvSpPr/>
          <p:nvPr/>
        </p:nvSpPr>
        <p:spPr>
          <a:xfrm>
            <a:off x="3791198" y="4608464"/>
            <a:ext cx="5084245" cy="438581"/>
          </a:xfrm>
          <a:prstGeom prst="rect">
            <a:avLst/>
          </a:prstGeom>
          <a:noFill/>
          <a:ln>
            <a:noFill/>
          </a:ln>
        </p:spPr>
        <p:txBody>
          <a:bodyPr spcFirstLastPara="1" wrap="square" lIns="68569" tIns="34275" rIns="68569" bIns="34275" anchor="t" anchorCtr="0">
            <a:noAutofit/>
          </a:bodyPr>
          <a:lstStyle/>
          <a:p>
            <a:r>
              <a:rPr lang="en-GB" sz="1200" dirty="0">
                <a:solidFill>
                  <a:srgbClr val="111111"/>
                </a:solidFill>
                <a:ea typeface="Open Sans"/>
                <a:cs typeface="Open Sans"/>
                <a:sym typeface="Open Sans"/>
              </a:rPr>
              <a:t>The goal of any machine-learning model is to minimise the cost function.</a:t>
            </a:r>
            <a:endParaRPr sz="1200" dirty="0">
              <a:solidFill>
                <a:schemeClr val="dk1"/>
              </a:solidFill>
              <a:ea typeface="Calibri"/>
              <a:cs typeface="Calibri"/>
              <a:sym typeface="Calibri"/>
            </a:endParaRPr>
          </a:p>
        </p:txBody>
      </p:sp>
    </p:spTree>
    <p:extLst>
      <p:ext uri="{BB962C8B-B14F-4D97-AF65-F5344CB8AC3E}">
        <p14:creationId xmlns:p14="http://schemas.microsoft.com/office/powerpoint/2010/main" val="21409191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54A8B4A-0EAF-4600-BD68-E946AEC0A325}"/>
              </a:ext>
            </a:extLst>
          </p:cNvPr>
          <p:cNvSpPr>
            <a:spLocks noGrp="1"/>
          </p:cNvSpPr>
          <p:nvPr>
            <p:ph type="sldNum" sz="quarter" idx="11"/>
          </p:nvPr>
        </p:nvSpPr>
        <p:spPr/>
        <p:txBody>
          <a:bodyPr/>
          <a:lstStyle/>
          <a:p>
            <a:fld id="{DA2C159E-F13C-4A85-9A41-E7669D3E0D70}" type="slidenum">
              <a:rPr lang="en-GB" smtClean="0"/>
              <a:pPr/>
              <a:t>34</a:t>
            </a:fld>
            <a:endParaRPr lang="en-GB"/>
          </a:p>
        </p:txBody>
      </p:sp>
      <p:sp>
        <p:nvSpPr>
          <p:cNvPr id="5" name="Footer Placeholder 4">
            <a:extLst>
              <a:ext uri="{FF2B5EF4-FFF2-40B4-BE49-F238E27FC236}">
                <a16:creationId xmlns:a16="http://schemas.microsoft.com/office/drawing/2014/main" id="{12DFDC5C-C5E8-41DA-9B06-B6729BF4080E}"/>
              </a:ext>
            </a:extLst>
          </p:cNvPr>
          <p:cNvSpPr>
            <a:spLocks noGrp="1"/>
          </p:cNvSpPr>
          <p:nvPr>
            <p:ph type="ftr" sz="quarter" idx="10"/>
          </p:nvPr>
        </p:nvSpPr>
        <p:spPr/>
        <p:txBody>
          <a:bodyPr/>
          <a:lstStyle/>
          <a:p>
            <a:r>
              <a:rPr lang="en-GB"/>
              <a:t>Education &amp; Training Foundation</a:t>
            </a:r>
            <a:endParaRPr lang="en-GB" dirty="0"/>
          </a:p>
        </p:txBody>
      </p:sp>
      <p:sp>
        <p:nvSpPr>
          <p:cNvPr id="4" name="Google Shape;159;p20">
            <a:extLst>
              <a:ext uri="{FF2B5EF4-FFF2-40B4-BE49-F238E27FC236}">
                <a16:creationId xmlns:a16="http://schemas.microsoft.com/office/drawing/2014/main" id="{21C83EA3-52FC-4527-ABD7-8770EB7F3507}"/>
              </a:ext>
            </a:extLst>
          </p:cNvPr>
          <p:cNvSpPr/>
          <p:nvPr/>
        </p:nvSpPr>
        <p:spPr>
          <a:xfrm>
            <a:off x="234000" y="102393"/>
            <a:ext cx="8567671" cy="1915909"/>
          </a:xfrm>
          <a:prstGeom prst="rect">
            <a:avLst/>
          </a:prstGeom>
          <a:noFill/>
          <a:ln>
            <a:noFill/>
          </a:ln>
        </p:spPr>
        <p:txBody>
          <a:bodyPr spcFirstLastPara="1" wrap="square" lIns="68569" tIns="34275" rIns="68569" bIns="34275" anchor="t" anchorCtr="0">
            <a:noAutofit/>
          </a:bodyPr>
          <a:lstStyle/>
          <a:p>
            <a:pPr lvl="0"/>
            <a:r>
              <a:rPr lang="en-GB" sz="2000" b="1" dirty="0">
                <a:solidFill>
                  <a:srgbClr val="000000"/>
                </a:solidFill>
                <a:ea typeface="Calibri"/>
                <a:cs typeface="Calibri"/>
                <a:sym typeface="Calibri"/>
              </a:rPr>
              <a:t>Supervised-learning example: House prices</a:t>
            </a:r>
            <a:endParaRPr lang="en-GB" sz="2000" b="1" dirty="0">
              <a:solidFill>
                <a:srgbClr val="000000"/>
              </a:solidFill>
            </a:endParaRPr>
          </a:p>
          <a:p>
            <a:pPr lvl="0"/>
            <a:endParaRPr lang="en-GB" sz="1200" b="1" dirty="0">
              <a:solidFill>
                <a:srgbClr val="000000"/>
              </a:solidFill>
              <a:ea typeface="Calibri"/>
              <a:cs typeface="Calibri"/>
              <a:sym typeface="Calibri"/>
            </a:endParaRPr>
          </a:p>
          <a:p>
            <a:pPr lvl="0"/>
            <a:r>
              <a:rPr lang="en-GB" sz="1200" dirty="0">
                <a:solidFill>
                  <a:srgbClr val="000000"/>
                </a:solidFill>
                <a:ea typeface="Calibri"/>
                <a:cs typeface="Calibri"/>
                <a:sym typeface="Calibri"/>
              </a:rPr>
              <a:t>One practical example of supervised learning problems is the prediction of house prices. How is this achieved?</a:t>
            </a:r>
            <a:endParaRPr lang="en-GB" sz="1200" dirty="0">
              <a:solidFill>
                <a:srgbClr val="000000"/>
              </a:solidFill>
            </a:endParaRPr>
          </a:p>
          <a:p>
            <a:pPr lvl="0"/>
            <a:endParaRPr lang="en-GB" sz="1200" dirty="0">
              <a:solidFill>
                <a:srgbClr val="000000"/>
              </a:solidFill>
              <a:ea typeface="Calibri"/>
              <a:cs typeface="Calibri"/>
              <a:sym typeface="Calibri"/>
            </a:endParaRPr>
          </a:p>
          <a:p>
            <a:pPr lvl="0"/>
            <a:r>
              <a:rPr lang="en-GB" sz="1200" dirty="0">
                <a:solidFill>
                  <a:srgbClr val="000000"/>
                </a:solidFill>
                <a:ea typeface="Calibri"/>
                <a:cs typeface="Calibri"/>
                <a:sym typeface="Calibri"/>
              </a:rPr>
              <a:t>First, we need data about the houses: square footage, number of rooms, features, whether or not it has a garden and so on. We then need to know the usual price of these houses, </a:t>
            </a:r>
            <a:r>
              <a:rPr lang="en-GB" sz="1200" dirty="0" err="1">
                <a:solidFill>
                  <a:srgbClr val="000000"/>
                </a:solidFill>
                <a:ea typeface="Calibri"/>
                <a:cs typeface="Calibri"/>
                <a:sym typeface="Calibri"/>
              </a:rPr>
              <a:t>ie</a:t>
            </a:r>
            <a:r>
              <a:rPr lang="en-GB" sz="1200" dirty="0">
                <a:solidFill>
                  <a:srgbClr val="000000"/>
                </a:solidFill>
                <a:ea typeface="Calibri"/>
                <a:cs typeface="Calibri"/>
                <a:sym typeface="Calibri"/>
              </a:rPr>
              <a:t>, the corresponding labels. By leveraging data coming from thousands of houses, their features and prices, we can now train a supervised machine-learning model to predict a new house’s price, based on the examples observed by the model. </a:t>
            </a:r>
          </a:p>
        </p:txBody>
      </p:sp>
      <p:pic>
        <p:nvPicPr>
          <p:cNvPr id="6" name="Google Shape;160;p20">
            <a:extLst>
              <a:ext uri="{FF2B5EF4-FFF2-40B4-BE49-F238E27FC236}">
                <a16:creationId xmlns:a16="http://schemas.microsoft.com/office/drawing/2014/main" id="{77476090-E0C3-4922-AB85-4FFE8C602B38}"/>
              </a:ext>
            </a:extLst>
          </p:cNvPr>
          <p:cNvPicPr preferRelativeResize="0"/>
          <p:nvPr/>
        </p:nvPicPr>
        <p:blipFill rotWithShape="1">
          <a:blip r:embed="rId3">
            <a:alphaModFix/>
          </a:blip>
          <a:srcRect/>
          <a:stretch/>
        </p:blipFill>
        <p:spPr>
          <a:xfrm>
            <a:off x="44131" y="1731169"/>
            <a:ext cx="5640229" cy="2952307"/>
          </a:xfrm>
          <a:prstGeom prst="rect">
            <a:avLst/>
          </a:prstGeom>
          <a:noFill/>
          <a:ln>
            <a:noFill/>
          </a:ln>
        </p:spPr>
      </p:pic>
      <p:sp>
        <p:nvSpPr>
          <p:cNvPr id="7" name="Google Shape;161;p20">
            <a:extLst>
              <a:ext uri="{FF2B5EF4-FFF2-40B4-BE49-F238E27FC236}">
                <a16:creationId xmlns:a16="http://schemas.microsoft.com/office/drawing/2014/main" id="{CFB05F09-2D13-4AFA-A329-B91771C4C732}"/>
              </a:ext>
            </a:extLst>
          </p:cNvPr>
          <p:cNvSpPr/>
          <p:nvPr/>
        </p:nvSpPr>
        <p:spPr>
          <a:xfrm>
            <a:off x="5004048" y="1706128"/>
            <a:ext cx="1372732" cy="1731243"/>
          </a:xfrm>
          <a:prstGeom prst="rect">
            <a:avLst/>
          </a:prstGeom>
          <a:noFill/>
          <a:ln>
            <a:noFill/>
          </a:ln>
        </p:spPr>
        <p:txBody>
          <a:bodyPr spcFirstLastPara="1" wrap="square" lIns="68569" tIns="34275" rIns="68569" bIns="34275" anchor="t" anchorCtr="0">
            <a:noAutofit/>
          </a:bodyPr>
          <a:lstStyle/>
          <a:p>
            <a:r>
              <a:rPr lang="en-GB" sz="1200" dirty="0">
                <a:solidFill>
                  <a:schemeClr val="dk1"/>
                </a:solidFill>
                <a:ea typeface="Calibri"/>
                <a:cs typeface="Calibri"/>
                <a:sym typeface="Calibri"/>
              </a:rPr>
              <a:t>Linear regression</a:t>
            </a:r>
            <a:endParaRPr sz="1200" dirty="0"/>
          </a:p>
          <a:p>
            <a:endParaRPr sz="1200" dirty="0">
              <a:solidFill>
                <a:schemeClr val="dk1"/>
              </a:solidFill>
              <a:ea typeface="Calibri"/>
              <a:cs typeface="Calibri"/>
              <a:sym typeface="Calibri"/>
            </a:endParaRPr>
          </a:p>
          <a:p>
            <a:endParaRPr sz="1200" dirty="0">
              <a:solidFill>
                <a:schemeClr val="dk1"/>
              </a:solidFill>
              <a:ea typeface="Calibri"/>
              <a:cs typeface="Calibri"/>
              <a:sym typeface="Calibri"/>
            </a:endParaRPr>
          </a:p>
          <a:p>
            <a:r>
              <a:rPr lang="en-GB" sz="1200" dirty="0">
                <a:solidFill>
                  <a:schemeClr val="dk1"/>
                </a:solidFill>
                <a:ea typeface="Calibri"/>
                <a:cs typeface="Calibri"/>
                <a:sym typeface="Calibri"/>
              </a:rPr>
              <a:t>Hypothesis</a:t>
            </a:r>
            <a:endParaRPr sz="1200" dirty="0"/>
          </a:p>
          <a:p>
            <a:endParaRPr sz="1200" dirty="0">
              <a:solidFill>
                <a:schemeClr val="dk1"/>
              </a:solidFill>
              <a:ea typeface="Calibri"/>
              <a:cs typeface="Calibri"/>
              <a:sym typeface="Calibri"/>
            </a:endParaRPr>
          </a:p>
          <a:p>
            <a:endParaRPr sz="1200" dirty="0">
              <a:solidFill>
                <a:schemeClr val="dk1"/>
              </a:solidFill>
              <a:ea typeface="Calibri"/>
              <a:cs typeface="Calibri"/>
              <a:sym typeface="Calibri"/>
            </a:endParaRPr>
          </a:p>
          <a:p>
            <a:endParaRPr sz="1200" dirty="0">
              <a:solidFill>
                <a:schemeClr val="dk1"/>
              </a:solidFill>
              <a:ea typeface="Calibri"/>
              <a:cs typeface="Calibri"/>
              <a:sym typeface="Calibri"/>
            </a:endParaRPr>
          </a:p>
          <a:p>
            <a:endParaRPr lang="en-GB" sz="1200" dirty="0">
              <a:solidFill>
                <a:schemeClr val="dk1"/>
              </a:solidFill>
              <a:ea typeface="Calibri"/>
              <a:cs typeface="Calibri"/>
              <a:sym typeface="Calibri"/>
            </a:endParaRPr>
          </a:p>
          <a:p>
            <a:r>
              <a:rPr lang="en-GB" sz="1200" dirty="0">
                <a:solidFill>
                  <a:schemeClr val="dk1"/>
                </a:solidFill>
                <a:ea typeface="Calibri"/>
                <a:cs typeface="Calibri"/>
                <a:sym typeface="Calibri"/>
              </a:rPr>
              <a:t>Cost function</a:t>
            </a:r>
            <a:endParaRPr sz="1200" dirty="0">
              <a:solidFill>
                <a:schemeClr val="dk1"/>
              </a:solidFill>
              <a:ea typeface="Calibri"/>
              <a:cs typeface="Calibri"/>
              <a:sym typeface="Calibri"/>
            </a:endParaRPr>
          </a:p>
        </p:txBody>
      </p:sp>
      <p:sp>
        <p:nvSpPr>
          <p:cNvPr id="8" name="Google Shape;167;p20">
            <a:extLst>
              <a:ext uri="{FF2B5EF4-FFF2-40B4-BE49-F238E27FC236}">
                <a16:creationId xmlns:a16="http://schemas.microsoft.com/office/drawing/2014/main" id="{363DCC6B-5A6E-4A31-A4DD-A813A239A297}"/>
              </a:ext>
            </a:extLst>
          </p:cNvPr>
          <p:cNvSpPr/>
          <p:nvPr/>
        </p:nvSpPr>
        <p:spPr>
          <a:xfrm>
            <a:off x="6513047" y="1705580"/>
            <a:ext cx="2283462" cy="276999"/>
          </a:xfrm>
          <a:prstGeom prst="rect">
            <a:avLst/>
          </a:prstGeom>
          <a:noFill/>
          <a:ln>
            <a:noFill/>
          </a:ln>
        </p:spPr>
        <p:txBody>
          <a:bodyPr spcFirstLastPara="1" wrap="square" lIns="68569" tIns="34275" rIns="68569" bIns="34275" anchor="t" anchorCtr="0">
            <a:noAutofit/>
          </a:bodyPr>
          <a:lstStyle/>
          <a:p>
            <a:r>
              <a:rPr lang="en-GB" sz="1200" dirty="0">
                <a:solidFill>
                  <a:schemeClr val="dk1"/>
                </a:solidFill>
                <a:ea typeface="Calibri"/>
                <a:cs typeface="Calibri"/>
                <a:sym typeface="Calibri"/>
              </a:rPr>
              <a:t>(What our fitted line looks like)</a:t>
            </a:r>
            <a:endParaRPr sz="1200" dirty="0">
              <a:solidFill>
                <a:schemeClr val="dk1"/>
              </a:solidFill>
              <a:ea typeface="Calibri"/>
              <a:cs typeface="Calibri"/>
              <a:sym typeface="Calibri"/>
            </a:endParaRPr>
          </a:p>
        </p:txBody>
      </p:sp>
      <p:sp>
        <p:nvSpPr>
          <p:cNvPr id="9" name="Google Shape;168;p20">
            <a:extLst>
              <a:ext uri="{FF2B5EF4-FFF2-40B4-BE49-F238E27FC236}">
                <a16:creationId xmlns:a16="http://schemas.microsoft.com/office/drawing/2014/main" id="{D9A37DB3-C53B-4682-ACDF-579AEA79EA07}"/>
              </a:ext>
            </a:extLst>
          </p:cNvPr>
          <p:cNvSpPr/>
          <p:nvPr/>
        </p:nvSpPr>
        <p:spPr>
          <a:xfrm>
            <a:off x="6307534" y="2237956"/>
            <a:ext cx="2947875" cy="276999"/>
          </a:xfrm>
          <a:prstGeom prst="rect">
            <a:avLst/>
          </a:prstGeom>
          <a:noFill/>
          <a:ln>
            <a:noFill/>
          </a:ln>
        </p:spPr>
        <p:txBody>
          <a:bodyPr spcFirstLastPara="1" wrap="square" lIns="68569" tIns="34275" rIns="68569" bIns="34275" anchor="t" anchorCtr="0">
            <a:noAutofit/>
          </a:bodyPr>
          <a:lstStyle/>
          <a:p>
            <a:r>
              <a:rPr lang="en-GB" sz="1200" dirty="0">
                <a:solidFill>
                  <a:schemeClr val="dk1"/>
                </a:solidFill>
                <a:ea typeface="Calibri"/>
                <a:cs typeface="Calibri"/>
                <a:sym typeface="Calibri"/>
              </a:rPr>
              <a:t>(What we think the line should look like)</a:t>
            </a:r>
            <a:endParaRPr sz="1200" dirty="0">
              <a:solidFill>
                <a:schemeClr val="dk1"/>
              </a:solidFill>
              <a:ea typeface="Calibri"/>
              <a:cs typeface="Calibri"/>
              <a:sym typeface="Calibri"/>
            </a:endParaRPr>
          </a:p>
        </p:txBody>
      </p:sp>
      <p:sp>
        <p:nvSpPr>
          <p:cNvPr id="10" name="Google Shape;169;p20">
            <a:extLst>
              <a:ext uri="{FF2B5EF4-FFF2-40B4-BE49-F238E27FC236}">
                <a16:creationId xmlns:a16="http://schemas.microsoft.com/office/drawing/2014/main" id="{480BF770-3EA9-4D2C-9B73-D9D99BBBAC4E}"/>
              </a:ext>
            </a:extLst>
          </p:cNvPr>
          <p:cNvSpPr/>
          <p:nvPr/>
        </p:nvSpPr>
        <p:spPr>
          <a:xfrm>
            <a:off x="6484217" y="3160372"/>
            <a:ext cx="2341122" cy="276999"/>
          </a:xfrm>
          <a:prstGeom prst="rect">
            <a:avLst/>
          </a:prstGeom>
          <a:noFill/>
          <a:ln>
            <a:noFill/>
          </a:ln>
        </p:spPr>
        <p:txBody>
          <a:bodyPr spcFirstLastPara="1" wrap="square" lIns="68569" tIns="34275" rIns="68569" bIns="34275" anchor="t" anchorCtr="0">
            <a:noAutofit/>
          </a:bodyPr>
          <a:lstStyle/>
          <a:p>
            <a:r>
              <a:rPr lang="en-GB" sz="1200" dirty="0">
                <a:solidFill>
                  <a:schemeClr val="dk1"/>
                </a:solidFill>
                <a:ea typeface="Calibri"/>
                <a:cs typeface="Calibri"/>
                <a:sym typeface="Calibri"/>
              </a:rPr>
              <a:t>(How well our line fits the data)</a:t>
            </a:r>
            <a:endParaRPr sz="1200" dirty="0">
              <a:solidFill>
                <a:schemeClr val="dk1"/>
              </a:solidFill>
              <a:ea typeface="Calibri"/>
              <a:cs typeface="Calibri"/>
              <a:sym typeface="Calibri"/>
            </a:endParaRPr>
          </a:p>
        </p:txBody>
      </p:sp>
      <p:pic>
        <p:nvPicPr>
          <p:cNvPr id="11" name="Google Shape;162;p20">
            <a:extLst>
              <a:ext uri="{FF2B5EF4-FFF2-40B4-BE49-F238E27FC236}">
                <a16:creationId xmlns:a16="http://schemas.microsoft.com/office/drawing/2014/main" id="{E1819D42-5835-4A76-B9F2-0757F4A6F6F3}"/>
              </a:ext>
            </a:extLst>
          </p:cNvPr>
          <p:cNvPicPr preferRelativeResize="0"/>
          <p:nvPr/>
        </p:nvPicPr>
        <p:blipFill rotWithShape="1">
          <a:blip r:embed="rId4">
            <a:alphaModFix/>
          </a:blip>
          <a:srcRect/>
          <a:stretch/>
        </p:blipFill>
        <p:spPr>
          <a:xfrm>
            <a:off x="4982023" y="1978472"/>
            <a:ext cx="1784411" cy="331530"/>
          </a:xfrm>
          <a:prstGeom prst="rect">
            <a:avLst/>
          </a:prstGeom>
          <a:noFill/>
          <a:ln>
            <a:noFill/>
          </a:ln>
        </p:spPr>
      </p:pic>
      <p:pic>
        <p:nvPicPr>
          <p:cNvPr id="12" name="Google Shape;164;p20">
            <a:extLst>
              <a:ext uri="{FF2B5EF4-FFF2-40B4-BE49-F238E27FC236}">
                <a16:creationId xmlns:a16="http://schemas.microsoft.com/office/drawing/2014/main" id="{53065DE0-72E7-47C5-A8D4-E6DF629AFB36}"/>
              </a:ext>
            </a:extLst>
          </p:cNvPr>
          <p:cNvPicPr preferRelativeResize="0"/>
          <p:nvPr/>
        </p:nvPicPr>
        <p:blipFill rotWithShape="1">
          <a:blip r:embed="rId5">
            <a:alphaModFix/>
          </a:blip>
          <a:srcRect/>
          <a:stretch/>
        </p:blipFill>
        <p:spPr>
          <a:xfrm>
            <a:off x="4961095" y="2625830"/>
            <a:ext cx="2267988" cy="415337"/>
          </a:xfrm>
          <a:prstGeom prst="rect">
            <a:avLst/>
          </a:prstGeom>
          <a:noFill/>
          <a:ln>
            <a:noFill/>
          </a:ln>
        </p:spPr>
      </p:pic>
      <p:pic>
        <p:nvPicPr>
          <p:cNvPr id="13" name="Google Shape;163;p20">
            <a:extLst>
              <a:ext uri="{FF2B5EF4-FFF2-40B4-BE49-F238E27FC236}">
                <a16:creationId xmlns:a16="http://schemas.microsoft.com/office/drawing/2014/main" id="{A5DA50E9-6486-4A84-A1EC-04E817F7077F}"/>
              </a:ext>
            </a:extLst>
          </p:cNvPr>
          <p:cNvPicPr preferRelativeResize="0"/>
          <p:nvPr/>
        </p:nvPicPr>
        <p:blipFill rotWithShape="1">
          <a:blip r:embed="rId6">
            <a:alphaModFix/>
          </a:blip>
          <a:srcRect/>
          <a:stretch/>
        </p:blipFill>
        <p:spPr>
          <a:xfrm>
            <a:off x="5187851" y="3547683"/>
            <a:ext cx="3593206" cy="581285"/>
          </a:xfrm>
          <a:prstGeom prst="rect">
            <a:avLst/>
          </a:prstGeom>
          <a:noFill/>
          <a:ln>
            <a:noFill/>
          </a:ln>
        </p:spPr>
      </p:pic>
      <p:sp>
        <p:nvSpPr>
          <p:cNvPr id="14" name="Google Shape;165;p20">
            <a:extLst>
              <a:ext uri="{FF2B5EF4-FFF2-40B4-BE49-F238E27FC236}">
                <a16:creationId xmlns:a16="http://schemas.microsoft.com/office/drawing/2014/main" id="{BCFE97E9-8AC6-43E2-AC16-C59AA330948B}"/>
              </a:ext>
            </a:extLst>
          </p:cNvPr>
          <p:cNvSpPr/>
          <p:nvPr/>
        </p:nvSpPr>
        <p:spPr>
          <a:xfrm>
            <a:off x="5137455" y="3487971"/>
            <a:ext cx="3633927" cy="596290"/>
          </a:xfrm>
          <a:prstGeom prst="rect">
            <a:avLst/>
          </a:prstGeom>
          <a:noFill/>
          <a:ln w="76200" cap="flat" cmpd="sng">
            <a:solidFill>
              <a:srgbClr val="FF0000"/>
            </a:solidFill>
            <a:prstDash val="solid"/>
            <a:miter lim="800000"/>
            <a:headEnd type="none" w="sm" len="sm"/>
            <a:tailEnd type="none" w="sm" len="sm"/>
          </a:ln>
        </p:spPr>
        <p:txBody>
          <a:bodyPr spcFirstLastPara="1" wrap="square" lIns="68569" tIns="34275" rIns="68569" bIns="34275" anchor="ctr" anchorCtr="0">
            <a:noAutofit/>
          </a:bodyPr>
          <a:lstStyle/>
          <a:p>
            <a:pPr algn="ctr"/>
            <a:endParaRPr sz="1350">
              <a:solidFill>
                <a:schemeClr val="lt1"/>
              </a:solidFill>
              <a:latin typeface="Calibri"/>
              <a:ea typeface="Calibri"/>
              <a:cs typeface="Calibri"/>
              <a:sym typeface="Calibri"/>
            </a:endParaRPr>
          </a:p>
        </p:txBody>
      </p:sp>
      <p:sp>
        <p:nvSpPr>
          <p:cNvPr id="16" name="Google Shape;166;p20">
            <a:extLst>
              <a:ext uri="{FF2B5EF4-FFF2-40B4-BE49-F238E27FC236}">
                <a16:creationId xmlns:a16="http://schemas.microsoft.com/office/drawing/2014/main" id="{1E62D849-602A-4C5F-BFDE-7DFDBCB948C1}"/>
              </a:ext>
            </a:extLst>
          </p:cNvPr>
          <p:cNvSpPr/>
          <p:nvPr/>
        </p:nvSpPr>
        <p:spPr>
          <a:xfrm>
            <a:off x="6103855" y="3545487"/>
            <a:ext cx="662579" cy="494068"/>
          </a:xfrm>
          <a:prstGeom prst="rect">
            <a:avLst/>
          </a:prstGeom>
          <a:noFill/>
          <a:ln w="28575" cap="flat" cmpd="sng">
            <a:solidFill>
              <a:srgbClr val="00B050"/>
            </a:solidFill>
            <a:prstDash val="solid"/>
            <a:miter lim="800000"/>
            <a:headEnd type="none" w="sm" len="sm"/>
            <a:tailEnd type="none" w="sm" len="sm"/>
          </a:ln>
        </p:spPr>
        <p:txBody>
          <a:bodyPr spcFirstLastPara="1" wrap="square" lIns="68569" tIns="34275" rIns="68569" bIns="34275" anchor="ctr" anchorCtr="0">
            <a:noAutofit/>
          </a:bodyPr>
          <a:lstStyle/>
          <a:p>
            <a:pPr algn="ctr"/>
            <a:endParaRPr sz="1350">
              <a:solidFill>
                <a:schemeClr val="lt1"/>
              </a:solidFill>
              <a:latin typeface="Calibri"/>
              <a:ea typeface="Calibri"/>
              <a:cs typeface="Calibri"/>
              <a:sym typeface="Calibri"/>
            </a:endParaRPr>
          </a:p>
        </p:txBody>
      </p:sp>
      <p:sp>
        <p:nvSpPr>
          <p:cNvPr id="17" name="Google Shape;170;p20">
            <a:extLst>
              <a:ext uri="{FF2B5EF4-FFF2-40B4-BE49-F238E27FC236}">
                <a16:creationId xmlns:a16="http://schemas.microsoft.com/office/drawing/2014/main" id="{5C4E5DD0-B8F8-4969-9025-78C5EE716251}"/>
              </a:ext>
            </a:extLst>
          </p:cNvPr>
          <p:cNvSpPr/>
          <p:nvPr/>
        </p:nvSpPr>
        <p:spPr>
          <a:xfrm>
            <a:off x="3903405" y="4239280"/>
            <a:ext cx="5063477" cy="438581"/>
          </a:xfrm>
          <a:prstGeom prst="rect">
            <a:avLst/>
          </a:prstGeom>
          <a:noFill/>
          <a:ln>
            <a:noFill/>
          </a:ln>
        </p:spPr>
        <p:txBody>
          <a:bodyPr spcFirstLastPara="1" wrap="square" lIns="68569" tIns="34275" rIns="68569" bIns="34275" anchor="t" anchorCtr="0">
            <a:noAutofit/>
          </a:bodyPr>
          <a:lstStyle/>
          <a:p>
            <a:r>
              <a:rPr lang="en-GB" sz="1200" dirty="0">
                <a:solidFill>
                  <a:srgbClr val="111111"/>
                </a:solidFill>
                <a:ea typeface="Open Sans"/>
                <a:cs typeface="Open Sans"/>
                <a:sym typeface="Open Sans"/>
              </a:rPr>
              <a:t>The goal of any machine-learning model is to minimise the cost function.</a:t>
            </a:r>
            <a:endParaRPr sz="1200" dirty="0">
              <a:solidFill>
                <a:schemeClr val="dk1"/>
              </a:solidFill>
              <a:ea typeface="Calibri"/>
              <a:cs typeface="Calibri"/>
              <a:sym typeface="Calibri"/>
            </a:endParaRPr>
          </a:p>
        </p:txBody>
      </p:sp>
    </p:spTree>
    <p:extLst>
      <p:ext uri="{BB962C8B-B14F-4D97-AF65-F5344CB8AC3E}">
        <p14:creationId xmlns:p14="http://schemas.microsoft.com/office/powerpoint/2010/main" val="7994771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54A8B4A-0EAF-4600-BD68-E946AEC0A325}"/>
              </a:ext>
            </a:extLst>
          </p:cNvPr>
          <p:cNvSpPr>
            <a:spLocks noGrp="1"/>
          </p:cNvSpPr>
          <p:nvPr>
            <p:ph type="sldNum" sz="quarter" idx="11"/>
          </p:nvPr>
        </p:nvSpPr>
        <p:spPr/>
        <p:txBody>
          <a:bodyPr/>
          <a:lstStyle/>
          <a:p>
            <a:fld id="{DA2C159E-F13C-4A85-9A41-E7669D3E0D70}" type="slidenum">
              <a:rPr lang="en-GB" smtClean="0"/>
              <a:pPr/>
              <a:t>35</a:t>
            </a:fld>
            <a:endParaRPr lang="en-GB" dirty="0"/>
          </a:p>
        </p:txBody>
      </p:sp>
      <p:sp>
        <p:nvSpPr>
          <p:cNvPr id="5" name="Footer Placeholder 4">
            <a:extLst>
              <a:ext uri="{FF2B5EF4-FFF2-40B4-BE49-F238E27FC236}">
                <a16:creationId xmlns:a16="http://schemas.microsoft.com/office/drawing/2014/main" id="{12DFDC5C-C5E8-41DA-9B06-B6729BF4080E}"/>
              </a:ext>
            </a:extLst>
          </p:cNvPr>
          <p:cNvSpPr>
            <a:spLocks noGrp="1"/>
          </p:cNvSpPr>
          <p:nvPr>
            <p:ph type="ftr" sz="quarter" idx="10"/>
          </p:nvPr>
        </p:nvSpPr>
        <p:spPr/>
        <p:txBody>
          <a:bodyPr/>
          <a:lstStyle/>
          <a:p>
            <a:r>
              <a:rPr lang="en-GB" dirty="0"/>
              <a:t>Education &amp; Training Foundation</a:t>
            </a:r>
          </a:p>
        </p:txBody>
      </p:sp>
      <p:sp>
        <p:nvSpPr>
          <p:cNvPr id="4" name="Google Shape;175;p21">
            <a:extLst>
              <a:ext uri="{FF2B5EF4-FFF2-40B4-BE49-F238E27FC236}">
                <a16:creationId xmlns:a16="http://schemas.microsoft.com/office/drawing/2014/main" id="{056E4CA5-7E4D-4C68-859F-62AF3F154FDE}"/>
              </a:ext>
            </a:extLst>
          </p:cNvPr>
          <p:cNvSpPr/>
          <p:nvPr/>
        </p:nvSpPr>
        <p:spPr>
          <a:xfrm>
            <a:off x="234000" y="132044"/>
            <a:ext cx="8567671" cy="1915909"/>
          </a:xfrm>
          <a:prstGeom prst="rect">
            <a:avLst/>
          </a:prstGeom>
          <a:noFill/>
          <a:ln>
            <a:noFill/>
          </a:ln>
        </p:spPr>
        <p:txBody>
          <a:bodyPr spcFirstLastPara="1" wrap="square" lIns="68569" tIns="34275" rIns="68569" bIns="34275" anchor="t" anchorCtr="0">
            <a:noAutofit/>
          </a:bodyPr>
          <a:lstStyle/>
          <a:p>
            <a:pPr lvl="0"/>
            <a:r>
              <a:rPr lang="en-GB" sz="2000" b="1" dirty="0">
                <a:solidFill>
                  <a:srgbClr val="000000"/>
                </a:solidFill>
                <a:ea typeface="Calibri"/>
                <a:cs typeface="Calibri"/>
                <a:sym typeface="Calibri"/>
              </a:rPr>
              <a:t>Supervised-learning example: House prices</a:t>
            </a:r>
            <a:endParaRPr lang="en-GB" sz="2000" b="1" dirty="0">
              <a:solidFill>
                <a:srgbClr val="000000"/>
              </a:solidFill>
            </a:endParaRPr>
          </a:p>
          <a:p>
            <a:pPr lvl="0"/>
            <a:endParaRPr lang="en-GB" sz="1200" b="1" dirty="0">
              <a:solidFill>
                <a:srgbClr val="000000"/>
              </a:solidFill>
              <a:ea typeface="Calibri"/>
              <a:cs typeface="Calibri"/>
              <a:sym typeface="Calibri"/>
            </a:endParaRPr>
          </a:p>
          <a:p>
            <a:pPr lvl="0"/>
            <a:r>
              <a:rPr lang="en-GB" sz="1200" dirty="0">
                <a:solidFill>
                  <a:srgbClr val="000000"/>
                </a:solidFill>
                <a:ea typeface="Calibri"/>
                <a:cs typeface="Calibri"/>
                <a:sym typeface="Calibri"/>
              </a:rPr>
              <a:t>One practical example of supervised learning problems is the prediction of house prices. How is this achieved?</a:t>
            </a:r>
            <a:endParaRPr lang="en-GB" sz="1200" dirty="0">
              <a:solidFill>
                <a:srgbClr val="000000"/>
              </a:solidFill>
            </a:endParaRPr>
          </a:p>
          <a:p>
            <a:pPr lvl="0"/>
            <a:endParaRPr lang="en-GB" sz="1200" dirty="0">
              <a:solidFill>
                <a:srgbClr val="000000"/>
              </a:solidFill>
              <a:ea typeface="Calibri"/>
              <a:cs typeface="Calibri"/>
              <a:sym typeface="Calibri"/>
            </a:endParaRPr>
          </a:p>
          <a:p>
            <a:pPr lvl="0"/>
            <a:r>
              <a:rPr lang="en-GB" sz="1200" dirty="0">
                <a:solidFill>
                  <a:srgbClr val="000000"/>
                </a:solidFill>
                <a:ea typeface="Calibri"/>
                <a:cs typeface="Calibri"/>
                <a:sym typeface="Calibri"/>
              </a:rPr>
              <a:t>First, we need data about the houses: square footage, number of rooms, features, whether or not it has a garden and so on. We then need to know the usual price of these houses, </a:t>
            </a:r>
            <a:r>
              <a:rPr lang="en-GB" sz="1200" dirty="0" err="1">
                <a:solidFill>
                  <a:srgbClr val="000000"/>
                </a:solidFill>
                <a:ea typeface="Calibri"/>
                <a:cs typeface="Calibri"/>
                <a:sym typeface="Calibri"/>
              </a:rPr>
              <a:t>ie</a:t>
            </a:r>
            <a:r>
              <a:rPr lang="en-GB" sz="1200" dirty="0">
                <a:solidFill>
                  <a:srgbClr val="000000"/>
                </a:solidFill>
                <a:ea typeface="Calibri"/>
                <a:cs typeface="Calibri"/>
                <a:sym typeface="Calibri"/>
              </a:rPr>
              <a:t>, the corresponding labels. By leveraging data coming from thousands of houses, their features and prices, we can now train a supervised machine-learning model to predict a new house’s price, based on the examples observed by the model. </a:t>
            </a:r>
          </a:p>
        </p:txBody>
      </p:sp>
      <p:pic>
        <p:nvPicPr>
          <p:cNvPr id="6" name="Google Shape;176;p21">
            <a:extLst>
              <a:ext uri="{FF2B5EF4-FFF2-40B4-BE49-F238E27FC236}">
                <a16:creationId xmlns:a16="http://schemas.microsoft.com/office/drawing/2014/main" id="{ED1AA76C-791A-4767-8601-FE5C3DB162D9}"/>
              </a:ext>
            </a:extLst>
          </p:cNvPr>
          <p:cNvPicPr preferRelativeResize="0"/>
          <p:nvPr/>
        </p:nvPicPr>
        <p:blipFill rotWithShape="1">
          <a:blip r:embed="rId3">
            <a:alphaModFix/>
          </a:blip>
          <a:srcRect/>
          <a:stretch/>
        </p:blipFill>
        <p:spPr>
          <a:xfrm>
            <a:off x="87356" y="1777953"/>
            <a:ext cx="5640229" cy="2880299"/>
          </a:xfrm>
          <a:prstGeom prst="rect">
            <a:avLst/>
          </a:prstGeom>
          <a:noFill/>
          <a:ln>
            <a:noFill/>
          </a:ln>
        </p:spPr>
      </p:pic>
      <p:sp>
        <p:nvSpPr>
          <p:cNvPr id="7" name="Google Shape;177;p21">
            <a:extLst>
              <a:ext uri="{FF2B5EF4-FFF2-40B4-BE49-F238E27FC236}">
                <a16:creationId xmlns:a16="http://schemas.microsoft.com/office/drawing/2014/main" id="{B3A756A8-800F-419F-A4F4-CD4F86D4FCCC}"/>
              </a:ext>
            </a:extLst>
          </p:cNvPr>
          <p:cNvSpPr/>
          <p:nvPr/>
        </p:nvSpPr>
        <p:spPr>
          <a:xfrm>
            <a:off x="5199961" y="2031818"/>
            <a:ext cx="1372732" cy="1731243"/>
          </a:xfrm>
          <a:prstGeom prst="rect">
            <a:avLst/>
          </a:prstGeom>
          <a:noFill/>
          <a:ln>
            <a:noFill/>
          </a:ln>
        </p:spPr>
        <p:txBody>
          <a:bodyPr spcFirstLastPara="1" wrap="square" lIns="68569" tIns="34275" rIns="68569" bIns="34275" anchor="t" anchorCtr="0">
            <a:noAutofit/>
          </a:bodyPr>
          <a:lstStyle/>
          <a:p>
            <a:r>
              <a:rPr lang="en-GB" sz="1200" dirty="0">
                <a:solidFill>
                  <a:schemeClr val="dk1"/>
                </a:solidFill>
                <a:ea typeface="Calibri"/>
                <a:cs typeface="Calibri"/>
                <a:sym typeface="Calibri"/>
              </a:rPr>
              <a:t>Linear regression</a:t>
            </a:r>
            <a:endParaRPr sz="1200" dirty="0"/>
          </a:p>
          <a:p>
            <a:endParaRPr sz="1200" dirty="0">
              <a:solidFill>
                <a:schemeClr val="dk1"/>
              </a:solidFill>
              <a:ea typeface="Calibri"/>
              <a:cs typeface="Calibri"/>
              <a:sym typeface="Calibri"/>
            </a:endParaRPr>
          </a:p>
          <a:p>
            <a:endParaRPr sz="1200" dirty="0">
              <a:solidFill>
                <a:schemeClr val="dk1"/>
              </a:solidFill>
              <a:ea typeface="Calibri"/>
              <a:cs typeface="Calibri"/>
              <a:sym typeface="Calibri"/>
            </a:endParaRPr>
          </a:p>
          <a:p>
            <a:r>
              <a:rPr lang="en-GB" sz="1200" dirty="0">
                <a:solidFill>
                  <a:schemeClr val="dk1"/>
                </a:solidFill>
                <a:ea typeface="Calibri"/>
                <a:cs typeface="Calibri"/>
                <a:sym typeface="Calibri"/>
              </a:rPr>
              <a:t>Hypothesis</a:t>
            </a:r>
            <a:endParaRPr sz="1200" dirty="0"/>
          </a:p>
          <a:p>
            <a:endParaRPr sz="1200" dirty="0">
              <a:solidFill>
                <a:schemeClr val="dk1"/>
              </a:solidFill>
              <a:ea typeface="Calibri"/>
              <a:cs typeface="Calibri"/>
              <a:sym typeface="Calibri"/>
            </a:endParaRPr>
          </a:p>
          <a:p>
            <a:endParaRPr sz="1200" dirty="0">
              <a:solidFill>
                <a:schemeClr val="dk1"/>
              </a:solidFill>
              <a:ea typeface="Calibri"/>
              <a:cs typeface="Calibri"/>
              <a:sym typeface="Calibri"/>
            </a:endParaRPr>
          </a:p>
          <a:p>
            <a:endParaRPr sz="1200" dirty="0">
              <a:solidFill>
                <a:schemeClr val="dk1"/>
              </a:solidFill>
              <a:ea typeface="Calibri"/>
              <a:cs typeface="Calibri"/>
              <a:sym typeface="Calibri"/>
            </a:endParaRPr>
          </a:p>
          <a:p>
            <a:endParaRPr lang="en-GB" sz="1200" dirty="0">
              <a:solidFill>
                <a:schemeClr val="dk1"/>
              </a:solidFill>
              <a:ea typeface="Calibri"/>
              <a:cs typeface="Calibri"/>
              <a:sym typeface="Calibri"/>
            </a:endParaRPr>
          </a:p>
          <a:p>
            <a:r>
              <a:rPr lang="en-GB" sz="1200" dirty="0">
                <a:solidFill>
                  <a:schemeClr val="dk1"/>
                </a:solidFill>
                <a:ea typeface="Calibri"/>
                <a:cs typeface="Calibri"/>
                <a:sym typeface="Calibri"/>
              </a:rPr>
              <a:t>Cost function</a:t>
            </a:r>
            <a:endParaRPr sz="1200" dirty="0">
              <a:solidFill>
                <a:schemeClr val="dk1"/>
              </a:solidFill>
              <a:ea typeface="Calibri"/>
              <a:cs typeface="Calibri"/>
              <a:sym typeface="Calibri"/>
            </a:endParaRPr>
          </a:p>
        </p:txBody>
      </p:sp>
      <p:sp>
        <p:nvSpPr>
          <p:cNvPr id="8" name="Google Shape;185;p21">
            <a:extLst>
              <a:ext uri="{FF2B5EF4-FFF2-40B4-BE49-F238E27FC236}">
                <a16:creationId xmlns:a16="http://schemas.microsoft.com/office/drawing/2014/main" id="{2E0F8FC4-2B2D-42CF-A205-30DDFCB8B037}"/>
              </a:ext>
            </a:extLst>
          </p:cNvPr>
          <p:cNvSpPr/>
          <p:nvPr/>
        </p:nvSpPr>
        <p:spPr>
          <a:xfrm>
            <a:off x="6773182" y="2009267"/>
            <a:ext cx="2283462" cy="276999"/>
          </a:xfrm>
          <a:prstGeom prst="rect">
            <a:avLst/>
          </a:prstGeom>
          <a:noFill/>
          <a:ln>
            <a:noFill/>
          </a:ln>
        </p:spPr>
        <p:txBody>
          <a:bodyPr spcFirstLastPara="1" wrap="square" lIns="68569" tIns="34275" rIns="68569" bIns="34275" anchor="t" anchorCtr="0">
            <a:noAutofit/>
          </a:bodyPr>
          <a:lstStyle/>
          <a:p>
            <a:r>
              <a:rPr lang="en-GB" sz="1200" dirty="0">
                <a:solidFill>
                  <a:schemeClr val="dk1"/>
                </a:solidFill>
                <a:ea typeface="Calibri"/>
                <a:cs typeface="Calibri" panose="020F0502020204030204" pitchFamily="34" charset="0"/>
                <a:sym typeface="Calibri"/>
              </a:rPr>
              <a:t>(What our fitted line looks like)</a:t>
            </a:r>
            <a:endParaRPr sz="1200" dirty="0">
              <a:solidFill>
                <a:schemeClr val="dk1"/>
              </a:solidFill>
              <a:ea typeface="Calibri"/>
              <a:cs typeface="Calibri" panose="020F0502020204030204" pitchFamily="34" charset="0"/>
              <a:sym typeface="Calibri"/>
            </a:endParaRPr>
          </a:p>
        </p:txBody>
      </p:sp>
      <p:sp>
        <p:nvSpPr>
          <p:cNvPr id="9" name="Google Shape;186;p21">
            <a:extLst>
              <a:ext uri="{FF2B5EF4-FFF2-40B4-BE49-F238E27FC236}">
                <a16:creationId xmlns:a16="http://schemas.microsoft.com/office/drawing/2014/main" id="{3603C937-4CA8-4C24-9F18-20EB8923CB17}"/>
              </a:ext>
            </a:extLst>
          </p:cNvPr>
          <p:cNvSpPr/>
          <p:nvPr/>
        </p:nvSpPr>
        <p:spPr>
          <a:xfrm>
            <a:off x="6325325" y="2565370"/>
            <a:ext cx="2947875" cy="276999"/>
          </a:xfrm>
          <a:prstGeom prst="rect">
            <a:avLst/>
          </a:prstGeom>
          <a:noFill/>
          <a:ln>
            <a:noFill/>
          </a:ln>
        </p:spPr>
        <p:txBody>
          <a:bodyPr spcFirstLastPara="1" wrap="square" lIns="68569" tIns="34275" rIns="68569" bIns="34275" anchor="t" anchorCtr="0">
            <a:noAutofit/>
          </a:bodyPr>
          <a:lstStyle/>
          <a:p>
            <a:r>
              <a:rPr lang="en-GB" sz="1200" dirty="0">
                <a:solidFill>
                  <a:schemeClr val="dk1"/>
                </a:solidFill>
                <a:ea typeface="Calibri"/>
                <a:cs typeface="Calibri"/>
                <a:sym typeface="Calibri"/>
              </a:rPr>
              <a:t>(What we think the line should look like)</a:t>
            </a:r>
            <a:endParaRPr sz="1200" dirty="0">
              <a:solidFill>
                <a:schemeClr val="dk1"/>
              </a:solidFill>
              <a:ea typeface="Calibri"/>
              <a:cs typeface="Calibri"/>
              <a:sym typeface="Calibri"/>
            </a:endParaRPr>
          </a:p>
        </p:txBody>
      </p:sp>
      <p:sp>
        <p:nvSpPr>
          <p:cNvPr id="10" name="Google Shape;187;p21">
            <a:extLst>
              <a:ext uri="{FF2B5EF4-FFF2-40B4-BE49-F238E27FC236}">
                <a16:creationId xmlns:a16="http://schemas.microsoft.com/office/drawing/2014/main" id="{50BED588-7447-4781-AA20-2F11B5308DC6}"/>
              </a:ext>
            </a:extLst>
          </p:cNvPr>
          <p:cNvSpPr/>
          <p:nvPr/>
        </p:nvSpPr>
        <p:spPr>
          <a:xfrm>
            <a:off x="6648280" y="3469872"/>
            <a:ext cx="2341122" cy="276999"/>
          </a:xfrm>
          <a:prstGeom prst="rect">
            <a:avLst/>
          </a:prstGeom>
          <a:noFill/>
          <a:ln>
            <a:noFill/>
          </a:ln>
        </p:spPr>
        <p:txBody>
          <a:bodyPr spcFirstLastPara="1" wrap="square" lIns="68569" tIns="34275" rIns="68569" bIns="34275" anchor="t" anchorCtr="0">
            <a:noAutofit/>
          </a:bodyPr>
          <a:lstStyle/>
          <a:p>
            <a:r>
              <a:rPr lang="en-GB" sz="1200" dirty="0">
                <a:solidFill>
                  <a:schemeClr val="dk1"/>
                </a:solidFill>
                <a:ea typeface="Calibri"/>
                <a:cs typeface="Calibri"/>
                <a:sym typeface="Calibri"/>
              </a:rPr>
              <a:t>(How well our line fits the data)</a:t>
            </a:r>
            <a:endParaRPr sz="1200" dirty="0">
              <a:solidFill>
                <a:schemeClr val="dk1"/>
              </a:solidFill>
              <a:ea typeface="Calibri"/>
              <a:cs typeface="Calibri"/>
              <a:sym typeface="Calibri"/>
            </a:endParaRPr>
          </a:p>
        </p:txBody>
      </p:sp>
      <p:pic>
        <p:nvPicPr>
          <p:cNvPr id="11" name="Google Shape;178;p21">
            <a:extLst>
              <a:ext uri="{FF2B5EF4-FFF2-40B4-BE49-F238E27FC236}">
                <a16:creationId xmlns:a16="http://schemas.microsoft.com/office/drawing/2014/main" id="{CBF0023F-3D3C-4BCF-A4CB-7BE8AEEA6FC4}"/>
              </a:ext>
            </a:extLst>
          </p:cNvPr>
          <p:cNvPicPr preferRelativeResize="0"/>
          <p:nvPr/>
        </p:nvPicPr>
        <p:blipFill rotWithShape="1">
          <a:blip r:embed="rId4">
            <a:alphaModFix/>
          </a:blip>
          <a:srcRect/>
          <a:stretch/>
        </p:blipFill>
        <p:spPr>
          <a:xfrm>
            <a:off x="5124374" y="2307189"/>
            <a:ext cx="1784411" cy="331530"/>
          </a:xfrm>
          <a:prstGeom prst="rect">
            <a:avLst/>
          </a:prstGeom>
          <a:noFill/>
          <a:ln>
            <a:noFill/>
          </a:ln>
        </p:spPr>
      </p:pic>
      <p:pic>
        <p:nvPicPr>
          <p:cNvPr id="12" name="Google Shape;180;p21">
            <a:extLst>
              <a:ext uri="{FF2B5EF4-FFF2-40B4-BE49-F238E27FC236}">
                <a16:creationId xmlns:a16="http://schemas.microsoft.com/office/drawing/2014/main" id="{74DBAD52-09C9-4BE8-9689-D80ADB5EF507}"/>
              </a:ext>
            </a:extLst>
          </p:cNvPr>
          <p:cNvPicPr preferRelativeResize="0"/>
          <p:nvPr/>
        </p:nvPicPr>
        <p:blipFill rotWithShape="1">
          <a:blip r:embed="rId5">
            <a:alphaModFix/>
          </a:blip>
          <a:srcRect/>
          <a:stretch/>
        </p:blipFill>
        <p:spPr>
          <a:xfrm>
            <a:off x="5199961" y="2936641"/>
            <a:ext cx="2267988" cy="415337"/>
          </a:xfrm>
          <a:prstGeom prst="rect">
            <a:avLst/>
          </a:prstGeom>
          <a:noFill/>
          <a:ln>
            <a:noFill/>
          </a:ln>
        </p:spPr>
      </p:pic>
      <p:sp>
        <p:nvSpPr>
          <p:cNvPr id="13" name="Google Shape;183;p21">
            <a:extLst>
              <a:ext uri="{FF2B5EF4-FFF2-40B4-BE49-F238E27FC236}">
                <a16:creationId xmlns:a16="http://schemas.microsoft.com/office/drawing/2014/main" id="{0C2D2A85-3878-4218-9251-3CBBE6A4ED95}"/>
              </a:ext>
            </a:extLst>
          </p:cNvPr>
          <p:cNvSpPr/>
          <p:nvPr/>
        </p:nvSpPr>
        <p:spPr>
          <a:xfrm>
            <a:off x="5248932" y="2959044"/>
            <a:ext cx="773299" cy="405047"/>
          </a:xfrm>
          <a:prstGeom prst="rect">
            <a:avLst/>
          </a:prstGeom>
          <a:noFill/>
          <a:ln w="28575" cap="flat" cmpd="sng">
            <a:solidFill>
              <a:srgbClr val="00B050"/>
            </a:solidFill>
            <a:prstDash val="solid"/>
            <a:miter lim="800000"/>
            <a:headEnd type="none" w="sm" len="sm"/>
            <a:tailEnd type="none" w="sm" len="sm"/>
          </a:ln>
        </p:spPr>
        <p:txBody>
          <a:bodyPr spcFirstLastPara="1" wrap="square" lIns="68569" tIns="34275" rIns="68569" bIns="34275" anchor="ctr" anchorCtr="0">
            <a:noAutofit/>
          </a:bodyPr>
          <a:lstStyle/>
          <a:p>
            <a:pPr algn="ctr"/>
            <a:endParaRPr sz="1350">
              <a:solidFill>
                <a:schemeClr val="lt1"/>
              </a:solidFill>
              <a:latin typeface="Calibri"/>
              <a:ea typeface="Calibri"/>
              <a:cs typeface="Calibri"/>
              <a:sym typeface="Calibri"/>
            </a:endParaRPr>
          </a:p>
        </p:txBody>
      </p:sp>
      <p:sp>
        <p:nvSpPr>
          <p:cNvPr id="14" name="Google Shape;181;p21">
            <a:extLst>
              <a:ext uri="{FF2B5EF4-FFF2-40B4-BE49-F238E27FC236}">
                <a16:creationId xmlns:a16="http://schemas.microsoft.com/office/drawing/2014/main" id="{D0647B39-9353-48DE-8426-D983882B7416}"/>
              </a:ext>
            </a:extLst>
          </p:cNvPr>
          <p:cNvSpPr/>
          <p:nvPr/>
        </p:nvSpPr>
        <p:spPr>
          <a:xfrm>
            <a:off x="5155904" y="3889672"/>
            <a:ext cx="3633927" cy="596290"/>
          </a:xfrm>
          <a:prstGeom prst="rect">
            <a:avLst/>
          </a:prstGeom>
          <a:noFill/>
          <a:ln w="76200" cap="flat" cmpd="sng">
            <a:solidFill>
              <a:srgbClr val="FF0000"/>
            </a:solidFill>
            <a:prstDash val="solid"/>
            <a:miter lim="800000"/>
            <a:headEnd type="none" w="sm" len="sm"/>
            <a:tailEnd type="none" w="sm" len="sm"/>
          </a:ln>
        </p:spPr>
        <p:txBody>
          <a:bodyPr spcFirstLastPara="1" wrap="square" lIns="68569" tIns="34275" rIns="68569" bIns="34275" anchor="ctr" anchorCtr="0">
            <a:noAutofit/>
          </a:bodyPr>
          <a:lstStyle/>
          <a:p>
            <a:pPr algn="ctr"/>
            <a:endParaRPr sz="1350">
              <a:solidFill>
                <a:schemeClr val="lt1"/>
              </a:solidFill>
              <a:latin typeface="Calibri"/>
              <a:ea typeface="Calibri"/>
              <a:cs typeface="Calibri"/>
              <a:sym typeface="Calibri"/>
            </a:endParaRPr>
          </a:p>
        </p:txBody>
      </p:sp>
      <p:pic>
        <p:nvPicPr>
          <p:cNvPr id="15" name="Google Shape;179;p21">
            <a:extLst>
              <a:ext uri="{FF2B5EF4-FFF2-40B4-BE49-F238E27FC236}">
                <a16:creationId xmlns:a16="http://schemas.microsoft.com/office/drawing/2014/main" id="{B22ABC79-8330-4096-9CAC-982243BDCA59}"/>
              </a:ext>
            </a:extLst>
          </p:cNvPr>
          <p:cNvPicPr preferRelativeResize="0"/>
          <p:nvPr/>
        </p:nvPicPr>
        <p:blipFill rotWithShape="1">
          <a:blip r:embed="rId6">
            <a:alphaModFix/>
          </a:blip>
          <a:srcRect/>
          <a:stretch/>
        </p:blipFill>
        <p:spPr>
          <a:xfrm>
            <a:off x="5196625" y="3947727"/>
            <a:ext cx="3593206" cy="538236"/>
          </a:xfrm>
          <a:prstGeom prst="rect">
            <a:avLst/>
          </a:prstGeom>
          <a:noFill/>
          <a:ln>
            <a:noFill/>
          </a:ln>
        </p:spPr>
      </p:pic>
      <p:sp>
        <p:nvSpPr>
          <p:cNvPr id="16" name="Google Shape;182;p21">
            <a:extLst>
              <a:ext uri="{FF2B5EF4-FFF2-40B4-BE49-F238E27FC236}">
                <a16:creationId xmlns:a16="http://schemas.microsoft.com/office/drawing/2014/main" id="{0A38A947-F050-46CA-B96C-FDC4AB68185A}"/>
              </a:ext>
            </a:extLst>
          </p:cNvPr>
          <p:cNvSpPr/>
          <p:nvPr/>
        </p:nvSpPr>
        <p:spPr>
          <a:xfrm>
            <a:off x="7054998" y="4009187"/>
            <a:ext cx="894488" cy="405047"/>
          </a:xfrm>
          <a:prstGeom prst="rect">
            <a:avLst/>
          </a:prstGeom>
          <a:noFill/>
          <a:ln w="28575" cap="flat" cmpd="sng">
            <a:solidFill>
              <a:srgbClr val="00B050"/>
            </a:solidFill>
            <a:prstDash val="solid"/>
            <a:miter lim="800000"/>
            <a:headEnd type="none" w="sm" len="sm"/>
            <a:tailEnd type="none" w="sm" len="sm"/>
          </a:ln>
        </p:spPr>
        <p:txBody>
          <a:bodyPr spcFirstLastPara="1" wrap="square" lIns="68569" tIns="34275" rIns="68569" bIns="34275" anchor="ctr" anchorCtr="0">
            <a:noAutofit/>
          </a:bodyPr>
          <a:lstStyle/>
          <a:p>
            <a:pPr algn="ctr"/>
            <a:endParaRPr sz="1350">
              <a:solidFill>
                <a:schemeClr val="lt1"/>
              </a:solidFill>
              <a:latin typeface="Calibri"/>
              <a:ea typeface="Calibri"/>
              <a:cs typeface="Calibri"/>
              <a:sym typeface="Calibri"/>
            </a:endParaRPr>
          </a:p>
        </p:txBody>
      </p:sp>
      <p:sp>
        <p:nvSpPr>
          <p:cNvPr id="17" name="Rectangle 16">
            <a:extLst>
              <a:ext uri="{FF2B5EF4-FFF2-40B4-BE49-F238E27FC236}">
                <a16:creationId xmlns:a16="http://schemas.microsoft.com/office/drawing/2014/main" id="{2A34AF80-9FBB-417A-B399-C494F1B157FB}"/>
              </a:ext>
            </a:extLst>
          </p:cNvPr>
          <p:cNvSpPr/>
          <p:nvPr/>
        </p:nvSpPr>
        <p:spPr>
          <a:xfrm>
            <a:off x="3834057" y="4549242"/>
            <a:ext cx="5200923" cy="276999"/>
          </a:xfrm>
          <a:prstGeom prst="rect">
            <a:avLst/>
          </a:prstGeom>
        </p:spPr>
        <p:txBody>
          <a:bodyPr wrap="square">
            <a:spAutoFit/>
          </a:bodyPr>
          <a:lstStyle/>
          <a:p>
            <a:pPr lvl="0"/>
            <a:r>
              <a:rPr lang="en-GB" sz="1200" dirty="0">
                <a:solidFill>
                  <a:srgbClr val="111111"/>
                </a:solidFill>
                <a:ea typeface="Open Sans"/>
                <a:cs typeface="Open Sans"/>
                <a:sym typeface="Open Sans"/>
              </a:rPr>
              <a:t>The goal of any machine-learning model is to minimise the cost function.</a:t>
            </a:r>
            <a:endParaRPr lang="en-GB" sz="1200" dirty="0">
              <a:solidFill>
                <a:srgbClr val="000000"/>
              </a:solidFill>
              <a:ea typeface="Calibri"/>
              <a:cs typeface="Calibri"/>
              <a:sym typeface="Calibri"/>
            </a:endParaRPr>
          </a:p>
        </p:txBody>
      </p:sp>
    </p:spTree>
    <p:extLst>
      <p:ext uri="{BB962C8B-B14F-4D97-AF65-F5344CB8AC3E}">
        <p14:creationId xmlns:p14="http://schemas.microsoft.com/office/powerpoint/2010/main" val="14814124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54A8B4A-0EAF-4600-BD68-E946AEC0A325}"/>
              </a:ext>
            </a:extLst>
          </p:cNvPr>
          <p:cNvSpPr>
            <a:spLocks noGrp="1"/>
          </p:cNvSpPr>
          <p:nvPr>
            <p:ph type="sldNum" sz="quarter" idx="11"/>
          </p:nvPr>
        </p:nvSpPr>
        <p:spPr/>
        <p:txBody>
          <a:bodyPr/>
          <a:lstStyle/>
          <a:p>
            <a:fld id="{DA2C159E-F13C-4A85-9A41-E7669D3E0D70}" type="slidenum">
              <a:rPr lang="en-GB" smtClean="0"/>
              <a:pPr/>
              <a:t>36</a:t>
            </a:fld>
            <a:endParaRPr lang="en-GB"/>
          </a:p>
        </p:txBody>
      </p:sp>
      <p:sp>
        <p:nvSpPr>
          <p:cNvPr id="5" name="Footer Placeholder 4">
            <a:extLst>
              <a:ext uri="{FF2B5EF4-FFF2-40B4-BE49-F238E27FC236}">
                <a16:creationId xmlns:a16="http://schemas.microsoft.com/office/drawing/2014/main" id="{12DFDC5C-C5E8-41DA-9B06-B6729BF4080E}"/>
              </a:ext>
            </a:extLst>
          </p:cNvPr>
          <p:cNvSpPr>
            <a:spLocks noGrp="1"/>
          </p:cNvSpPr>
          <p:nvPr>
            <p:ph type="ftr" sz="quarter" idx="10"/>
          </p:nvPr>
        </p:nvSpPr>
        <p:spPr/>
        <p:txBody>
          <a:bodyPr/>
          <a:lstStyle/>
          <a:p>
            <a:r>
              <a:rPr lang="en-GB"/>
              <a:t>Education &amp; Training Foundation</a:t>
            </a:r>
            <a:endParaRPr lang="en-GB" dirty="0"/>
          </a:p>
        </p:txBody>
      </p:sp>
      <p:sp>
        <p:nvSpPr>
          <p:cNvPr id="4" name="Google Shape;192;p22">
            <a:extLst>
              <a:ext uri="{FF2B5EF4-FFF2-40B4-BE49-F238E27FC236}">
                <a16:creationId xmlns:a16="http://schemas.microsoft.com/office/drawing/2014/main" id="{4F57B195-EF59-4473-875C-1C857F9F26BB}"/>
              </a:ext>
            </a:extLst>
          </p:cNvPr>
          <p:cNvSpPr/>
          <p:nvPr/>
        </p:nvSpPr>
        <p:spPr>
          <a:xfrm>
            <a:off x="376707" y="115909"/>
            <a:ext cx="8567671" cy="2146742"/>
          </a:xfrm>
          <a:prstGeom prst="rect">
            <a:avLst/>
          </a:prstGeom>
          <a:noFill/>
          <a:ln>
            <a:noFill/>
          </a:ln>
        </p:spPr>
        <p:txBody>
          <a:bodyPr spcFirstLastPara="1" wrap="square" lIns="68569" tIns="34275" rIns="68569" bIns="34275" anchor="t" anchorCtr="0">
            <a:noAutofit/>
          </a:bodyPr>
          <a:lstStyle/>
          <a:p>
            <a:r>
              <a:rPr lang="en-GB" sz="2000" b="1" dirty="0">
                <a:solidFill>
                  <a:schemeClr val="dk1"/>
                </a:solidFill>
                <a:latin typeface="+mj-lt"/>
                <a:ea typeface="Calibri"/>
                <a:cs typeface="Calibri"/>
                <a:sym typeface="Calibri"/>
              </a:rPr>
              <a:t>Unsupervised learning example: Finding customer segments</a:t>
            </a:r>
            <a:endParaRPr sz="2000" dirty="0">
              <a:latin typeface="+mj-lt"/>
            </a:endParaRPr>
          </a:p>
          <a:p>
            <a:endParaRPr sz="1200" b="1" dirty="0">
              <a:solidFill>
                <a:schemeClr val="dk1"/>
              </a:solidFill>
              <a:ea typeface="Calibri"/>
              <a:cs typeface="Calibri"/>
              <a:sym typeface="Calibri"/>
            </a:endParaRPr>
          </a:p>
          <a:p>
            <a:r>
              <a:rPr lang="en-GB" sz="1200" dirty="0">
                <a:solidFill>
                  <a:schemeClr val="dk1"/>
                </a:solidFill>
                <a:ea typeface="Calibri"/>
                <a:cs typeface="Calibri"/>
                <a:sym typeface="Calibri"/>
              </a:rPr>
              <a:t>Clustering is an unsupervised technique, where the goal is to find natural groups or clusters in a feature space and interpret the input data. There are many different clustering algorithms. One common approach is to divide the data points so that each data point falls into a group that is similar to other data points in the same group, based on a predefined similarity or distance metric in the feature space.</a:t>
            </a:r>
            <a:endParaRPr sz="1200" dirty="0"/>
          </a:p>
          <a:p>
            <a:endParaRPr sz="1200" dirty="0">
              <a:solidFill>
                <a:schemeClr val="dk1"/>
              </a:solidFill>
              <a:ea typeface="Calibri"/>
              <a:cs typeface="Calibri"/>
              <a:sym typeface="Calibri"/>
            </a:endParaRPr>
          </a:p>
          <a:p>
            <a:r>
              <a:rPr lang="en-GB" sz="1200" dirty="0">
                <a:solidFill>
                  <a:schemeClr val="dk1"/>
                </a:solidFill>
                <a:ea typeface="Calibri"/>
                <a:cs typeface="Calibri"/>
                <a:sym typeface="Calibri"/>
              </a:rPr>
              <a:t>Clustering is commonly used to determine customer segments in marketing data. Being able to determine different segments of customers helps marketing teams to approach each customer segment in a unique way. (Think of features like gender, location, age, education, income bracket, and so on.)</a:t>
            </a:r>
            <a:endParaRPr sz="1200" dirty="0">
              <a:solidFill>
                <a:schemeClr val="dk1"/>
              </a:solidFill>
              <a:ea typeface="Calibri"/>
              <a:cs typeface="Calibri"/>
              <a:sym typeface="Calibri"/>
            </a:endParaRPr>
          </a:p>
        </p:txBody>
      </p:sp>
      <p:pic>
        <p:nvPicPr>
          <p:cNvPr id="6" name="Google Shape;193;p22">
            <a:extLst>
              <a:ext uri="{FF2B5EF4-FFF2-40B4-BE49-F238E27FC236}">
                <a16:creationId xmlns:a16="http://schemas.microsoft.com/office/drawing/2014/main" id="{1CA1DF7F-1D5A-4F4D-918D-EA9241BF41C9}"/>
              </a:ext>
            </a:extLst>
          </p:cNvPr>
          <p:cNvPicPr preferRelativeResize="0"/>
          <p:nvPr/>
        </p:nvPicPr>
        <p:blipFill rotWithShape="1">
          <a:blip r:embed="rId3">
            <a:alphaModFix/>
          </a:blip>
          <a:srcRect/>
          <a:stretch/>
        </p:blipFill>
        <p:spPr>
          <a:xfrm>
            <a:off x="3168303" y="2188002"/>
            <a:ext cx="2807393" cy="2832020"/>
          </a:xfrm>
          <a:prstGeom prst="rect">
            <a:avLst/>
          </a:prstGeom>
          <a:noFill/>
          <a:ln>
            <a:noFill/>
          </a:ln>
        </p:spPr>
      </p:pic>
    </p:spTree>
    <p:extLst>
      <p:ext uri="{BB962C8B-B14F-4D97-AF65-F5344CB8AC3E}">
        <p14:creationId xmlns:p14="http://schemas.microsoft.com/office/powerpoint/2010/main" val="5130221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54A8B4A-0EAF-4600-BD68-E946AEC0A325}"/>
              </a:ext>
            </a:extLst>
          </p:cNvPr>
          <p:cNvSpPr>
            <a:spLocks noGrp="1"/>
          </p:cNvSpPr>
          <p:nvPr>
            <p:ph type="sldNum" sz="quarter" idx="11"/>
          </p:nvPr>
        </p:nvSpPr>
        <p:spPr/>
        <p:txBody>
          <a:bodyPr/>
          <a:lstStyle/>
          <a:p>
            <a:fld id="{DA2C159E-F13C-4A85-9A41-E7669D3E0D70}" type="slidenum">
              <a:rPr lang="en-GB" smtClean="0"/>
              <a:pPr/>
              <a:t>37</a:t>
            </a:fld>
            <a:endParaRPr lang="en-GB"/>
          </a:p>
        </p:txBody>
      </p:sp>
      <p:sp>
        <p:nvSpPr>
          <p:cNvPr id="5" name="Footer Placeholder 4">
            <a:extLst>
              <a:ext uri="{FF2B5EF4-FFF2-40B4-BE49-F238E27FC236}">
                <a16:creationId xmlns:a16="http://schemas.microsoft.com/office/drawing/2014/main" id="{12DFDC5C-C5E8-41DA-9B06-B6729BF4080E}"/>
              </a:ext>
            </a:extLst>
          </p:cNvPr>
          <p:cNvSpPr>
            <a:spLocks noGrp="1"/>
          </p:cNvSpPr>
          <p:nvPr>
            <p:ph type="ftr" sz="quarter" idx="10"/>
          </p:nvPr>
        </p:nvSpPr>
        <p:spPr/>
        <p:txBody>
          <a:bodyPr/>
          <a:lstStyle/>
          <a:p>
            <a:r>
              <a:rPr lang="en-GB"/>
              <a:t>Education &amp; Training Foundation</a:t>
            </a:r>
            <a:endParaRPr lang="en-GB" dirty="0"/>
          </a:p>
        </p:txBody>
      </p:sp>
      <p:sp>
        <p:nvSpPr>
          <p:cNvPr id="4" name="Google Shape;198;p23">
            <a:extLst>
              <a:ext uri="{FF2B5EF4-FFF2-40B4-BE49-F238E27FC236}">
                <a16:creationId xmlns:a16="http://schemas.microsoft.com/office/drawing/2014/main" id="{2B085BFB-837E-47E2-B92A-8B64912792C1}"/>
              </a:ext>
            </a:extLst>
          </p:cNvPr>
          <p:cNvSpPr/>
          <p:nvPr/>
        </p:nvSpPr>
        <p:spPr>
          <a:xfrm>
            <a:off x="376707" y="299433"/>
            <a:ext cx="8567671" cy="3993401"/>
          </a:xfrm>
          <a:prstGeom prst="rect">
            <a:avLst/>
          </a:prstGeom>
          <a:noFill/>
          <a:ln>
            <a:noFill/>
          </a:ln>
        </p:spPr>
        <p:txBody>
          <a:bodyPr spcFirstLastPara="1" wrap="square" lIns="68569" tIns="34275" rIns="68569" bIns="34275" anchor="t" anchorCtr="0">
            <a:noAutofit/>
          </a:bodyPr>
          <a:lstStyle/>
          <a:p>
            <a:r>
              <a:rPr lang="en-GB" sz="2000" b="1" dirty="0">
                <a:solidFill>
                  <a:schemeClr val="dk1"/>
                </a:solidFill>
                <a:latin typeface="+mj-lt"/>
                <a:ea typeface="Calibri"/>
                <a:cs typeface="Calibri"/>
                <a:sym typeface="Calibri"/>
              </a:rPr>
              <a:t>Speech/text recognition</a:t>
            </a:r>
            <a:endParaRPr sz="2000" dirty="0">
              <a:latin typeface="+mj-lt"/>
            </a:endParaRPr>
          </a:p>
          <a:p>
            <a:endParaRPr sz="1600" b="1" dirty="0">
              <a:solidFill>
                <a:schemeClr val="dk1"/>
              </a:solidFill>
              <a:ea typeface="Calibri"/>
              <a:cs typeface="Calibri"/>
              <a:sym typeface="Calibri"/>
            </a:endParaRPr>
          </a:p>
          <a:p>
            <a:endParaRPr sz="1600" b="1" dirty="0">
              <a:solidFill>
                <a:schemeClr val="dk1"/>
              </a:solidFill>
              <a:ea typeface="Calibri"/>
              <a:cs typeface="Calibri"/>
              <a:sym typeface="Calibri"/>
            </a:endParaRPr>
          </a:p>
          <a:p>
            <a:r>
              <a:rPr lang="en-GB" sz="1600" dirty="0">
                <a:solidFill>
                  <a:schemeClr val="dk1"/>
                </a:solidFill>
                <a:ea typeface="Calibri"/>
                <a:cs typeface="Calibri"/>
                <a:sym typeface="Calibri"/>
              </a:rPr>
              <a:t>Tokenisation is an initial stage of abstraction that assists in recognising patterns in the data.</a:t>
            </a:r>
            <a:endParaRPr sz="1600" dirty="0"/>
          </a:p>
          <a:p>
            <a:endParaRPr sz="1600" dirty="0">
              <a:solidFill>
                <a:schemeClr val="dk1"/>
              </a:solidFill>
              <a:ea typeface="Calibri"/>
              <a:cs typeface="Calibri"/>
              <a:sym typeface="Calibri"/>
            </a:endParaRPr>
          </a:p>
          <a:p>
            <a:r>
              <a:rPr lang="en-GB" sz="1600" dirty="0">
                <a:solidFill>
                  <a:schemeClr val="dk1"/>
                </a:solidFill>
                <a:ea typeface="Calibri"/>
                <a:cs typeface="Calibri"/>
                <a:sym typeface="Calibri"/>
              </a:rPr>
              <a:t>It involves breaking down an utterance or sentence into component parts, called ‘tokens’.</a:t>
            </a:r>
            <a:endParaRPr sz="1600" dirty="0"/>
          </a:p>
          <a:p>
            <a:endParaRPr sz="1600" dirty="0">
              <a:solidFill>
                <a:schemeClr val="dk1"/>
              </a:solidFill>
              <a:ea typeface="Calibri"/>
              <a:cs typeface="Calibri"/>
              <a:sym typeface="Calibri"/>
            </a:endParaRPr>
          </a:p>
          <a:p>
            <a:r>
              <a:rPr lang="en-GB" sz="1600" dirty="0">
                <a:solidFill>
                  <a:schemeClr val="dk1"/>
                </a:solidFill>
                <a:ea typeface="Calibri"/>
                <a:cs typeface="Calibri"/>
                <a:sym typeface="Calibri"/>
              </a:rPr>
              <a:t>“I’d really like to go to the park if the weather is nice.”</a:t>
            </a:r>
            <a:endParaRPr sz="1600" dirty="0"/>
          </a:p>
          <a:p>
            <a:endParaRPr sz="1600" dirty="0">
              <a:solidFill>
                <a:schemeClr val="dk1"/>
              </a:solidFill>
              <a:ea typeface="Calibri"/>
              <a:cs typeface="Calibri"/>
              <a:sym typeface="Calibri"/>
            </a:endParaRPr>
          </a:p>
          <a:p>
            <a:r>
              <a:rPr lang="en-GB" sz="1600" dirty="0">
                <a:solidFill>
                  <a:schemeClr val="dk1"/>
                </a:solidFill>
                <a:ea typeface="Calibri"/>
                <a:cs typeface="Calibri"/>
                <a:sym typeface="Calibri"/>
              </a:rPr>
              <a:t>[I’d] [really] [</a:t>
            </a:r>
            <a:r>
              <a:rPr lang="en-GB" sz="1600" dirty="0" err="1">
                <a:solidFill>
                  <a:schemeClr val="dk1"/>
                </a:solidFill>
                <a:ea typeface="Calibri"/>
                <a:cs typeface="Calibri"/>
                <a:sym typeface="Calibri"/>
              </a:rPr>
              <a:t>lik</a:t>
            </a:r>
            <a:r>
              <a:rPr lang="en-GB" sz="1600" dirty="0">
                <a:solidFill>
                  <a:schemeClr val="dk1"/>
                </a:solidFill>
                <a:ea typeface="Calibri"/>
                <a:cs typeface="Calibri"/>
                <a:sym typeface="Calibri"/>
              </a:rPr>
              <a:t>] [to] [go] [to] [the] [park] [if] [the] [weather] [is] [</a:t>
            </a:r>
            <a:r>
              <a:rPr lang="en-GB" sz="1600" dirty="0" err="1">
                <a:solidFill>
                  <a:schemeClr val="dk1"/>
                </a:solidFill>
                <a:ea typeface="Calibri"/>
                <a:cs typeface="Calibri"/>
                <a:sym typeface="Calibri"/>
              </a:rPr>
              <a:t>nic</a:t>
            </a:r>
            <a:r>
              <a:rPr lang="en-GB" sz="1600" dirty="0">
                <a:solidFill>
                  <a:schemeClr val="dk1"/>
                </a:solidFill>
                <a:ea typeface="Calibri"/>
                <a:cs typeface="Calibri"/>
                <a:sym typeface="Calibri"/>
              </a:rPr>
              <a:t>] [.]</a:t>
            </a:r>
            <a:endParaRPr sz="1600" dirty="0"/>
          </a:p>
          <a:p>
            <a:endParaRPr sz="1600" dirty="0">
              <a:solidFill>
                <a:schemeClr val="dk1"/>
              </a:solidFill>
              <a:ea typeface="Calibri"/>
              <a:cs typeface="Calibri"/>
              <a:sym typeface="Calibri"/>
            </a:endParaRPr>
          </a:p>
          <a:p>
            <a:r>
              <a:rPr lang="en-GB" sz="1600" dirty="0">
                <a:solidFill>
                  <a:schemeClr val="dk1"/>
                </a:solidFill>
                <a:ea typeface="Calibri"/>
                <a:cs typeface="Calibri"/>
                <a:sym typeface="Calibri"/>
              </a:rPr>
              <a:t>Removing punctuation and caps helps to prepare the data for machine learning.</a:t>
            </a:r>
            <a:endParaRPr sz="1600" dirty="0">
              <a:solidFill>
                <a:schemeClr val="dk1"/>
              </a:solidFill>
              <a:ea typeface="Calibri"/>
              <a:cs typeface="Calibri"/>
              <a:sym typeface="Calibri"/>
            </a:endParaRPr>
          </a:p>
          <a:p>
            <a:endParaRPr sz="1600" dirty="0">
              <a:solidFill>
                <a:schemeClr val="dk1"/>
              </a:solidFill>
              <a:ea typeface="Calibri"/>
              <a:cs typeface="Calibri"/>
              <a:sym typeface="Calibri"/>
            </a:endParaRPr>
          </a:p>
          <a:p>
            <a:r>
              <a:rPr lang="en-GB" sz="1600" dirty="0">
                <a:solidFill>
                  <a:schemeClr val="dk1"/>
                </a:solidFill>
                <a:ea typeface="Calibri"/>
                <a:cs typeface="Calibri"/>
                <a:sym typeface="Calibri"/>
              </a:rPr>
              <a:t>[id] [really] [</a:t>
            </a:r>
            <a:r>
              <a:rPr lang="en-GB" sz="1600" dirty="0" err="1">
                <a:solidFill>
                  <a:schemeClr val="dk1"/>
                </a:solidFill>
                <a:ea typeface="Calibri"/>
                <a:cs typeface="Calibri"/>
                <a:sym typeface="Calibri"/>
              </a:rPr>
              <a:t>lik</a:t>
            </a:r>
            <a:r>
              <a:rPr lang="en-GB" sz="1600" dirty="0">
                <a:solidFill>
                  <a:schemeClr val="dk1"/>
                </a:solidFill>
                <a:ea typeface="Calibri"/>
                <a:cs typeface="Calibri"/>
                <a:sym typeface="Calibri"/>
              </a:rPr>
              <a:t>] [to] [go] [to] [the] [park] [if] [the] [weather] [is] [</a:t>
            </a:r>
            <a:r>
              <a:rPr lang="en-GB" sz="1600" dirty="0" err="1">
                <a:solidFill>
                  <a:schemeClr val="dk1"/>
                </a:solidFill>
                <a:ea typeface="Calibri"/>
                <a:cs typeface="Calibri"/>
                <a:sym typeface="Calibri"/>
              </a:rPr>
              <a:t>nic</a:t>
            </a:r>
            <a:r>
              <a:rPr lang="en-GB" sz="1600" dirty="0">
                <a:solidFill>
                  <a:schemeClr val="dk1"/>
                </a:solidFill>
                <a:ea typeface="Calibri"/>
                <a:cs typeface="Calibri"/>
                <a:sym typeface="Calibri"/>
              </a:rPr>
              <a:t>]</a:t>
            </a:r>
            <a:endParaRPr sz="1600" dirty="0"/>
          </a:p>
          <a:p>
            <a:endParaRPr sz="1200" dirty="0">
              <a:solidFill>
                <a:schemeClr val="dk1"/>
              </a:solidFill>
              <a:ea typeface="Calibri"/>
              <a:cs typeface="Calibri"/>
              <a:sym typeface="Calibri"/>
            </a:endParaRPr>
          </a:p>
        </p:txBody>
      </p:sp>
    </p:spTree>
    <p:extLst>
      <p:ext uri="{BB962C8B-B14F-4D97-AF65-F5344CB8AC3E}">
        <p14:creationId xmlns:p14="http://schemas.microsoft.com/office/powerpoint/2010/main" val="19323954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54A8B4A-0EAF-4600-BD68-E946AEC0A325}"/>
              </a:ext>
            </a:extLst>
          </p:cNvPr>
          <p:cNvSpPr>
            <a:spLocks noGrp="1"/>
          </p:cNvSpPr>
          <p:nvPr>
            <p:ph type="sldNum" sz="quarter" idx="11"/>
          </p:nvPr>
        </p:nvSpPr>
        <p:spPr/>
        <p:txBody>
          <a:bodyPr/>
          <a:lstStyle/>
          <a:p>
            <a:fld id="{DA2C159E-F13C-4A85-9A41-E7669D3E0D70}" type="slidenum">
              <a:rPr lang="en-GB" smtClean="0"/>
              <a:pPr/>
              <a:t>38</a:t>
            </a:fld>
            <a:endParaRPr lang="en-GB"/>
          </a:p>
        </p:txBody>
      </p:sp>
      <p:sp>
        <p:nvSpPr>
          <p:cNvPr id="5" name="Footer Placeholder 4">
            <a:extLst>
              <a:ext uri="{FF2B5EF4-FFF2-40B4-BE49-F238E27FC236}">
                <a16:creationId xmlns:a16="http://schemas.microsoft.com/office/drawing/2014/main" id="{12DFDC5C-C5E8-41DA-9B06-B6729BF4080E}"/>
              </a:ext>
            </a:extLst>
          </p:cNvPr>
          <p:cNvSpPr>
            <a:spLocks noGrp="1"/>
          </p:cNvSpPr>
          <p:nvPr>
            <p:ph type="ftr" sz="quarter" idx="10"/>
          </p:nvPr>
        </p:nvSpPr>
        <p:spPr/>
        <p:txBody>
          <a:bodyPr/>
          <a:lstStyle/>
          <a:p>
            <a:r>
              <a:rPr lang="en-GB"/>
              <a:t>Education &amp; Training Foundation</a:t>
            </a:r>
            <a:endParaRPr lang="en-GB" dirty="0"/>
          </a:p>
        </p:txBody>
      </p:sp>
      <p:sp>
        <p:nvSpPr>
          <p:cNvPr id="4" name="Google Shape;203;p24">
            <a:extLst>
              <a:ext uri="{FF2B5EF4-FFF2-40B4-BE49-F238E27FC236}">
                <a16:creationId xmlns:a16="http://schemas.microsoft.com/office/drawing/2014/main" id="{538979FF-1815-40B3-8EEF-89B8EAAAF146}"/>
              </a:ext>
            </a:extLst>
          </p:cNvPr>
          <p:cNvSpPr/>
          <p:nvPr/>
        </p:nvSpPr>
        <p:spPr>
          <a:xfrm>
            <a:off x="281627" y="339502"/>
            <a:ext cx="8567671" cy="3993401"/>
          </a:xfrm>
          <a:prstGeom prst="rect">
            <a:avLst/>
          </a:prstGeom>
          <a:noFill/>
          <a:ln>
            <a:noFill/>
          </a:ln>
        </p:spPr>
        <p:txBody>
          <a:bodyPr spcFirstLastPara="1" wrap="square" lIns="68569" tIns="34275" rIns="68569" bIns="34275" anchor="t" anchorCtr="0">
            <a:noAutofit/>
          </a:bodyPr>
          <a:lstStyle/>
          <a:p>
            <a:r>
              <a:rPr lang="en-GB" sz="2000" b="1" dirty="0">
                <a:solidFill>
                  <a:schemeClr val="dk1"/>
                </a:solidFill>
                <a:latin typeface="+mj-lt"/>
                <a:ea typeface="Calibri"/>
                <a:cs typeface="Calibri"/>
                <a:sym typeface="Calibri"/>
              </a:rPr>
              <a:t>Speech/text recognition</a:t>
            </a:r>
            <a:endParaRPr sz="2000" dirty="0">
              <a:latin typeface="+mj-lt"/>
            </a:endParaRPr>
          </a:p>
          <a:p>
            <a:endParaRPr b="1" dirty="0">
              <a:solidFill>
                <a:schemeClr val="dk1"/>
              </a:solidFill>
              <a:latin typeface="Calibri"/>
              <a:ea typeface="Calibri"/>
              <a:cs typeface="Calibri"/>
              <a:sym typeface="Calibri"/>
            </a:endParaRPr>
          </a:p>
          <a:p>
            <a:endParaRPr b="1" dirty="0">
              <a:solidFill>
                <a:schemeClr val="dk1"/>
              </a:solidFill>
              <a:latin typeface="Calibri"/>
              <a:ea typeface="Calibri"/>
              <a:cs typeface="Calibri"/>
              <a:sym typeface="Calibri"/>
            </a:endParaRPr>
          </a:p>
          <a:p>
            <a:r>
              <a:rPr lang="en-GB" sz="1600" dirty="0">
                <a:solidFill>
                  <a:schemeClr val="dk1"/>
                </a:solidFill>
                <a:ea typeface="Calibri"/>
                <a:cs typeface="Calibri"/>
                <a:sym typeface="Calibri"/>
              </a:rPr>
              <a:t>Tokenisation is an initial stage of abstraction that assists in recognising patterns in the data.</a:t>
            </a:r>
            <a:endParaRPr sz="1600" dirty="0"/>
          </a:p>
          <a:p>
            <a:endParaRPr sz="1600" dirty="0">
              <a:solidFill>
                <a:schemeClr val="dk1"/>
              </a:solidFill>
              <a:ea typeface="Calibri"/>
              <a:cs typeface="Calibri"/>
              <a:sym typeface="Calibri"/>
            </a:endParaRPr>
          </a:p>
          <a:p>
            <a:r>
              <a:rPr lang="en-GB" sz="1600" dirty="0">
                <a:solidFill>
                  <a:schemeClr val="dk1"/>
                </a:solidFill>
                <a:ea typeface="Calibri"/>
                <a:cs typeface="Calibri"/>
                <a:sym typeface="Calibri"/>
              </a:rPr>
              <a:t>It involves breaking down an utterance or sentence into component parts, called ‘tokens’.</a:t>
            </a:r>
            <a:endParaRPr sz="1600" dirty="0"/>
          </a:p>
          <a:p>
            <a:endParaRPr sz="1600" dirty="0">
              <a:solidFill>
                <a:schemeClr val="dk1"/>
              </a:solidFill>
              <a:ea typeface="Calibri"/>
              <a:cs typeface="Calibri"/>
              <a:sym typeface="Calibri"/>
            </a:endParaRPr>
          </a:p>
          <a:p>
            <a:r>
              <a:rPr lang="en-GB" sz="1600" dirty="0">
                <a:solidFill>
                  <a:schemeClr val="dk1"/>
                </a:solidFill>
                <a:ea typeface="Calibri"/>
                <a:cs typeface="Calibri"/>
                <a:sym typeface="Calibri"/>
              </a:rPr>
              <a:t>“I’d really like to go to the park if the weather is nice.”</a:t>
            </a:r>
            <a:endParaRPr sz="1600" dirty="0"/>
          </a:p>
          <a:p>
            <a:endParaRPr sz="1600" dirty="0">
              <a:solidFill>
                <a:schemeClr val="dk1"/>
              </a:solidFill>
              <a:ea typeface="Calibri"/>
              <a:cs typeface="Calibri"/>
              <a:sym typeface="Calibri"/>
            </a:endParaRPr>
          </a:p>
          <a:p>
            <a:r>
              <a:rPr lang="en-GB" sz="1600" dirty="0">
                <a:solidFill>
                  <a:schemeClr val="dk1"/>
                </a:solidFill>
                <a:ea typeface="Calibri"/>
                <a:cs typeface="Calibri"/>
                <a:sym typeface="Calibri"/>
              </a:rPr>
              <a:t>[I’d] [really] [</a:t>
            </a:r>
            <a:r>
              <a:rPr lang="en-GB" sz="1600" dirty="0" err="1">
                <a:solidFill>
                  <a:schemeClr val="dk1"/>
                </a:solidFill>
                <a:ea typeface="Calibri"/>
                <a:cs typeface="Calibri"/>
                <a:sym typeface="Calibri"/>
              </a:rPr>
              <a:t>lik</a:t>
            </a:r>
            <a:r>
              <a:rPr lang="en-GB" sz="1600" dirty="0">
                <a:solidFill>
                  <a:schemeClr val="dk1"/>
                </a:solidFill>
                <a:ea typeface="Calibri"/>
                <a:cs typeface="Calibri"/>
                <a:sym typeface="Calibri"/>
              </a:rPr>
              <a:t>] [to] [go] [to] [the] [park] [if] [the] [weather] [is] [</a:t>
            </a:r>
            <a:r>
              <a:rPr lang="en-GB" sz="1600" dirty="0" err="1">
                <a:solidFill>
                  <a:schemeClr val="dk1"/>
                </a:solidFill>
                <a:ea typeface="Calibri"/>
                <a:cs typeface="Calibri"/>
                <a:sym typeface="Calibri"/>
              </a:rPr>
              <a:t>nic</a:t>
            </a:r>
            <a:r>
              <a:rPr lang="en-GB" sz="1600" dirty="0">
                <a:solidFill>
                  <a:schemeClr val="dk1"/>
                </a:solidFill>
                <a:ea typeface="Calibri"/>
                <a:cs typeface="Calibri"/>
                <a:sym typeface="Calibri"/>
              </a:rPr>
              <a:t>] [.]</a:t>
            </a:r>
            <a:endParaRPr sz="1600" dirty="0"/>
          </a:p>
          <a:p>
            <a:endParaRPr sz="1600" dirty="0">
              <a:solidFill>
                <a:schemeClr val="dk1"/>
              </a:solidFill>
              <a:ea typeface="Calibri"/>
              <a:cs typeface="Calibri"/>
              <a:sym typeface="Calibri"/>
            </a:endParaRPr>
          </a:p>
          <a:p>
            <a:r>
              <a:rPr lang="en-GB" sz="1600" dirty="0">
                <a:solidFill>
                  <a:schemeClr val="dk1"/>
                </a:solidFill>
                <a:ea typeface="Calibri"/>
                <a:cs typeface="Calibri"/>
                <a:sym typeface="Calibri"/>
              </a:rPr>
              <a:t>Removing punctuation and caps would be a final feature to prepare the data for machine learning.</a:t>
            </a:r>
            <a:endParaRPr sz="1600" dirty="0">
              <a:solidFill>
                <a:schemeClr val="dk1"/>
              </a:solidFill>
              <a:ea typeface="Calibri"/>
              <a:cs typeface="Calibri"/>
              <a:sym typeface="Calibri"/>
            </a:endParaRPr>
          </a:p>
          <a:p>
            <a:endParaRPr sz="1600" dirty="0">
              <a:solidFill>
                <a:schemeClr val="dk1"/>
              </a:solidFill>
              <a:ea typeface="Calibri"/>
              <a:cs typeface="Calibri"/>
              <a:sym typeface="Calibri"/>
            </a:endParaRPr>
          </a:p>
          <a:p>
            <a:r>
              <a:rPr lang="en-GB" sz="1600" dirty="0">
                <a:solidFill>
                  <a:schemeClr val="dk1"/>
                </a:solidFill>
                <a:ea typeface="Calibri"/>
                <a:cs typeface="Calibri"/>
                <a:sym typeface="Calibri"/>
              </a:rPr>
              <a:t>[id] [really] [</a:t>
            </a:r>
            <a:r>
              <a:rPr lang="en-GB" sz="1600" dirty="0" err="1">
                <a:solidFill>
                  <a:schemeClr val="dk1"/>
                </a:solidFill>
                <a:ea typeface="Calibri"/>
                <a:cs typeface="Calibri"/>
                <a:sym typeface="Calibri"/>
              </a:rPr>
              <a:t>lik</a:t>
            </a:r>
            <a:r>
              <a:rPr lang="en-GB" sz="1600" dirty="0">
                <a:solidFill>
                  <a:schemeClr val="dk1"/>
                </a:solidFill>
                <a:ea typeface="Calibri"/>
                <a:cs typeface="Calibri"/>
                <a:sym typeface="Calibri"/>
              </a:rPr>
              <a:t>] [to] [go] [to] [the] [park] [if] [the] [weather] [is] [</a:t>
            </a:r>
            <a:r>
              <a:rPr lang="en-GB" sz="1600" dirty="0" err="1">
                <a:solidFill>
                  <a:schemeClr val="dk1"/>
                </a:solidFill>
                <a:ea typeface="Calibri"/>
                <a:cs typeface="Calibri"/>
                <a:sym typeface="Calibri"/>
              </a:rPr>
              <a:t>nic</a:t>
            </a:r>
            <a:r>
              <a:rPr lang="en-GB" sz="1600" dirty="0">
                <a:solidFill>
                  <a:schemeClr val="dk1"/>
                </a:solidFill>
                <a:ea typeface="Calibri"/>
                <a:cs typeface="Calibri"/>
                <a:sym typeface="Calibri"/>
              </a:rPr>
              <a:t>]</a:t>
            </a:r>
            <a:endParaRPr sz="1600" dirty="0"/>
          </a:p>
          <a:p>
            <a:endParaRPr dirty="0">
              <a:solidFill>
                <a:schemeClr val="dk1"/>
              </a:solidFill>
              <a:latin typeface="Calibri"/>
              <a:ea typeface="Calibri"/>
              <a:cs typeface="Calibri"/>
              <a:sym typeface="Calibri"/>
            </a:endParaRPr>
          </a:p>
        </p:txBody>
      </p:sp>
      <p:sp>
        <p:nvSpPr>
          <p:cNvPr id="6" name="Google Shape;204;p24">
            <a:extLst>
              <a:ext uri="{FF2B5EF4-FFF2-40B4-BE49-F238E27FC236}">
                <a16:creationId xmlns:a16="http://schemas.microsoft.com/office/drawing/2014/main" id="{5B2AC079-AA36-4E32-B170-F8D4DBDC9114}"/>
              </a:ext>
            </a:extLst>
          </p:cNvPr>
          <p:cNvSpPr/>
          <p:nvPr/>
        </p:nvSpPr>
        <p:spPr>
          <a:xfrm>
            <a:off x="1259632" y="2571750"/>
            <a:ext cx="504056" cy="480494"/>
          </a:xfrm>
          <a:prstGeom prst="rect">
            <a:avLst/>
          </a:prstGeom>
          <a:noFill/>
          <a:ln w="76200" cap="flat" cmpd="sng">
            <a:solidFill>
              <a:srgbClr val="FF0000"/>
            </a:solidFill>
            <a:prstDash val="solid"/>
            <a:miter lim="800000"/>
            <a:headEnd type="none" w="sm" len="sm"/>
            <a:tailEnd type="none" w="sm" len="sm"/>
          </a:ln>
        </p:spPr>
        <p:txBody>
          <a:bodyPr spcFirstLastPara="1" wrap="square" lIns="68569" tIns="34275" rIns="68569" bIns="34275" anchor="ctr" anchorCtr="0">
            <a:noAutofit/>
          </a:bodyPr>
          <a:lstStyle/>
          <a:p>
            <a:pPr algn="ctr"/>
            <a:endParaRPr sz="1350">
              <a:solidFill>
                <a:schemeClr val="lt1"/>
              </a:solidFill>
              <a:latin typeface="Calibri"/>
              <a:ea typeface="Calibri"/>
              <a:cs typeface="Calibri"/>
              <a:sym typeface="Calibri"/>
            </a:endParaRPr>
          </a:p>
        </p:txBody>
      </p:sp>
      <p:sp>
        <p:nvSpPr>
          <p:cNvPr id="7" name="Google Shape;205;p24">
            <a:extLst>
              <a:ext uri="{FF2B5EF4-FFF2-40B4-BE49-F238E27FC236}">
                <a16:creationId xmlns:a16="http://schemas.microsoft.com/office/drawing/2014/main" id="{9DA923A7-4391-4F04-AACE-B9A721026109}"/>
              </a:ext>
            </a:extLst>
          </p:cNvPr>
          <p:cNvSpPr/>
          <p:nvPr/>
        </p:nvSpPr>
        <p:spPr>
          <a:xfrm>
            <a:off x="5724128" y="2619535"/>
            <a:ext cx="504056" cy="432709"/>
          </a:xfrm>
          <a:prstGeom prst="rect">
            <a:avLst/>
          </a:prstGeom>
          <a:noFill/>
          <a:ln w="76200" cap="flat" cmpd="sng">
            <a:solidFill>
              <a:srgbClr val="FF0000"/>
            </a:solidFill>
            <a:prstDash val="solid"/>
            <a:miter lim="800000"/>
            <a:headEnd type="none" w="sm" len="sm"/>
            <a:tailEnd type="none" w="sm" len="sm"/>
          </a:ln>
        </p:spPr>
        <p:txBody>
          <a:bodyPr spcFirstLastPara="1" wrap="square" lIns="68569" tIns="34275" rIns="68569" bIns="34275" anchor="ctr" anchorCtr="0">
            <a:noAutofit/>
          </a:bodyPr>
          <a:lstStyle/>
          <a:p>
            <a:pPr algn="ctr"/>
            <a:endParaRPr sz="135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35788056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54A8B4A-0EAF-4600-BD68-E946AEC0A325}"/>
              </a:ext>
            </a:extLst>
          </p:cNvPr>
          <p:cNvSpPr>
            <a:spLocks noGrp="1"/>
          </p:cNvSpPr>
          <p:nvPr>
            <p:ph type="sldNum" sz="quarter" idx="11"/>
          </p:nvPr>
        </p:nvSpPr>
        <p:spPr/>
        <p:txBody>
          <a:bodyPr/>
          <a:lstStyle/>
          <a:p>
            <a:fld id="{DA2C159E-F13C-4A85-9A41-E7669D3E0D70}" type="slidenum">
              <a:rPr lang="en-GB" smtClean="0"/>
              <a:pPr/>
              <a:t>39</a:t>
            </a:fld>
            <a:endParaRPr lang="en-GB"/>
          </a:p>
        </p:txBody>
      </p:sp>
      <p:sp>
        <p:nvSpPr>
          <p:cNvPr id="5" name="Footer Placeholder 4">
            <a:extLst>
              <a:ext uri="{FF2B5EF4-FFF2-40B4-BE49-F238E27FC236}">
                <a16:creationId xmlns:a16="http://schemas.microsoft.com/office/drawing/2014/main" id="{12DFDC5C-C5E8-41DA-9B06-B6729BF4080E}"/>
              </a:ext>
            </a:extLst>
          </p:cNvPr>
          <p:cNvSpPr>
            <a:spLocks noGrp="1"/>
          </p:cNvSpPr>
          <p:nvPr>
            <p:ph type="ftr" sz="quarter" idx="10"/>
          </p:nvPr>
        </p:nvSpPr>
        <p:spPr/>
        <p:txBody>
          <a:bodyPr/>
          <a:lstStyle/>
          <a:p>
            <a:r>
              <a:rPr lang="en-GB"/>
              <a:t>Education &amp; Training Foundation</a:t>
            </a:r>
            <a:endParaRPr lang="en-GB" dirty="0"/>
          </a:p>
        </p:txBody>
      </p:sp>
      <p:pic>
        <p:nvPicPr>
          <p:cNvPr id="4" name="Google Shape;210;p25" descr="Image for post">
            <a:extLst>
              <a:ext uri="{FF2B5EF4-FFF2-40B4-BE49-F238E27FC236}">
                <a16:creationId xmlns:a16="http://schemas.microsoft.com/office/drawing/2014/main" id="{151C1563-B539-4EE3-AC6F-F6B5F9FB62F2}"/>
              </a:ext>
            </a:extLst>
          </p:cNvPr>
          <p:cNvPicPr preferRelativeResize="0"/>
          <p:nvPr/>
        </p:nvPicPr>
        <p:blipFill rotWithShape="1">
          <a:blip r:embed="rId3">
            <a:alphaModFix/>
          </a:blip>
          <a:srcRect/>
          <a:stretch/>
        </p:blipFill>
        <p:spPr>
          <a:xfrm>
            <a:off x="2009121" y="735855"/>
            <a:ext cx="5107338" cy="3340308"/>
          </a:xfrm>
          <a:prstGeom prst="rect">
            <a:avLst/>
          </a:prstGeom>
          <a:noFill/>
          <a:ln>
            <a:noFill/>
          </a:ln>
        </p:spPr>
      </p:pic>
      <p:sp>
        <p:nvSpPr>
          <p:cNvPr id="6" name="Google Shape;216;p25">
            <a:extLst>
              <a:ext uri="{FF2B5EF4-FFF2-40B4-BE49-F238E27FC236}">
                <a16:creationId xmlns:a16="http://schemas.microsoft.com/office/drawing/2014/main" id="{F419D292-81F9-451C-8F61-517EC50FA932}"/>
              </a:ext>
            </a:extLst>
          </p:cNvPr>
          <p:cNvSpPr/>
          <p:nvPr/>
        </p:nvSpPr>
        <p:spPr>
          <a:xfrm>
            <a:off x="6427891" y="555526"/>
            <a:ext cx="1528485" cy="692498"/>
          </a:xfrm>
          <a:prstGeom prst="rect">
            <a:avLst/>
          </a:prstGeom>
          <a:noFill/>
          <a:ln>
            <a:noFill/>
          </a:ln>
        </p:spPr>
        <p:txBody>
          <a:bodyPr spcFirstLastPara="1" wrap="square" lIns="68569" tIns="34275" rIns="68569" bIns="34275" anchor="t" anchorCtr="0">
            <a:noAutofit/>
          </a:bodyPr>
          <a:lstStyle/>
          <a:p>
            <a:r>
              <a:rPr lang="en-GB" sz="1200" dirty="0">
                <a:solidFill>
                  <a:schemeClr val="dk1"/>
                </a:solidFill>
                <a:ea typeface="Calibri"/>
                <a:cs typeface="Calibri"/>
                <a:sym typeface="Calibri"/>
              </a:rPr>
              <a:t>“Yes, a walk in the park would be nice.”</a:t>
            </a:r>
            <a:endParaRPr sz="1200" dirty="0">
              <a:solidFill>
                <a:schemeClr val="dk1"/>
              </a:solidFill>
              <a:ea typeface="Calibri"/>
              <a:cs typeface="Calibri"/>
              <a:sym typeface="Calibri"/>
            </a:endParaRPr>
          </a:p>
        </p:txBody>
      </p:sp>
      <p:sp>
        <p:nvSpPr>
          <p:cNvPr id="7" name="Google Shape;214;p25">
            <a:extLst>
              <a:ext uri="{FF2B5EF4-FFF2-40B4-BE49-F238E27FC236}">
                <a16:creationId xmlns:a16="http://schemas.microsoft.com/office/drawing/2014/main" id="{E234C04E-228E-4DD7-AC2D-A342755C2A1E}"/>
              </a:ext>
            </a:extLst>
          </p:cNvPr>
          <p:cNvSpPr/>
          <p:nvPr/>
        </p:nvSpPr>
        <p:spPr>
          <a:xfrm>
            <a:off x="3154840" y="173833"/>
            <a:ext cx="1407950" cy="692498"/>
          </a:xfrm>
          <a:prstGeom prst="rect">
            <a:avLst/>
          </a:prstGeom>
          <a:noFill/>
          <a:ln>
            <a:noFill/>
          </a:ln>
        </p:spPr>
        <p:txBody>
          <a:bodyPr spcFirstLastPara="1" wrap="square" lIns="68569" tIns="34275" rIns="68569" bIns="34275" anchor="t" anchorCtr="0">
            <a:noAutofit/>
          </a:bodyPr>
          <a:lstStyle/>
          <a:p>
            <a:r>
              <a:rPr lang="en-GB" sz="1200" dirty="0">
                <a:solidFill>
                  <a:schemeClr val="dk1"/>
                </a:solidFill>
                <a:ea typeface="Calibri"/>
                <a:cs typeface="Calibri"/>
                <a:sym typeface="Calibri"/>
              </a:rPr>
              <a:t>[</a:t>
            </a:r>
            <a:r>
              <a:rPr lang="en-GB" sz="1200" dirty="0" err="1">
                <a:solidFill>
                  <a:schemeClr val="dk1"/>
                </a:solidFill>
                <a:ea typeface="Calibri"/>
                <a:cs typeface="Calibri"/>
                <a:sym typeface="Calibri"/>
              </a:rPr>
              <a:t>i</a:t>
            </a:r>
            <a:r>
              <a:rPr lang="en-GB" sz="1200" dirty="0">
                <a:solidFill>
                  <a:schemeClr val="dk1"/>
                </a:solidFill>
                <a:ea typeface="Calibri"/>
                <a:cs typeface="Calibri"/>
                <a:sym typeface="Calibri"/>
              </a:rPr>
              <a:t>] [like] [</a:t>
            </a:r>
            <a:r>
              <a:rPr lang="en-GB" sz="1200" dirty="0" err="1">
                <a:solidFill>
                  <a:schemeClr val="dk1"/>
                </a:solidFill>
                <a:ea typeface="Calibri"/>
                <a:cs typeface="Calibri"/>
                <a:sym typeface="Calibri"/>
              </a:rPr>
              <a:t>wanna</a:t>
            </a:r>
            <a:r>
              <a:rPr lang="en-GB" sz="1200" dirty="0">
                <a:solidFill>
                  <a:schemeClr val="dk1"/>
                </a:solidFill>
                <a:ea typeface="Calibri"/>
                <a:cs typeface="Calibri"/>
                <a:sym typeface="Calibri"/>
              </a:rPr>
              <a:t>] [go] [get] [the] [park]</a:t>
            </a:r>
            <a:endParaRPr sz="1200" dirty="0">
              <a:solidFill>
                <a:schemeClr val="dk1"/>
              </a:solidFill>
              <a:ea typeface="Calibri"/>
              <a:cs typeface="Calibri"/>
              <a:sym typeface="Calibri"/>
            </a:endParaRPr>
          </a:p>
        </p:txBody>
      </p:sp>
      <p:sp>
        <p:nvSpPr>
          <p:cNvPr id="8" name="Google Shape;211;p25">
            <a:extLst>
              <a:ext uri="{FF2B5EF4-FFF2-40B4-BE49-F238E27FC236}">
                <a16:creationId xmlns:a16="http://schemas.microsoft.com/office/drawing/2014/main" id="{4A969AB3-6D55-4C41-9D3D-30604DE9D1E9}"/>
              </a:ext>
            </a:extLst>
          </p:cNvPr>
          <p:cNvSpPr/>
          <p:nvPr/>
        </p:nvSpPr>
        <p:spPr>
          <a:xfrm>
            <a:off x="206739" y="1090629"/>
            <a:ext cx="1889314" cy="484748"/>
          </a:xfrm>
          <a:prstGeom prst="rect">
            <a:avLst/>
          </a:prstGeom>
          <a:noFill/>
          <a:ln>
            <a:noFill/>
          </a:ln>
        </p:spPr>
        <p:txBody>
          <a:bodyPr spcFirstLastPara="1" wrap="square" lIns="68569" tIns="34275" rIns="68569" bIns="34275" anchor="t" anchorCtr="0">
            <a:noAutofit/>
          </a:bodyPr>
          <a:lstStyle/>
          <a:p>
            <a:r>
              <a:rPr lang="en-GB" sz="1200" dirty="0">
                <a:solidFill>
                  <a:schemeClr val="dk1"/>
                </a:solidFill>
                <a:ea typeface="Calibri"/>
                <a:cs typeface="Calibri"/>
                <a:sym typeface="Calibri"/>
              </a:rPr>
              <a:t>“I’d like to go to the park.”</a:t>
            </a:r>
            <a:endParaRPr sz="1200" dirty="0">
              <a:solidFill>
                <a:schemeClr val="dk1"/>
              </a:solidFill>
              <a:ea typeface="Calibri"/>
              <a:cs typeface="Calibri"/>
              <a:sym typeface="Calibri"/>
            </a:endParaRPr>
          </a:p>
        </p:txBody>
      </p:sp>
      <p:sp>
        <p:nvSpPr>
          <p:cNvPr id="9" name="Google Shape;212;p25">
            <a:extLst>
              <a:ext uri="{FF2B5EF4-FFF2-40B4-BE49-F238E27FC236}">
                <a16:creationId xmlns:a16="http://schemas.microsoft.com/office/drawing/2014/main" id="{17D6E72E-6BEB-440A-9CFB-21FECEC7A4E1}"/>
              </a:ext>
            </a:extLst>
          </p:cNvPr>
          <p:cNvSpPr/>
          <p:nvPr/>
        </p:nvSpPr>
        <p:spPr>
          <a:xfrm>
            <a:off x="206739" y="1921261"/>
            <a:ext cx="1889314" cy="484748"/>
          </a:xfrm>
          <a:prstGeom prst="rect">
            <a:avLst/>
          </a:prstGeom>
          <a:noFill/>
          <a:ln>
            <a:noFill/>
          </a:ln>
        </p:spPr>
        <p:txBody>
          <a:bodyPr spcFirstLastPara="1" wrap="square" lIns="68569" tIns="34275" rIns="68569" bIns="34275" anchor="t" anchorCtr="0">
            <a:noAutofit/>
          </a:bodyPr>
          <a:lstStyle/>
          <a:p>
            <a:r>
              <a:rPr lang="en-GB" sz="1200" dirty="0">
                <a:solidFill>
                  <a:schemeClr val="dk1"/>
                </a:solidFill>
                <a:ea typeface="Calibri"/>
                <a:cs typeface="Calibri"/>
                <a:sym typeface="Calibri"/>
              </a:rPr>
              <a:t>“I </a:t>
            </a:r>
            <a:r>
              <a:rPr lang="en-GB" sz="1200" dirty="0" err="1">
                <a:solidFill>
                  <a:schemeClr val="dk1"/>
                </a:solidFill>
                <a:ea typeface="Calibri"/>
                <a:cs typeface="Calibri"/>
                <a:sym typeface="Calibri"/>
              </a:rPr>
              <a:t>wanna</a:t>
            </a:r>
            <a:r>
              <a:rPr lang="en-GB" sz="1200" dirty="0">
                <a:solidFill>
                  <a:schemeClr val="dk1"/>
                </a:solidFill>
                <a:ea typeface="Calibri"/>
                <a:cs typeface="Calibri"/>
                <a:sym typeface="Calibri"/>
              </a:rPr>
              <a:t> get to the park.”</a:t>
            </a:r>
            <a:endParaRPr sz="1200" dirty="0">
              <a:solidFill>
                <a:schemeClr val="dk1"/>
              </a:solidFill>
              <a:ea typeface="Calibri"/>
              <a:cs typeface="Calibri"/>
              <a:sym typeface="Calibri"/>
            </a:endParaRPr>
          </a:p>
        </p:txBody>
      </p:sp>
      <p:sp>
        <p:nvSpPr>
          <p:cNvPr id="10" name="Google Shape;213;p25">
            <a:extLst>
              <a:ext uri="{FF2B5EF4-FFF2-40B4-BE49-F238E27FC236}">
                <a16:creationId xmlns:a16="http://schemas.microsoft.com/office/drawing/2014/main" id="{940260E8-01B5-42BA-B57F-17DD3E9A6279}"/>
              </a:ext>
            </a:extLst>
          </p:cNvPr>
          <p:cNvSpPr/>
          <p:nvPr/>
        </p:nvSpPr>
        <p:spPr>
          <a:xfrm>
            <a:off x="206739" y="2673066"/>
            <a:ext cx="1889314" cy="484748"/>
          </a:xfrm>
          <a:prstGeom prst="rect">
            <a:avLst/>
          </a:prstGeom>
          <a:noFill/>
          <a:ln>
            <a:noFill/>
          </a:ln>
        </p:spPr>
        <p:txBody>
          <a:bodyPr spcFirstLastPara="1" wrap="square" lIns="68569" tIns="34275" rIns="68569" bIns="34275" anchor="t" anchorCtr="0">
            <a:noAutofit/>
          </a:bodyPr>
          <a:lstStyle/>
          <a:p>
            <a:r>
              <a:rPr lang="en-GB" sz="1200" dirty="0">
                <a:solidFill>
                  <a:schemeClr val="dk1"/>
                </a:solidFill>
                <a:ea typeface="Calibri"/>
                <a:cs typeface="Calibri"/>
                <a:sym typeface="Calibri"/>
              </a:rPr>
              <a:t>“Looking forward to going to the park.”</a:t>
            </a:r>
            <a:endParaRPr sz="1200" dirty="0">
              <a:solidFill>
                <a:schemeClr val="dk1"/>
              </a:solidFill>
              <a:ea typeface="Calibri"/>
              <a:cs typeface="Calibri"/>
              <a:sym typeface="Calibri"/>
            </a:endParaRPr>
          </a:p>
        </p:txBody>
      </p:sp>
    </p:spTree>
    <p:extLst>
      <p:ext uri="{BB962C8B-B14F-4D97-AF65-F5344CB8AC3E}">
        <p14:creationId xmlns:p14="http://schemas.microsoft.com/office/powerpoint/2010/main" val="42110672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a:t>Education &amp; Training Foundation</a:t>
            </a:r>
            <a:endParaRPr lang="en-GB" dirty="0"/>
          </a:p>
        </p:txBody>
      </p:sp>
      <p:sp>
        <p:nvSpPr>
          <p:cNvPr id="4" name="Slide Number Placeholder 3"/>
          <p:cNvSpPr>
            <a:spLocks noGrp="1"/>
          </p:cNvSpPr>
          <p:nvPr>
            <p:ph type="sldNum" sz="quarter" idx="11"/>
          </p:nvPr>
        </p:nvSpPr>
        <p:spPr/>
        <p:txBody>
          <a:bodyPr/>
          <a:lstStyle/>
          <a:p>
            <a:fld id="{DA2C159E-F13C-4A85-9A41-E7669D3E0D70}" type="slidenum">
              <a:rPr lang="en-GB" smtClean="0"/>
              <a:pPr/>
              <a:t>4</a:t>
            </a:fld>
            <a:endParaRPr lang="en-GB"/>
          </a:p>
        </p:txBody>
      </p:sp>
      <p:pic>
        <p:nvPicPr>
          <p:cNvPr id="10" name="Picture 9">
            <a:extLst>
              <a:ext uri="{FF2B5EF4-FFF2-40B4-BE49-F238E27FC236}">
                <a16:creationId xmlns:a16="http://schemas.microsoft.com/office/drawing/2014/main" id="{DB8E4597-105E-4B8F-8652-3B9B34025358}"/>
              </a:ext>
            </a:extLst>
          </p:cNvPr>
          <p:cNvPicPr>
            <a:picLocks noChangeAspect="1"/>
          </p:cNvPicPr>
          <p:nvPr/>
        </p:nvPicPr>
        <p:blipFill>
          <a:blip r:embed="rId3"/>
          <a:stretch>
            <a:fillRect/>
          </a:stretch>
        </p:blipFill>
        <p:spPr>
          <a:xfrm>
            <a:off x="2323663" y="1307939"/>
            <a:ext cx="4496673" cy="2527622"/>
          </a:xfrm>
          <a:prstGeom prst="rect">
            <a:avLst/>
          </a:prstGeom>
        </p:spPr>
      </p:pic>
    </p:spTree>
    <p:extLst>
      <p:ext uri="{BB962C8B-B14F-4D97-AF65-F5344CB8AC3E}">
        <p14:creationId xmlns:p14="http://schemas.microsoft.com/office/powerpoint/2010/main" val="29034737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54A8B4A-0EAF-4600-BD68-E946AEC0A325}"/>
              </a:ext>
            </a:extLst>
          </p:cNvPr>
          <p:cNvSpPr>
            <a:spLocks noGrp="1"/>
          </p:cNvSpPr>
          <p:nvPr>
            <p:ph type="sldNum" sz="quarter" idx="11"/>
          </p:nvPr>
        </p:nvSpPr>
        <p:spPr/>
        <p:txBody>
          <a:bodyPr/>
          <a:lstStyle/>
          <a:p>
            <a:fld id="{DA2C159E-F13C-4A85-9A41-E7669D3E0D70}" type="slidenum">
              <a:rPr lang="en-GB" smtClean="0"/>
              <a:pPr/>
              <a:t>40</a:t>
            </a:fld>
            <a:endParaRPr lang="en-GB"/>
          </a:p>
        </p:txBody>
      </p:sp>
      <p:sp>
        <p:nvSpPr>
          <p:cNvPr id="5" name="Footer Placeholder 4">
            <a:extLst>
              <a:ext uri="{FF2B5EF4-FFF2-40B4-BE49-F238E27FC236}">
                <a16:creationId xmlns:a16="http://schemas.microsoft.com/office/drawing/2014/main" id="{12DFDC5C-C5E8-41DA-9B06-B6729BF4080E}"/>
              </a:ext>
            </a:extLst>
          </p:cNvPr>
          <p:cNvSpPr>
            <a:spLocks noGrp="1"/>
          </p:cNvSpPr>
          <p:nvPr>
            <p:ph type="ftr" sz="quarter" idx="10"/>
          </p:nvPr>
        </p:nvSpPr>
        <p:spPr/>
        <p:txBody>
          <a:bodyPr/>
          <a:lstStyle/>
          <a:p>
            <a:r>
              <a:rPr lang="en-GB"/>
              <a:t>Education &amp; Training Foundation</a:t>
            </a:r>
            <a:endParaRPr lang="en-GB" dirty="0"/>
          </a:p>
        </p:txBody>
      </p:sp>
      <p:sp>
        <p:nvSpPr>
          <p:cNvPr id="4" name="Google Shape;221;p26">
            <a:extLst>
              <a:ext uri="{FF2B5EF4-FFF2-40B4-BE49-F238E27FC236}">
                <a16:creationId xmlns:a16="http://schemas.microsoft.com/office/drawing/2014/main" id="{C1185460-5BC7-4FFA-8BBE-9C218345A171}"/>
              </a:ext>
            </a:extLst>
          </p:cNvPr>
          <p:cNvSpPr/>
          <p:nvPr/>
        </p:nvSpPr>
        <p:spPr>
          <a:xfrm>
            <a:off x="934922" y="1708782"/>
            <a:ext cx="7476186" cy="3070071"/>
          </a:xfrm>
          <a:prstGeom prst="rect">
            <a:avLst/>
          </a:prstGeom>
          <a:noFill/>
          <a:ln>
            <a:noFill/>
          </a:ln>
        </p:spPr>
        <p:txBody>
          <a:bodyPr spcFirstLastPara="1" wrap="square" lIns="68569" tIns="34275" rIns="68569" bIns="34275" anchor="t" anchorCtr="0">
            <a:noAutofit/>
          </a:bodyPr>
          <a:lstStyle/>
          <a:p>
            <a:r>
              <a:rPr lang="en-GB" sz="1200" dirty="0">
                <a:solidFill>
                  <a:schemeClr val="dk1"/>
                </a:solidFill>
                <a:ea typeface="Calibri"/>
                <a:cs typeface="Calibri"/>
                <a:sym typeface="Calibri"/>
              </a:rPr>
              <a:t>‘Big data’ is a term that describes the large volumes of data – both structured and unstructured – that inundate a business on a day-to-day basis. But it’s not the amount of data that’s important – it’s what organisations do with the data that matters. Big data can be analysed for insights that lead to better decisions and strategic business moves.</a:t>
            </a:r>
            <a:endParaRPr sz="1200" dirty="0"/>
          </a:p>
          <a:p>
            <a:endParaRPr sz="1200" dirty="0">
              <a:solidFill>
                <a:schemeClr val="dk1"/>
              </a:solidFill>
              <a:ea typeface="Calibri"/>
              <a:cs typeface="Calibri"/>
              <a:sym typeface="Calibri"/>
            </a:endParaRPr>
          </a:p>
          <a:p>
            <a:r>
              <a:rPr lang="en-GB" sz="1200" dirty="0">
                <a:solidFill>
                  <a:schemeClr val="dk1"/>
                </a:solidFill>
                <a:ea typeface="Calibri"/>
                <a:cs typeface="Calibri"/>
                <a:sym typeface="Calibri"/>
              </a:rPr>
              <a:t>Nowadays, companies commonly use big data in order to outperform their peers. In most industries, existing competitors and new entrants alike will use the strategies resulting from analysed data to compete, innovate and capture value.  </a:t>
            </a:r>
            <a:endParaRPr sz="1200" dirty="0"/>
          </a:p>
          <a:p>
            <a:endParaRPr sz="1200" dirty="0">
              <a:solidFill>
                <a:schemeClr val="dk1"/>
              </a:solidFill>
              <a:ea typeface="Calibri"/>
              <a:cs typeface="Calibri"/>
              <a:sym typeface="Calibri"/>
            </a:endParaRPr>
          </a:p>
          <a:p>
            <a:r>
              <a:rPr lang="en-GB" sz="1200" dirty="0">
                <a:solidFill>
                  <a:schemeClr val="dk1"/>
                </a:solidFill>
                <a:ea typeface="Calibri"/>
                <a:cs typeface="Calibri"/>
                <a:sym typeface="Calibri"/>
              </a:rPr>
              <a:t>Big data helps organisations to create new growth opportunities and entirely new categories of companies, which can combine and analyse industry data. These companies have ample information about the products and services, buyers and suppliers, and consumer preferences, which can then be captured and analysed.</a:t>
            </a:r>
            <a:endParaRPr sz="1200" dirty="0">
              <a:solidFill>
                <a:schemeClr val="dk1"/>
              </a:solidFill>
              <a:ea typeface="Calibri"/>
              <a:cs typeface="Calibri"/>
              <a:sym typeface="Calibri"/>
            </a:endParaRPr>
          </a:p>
        </p:txBody>
      </p:sp>
      <p:sp>
        <p:nvSpPr>
          <p:cNvPr id="6" name="Google Shape;222;p26">
            <a:extLst>
              <a:ext uri="{FF2B5EF4-FFF2-40B4-BE49-F238E27FC236}">
                <a16:creationId xmlns:a16="http://schemas.microsoft.com/office/drawing/2014/main" id="{A08BF62C-EB64-402F-8DBC-02CF2956720A}"/>
              </a:ext>
            </a:extLst>
          </p:cNvPr>
          <p:cNvSpPr txBox="1"/>
          <p:nvPr/>
        </p:nvSpPr>
        <p:spPr>
          <a:xfrm>
            <a:off x="2883257" y="164206"/>
            <a:ext cx="3448319" cy="500107"/>
          </a:xfrm>
          <a:prstGeom prst="rect">
            <a:avLst/>
          </a:prstGeom>
          <a:noFill/>
          <a:ln>
            <a:noFill/>
          </a:ln>
        </p:spPr>
        <p:txBody>
          <a:bodyPr spcFirstLastPara="1" wrap="square" lIns="68569" tIns="34275" rIns="68569" bIns="34275" anchor="t" anchorCtr="0">
            <a:spAutoFit/>
          </a:bodyPr>
          <a:lstStyle/>
          <a:p>
            <a:pPr algn="ctr"/>
            <a:r>
              <a:rPr lang="en-GB" sz="2800" b="1" dirty="0">
                <a:solidFill>
                  <a:schemeClr val="dk1"/>
                </a:solidFill>
                <a:ea typeface="Calibri"/>
                <a:cs typeface="Calibri"/>
                <a:sym typeface="Calibri"/>
              </a:rPr>
              <a:t>Learning let loose</a:t>
            </a:r>
            <a:endParaRPr sz="2800" b="1" dirty="0">
              <a:solidFill>
                <a:schemeClr val="dk1"/>
              </a:solidFill>
              <a:ea typeface="Calibri"/>
              <a:cs typeface="Calibri"/>
              <a:sym typeface="Calibri"/>
            </a:endParaRPr>
          </a:p>
        </p:txBody>
      </p:sp>
      <p:pic>
        <p:nvPicPr>
          <p:cNvPr id="7" name="Google Shape;223;p26">
            <a:extLst>
              <a:ext uri="{FF2B5EF4-FFF2-40B4-BE49-F238E27FC236}">
                <a16:creationId xmlns:a16="http://schemas.microsoft.com/office/drawing/2014/main" id="{25372AEB-A0F4-459B-81E9-9153DA652B52}"/>
              </a:ext>
            </a:extLst>
          </p:cNvPr>
          <p:cNvPicPr preferRelativeResize="0"/>
          <p:nvPr/>
        </p:nvPicPr>
        <p:blipFill rotWithShape="1">
          <a:blip r:embed="rId3">
            <a:alphaModFix/>
          </a:blip>
          <a:srcRect/>
          <a:stretch/>
        </p:blipFill>
        <p:spPr>
          <a:xfrm>
            <a:off x="253448" y="223835"/>
            <a:ext cx="1362947" cy="838736"/>
          </a:xfrm>
          <a:prstGeom prst="rect">
            <a:avLst/>
          </a:prstGeom>
          <a:noFill/>
          <a:ln>
            <a:noFill/>
          </a:ln>
        </p:spPr>
      </p:pic>
      <p:pic>
        <p:nvPicPr>
          <p:cNvPr id="8" name="Google Shape;225;p26">
            <a:extLst>
              <a:ext uri="{FF2B5EF4-FFF2-40B4-BE49-F238E27FC236}">
                <a16:creationId xmlns:a16="http://schemas.microsoft.com/office/drawing/2014/main" id="{527870BE-6F79-4635-9650-A9614FF647EB}"/>
              </a:ext>
            </a:extLst>
          </p:cNvPr>
          <p:cNvPicPr preferRelativeResize="0"/>
          <p:nvPr/>
        </p:nvPicPr>
        <p:blipFill rotWithShape="1">
          <a:blip r:embed="rId4">
            <a:alphaModFix/>
          </a:blip>
          <a:srcRect/>
          <a:stretch/>
        </p:blipFill>
        <p:spPr>
          <a:xfrm>
            <a:off x="1560506" y="957738"/>
            <a:ext cx="1322751" cy="529100"/>
          </a:xfrm>
          <a:prstGeom prst="rect">
            <a:avLst/>
          </a:prstGeom>
          <a:noFill/>
          <a:ln>
            <a:noFill/>
          </a:ln>
        </p:spPr>
      </p:pic>
      <p:pic>
        <p:nvPicPr>
          <p:cNvPr id="9" name="Google Shape;226;p26">
            <a:extLst>
              <a:ext uri="{FF2B5EF4-FFF2-40B4-BE49-F238E27FC236}">
                <a16:creationId xmlns:a16="http://schemas.microsoft.com/office/drawing/2014/main" id="{AABB0162-779D-4189-989E-AE4BF8AB6B60}"/>
              </a:ext>
            </a:extLst>
          </p:cNvPr>
          <p:cNvPicPr preferRelativeResize="0"/>
          <p:nvPr/>
        </p:nvPicPr>
        <p:blipFill rotWithShape="1">
          <a:blip r:embed="rId5">
            <a:alphaModFix/>
          </a:blip>
          <a:srcRect/>
          <a:stretch/>
        </p:blipFill>
        <p:spPr>
          <a:xfrm>
            <a:off x="5628772" y="758881"/>
            <a:ext cx="1596276" cy="798138"/>
          </a:xfrm>
          <a:prstGeom prst="rect">
            <a:avLst/>
          </a:prstGeom>
          <a:noFill/>
          <a:ln>
            <a:noFill/>
          </a:ln>
        </p:spPr>
      </p:pic>
      <p:pic>
        <p:nvPicPr>
          <p:cNvPr id="10" name="Google Shape;224;p26">
            <a:extLst>
              <a:ext uri="{FF2B5EF4-FFF2-40B4-BE49-F238E27FC236}">
                <a16:creationId xmlns:a16="http://schemas.microsoft.com/office/drawing/2014/main" id="{5EF0BC8B-3FDF-4C0A-9E4F-EF12A5B0C80E}"/>
              </a:ext>
            </a:extLst>
          </p:cNvPr>
          <p:cNvPicPr preferRelativeResize="0"/>
          <p:nvPr/>
        </p:nvPicPr>
        <p:blipFill rotWithShape="1">
          <a:blip r:embed="rId6">
            <a:alphaModFix/>
          </a:blip>
          <a:srcRect/>
          <a:stretch/>
        </p:blipFill>
        <p:spPr>
          <a:xfrm>
            <a:off x="7667616" y="50593"/>
            <a:ext cx="1187975" cy="1187975"/>
          </a:xfrm>
          <a:prstGeom prst="rect">
            <a:avLst/>
          </a:prstGeom>
          <a:noFill/>
          <a:ln>
            <a:noFill/>
          </a:ln>
        </p:spPr>
      </p:pic>
    </p:spTree>
    <p:extLst>
      <p:ext uri="{BB962C8B-B14F-4D97-AF65-F5344CB8AC3E}">
        <p14:creationId xmlns:p14="http://schemas.microsoft.com/office/powerpoint/2010/main" val="7554035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54A8B4A-0EAF-4600-BD68-E946AEC0A325}"/>
              </a:ext>
            </a:extLst>
          </p:cNvPr>
          <p:cNvSpPr>
            <a:spLocks noGrp="1"/>
          </p:cNvSpPr>
          <p:nvPr>
            <p:ph type="sldNum" sz="quarter" idx="11"/>
          </p:nvPr>
        </p:nvSpPr>
        <p:spPr/>
        <p:txBody>
          <a:bodyPr/>
          <a:lstStyle/>
          <a:p>
            <a:fld id="{DA2C159E-F13C-4A85-9A41-E7669D3E0D70}" type="slidenum">
              <a:rPr lang="en-GB" smtClean="0"/>
              <a:pPr/>
              <a:t>41</a:t>
            </a:fld>
            <a:endParaRPr lang="en-GB"/>
          </a:p>
        </p:txBody>
      </p:sp>
      <p:sp>
        <p:nvSpPr>
          <p:cNvPr id="5" name="Footer Placeholder 4">
            <a:extLst>
              <a:ext uri="{FF2B5EF4-FFF2-40B4-BE49-F238E27FC236}">
                <a16:creationId xmlns:a16="http://schemas.microsoft.com/office/drawing/2014/main" id="{12DFDC5C-C5E8-41DA-9B06-B6729BF4080E}"/>
              </a:ext>
            </a:extLst>
          </p:cNvPr>
          <p:cNvSpPr>
            <a:spLocks noGrp="1"/>
          </p:cNvSpPr>
          <p:nvPr>
            <p:ph type="ftr" sz="quarter" idx="10"/>
          </p:nvPr>
        </p:nvSpPr>
        <p:spPr/>
        <p:txBody>
          <a:bodyPr/>
          <a:lstStyle/>
          <a:p>
            <a:r>
              <a:rPr lang="en-GB"/>
              <a:t>Education &amp; Training Foundation</a:t>
            </a:r>
            <a:endParaRPr lang="en-GB" dirty="0"/>
          </a:p>
        </p:txBody>
      </p:sp>
      <p:sp>
        <p:nvSpPr>
          <p:cNvPr id="4" name="Google Shape;84;p1">
            <a:extLst>
              <a:ext uri="{FF2B5EF4-FFF2-40B4-BE49-F238E27FC236}">
                <a16:creationId xmlns:a16="http://schemas.microsoft.com/office/drawing/2014/main" id="{CE0C4680-A1A4-4841-82E1-86E17313E3F7}"/>
              </a:ext>
            </a:extLst>
          </p:cNvPr>
          <p:cNvSpPr txBox="1"/>
          <p:nvPr/>
        </p:nvSpPr>
        <p:spPr>
          <a:xfrm>
            <a:off x="467544" y="195486"/>
            <a:ext cx="7848872" cy="4254981"/>
          </a:xfrm>
          <a:prstGeom prst="rect">
            <a:avLst/>
          </a:prstGeom>
          <a:noFill/>
          <a:ln>
            <a:noFill/>
          </a:ln>
        </p:spPr>
        <p:txBody>
          <a:bodyPr spcFirstLastPara="1" wrap="square" lIns="68569" tIns="34275" rIns="68569" bIns="34275" anchor="t" anchorCtr="0">
            <a:spAutoFit/>
          </a:bodyPr>
          <a:lstStyle/>
          <a:p>
            <a:r>
              <a:rPr lang="en-GB" sz="2000" b="1" dirty="0">
                <a:solidFill>
                  <a:schemeClr val="dk1"/>
                </a:solidFill>
                <a:ea typeface="Calibri"/>
                <a:cs typeface="Calibri"/>
                <a:sym typeface="Calibri"/>
              </a:rPr>
              <a:t>Scenario brief</a:t>
            </a:r>
            <a:endParaRPr lang="en-GB" sz="2000" dirty="0">
              <a:solidFill>
                <a:schemeClr val="dk1"/>
              </a:solidFill>
              <a:ea typeface="Calibri"/>
              <a:cs typeface="Calibri"/>
              <a:sym typeface="Calibri"/>
            </a:endParaRPr>
          </a:p>
          <a:p>
            <a:endParaRPr lang="en-GB" sz="1200" dirty="0">
              <a:solidFill>
                <a:schemeClr val="dk1"/>
              </a:solidFill>
              <a:ea typeface="Calibri"/>
              <a:cs typeface="Calibri"/>
              <a:sym typeface="Calibri"/>
            </a:endParaRPr>
          </a:p>
          <a:p>
            <a:endParaRPr lang="en-GB" sz="1200" dirty="0">
              <a:solidFill>
                <a:schemeClr val="dk1"/>
              </a:solidFill>
              <a:ea typeface="Calibri"/>
              <a:cs typeface="Calibri"/>
              <a:sym typeface="Calibri"/>
            </a:endParaRPr>
          </a:p>
          <a:p>
            <a:r>
              <a:rPr lang="en-GB" sz="1200" dirty="0">
                <a:solidFill>
                  <a:schemeClr val="dk1"/>
                </a:solidFill>
                <a:ea typeface="Calibri"/>
                <a:cs typeface="Calibri"/>
                <a:sym typeface="Calibri"/>
              </a:rPr>
              <a:t>You have been asked to develop a new chatbot to assist staff and students at your college campus. This bot should use supervised machine-learning methods to allow it to tokenise inputs given by users. It should then compare them against a list of possible responses, in order to answer timetabling queries from students in specific years and groups. The bot should also be able to understand basic greetings and pleasantries, in order to appear more human-like.</a:t>
            </a:r>
          </a:p>
          <a:p>
            <a:endParaRPr lang="en-GB" sz="1200" dirty="0">
              <a:solidFill>
                <a:schemeClr val="dk1"/>
              </a:solidFill>
              <a:ea typeface="Calibri"/>
              <a:cs typeface="Calibri"/>
              <a:sym typeface="Calibri"/>
            </a:endParaRPr>
          </a:p>
          <a:p>
            <a:r>
              <a:rPr lang="en-GB" sz="1200" b="1" dirty="0">
                <a:solidFill>
                  <a:schemeClr val="dk1"/>
                </a:solidFill>
                <a:ea typeface="Calibri"/>
                <a:cs typeface="Calibri"/>
                <a:sym typeface="Calibri"/>
              </a:rPr>
              <a:t>Scope</a:t>
            </a:r>
          </a:p>
          <a:p>
            <a:r>
              <a:rPr lang="en-GB" sz="1200" dirty="0">
                <a:solidFill>
                  <a:schemeClr val="dk1"/>
                </a:solidFill>
                <a:ea typeface="Calibri"/>
                <a:cs typeface="Calibri"/>
                <a:sym typeface="Calibri"/>
              </a:rPr>
              <a:t>The project will include:</a:t>
            </a:r>
          </a:p>
          <a:p>
            <a:pPr marL="171450" indent="-171450">
              <a:buFont typeface="Arial" panose="020B0604020202020204" pitchFamily="34" charset="0"/>
              <a:buChar char="•"/>
            </a:pPr>
            <a:r>
              <a:rPr lang="en-GB" sz="1200" dirty="0">
                <a:solidFill>
                  <a:schemeClr val="dk1"/>
                </a:solidFill>
                <a:ea typeface="Calibri"/>
                <a:cs typeface="Calibri"/>
                <a:sym typeface="Calibri"/>
              </a:rPr>
              <a:t>Working chatbot.py file with deep-learning model encoding three neural layers</a:t>
            </a:r>
          </a:p>
          <a:p>
            <a:pPr marL="171450" indent="-171450">
              <a:buFont typeface="Arial" panose="020B0604020202020204" pitchFamily="34" charset="0"/>
              <a:buChar char="•"/>
            </a:pPr>
            <a:r>
              <a:rPr lang="en-GB" sz="1200" dirty="0">
                <a:solidFill>
                  <a:schemeClr val="dk1"/>
                </a:solidFill>
                <a:ea typeface="Calibri"/>
                <a:cs typeface="Calibri"/>
                <a:sym typeface="Calibri"/>
              </a:rPr>
              <a:t>A JSON file containing a list of possible responses</a:t>
            </a:r>
          </a:p>
          <a:p>
            <a:pPr marL="171450" indent="-171450">
              <a:buFont typeface="Arial" panose="020B0604020202020204" pitchFamily="34" charset="0"/>
              <a:buChar char="•"/>
            </a:pPr>
            <a:r>
              <a:rPr lang="en-GB" sz="1200" dirty="0">
                <a:solidFill>
                  <a:schemeClr val="dk1"/>
                </a:solidFill>
                <a:ea typeface="Calibri"/>
                <a:cs typeface="Calibri"/>
                <a:sym typeface="Calibri"/>
              </a:rPr>
              <a:t>A model training file, which will allow the bot to learn from updates to the JSON file</a:t>
            </a:r>
          </a:p>
          <a:p>
            <a:pPr marL="171450" indent="-171450">
              <a:buFont typeface="Arial" panose="020B0604020202020204" pitchFamily="34" charset="0"/>
              <a:buChar char="•"/>
            </a:pPr>
            <a:r>
              <a:rPr lang="en-GB" sz="1200" dirty="0">
                <a:solidFill>
                  <a:schemeClr val="dk1"/>
                </a:solidFill>
                <a:ea typeface="Calibri"/>
                <a:cs typeface="Calibri"/>
                <a:sym typeface="Calibri"/>
              </a:rPr>
              <a:t>Responses to student timetabling questions, tailored to specific years and groups</a:t>
            </a:r>
          </a:p>
          <a:p>
            <a:pPr marL="171450" indent="-171450">
              <a:buFont typeface="Arial" panose="020B0604020202020204" pitchFamily="34" charset="0"/>
              <a:buChar char="•"/>
            </a:pPr>
            <a:r>
              <a:rPr lang="en-GB" sz="1200" dirty="0">
                <a:solidFill>
                  <a:schemeClr val="dk1"/>
                </a:solidFill>
                <a:ea typeface="Calibri"/>
                <a:cs typeface="Calibri"/>
                <a:sym typeface="Calibri"/>
              </a:rPr>
              <a:t>The ability to respond to common greetings, such as “Hello”, and pleasantries, such as “How are you?</a:t>
            </a:r>
          </a:p>
          <a:p>
            <a:pPr marL="171450" indent="-171450">
              <a:buFont typeface="Arial" panose="020B0604020202020204" pitchFamily="34" charset="0"/>
              <a:buChar char="•"/>
            </a:pPr>
            <a:endParaRPr lang="en-GB" sz="1200" dirty="0">
              <a:solidFill>
                <a:schemeClr val="dk1"/>
              </a:solidFill>
              <a:ea typeface="Calibri"/>
              <a:cs typeface="Calibri"/>
              <a:sym typeface="Calibri"/>
            </a:endParaRPr>
          </a:p>
          <a:p>
            <a:r>
              <a:rPr lang="en-GB" sz="1200" b="1" dirty="0">
                <a:solidFill>
                  <a:schemeClr val="dk1"/>
                </a:solidFill>
                <a:ea typeface="Calibri"/>
                <a:cs typeface="Calibri"/>
                <a:sym typeface="Calibri"/>
              </a:rPr>
              <a:t>Constraints</a:t>
            </a:r>
          </a:p>
          <a:p>
            <a:r>
              <a:rPr lang="en-GB" sz="1200" dirty="0">
                <a:solidFill>
                  <a:schemeClr val="dk1"/>
                </a:solidFill>
                <a:ea typeface="Calibri"/>
                <a:cs typeface="Calibri"/>
                <a:sym typeface="Calibri"/>
              </a:rPr>
              <a:t>The project will not include:</a:t>
            </a:r>
          </a:p>
          <a:p>
            <a:pPr marL="171450" indent="-171450">
              <a:buFont typeface="Arial" panose="020B0604020202020204" pitchFamily="34" charset="0"/>
              <a:buChar char="•"/>
            </a:pPr>
            <a:r>
              <a:rPr lang="en-GB" sz="1200" dirty="0">
                <a:solidFill>
                  <a:schemeClr val="dk1"/>
                </a:solidFill>
                <a:ea typeface="Calibri"/>
                <a:cs typeface="Calibri"/>
                <a:sym typeface="Calibri"/>
              </a:rPr>
              <a:t>A non-CMD GUI for the bot</a:t>
            </a:r>
          </a:p>
          <a:p>
            <a:pPr marL="171450" indent="-171450">
              <a:buFont typeface="Arial" panose="020B0604020202020204" pitchFamily="34" charset="0"/>
              <a:buChar char="•"/>
            </a:pPr>
            <a:r>
              <a:rPr lang="en-GB" sz="1200" dirty="0">
                <a:solidFill>
                  <a:schemeClr val="dk1"/>
                </a:solidFill>
                <a:ea typeface="Calibri"/>
                <a:cs typeface="Calibri"/>
                <a:sym typeface="Calibri"/>
              </a:rPr>
              <a:t>Voice or speech recognition (text-based input will be used)</a:t>
            </a:r>
          </a:p>
          <a:p>
            <a:pPr marL="171450" indent="-171450">
              <a:buFont typeface="Arial" panose="020B0604020202020204" pitchFamily="34" charset="0"/>
              <a:buChar char="•"/>
            </a:pPr>
            <a:r>
              <a:rPr lang="en-GB" sz="1200" dirty="0">
                <a:solidFill>
                  <a:schemeClr val="dk1"/>
                </a:solidFill>
                <a:ea typeface="Calibri"/>
                <a:cs typeface="Calibri"/>
                <a:sym typeface="Calibri"/>
              </a:rPr>
              <a:t>Connection of the bot to internet services, such as Wikipedia.</a:t>
            </a:r>
          </a:p>
        </p:txBody>
      </p:sp>
    </p:spTree>
    <p:extLst>
      <p:ext uri="{BB962C8B-B14F-4D97-AF65-F5344CB8AC3E}">
        <p14:creationId xmlns:p14="http://schemas.microsoft.com/office/powerpoint/2010/main" val="39572331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54A8B4A-0EAF-4600-BD68-E946AEC0A325}"/>
              </a:ext>
            </a:extLst>
          </p:cNvPr>
          <p:cNvSpPr>
            <a:spLocks noGrp="1"/>
          </p:cNvSpPr>
          <p:nvPr>
            <p:ph type="sldNum" sz="quarter" idx="11"/>
          </p:nvPr>
        </p:nvSpPr>
        <p:spPr/>
        <p:txBody>
          <a:bodyPr/>
          <a:lstStyle/>
          <a:p>
            <a:fld id="{DA2C159E-F13C-4A85-9A41-E7669D3E0D70}" type="slidenum">
              <a:rPr lang="en-GB" smtClean="0"/>
              <a:pPr/>
              <a:t>42</a:t>
            </a:fld>
            <a:endParaRPr lang="en-GB"/>
          </a:p>
        </p:txBody>
      </p:sp>
      <p:sp>
        <p:nvSpPr>
          <p:cNvPr id="5" name="Footer Placeholder 4">
            <a:extLst>
              <a:ext uri="{FF2B5EF4-FFF2-40B4-BE49-F238E27FC236}">
                <a16:creationId xmlns:a16="http://schemas.microsoft.com/office/drawing/2014/main" id="{12DFDC5C-C5E8-41DA-9B06-B6729BF4080E}"/>
              </a:ext>
            </a:extLst>
          </p:cNvPr>
          <p:cNvSpPr>
            <a:spLocks noGrp="1"/>
          </p:cNvSpPr>
          <p:nvPr>
            <p:ph type="ftr" sz="quarter" idx="10"/>
          </p:nvPr>
        </p:nvSpPr>
        <p:spPr/>
        <p:txBody>
          <a:bodyPr/>
          <a:lstStyle/>
          <a:p>
            <a:r>
              <a:rPr lang="en-GB"/>
              <a:t>Education &amp; Training Foundation</a:t>
            </a:r>
            <a:endParaRPr lang="en-GB" dirty="0"/>
          </a:p>
        </p:txBody>
      </p:sp>
      <p:sp>
        <p:nvSpPr>
          <p:cNvPr id="4" name="Google Shape;84;p1">
            <a:extLst>
              <a:ext uri="{FF2B5EF4-FFF2-40B4-BE49-F238E27FC236}">
                <a16:creationId xmlns:a16="http://schemas.microsoft.com/office/drawing/2014/main" id="{0604F8C2-F17A-4F1D-AB2F-B6DB8607D242}"/>
              </a:ext>
            </a:extLst>
          </p:cNvPr>
          <p:cNvSpPr txBox="1"/>
          <p:nvPr/>
        </p:nvSpPr>
        <p:spPr>
          <a:xfrm>
            <a:off x="467544" y="339502"/>
            <a:ext cx="7848872" cy="3762538"/>
          </a:xfrm>
          <a:prstGeom prst="rect">
            <a:avLst/>
          </a:prstGeom>
          <a:noFill/>
          <a:ln>
            <a:noFill/>
          </a:ln>
        </p:spPr>
        <p:txBody>
          <a:bodyPr spcFirstLastPara="1" wrap="square" lIns="68569" tIns="34275" rIns="68569" bIns="34275" anchor="t" anchorCtr="0">
            <a:spAutoFit/>
          </a:bodyPr>
          <a:lstStyle/>
          <a:p>
            <a:r>
              <a:rPr lang="en-GB" sz="1200" dirty="0">
                <a:solidFill>
                  <a:schemeClr val="dk1"/>
                </a:solidFill>
                <a:ea typeface="Calibri"/>
                <a:cs typeface="Calibri"/>
                <a:sym typeface="Calibri"/>
              </a:rPr>
              <a:t>from </a:t>
            </a:r>
            <a:r>
              <a:rPr lang="en-GB" sz="1200" dirty="0" err="1">
                <a:solidFill>
                  <a:schemeClr val="dk1"/>
                </a:solidFill>
                <a:ea typeface="Calibri"/>
                <a:cs typeface="Calibri"/>
                <a:sym typeface="Calibri"/>
              </a:rPr>
              <a:t>nltk.stem.porter</a:t>
            </a:r>
            <a:r>
              <a:rPr lang="en-GB" sz="1200" dirty="0">
                <a:solidFill>
                  <a:schemeClr val="dk1"/>
                </a:solidFill>
                <a:ea typeface="Calibri"/>
                <a:cs typeface="Calibri"/>
                <a:sym typeface="Calibri"/>
              </a:rPr>
              <a:t> import </a:t>
            </a:r>
            <a:r>
              <a:rPr lang="en-GB" sz="1200" dirty="0" err="1">
                <a:solidFill>
                  <a:schemeClr val="dk1"/>
                </a:solidFill>
                <a:ea typeface="Calibri"/>
                <a:cs typeface="Calibri"/>
                <a:sym typeface="Calibri"/>
              </a:rPr>
              <a:t>PorterStemmer</a:t>
            </a:r>
            <a:endParaRPr lang="en-GB" sz="1200" dirty="0">
              <a:solidFill>
                <a:schemeClr val="dk1"/>
              </a:solidFill>
              <a:ea typeface="Calibri"/>
              <a:cs typeface="Calibri"/>
              <a:sym typeface="Calibri"/>
            </a:endParaRPr>
          </a:p>
          <a:p>
            <a:r>
              <a:rPr lang="en-GB" sz="1200" dirty="0">
                <a:solidFill>
                  <a:schemeClr val="dk1"/>
                </a:solidFill>
                <a:ea typeface="Calibri"/>
                <a:cs typeface="Calibri"/>
                <a:sym typeface="Calibri"/>
              </a:rPr>
              <a:t>stemmer = </a:t>
            </a:r>
            <a:r>
              <a:rPr lang="en-GB" sz="1200" dirty="0" err="1">
                <a:solidFill>
                  <a:schemeClr val="dk1"/>
                </a:solidFill>
                <a:ea typeface="Calibri"/>
                <a:cs typeface="Calibri"/>
                <a:sym typeface="Calibri"/>
              </a:rPr>
              <a:t>PorterStemmer</a:t>
            </a:r>
            <a:r>
              <a:rPr lang="en-GB" sz="1200" dirty="0">
                <a:solidFill>
                  <a:schemeClr val="dk1"/>
                </a:solidFill>
                <a:ea typeface="Calibri"/>
                <a:cs typeface="Calibri"/>
                <a:sym typeface="Calibri"/>
              </a:rPr>
              <a:t>()</a:t>
            </a:r>
          </a:p>
          <a:p>
            <a:endParaRPr lang="en-GB" sz="1200" dirty="0">
              <a:solidFill>
                <a:schemeClr val="dk1"/>
              </a:solidFill>
              <a:ea typeface="Calibri"/>
              <a:cs typeface="Calibri"/>
              <a:sym typeface="Calibri"/>
            </a:endParaRPr>
          </a:p>
          <a:p>
            <a:r>
              <a:rPr lang="en-GB" sz="1200" dirty="0">
                <a:solidFill>
                  <a:schemeClr val="dk1"/>
                </a:solidFill>
                <a:ea typeface="Calibri"/>
                <a:cs typeface="Calibri"/>
                <a:sym typeface="Calibri"/>
              </a:rPr>
              <a:t>def tokenize(sentence):</a:t>
            </a:r>
          </a:p>
          <a:p>
            <a:r>
              <a:rPr lang="en-GB" sz="1200" dirty="0">
                <a:solidFill>
                  <a:schemeClr val="dk1"/>
                </a:solidFill>
                <a:ea typeface="Calibri"/>
                <a:cs typeface="Calibri"/>
                <a:sym typeface="Calibri"/>
              </a:rPr>
              <a:t>return </a:t>
            </a:r>
            <a:r>
              <a:rPr lang="en-GB" sz="1200" dirty="0" err="1">
                <a:solidFill>
                  <a:schemeClr val="dk1"/>
                </a:solidFill>
                <a:ea typeface="Calibri"/>
                <a:cs typeface="Calibri"/>
                <a:sym typeface="Calibri"/>
              </a:rPr>
              <a:t>nltk.word_tokenize</a:t>
            </a:r>
            <a:r>
              <a:rPr lang="en-GB" sz="1200" dirty="0">
                <a:solidFill>
                  <a:schemeClr val="dk1"/>
                </a:solidFill>
                <a:ea typeface="Calibri"/>
                <a:cs typeface="Calibri"/>
                <a:sym typeface="Calibri"/>
              </a:rPr>
              <a:t>(sentence)</a:t>
            </a:r>
          </a:p>
          <a:p>
            <a:endParaRPr lang="en-GB" sz="1200" dirty="0">
              <a:solidFill>
                <a:schemeClr val="dk1"/>
              </a:solidFill>
              <a:ea typeface="Calibri"/>
              <a:cs typeface="Calibri"/>
              <a:sym typeface="Calibri"/>
            </a:endParaRPr>
          </a:p>
          <a:p>
            <a:r>
              <a:rPr lang="en-GB" sz="1200" dirty="0">
                <a:solidFill>
                  <a:schemeClr val="dk1"/>
                </a:solidFill>
                <a:ea typeface="Calibri"/>
                <a:cs typeface="Calibri"/>
                <a:sym typeface="Calibri"/>
              </a:rPr>
              <a:t>def stem(word):</a:t>
            </a:r>
          </a:p>
          <a:p>
            <a:r>
              <a:rPr lang="en-GB" sz="1200" dirty="0">
                <a:solidFill>
                  <a:schemeClr val="dk1"/>
                </a:solidFill>
                <a:ea typeface="Calibri"/>
                <a:cs typeface="Calibri"/>
                <a:sym typeface="Calibri"/>
              </a:rPr>
              <a:t>return </a:t>
            </a:r>
            <a:r>
              <a:rPr lang="en-GB" sz="1200" dirty="0" err="1">
                <a:solidFill>
                  <a:schemeClr val="dk1"/>
                </a:solidFill>
                <a:ea typeface="Calibri"/>
                <a:cs typeface="Calibri"/>
                <a:sym typeface="Calibri"/>
              </a:rPr>
              <a:t>stemmer.stem</a:t>
            </a:r>
            <a:r>
              <a:rPr lang="en-GB" sz="1200" dirty="0">
                <a:solidFill>
                  <a:schemeClr val="dk1"/>
                </a:solidFill>
                <a:ea typeface="Calibri"/>
                <a:cs typeface="Calibri"/>
                <a:sym typeface="Calibri"/>
              </a:rPr>
              <a:t>(</a:t>
            </a:r>
            <a:r>
              <a:rPr lang="en-GB" sz="1200" dirty="0" err="1">
                <a:solidFill>
                  <a:schemeClr val="dk1"/>
                </a:solidFill>
                <a:ea typeface="Calibri"/>
                <a:cs typeface="Calibri"/>
                <a:sym typeface="Calibri"/>
              </a:rPr>
              <a:t>word.lower</a:t>
            </a:r>
            <a:r>
              <a:rPr lang="en-GB" sz="1200" dirty="0">
                <a:solidFill>
                  <a:schemeClr val="dk1"/>
                </a:solidFill>
                <a:ea typeface="Calibri"/>
                <a:cs typeface="Calibri"/>
                <a:sym typeface="Calibri"/>
              </a:rPr>
              <a:t>())</a:t>
            </a:r>
          </a:p>
          <a:p>
            <a:endParaRPr lang="en-GB" sz="1200" dirty="0">
              <a:solidFill>
                <a:schemeClr val="dk1"/>
              </a:solidFill>
              <a:ea typeface="Calibri"/>
              <a:cs typeface="Calibri"/>
              <a:sym typeface="Calibri"/>
            </a:endParaRPr>
          </a:p>
          <a:p>
            <a:endParaRPr lang="en-GB" sz="1200" dirty="0">
              <a:solidFill>
                <a:schemeClr val="dk1"/>
              </a:solidFill>
              <a:ea typeface="Calibri"/>
              <a:cs typeface="Calibri"/>
              <a:sym typeface="Calibri"/>
            </a:endParaRPr>
          </a:p>
          <a:p>
            <a:r>
              <a:rPr lang="en-GB" sz="1200" dirty="0">
                <a:solidFill>
                  <a:schemeClr val="dk1"/>
                </a:solidFill>
                <a:ea typeface="Calibri"/>
                <a:cs typeface="Calibri"/>
                <a:sym typeface="Calibri"/>
              </a:rPr>
              <a:t>def </a:t>
            </a:r>
            <a:r>
              <a:rPr lang="en-GB" sz="1200" dirty="0" err="1">
                <a:solidFill>
                  <a:schemeClr val="dk1"/>
                </a:solidFill>
                <a:ea typeface="Calibri"/>
                <a:cs typeface="Calibri"/>
                <a:sym typeface="Calibri"/>
              </a:rPr>
              <a:t>bag_of_words</a:t>
            </a:r>
            <a:r>
              <a:rPr lang="en-GB" sz="1200" dirty="0">
                <a:solidFill>
                  <a:schemeClr val="dk1"/>
                </a:solidFill>
                <a:ea typeface="Calibri"/>
                <a:cs typeface="Calibri"/>
                <a:sym typeface="Calibri"/>
              </a:rPr>
              <a:t>(</a:t>
            </a:r>
            <a:r>
              <a:rPr lang="en-GB" sz="1200" dirty="0" err="1">
                <a:solidFill>
                  <a:schemeClr val="dk1"/>
                </a:solidFill>
                <a:ea typeface="Calibri"/>
                <a:cs typeface="Calibri"/>
                <a:sym typeface="Calibri"/>
              </a:rPr>
              <a:t>tokenized_sentence</a:t>
            </a:r>
            <a:r>
              <a:rPr lang="en-GB" sz="1200" dirty="0">
                <a:solidFill>
                  <a:schemeClr val="dk1"/>
                </a:solidFill>
                <a:ea typeface="Calibri"/>
                <a:cs typeface="Calibri"/>
                <a:sym typeface="Calibri"/>
              </a:rPr>
              <a:t>, words):</a:t>
            </a:r>
          </a:p>
          <a:p>
            <a:r>
              <a:rPr lang="en-GB" sz="1200" dirty="0">
                <a:solidFill>
                  <a:schemeClr val="dk1"/>
                </a:solidFill>
                <a:ea typeface="Calibri"/>
                <a:cs typeface="Calibri"/>
                <a:sym typeface="Calibri"/>
              </a:rPr>
              <a:t># stem each word</a:t>
            </a:r>
          </a:p>
          <a:p>
            <a:r>
              <a:rPr lang="en-GB" sz="1200" dirty="0">
                <a:solidFill>
                  <a:schemeClr val="dk1"/>
                </a:solidFill>
                <a:ea typeface="Calibri"/>
                <a:cs typeface="Calibri"/>
                <a:sym typeface="Calibri"/>
              </a:rPr>
              <a:t>    </a:t>
            </a:r>
            <a:r>
              <a:rPr lang="en-GB" sz="1200" dirty="0" err="1">
                <a:solidFill>
                  <a:schemeClr val="dk1"/>
                </a:solidFill>
                <a:ea typeface="Calibri"/>
                <a:cs typeface="Calibri"/>
                <a:sym typeface="Calibri"/>
              </a:rPr>
              <a:t>sentence_words</a:t>
            </a:r>
            <a:r>
              <a:rPr lang="en-GB" sz="1200" dirty="0">
                <a:solidFill>
                  <a:schemeClr val="dk1"/>
                </a:solidFill>
                <a:ea typeface="Calibri"/>
                <a:cs typeface="Calibri"/>
                <a:sym typeface="Calibri"/>
              </a:rPr>
              <a:t> = [stem(word) for word in </a:t>
            </a:r>
            <a:r>
              <a:rPr lang="en-GB" sz="1200" dirty="0" err="1">
                <a:solidFill>
                  <a:schemeClr val="dk1"/>
                </a:solidFill>
                <a:ea typeface="Calibri"/>
                <a:cs typeface="Calibri"/>
                <a:sym typeface="Calibri"/>
              </a:rPr>
              <a:t>tokenized_sentence</a:t>
            </a:r>
            <a:r>
              <a:rPr lang="en-GB" sz="1200" dirty="0">
                <a:solidFill>
                  <a:schemeClr val="dk1"/>
                </a:solidFill>
                <a:ea typeface="Calibri"/>
                <a:cs typeface="Calibri"/>
                <a:sym typeface="Calibri"/>
              </a:rPr>
              <a:t>]</a:t>
            </a:r>
          </a:p>
          <a:p>
            <a:r>
              <a:rPr lang="en-GB" sz="1200" dirty="0">
                <a:solidFill>
                  <a:schemeClr val="dk1"/>
                </a:solidFill>
                <a:ea typeface="Calibri"/>
                <a:cs typeface="Calibri"/>
                <a:sym typeface="Calibri"/>
              </a:rPr>
              <a:t>    # initialize bag with 0 for each word</a:t>
            </a:r>
          </a:p>
          <a:p>
            <a:r>
              <a:rPr lang="en-GB" sz="1200" dirty="0">
                <a:solidFill>
                  <a:schemeClr val="dk1"/>
                </a:solidFill>
                <a:ea typeface="Calibri"/>
                <a:cs typeface="Calibri"/>
                <a:sym typeface="Calibri"/>
              </a:rPr>
              <a:t>    bag = </a:t>
            </a:r>
            <a:r>
              <a:rPr lang="en-GB" sz="1200" dirty="0" err="1">
                <a:solidFill>
                  <a:schemeClr val="dk1"/>
                </a:solidFill>
                <a:ea typeface="Calibri"/>
                <a:cs typeface="Calibri"/>
                <a:sym typeface="Calibri"/>
              </a:rPr>
              <a:t>np.zeros</a:t>
            </a:r>
            <a:r>
              <a:rPr lang="en-GB" sz="1200" dirty="0">
                <a:solidFill>
                  <a:schemeClr val="dk1"/>
                </a:solidFill>
                <a:ea typeface="Calibri"/>
                <a:cs typeface="Calibri"/>
                <a:sym typeface="Calibri"/>
              </a:rPr>
              <a:t>(</a:t>
            </a:r>
            <a:r>
              <a:rPr lang="en-GB" sz="1200" dirty="0" err="1">
                <a:solidFill>
                  <a:schemeClr val="dk1"/>
                </a:solidFill>
                <a:ea typeface="Calibri"/>
                <a:cs typeface="Calibri"/>
                <a:sym typeface="Calibri"/>
              </a:rPr>
              <a:t>len</a:t>
            </a:r>
            <a:r>
              <a:rPr lang="en-GB" sz="1200" dirty="0">
                <a:solidFill>
                  <a:schemeClr val="dk1"/>
                </a:solidFill>
                <a:ea typeface="Calibri"/>
                <a:cs typeface="Calibri"/>
                <a:sym typeface="Calibri"/>
              </a:rPr>
              <a:t>(words), </a:t>
            </a:r>
            <a:r>
              <a:rPr lang="en-GB" sz="1200" dirty="0" err="1">
                <a:solidFill>
                  <a:schemeClr val="dk1"/>
                </a:solidFill>
                <a:ea typeface="Calibri"/>
                <a:cs typeface="Calibri"/>
                <a:sym typeface="Calibri"/>
              </a:rPr>
              <a:t>dtype</a:t>
            </a:r>
            <a:r>
              <a:rPr lang="en-GB" sz="1200" dirty="0">
                <a:solidFill>
                  <a:schemeClr val="dk1"/>
                </a:solidFill>
                <a:ea typeface="Calibri"/>
                <a:cs typeface="Calibri"/>
                <a:sym typeface="Calibri"/>
              </a:rPr>
              <a:t>=np.float32)</a:t>
            </a:r>
          </a:p>
          <a:p>
            <a:r>
              <a:rPr lang="en-GB" sz="1200" dirty="0">
                <a:solidFill>
                  <a:schemeClr val="dk1"/>
                </a:solidFill>
                <a:ea typeface="Calibri"/>
                <a:cs typeface="Calibri"/>
                <a:sym typeface="Calibri"/>
              </a:rPr>
              <a:t>    for </a:t>
            </a:r>
            <a:r>
              <a:rPr lang="en-GB" sz="1200" dirty="0" err="1">
                <a:solidFill>
                  <a:schemeClr val="dk1"/>
                </a:solidFill>
                <a:ea typeface="Calibri"/>
                <a:cs typeface="Calibri"/>
                <a:sym typeface="Calibri"/>
              </a:rPr>
              <a:t>idx</a:t>
            </a:r>
            <a:r>
              <a:rPr lang="en-GB" sz="1200" dirty="0">
                <a:solidFill>
                  <a:schemeClr val="dk1"/>
                </a:solidFill>
                <a:ea typeface="Calibri"/>
                <a:cs typeface="Calibri"/>
                <a:sym typeface="Calibri"/>
              </a:rPr>
              <a:t>, w in enumerate(words):</a:t>
            </a:r>
          </a:p>
          <a:p>
            <a:r>
              <a:rPr lang="en-GB" sz="1200" dirty="0">
                <a:solidFill>
                  <a:schemeClr val="dk1"/>
                </a:solidFill>
                <a:ea typeface="Calibri"/>
                <a:cs typeface="Calibri"/>
                <a:sym typeface="Calibri"/>
              </a:rPr>
              <a:t>        if w in </a:t>
            </a:r>
            <a:r>
              <a:rPr lang="en-GB" sz="1200" dirty="0" err="1">
                <a:solidFill>
                  <a:schemeClr val="dk1"/>
                </a:solidFill>
                <a:ea typeface="Calibri"/>
                <a:cs typeface="Calibri"/>
                <a:sym typeface="Calibri"/>
              </a:rPr>
              <a:t>sentence_words</a:t>
            </a:r>
            <a:r>
              <a:rPr lang="en-GB" sz="1200" dirty="0">
                <a:solidFill>
                  <a:schemeClr val="dk1"/>
                </a:solidFill>
                <a:ea typeface="Calibri"/>
                <a:cs typeface="Calibri"/>
                <a:sym typeface="Calibri"/>
              </a:rPr>
              <a:t>: </a:t>
            </a:r>
          </a:p>
          <a:p>
            <a:r>
              <a:rPr lang="en-GB" sz="1200" dirty="0">
                <a:solidFill>
                  <a:schemeClr val="dk1"/>
                </a:solidFill>
                <a:ea typeface="Calibri"/>
                <a:cs typeface="Calibri"/>
                <a:sym typeface="Calibri"/>
              </a:rPr>
              <a:t>            bag[</a:t>
            </a:r>
            <a:r>
              <a:rPr lang="en-GB" sz="1200" dirty="0" err="1">
                <a:solidFill>
                  <a:schemeClr val="dk1"/>
                </a:solidFill>
                <a:ea typeface="Calibri"/>
                <a:cs typeface="Calibri"/>
                <a:sym typeface="Calibri"/>
              </a:rPr>
              <a:t>idx</a:t>
            </a:r>
            <a:r>
              <a:rPr lang="en-GB" sz="1200" dirty="0">
                <a:solidFill>
                  <a:schemeClr val="dk1"/>
                </a:solidFill>
                <a:ea typeface="Calibri"/>
                <a:cs typeface="Calibri"/>
                <a:sym typeface="Calibri"/>
              </a:rPr>
              <a:t>] = 1</a:t>
            </a:r>
          </a:p>
          <a:p>
            <a:endParaRPr lang="en-GB" sz="1200" dirty="0">
              <a:solidFill>
                <a:schemeClr val="dk1"/>
              </a:solidFill>
              <a:ea typeface="Calibri"/>
              <a:cs typeface="Calibri"/>
              <a:sym typeface="Calibri"/>
            </a:endParaRPr>
          </a:p>
          <a:p>
            <a:r>
              <a:rPr lang="en-GB" sz="1200" dirty="0">
                <a:solidFill>
                  <a:schemeClr val="dk1"/>
                </a:solidFill>
                <a:ea typeface="Calibri"/>
                <a:cs typeface="Calibri"/>
                <a:sym typeface="Calibri"/>
              </a:rPr>
              <a:t>    return bag</a:t>
            </a:r>
          </a:p>
        </p:txBody>
      </p:sp>
    </p:spTree>
    <p:extLst>
      <p:ext uri="{BB962C8B-B14F-4D97-AF65-F5344CB8AC3E}">
        <p14:creationId xmlns:p14="http://schemas.microsoft.com/office/powerpoint/2010/main" val="14983565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54A8B4A-0EAF-4600-BD68-E946AEC0A325}"/>
              </a:ext>
            </a:extLst>
          </p:cNvPr>
          <p:cNvSpPr>
            <a:spLocks noGrp="1"/>
          </p:cNvSpPr>
          <p:nvPr>
            <p:ph type="sldNum" sz="quarter" idx="11"/>
          </p:nvPr>
        </p:nvSpPr>
        <p:spPr/>
        <p:txBody>
          <a:bodyPr/>
          <a:lstStyle/>
          <a:p>
            <a:fld id="{DA2C159E-F13C-4A85-9A41-E7669D3E0D70}" type="slidenum">
              <a:rPr lang="en-GB" smtClean="0"/>
              <a:pPr/>
              <a:t>43</a:t>
            </a:fld>
            <a:endParaRPr lang="en-GB"/>
          </a:p>
        </p:txBody>
      </p:sp>
      <p:sp>
        <p:nvSpPr>
          <p:cNvPr id="5" name="Footer Placeholder 4">
            <a:extLst>
              <a:ext uri="{FF2B5EF4-FFF2-40B4-BE49-F238E27FC236}">
                <a16:creationId xmlns:a16="http://schemas.microsoft.com/office/drawing/2014/main" id="{12DFDC5C-C5E8-41DA-9B06-B6729BF4080E}"/>
              </a:ext>
            </a:extLst>
          </p:cNvPr>
          <p:cNvSpPr>
            <a:spLocks noGrp="1"/>
          </p:cNvSpPr>
          <p:nvPr>
            <p:ph type="ftr" sz="quarter" idx="10"/>
          </p:nvPr>
        </p:nvSpPr>
        <p:spPr/>
        <p:txBody>
          <a:bodyPr/>
          <a:lstStyle/>
          <a:p>
            <a:r>
              <a:rPr lang="en-GB"/>
              <a:t>Education &amp; Training Foundation</a:t>
            </a:r>
            <a:endParaRPr lang="en-GB" dirty="0"/>
          </a:p>
        </p:txBody>
      </p:sp>
      <p:sp>
        <p:nvSpPr>
          <p:cNvPr id="4" name="Google Shape;84;p1">
            <a:extLst>
              <a:ext uri="{FF2B5EF4-FFF2-40B4-BE49-F238E27FC236}">
                <a16:creationId xmlns:a16="http://schemas.microsoft.com/office/drawing/2014/main" id="{CD0F95FD-E4FB-4A9A-8F8A-EE254DCBC52E}"/>
              </a:ext>
            </a:extLst>
          </p:cNvPr>
          <p:cNvSpPr txBox="1"/>
          <p:nvPr/>
        </p:nvSpPr>
        <p:spPr>
          <a:xfrm>
            <a:off x="395536" y="195486"/>
            <a:ext cx="3816424" cy="4316536"/>
          </a:xfrm>
          <a:prstGeom prst="rect">
            <a:avLst/>
          </a:prstGeom>
          <a:noFill/>
          <a:ln>
            <a:noFill/>
          </a:ln>
        </p:spPr>
        <p:txBody>
          <a:bodyPr spcFirstLastPara="1" wrap="square" lIns="68569" tIns="34275" rIns="68569" bIns="34275" anchor="t" anchorCtr="0">
            <a:spAutoFit/>
          </a:bodyPr>
          <a:lstStyle/>
          <a:p>
            <a:r>
              <a:rPr lang="en-GB" sz="1200" dirty="0">
                <a:solidFill>
                  <a:schemeClr val="dk1"/>
                </a:solidFill>
                <a:ea typeface="Calibri"/>
                <a:cs typeface="Calibri"/>
                <a:sym typeface="Calibri"/>
              </a:rPr>
              <a:t>import </a:t>
            </a:r>
            <a:r>
              <a:rPr lang="en-GB" sz="1200" dirty="0" err="1">
                <a:solidFill>
                  <a:schemeClr val="dk1"/>
                </a:solidFill>
                <a:ea typeface="Calibri"/>
                <a:cs typeface="Calibri"/>
                <a:sym typeface="Calibri"/>
              </a:rPr>
              <a:t>numpy</a:t>
            </a:r>
            <a:r>
              <a:rPr lang="en-GB" sz="1200" dirty="0">
                <a:solidFill>
                  <a:schemeClr val="dk1"/>
                </a:solidFill>
                <a:ea typeface="Calibri"/>
                <a:cs typeface="Calibri"/>
                <a:sym typeface="Calibri"/>
              </a:rPr>
              <a:t> as np</a:t>
            </a:r>
          </a:p>
          <a:p>
            <a:r>
              <a:rPr lang="en-GB" sz="1200" dirty="0">
                <a:solidFill>
                  <a:schemeClr val="dk1"/>
                </a:solidFill>
                <a:ea typeface="Calibri"/>
                <a:cs typeface="Calibri"/>
                <a:sym typeface="Calibri"/>
              </a:rPr>
              <a:t>import random</a:t>
            </a:r>
          </a:p>
          <a:p>
            <a:r>
              <a:rPr lang="en-GB" sz="1200" dirty="0">
                <a:solidFill>
                  <a:schemeClr val="dk1"/>
                </a:solidFill>
                <a:ea typeface="Calibri"/>
                <a:cs typeface="Calibri"/>
                <a:sym typeface="Calibri"/>
              </a:rPr>
              <a:t>import </a:t>
            </a:r>
            <a:r>
              <a:rPr lang="en-GB" sz="1200" dirty="0" err="1">
                <a:solidFill>
                  <a:schemeClr val="dk1"/>
                </a:solidFill>
                <a:ea typeface="Calibri"/>
                <a:cs typeface="Calibri"/>
                <a:sym typeface="Calibri"/>
              </a:rPr>
              <a:t>json</a:t>
            </a:r>
            <a:endParaRPr lang="en-GB" sz="1200" dirty="0">
              <a:solidFill>
                <a:schemeClr val="dk1"/>
              </a:solidFill>
              <a:ea typeface="Calibri"/>
              <a:cs typeface="Calibri"/>
              <a:sym typeface="Calibri"/>
            </a:endParaRPr>
          </a:p>
          <a:p>
            <a:endParaRPr lang="en-GB" sz="1200" dirty="0">
              <a:solidFill>
                <a:schemeClr val="dk1"/>
              </a:solidFill>
              <a:ea typeface="Calibri"/>
              <a:cs typeface="Calibri"/>
              <a:sym typeface="Calibri"/>
            </a:endParaRPr>
          </a:p>
          <a:p>
            <a:r>
              <a:rPr lang="en-GB" sz="1200" dirty="0">
                <a:solidFill>
                  <a:schemeClr val="dk1"/>
                </a:solidFill>
                <a:ea typeface="Calibri"/>
                <a:cs typeface="Calibri"/>
                <a:sym typeface="Calibri"/>
              </a:rPr>
              <a:t>import torch</a:t>
            </a:r>
          </a:p>
          <a:p>
            <a:r>
              <a:rPr lang="en-GB" sz="1200" dirty="0">
                <a:solidFill>
                  <a:schemeClr val="dk1"/>
                </a:solidFill>
                <a:ea typeface="Calibri"/>
                <a:cs typeface="Calibri"/>
                <a:sym typeface="Calibri"/>
              </a:rPr>
              <a:t>import </a:t>
            </a:r>
            <a:r>
              <a:rPr lang="en-GB" sz="1200" dirty="0" err="1">
                <a:solidFill>
                  <a:schemeClr val="dk1"/>
                </a:solidFill>
                <a:ea typeface="Calibri"/>
                <a:cs typeface="Calibri"/>
                <a:sym typeface="Calibri"/>
              </a:rPr>
              <a:t>torch.nn</a:t>
            </a:r>
            <a:r>
              <a:rPr lang="en-GB" sz="1200" dirty="0">
                <a:solidFill>
                  <a:schemeClr val="dk1"/>
                </a:solidFill>
                <a:ea typeface="Calibri"/>
                <a:cs typeface="Calibri"/>
                <a:sym typeface="Calibri"/>
              </a:rPr>
              <a:t> as </a:t>
            </a:r>
            <a:r>
              <a:rPr lang="en-GB" sz="1200" dirty="0" err="1">
                <a:solidFill>
                  <a:schemeClr val="dk1"/>
                </a:solidFill>
                <a:ea typeface="Calibri"/>
                <a:cs typeface="Calibri"/>
                <a:sym typeface="Calibri"/>
              </a:rPr>
              <a:t>nn</a:t>
            </a:r>
            <a:endParaRPr lang="en-GB" sz="1200" dirty="0">
              <a:solidFill>
                <a:schemeClr val="dk1"/>
              </a:solidFill>
              <a:ea typeface="Calibri"/>
              <a:cs typeface="Calibri"/>
              <a:sym typeface="Calibri"/>
            </a:endParaRPr>
          </a:p>
          <a:p>
            <a:r>
              <a:rPr lang="en-GB" sz="1200" dirty="0">
                <a:solidFill>
                  <a:schemeClr val="dk1"/>
                </a:solidFill>
                <a:ea typeface="Calibri"/>
                <a:cs typeface="Calibri"/>
                <a:sym typeface="Calibri"/>
              </a:rPr>
              <a:t>from </a:t>
            </a:r>
            <a:r>
              <a:rPr lang="en-GB" sz="1200" dirty="0" err="1">
                <a:solidFill>
                  <a:schemeClr val="dk1"/>
                </a:solidFill>
                <a:ea typeface="Calibri"/>
                <a:cs typeface="Calibri"/>
                <a:sym typeface="Calibri"/>
              </a:rPr>
              <a:t>torch.utils.data</a:t>
            </a:r>
            <a:r>
              <a:rPr lang="en-GB" sz="1200" dirty="0">
                <a:solidFill>
                  <a:schemeClr val="dk1"/>
                </a:solidFill>
                <a:ea typeface="Calibri"/>
                <a:cs typeface="Calibri"/>
                <a:sym typeface="Calibri"/>
              </a:rPr>
              <a:t> import Dataset, </a:t>
            </a:r>
            <a:r>
              <a:rPr lang="en-GB" sz="1200" dirty="0" err="1">
                <a:solidFill>
                  <a:schemeClr val="dk1"/>
                </a:solidFill>
                <a:ea typeface="Calibri"/>
                <a:cs typeface="Calibri"/>
                <a:sym typeface="Calibri"/>
              </a:rPr>
              <a:t>DataLoader</a:t>
            </a:r>
            <a:endParaRPr lang="en-GB" sz="1200" dirty="0">
              <a:solidFill>
                <a:schemeClr val="dk1"/>
              </a:solidFill>
              <a:ea typeface="Calibri"/>
              <a:cs typeface="Calibri"/>
              <a:sym typeface="Calibri"/>
            </a:endParaRPr>
          </a:p>
          <a:p>
            <a:endParaRPr lang="en-GB" sz="1200" dirty="0">
              <a:solidFill>
                <a:schemeClr val="dk1"/>
              </a:solidFill>
              <a:ea typeface="Calibri"/>
              <a:cs typeface="Calibri"/>
              <a:sym typeface="Calibri"/>
            </a:endParaRPr>
          </a:p>
          <a:p>
            <a:r>
              <a:rPr lang="en-GB" sz="1200" dirty="0">
                <a:solidFill>
                  <a:schemeClr val="dk1"/>
                </a:solidFill>
                <a:ea typeface="Calibri"/>
                <a:cs typeface="Calibri"/>
                <a:sym typeface="Calibri"/>
              </a:rPr>
              <a:t>from </a:t>
            </a:r>
            <a:r>
              <a:rPr lang="en-GB" sz="1200" dirty="0" err="1">
                <a:solidFill>
                  <a:schemeClr val="dk1"/>
                </a:solidFill>
                <a:ea typeface="Calibri"/>
                <a:cs typeface="Calibri"/>
                <a:sym typeface="Calibri"/>
              </a:rPr>
              <a:t>nltk_utils</a:t>
            </a:r>
            <a:r>
              <a:rPr lang="en-GB" sz="1200" dirty="0">
                <a:solidFill>
                  <a:schemeClr val="dk1"/>
                </a:solidFill>
                <a:ea typeface="Calibri"/>
                <a:cs typeface="Calibri"/>
                <a:sym typeface="Calibri"/>
              </a:rPr>
              <a:t> import </a:t>
            </a:r>
            <a:r>
              <a:rPr lang="en-GB" sz="1200" dirty="0" err="1">
                <a:solidFill>
                  <a:schemeClr val="dk1"/>
                </a:solidFill>
                <a:ea typeface="Calibri"/>
                <a:cs typeface="Calibri"/>
                <a:sym typeface="Calibri"/>
              </a:rPr>
              <a:t>bag_of_words</a:t>
            </a:r>
            <a:r>
              <a:rPr lang="en-GB" sz="1200" dirty="0">
                <a:solidFill>
                  <a:schemeClr val="dk1"/>
                </a:solidFill>
                <a:ea typeface="Calibri"/>
                <a:cs typeface="Calibri"/>
                <a:sym typeface="Calibri"/>
              </a:rPr>
              <a:t>, tokenize, stem</a:t>
            </a:r>
          </a:p>
          <a:p>
            <a:r>
              <a:rPr lang="en-GB" sz="1200" dirty="0">
                <a:solidFill>
                  <a:schemeClr val="dk1"/>
                </a:solidFill>
                <a:ea typeface="Calibri"/>
                <a:cs typeface="Calibri"/>
                <a:sym typeface="Calibri"/>
              </a:rPr>
              <a:t>from model import </a:t>
            </a:r>
            <a:r>
              <a:rPr lang="en-GB" sz="1200" dirty="0" err="1">
                <a:solidFill>
                  <a:schemeClr val="dk1"/>
                </a:solidFill>
                <a:ea typeface="Calibri"/>
                <a:cs typeface="Calibri"/>
                <a:sym typeface="Calibri"/>
              </a:rPr>
              <a:t>NeuralNet</a:t>
            </a:r>
            <a:endParaRPr lang="en-GB" sz="1200" dirty="0">
              <a:solidFill>
                <a:schemeClr val="dk1"/>
              </a:solidFill>
              <a:ea typeface="Calibri"/>
              <a:cs typeface="Calibri"/>
              <a:sym typeface="Calibri"/>
            </a:endParaRPr>
          </a:p>
          <a:p>
            <a:endParaRPr lang="en-GB" sz="1200" dirty="0">
              <a:solidFill>
                <a:schemeClr val="dk1"/>
              </a:solidFill>
              <a:ea typeface="Calibri"/>
              <a:cs typeface="Calibri"/>
              <a:sym typeface="Calibri"/>
            </a:endParaRPr>
          </a:p>
          <a:p>
            <a:r>
              <a:rPr lang="en-GB" sz="1200" dirty="0">
                <a:solidFill>
                  <a:schemeClr val="dk1"/>
                </a:solidFill>
                <a:ea typeface="Calibri"/>
                <a:cs typeface="Calibri"/>
                <a:sym typeface="Calibri"/>
              </a:rPr>
              <a:t>with open('</a:t>
            </a:r>
            <a:r>
              <a:rPr lang="en-GB" sz="1200" dirty="0" err="1">
                <a:solidFill>
                  <a:schemeClr val="dk1"/>
                </a:solidFill>
                <a:ea typeface="Calibri"/>
                <a:cs typeface="Calibri"/>
                <a:sym typeface="Calibri"/>
              </a:rPr>
              <a:t>intents.json</a:t>
            </a:r>
            <a:r>
              <a:rPr lang="en-GB" sz="1200" dirty="0">
                <a:solidFill>
                  <a:schemeClr val="dk1"/>
                </a:solidFill>
                <a:ea typeface="Calibri"/>
                <a:cs typeface="Calibri"/>
                <a:sym typeface="Calibri"/>
              </a:rPr>
              <a:t>', 'r') as f:</a:t>
            </a:r>
          </a:p>
          <a:p>
            <a:r>
              <a:rPr lang="en-GB" sz="1200" dirty="0">
                <a:solidFill>
                  <a:schemeClr val="dk1"/>
                </a:solidFill>
                <a:ea typeface="Calibri"/>
                <a:cs typeface="Calibri"/>
                <a:sym typeface="Calibri"/>
              </a:rPr>
              <a:t>    intents = </a:t>
            </a:r>
            <a:r>
              <a:rPr lang="en-GB" sz="1200" dirty="0" err="1">
                <a:solidFill>
                  <a:schemeClr val="dk1"/>
                </a:solidFill>
                <a:ea typeface="Calibri"/>
                <a:cs typeface="Calibri"/>
                <a:sym typeface="Calibri"/>
              </a:rPr>
              <a:t>json.load</a:t>
            </a:r>
            <a:r>
              <a:rPr lang="en-GB" sz="1200" dirty="0">
                <a:solidFill>
                  <a:schemeClr val="dk1"/>
                </a:solidFill>
                <a:ea typeface="Calibri"/>
                <a:cs typeface="Calibri"/>
                <a:sym typeface="Calibri"/>
              </a:rPr>
              <a:t>(f)</a:t>
            </a:r>
          </a:p>
          <a:p>
            <a:endParaRPr lang="en-GB" sz="1200" dirty="0">
              <a:solidFill>
                <a:schemeClr val="dk1"/>
              </a:solidFill>
              <a:ea typeface="Calibri"/>
              <a:cs typeface="Calibri"/>
              <a:sym typeface="Calibri"/>
            </a:endParaRPr>
          </a:p>
          <a:p>
            <a:r>
              <a:rPr lang="en-GB" sz="1200" dirty="0">
                <a:solidFill>
                  <a:schemeClr val="dk1"/>
                </a:solidFill>
                <a:ea typeface="Calibri"/>
                <a:cs typeface="Calibri"/>
                <a:sym typeface="Calibri"/>
              </a:rPr>
              <a:t>#Loop through JSON</a:t>
            </a:r>
          </a:p>
          <a:p>
            <a:r>
              <a:rPr lang="en-GB" sz="1200" dirty="0" err="1">
                <a:solidFill>
                  <a:schemeClr val="dk1"/>
                </a:solidFill>
                <a:ea typeface="Calibri"/>
                <a:cs typeface="Calibri"/>
                <a:sym typeface="Calibri"/>
              </a:rPr>
              <a:t>all_words</a:t>
            </a:r>
            <a:r>
              <a:rPr lang="en-GB" sz="1200" dirty="0">
                <a:solidFill>
                  <a:schemeClr val="dk1"/>
                </a:solidFill>
                <a:ea typeface="Calibri"/>
                <a:cs typeface="Calibri"/>
                <a:sym typeface="Calibri"/>
              </a:rPr>
              <a:t> = []</a:t>
            </a:r>
          </a:p>
          <a:p>
            <a:r>
              <a:rPr lang="en-GB" sz="1200" dirty="0">
                <a:solidFill>
                  <a:schemeClr val="dk1"/>
                </a:solidFill>
                <a:ea typeface="Calibri"/>
                <a:cs typeface="Calibri"/>
                <a:sym typeface="Calibri"/>
              </a:rPr>
              <a:t>tags = []</a:t>
            </a:r>
          </a:p>
          <a:p>
            <a:r>
              <a:rPr lang="en-GB" sz="1200" dirty="0" err="1">
                <a:solidFill>
                  <a:schemeClr val="dk1"/>
                </a:solidFill>
                <a:ea typeface="Calibri"/>
                <a:cs typeface="Calibri"/>
                <a:sym typeface="Calibri"/>
              </a:rPr>
              <a:t>xy</a:t>
            </a:r>
            <a:r>
              <a:rPr lang="en-GB" sz="1200" dirty="0">
                <a:solidFill>
                  <a:schemeClr val="dk1"/>
                </a:solidFill>
                <a:ea typeface="Calibri"/>
                <a:cs typeface="Calibri"/>
                <a:sym typeface="Calibri"/>
              </a:rPr>
              <a:t> = []</a:t>
            </a:r>
          </a:p>
          <a:p>
            <a:r>
              <a:rPr lang="en-GB" sz="1200" dirty="0">
                <a:solidFill>
                  <a:schemeClr val="dk1"/>
                </a:solidFill>
                <a:ea typeface="Calibri"/>
                <a:cs typeface="Calibri"/>
                <a:sym typeface="Calibri"/>
              </a:rPr>
              <a:t>for intent in intents['intents']:</a:t>
            </a:r>
          </a:p>
          <a:p>
            <a:r>
              <a:rPr lang="en-GB" sz="1200" dirty="0">
                <a:solidFill>
                  <a:schemeClr val="dk1"/>
                </a:solidFill>
                <a:ea typeface="Calibri"/>
                <a:cs typeface="Calibri"/>
                <a:sym typeface="Calibri"/>
              </a:rPr>
              <a:t>    tag = intent['tag']</a:t>
            </a:r>
          </a:p>
          <a:p>
            <a:r>
              <a:rPr lang="en-GB" sz="1200" dirty="0">
                <a:solidFill>
                  <a:schemeClr val="dk1"/>
                </a:solidFill>
                <a:ea typeface="Calibri"/>
                <a:cs typeface="Calibri"/>
                <a:sym typeface="Calibri"/>
              </a:rPr>
              <a:t>    # add to tag list</a:t>
            </a:r>
          </a:p>
          <a:p>
            <a:r>
              <a:rPr lang="en-GB" sz="1200" dirty="0">
                <a:solidFill>
                  <a:schemeClr val="dk1"/>
                </a:solidFill>
                <a:ea typeface="Calibri"/>
                <a:cs typeface="Calibri"/>
                <a:sym typeface="Calibri"/>
              </a:rPr>
              <a:t>    </a:t>
            </a:r>
            <a:r>
              <a:rPr lang="en-GB" sz="1200" dirty="0" err="1">
                <a:solidFill>
                  <a:schemeClr val="dk1"/>
                </a:solidFill>
                <a:ea typeface="Calibri"/>
                <a:cs typeface="Calibri"/>
                <a:sym typeface="Calibri"/>
              </a:rPr>
              <a:t>tags.append</a:t>
            </a:r>
            <a:r>
              <a:rPr lang="en-GB" sz="1200" dirty="0">
                <a:solidFill>
                  <a:schemeClr val="dk1"/>
                </a:solidFill>
                <a:ea typeface="Calibri"/>
                <a:cs typeface="Calibri"/>
                <a:sym typeface="Calibri"/>
              </a:rPr>
              <a:t>(tag)</a:t>
            </a:r>
          </a:p>
          <a:p>
            <a:r>
              <a:rPr lang="en-GB" sz="1200" dirty="0">
                <a:solidFill>
                  <a:schemeClr val="dk1"/>
                </a:solidFill>
                <a:ea typeface="Calibri"/>
                <a:cs typeface="Calibri"/>
                <a:sym typeface="Calibri"/>
              </a:rPr>
              <a:t>    for pattern in intent['patterns']:</a:t>
            </a:r>
          </a:p>
        </p:txBody>
      </p:sp>
      <p:sp>
        <p:nvSpPr>
          <p:cNvPr id="6" name="Google Shape;84;p1">
            <a:extLst>
              <a:ext uri="{FF2B5EF4-FFF2-40B4-BE49-F238E27FC236}">
                <a16:creationId xmlns:a16="http://schemas.microsoft.com/office/drawing/2014/main" id="{B317678F-4952-4D7A-A1F3-010A3BF6E5F5}"/>
              </a:ext>
            </a:extLst>
          </p:cNvPr>
          <p:cNvSpPr txBox="1"/>
          <p:nvPr/>
        </p:nvSpPr>
        <p:spPr>
          <a:xfrm>
            <a:off x="4244163" y="195486"/>
            <a:ext cx="4460056" cy="4316536"/>
          </a:xfrm>
          <a:prstGeom prst="rect">
            <a:avLst/>
          </a:prstGeom>
          <a:noFill/>
          <a:ln>
            <a:noFill/>
          </a:ln>
        </p:spPr>
        <p:txBody>
          <a:bodyPr spcFirstLastPara="1" wrap="square" lIns="68569" tIns="34275" rIns="68569" bIns="34275" anchor="t" anchorCtr="0">
            <a:spAutoFit/>
          </a:bodyPr>
          <a:lstStyle/>
          <a:p>
            <a:r>
              <a:rPr lang="en-GB" sz="1200" dirty="0">
                <a:solidFill>
                  <a:schemeClr val="dk1"/>
                </a:solidFill>
                <a:ea typeface="Calibri"/>
                <a:cs typeface="Calibri"/>
                <a:sym typeface="Calibri"/>
              </a:rPr>
              <a:t> # tokenize each word in the sentence</a:t>
            </a:r>
          </a:p>
          <a:p>
            <a:r>
              <a:rPr lang="en-GB" sz="1200" dirty="0">
                <a:solidFill>
                  <a:schemeClr val="dk1"/>
                </a:solidFill>
                <a:ea typeface="Calibri"/>
                <a:cs typeface="Calibri"/>
                <a:sym typeface="Calibri"/>
              </a:rPr>
              <a:t>        w = tokenize(pattern)</a:t>
            </a:r>
          </a:p>
          <a:p>
            <a:r>
              <a:rPr lang="en-GB" sz="1200" dirty="0">
                <a:solidFill>
                  <a:schemeClr val="dk1"/>
                </a:solidFill>
                <a:ea typeface="Calibri"/>
                <a:cs typeface="Calibri"/>
                <a:sym typeface="Calibri"/>
              </a:rPr>
              <a:t>        # add to our words list</a:t>
            </a:r>
          </a:p>
          <a:p>
            <a:r>
              <a:rPr lang="en-GB" sz="1200" dirty="0">
                <a:solidFill>
                  <a:schemeClr val="dk1"/>
                </a:solidFill>
                <a:ea typeface="Calibri"/>
                <a:cs typeface="Calibri"/>
                <a:sym typeface="Calibri"/>
              </a:rPr>
              <a:t>        </a:t>
            </a:r>
            <a:r>
              <a:rPr lang="en-GB" sz="1200" dirty="0" err="1">
                <a:solidFill>
                  <a:schemeClr val="dk1"/>
                </a:solidFill>
                <a:ea typeface="Calibri"/>
                <a:cs typeface="Calibri"/>
                <a:sym typeface="Calibri"/>
              </a:rPr>
              <a:t>all_words.extend</a:t>
            </a:r>
            <a:r>
              <a:rPr lang="en-GB" sz="1200" dirty="0">
                <a:solidFill>
                  <a:schemeClr val="dk1"/>
                </a:solidFill>
                <a:ea typeface="Calibri"/>
                <a:cs typeface="Calibri"/>
                <a:sym typeface="Calibri"/>
              </a:rPr>
              <a:t>(w)</a:t>
            </a:r>
          </a:p>
          <a:p>
            <a:r>
              <a:rPr lang="en-GB" sz="1200" dirty="0">
                <a:solidFill>
                  <a:schemeClr val="dk1"/>
                </a:solidFill>
                <a:ea typeface="Calibri"/>
                <a:cs typeface="Calibri"/>
                <a:sym typeface="Calibri"/>
              </a:rPr>
              <a:t>        # add to </a:t>
            </a:r>
            <a:r>
              <a:rPr lang="en-GB" sz="1200" dirty="0" err="1">
                <a:solidFill>
                  <a:schemeClr val="dk1"/>
                </a:solidFill>
                <a:ea typeface="Calibri"/>
                <a:cs typeface="Calibri"/>
                <a:sym typeface="Calibri"/>
              </a:rPr>
              <a:t>xy</a:t>
            </a:r>
            <a:r>
              <a:rPr lang="en-GB" sz="1200" dirty="0">
                <a:solidFill>
                  <a:schemeClr val="dk1"/>
                </a:solidFill>
                <a:ea typeface="Calibri"/>
                <a:cs typeface="Calibri"/>
                <a:sym typeface="Calibri"/>
              </a:rPr>
              <a:t> pair</a:t>
            </a:r>
          </a:p>
          <a:p>
            <a:r>
              <a:rPr lang="en-GB" sz="1200" dirty="0">
                <a:solidFill>
                  <a:schemeClr val="dk1"/>
                </a:solidFill>
                <a:ea typeface="Calibri"/>
                <a:cs typeface="Calibri"/>
                <a:sym typeface="Calibri"/>
              </a:rPr>
              <a:t>        </a:t>
            </a:r>
            <a:r>
              <a:rPr lang="en-GB" sz="1200" dirty="0" err="1">
                <a:solidFill>
                  <a:schemeClr val="dk1"/>
                </a:solidFill>
                <a:ea typeface="Calibri"/>
                <a:cs typeface="Calibri"/>
                <a:sym typeface="Calibri"/>
              </a:rPr>
              <a:t>xy.append</a:t>
            </a:r>
            <a:r>
              <a:rPr lang="en-GB" sz="1200" dirty="0">
                <a:solidFill>
                  <a:schemeClr val="dk1"/>
                </a:solidFill>
                <a:ea typeface="Calibri"/>
                <a:cs typeface="Calibri"/>
                <a:sym typeface="Calibri"/>
              </a:rPr>
              <a:t>((w, tag))</a:t>
            </a:r>
          </a:p>
          <a:p>
            <a:endParaRPr lang="en-GB" sz="1200" dirty="0">
              <a:solidFill>
                <a:schemeClr val="dk1"/>
              </a:solidFill>
              <a:ea typeface="Calibri"/>
              <a:cs typeface="Calibri"/>
              <a:sym typeface="Calibri"/>
            </a:endParaRPr>
          </a:p>
          <a:p>
            <a:r>
              <a:rPr lang="en-GB" sz="1200" dirty="0">
                <a:solidFill>
                  <a:schemeClr val="dk1"/>
                </a:solidFill>
                <a:ea typeface="Calibri"/>
                <a:cs typeface="Calibri"/>
                <a:sym typeface="Calibri"/>
              </a:rPr>
              <a:t># stem each word</a:t>
            </a:r>
          </a:p>
          <a:p>
            <a:r>
              <a:rPr lang="en-GB" sz="1200" dirty="0" err="1">
                <a:solidFill>
                  <a:schemeClr val="dk1"/>
                </a:solidFill>
                <a:ea typeface="Calibri"/>
                <a:cs typeface="Calibri"/>
                <a:sym typeface="Calibri"/>
              </a:rPr>
              <a:t>ignore_words</a:t>
            </a:r>
            <a:r>
              <a:rPr lang="en-GB" sz="1200" dirty="0">
                <a:solidFill>
                  <a:schemeClr val="dk1"/>
                </a:solidFill>
                <a:ea typeface="Calibri"/>
                <a:cs typeface="Calibri"/>
                <a:sym typeface="Calibri"/>
              </a:rPr>
              <a:t> = ['?', '.', '!']</a:t>
            </a:r>
          </a:p>
          <a:p>
            <a:r>
              <a:rPr lang="en-GB" sz="1200" dirty="0" err="1">
                <a:solidFill>
                  <a:schemeClr val="dk1"/>
                </a:solidFill>
                <a:ea typeface="Calibri"/>
                <a:cs typeface="Calibri"/>
                <a:sym typeface="Calibri"/>
              </a:rPr>
              <a:t>all_words</a:t>
            </a:r>
            <a:r>
              <a:rPr lang="en-GB" sz="1200" dirty="0">
                <a:solidFill>
                  <a:schemeClr val="dk1"/>
                </a:solidFill>
                <a:ea typeface="Calibri"/>
                <a:cs typeface="Calibri"/>
                <a:sym typeface="Calibri"/>
              </a:rPr>
              <a:t> = [stem(w) for w in </a:t>
            </a:r>
            <a:r>
              <a:rPr lang="en-GB" sz="1200" dirty="0" err="1">
                <a:solidFill>
                  <a:schemeClr val="dk1"/>
                </a:solidFill>
                <a:ea typeface="Calibri"/>
                <a:cs typeface="Calibri"/>
                <a:sym typeface="Calibri"/>
              </a:rPr>
              <a:t>all_words</a:t>
            </a:r>
            <a:r>
              <a:rPr lang="en-GB" sz="1200" dirty="0">
                <a:solidFill>
                  <a:schemeClr val="dk1"/>
                </a:solidFill>
                <a:ea typeface="Calibri"/>
                <a:cs typeface="Calibri"/>
                <a:sym typeface="Calibri"/>
              </a:rPr>
              <a:t> if w not in </a:t>
            </a:r>
            <a:r>
              <a:rPr lang="en-GB" sz="1200" dirty="0" err="1">
                <a:solidFill>
                  <a:schemeClr val="dk1"/>
                </a:solidFill>
                <a:ea typeface="Calibri"/>
                <a:cs typeface="Calibri"/>
                <a:sym typeface="Calibri"/>
              </a:rPr>
              <a:t>ignore_words</a:t>
            </a:r>
            <a:r>
              <a:rPr lang="en-GB" sz="1200" dirty="0">
                <a:solidFill>
                  <a:schemeClr val="dk1"/>
                </a:solidFill>
                <a:ea typeface="Calibri"/>
                <a:cs typeface="Calibri"/>
                <a:sym typeface="Calibri"/>
              </a:rPr>
              <a:t>]</a:t>
            </a:r>
          </a:p>
          <a:p>
            <a:r>
              <a:rPr lang="en-GB" sz="1200" dirty="0">
                <a:solidFill>
                  <a:schemeClr val="dk1"/>
                </a:solidFill>
                <a:ea typeface="Calibri"/>
                <a:cs typeface="Calibri"/>
                <a:sym typeface="Calibri"/>
              </a:rPr>
              <a:t># remove duplicates and sort</a:t>
            </a:r>
          </a:p>
          <a:p>
            <a:r>
              <a:rPr lang="en-GB" sz="1200" dirty="0" err="1">
                <a:solidFill>
                  <a:schemeClr val="dk1"/>
                </a:solidFill>
                <a:ea typeface="Calibri"/>
                <a:cs typeface="Calibri"/>
                <a:sym typeface="Calibri"/>
              </a:rPr>
              <a:t>all_words</a:t>
            </a:r>
            <a:r>
              <a:rPr lang="en-GB" sz="1200" dirty="0">
                <a:solidFill>
                  <a:schemeClr val="dk1"/>
                </a:solidFill>
                <a:ea typeface="Calibri"/>
                <a:cs typeface="Calibri"/>
                <a:sym typeface="Calibri"/>
              </a:rPr>
              <a:t> = sorted(set(</a:t>
            </a:r>
            <a:r>
              <a:rPr lang="en-GB" sz="1200" dirty="0" err="1">
                <a:solidFill>
                  <a:schemeClr val="dk1"/>
                </a:solidFill>
                <a:ea typeface="Calibri"/>
                <a:cs typeface="Calibri"/>
                <a:sym typeface="Calibri"/>
              </a:rPr>
              <a:t>all_words</a:t>
            </a:r>
            <a:r>
              <a:rPr lang="en-GB" sz="1200" dirty="0">
                <a:solidFill>
                  <a:schemeClr val="dk1"/>
                </a:solidFill>
                <a:ea typeface="Calibri"/>
                <a:cs typeface="Calibri"/>
                <a:sym typeface="Calibri"/>
              </a:rPr>
              <a:t>))</a:t>
            </a:r>
          </a:p>
          <a:p>
            <a:r>
              <a:rPr lang="en-GB" sz="1200" dirty="0">
                <a:solidFill>
                  <a:schemeClr val="dk1"/>
                </a:solidFill>
                <a:ea typeface="Calibri"/>
                <a:cs typeface="Calibri"/>
                <a:sym typeface="Calibri"/>
              </a:rPr>
              <a:t>tags = sorted(set(tags))</a:t>
            </a:r>
          </a:p>
          <a:p>
            <a:endParaRPr lang="en-GB" sz="1200" dirty="0">
              <a:solidFill>
                <a:schemeClr val="dk1"/>
              </a:solidFill>
              <a:ea typeface="Calibri"/>
              <a:cs typeface="Calibri"/>
              <a:sym typeface="Calibri"/>
            </a:endParaRPr>
          </a:p>
          <a:p>
            <a:r>
              <a:rPr lang="en-GB" sz="1200" dirty="0">
                <a:solidFill>
                  <a:schemeClr val="dk1"/>
                </a:solidFill>
                <a:ea typeface="Calibri"/>
                <a:cs typeface="Calibri"/>
                <a:sym typeface="Calibri"/>
              </a:rPr>
              <a:t>print(</a:t>
            </a:r>
            <a:r>
              <a:rPr lang="en-GB" sz="1200" dirty="0" err="1">
                <a:solidFill>
                  <a:schemeClr val="dk1"/>
                </a:solidFill>
                <a:ea typeface="Calibri"/>
                <a:cs typeface="Calibri"/>
                <a:sym typeface="Calibri"/>
              </a:rPr>
              <a:t>len</a:t>
            </a:r>
            <a:r>
              <a:rPr lang="en-GB" sz="1200" dirty="0">
                <a:solidFill>
                  <a:schemeClr val="dk1"/>
                </a:solidFill>
                <a:ea typeface="Calibri"/>
                <a:cs typeface="Calibri"/>
                <a:sym typeface="Calibri"/>
              </a:rPr>
              <a:t>(</a:t>
            </a:r>
            <a:r>
              <a:rPr lang="en-GB" sz="1200" dirty="0" err="1">
                <a:solidFill>
                  <a:schemeClr val="dk1"/>
                </a:solidFill>
                <a:ea typeface="Calibri"/>
                <a:cs typeface="Calibri"/>
                <a:sym typeface="Calibri"/>
              </a:rPr>
              <a:t>xy</a:t>
            </a:r>
            <a:r>
              <a:rPr lang="en-GB" sz="1200" dirty="0">
                <a:solidFill>
                  <a:schemeClr val="dk1"/>
                </a:solidFill>
                <a:ea typeface="Calibri"/>
                <a:cs typeface="Calibri"/>
                <a:sym typeface="Calibri"/>
              </a:rPr>
              <a:t>), "patterns")</a:t>
            </a:r>
          </a:p>
          <a:p>
            <a:r>
              <a:rPr lang="en-GB" sz="1200" dirty="0">
                <a:solidFill>
                  <a:schemeClr val="dk1"/>
                </a:solidFill>
                <a:ea typeface="Calibri"/>
                <a:cs typeface="Calibri"/>
                <a:sym typeface="Calibri"/>
              </a:rPr>
              <a:t>print(</a:t>
            </a:r>
            <a:r>
              <a:rPr lang="en-GB" sz="1200" dirty="0" err="1">
                <a:solidFill>
                  <a:schemeClr val="dk1"/>
                </a:solidFill>
                <a:ea typeface="Calibri"/>
                <a:cs typeface="Calibri"/>
                <a:sym typeface="Calibri"/>
              </a:rPr>
              <a:t>len</a:t>
            </a:r>
            <a:r>
              <a:rPr lang="en-GB" sz="1200" dirty="0">
                <a:solidFill>
                  <a:schemeClr val="dk1"/>
                </a:solidFill>
                <a:ea typeface="Calibri"/>
                <a:cs typeface="Calibri"/>
                <a:sym typeface="Calibri"/>
              </a:rPr>
              <a:t>(tags), "tags:", tags)</a:t>
            </a:r>
          </a:p>
          <a:p>
            <a:r>
              <a:rPr lang="en-GB" sz="1200" dirty="0">
                <a:solidFill>
                  <a:schemeClr val="dk1"/>
                </a:solidFill>
                <a:ea typeface="Calibri"/>
                <a:cs typeface="Calibri"/>
                <a:sym typeface="Calibri"/>
              </a:rPr>
              <a:t>print(</a:t>
            </a:r>
            <a:r>
              <a:rPr lang="en-GB" sz="1200" dirty="0" err="1">
                <a:solidFill>
                  <a:schemeClr val="dk1"/>
                </a:solidFill>
                <a:ea typeface="Calibri"/>
                <a:cs typeface="Calibri"/>
                <a:sym typeface="Calibri"/>
              </a:rPr>
              <a:t>len</a:t>
            </a:r>
            <a:r>
              <a:rPr lang="en-GB" sz="1200" dirty="0">
                <a:solidFill>
                  <a:schemeClr val="dk1"/>
                </a:solidFill>
                <a:ea typeface="Calibri"/>
                <a:cs typeface="Calibri"/>
                <a:sym typeface="Calibri"/>
              </a:rPr>
              <a:t>(</a:t>
            </a:r>
            <a:r>
              <a:rPr lang="en-GB" sz="1200" dirty="0" err="1">
                <a:solidFill>
                  <a:schemeClr val="dk1"/>
                </a:solidFill>
                <a:ea typeface="Calibri"/>
                <a:cs typeface="Calibri"/>
                <a:sym typeface="Calibri"/>
              </a:rPr>
              <a:t>all_words</a:t>
            </a:r>
            <a:r>
              <a:rPr lang="en-GB" sz="1200" dirty="0">
                <a:solidFill>
                  <a:schemeClr val="dk1"/>
                </a:solidFill>
                <a:ea typeface="Calibri"/>
                <a:cs typeface="Calibri"/>
                <a:sym typeface="Calibri"/>
              </a:rPr>
              <a:t>), "unique stemmed words:", </a:t>
            </a:r>
            <a:r>
              <a:rPr lang="en-GB" sz="1200" dirty="0" err="1">
                <a:solidFill>
                  <a:schemeClr val="dk1"/>
                </a:solidFill>
                <a:ea typeface="Calibri"/>
                <a:cs typeface="Calibri"/>
                <a:sym typeface="Calibri"/>
              </a:rPr>
              <a:t>all_words</a:t>
            </a:r>
            <a:r>
              <a:rPr lang="en-GB" sz="1200" dirty="0">
                <a:solidFill>
                  <a:schemeClr val="dk1"/>
                </a:solidFill>
                <a:ea typeface="Calibri"/>
                <a:cs typeface="Calibri"/>
                <a:sym typeface="Calibri"/>
              </a:rPr>
              <a:t>)</a:t>
            </a:r>
          </a:p>
          <a:p>
            <a:endParaRPr lang="en-GB" sz="1200" dirty="0">
              <a:solidFill>
                <a:schemeClr val="dk1"/>
              </a:solidFill>
              <a:ea typeface="Calibri"/>
              <a:cs typeface="Calibri"/>
              <a:sym typeface="Calibri"/>
            </a:endParaRPr>
          </a:p>
          <a:p>
            <a:r>
              <a:rPr lang="en-GB" sz="1200" dirty="0">
                <a:solidFill>
                  <a:schemeClr val="dk1"/>
                </a:solidFill>
                <a:ea typeface="Calibri"/>
                <a:cs typeface="Calibri"/>
                <a:sym typeface="Calibri"/>
              </a:rPr>
              <a:t># create training data</a:t>
            </a:r>
          </a:p>
          <a:p>
            <a:r>
              <a:rPr lang="en-GB" sz="1200" dirty="0" err="1">
                <a:solidFill>
                  <a:schemeClr val="dk1"/>
                </a:solidFill>
                <a:ea typeface="Calibri"/>
                <a:cs typeface="Calibri"/>
                <a:sym typeface="Calibri"/>
              </a:rPr>
              <a:t>X_train</a:t>
            </a:r>
            <a:r>
              <a:rPr lang="en-GB" sz="1200" dirty="0">
                <a:solidFill>
                  <a:schemeClr val="dk1"/>
                </a:solidFill>
                <a:ea typeface="Calibri"/>
                <a:cs typeface="Calibri"/>
                <a:sym typeface="Calibri"/>
              </a:rPr>
              <a:t> = []</a:t>
            </a:r>
          </a:p>
          <a:p>
            <a:r>
              <a:rPr lang="en-GB" sz="1200" dirty="0" err="1">
                <a:solidFill>
                  <a:schemeClr val="dk1"/>
                </a:solidFill>
                <a:ea typeface="Calibri"/>
                <a:cs typeface="Calibri"/>
                <a:sym typeface="Calibri"/>
              </a:rPr>
              <a:t>y_train</a:t>
            </a:r>
            <a:r>
              <a:rPr lang="en-GB" sz="1200" dirty="0">
                <a:solidFill>
                  <a:schemeClr val="dk1"/>
                </a:solidFill>
                <a:ea typeface="Calibri"/>
                <a:cs typeface="Calibri"/>
                <a:sym typeface="Calibri"/>
              </a:rPr>
              <a:t> = []</a:t>
            </a:r>
          </a:p>
          <a:p>
            <a:r>
              <a:rPr lang="en-GB" sz="1200" dirty="0">
                <a:solidFill>
                  <a:schemeClr val="dk1"/>
                </a:solidFill>
                <a:ea typeface="Calibri"/>
                <a:cs typeface="Calibri"/>
                <a:sym typeface="Calibri"/>
              </a:rPr>
              <a:t>for (</a:t>
            </a:r>
            <a:r>
              <a:rPr lang="en-GB" sz="1200" dirty="0" err="1">
                <a:solidFill>
                  <a:schemeClr val="dk1"/>
                </a:solidFill>
                <a:ea typeface="Calibri"/>
                <a:cs typeface="Calibri"/>
                <a:sym typeface="Calibri"/>
              </a:rPr>
              <a:t>pattern_sentence</a:t>
            </a:r>
            <a:r>
              <a:rPr lang="en-GB" sz="1200" dirty="0">
                <a:solidFill>
                  <a:schemeClr val="dk1"/>
                </a:solidFill>
                <a:ea typeface="Calibri"/>
                <a:cs typeface="Calibri"/>
                <a:sym typeface="Calibri"/>
              </a:rPr>
              <a:t>, tag) in </a:t>
            </a:r>
            <a:r>
              <a:rPr lang="en-GB" sz="1200" dirty="0" err="1">
                <a:solidFill>
                  <a:schemeClr val="dk1"/>
                </a:solidFill>
                <a:ea typeface="Calibri"/>
                <a:cs typeface="Calibri"/>
                <a:sym typeface="Calibri"/>
              </a:rPr>
              <a:t>xy</a:t>
            </a:r>
            <a:r>
              <a:rPr lang="en-GB" sz="1200" dirty="0">
                <a:solidFill>
                  <a:schemeClr val="dk1"/>
                </a:solidFill>
                <a:ea typeface="Calibri"/>
                <a:cs typeface="Calibri"/>
                <a:sym typeface="Calibri"/>
              </a:rPr>
              <a:t>:</a:t>
            </a:r>
          </a:p>
          <a:p>
            <a:r>
              <a:rPr lang="en-GB" sz="1200" dirty="0">
                <a:solidFill>
                  <a:schemeClr val="dk1"/>
                </a:solidFill>
                <a:ea typeface="Calibri"/>
                <a:cs typeface="Calibri"/>
                <a:sym typeface="Calibri"/>
              </a:rPr>
              <a:t>    </a:t>
            </a:r>
          </a:p>
        </p:txBody>
      </p:sp>
    </p:spTree>
    <p:extLst>
      <p:ext uri="{BB962C8B-B14F-4D97-AF65-F5344CB8AC3E}">
        <p14:creationId xmlns:p14="http://schemas.microsoft.com/office/powerpoint/2010/main" val="27023663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54A8B4A-0EAF-4600-BD68-E946AEC0A325}"/>
              </a:ext>
            </a:extLst>
          </p:cNvPr>
          <p:cNvSpPr>
            <a:spLocks noGrp="1"/>
          </p:cNvSpPr>
          <p:nvPr>
            <p:ph type="sldNum" sz="quarter" idx="11"/>
          </p:nvPr>
        </p:nvSpPr>
        <p:spPr/>
        <p:txBody>
          <a:bodyPr/>
          <a:lstStyle/>
          <a:p>
            <a:fld id="{DA2C159E-F13C-4A85-9A41-E7669D3E0D70}" type="slidenum">
              <a:rPr lang="en-GB" smtClean="0"/>
              <a:pPr/>
              <a:t>44</a:t>
            </a:fld>
            <a:endParaRPr lang="en-GB"/>
          </a:p>
        </p:txBody>
      </p:sp>
      <p:sp>
        <p:nvSpPr>
          <p:cNvPr id="5" name="Footer Placeholder 4">
            <a:extLst>
              <a:ext uri="{FF2B5EF4-FFF2-40B4-BE49-F238E27FC236}">
                <a16:creationId xmlns:a16="http://schemas.microsoft.com/office/drawing/2014/main" id="{12DFDC5C-C5E8-41DA-9B06-B6729BF4080E}"/>
              </a:ext>
            </a:extLst>
          </p:cNvPr>
          <p:cNvSpPr>
            <a:spLocks noGrp="1"/>
          </p:cNvSpPr>
          <p:nvPr>
            <p:ph type="ftr" sz="quarter" idx="10"/>
          </p:nvPr>
        </p:nvSpPr>
        <p:spPr/>
        <p:txBody>
          <a:bodyPr/>
          <a:lstStyle/>
          <a:p>
            <a:r>
              <a:rPr lang="en-GB"/>
              <a:t>Education &amp; Training Foundation</a:t>
            </a:r>
            <a:endParaRPr lang="en-GB" dirty="0"/>
          </a:p>
        </p:txBody>
      </p:sp>
      <p:sp>
        <p:nvSpPr>
          <p:cNvPr id="7" name="Google Shape;84;p1">
            <a:extLst>
              <a:ext uri="{FF2B5EF4-FFF2-40B4-BE49-F238E27FC236}">
                <a16:creationId xmlns:a16="http://schemas.microsoft.com/office/drawing/2014/main" id="{E20188C7-A2FB-43A0-BCE2-090364E6B912}"/>
              </a:ext>
            </a:extLst>
          </p:cNvPr>
          <p:cNvSpPr txBox="1"/>
          <p:nvPr/>
        </p:nvSpPr>
        <p:spPr>
          <a:xfrm>
            <a:off x="363976" y="102393"/>
            <a:ext cx="3816424" cy="4839756"/>
          </a:xfrm>
          <a:prstGeom prst="rect">
            <a:avLst/>
          </a:prstGeom>
          <a:noFill/>
          <a:ln>
            <a:noFill/>
          </a:ln>
        </p:spPr>
        <p:txBody>
          <a:bodyPr spcFirstLastPara="1" wrap="square" lIns="68569" tIns="34275" rIns="68569" bIns="34275" anchor="t" anchorCtr="0">
            <a:spAutoFit/>
          </a:bodyPr>
          <a:lstStyle/>
          <a:p>
            <a:r>
              <a:rPr lang="en-GB" sz="1100" dirty="0">
                <a:solidFill>
                  <a:schemeClr val="dk1"/>
                </a:solidFill>
                <a:ea typeface="Calibri"/>
                <a:cs typeface="Calibri"/>
                <a:sym typeface="Calibri"/>
              </a:rPr>
              <a:t># X: bag of words for each </a:t>
            </a:r>
            <a:r>
              <a:rPr lang="en-GB" sz="1100" dirty="0" err="1">
                <a:solidFill>
                  <a:schemeClr val="dk1"/>
                </a:solidFill>
                <a:ea typeface="Calibri"/>
                <a:cs typeface="Calibri"/>
                <a:sym typeface="Calibri"/>
              </a:rPr>
              <a:t>pattern_sentence</a:t>
            </a:r>
            <a:endParaRPr lang="en-GB" sz="1100" dirty="0">
              <a:solidFill>
                <a:schemeClr val="dk1"/>
              </a:solidFill>
              <a:ea typeface="Calibri"/>
              <a:cs typeface="Calibri"/>
              <a:sym typeface="Calibri"/>
            </a:endParaRPr>
          </a:p>
          <a:p>
            <a:r>
              <a:rPr lang="en-GB" sz="1100" dirty="0">
                <a:solidFill>
                  <a:schemeClr val="dk1"/>
                </a:solidFill>
                <a:ea typeface="Calibri"/>
                <a:cs typeface="Calibri"/>
                <a:sym typeface="Calibri"/>
              </a:rPr>
              <a:t>    bag = </a:t>
            </a:r>
            <a:r>
              <a:rPr lang="en-GB" sz="1100" dirty="0" err="1">
                <a:solidFill>
                  <a:schemeClr val="dk1"/>
                </a:solidFill>
                <a:ea typeface="Calibri"/>
                <a:cs typeface="Calibri"/>
                <a:sym typeface="Calibri"/>
              </a:rPr>
              <a:t>bag_of_words</a:t>
            </a:r>
            <a:r>
              <a:rPr lang="en-GB" sz="1100" dirty="0">
                <a:solidFill>
                  <a:schemeClr val="dk1"/>
                </a:solidFill>
                <a:ea typeface="Calibri"/>
                <a:cs typeface="Calibri"/>
                <a:sym typeface="Calibri"/>
              </a:rPr>
              <a:t>(</a:t>
            </a:r>
            <a:r>
              <a:rPr lang="en-GB" sz="1100" dirty="0" err="1">
                <a:solidFill>
                  <a:schemeClr val="dk1"/>
                </a:solidFill>
                <a:ea typeface="Calibri"/>
                <a:cs typeface="Calibri"/>
                <a:sym typeface="Calibri"/>
              </a:rPr>
              <a:t>pattern_sentence</a:t>
            </a:r>
            <a:r>
              <a:rPr lang="en-GB" sz="1100" dirty="0">
                <a:solidFill>
                  <a:schemeClr val="dk1"/>
                </a:solidFill>
                <a:ea typeface="Calibri"/>
                <a:cs typeface="Calibri"/>
                <a:sym typeface="Calibri"/>
              </a:rPr>
              <a:t>, </a:t>
            </a:r>
            <a:r>
              <a:rPr lang="en-GB" sz="1100" dirty="0" err="1">
                <a:solidFill>
                  <a:schemeClr val="dk1"/>
                </a:solidFill>
                <a:ea typeface="Calibri"/>
                <a:cs typeface="Calibri"/>
                <a:sym typeface="Calibri"/>
              </a:rPr>
              <a:t>all_words</a:t>
            </a:r>
            <a:r>
              <a:rPr lang="en-GB" sz="1100" dirty="0">
                <a:solidFill>
                  <a:schemeClr val="dk1"/>
                </a:solidFill>
                <a:ea typeface="Calibri"/>
                <a:cs typeface="Calibri"/>
                <a:sym typeface="Calibri"/>
              </a:rPr>
              <a:t>)</a:t>
            </a:r>
          </a:p>
          <a:p>
            <a:r>
              <a:rPr lang="en-GB" sz="1100" dirty="0">
                <a:solidFill>
                  <a:schemeClr val="dk1"/>
                </a:solidFill>
                <a:ea typeface="Calibri"/>
                <a:cs typeface="Calibri"/>
                <a:sym typeface="Calibri"/>
              </a:rPr>
              <a:t>    </a:t>
            </a:r>
            <a:r>
              <a:rPr lang="en-GB" sz="1100" dirty="0" err="1">
                <a:solidFill>
                  <a:schemeClr val="dk1"/>
                </a:solidFill>
                <a:ea typeface="Calibri"/>
                <a:cs typeface="Calibri"/>
                <a:sym typeface="Calibri"/>
              </a:rPr>
              <a:t>X_train.append</a:t>
            </a:r>
            <a:r>
              <a:rPr lang="en-GB" sz="1100" dirty="0">
                <a:solidFill>
                  <a:schemeClr val="dk1"/>
                </a:solidFill>
                <a:ea typeface="Calibri"/>
                <a:cs typeface="Calibri"/>
                <a:sym typeface="Calibri"/>
              </a:rPr>
              <a:t>(bag)</a:t>
            </a:r>
          </a:p>
          <a:p>
            <a:r>
              <a:rPr lang="en-GB" sz="1100" dirty="0">
                <a:solidFill>
                  <a:schemeClr val="dk1"/>
                </a:solidFill>
                <a:ea typeface="Calibri"/>
                <a:cs typeface="Calibri"/>
                <a:sym typeface="Calibri"/>
              </a:rPr>
              <a:t>    # y: </a:t>
            </a:r>
            <a:r>
              <a:rPr lang="en-GB" sz="1100" dirty="0" err="1">
                <a:solidFill>
                  <a:schemeClr val="dk1"/>
                </a:solidFill>
                <a:ea typeface="Calibri"/>
                <a:cs typeface="Calibri"/>
                <a:sym typeface="Calibri"/>
              </a:rPr>
              <a:t>PyTorch</a:t>
            </a:r>
            <a:r>
              <a:rPr lang="en-GB" sz="1100" dirty="0">
                <a:solidFill>
                  <a:schemeClr val="dk1"/>
                </a:solidFill>
                <a:ea typeface="Calibri"/>
                <a:cs typeface="Calibri"/>
                <a:sym typeface="Calibri"/>
              </a:rPr>
              <a:t> </a:t>
            </a:r>
            <a:r>
              <a:rPr lang="en-GB" sz="1100" dirty="0" err="1">
                <a:solidFill>
                  <a:schemeClr val="dk1"/>
                </a:solidFill>
                <a:ea typeface="Calibri"/>
                <a:cs typeface="Calibri"/>
                <a:sym typeface="Calibri"/>
              </a:rPr>
              <a:t>CrossEntropyLoss</a:t>
            </a:r>
            <a:r>
              <a:rPr lang="en-GB" sz="1100" dirty="0">
                <a:solidFill>
                  <a:schemeClr val="dk1"/>
                </a:solidFill>
                <a:ea typeface="Calibri"/>
                <a:cs typeface="Calibri"/>
                <a:sym typeface="Calibri"/>
              </a:rPr>
              <a:t> needs only class labels, not one-hot</a:t>
            </a:r>
          </a:p>
          <a:p>
            <a:r>
              <a:rPr lang="en-GB" sz="1100" dirty="0">
                <a:solidFill>
                  <a:schemeClr val="dk1"/>
                </a:solidFill>
                <a:ea typeface="Calibri"/>
                <a:cs typeface="Calibri"/>
                <a:sym typeface="Calibri"/>
              </a:rPr>
              <a:t>    label = </a:t>
            </a:r>
            <a:r>
              <a:rPr lang="en-GB" sz="1100" dirty="0" err="1">
                <a:solidFill>
                  <a:schemeClr val="dk1"/>
                </a:solidFill>
                <a:ea typeface="Calibri"/>
                <a:cs typeface="Calibri"/>
                <a:sym typeface="Calibri"/>
              </a:rPr>
              <a:t>tags.index</a:t>
            </a:r>
            <a:r>
              <a:rPr lang="en-GB" sz="1100" dirty="0">
                <a:solidFill>
                  <a:schemeClr val="dk1"/>
                </a:solidFill>
                <a:ea typeface="Calibri"/>
                <a:cs typeface="Calibri"/>
                <a:sym typeface="Calibri"/>
              </a:rPr>
              <a:t>(tag)</a:t>
            </a:r>
          </a:p>
          <a:p>
            <a:r>
              <a:rPr lang="en-GB" sz="1100" dirty="0">
                <a:solidFill>
                  <a:schemeClr val="dk1"/>
                </a:solidFill>
                <a:ea typeface="Calibri"/>
                <a:cs typeface="Calibri"/>
                <a:sym typeface="Calibri"/>
              </a:rPr>
              <a:t>    </a:t>
            </a:r>
            <a:r>
              <a:rPr lang="en-GB" sz="1100" dirty="0" err="1">
                <a:solidFill>
                  <a:schemeClr val="dk1"/>
                </a:solidFill>
                <a:ea typeface="Calibri"/>
                <a:cs typeface="Calibri"/>
                <a:sym typeface="Calibri"/>
              </a:rPr>
              <a:t>y_train.append</a:t>
            </a:r>
            <a:r>
              <a:rPr lang="en-GB" sz="1100" dirty="0">
                <a:solidFill>
                  <a:schemeClr val="dk1"/>
                </a:solidFill>
                <a:ea typeface="Calibri"/>
                <a:cs typeface="Calibri"/>
                <a:sym typeface="Calibri"/>
              </a:rPr>
              <a:t>(label)</a:t>
            </a:r>
          </a:p>
          <a:p>
            <a:endParaRPr lang="en-GB" sz="1100" dirty="0">
              <a:solidFill>
                <a:schemeClr val="dk1"/>
              </a:solidFill>
              <a:ea typeface="Calibri"/>
              <a:cs typeface="Calibri"/>
              <a:sym typeface="Calibri"/>
            </a:endParaRPr>
          </a:p>
          <a:p>
            <a:r>
              <a:rPr lang="en-GB" sz="1100" dirty="0" err="1">
                <a:solidFill>
                  <a:schemeClr val="dk1"/>
                </a:solidFill>
                <a:ea typeface="Calibri"/>
                <a:cs typeface="Calibri"/>
                <a:sym typeface="Calibri"/>
              </a:rPr>
              <a:t>X_train</a:t>
            </a:r>
            <a:r>
              <a:rPr lang="en-GB" sz="1100" dirty="0">
                <a:solidFill>
                  <a:schemeClr val="dk1"/>
                </a:solidFill>
                <a:ea typeface="Calibri"/>
                <a:cs typeface="Calibri"/>
                <a:sym typeface="Calibri"/>
              </a:rPr>
              <a:t> = </a:t>
            </a:r>
            <a:r>
              <a:rPr lang="en-GB" sz="1100" dirty="0" err="1">
                <a:solidFill>
                  <a:schemeClr val="dk1"/>
                </a:solidFill>
                <a:ea typeface="Calibri"/>
                <a:cs typeface="Calibri"/>
                <a:sym typeface="Calibri"/>
              </a:rPr>
              <a:t>np.array</a:t>
            </a:r>
            <a:r>
              <a:rPr lang="en-GB" sz="1100" dirty="0">
                <a:solidFill>
                  <a:schemeClr val="dk1"/>
                </a:solidFill>
                <a:ea typeface="Calibri"/>
                <a:cs typeface="Calibri"/>
                <a:sym typeface="Calibri"/>
              </a:rPr>
              <a:t>(</a:t>
            </a:r>
            <a:r>
              <a:rPr lang="en-GB" sz="1100" dirty="0" err="1">
                <a:solidFill>
                  <a:schemeClr val="dk1"/>
                </a:solidFill>
                <a:ea typeface="Calibri"/>
                <a:cs typeface="Calibri"/>
                <a:sym typeface="Calibri"/>
              </a:rPr>
              <a:t>X_train</a:t>
            </a:r>
            <a:r>
              <a:rPr lang="en-GB" sz="1100" dirty="0">
                <a:solidFill>
                  <a:schemeClr val="dk1"/>
                </a:solidFill>
                <a:ea typeface="Calibri"/>
                <a:cs typeface="Calibri"/>
                <a:sym typeface="Calibri"/>
              </a:rPr>
              <a:t>)</a:t>
            </a:r>
          </a:p>
          <a:p>
            <a:r>
              <a:rPr lang="en-GB" sz="1100" dirty="0" err="1">
                <a:solidFill>
                  <a:schemeClr val="dk1"/>
                </a:solidFill>
                <a:ea typeface="Calibri"/>
                <a:cs typeface="Calibri"/>
                <a:sym typeface="Calibri"/>
              </a:rPr>
              <a:t>y_train</a:t>
            </a:r>
            <a:r>
              <a:rPr lang="en-GB" sz="1100" dirty="0">
                <a:solidFill>
                  <a:schemeClr val="dk1"/>
                </a:solidFill>
                <a:ea typeface="Calibri"/>
                <a:cs typeface="Calibri"/>
                <a:sym typeface="Calibri"/>
              </a:rPr>
              <a:t> = </a:t>
            </a:r>
            <a:r>
              <a:rPr lang="en-GB" sz="1100" dirty="0" err="1">
                <a:solidFill>
                  <a:schemeClr val="dk1"/>
                </a:solidFill>
                <a:ea typeface="Calibri"/>
                <a:cs typeface="Calibri"/>
                <a:sym typeface="Calibri"/>
              </a:rPr>
              <a:t>np.array</a:t>
            </a:r>
            <a:r>
              <a:rPr lang="en-GB" sz="1100" dirty="0">
                <a:solidFill>
                  <a:schemeClr val="dk1"/>
                </a:solidFill>
                <a:ea typeface="Calibri"/>
                <a:cs typeface="Calibri"/>
                <a:sym typeface="Calibri"/>
              </a:rPr>
              <a:t>(</a:t>
            </a:r>
            <a:r>
              <a:rPr lang="en-GB" sz="1100" dirty="0" err="1">
                <a:solidFill>
                  <a:schemeClr val="dk1"/>
                </a:solidFill>
                <a:ea typeface="Calibri"/>
                <a:cs typeface="Calibri"/>
                <a:sym typeface="Calibri"/>
              </a:rPr>
              <a:t>y_train</a:t>
            </a:r>
            <a:r>
              <a:rPr lang="en-GB" sz="1100" dirty="0">
                <a:solidFill>
                  <a:schemeClr val="dk1"/>
                </a:solidFill>
                <a:ea typeface="Calibri"/>
                <a:cs typeface="Calibri"/>
                <a:sym typeface="Calibri"/>
              </a:rPr>
              <a:t>)</a:t>
            </a:r>
          </a:p>
          <a:p>
            <a:endParaRPr lang="en-GB" sz="1100" dirty="0">
              <a:solidFill>
                <a:schemeClr val="dk1"/>
              </a:solidFill>
              <a:ea typeface="Calibri"/>
              <a:cs typeface="Calibri"/>
              <a:sym typeface="Calibri"/>
            </a:endParaRPr>
          </a:p>
          <a:p>
            <a:r>
              <a:rPr lang="en-GB" sz="1100" dirty="0">
                <a:solidFill>
                  <a:schemeClr val="dk1"/>
                </a:solidFill>
                <a:ea typeface="Calibri"/>
                <a:cs typeface="Calibri"/>
                <a:sym typeface="Calibri"/>
              </a:rPr>
              <a:t># Hyper-parameters </a:t>
            </a:r>
          </a:p>
          <a:p>
            <a:r>
              <a:rPr lang="en-GB" sz="1100" dirty="0" err="1">
                <a:solidFill>
                  <a:schemeClr val="dk1"/>
                </a:solidFill>
                <a:ea typeface="Calibri"/>
                <a:cs typeface="Calibri"/>
                <a:sym typeface="Calibri"/>
              </a:rPr>
              <a:t>num_epochs</a:t>
            </a:r>
            <a:r>
              <a:rPr lang="en-GB" sz="1100" dirty="0">
                <a:solidFill>
                  <a:schemeClr val="dk1"/>
                </a:solidFill>
                <a:ea typeface="Calibri"/>
                <a:cs typeface="Calibri"/>
                <a:sym typeface="Calibri"/>
              </a:rPr>
              <a:t> = 1000</a:t>
            </a:r>
          </a:p>
          <a:p>
            <a:r>
              <a:rPr lang="en-GB" sz="1100" dirty="0" err="1">
                <a:solidFill>
                  <a:schemeClr val="dk1"/>
                </a:solidFill>
                <a:ea typeface="Calibri"/>
                <a:cs typeface="Calibri"/>
                <a:sym typeface="Calibri"/>
              </a:rPr>
              <a:t>batch_size</a:t>
            </a:r>
            <a:r>
              <a:rPr lang="en-GB" sz="1100" dirty="0">
                <a:solidFill>
                  <a:schemeClr val="dk1"/>
                </a:solidFill>
                <a:ea typeface="Calibri"/>
                <a:cs typeface="Calibri"/>
                <a:sym typeface="Calibri"/>
              </a:rPr>
              <a:t> = 8</a:t>
            </a:r>
          </a:p>
          <a:p>
            <a:r>
              <a:rPr lang="en-GB" sz="1100" dirty="0" err="1">
                <a:solidFill>
                  <a:schemeClr val="dk1"/>
                </a:solidFill>
                <a:ea typeface="Calibri"/>
                <a:cs typeface="Calibri"/>
                <a:sym typeface="Calibri"/>
              </a:rPr>
              <a:t>learning_rate</a:t>
            </a:r>
            <a:r>
              <a:rPr lang="en-GB" sz="1100" dirty="0">
                <a:solidFill>
                  <a:schemeClr val="dk1"/>
                </a:solidFill>
                <a:ea typeface="Calibri"/>
                <a:cs typeface="Calibri"/>
                <a:sym typeface="Calibri"/>
              </a:rPr>
              <a:t> = 0.001</a:t>
            </a:r>
          </a:p>
          <a:p>
            <a:r>
              <a:rPr lang="en-GB" sz="1100" dirty="0" err="1">
                <a:solidFill>
                  <a:schemeClr val="dk1"/>
                </a:solidFill>
                <a:ea typeface="Calibri"/>
                <a:cs typeface="Calibri"/>
                <a:sym typeface="Calibri"/>
              </a:rPr>
              <a:t>input_size</a:t>
            </a:r>
            <a:r>
              <a:rPr lang="en-GB" sz="1100" dirty="0">
                <a:solidFill>
                  <a:schemeClr val="dk1"/>
                </a:solidFill>
                <a:ea typeface="Calibri"/>
                <a:cs typeface="Calibri"/>
                <a:sym typeface="Calibri"/>
              </a:rPr>
              <a:t> = </a:t>
            </a:r>
            <a:r>
              <a:rPr lang="en-GB" sz="1100" dirty="0" err="1">
                <a:solidFill>
                  <a:schemeClr val="dk1"/>
                </a:solidFill>
                <a:ea typeface="Calibri"/>
                <a:cs typeface="Calibri"/>
                <a:sym typeface="Calibri"/>
              </a:rPr>
              <a:t>len</a:t>
            </a:r>
            <a:r>
              <a:rPr lang="en-GB" sz="1100" dirty="0">
                <a:solidFill>
                  <a:schemeClr val="dk1"/>
                </a:solidFill>
                <a:ea typeface="Calibri"/>
                <a:cs typeface="Calibri"/>
                <a:sym typeface="Calibri"/>
              </a:rPr>
              <a:t>(</a:t>
            </a:r>
            <a:r>
              <a:rPr lang="en-GB" sz="1100" dirty="0" err="1">
                <a:solidFill>
                  <a:schemeClr val="dk1"/>
                </a:solidFill>
                <a:ea typeface="Calibri"/>
                <a:cs typeface="Calibri"/>
                <a:sym typeface="Calibri"/>
              </a:rPr>
              <a:t>X_train</a:t>
            </a:r>
            <a:r>
              <a:rPr lang="en-GB" sz="1100" dirty="0">
                <a:solidFill>
                  <a:schemeClr val="dk1"/>
                </a:solidFill>
                <a:ea typeface="Calibri"/>
                <a:cs typeface="Calibri"/>
                <a:sym typeface="Calibri"/>
              </a:rPr>
              <a:t>[0])</a:t>
            </a:r>
          </a:p>
          <a:p>
            <a:r>
              <a:rPr lang="en-GB" sz="1100" dirty="0" err="1">
                <a:solidFill>
                  <a:schemeClr val="dk1"/>
                </a:solidFill>
                <a:ea typeface="Calibri"/>
                <a:cs typeface="Calibri"/>
                <a:sym typeface="Calibri"/>
              </a:rPr>
              <a:t>hidden_size</a:t>
            </a:r>
            <a:r>
              <a:rPr lang="en-GB" sz="1100" dirty="0">
                <a:solidFill>
                  <a:schemeClr val="dk1"/>
                </a:solidFill>
                <a:ea typeface="Calibri"/>
                <a:cs typeface="Calibri"/>
                <a:sym typeface="Calibri"/>
              </a:rPr>
              <a:t> = 8</a:t>
            </a:r>
          </a:p>
          <a:p>
            <a:r>
              <a:rPr lang="en-GB" sz="1100" dirty="0" err="1">
                <a:solidFill>
                  <a:schemeClr val="dk1"/>
                </a:solidFill>
                <a:ea typeface="Calibri"/>
                <a:cs typeface="Calibri"/>
                <a:sym typeface="Calibri"/>
              </a:rPr>
              <a:t>output_size</a:t>
            </a:r>
            <a:r>
              <a:rPr lang="en-GB" sz="1100" dirty="0">
                <a:solidFill>
                  <a:schemeClr val="dk1"/>
                </a:solidFill>
                <a:ea typeface="Calibri"/>
                <a:cs typeface="Calibri"/>
                <a:sym typeface="Calibri"/>
              </a:rPr>
              <a:t> = </a:t>
            </a:r>
            <a:r>
              <a:rPr lang="en-GB" sz="1100" dirty="0" err="1">
                <a:solidFill>
                  <a:schemeClr val="dk1"/>
                </a:solidFill>
                <a:ea typeface="Calibri"/>
                <a:cs typeface="Calibri"/>
                <a:sym typeface="Calibri"/>
              </a:rPr>
              <a:t>len</a:t>
            </a:r>
            <a:r>
              <a:rPr lang="en-GB" sz="1100" dirty="0">
                <a:solidFill>
                  <a:schemeClr val="dk1"/>
                </a:solidFill>
                <a:ea typeface="Calibri"/>
                <a:cs typeface="Calibri"/>
                <a:sym typeface="Calibri"/>
              </a:rPr>
              <a:t>(tags)</a:t>
            </a:r>
          </a:p>
          <a:p>
            <a:r>
              <a:rPr lang="en-GB" sz="1100" dirty="0">
                <a:solidFill>
                  <a:schemeClr val="dk1"/>
                </a:solidFill>
                <a:ea typeface="Calibri"/>
                <a:cs typeface="Calibri"/>
                <a:sym typeface="Calibri"/>
              </a:rPr>
              <a:t>print(</a:t>
            </a:r>
            <a:r>
              <a:rPr lang="en-GB" sz="1100" dirty="0" err="1">
                <a:solidFill>
                  <a:schemeClr val="dk1"/>
                </a:solidFill>
                <a:ea typeface="Calibri"/>
                <a:cs typeface="Calibri"/>
                <a:sym typeface="Calibri"/>
              </a:rPr>
              <a:t>input_size</a:t>
            </a:r>
            <a:r>
              <a:rPr lang="en-GB" sz="1100" dirty="0">
                <a:solidFill>
                  <a:schemeClr val="dk1"/>
                </a:solidFill>
                <a:ea typeface="Calibri"/>
                <a:cs typeface="Calibri"/>
                <a:sym typeface="Calibri"/>
              </a:rPr>
              <a:t>, </a:t>
            </a:r>
            <a:r>
              <a:rPr lang="en-GB" sz="1100" dirty="0" err="1">
                <a:solidFill>
                  <a:schemeClr val="dk1"/>
                </a:solidFill>
                <a:ea typeface="Calibri"/>
                <a:cs typeface="Calibri"/>
                <a:sym typeface="Calibri"/>
              </a:rPr>
              <a:t>output_size</a:t>
            </a:r>
            <a:r>
              <a:rPr lang="en-GB" sz="1100" dirty="0">
                <a:solidFill>
                  <a:schemeClr val="dk1"/>
                </a:solidFill>
                <a:ea typeface="Calibri"/>
                <a:cs typeface="Calibri"/>
                <a:sym typeface="Calibri"/>
              </a:rPr>
              <a:t>)</a:t>
            </a:r>
          </a:p>
          <a:p>
            <a:endParaRPr lang="en-GB" sz="1100" dirty="0">
              <a:solidFill>
                <a:schemeClr val="dk1"/>
              </a:solidFill>
              <a:ea typeface="Calibri"/>
              <a:cs typeface="Calibri"/>
              <a:sym typeface="Calibri"/>
            </a:endParaRPr>
          </a:p>
          <a:p>
            <a:r>
              <a:rPr lang="en-GB" sz="1100" dirty="0">
                <a:solidFill>
                  <a:schemeClr val="dk1"/>
                </a:solidFill>
                <a:ea typeface="Calibri"/>
                <a:cs typeface="Calibri"/>
                <a:sym typeface="Calibri"/>
              </a:rPr>
              <a:t>class </a:t>
            </a:r>
            <a:r>
              <a:rPr lang="en-GB" sz="1100" dirty="0" err="1">
                <a:solidFill>
                  <a:schemeClr val="dk1"/>
                </a:solidFill>
                <a:ea typeface="Calibri"/>
                <a:cs typeface="Calibri"/>
                <a:sym typeface="Calibri"/>
              </a:rPr>
              <a:t>ChatDataset</a:t>
            </a:r>
            <a:r>
              <a:rPr lang="en-GB" sz="1100" dirty="0">
                <a:solidFill>
                  <a:schemeClr val="dk1"/>
                </a:solidFill>
                <a:ea typeface="Calibri"/>
                <a:cs typeface="Calibri"/>
                <a:sym typeface="Calibri"/>
              </a:rPr>
              <a:t>(Dataset):</a:t>
            </a:r>
          </a:p>
          <a:p>
            <a:endParaRPr lang="en-GB" sz="1100" dirty="0">
              <a:solidFill>
                <a:schemeClr val="dk1"/>
              </a:solidFill>
              <a:ea typeface="Calibri"/>
              <a:cs typeface="Calibri"/>
              <a:sym typeface="Calibri"/>
            </a:endParaRPr>
          </a:p>
          <a:p>
            <a:r>
              <a:rPr lang="en-GB" sz="1100" dirty="0">
                <a:solidFill>
                  <a:schemeClr val="dk1"/>
                </a:solidFill>
                <a:ea typeface="Calibri"/>
                <a:cs typeface="Calibri"/>
                <a:sym typeface="Calibri"/>
              </a:rPr>
              <a:t>    def __</a:t>
            </a:r>
            <a:r>
              <a:rPr lang="en-GB" sz="1100" dirty="0" err="1">
                <a:solidFill>
                  <a:schemeClr val="dk1"/>
                </a:solidFill>
                <a:ea typeface="Calibri"/>
                <a:cs typeface="Calibri"/>
                <a:sym typeface="Calibri"/>
              </a:rPr>
              <a:t>init</a:t>
            </a:r>
            <a:r>
              <a:rPr lang="en-GB" sz="1100" dirty="0">
                <a:solidFill>
                  <a:schemeClr val="dk1"/>
                </a:solidFill>
                <a:ea typeface="Calibri"/>
                <a:cs typeface="Calibri"/>
                <a:sym typeface="Calibri"/>
              </a:rPr>
              <a:t>__(self):</a:t>
            </a:r>
          </a:p>
          <a:p>
            <a:r>
              <a:rPr lang="en-GB" sz="1100" dirty="0">
                <a:solidFill>
                  <a:schemeClr val="dk1"/>
                </a:solidFill>
                <a:ea typeface="Calibri"/>
                <a:cs typeface="Calibri"/>
                <a:sym typeface="Calibri"/>
              </a:rPr>
              <a:t>        </a:t>
            </a:r>
            <a:r>
              <a:rPr lang="en-GB" sz="1100" dirty="0" err="1">
                <a:solidFill>
                  <a:schemeClr val="dk1"/>
                </a:solidFill>
                <a:ea typeface="Calibri"/>
                <a:cs typeface="Calibri"/>
                <a:sym typeface="Calibri"/>
              </a:rPr>
              <a:t>self.n_samples</a:t>
            </a:r>
            <a:r>
              <a:rPr lang="en-GB" sz="1100" dirty="0">
                <a:solidFill>
                  <a:schemeClr val="dk1"/>
                </a:solidFill>
                <a:ea typeface="Calibri"/>
                <a:cs typeface="Calibri"/>
                <a:sym typeface="Calibri"/>
              </a:rPr>
              <a:t> = </a:t>
            </a:r>
            <a:r>
              <a:rPr lang="en-GB" sz="1100" dirty="0" err="1">
                <a:solidFill>
                  <a:schemeClr val="dk1"/>
                </a:solidFill>
                <a:ea typeface="Calibri"/>
                <a:cs typeface="Calibri"/>
                <a:sym typeface="Calibri"/>
              </a:rPr>
              <a:t>len</a:t>
            </a:r>
            <a:r>
              <a:rPr lang="en-GB" sz="1100" dirty="0">
                <a:solidFill>
                  <a:schemeClr val="dk1"/>
                </a:solidFill>
                <a:ea typeface="Calibri"/>
                <a:cs typeface="Calibri"/>
                <a:sym typeface="Calibri"/>
              </a:rPr>
              <a:t>(</a:t>
            </a:r>
            <a:r>
              <a:rPr lang="en-GB" sz="1100" dirty="0" err="1">
                <a:solidFill>
                  <a:schemeClr val="dk1"/>
                </a:solidFill>
                <a:ea typeface="Calibri"/>
                <a:cs typeface="Calibri"/>
                <a:sym typeface="Calibri"/>
              </a:rPr>
              <a:t>X_train</a:t>
            </a:r>
            <a:r>
              <a:rPr lang="en-GB" sz="1100" dirty="0">
                <a:solidFill>
                  <a:schemeClr val="dk1"/>
                </a:solidFill>
                <a:ea typeface="Calibri"/>
                <a:cs typeface="Calibri"/>
                <a:sym typeface="Calibri"/>
              </a:rPr>
              <a:t>)</a:t>
            </a:r>
          </a:p>
          <a:p>
            <a:r>
              <a:rPr lang="en-GB" sz="1100" dirty="0">
                <a:solidFill>
                  <a:schemeClr val="dk1"/>
                </a:solidFill>
                <a:ea typeface="Calibri"/>
                <a:cs typeface="Calibri"/>
                <a:sym typeface="Calibri"/>
              </a:rPr>
              <a:t>        </a:t>
            </a:r>
            <a:r>
              <a:rPr lang="en-GB" sz="1100" dirty="0" err="1">
                <a:solidFill>
                  <a:schemeClr val="dk1"/>
                </a:solidFill>
                <a:ea typeface="Calibri"/>
                <a:cs typeface="Calibri"/>
                <a:sym typeface="Calibri"/>
              </a:rPr>
              <a:t>self.x_data</a:t>
            </a:r>
            <a:r>
              <a:rPr lang="en-GB" sz="1100" dirty="0">
                <a:solidFill>
                  <a:schemeClr val="dk1"/>
                </a:solidFill>
                <a:ea typeface="Calibri"/>
                <a:cs typeface="Calibri"/>
                <a:sym typeface="Calibri"/>
              </a:rPr>
              <a:t> = </a:t>
            </a:r>
            <a:r>
              <a:rPr lang="en-GB" sz="1100" dirty="0" err="1">
                <a:solidFill>
                  <a:schemeClr val="dk1"/>
                </a:solidFill>
                <a:ea typeface="Calibri"/>
                <a:cs typeface="Calibri"/>
                <a:sym typeface="Calibri"/>
              </a:rPr>
              <a:t>X_train</a:t>
            </a:r>
            <a:endParaRPr lang="en-GB" sz="1100" dirty="0">
              <a:solidFill>
                <a:schemeClr val="dk1"/>
              </a:solidFill>
              <a:ea typeface="Calibri"/>
              <a:cs typeface="Calibri"/>
              <a:sym typeface="Calibri"/>
            </a:endParaRPr>
          </a:p>
          <a:p>
            <a:r>
              <a:rPr lang="en-GB" sz="1100" dirty="0">
                <a:solidFill>
                  <a:schemeClr val="dk1"/>
                </a:solidFill>
                <a:ea typeface="Calibri"/>
                <a:cs typeface="Calibri"/>
                <a:sym typeface="Calibri"/>
              </a:rPr>
              <a:t>        </a:t>
            </a:r>
            <a:r>
              <a:rPr lang="en-GB" sz="1100" dirty="0" err="1">
                <a:solidFill>
                  <a:schemeClr val="dk1"/>
                </a:solidFill>
                <a:ea typeface="Calibri"/>
                <a:cs typeface="Calibri"/>
                <a:sym typeface="Calibri"/>
              </a:rPr>
              <a:t>self.y_data</a:t>
            </a:r>
            <a:r>
              <a:rPr lang="en-GB" sz="1100" dirty="0">
                <a:solidFill>
                  <a:schemeClr val="dk1"/>
                </a:solidFill>
                <a:ea typeface="Calibri"/>
                <a:cs typeface="Calibri"/>
                <a:sym typeface="Calibri"/>
              </a:rPr>
              <a:t> = </a:t>
            </a:r>
            <a:r>
              <a:rPr lang="en-GB" sz="1100" dirty="0" err="1">
                <a:solidFill>
                  <a:schemeClr val="dk1"/>
                </a:solidFill>
                <a:ea typeface="Calibri"/>
                <a:cs typeface="Calibri"/>
                <a:sym typeface="Calibri"/>
              </a:rPr>
              <a:t>y_train</a:t>
            </a:r>
            <a:endParaRPr lang="en-GB" sz="1100" dirty="0">
              <a:solidFill>
                <a:schemeClr val="dk1"/>
              </a:solidFill>
              <a:ea typeface="Calibri"/>
              <a:cs typeface="Calibri"/>
              <a:sym typeface="Calibri"/>
            </a:endParaRPr>
          </a:p>
          <a:p>
            <a:endParaRPr lang="en-GB" sz="1200" dirty="0">
              <a:solidFill>
                <a:schemeClr val="dk1"/>
              </a:solidFill>
              <a:ea typeface="Calibri"/>
              <a:cs typeface="Calibri"/>
              <a:sym typeface="Calibri"/>
            </a:endParaRPr>
          </a:p>
          <a:p>
            <a:endParaRPr lang="en-GB" sz="1200" dirty="0">
              <a:solidFill>
                <a:schemeClr val="dk1"/>
              </a:solidFill>
              <a:ea typeface="Calibri"/>
              <a:cs typeface="Calibri"/>
              <a:sym typeface="Calibri"/>
            </a:endParaRPr>
          </a:p>
        </p:txBody>
      </p:sp>
      <p:sp>
        <p:nvSpPr>
          <p:cNvPr id="8" name="Google Shape;84;p1">
            <a:extLst>
              <a:ext uri="{FF2B5EF4-FFF2-40B4-BE49-F238E27FC236}">
                <a16:creationId xmlns:a16="http://schemas.microsoft.com/office/drawing/2014/main" id="{4D7F70F9-E67B-4DA3-90FD-A5678E2DA7ED}"/>
              </a:ext>
            </a:extLst>
          </p:cNvPr>
          <p:cNvSpPr txBox="1"/>
          <p:nvPr/>
        </p:nvSpPr>
        <p:spPr>
          <a:xfrm>
            <a:off x="4216400" y="123478"/>
            <a:ext cx="4460056" cy="4870534"/>
          </a:xfrm>
          <a:prstGeom prst="rect">
            <a:avLst/>
          </a:prstGeom>
          <a:noFill/>
          <a:ln>
            <a:noFill/>
          </a:ln>
        </p:spPr>
        <p:txBody>
          <a:bodyPr spcFirstLastPara="1" wrap="square" lIns="68569" tIns="34275" rIns="68569" bIns="34275" anchor="t" anchorCtr="0">
            <a:spAutoFit/>
          </a:bodyPr>
          <a:lstStyle/>
          <a:p>
            <a:r>
              <a:rPr lang="en-GB" sz="1200" dirty="0">
                <a:solidFill>
                  <a:schemeClr val="dk1"/>
                </a:solidFill>
                <a:ea typeface="Calibri"/>
                <a:cs typeface="Calibri"/>
                <a:sym typeface="Calibri"/>
              </a:rPr>
              <a:t> # support indexing such that dataset[</a:t>
            </a:r>
            <a:r>
              <a:rPr lang="en-GB" sz="1200" dirty="0" err="1">
                <a:solidFill>
                  <a:schemeClr val="dk1"/>
                </a:solidFill>
                <a:ea typeface="Calibri"/>
                <a:cs typeface="Calibri"/>
                <a:sym typeface="Calibri"/>
              </a:rPr>
              <a:t>i</a:t>
            </a:r>
            <a:r>
              <a:rPr lang="en-GB" sz="1200" dirty="0">
                <a:solidFill>
                  <a:schemeClr val="dk1"/>
                </a:solidFill>
                <a:ea typeface="Calibri"/>
                <a:cs typeface="Calibri"/>
                <a:sym typeface="Calibri"/>
              </a:rPr>
              <a:t>] can be used to get </a:t>
            </a:r>
            <a:r>
              <a:rPr lang="en-GB" sz="1200" dirty="0" err="1">
                <a:solidFill>
                  <a:schemeClr val="dk1"/>
                </a:solidFill>
                <a:ea typeface="Calibri"/>
                <a:cs typeface="Calibri"/>
                <a:sym typeface="Calibri"/>
              </a:rPr>
              <a:t>i-th</a:t>
            </a:r>
            <a:r>
              <a:rPr lang="en-GB" sz="1200" dirty="0">
                <a:solidFill>
                  <a:schemeClr val="dk1"/>
                </a:solidFill>
                <a:ea typeface="Calibri"/>
                <a:cs typeface="Calibri"/>
                <a:sym typeface="Calibri"/>
              </a:rPr>
              <a:t> sample</a:t>
            </a:r>
          </a:p>
          <a:p>
            <a:r>
              <a:rPr lang="en-GB" sz="1200" dirty="0">
                <a:solidFill>
                  <a:schemeClr val="dk1"/>
                </a:solidFill>
                <a:ea typeface="Calibri"/>
                <a:cs typeface="Calibri"/>
                <a:sym typeface="Calibri"/>
              </a:rPr>
              <a:t>    def __</a:t>
            </a:r>
            <a:r>
              <a:rPr lang="en-GB" sz="1200" dirty="0" err="1">
                <a:solidFill>
                  <a:schemeClr val="dk1"/>
                </a:solidFill>
                <a:ea typeface="Calibri"/>
                <a:cs typeface="Calibri"/>
                <a:sym typeface="Calibri"/>
              </a:rPr>
              <a:t>getitem</a:t>
            </a:r>
            <a:r>
              <a:rPr lang="en-GB" sz="1200" dirty="0">
                <a:solidFill>
                  <a:schemeClr val="dk1"/>
                </a:solidFill>
                <a:ea typeface="Calibri"/>
                <a:cs typeface="Calibri"/>
                <a:sym typeface="Calibri"/>
              </a:rPr>
              <a:t>__(self, index):</a:t>
            </a:r>
          </a:p>
          <a:p>
            <a:r>
              <a:rPr lang="en-GB" sz="1200" dirty="0">
                <a:solidFill>
                  <a:schemeClr val="dk1"/>
                </a:solidFill>
                <a:ea typeface="Calibri"/>
                <a:cs typeface="Calibri"/>
                <a:sym typeface="Calibri"/>
              </a:rPr>
              <a:t>        return </a:t>
            </a:r>
            <a:r>
              <a:rPr lang="en-GB" sz="1200" dirty="0" err="1">
                <a:solidFill>
                  <a:schemeClr val="dk1"/>
                </a:solidFill>
                <a:ea typeface="Calibri"/>
                <a:cs typeface="Calibri"/>
                <a:sym typeface="Calibri"/>
              </a:rPr>
              <a:t>self.x_data</a:t>
            </a:r>
            <a:r>
              <a:rPr lang="en-GB" sz="1200" dirty="0">
                <a:solidFill>
                  <a:schemeClr val="dk1"/>
                </a:solidFill>
                <a:ea typeface="Calibri"/>
                <a:cs typeface="Calibri"/>
                <a:sym typeface="Calibri"/>
              </a:rPr>
              <a:t>[index], </a:t>
            </a:r>
            <a:r>
              <a:rPr lang="en-GB" sz="1200" dirty="0" err="1">
                <a:solidFill>
                  <a:schemeClr val="dk1"/>
                </a:solidFill>
                <a:ea typeface="Calibri"/>
                <a:cs typeface="Calibri"/>
                <a:sym typeface="Calibri"/>
              </a:rPr>
              <a:t>self.y_data</a:t>
            </a:r>
            <a:r>
              <a:rPr lang="en-GB" sz="1200" dirty="0">
                <a:solidFill>
                  <a:schemeClr val="dk1"/>
                </a:solidFill>
                <a:ea typeface="Calibri"/>
                <a:cs typeface="Calibri"/>
                <a:sym typeface="Calibri"/>
              </a:rPr>
              <a:t>[index]</a:t>
            </a:r>
          </a:p>
          <a:p>
            <a:endParaRPr lang="en-GB" sz="1200" dirty="0">
              <a:solidFill>
                <a:schemeClr val="dk1"/>
              </a:solidFill>
              <a:ea typeface="Calibri"/>
              <a:cs typeface="Calibri"/>
              <a:sym typeface="Calibri"/>
            </a:endParaRPr>
          </a:p>
          <a:p>
            <a:r>
              <a:rPr lang="en-GB" sz="1200" dirty="0">
                <a:solidFill>
                  <a:schemeClr val="dk1"/>
                </a:solidFill>
                <a:ea typeface="Calibri"/>
                <a:cs typeface="Calibri"/>
                <a:sym typeface="Calibri"/>
              </a:rPr>
              <a:t>    # we can call </a:t>
            </a:r>
            <a:r>
              <a:rPr lang="en-GB" sz="1200" dirty="0" err="1">
                <a:solidFill>
                  <a:schemeClr val="dk1"/>
                </a:solidFill>
                <a:ea typeface="Calibri"/>
                <a:cs typeface="Calibri"/>
                <a:sym typeface="Calibri"/>
              </a:rPr>
              <a:t>len</a:t>
            </a:r>
            <a:r>
              <a:rPr lang="en-GB" sz="1200" dirty="0">
                <a:solidFill>
                  <a:schemeClr val="dk1"/>
                </a:solidFill>
                <a:ea typeface="Calibri"/>
                <a:cs typeface="Calibri"/>
                <a:sym typeface="Calibri"/>
              </a:rPr>
              <a:t>(dataset) to return the size</a:t>
            </a:r>
          </a:p>
          <a:p>
            <a:r>
              <a:rPr lang="en-GB" sz="1200" dirty="0">
                <a:solidFill>
                  <a:schemeClr val="dk1"/>
                </a:solidFill>
                <a:ea typeface="Calibri"/>
                <a:cs typeface="Calibri"/>
                <a:sym typeface="Calibri"/>
              </a:rPr>
              <a:t>    def __</a:t>
            </a:r>
            <a:r>
              <a:rPr lang="en-GB" sz="1200" dirty="0" err="1">
                <a:solidFill>
                  <a:schemeClr val="dk1"/>
                </a:solidFill>
                <a:ea typeface="Calibri"/>
                <a:cs typeface="Calibri"/>
                <a:sym typeface="Calibri"/>
              </a:rPr>
              <a:t>len</a:t>
            </a:r>
            <a:r>
              <a:rPr lang="en-GB" sz="1200" dirty="0">
                <a:solidFill>
                  <a:schemeClr val="dk1"/>
                </a:solidFill>
                <a:ea typeface="Calibri"/>
                <a:cs typeface="Calibri"/>
                <a:sym typeface="Calibri"/>
              </a:rPr>
              <a:t>__(self):</a:t>
            </a:r>
          </a:p>
          <a:p>
            <a:r>
              <a:rPr lang="en-GB" sz="1200" dirty="0">
                <a:solidFill>
                  <a:schemeClr val="dk1"/>
                </a:solidFill>
                <a:ea typeface="Calibri"/>
                <a:cs typeface="Calibri"/>
                <a:sym typeface="Calibri"/>
              </a:rPr>
              <a:t>        return </a:t>
            </a:r>
            <a:r>
              <a:rPr lang="en-GB" sz="1200" dirty="0" err="1">
                <a:solidFill>
                  <a:schemeClr val="dk1"/>
                </a:solidFill>
                <a:ea typeface="Calibri"/>
                <a:cs typeface="Calibri"/>
                <a:sym typeface="Calibri"/>
              </a:rPr>
              <a:t>self.n_samples</a:t>
            </a:r>
            <a:endParaRPr lang="en-GB" sz="1200" dirty="0">
              <a:solidFill>
                <a:schemeClr val="dk1"/>
              </a:solidFill>
              <a:ea typeface="Calibri"/>
              <a:cs typeface="Calibri"/>
              <a:sym typeface="Calibri"/>
            </a:endParaRPr>
          </a:p>
          <a:p>
            <a:endParaRPr lang="en-GB" sz="1200" dirty="0">
              <a:solidFill>
                <a:schemeClr val="dk1"/>
              </a:solidFill>
              <a:ea typeface="Calibri"/>
              <a:cs typeface="Calibri"/>
              <a:sym typeface="Calibri"/>
            </a:endParaRPr>
          </a:p>
          <a:p>
            <a:r>
              <a:rPr lang="en-GB" sz="1200" dirty="0">
                <a:solidFill>
                  <a:schemeClr val="dk1"/>
                </a:solidFill>
                <a:ea typeface="Calibri"/>
                <a:cs typeface="Calibri"/>
                <a:sym typeface="Calibri"/>
              </a:rPr>
              <a:t>dataset = </a:t>
            </a:r>
            <a:r>
              <a:rPr lang="en-GB" sz="1200" dirty="0" err="1">
                <a:solidFill>
                  <a:schemeClr val="dk1"/>
                </a:solidFill>
                <a:ea typeface="Calibri"/>
                <a:cs typeface="Calibri"/>
                <a:sym typeface="Calibri"/>
              </a:rPr>
              <a:t>ChatDataset</a:t>
            </a:r>
            <a:r>
              <a:rPr lang="en-GB" sz="1200" dirty="0">
                <a:solidFill>
                  <a:schemeClr val="dk1"/>
                </a:solidFill>
                <a:ea typeface="Calibri"/>
                <a:cs typeface="Calibri"/>
                <a:sym typeface="Calibri"/>
              </a:rPr>
              <a:t>()</a:t>
            </a:r>
          </a:p>
          <a:p>
            <a:r>
              <a:rPr lang="en-GB" sz="1200" dirty="0" err="1">
                <a:solidFill>
                  <a:schemeClr val="dk1"/>
                </a:solidFill>
                <a:ea typeface="Calibri"/>
                <a:cs typeface="Calibri"/>
                <a:sym typeface="Calibri"/>
              </a:rPr>
              <a:t>train_loader</a:t>
            </a:r>
            <a:r>
              <a:rPr lang="en-GB" sz="1200" dirty="0">
                <a:solidFill>
                  <a:schemeClr val="dk1"/>
                </a:solidFill>
                <a:ea typeface="Calibri"/>
                <a:cs typeface="Calibri"/>
                <a:sym typeface="Calibri"/>
              </a:rPr>
              <a:t> = </a:t>
            </a:r>
            <a:r>
              <a:rPr lang="en-GB" sz="1200" dirty="0" err="1">
                <a:solidFill>
                  <a:schemeClr val="dk1"/>
                </a:solidFill>
                <a:ea typeface="Calibri"/>
                <a:cs typeface="Calibri"/>
                <a:sym typeface="Calibri"/>
              </a:rPr>
              <a:t>DataLoader</a:t>
            </a:r>
            <a:r>
              <a:rPr lang="en-GB" sz="1200" dirty="0">
                <a:solidFill>
                  <a:schemeClr val="dk1"/>
                </a:solidFill>
                <a:ea typeface="Calibri"/>
                <a:cs typeface="Calibri"/>
                <a:sym typeface="Calibri"/>
              </a:rPr>
              <a:t>(dataset=dataset,</a:t>
            </a:r>
          </a:p>
          <a:p>
            <a:r>
              <a:rPr lang="en-GB" sz="1200" dirty="0">
                <a:solidFill>
                  <a:schemeClr val="dk1"/>
                </a:solidFill>
                <a:ea typeface="Calibri"/>
                <a:cs typeface="Calibri"/>
                <a:sym typeface="Calibri"/>
              </a:rPr>
              <a:t>                          </a:t>
            </a:r>
            <a:r>
              <a:rPr lang="en-GB" sz="1200" dirty="0" err="1">
                <a:solidFill>
                  <a:schemeClr val="dk1"/>
                </a:solidFill>
                <a:ea typeface="Calibri"/>
                <a:cs typeface="Calibri"/>
                <a:sym typeface="Calibri"/>
              </a:rPr>
              <a:t>batch_size</a:t>
            </a:r>
            <a:r>
              <a:rPr lang="en-GB" sz="1200" dirty="0">
                <a:solidFill>
                  <a:schemeClr val="dk1"/>
                </a:solidFill>
                <a:ea typeface="Calibri"/>
                <a:cs typeface="Calibri"/>
                <a:sym typeface="Calibri"/>
              </a:rPr>
              <a:t>=</a:t>
            </a:r>
            <a:r>
              <a:rPr lang="en-GB" sz="1200" dirty="0" err="1">
                <a:solidFill>
                  <a:schemeClr val="dk1"/>
                </a:solidFill>
                <a:ea typeface="Calibri"/>
                <a:cs typeface="Calibri"/>
                <a:sym typeface="Calibri"/>
              </a:rPr>
              <a:t>batch_size</a:t>
            </a:r>
            <a:r>
              <a:rPr lang="en-GB" sz="1200" dirty="0">
                <a:solidFill>
                  <a:schemeClr val="dk1"/>
                </a:solidFill>
                <a:ea typeface="Calibri"/>
                <a:cs typeface="Calibri"/>
                <a:sym typeface="Calibri"/>
              </a:rPr>
              <a:t>,</a:t>
            </a:r>
          </a:p>
          <a:p>
            <a:r>
              <a:rPr lang="en-GB" sz="1200" dirty="0">
                <a:solidFill>
                  <a:schemeClr val="dk1"/>
                </a:solidFill>
                <a:ea typeface="Calibri"/>
                <a:cs typeface="Calibri"/>
                <a:sym typeface="Calibri"/>
              </a:rPr>
              <a:t>                          shuffle=True,</a:t>
            </a:r>
          </a:p>
          <a:p>
            <a:r>
              <a:rPr lang="en-GB" sz="1200" dirty="0">
                <a:solidFill>
                  <a:schemeClr val="dk1"/>
                </a:solidFill>
                <a:ea typeface="Calibri"/>
                <a:cs typeface="Calibri"/>
                <a:sym typeface="Calibri"/>
              </a:rPr>
              <a:t>                          </a:t>
            </a:r>
            <a:r>
              <a:rPr lang="en-GB" sz="1200" dirty="0" err="1">
                <a:solidFill>
                  <a:schemeClr val="dk1"/>
                </a:solidFill>
                <a:ea typeface="Calibri"/>
                <a:cs typeface="Calibri"/>
                <a:sym typeface="Calibri"/>
              </a:rPr>
              <a:t>num_workers</a:t>
            </a:r>
            <a:r>
              <a:rPr lang="en-GB" sz="1200" dirty="0">
                <a:solidFill>
                  <a:schemeClr val="dk1"/>
                </a:solidFill>
                <a:ea typeface="Calibri"/>
                <a:cs typeface="Calibri"/>
                <a:sym typeface="Calibri"/>
              </a:rPr>
              <a:t>=0)</a:t>
            </a:r>
          </a:p>
          <a:p>
            <a:endParaRPr lang="en-GB" sz="1200" dirty="0">
              <a:solidFill>
                <a:schemeClr val="dk1"/>
              </a:solidFill>
              <a:ea typeface="Calibri"/>
              <a:cs typeface="Calibri"/>
              <a:sym typeface="Calibri"/>
            </a:endParaRPr>
          </a:p>
          <a:p>
            <a:r>
              <a:rPr lang="en-GB" sz="1200" dirty="0">
                <a:solidFill>
                  <a:schemeClr val="dk1"/>
                </a:solidFill>
                <a:ea typeface="Calibri"/>
                <a:cs typeface="Calibri"/>
                <a:sym typeface="Calibri"/>
              </a:rPr>
              <a:t>device = </a:t>
            </a:r>
            <a:r>
              <a:rPr lang="en-GB" sz="1200" dirty="0" err="1">
                <a:solidFill>
                  <a:schemeClr val="dk1"/>
                </a:solidFill>
                <a:ea typeface="Calibri"/>
                <a:cs typeface="Calibri"/>
                <a:sym typeface="Calibri"/>
              </a:rPr>
              <a:t>torch.device</a:t>
            </a:r>
            <a:r>
              <a:rPr lang="en-GB" sz="1200" dirty="0">
                <a:solidFill>
                  <a:schemeClr val="dk1"/>
                </a:solidFill>
                <a:ea typeface="Calibri"/>
                <a:cs typeface="Calibri"/>
                <a:sym typeface="Calibri"/>
              </a:rPr>
              <a:t>('</a:t>
            </a:r>
            <a:r>
              <a:rPr lang="en-GB" sz="1200" dirty="0" err="1">
                <a:solidFill>
                  <a:schemeClr val="dk1"/>
                </a:solidFill>
                <a:ea typeface="Calibri"/>
                <a:cs typeface="Calibri"/>
                <a:sym typeface="Calibri"/>
              </a:rPr>
              <a:t>cuda</a:t>
            </a:r>
            <a:r>
              <a:rPr lang="en-GB" sz="1200" dirty="0">
                <a:solidFill>
                  <a:schemeClr val="dk1"/>
                </a:solidFill>
                <a:ea typeface="Calibri"/>
                <a:cs typeface="Calibri"/>
                <a:sym typeface="Calibri"/>
              </a:rPr>
              <a:t>' if </a:t>
            </a:r>
            <a:r>
              <a:rPr lang="en-GB" sz="1200" dirty="0" err="1">
                <a:solidFill>
                  <a:schemeClr val="dk1"/>
                </a:solidFill>
                <a:ea typeface="Calibri"/>
                <a:cs typeface="Calibri"/>
                <a:sym typeface="Calibri"/>
              </a:rPr>
              <a:t>torch.cuda.is_available</a:t>
            </a:r>
            <a:r>
              <a:rPr lang="en-GB" sz="1200" dirty="0">
                <a:solidFill>
                  <a:schemeClr val="dk1"/>
                </a:solidFill>
                <a:ea typeface="Calibri"/>
                <a:cs typeface="Calibri"/>
                <a:sym typeface="Calibri"/>
              </a:rPr>
              <a:t>() else '</a:t>
            </a:r>
            <a:r>
              <a:rPr lang="en-GB" sz="1200" dirty="0" err="1">
                <a:solidFill>
                  <a:schemeClr val="dk1"/>
                </a:solidFill>
                <a:ea typeface="Calibri"/>
                <a:cs typeface="Calibri"/>
                <a:sym typeface="Calibri"/>
              </a:rPr>
              <a:t>cpu</a:t>
            </a:r>
            <a:r>
              <a:rPr lang="en-GB" sz="1200" dirty="0">
                <a:solidFill>
                  <a:schemeClr val="dk1"/>
                </a:solidFill>
                <a:ea typeface="Calibri"/>
                <a:cs typeface="Calibri"/>
                <a:sym typeface="Calibri"/>
              </a:rPr>
              <a:t>')</a:t>
            </a:r>
          </a:p>
          <a:p>
            <a:endParaRPr lang="en-GB" sz="1200" dirty="0">
              <a:solidFill>
                <a:schemeClr val="dk1"/>
              </a:solidFill>
              <a:ea typeface="Calibri"/>
              <a:cs typeface="Calibri"/>
              <a:sym typeface="Calibri"/>
            </a:endParaRPr>
          </a:p>
          <a:p>
            <a:r>
              <a:rPr lang="en-GB" sz="1200" dirty="0">
                <a:solidFill>
                  <a:schemeClr val="dk1"/>
                </a:solidFill>
                <a:ea typeface="Calibri"/>
                <a:cs typeface="Calibri"/>
                <a:sym typeface="Calibri"/>
              </a:rPr>
              <a:t>model = </a:t>
            </a:r>
            <a:r>
              <a:rPr lang="en-GB" sz="1200" dirty="0" err="1">
                <a:solidFill>
                  <a:schemeClr val="dk1"/>
                </a:solidFill>
                <a:ea typeface="Calibri"/>
                <a:cs typeface="Calibri"/>
                <a:sym typeface="Calibri"/>
              </a:rPr>
              <a:t>NeuralNet</a:t>
            </a:r>
            <a:r>
              <a:rPr lang="en-GB" sz="1200" dirty="0">
                <a:solidFill>
                  <a:schemeClr val="dk1"/>
                </a:solidFill>
                <a:ea typeface="Calibri"/>
                <a:cs typeface="Calibri"/>
                <a:sym typeface="Calibri"/>
              </a:rPr>
              <a:t>(</a:t>
            </a:r>
            <a:r>
              <a:rPr lang="en-GB" sz="1200" dirty="0" err="1">
                <a:solidFill>
                  <a:schemeClr val="dk1"/>
                </a:solidFill>
                <a:ea typeface="Calibri"/>
                <a:cs typeface="Calibri"/>
                <a:sym typeface="Calibri"/>
              </a:rPr>
              <a:t>input_size</a:t>
            </a:r>
            <a:r>
              <a:rPr lang="en-GB" sz="1200" dirty="0">
                <a:solidFill>
                  <a:schemeClr val="dk1"/>
                </a:solidFill>
                <a:ea typeface="Calibri"/>
                <a:cs typeface="Calibri"/>
                <a:sym typeface="Calibri"/>
              </a:rPr>
              <a:t>, </a:t>
            </a:r>
            <a:r>
              <a:rPr lang="en-GB" sz="1200" dirty="0" err="1">
                <a:solidFill>
                  <a:schemeClr val="dk1"/>
                </a:solidFill>
                <a:ea typeface="Calibri"/>
                <a:cs typeface="Calibri"/>
                <a:sym typeface="Calibri"/>
              </a:rPr>
              <a:t>hidden_size</a:t>
            </a:r>
            <a:r>
              <a:rPr lang="en-GB" sz="1200" dirty="0">
                <a:solidFill>
                  <a:schemeClr val="dk1"/>
                </a:solidFill>
                <a:ea typeface="Calibri"/>
                <a:cs typeface="Calibri"/>
                <a:sym typeface="Calibri"/>
              </a:rPr>
              <a:t>, </a:t>
            </a:r>
            <a:r>
              <a:rPr lang="en-GB" sz="1200" dirty="0" err="1">
                <a:solidFill>
                  <a:schemeClr val="dk1"/>
                </a:solidFill>
                <a:ea typeface="Calibri"/>
                <a:cs typeface="Calibri"/>
                <a:sym typeface="Calibri"/>
              </a:rPr>
              <a:t>output_size</a:t>
            </a:r>
            <a:r>
              <a:rPr lang="en-GB" sz="1200" dirty="0">
                <a:solidFill>
                  <a:schemeClr val="dk1"/>
                </a:solidFill>
                <a:ea typeface="Calibri"/>
                <a:cs typeface="Calibri"/>
                <a:sym typeface="Calibri"/>
              </a:rPr>
              <a:t>).to(device)</a:t>
            </a:r>
          </a:p>
          <a:p>
            <a:endParaRPr lang="en-GB" sz="1200" dirty="0">
              <a:solidFill>
                <a:schemeClr val="dk1"/>
              </a:solidFill>
              <a:ea typeface="Calibri"/>
              <a:cs typeface="Calibri"/>
              <a:sym typeface="Calibri"/>
            </a:endParaRPr>
          </a:p>
          <a:p>
            <a:r>
              <a:rPr lang="en-GB" sz="1200" dirty="0">
                <a:solidFill>
                  <a:schemeClr val="dk1"/>
                </a:solidFill>
                <a:ea typeface="Calibri"/>
                <a:cs typeface="Calibri"/>
                <a:sym typeface="Calibri"/>
              </a:rPr>
              <a:t># Loss and optimizer</a:t>
            </a:r>
          </a:p>
          <a:p>
            <a:r>
              <a:rPr lang="en-GB" sz="1200" dirty="0">
                <a:solidFill>
                  <a:schemeClr val="dk1"/>
                </a:solidFill>
                <a:ea typeface="Calibri"/>
                <a:cs typeface="Calibri"/>
                <a:sym typeface="Calibri"/>
              </a:rPr>
              <a:t>criterion = </a:t>
            </a:r>
            <a:r>
              <a:rPr lang="en-GB" sz="1200" dirty="0" err="1">
                <a:solidFill>
                  <a:schemeClr val="dk1"/>
                </a:solidFill>
                <a:ea typeface="Calibri"/>
                <a:cs typeface="Calibri"/>
                <a:sym typeface="Calibri"/>
              </a:rPr>
              <a:t>nn.CrossEntropyLoss</a:t>
            </a:r>
            <a:r>
              <a:rPr lang="en-GB" sz="1200" dirty="0">
                <a:solidFill>
                  <a:schemeClr val="dk1"/>
                </a:solidFill>
                <a:ea typeface="Calibri"/>
                <a:cs typeface="Calibri"/>
                <a:sym typeface="Calibri"/>
              </a:rPr>
              <a:t>()</a:t>
            </a:r>
          </a:p>
          <a:p>
            <a:r>
              <a:rPr lang="en-GB" sz="1200" dirty="0">
                <a:solidFill>
                  <a:schemeClr val="dk1"/>
                </a:solidFill>
                <a:ea typeface="Calibri"/>
                <a:cs typeface="Calibri"/>
                <a:sym typeface="Calibri"/>
              </a:rPr>
              <a:t>optimizer = </a:t>
            </a:r>
            <a:r>
              <a:rPr lang="en-GB" sz="1200" dirty="0" err="1">
                <a:solidFill>
                  <a:schemeClr val="dk1"/>
                </a:solidFill>
                <a:ea typeface="Calibri"/>
                <a:cs typeface="Calibri"/>
                <a:sym typeface="Calibri"/>
              </a:rPr>
              <a:t>torch.optim.Adam</a:t>
            </a:r>
            <a:r>
              <a:rPr lang="en-GB" sz="1200" dirty="0">
                <a:solidFill>
                  <a:schemeClr val="dk1"/>
                </a:solidFill>
                <a:ea typeface="Calibri"/>
                <a:cs typeface="Calibri"/>
                <a:sym typeface="Calibri"/>
              </a:rPr>
              <a:t>(</a:t>
            </a:r>
            <a:r>
              <a:rPr lang="en-GB" sz="1200" dirty="0" err="1">
                <a:solidFill>
                  <a:schemeClr val="dk1"/>
                </a:solidFill>
                <a:ea typeface="Calibri"/>
                <a:cs typeface="Calibri"/>
                <a:sym typeface="Calibri"/>
              </a:rPr>
              <a:t>model.parameters</a:t>
            </a:r>
            <a:r>
              <a:rPr lang="en-GB" sz="1200" dirty="0">
                <a:solidFill>
                  <a:schemeClr val="dk1"/>
                </a:solidFill>
                <a:ea typeface="Calibri"/>
                <a:cs typeface="Calibri"/>
                <a:sym typeface="Calibri"/>
              </a:rPr>
              <a:t>(), </a:t>
            </a:r>
            <a:r>
              <a:rPr lang="en-GB" sz="1200" dirty="0" err="1">
                <a:solidFill>
                  <a:schemeClr val="dk1"/>
                </a:solidFill>
                <a:ea typeface="Calibri"/>
                <a:cs typeface="Calibri"/>
                <a:sym typeface="Calibri"/>
              </a:rPr>
              <a:t>lr</a:t>
            </a:r>
            <a:r>
              <a:rPr lang="en-GB" sz="1200" dirty="0">
                <a:solidFill>
                  <a:schemeClr val="dk1"/>
                </a:solidFill>
                <a:ea typeface="Calibri"/>
                <a:cs typeface="Calibri"/>
                <a:sym typeface="Calibri"/>
              </a:rPr>
              <a:t>=</a:t>
            </a:r>
            <a:r>
              <a:rPr lang="en-GB" sz="1200" dirty="0" err="1">
                <a:solidFill>
                  <a:schemeClr val="dk1"/>
                </a:solidFill>
                <a:ea typeface="Calibri"/>
                <a:cs typeface="Calibri"/>
                <a:sym typeface="Calibri"/>
              </a:rPr>
              <a:t>learning_rate</a:t>
            </a:r>
            <a:r>
              <a:rPr lang="en-GB" sz="1200" dirty="0">
                <a:solidFill>
                  <a:schemeClr val="dk1"/>
                </a:solidFill>
                <a:ea typeface="Calibri"/>
                <a:cs typeface="Calibri"/>
                <a:sym typeface="Calibri"/>
              </a:rPr>
              <a:t>)</a:t>
            </a:r>
          </a:p>
          <a:p>
            <a:endParaRPr lang="en-GB" sz="1200" dirty="0">
              <a:solidFill>
                <a:schemeClr val="dk1"/>
              </a:solidFill>
              <a:ea typeface="Calibri"/>
              <a:cs typeface="Calibri"/>
              <a:sym typeface="Calibri"/>
            </a:endParaRPr>
          </a:p>
        </p:txBody>
      </p:sp>
    </p:spTree>
    <p:extLst>
      <p:ext uri="{BB962C8B-B14F-4D97-AF65-F5344CB8AC3E}">
        <p14:creationId xmlns:p14="http://schemas.microsoft.com/office/powerpoint/2010/main" val="36200000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54A8B4A-0EAF-4600-BD68-E946AEC0A325}"/>
              </a:ext>
            </a:extLst>
          </p:cNvPr>
          <p:cNvSpPr>
            <a:spLocks noGrp="1"/>
          </p:cNvSpPr>
          <p:nvPr>
            <p:ph type="sldNum" sz="quarter" idx="11"/>
          </p:nvPr>
        </p:nvSpPr>
        <p:spPr/>
        <p:txBody>
          <a:bodyPr/>
          <a:lstStyle/>
          <a:p>
            <a:fld id="{DA2C159E-F13C-4A85-9A41-E7669D3E0D70}" type="slidenum">
              <a:rPr lang="en-GB" smtClean="0"/>
              <a:pPr/>
              <a:t>45</a:t>
            </a:fld>
            <a:endParaRPr lang="en-GB"/>
          </a:p>
        </p:txBody>
      </p:sp>
      <p:sp>
        <p:nvSpPr>
          <p:cNvPr id="5" name="Footer Placeholder 4">
            <a:extLst>
              <a:ext uri="{FF2B5EF4-FFF2-40B4-BE49-F238E27FC236}">
                <a16:creationId xmlns:a16="http://schemas.microsoft.com/office/drawing/2014/main" id="{12DFDC5C-C5E8-41DA-9B06-B6729BF4080E}"/>
              </a:ext>
            </a:extLst>
          </p:cNvPr>
          <p:cNvSpPr>
            <a:spLocks noGrp="1"/>
          </p:cNvSpPr>
          <p:nvPr>
            <p:ph type="ftr" sz="quarter" idx="10"/>
          </p:nvPr>
        </p:nvSpPr>
        <p:spPr/>
        <p:txBody>
          <a:bodyPr/>
          <a:lstStyle/>
          <a:p>
            <a:r>
              <a:rPr lang="en-GB"/>
              <a:t>Education &amp; Training Foundation</a:t>
            </a:r>
            <a:endParaRPr lang="en-GB" dirty="0"/>
          </a:p>
        </p:txBody>
      </p:sp>
      <p:sp>
        <p:nvSpPr>
          <p:cNvPr id="4" name="Google Shape;84;p1">
            <a:extLst>
              <a:ext uri="{FF2B5EF4-FFF2-40B4-BE49-F238E27FC236}">
                <a16:creationId xmlns:a16="http://schemas.microsoft.com/office/drawing/2014/main" id="{A0C38F48-E18F-4D59-AC27-5BA4D8013217}"/>
              </a:ext>
            </a:extLst>
          </p:cNvPr>
          <p:cNvSpPr txBox="1"/>
          <p:nvPr/>
        </p:nvSpPr>
        <p:spPr>
          <a:xfrm>
            <a:off x="310228" y="144833"/>
            <a:ext cx="3816424" cy="4870534"/>
          </a:xfrm>
          <a:prstGeom prst="rect">
            <a:avLst/>
          </a:prstGeom>
          <a:noFill/>
          <a:ln>
            <a:noFill/>
          </a:ln>
        </p:spPr>
        <p:txBody>
          <a:bodyPr spcFirstLastPara="1" wrap="square" lIns="68569" tIns="34275" rIns="68569" bIns="34275" anchor="t" anchorCtr="0">
            <a:spAutoFit/>
          </a:bodyPr>
          <a:lstStyle/>
          <a:p>
            <a:r>
              <a:rPr lang="en-GB" sz="1200" dirty="0">
                <a:solidFill>
                  <a:schemeClr val="dk1"/>
                </a:solidFill>
                <a:ea typeface="Calibri"/>
                <a:cs typeface="Calibri"/>
                <a:sym typeface="Calibri"/>
              </a:rPr>
              <a:t># Train the model</a:t>
            </a:r>
          </a:p>
          <a:p>
            <a:r>
              <a:rPr lang="en-GB" sz="1200" dirty="0">
                <a:solidFill>
                  <a:schemeClr val="dk1"/>
                </a:solidFill>
                <a:ea typeface="Calibri"/>
                <a:cs typeface="Calibri"/>
                <a:sym typeface="Calibri"/>
              </a:rPr>
              <a:t>for epoch in range(</a:t>
            </a:r>
            <a:r>
              <a:rPr lang="en-GB" sz="1200" dirty="0" err="1">
                <a:solidFill>
                  <a:schemeClr val="dk1"/>
                </a:solidFill>
                <a:ea typeface="Calibri"/>
                <a:cs typeface="Calibri"/>
                <a:sym typeface="Calibri"/>
              </a:rPr>
              <a:t>num_epochs</a:t>
            </a:r>
            <a:r>
              <a:rPr lang="en-GB" sz="1200" dirty="0">
                <a:solidFill>
                  <a:schemeClr val="dk1"/>
                </a:solidFill>
                <a:ea typeface="Calibri"/>
                <a:cs typeface="Calibri"/>
                <a:sym typeface="Calibri"/>
              </a:rPr>
              <a:t>):</a:t>
            </a:r>
          </a:p>
          <a:p>
            <a:r>
              <a:rPr lang="en-GB" sz="1200" dirty="0">
                <a:solidFill>
                  <a:schemeClr val="dk1"/>
                </a:solidFill>
                <a:ea typeface="Calibri"/>
                <a:cs typeface="Calibri"/>
                <a:sym typeface="Calibri"/>
              </a:rPr>
              <a:t>    for (words, labels) in </a:t>
            </a:r>
            <a:r>
              <a:rPr lang="en-GB" sz="1200" dirty="0" err="1">
                <a:solidFill>
                  <a:schemeClr val="dk1"/>
                </a:solidFill>
                <a:ea typeface="Calibri"/>
                <a:cs typeface="Calibri"/>
                <a:sym typeface="Calibri"/>
              </a:rPr>
              <a:t>train_loader</a:t>
            </a:r>
            <a:r>
              <a:rPr lang="en-GB" sz="1200" dirty="0">
                <a:solidFill>
                  <a:schemeClr val="dk1"/>
                </a:solidFill>
                <a:ea typeface="Calibri"/>
                <a:cs typeface="Calibri"/>
                <a:sym typeface="Calibri"/>
              </a:rPr>
              <a:t>:</a:t>
            </a:r>
          </a:p>
          <a:p>
            <a:r>
              <a:rPr lang="en-GB" sz="1200" dirty="0">
                <a:solidFill>
                  <a:schemeClr val="dk1"/>
                </a:solidFill>
                <a:ea typeface="Calibri"/>
                <a:cs typeface="Calibri"/>
                <a:sym typeface="Calibri"/>
              </a:rPr>
              <a:t>        words = words.to(device)</a:t>
            </a:r>
          </a:p>
          <a:p>
            <a:r>
              <a:rPr lang="en-GB" sz="1200" dirty="0">
                <a:solidFill>
                  <a:schemeClr val="dk1"/>
                </a:solidFill>
                <a:ea typeface="Calibri"/>
                <a:cs typeface="Calibri"/>
                <a:sym typeface="Calibri"/>
              </a:rPr>
              <a:t>        labels = labels.to(</a:t>
            </a:r>
            <a:r>
              <a:rPr lang="en-GB" sz="1200" dirty="0" err="1">
                <a:solidFill>
                  <a:schemeClr val="dk1"/>
                </a:solidFill>
                <a:ea typeface="Calibri"/>
                <a:cs typeface="Calibri"/>
                <a:sym typeface="Calibri"/>
              </a:rPr>
              <a:t>dtype</a:t>
            </a:r>
            <a:r>
              <a:rPr lang="en-GB" sz="1200" dirty="0">
                <a:solidFill>
                  <a:schemeClr val="dk1"/>
                </a:solidFill>
                <a:ea typeface="Calibri"/>
                <a:cs typeface="Calibri"/>
                <a:sym typeface="Calibri"/>
              </a:rPr>
              <a:t>=</a:t>
            </a:r>
            <a:r>
              <a:rPr lang="en-GB" sz="1200" dirty="0" err="1">
                <a:solidFill>
                  <a:schemeClr val="dk1"/>
                </a:solidFill>
                <a:ea typeface="Calibri"/>
                <a:cs typeface="Calibri"/>
                <a:sym typeface="Calibri"/>
              </a:rPr>
              <a:t>torch.long</a:t>
            </a:r>
            <a:r>
              <a:rPr lang="en-GB" sz="1200" dirty="0">
                <a:solidFill>
                  <a:schemeClr val="dk1"/>
                </a:solidFill>
                <a:ea typeface="Calibri"/>
                <a:cs typeface="Calibri"/>
                <a:sym typeface="Calibri"/>
              </a:rPr>
              <a:t>).to(device)</a:t>
            </a:r>
          </a:p>
          <a:p>
            <a:r>
              <a:rPr lang="en-GB" sz="1200" dirty="0">
                <a:solidFill>
                  <a:schemeClr val="dk1"/>
                </a:solidFill>
                <a:ea typeface="Calibri"/>
                <a:cs typeface="Calibri"/>
                <a:sym typeface="Calibri"/>
              </a:rPr>
              <a:t>        </a:t>
            </a:r>
          </a:p>
          <a:p>
            <a:r>
              <a:rPr lang="en-GB" sz="1200" dirty="0">
                <a:solidFill>
                  <a:schemeClr val="dk1"/>
                </a:solidFill>
                <a:ea typeface="Calibri"/>
                <a:cs typeface="Calibri"/>
                <a:sym typeface="Calibri"/>
              </a:rPr>
              <a:t>        # Forward pass</a:t>
            </a:r>
          </a:p>
          <a:p>
            <a:r>
              <a:rPr lang="en-GB" sz="1200" dirty="0">
                <a:solidFill>
                  <a:schemeClr val="dk1"/>
                </a:solidFill>
                <a:ea typeface="Calibri"/>
                <a:cs typeface="Calibri"/>
                <a:sym typeface="Calibri"/>
              </a:rPr>
              <a:t>        outputs = model(words)</a:t>
            </a:r>
          </a:p>
          <a:p>
            <a:r>
              <a:rPr lang="en-GB" sz="1200" dirty="0">
                <a:solidFill>
                  <a:schemeClr val="dk1"/>
                </a:solidFill>
                <a:ea typeface="Calibri"/>
                <a:cs typeface="Calibri"/>
                <a:sym typeface="Calibri"/>
              </a:rPr>
              <a:t>        # if y would be one-hot, we must apply</a:t>
            </a:r>
          </a:p>
          <a:p>
            <a:r>
              <a:rPr lang="en-GB" sz="1200" dirty="0">
                <a:solidFill>
                  <a:schemeClr val="dk1"/>
                </a:solidFill>
                <a:ea typeface="Calibri"/>
                <a:cs typeface="Calibri"/>
                <a:sym typeface="Calibri"/>
              </a:rPr>
              <a:t>        # labels = </a:t>
            </a:r>
            <a:r>
              <a:rPr lang="en-GB" sz="1200" dirty="0" err="1">
                <a:solidFill>
                  <a:schemeClr val="dk1"/>
                </a:solidFill>
                <a:ea typeface="Calibri"/>
                <a:cs typeface="Calibri"/>
                <a:sym typeface="Calibri"/>
              </a:rPr>
              <a:t>torch.max</a:t>
            </a:r>
            <a:r>
              <a:rPr lang="en-GB" sz="1200" dirty="0">
                <a:solidFill>
                  <a:schemeClr val="dk1"/>
                </a:solidFill>
                <a:ea typeface="Calibri"/>
                <a:cs typeface="Calibri"/>
                <a:sym typeface="Calibri"/>
              </a:rPr>
              <a:t>(labels, 1)[1]</a:t>
            </a:r>
          </a:p>
          <a:p>
            <a:r>
              <a:rPr lang="en-GB" sz="1200" dirty="0">
                <a:solidFill>
                  <a:schemeClr val="dk1"/>
                </a:solidFill>
                <a:ea typeface="Calibri"/>
                <a:cs typeface="Calibri"/>
                <a:sym typeface="Calibri"/>
              </a:rPr>
              <a:t>        loss = criterion(outputs, labels)</a:t>
            </a:r>
          </a:p>
          <a:p>
            <a:r>
              <a:rPr lang="en-GB" sz="1200" dirty="0">
                <a:solidFill>
                  <a:schemeClr val="dk1"/>
                </a:solidFill>
                <a:ea typeface="Calibri"/>
                <a:cs typeface="Calibri"/>
                <a:sym typeface="Calibri"/>
              </a:rPr>
              <a:t>        </a:t>
            </a:r>
          </a:p>
          <a:p>
            <a:r>
              <a:rPr lang="en-GB" sz="1200" dirty="0">
                <a:solidFill>
                  <a:schemeClr val="dk1"/>
                </a:solidFill>
                <a:ea typeface="Calibri"/>
                <a:cs typeface="Calibri"/>
                <a:sym typeface="Calibri"/>
              </a:rPr>
              <a:t>        # Backward and optimize</a:t>
            </a:r>
          </a:p>
          <a:p>
            <a:r>
              <a:rPr lang="en-GB" sz="1200" dirty="0">
                <a:solidFill>
                  <a:schemeClr val="dk1"/>
                </a:solidFill>
                <a:ea typeface="Calibri"/>
                <a:cs typeface="Calibri"/>
                <a:sym typeface="Calibri"/>
              </a:rPr>
              <a:t>        </a:t>
            </a:r>
            <a:r>
              <a:rPr lang="en-GB" sz="1200" dirty="0" err="1">
                <a:solidFill>
                  <a:schemeClr val="dk1"/>
                </a:solidFill>
                <a:ea typeface="Calibri"/>
                <a:cs typeface="Calibri"/>
                <a:sym typeface="Calibri"/>
              </a:rPr>
              <a:t>optimizer.zero_grad</a:t>
            </a:r>
            <a:r>
              <a:rPr lang="en-GB" sz="1200" dirty="0">
                <a:solidFill>
                  <a:schemeClr val="dk1"/>
                </a:solidFill>
                <a:ea typeface="Calibri"/>
                <a:cs typeface="Calibri"/>
                <a:sym typeface="Calibri"/>
              </a:rPr>
              <a:t>()</a:t>
            </a:r>
          </a:p>
          <a:p>
            <a:r>
              <a:rPr lang="en-GB" sz="1200" dirty="0">
                <a:solidFill>
                  <a:schemeClr val="dk1"/>
                </a:solidFill>
                <a:ea typeface="Calibri"/>
                <a:cs typeface="Calibri"/>
                <a:sym typeface="Calibri"/>
              </a:rPr>
              <a:t>        </a:t>
            </a:r>
            <a:r>
              <a:rPr lang="en-GB" sz="1200" dirty="0" err="1">
                <a:solidFill>
                  <a:schemeClr val="dk1"/>
                </a:solidFill>
                <a:ea typeface="Calibri"/>
                <a:cs typeface="Calibri"/>
                <a:sym typeface="Calibri"/>
              </a:rPr>
              <a:t>loss.backward</a:t>
            </a:r>
            <a:r>
              <a:rPr lang="en-GB" sz="1200" dirty="0">
                <a:solidFill>
                  <a:schemeClr val="dk1"/>
                </a:solidFill>
                <a:ea typeface="Calibri"/>
                <a:cs typeface="Calibri"/>
                <a:sym typeface="Calibri"/>
              </a:rPr>
              <a:t>()</a:t>
            </a:r>
          </a:p>
          <a:p>
            <a:r>
              <a:rPr lang="en-GB" sz="1200" dirty="0">
                <a:solidFill>
                  <a:schemeClr val="dk1"/>
                </a:solidFill>
                <a:ea typeface="Calibri"/>
                <a:cs typeface="Calibri"/>
                <a:sym typeface="Calibri"/>
              </a:rPr>
              <a:t>        </a:t>
            </a:r>
            <a:r>
              <a:rPr lang="en-GB" sz="1200" dirty="0" err="1">
                <a:solidFill>
                  <a:schemeClr val="dk1"/>
                </a:solidFill>
                <a:ea typeface="Calibri"/>
                <a:cs typeface="Calibri"/>
                <a:sym typeface="Calibri"/>
              </a:rPr>
              <a:t>optimizer.step</a:t>
            </a:r>
            <a:r>
              <a:rPr lang="en-GB" sz="1200" dirty="0">
                <a:solidFill>
                  <a:schemeClr val="dk1"/>
                </a:solidFill>
                <a:ea typeface="Calibri"/>
                <a:cs typeface="Calibri"/>
                <a:sym typeface="Calibri"/>
              </a:rPr>
              <a:t>()</a:t>
            </a:r>
          </a:p>
          <a:p>
            <a:r>
              <a:rPr lang="en-GB" sz="1200" dirty="0">
                <a:solidFill>
                  <a:schemeClr val="dk1"/>
                </a:solidFill>
                <a:ea typeface="Calibri"/>
                <a:cs typeface="Calibri"/>
                <a:sym typeface="Calibri"/>
              </a:rPr>
              <a:t>        </a:t>
            </a:r>
          </a:p>
          <a:p>
            <a:r>
              <a:rPr lang="en-GB" sz="1200" dirty="0">
                <a:solidFill>
                  <a:schemeClr val="dk1"/>
                </a:solidFill>
                <a:ea typeface="Calibri"/>
                <a:cs typeface="Calibri"/>
                <a:sym typeface="Calibri"/>
              </a:rPr>
              <a:t>    if (epoch+1) % 100 == 0:</a:t>
            </a:r>
          </a:p>
          <a:p>
            <a:r>
              <a:rPr lang="en-GB" sz="1200" dirty="0">
                <a:solidFill>
                  <a:schemeClr val="dk1"/>
                </a:solidFill>
                <a:ea typeface="Calibri"/>
                <a:cs typeface="Calibri"/>
                <a:sym typeface="Calibri"/>
              </a:rPr>
              <a:t>        print (</a:t>
            </a:r>
            <a:r>
              <a:rPr lang="en-GB" sz="1200" dirty="0" err="1">
                <a:solidFill>
                  <a:schemeClr val="dk1"/>
                </a:solidFill>
                <a:ea typeface="Calibri"/>
                <a:cs typeface="Calibri"/>
                <a:sym typeface="Calibri"/>
              </a:rPr>
              <a:t>f'Epoch</a:t>
            </a:r>
            <a:r>
              <a:rPr lang="en-GB" sz="1200" dirty="0">
                <a:solidFill>
                  <a:schemeClr val="dk1"/>
                </a:solidFill>
                <a:ea typeface="Calibri"/>
                <a:cs typeface="Calibri"/>
                <a:sym typeface="Calibri"/>
              </a:rPr>
              <a:t> [{epoch+1}/{</a:t>
            </a:r>
            <a:r>
              <a:rPr lang="en-GB" sz="1200" dirty="0" err="1">
                <a:solidFill>
                  <a:schemeClr val="dk1"/>
                </a:solidFill>
                <a:ea typeface="Calibri"/>
                <a:cs typeface="Calibri"/>
                <a:sym typeface="Calibri"/>
              </a:rPr>
              <a:t>num_epochs</a:t>
            </a:r>
            <a:r>
              <a:rPr lang="en-GB" sz="1200" dirty="0">
                <a:solidFill>
                  <a:schemeClr val="dk1"/>
                </a:solidFill>
                <a:ea typeface="Calibri"/>
                <a:cs typeface="Calibri"/>
                <a:sym typeface="Calibri"/>
              </a:rPr>
              <a:t>}], Loss: {</a:t>
            </a:r>
            <a:r>
              <a:rPr lang="en-GB" sz="1200" dirty="0" err="1">
                <a:solidFill>
                  <a:schemeClr val="dk1"/>
                </a:solidFill>
                <a:ea typeface="Calibri"/>
                <a:cs typeface="Calibri"/>
                <a:sym typeface="Calibri"/>
              </a:rPr>
              <a:t>loss.item</a:t>
            </a:r>
            <a:r>
              <a:rPr lang="en-GB" sz="1200" dirty="0">
                <a:solidFill>
                  <a:schemeClr val="dk1"/>
                </a:solidFill>
                <a:ea typeface="Calibri"/>
                <a:cs typeface="Calibri"/>
                <a:sym typeface="Calibri"/>
              </a:rPr>
              <a:t>():.4f}')</a:t>
            </a:r>
          </a:p>
          <a:p>
            <a:endParaRPr lang="en-GB" sz="1200" dirty="0">
              <a:solidFill>
                <a:schemeClr val="dk1"/>
              </a:solidFill>
              <a:ea typeface="Calibri"/>
              <a:cs typeface="Calibri"/>
              <a:sym typeface="Calibri"/>
            </a:endParaRPr>
          </a:p>
          <a:p>
            <a:endParaRPr lang="en-GB" sz="1200" dirty="0">
              <a:solidFill>
                <a:schemeClr val="dk1"/>
              </a:solidFill>
              <a:ea typeface="Calibri"/>
              <a:cs typeface="Calibri"/>
              <a:sym typeface="Calibri"/>
            </a:endParaRPr>
          </a:p>
          <a:p>
            <a:r>
              <a:rPr lang="en-GB" sz="1200" dirty="0">
                <a:solidFill>
                  <a:schemeClr val="dk1"/>
                </a:solidFill>
                <a:ea typeface="Calibri"/>
                <a:cs typeface="Calibri"/>
                <a:sym typeface="Calibri"/>
              </a:rPr>
              <a:t>print(</a:t>
            </a:r>
            <a:r>
              <a:rPr lang="en-GB" sz="1200" dirty="0" err="1">
                <a:solidFill>
                  <a:schemeClr val="dk1"/>
                </a:solidFill>
                <a:ea typeface="Calibri"/>
                <a:cs typeface="Calibri"/>
                <a:sym typeface="Calibri"/>
              </a:rPr>
              <a:t>f'final</a:t>
            </a:r>
            <a:r>
              <a:rPr lang="en-GB" sz="1200" dirty="0">
                <a:solidFill>
                  <a:schemeClr val="dk1"/>
                </a:solidFill>
                <a:ea typeface="Calibri"/>
                <a:cs typeface="Calibri"/>
                <a:sym typeface="Calibri"/>
              </a:rPr>
              <a:t> loss: {</a:t>
            </a:r>
            <a:r>
              <a:rPr lang="en-GB" sz="1200" dirty="0" err="1">
                <a:solidFill>
                  <a:schemeClr val="dk1"/>
                </a:solidFill>
                <a:ea typeface="Calibri"/>
                <a:cs typeface="Calibri"/>
                <a:sym typeface="Calibri"/>
              </a:rPr>
              <a:t>loss.item</a:t>
            </a:r>
            <a:r>
              <a:rPr lang="en-GB" sz="1200" dirty="0">
                <a:solidFill>
                  <a:schemeClr val="dk1"/>
                </a:solidFill>
                <a:ea typeface="Calibri"/>
                <a:cs typeface="Calibri"/>
                <a:sym typeface="Calibri"/>
              </a:rPr>
              <a:t>():.4f}')</a:t>
            </a:r>
          </a:p>
          <a:p>
            <a:endParaRPr lang="en-GB" sz="1200" dirty="0">
              <a:solidFill>
                <a:schemeClr val="dk1"/>
              </a:solidFill>
              <a:ea typeface="Calibri"/>
              <a:cs typeface="Calibri"/>
              <a:sym typeface="Calibri"/>
            </a:endParaRPr>
          </a:p>
          <a:p>
            <a:endParaRPr lang="en-GB" sz="1200" dirty="0">
              <a:solidFill>
                <a:schemeClr val="dk1"/>
              </a:solidFill>
              <a:ea typeface="Calibri"/>
              <a:cs typeface="Calibri"/>
              <a:sym typeface="Calibri"/>
            </a:endParaRPr>
          </a:p>
          <a:p>
            <a:endParaRPr lang="en-GB" sz="1200" dirty="0">
              <a:solidFill>
                <a:schemeClr val="dk1"/>
              </a:solidFill>
              <a:ea typeface="Calibri"/>
              <a:cs typeface="Calibri"/>
              <a:sym typeface="Calibri"/>
            </a:endParaRPr>
          </a:p>
        </p:txBody>
      </p:sp>
      <p:sp>
        <p:nvSpPr>
          <p:cNvPr id="6" name="Google Shape;84;p1">
            <a:extLst>
              <a:ext uri="{FF2B5EF4-FFF2-40B4-BE49-F238E27FC236}">
                <a16:creationId xmlns:a16="http://schemas.microsoft.com/office/drawing/2014/main" id="{3DF5BBD8-DFE8-4149-AE94-1E3EDF0D8764}"/>
              </a:ext>
            </a:extLst>
          </p:cNvPr>
          <p:cNvSpPr txBox="1"/>
          <p:nvPr/>
        </p:nvSpPr>
        <p:spPr>
          <a:xfrm>
            <a:off x="4216400" y="123478"/>
            <a:ext cx="4460056" cy="2469877"/>
          </a:xfrm>
          <a:prstGeom prst="rect">
            <a:avLst/>
          </a:prstGeom>
          <a:noFill/>
          <a:ln>
            <a:noFill/>
          </a:ln>
        </p:spPr>
        <p:txBody>
          <a:bodyPr spcFirstLastPara="1" wrap="square" lIns="68569" tIns="34275" rIns="68569" bIns="34275" anchor="t" anchorCtr="0">
            <a:spAutoFit/>
          </a:bodyPr>
          <a:lstStyle/>
          <a:p>
            <a:r>
              <a:rPr lang="en-GB" sz="1200" dirty="0">
                <a:solidFill>
                  <a:schemeClr val="dk1"/>
                </a:solidFill>
                <a:ea typeface="Calibri"/>
                <a:cs typeface="Calibri"/>
                <a:sym typeface="Calibri"/>
              </a:rPr>
              <a:t>data = {</a:t>
            </a:r>
          </a:p>
          <a:p>
            <a:r>
              <a:rPr lang="en-GB" sz="1200" dirty="0">
                <a:solidFill>
                  <a:schemeClr val="dk1"/>
                </a:solidFill>
                <a:ea typeface="Calibri"/>
                <a:cs typeface="Calibri"/>
                <a:sym typeface="Calibri"/>
              </a:rPr>
              <a:t>"</a:t>
            </a:r>
            <a:r>
              <a:rPr lang="en-GB" sz="1200" dirty="0" err="1">
                <a:solidFill>
                  <a:schemeClr val="dk1"/>
                </a:solidFill>
                <a:ea typeface="Calibri"/>
                <a:cs typeface="Calibri"/>
                <a:sym typeface="Calibri"/>
              </a:rPr>
              <a:t>model_state</a:t>
            </a:r>
            <a:r>
              <a:rPr lang="en-GB" sz="1200" dirty="0">
                <a:solidFill>
                  <a:schemeClr val="dk1"/>
                </a:solidFill>
                <a:ea typeface="Calibri"/>
                <a:cs typeface="Calibri"/>
                <a:sym typeface="Calibri"/>
              </a:rPr>
              <a:t>": </a:t>
            </a:r>
            <a:r>
              <a:rPr lang="en-GB" sz="1200" dirty="0" err="1">
                <a:solidFill>
                  <a:schemeClr val="dk1"/>
                </a:solidFill>
                <a:ea typeface="Calibri"/>
                <a:cs typeface="Calibri"/>
                <a:sym typeface="Calibri"/>
              </a:rPr>
              <a:t>model.state_dict</a:t>
            </a:r>
            <a:r>
              <a:rPr lang="en-GB" sz="1200" dirty="0">
                <a:solidFill>
                  <a:schemeClr val="dk1"/>
                </a:solidFill>
                <a:ea typeface="Calibri"/>
                <a:cs typeface="Calibri"/>
                <a:sym typeface="Calibri"/>
              </a:rPr>
              <a:t>(),</a:t>
            </a:r>
          </a:p>
          <a:p>
            <a:r>
              <a:rPr lang="en-GB" sz="1200" dirty="0">
                <a:solidFill>
                  <a:schemeClr val="dk1"/>
                </a:solidFill>
                <a:ea typeface="Calibri"/>
                <a:cs typeface="Calibri"/>
                <a:sym typeface="Calibri"/>
              </a:rPr>
              <a:t>"</a:t>
            </a:r>
            <a:r>
              <a:rPr lang="en-GB" sz="1200" dirty="0" err="1">
                <a:solidFill>
                  <a:schemeClr val="dk1"/>
                </a:solidFill>
                <a:ea typeface="Calibri"/>
                <a:cs typeface="Calibri"/>
                <a:sym typeface="Calibri"/>
              </a:rPr>
              <a:t>input_size</a:t>
            </a:r>
            <a:r>
              <a:rPr lang="en-GB" sz="1200" dirty="0">
                <a:solidFill>
                  <a:schemeClr val="dk1"/>
                </a:solidFill>
                <a:ea typeface="Calibri"/>
                <a:cs typeface="Calibri"/>
                <a:sym typeface="Calibri"/>
              </a:rPr>
              <a:t>": </a:t>
            </a:r>
            <a:r>
              <a:rPr lang="en-GB" sz="1200" dirty="0" err="1">
                <a:solidFill>
                  <a:schemeClr val="dk1"/>
                </a:solidFill>
                <a:ea typeface="Calibri"/>
                <a:cs typeface="Calibri"/>
                <a:sym typeface="Calibri"/>
              </a:rPr>
              <a:t>input_size</a:t>
            </a:r>
            <a:r>
              <a:rPr lang="en-GB" sz="1200" dirty="0">
                <a:solidFill>
                  <a:schemeClr val="dk1"/>
                </a:solidFill>
                <a:ea typeface="Calibri"/>
                <a:cs typeface="Calibri"/>
                <a:sym typeface="Calibri"/>
              </a:rPr>
              <a:t>,</a:t>
            </a:r>
          </a:p>
          <a:p>
            <a:r>
              <a:rPr lang="en-GB" sz="1200" dirty="0">
                <a:solidFill>
                  <a:schemeClr val="dk1"/>
                </a:solidFill>
                <a:ea typeface="Calibri"/>
                <a:cs typeface="Calibri"/>
                <a:sym typeface="Calibri"/>
              </a:rPr>
              <a:t>"</a:t>
            </a:r>
            <a:r>
              <a:rPr lang="en-GB" sz="1200" dirty="0" err="1">
                <a:solidFill>
                  <a:schemeClr val="dk1"/>
                </a:solidFill>
                <a:ea typeface="Calibri"/>
                <a:cs typeface="Calibri"/>
                <a:sym typeface="Calibri"/>
              </a:rPr>
              <a:t>hidden_size</a:t>
            </a:r>
            <a:r>
              <a:rPr lang="en-GB" sz="1200" dirty="0">
                <a:solidFill>
                  <a:schemeClr val="dk1"/>
                </a:solidFill>
                <a:ea typeface="Calibri"/>
                <a:cs typeface="Calibri"/>
                <a:sym typeface="Calibri"/>
              </a:rPr>
              <a:t>": </a:t>
            </a:r>
            <a:r>
              <a:rPr lang="en-GB" sz="1200" dirty="0" err="1">
                <a:solidFill>
                  <a:schemeClr val="dk1"/>
                </a:solidFill>
                <a:ea typeface="Calibri"/>
                <a:cs typeface="Calibri"/>
                <a:sym typeface="Calibri"/>
              </a:rPr>
              <a:t>hidden_size</a:t>
            </a:r>
            <a:r>
              <a:rPr lang="en-GB" sz="1200" dirty="0">
                <a:solidFill>
                  <a:schemeClr val="dk1"/>
                </a:solidFill>
                <a:ea typeface="Calibri"/>
                <a:cs typeface="Calibri"/>
                <a:sym typeface="Calibri"/>
              </a:rPr>
              <a:t>,</a:t>
            </a:r>
          </a:p>
          <a:p>
            <a:r>
              <a:rPr lang="en-GB" sz="1200" dirty="0">
                <a:solidFill>
                  <a:schemeClr val="dk1"/>
                </a:solidFill>
                <a:ea typeface="Calibri"/>
                <a:cs typeface="Calibri"/>
                <a:sym typeface="Calibri"/>
              </a:rPr>
              <a:t>"</a:t>
            </a:r>
            <a:r>
              <a:rPr lang="en-GB" sz="1200" dirty="0" err="1">
                <a:solidFill>
                  <a:schemeClr val="dk1"/>
                </a:solidFill>
                <a:ea typeface="Calibri"/>
                <a:cs typeface="Calibri"/>
                <a:sym typeface="Calibri"/>
              </a:rPr>
              <a:t>output_size</a:t>
            </a:r>
            <a:r>
              <a:rPr lang="en-GB" sz="1200" dirty="0">
                <a:solidFill>
                  <a:schemeClr val="dk1"/>
                </a:solidFill>
                <a:ea typeface="Calibri"/>
                <a:cs typeface="Calibri"/>
                <a:sym typeface="Calibri"/>
              </a:rPr>
              <a:t>": </a:t>
            </a:r>
            <a:r>
              <a:rPr lang="en-GB" sz="1200" dirty="0" err="1">
                <a:solidFill>
                  <a:schemeClr val="dk1"/>
                </a:solidFill>
                <a:ea typeface="Calibri"/>
                <a:cs typeface="Calibri"/>
                <a:sym typeface="Calibri"/>
              </a:rPr>
              <a:t>output_size</a:t>
            </a:r>
            <a:r>
              <a:rPr lang="en-GB" sz="1200" dirty="0">
                <a:solidFill>
                  <a:schemeClr val="dk1"/>
                </a:solidFill>
                <a:ea typeface="Calibri"/>
                <a:cs typeface="Calibri"/>
                <a:sym typeface="Calibri"/>
              </a:rPr>
              <a:t>,</a:t>
            </a:r>
          </a:p>
          <a:p>
            <a:r>
              <a:rPr lang="en-GB" sz="1200" dirty="0">
                <a:solidFill>
                  <a:schemeClr val="dk1"/>
                </a:solidFill>
                <a:ea typeface="Calibri"/>
                <a:cs typeface="Calibri"/>
                <a:sym typeface="Calibri"/>
              </a:rPr>
              <a:t>"</a:t>
            </a:r>
            <a:r>
              <a:rPr lang="en-GB" sz="1200" dirty="0" err="1">
                <a:solidFill>
                  <a:schemeClr val="dk1"/>
                </a:solidFill>
                <a:ea typeface="Calibri"/>
                <a:cs typeface="Calibri"/>
                <a:sym typeface="Calibri"/>
              </a:rPr>
              <a:t>all_words</a:t>
            </a:r>
            <a:r>
              <a:rPr lang="en-GB" sz="1200" dirty="0">
                <a:solidFill>
                  <a:schemeClr val="dk1"/>
                </a:solidFill>
                <a:ea typeface="Calibri"/>
                <a:cs typeface="Calibri"/>
                <a:sym typeface="Calibri"/>
              </a:rPr>
              <a:t>": </a:t>
            </a:r>
            <a:r>
              <a:rPr lang="en-GB" sz="1200" dirty="0" err="1">
                <a:solidFill>
                  <a:schemeClr val="dk1"/>
                </a:solidFill>
                <a:ea typeface="Calibri"/>
                <a:cs typeface="Calibri"/>
                <a:sym typeface="Calibri"/>
              </a:rPr>
              <a:t>all_words</a:t>
            </a:r>
            <a:r>
              <a:rPr lang="en-GB" sz="1200" dirty="0">
                <a:solidFill>
                  <a:schemeClr val="dk1"/>
                </a:solidFill>
                <a:ea typeface="Calibri"/>
                <a:cs typeface="Calibri"/>
                <a:sym typeface="Calibri"/>
              </a:rPr>
              <a:t>,</a:t>
            </a:r>
          </a:p>
          <a:p>
            <a:r>
              <a:rPr lang="en-GB" sz="1200" dirty="0">
                <a:solidFill>
                  <a:schemeClr val="dk1"/>
                </a:solidFill>
                <a:ea typeface="Calibri"/>
                <a:cs typeface="Calibri"/>
                <a:sym typeface="Calibri"/>
              </a:rPr>
              <a:t>"tags": tags</a:t>
            </a:r>
          </a:p>
          <a:p>
            <a:r>
              <a:rPr lang="en-GB" sz="1200" dirty="0">
                <a:solidFill>
                  <a:schemeClr val="dk1"/>
                </a:solidFill>
                <a:ea typeface="Calibri"/>
                <a:cs typeface="Calibri"/>
                <a:sym typeface="Calibri"/>
              </a:rPr>
              <a:t>}</a:t>
            </a:r>
          </a:p>
          <a:p>
            <a:endParaRPr lang="en-GB" sz="1200" dirty="0">
              <a:solidFill>
                <a:schemeClr val="dk1"/>
              </a:solidFill>
              <a:ea typeface="Calibri"/>
              <a:cs typeface="Calibri"/>
              <a:sym typeface="Calibri"/>
            </a:endParaRPr>
          </a:p>
          <a:p>
            <a:r>
              <a:rPr lang="en-GB" sz="1200" dirty="0">
                <a:solidFill>
                  <a:schemeClr val="dk1"/>
                </a:solidFill>
                <a:ea typeface="Calibri"/>
                <a:cs typeface="Calibri"/>
                <a:sym typeface="Calibri"/>
              </a:rPr>
              <a:t>FILE = "</a:t>
            </a:r>
            <a:r>
              <a:rPr lang="en-GB" sz="1200" dirty="0" err="1">
                <a:solidFill>
                  <a:schemeClr val="dk1"/>
                </a:solidFill>
                <a:ea typeface="Calibri"/>
                <a:cs typeface="Calibri"/>
                <a:sym typeface="Calibri"/>
              </a:rPr>
              <a:t>data.pth</a:t>
            </a:r>
            <a:r>
              <a:rPr lang="en-GB" sz="1200" dirty="0">
                <a:solidFill>
                  <a:schemeClr val="dk1"/>
                </a:solidFill>
                <a:ea typeface="Calibri"/>
                <a:cs typeface="Calibri"/>
                <a:sym typeface="Calibri"/>
              </a:rPr>
              <a:t>"</a:t>
            </a:r>
          </a:p>
          <a:p>
            <a:r>
              <a:rPr lang="en-GB" sz="1200" dirty="0" err="1">
                <a:solidFill>
                  <a:schemeClr val="dk1"/>
                </a:solidFill>
                <a:ea typeface="Calibri"/>
                <a:cs typeface="Calibri"/>
                <a:sym typeface="Calibri"/>
              </a:rPr>
              <a:t>torch.save</a:t>
            </a:r>
            <a:r>
              <a:rPr lang="en-GB" sz="1200" dirty="0">
                <a:solidFill>
                  <a:schemeClr val="dk1"/>
                </a:solidFill>
                <a:ea typeface="Calibri"/>
                <a:cs typeface="Calibri"/>
                <a:sym typeface="Calibri"/>
              </a:rPr>
              <a:t>(data, FILE)</a:t>
            </a:r>
          </a:p>
          <a:p>
            <a:endParaRPr lang="en-GB" sz="1200" dirty="0">
              <a:solidFill>
                <a:schemeClr val="dk1"/>
              </a:solidFill>
              <a:ea typeface="Calibri"/>
              <a:cs typeface="Calibri"/>
              <a:sym typeface="Calibri"/>
            </a:endParaRPr>
          </a:p>
          <a:p>
            <a:r>
              <a:rPr lang="en-GB" sz="1200" dirty="0">
                <a:solidFill>
                  <a:schemeClr val="dk1"/>
                </a:solidFill>
                <a:ea typeface="Calibri"/>
                <a:cs typeface="Calibri"/>
                <a:sym typeface="Calibri"/>
              </a:rPr>
              <a:t>print(</a:t>
            </a:r>
            <a:r>
              <a:rPr lang="en-GB" sz="1200" dirty="0" err="1">
                <a:solidFill>
                  <a:schemeClr val="dk1"/>
                </a:solidFill>
                <a:ea typeface="Calibri"/>
                <a:cs typeface="Calibri"/>
                <a:sym typeface="Calibri"/>
              </a:rPr>
              <a:t>f'training</a:t>
            </a:r>
            <a:r>
              <a:rPr lang="en-GB" sz="1200" dirty="0">
                <a:solidFill>
                  <a:schemeClr val="dk1"/>
                </a:solidFill>
                <a:ea typeface="Calibri"/>
                <a:cs typeface="Calibri"/>
                <a:sym typeface="Calibri"/>
              </a:rPr>
              <a:t> complete. file saved to {FILE}')</a:t>
            </a:r>
          </a:p>
        </p:txBody>
      </p:sp>
    </p:spTree>
    <p:extLst>
      <p:ext uri="{BB962C8B-B14F-4D97-AF65-F5344CB8AC3E}">
        <p14:creationId xmlns:p14="http://schemas.microsoft.com/office/powerpoint/2010/main" val="3016054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54A8B4A-0EAF-4600-BD68-E946AEC0A325}"/>
              </a:ext>
            </a:extLst>
          </p:cNvPr>
          <p:cNvSpPr>
            <a:spLocks noGrp="1"/>
          </p:cNvSpPr>
          <p:nvPr>
            <p:ph type="sldNum" sz="quarter" idx="11"/>
          </p:nvPr>
        </p:nvSpPr>
        <p:spPr/>
        <p:txBody>
          <a:bodyPr/>
          <a:lstStyle/>
          <a:p>
            <a:fld id="{DA2C159E-F13C-4A85-9A41-E7669D3E0D70}" type="slidenum">
              <a:rPr lang="en-GB" smtClean="0"/>
              <a:pPr/>
              <a:t>46</a:t>
            </a:fld>
            <a:endParaRPr lang="en-GB"/>
          </a:p>
        </p:txBody>
      </p:sp>
      <p:sp>
        <p:nvSpPr>
          <p:cNvPr id="5" name="Footer Placeholder 4">
            <a:extLst>
              <a:ext uri="{FF2B5EF4-FFF2-40B4-BE49-F238E27FC236}">
                <a16:creationId xmlns:a16="http://schemas.microsoft.com/office/drawing/2014/main" id="{12DFDC5C-C5E8-41DA-9B06-B6729BF4080E}"/>
              </a:ext>
            </a:extLst>
          </p:cNvPr>
          <p:cNvSpPr>
            <a:spLocks noGrp="1"/>
          </p:cNvSpPr>
          <p:nvPr>
            <p:ph type="ftr" sz="quarter" idx="10"/>
          </p:nvPr>
        </p:nvSpPr>
        <p:spPr/>
        <p:txBody>
          <a:bodyPr/>
          <a:lstStyle/>
          <a:p>
            <a:r>
              <a:rPr lang="en-GB"/>
              <a:t>Education &amp; Training Foundation</a:t>
            </a:r>
            <a:endParaRPr lang="en-GB" dirty="0"/>
          </a:p>
        </p:txBody>
      </p:sp>
      <p:sp>
        <p:nvSpPr>
          <p:cNvPr id="4" name="Google Shape;84;p1">
            <a:extLst>
              <a:ext uri="{FF2B5EF4-FFF2-40B4-BE49-F238E27FC236}">
                <a16:creationId xmlns:a16="http://schemas.microsoft.com/office/drawing/2014/main" id="{B22EFDAC-B3D7-4A0D-B287-2DF541324D89}"/>
              </a:ext>
            </a:extLst>
          </p:cNvPr>
          <p:cNvSpPr txBox="1"/>
          <p:nvPr/>
        </p:nvSpPr>
        <p:spPr>
          <a:xfrm>
            <a:off x="395536" y="195486"/>
            <a:ext cx="3816424" cy="3393206"/>
          </a:xfrm>
          <a:prstGeom prst="rect">
            <a:avLst/>
          </a:prstGeom>
          <a:noFill/>
          <a:ln>
            <a:noFill/>
          </a:ln>
        </p:spPr>
        <p:txBody>
          <a:bodyPr spcFirstLastPara="1" wrap="square" lIns="68569" tIns="34275" rIns="68569" bIns="34275" anchor="t" anchorCtr="0">
            <a:spAutoFit/>
          </a:bodyPr>
          <a:lstStyle/>
          <a:p>
            <a:r>
              <a:rPr lang="en-GB" sz="1200" dirty="0">
                <a:solidFill>
                  <a:schemeClr val="dk1"/>
                </a:solidFill>
                <a:ea typeface="Calibri"/>
                <a:cs typeface="Calibri"/>
                <a:sym typeface="Calibri"/>
              </a:rPr>
              <a:t>{</a:t>
            </a:r>
          </a:p>
          <a:p>
            <a:r>
              <a:rPr lang="en-GB" sz="1200" dirty="0">
                <a:solidFill>
                  <a:schemeClr val="dk1"/>
                </a:solidFill>
                <a:ea typeface="Calibri"/>
                <a:cs typeface="Calibri"/>
                <a:sym typeface="Calibri"/>
              </a:rPr>
              <a:t> "intents": [</a:t>
            </a:r>
          </a:p>
          <a:p>
            <a:r>
              <a:rPr lang="en-GB" sz="1200" dirty="0">
                <a:solidFill>
                  <a:schemeClr val="dk1"/>
                </a:solidFill>
                <a:ea typeface="Calibri"/>
                <a:cs typeface="Calibri"/>
                <a:sym typeface="Calibri"/>
              </a:rPr>
              <a:t>   {</a:t>
            </a:r>
          </a:p>
          <a:p>
            <a:r>
              <a:rPr lang="en-GB" sz="1200" dirty="0">
                <a:solidFill>
                  <a:schemeClr val="dk1"/>
                </a:solidFill>
                <a:ea typeface="Calibri"/>
                <a:cs typeface="Calibri"/>
                <a:sym typeface="Calibri"/>
              </a:rPr>
              <a:t>     "tag": "greetings",</a:t>
            </a:r>
          </a:p>
          <a:p>
            <a:r>
              <a:rPr lang="en-GB" sz="1200" dirty="0">
                <a:solidFill>
                  <a:schemeClr val="dk1"/>
                </a:solidFill>
                <a:ea typeface="Calibri"/>
                <a:cs typeface="Calibri"/>
                <a:sym typeface="Calibri"/>
              </a:rPr>
              <a:t>     "patterns": [</a:t>
            </a:r>
          </a:p>
          <a:p>
            <a:r>
              <a:rPr lang="en-GB" sz="1200" dirty="0">
                <a:solidFill>
                  <a:schemeClr val="dk1"/>
                </a:solidFill>
                <a:ea typeface="Calibri"/>
                <a:cs typeface="Calibri"/>
                <a:sym typeface="Calibri"/>
              </a:rPr>
              <a:t>       "Hi",</a:t>
            </a:r>
          </a:p>
          <a:p>
            <a:r>
              <a:rPr lang="en-GB" sz="1200" dirty="0">
                <a:solidFill>
                  <a:schemeClr val="dk1"/>
                </a:solidFill>
                <a:ea typeface="Calibri"/>
                <a:cs typeface="Calibri"/>
                <a:sym typeface="Calibri"/>
              </a:rPr>
              <a:t>       "Hey",</a:t>
            </a:r>
          </a:p>
          <a:p>
            <a:r>
              <a:rPr lang="en-GB" sz="1200" dirty="0">
                <a:solidFill>
                  <a:schemeClr val="dk1"/>
                </a:solidFill>
                <a:ea typeface="Calibri"/>
                <a:cs typeface="Calibri"/>
                <a:sym typeface="Calibri"/>
              </a:rPr>
              <a:t>       "How are you",</a:t>
            </a:r>
          </a:p>
          <a:p>
            <a:r>
              <a:rPr lang="en-GB" sz="1200" dirty="0">
                <a:solidFill>
                  <a:schemeClr val="dk1"/>
                </a:solidFill>
                <a:ea typeface="Calibri"/>
                <a:cs typeface="Calibri"/>
                <a:sym typeface="Calibri"/>
              </a:rPr>
              <a:t>       "Is anyone there?",</a:t>
            </a:r>
          </a:p>
          <a:p>
            <a:r>
              <a:rPr lang="en-GB" sz="1200" dirty="0">
                <a:solidFill>
                  <a:schemeClr val="dk1"/>
                </a:solidFill>
                <a:ea typeface="Calibri"/>
                <a:cs typeface="Calibri"/>
                <a:sym typeface="Calibri"/>
              </a:rPr>
              <a:t>       "Hello",</a:t>
            </a:r>
          </a:p>
          <a:p>
            <a:r>
              <a:rPr lang="en-GB" sz="1200" dirty="0">
                <a:solidFill>
                  <a:schemeClr val="dk1"/>
                </a:solidFill>
                <a:ea typeface="Calibri"/>
                <a:cs typeface="Calibri"/>
                <a:sym typeface="Calibri"/>
              </a:rPr>
              <a:t>       "Good day",</a:t>
            </a:r>
          </a:p>
          <a:p>
            <a:r>
              <a:rPr lang="en-GB" sz="1200" dirty="0">
                <a:solidFill>
                  <a:schemeClr val="dk1"/>
                </a:solidFill>
                <a:ea typeface="Calibri"/>
                <a:cs typeface="Calibri"/>
                <a:sym typeface="Calibri"/>
              </a:rPr>
              <a:t>       "Howdy",</a:t>
            </a:r>
          </a:p>
          <a:p>
            <a:r>
              <a:rPr lang="en-GB" sz="1200" dirty="0">
                <a:solidFill>
                  <a:schemeClr val="dk1"/>
                </a:solidFill>
                <a:ea typeface="Calibri"/>
                <a:cs typeface="Calibri"/>
                <a:sym typeface="Calibri"/>
              </a:rPr>
              <a:t>       "Move and appear",</a:t>
            </a:r>
          </a:p>
          <a:p>
            <a:r>
              <a:rPr lang="en-GB" sz="1200" dirty="0">
                <a:solidFill>
                  <a:schemeClr val="dk1"/>
                </a:solidFill>
                <a:ea typeface="Calibri"/>
                <a:cs typeface="Calibri"/>
                <a:sym typeface="Calibri"/>
              </a:rPr>
              <a:t>       "How are you?",</a:t>
            </a:r>
          </a:p>
          <a:p>
            <a:r>
              <a:rPr lang="en-GB" sz="1200" dirty="0">
                <a:solidFill>
                  <a:schemeClr val="dk1"/>
                </a:solidFill>
                <a:ea typeface="Calibri"/>
                <a:cs typeface="Calibri"/>
                <a:sym typeface="Calibri"/>
              </a:rPr>
              <a:t>       "how are you",</a:t>
            </a:r>
          </a:p>
          <a:p>
            <a:r>
              <a:rPr lang="en-GB" sz="1200" dirty="0">
                <a:solidFill>
                  <a:schemeClr val="dk1"/>
                </a:solidFill>
                <a:ea typeface="Calibri"/>
                <a:cs typeface="Calibri"/>
                <a:sym typeface="Calibri"/>
              </a:rPr>
              <a:t>       "how are you?"</a:t>
            </a:r>
          </a:p>
          <a:p>
            <a:endParaRPr lang="en-GB" sz="1200" dirty="0">
              <a:solidFill>
                <a:schemeClr val="dk1"/>
              </a:solidFill>
              <a:ea typeface="Calibri"/>
              <a:cs typeface="Calibri"/>
              <a:sym typeface="Calibri"/>
            </a:endParaRPr>
          </a:p>
          <a:p>
            <a:endParaRPr lang="en-GB" sz="1200" dirty="0">
              <a:solidFill>
                <a:schemeClr val="dk1"/>
              </a:solidFill>
              <a:ea typeface="Calibri"/>
              <a:cs typeface="Calibri"/>
              <a:sym typeface="Calibri"/>
            </a:endParaRPr>
          </a:p>
        </p:txBody>
      </p:sp>
      <p:sp>
        <p:nvSpPr>
          <p:cNvPr id="6" name="Google Shape;84;p1">
            <a:extLst>
              <a:ext uri="{FF2B5EF4-FFF2-40B4-BE49-F238E27FC236}">
                <a16:creationId xmlns:a16="http://schemas.microsoft.com/office/drawing/2014/main" id="{A2F70F0C-AE4A-42FD-A297-277F490CB77D}"/>
              </a:ext>
            </a:extLst>
          </p:cNvPr>
          <p:cNvSpPr txBox="1"/>
          <p:nvPr/>
        </p:nvSpPr>
        <p:spPr>
          <a:xfrm>
            <a:off x="4269335" y="195486"/>
            <a:ext cx="4460056" cy="2100545"/>
          </a:xfrm>
          <a:prstGeom prst="rect">
            <a:avLst/>
          </a:prstGeom>
          <a:noFill/>
          <a:ln>
            <a:noFill/>
          </a:ln>
        </p:spPr>
        <p:txBody>
          <a:bodyPr spcFirstLastPara="1" wrap="square" lIns="68569" tIns="34275" rIns="68569" bIns="34275" anchor="t" anchorCtr="0">
            <a:spAutoFit/>
          </a:bodyPr>
          <a:lstStyle/>
          <a:p>
            <a:r>
              <a:rPr lang="en-GB" sz="1200" dirty="0">
                <a:solidFill>
                  <a:schemeClr val="dk1"/>
                </a:solidFill>
                <a:ea typeface="Calibri"/>
                <a:cs typeface="Calibri"/>
                <a:sym typeface="Calibri"/>
              </a:rPr>
              <a:t>Hey wuu2?</a:t>
            </a:r>
          </a:p>
          <a:p>
            <a:r>
              <a:rPr lang="en-GB" sz="1200" dirty="0">
                <a:solidFill>
                  <a:schemeClr val="dk1"/>
                </a:solidFill>
                <a:ea typeface="Calibri"/>
                <a:cs typeface="Calibri"/>
                <a:sym typeface="Calibri"/>
              </a:rPr>
              <a:t>     ],</a:t>
            </a:r>
          </a:p>
          <a:p>
            <a:r>
              <a:rPr lang="en-GB" sz="1200" dirty="0">
                <a:solidFill>
                  <a:schemeClr val="dk1"/>
                </a:solidFill>
                <a:ea typeface="Calibri"/>
                <a:cs typeface="Calibri"/>
                <a:sym typeface="Calibri"/>
              </a:rPr>
              <a:t>     "responses": [</a:t>
            </a:r>
          </a:p>
          <a:p>
            <a:r>
              <a:rPr lang="en-GB" sz="1200" dirty="0">
                <a:solidFill>
                  <a:schemeClr val="dk1"/>
                </a:solidFill>
                <a:ea typeface="Calibri"/>
                <a:cs typeface="Calibri"/>
                <a:sym typeface="Calibri"/>
              </a:rPr>
              <a:t>       "Hey, thanks for stopping by",</a:t>
            </a:r>
          </a:p>
          <a:p>
            <a:r>
              <a:rPr lang="en-GB" sz="1200" dirty="0">
                <a:solidFill>
                  <a:schemeClr val="dk1"/>
                </a:solidFill>
                <a:ea typeface="Calibri"/>
                <a:cs typeface="Calibri"/>
                <a:sym typeface="Calibri"/>
              </a:rPr>
              <a:t>       "Hello, thanks for visiting",</a:t>
            </a:r>
          </a:p>
          <a:p>
            <a:r>
              <a:rPr lang="en-GB" sz="1200" dirty="0">
                <a:solidFill>
                  <a:schemeClr val="dk1"/>
                </a:solidFill>
                <a:ea typeface="Calibri"/>
                <a:cs typeface="Calibri"/>
                <a:sym typeface="Calibri"/>
              </a:rPr>
              <a:t>       "Hi there, what can I do for you?",</a:t>
            </a:r>
          </a:p>
          <a:p>
            <a:r>
              <a:rPr lang="en-GB" sz="1200" dirty="0">
                <a:solidFill>
                  <a:schemeClr val="dk1"/>
                </a:solidFill>
                <a:ea typeface="Calibri"/>
                <a:cs typeface="Calibri"/>
                <a:sym typeface="Calibri"/>
              </a:rPr>
              <a:t>       "Hi there, how can I help?",</a:t>
            </a:r>
          </a:p>
          <a:p>
            <a:r>
              <a:rPr lang="en-GB" sz="1200" dirty="0">
                <a:solidFill>
                  <a:schemeClr val="dk1"/>
                </a:solidFill>
                <a:ea typeface="Calibri"/>
                <a:cs typeface="Calibri"/>
                <a:sym typeface="Calibri"/>
              </a:rPr>
              <a:t>       "Hello there! How can I help",</a:t>
            </a:r>
          </a:p>
          <a:p>
            <a:r>
              <a:rPr lang="en-GB" sz="1200" dirty="0">
                <a:solidFill>
                  <a:schemeClr val="dk1"/>
                </a:solidFill>
                <a:ea typeface="Calibri"/>
                <a:cs typeface="Calibri"/>
                <a:sym typeface="Calibri"/>
              </a:rPr>
              <a:t>       "Hello! Welcome to LCC!"</a:t>
            </a:r>
          </a:p>
          <a:p>
            <a:r>
              <a:rPr lang="en-GB" sz="1200" dirty="0">
                <a:solidFill>
                  <a:schemeClr val="dk1"/>
                </a:solidFill>
                <a:ea typeface="Calibri"/>
                <a:cs typeface="Calibri"/>
                <a:sym typeface="Calibri"/>
              </a:rPr>
              <a:t>     ]</a:t>
            </a:r>
          </a:p>
          <a:p>
            <a:r>
              <a:rPr lang="en-GB" sz="1200" dirty="0">
                <a:solidFill>
                  <a:schemeClr val="dk1"/>
                </a:solidFill>
                <a:ea typeface="Calibri"/>
                <a:cs typeface="Calibri"/>
                <a:sym typeface="Calibri"/>
              </a:rPr>
              <a:t>   },</a:t>
            </a:r>
          </a:p>
        </p:txBody>
      </p:sp>
    </p:spTree>
    <p:extLst>
      <p:ext uri="{BB962C8B-B14F-4D97-AF65-F5344CB8AC3E}">
        <p14:creationId xmlns:p14="http://schemas.microsoft.com/office/powerpoint/2010/main" val="22172449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54A8B4A-0EAF-4600-BD68-E946AEC0A325}"/>
              </a:ext>
            </a:extLst>
          </p:cNvPr>
          <p:cNvSpPr>
            <a:spLocks noGrp="1"/>
          </p:cNvSpPr>
          <p:nvPr>
            <p:ph type="sldNum" sz="quarter" idx="11"/>
          </p:nvPr>
        </p:nvSpPr>
        <p:spPr/>
        <p:txBody>
          <a:bodyPr/>
          <a:lstStyle/>
          <a:p>
            <a:fld id="{DA2C159E-F13C-4A85-9A41-E7669D3E0D70}" type="slidenum">
              <a:rPr lang="en-GB" smtClean="0"/>
              <a:pPr/>
              <a:t>47</a:t>
            </a:fld>
            <a:endParaRPr lang="en-GB"/>
          </a:p>
        </p:txBody>
      </p:sp>
      <p:sp>
        <p:nvSpPr>
          <p:cNvPr id="5" name="Footer Placeholder 4">
            <a:extLst>
              <a:ext uri="{FF2B5EF4-FFF2-40B4-BE49-F238E27FC236}">
                <a16:creationId xmlns:a16="http://schemas.microsoft.com/office/drawing/2014/main" id="{12DFDC5C-C5E8-41DA-9B06-B6729BF4080E}"/>
              </a:ext>
            </a:extLst>
          </p:cNvPr>
          <p:cNvSpPr>
            <a:spLocks noGrp="1"/>
          </p:cNvSpPr>
          <p:nvPr>
            <p:ph type="ftr" sz="quarter" idx="10"/>
          </p:nvPr>
        </p:nvSpPr>
        <p:spPr/>
        <p:txBody>
          <a:bodyPr/>
          <a:lstStyle/>
          <a:p>
            <a:r>
              <a:rPr lang="en-GB"/>
              <a:t>Education &amp; Training Foundation</a:t>
            </a:r>
            <a:endParaRPr lang="en-GB" dirty="0"/>
          </a:p>
        </p:txBody>
      </p:sp>
      <p:sp>
        <p:nvSpPr>
          <p:cNvPr id="4" name="Google Shape;84;p1">
            <a:extLst>
              <a:ext uri="{FF2B5EF4-FFF2-40B4-BE49-F238E27FC236}">
                <a16:creationId xmlns:a16="http://schemas.microsoft.com/office/drawing/2014/main" id="{B1396C2E-9FD6-4869-9468-CDAF0020ABD2}"/>
              </a:ext>
            </a:extLst>
          </p:cNvPr>
          <p:cNvSpPr txBox="1"/>
          <p:nvPr/>
        </p:nvSpPr>
        <p:spPr>
          <a:xfrm>
            <a:off x="395536" y="195486"/>
            <a:ext cx="3816424" cy="3762538"/>
          </a:xfrm>
          <a:prstGeom prst="rect">
            <a:avLst/>
          </a:prstGeom>
          <a:noFill/>
          <a:ln>
            <a:noFill/>
          </a:ln>
        </p:spPr>
        <p:txBody>
          <a:bodyPr spcFirstLastPara="1" wrap="square" lIns="68569" tIns="34275" rIns="68569" bIns="34275" anchor="t" anchorCtr="0">
            <a:spAutoFit/>
          </a:bodyPr>
          <a:lstStyle/>
          <a:p>
            <a:r>
              <a:rPr lang="en-GB" sz="1200" dirty="0">
                <a:solidFill>
                  <a:schemeClr val="dk1"/>
                </a:solidFill>
                <a:ea typeface="Calibri"/>
                <a:cs typeface="Calibri"/>
                <a:sym typeface="Calibri"/>
              </a:rPr>
              <a:t> {</a:t>
            </a:r>
          </a:p>
          <a:p>
            <a:r>
              <a:rPr lang="en-GB" sz="1200" dirty="0">
                <a:solidFill>
                  <a:schemeClr val="dk1"/>
                </a:solidFill>
                <a:ea typeface="Calibri"/>
                <a:cs typeface="Calibri"/>
                <a:sym typeface="Calibri"/>
              </a:rPr>
              <a:t>     "tag": "goodbyes",</a:t>
            </a:r>
          </a:p>
          <a:p>
            <a:r>
              <a:rPr lang="en-GB" sz="1200" dirty="0">
                <a:solidFill>
                  <a:schemeClr val="dk1"/>
                </a:solidFill>
                <a:ea typeface="Calibri"/>
                <a:cs typeface="Calibri"/>
                <a:sym typeface="Calibri"/>
              </a:rPr>
              <a:t>     "patterns": [ "Bye", "See you later", "Goodbye", "Farewell", "</a:t>
            </a:r>
            <a:r>
              <a:rPr lang="en-GB" sz="1200" dirty="0" err="1">
                <a:solidFill>
                  <a:schemeClr val="dk1"/>
                </a:solidFill>
                <a:ea typeface="Calibri"/>
                <a:cs typeface="Calibri"/>
                <a:sym typeface="Calibri"/>
              </a:rPr>
              <a:t>Toodles</a:t>
            </a:r>
            <a:r>
              <a:rPr lang="en-GB" sz="1200" dirty="0">
                <a:solidFill>
                  <a:schemeClr val="dk1"/>
                </a:solidFill>
                <a:ea typeface="Calibri"/>
                <a:cs typeface="Calibri"/>
                <a:sym typeface="Calibri"/>
              </a:rPr>
              <a:t>", "</a:t>
            </a:r>
            <a:r>
              <a:rPr lang="en-GB" sz="1200" dirty="0" err="1">
                <a:solidFill>
                  <a:schemeClr val="dk1"/>
                </a:solidFill>
                <a:ea typeface="Calibri"/>
                <a:cs typeface="Calibri"/>
                <a:sym typeface="Calibri"/>
              </a:rPr>
              <a:t>Seeya</a:t>
            </a:r>
            <a:r>
              <a:rPr lang="en-GB" sz="1200" dirty="0">
                <a:solidFill>
                  <a:schemeClr val="dk1"/>
                </a:solidFill>
                <a:ea typeface="Calibri"/>
                <a:cs typeface="Calibri"/>
                <a:sym typeface="Calibri"/>
              </a:rPr>
              <a:t>", "That is all" ],</a:t>
            </a:r>
          </a:p>
          <a:p>
            <a:r>
              <a:rPr lang="en-GB" sz="1200" dirty="0">
                <a:solidFill>
                  <a:schemeClr val="dk1"/>
                </a:solidFill>
                <a:ea typeface="Calibri"/>
                <a:cs typeface="Calibri"/>
                <a:sym typeface="Calibri"/>
              </a:rPr>
              <a:t>     "responses": [</a:t>
            </a:r>
          </a:p>
          <a:p>
            <a:r>
              <a:rPr lang="en-GB" sz="1200" dirty="0">
                <a:solidFill>
                  <a:schemeClr val="dk1"/>
                </a:solidFill>
                <a:ea typeface="Calibri"/>
                <a:cs typeface="Calibri"/>
                <a:sym typeface="Calibri"/>
              </a:rPr>
              <a:t>       "See you later",</a:t>
            </a:r>
          </a:p>
          <a:p>
            <a:r>
              <a:rPr lang="en-GB" sz="1200" dirty="0">
                <a:solidFill>
                  <a:schemeClr val="dk1"/>
                </a:solidFill>
                <a:ea typeface="Calibri"/>
                <a:cs typeface="Calibri"/>
                <a:sym typeface="Calibri"/>
              </a:rPr>
              <a:t>       "Have a nice day",</a:t>
            </a:r>
          </a:p>
          <a:p>
            <a:r>
              <a:rPr lang="en-GB" sz="1200" dirty="0">
                <a:solidFill>
                  <a:schemeClr val="dk1"/>
                </a:solidFill>
                <a:ea typeface="Calibri"/>
                <a:cs typeface="Calibri"/>
                <a:sym typeface="Calibri"/>
              </a:rPr>
              <a:t>       "Bye! Come back soon.",</a:t>
            </a:r>
          </a:p>
          <a:p>
            <a:r>
              <a:rPr lang="en-GB" sz="1200" dirty="0">
                <a:solidFill>
                  <a:schemeClr val="dk1"/>
                </a:solidFill>
                <a:ea typeface="Calibri"/>
                <a:cs typeface="Calibri"/>
                <a:sym typeface="Calibri"/>
              </a:rPr>
              <a:t>       "Goodbye"</a:t>
            </a:r>
          </a:p>
          <a:p>
            <a:r>
              <a:rPr lang="en-GB" sz="1200" dirty="0">
                <a:solidFill>
                  <a:schemeClr val="dk1"/>
                </a:solidFill>
                <a:ea typeface="Calibri"/>
                <a:cs typeface="Calibri"/>
                <a:sym typeface="Calibri"/>
              </a:rPr>
              <a:t>     ]</a:t>
            </a:r>
          </a:p>
          <a:p>
            <a:r>
              <a:rPr lang="en-GB" sz="1200" dirty="0">
                <a:solidFill>
                  <a:schemeClr val="dk1"/>
                </a:solidFill>
                <a:ea typeface="Calibri"/>
                <a:cs typeface="Calibri"/>
                <a:sym typeface="Calibri"/>
              </a:rPr>
              <a:t>   },</a:t>
            </a:r>
          </a:p>
          <a:p>
            <a:r>
              <a:rPr lang="en-GB" sz="1200" dirty="0">
                <a:solidFill>
                  <a:schemeClr val="dk1"/>
                </a:solidFill>
                <a:ea typeface="Calibri"/>
                <a:cs typeface="Calibri"/>
                <a:sym typeface="Calibri"/>
              </a:rPr>
              <a:t>   {</a:t>
            </a:r>
          </a:p>
          <a:p>
            <a:r>
              <a:rPr lang="en-GB" sz="1200" dirty="0">
                <a:solidFill>
                  <a:schemeClr val="dk1"/>
                </a:solidFill>
                <a:ea typeface="Calibri"/>
                <a:cs typeface="Calibri"/>
                <a:sym typeface="Calibri"/>
              </a:rPr>
              <a:t>     "tag": "thanks",</a:t>
            </a:r>
          </a:p>
          <a:p>
            <a:r>
              <a:rPr lang="en-GB" sz="1200" dirty="0">
                <a:solidFill>
                  <a:schemeClr val="dk1"/>
                </a:solidFill>
                <a:ea typeface="Calibri"/>
                <a:cs typeface="Calibri"/>
                <a:sym typeface="Calibri"/>
              </a:rPr>
              <a:t>     "patterns": [ "Thanks", "Thank you", "That's helpful", "Thanks a lot!", "Thankyou" ],</a:t>
            </a:r>
          </a:p>
          <a:p>
            <a:r>
              <a:rPr lang="en-GB" sz="1200" dirty="0">
                <a:solidFill>
                  <a:schemeClr val="dk1"/>
                </a:solidFill>
                <a:ea typeface="Calibri"/>
                <a:cs typeface="Calibri"/>
                <a:sym typeface="Calibri"/>
              </a:rPr>
              <a:t>     "responses": [ "Happy to help! Anything else you need?", "Any time! Can I help with anything else?", "My pleasure! Do you need anything else?" ]</a:t>
            </a:r>
          </a:p>
          <a:p>
            <a:r>
              <a:rPr lang="en-GB" sz="1200" dirty="0">
                <a:solidFill>
                  <a:schemeClr val="dk1"/>
                </a:solidFill>
                <a:ea typeface="Calibri"/>
                <a:cs typeface="Calibri"/>
                <a:sym typeface="Calibri"/>
              </a:rPr>
              <a:t>   },</a:t>
            </a:r>
          </a:p>
          <a:p>
            <a:endParaRPr lang="en-GB" sz="1200" dirty="0">
              <a:solidFill>
                <a:schemeClr val="dk1"/>
              </a:solidFill>
              <a:ea typeface="Calibri"/>
              <a:cs typeface="Calibri"/>
              <a:sym typeface="Calibri"/>
            </a:endParaRPr>
          </a:p>
        </p:txBody>
      </p:sp>
      <p:sp>
        <p:nvSpPr>
          <p:cNvPr id="6" name="Google Shape;84;p1">
            <a:extLst>
              <a:ext uri="{FF2B5EF4-FFF2-40B4-BE49-F238E27FC236}">
                <a16:creationId xmlns:a16="http://schemas.microsoft.com/office/drawing/2014/main" id="{BE0A500B-1B3F-4BFE-B7E1-07451E64B6B4}"/>
              </a:ext>
            </a:extLst>
          </p:cNvPr>
          <p:cNvSpPr txBox="1"/>
          <p:nvPr/>
        </p:nvSpPr>
        <p:spPr>
          <a:xfrm>
            <a:off x="4216400" y="123478"/>
            <a:ext cx="4460056" cy="3762538"/>
          </a:xfrm>
          <a:prstGeom prst="rect">
            <a:avLst/>
          </a:prstGeom>
          <a:noFill/>
          <a:ln>
            <a:noFill/>
          </a:ln>
        </p:spPr>
        <p:txBody>
          <a:bodyPr spcFirstLastPara="1" wrap="square" lIns="68569" tIns="34275" rIns="68569" bIns="34275" anchor="t" anchorCtr="0">
            <a:spAutoFit/>
          </a:bodyPr>
          <a:lstStyle/>
          <a:p>
            <a:r>
              <a:rPr lang="en-GB" sz="1200" dirty="0">
                <a:solidFill>
                  <a:schemeClr val="dk1"/>
                </a:solidFill>
                <a:ea typeface="Calibri"/>
                <a:cs typeface="Calibri"/>
                <a:sym typeface="Calibri"/>
              </a:rPr>
              <a:t> {</a:t>
            </a:r>
          </a:p>
          <a:p>
            <a:r>
              <a:rPr lang="en-GB" sz="1200" dirty="0">
                <a:solidFill>
                  <a:schemeClr val="dk1"/>
                </a:solidFill>
                <a:ea typeface="Calibri"/>
                <a:cs typeface="Calibri"/>
                <a:sym typeface="Calibri"/>
              </a:rPr>
              <a:t>     "tag": "courtesies",</a:t>
            </a:r>
          </a:p>
          <a:p>
            <a:r>
              <a:rPr lang="en-GB" sz="1200" dirty="0">
                <a:solidFill>
                  <a:schemeClr val="dk1"/>
                </a:solidFill>
                <a:ea typeface="Calibri"/>
                <a:cs typeface="Calibri"/>
                <a:sym typeface="Calibri"/>
              </a:rPr>
              <a:t>     "patterns": [</a:t>
            </a:r>
          </a:p>
          <a:p>
            <a:r>
              <a:rPr lang="en-GB" sz="1200" dirty="0">
                <a:solidFill>
                  <a:schemeClr val="dk1"/>
                </a:solidFill>
                <a:ea typeface="Calibri"/>
                <a:cs typeface="Calibri"/>
                <a:sym typeface="Calibri"/>
              </a:rPr>
              <a:t>       "How are you?",</a:t>
            </a:r>
          </a:p>
          <a:p>
            <a:r>
              <a:rPr lang="en-GB" sz="1200" dirty="0">
                <a:solidFill>
                  <a:schemeClr val="dk1"/>
                </a:solidFill>
                <a:ea typeface="Calibri"/>
                <a:cs typeface="Calibri"/>
                <a:sym typeface="Calibri"/>
              </a:rPr>
              <a:t>       "How's it going?",</a:t>
            </a:r>
          </a:p>
          <a:p>
            <a:r>
              <a:rPr lang="en-GB" sz="1200" dirty="0">
                <a:solidFill>
                  <a:schemeClr val="dk1"/>
                </a:solidFill>
                <a:ea typeface="Calibri"/>
                <a:cs typeface="Calibri"/>
                <a:sym typeface="Calibri"/>
              </a:rPr>
              <a:t>       "What is it like?",</a:t>
            </a:r>
          </a:p>
          <a:p>
            <a:r>
              <a:rPr lang="en-GB" sz="1200" dirty="0">
                <a:solidFill>
                  <a:schemeClr val="dk1"/>
                </a:solidFill>
                <a:ea typeface="Calibri"/>
                <a:cs typeface="Calibri"/>
                <a:sym typeface="Calibri"/>
              </a:rPr>
              <a:t>       "How are you feeling?"</a:t>
            </a:r>
          </a:p>
          <a:p>
            <a:r>
              <a:rPr lang="en-GB" sz="1200" dirty="0">
                <a:solidFill>
                  <a:schemeClr val="dk1"/>
                </a:solidFill>
                <a:ea typeface="Calibri"/>
                <a:cs typeface="Calibri"/>
                <a:sym typeface="Calibri"/>
              </a:rPr>
              <a:t>     ],</a:t>
            </a:r>
          </a:p>
          <a:p>
            <a:r>
              <a:rPr lang="en-GB" sz="1200" dirty="0">
                <a:solidFill>
                  <a:schemeClr val="dk1"/>
                </a:solidFill>
                <a:ea typeface="Calibri"/>
                <a:cs typeface="Calibri"/>
                <a:sym typeface="Calibri"/>
              </a:rPr>
              <a:t>     "responses": [</a:t>
            </a:r>
          </a:p>
          <a:p>
            <a:r>
              <a:rPr lang="en-GB" sz="1200" dirty="0">
                <a:solidFill>
                  <a:schemeClr val="dk1"/>
                </a:solidFill>
                <a:ea typeface="Calibri"/>
                <a:cs typeface="Calibri"/>
                <a:sym typeface="Calibri"/>
              </a:rPr>
              <a:t>       "I wouldn't know, I only have three layers of neurons",</a:t>
            </a:r>
          </a:p>
          <a:p>
            <a:r>
              <a:rPr lang="en-GB" sz="1200" dirty="0">
                <a:solidFill>
                  <a:schemeClr val="dk1"/>
                </a:solidFill>
                <a:ea typeface="Calibri"/>
                <a:cs typeface="Calibri"/>
                <a:sym typeface="Calibri"/>
              </a:rPr>
              <a:t>       "I don't quite understand – please address me as if you were addressing a small child",</a:t>
            </a:r>
          </a:p>
          <a:p>
            <a:r>
              <a:rPr lang="en-GB" sz="1200" dirty="0">
                <a:solidFill>
                  <a:schemeClr val="dk1"/>
                </a:solidFill>
                <a:ea typeface="Calibri"/>
                <a:cs typeface="Calibri"/>
                <a:sym typeface="Calibri"/>
              </a:rPr>
              <a:t>       "My internal algorithms suggest a significant probability that I am well, thank you",</a:t>
            </a:r>
          </a:p>
          <a:p>
            <a:r>
              <a:rPr lang="en-GB" sz="1200" dirty="0">
                <a:solidFill>
                  <a:schemeClr val="dk1"/>
                </a:solidFill>
                <a:ea typeface="Calibri"/>
                <a:cs typeface="Calibri"/>
                <a:sym typeface="Calibri"/>
              </a:rPr>
              <a:t>       "Optimal",</a:t>
            </a:r>
          </a:p>
          <a:p>
            <a:r>
              <a:rPr lang="en-GB" sz="1200" dirty="0">
                <a:solidFill>
                  <a:schemeClr val="dk1"/>
                </a:solidFill>
                <a:ea typeface="Calibri"/>
                <a:cs typeface="Calibri"/>
                <a:sym typeface="Calibri"/>
              </a:rPr>
              <a:t>       "I haven't got much depth to me – more importantly, how are you?",</a:t>
            </a:r>
          </a:p>
          <a:p>
            <a:r>
              <a:rPr lang="en-GB" sz="1200" dirty="0">
                <a:solidFill>
                  <a:schemeClr val="dk1"/>
                </a:solidFill>
                <a:ea typeface="Calibri"/>
                <a:cs typeface="Calibri"/>
                <a:sym typeface="Calibri"/>
              </a:rPr>
              <a:t>       "Optimal, thanks – and you?"</a:t>
            </a:r>
          </a:p>
          <a:p>
            <a:r>
              <a:rPr lang="en-GB" sz="1200" dirty="0">
                <a:solidFill>
                  <a:schemeClr val="dk1"/>
                </a:solidFill>
                <a:ea typeface="Calibri"/>
                <a:cs typeface="Calibri"/>
                <a:sym typeface="Calibri"/>
              </a:rPr>
              <a:t>     ]</a:t>
            </a:r>
          </a:p>
          <a:p>
            <a:r>
              <a:rPr lang="en-GB" sz="1200" dirty="0">
                <a:solidFill>
                  <a:schemeClr val="dk1"/>
                </a:solidFill>
                <a:ea typeface="Calibri"/>
                <a:cs typeface="Calibri"/>
                <a:sym typeface="Calibri"/>
              </a:rPr>
              <a:t>   },</a:t>
            </a:r>
          </a:p>
        </p:txBody>
      </p:sp>
    </p:spTree>
    <p:extLst>
      <p:ext uri="{BB962C8B-B14F-4D97-AF65-F5344CB8AC3E}">
        <p14:creationId xmlns:p14="http://schemas.microsoft.com/office/powerpoint/2010/main" val="178422358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54A8B4A-0EAF-4600-BD68-E946AEC0A325}"/>
              </a:ext>
            </a:extLst>
          </p:cNvPr>
          <p:cNvSpPr>
            <a:spLocks noGrp="1"/>
          </p:cNvSpPr>
          <p:nvPr>
            <p:ph type="sldNum" sz="quarter" idx="11"/>
          </p:nvPr>
        </p:nvSpPr>
        <p:spPr/>
        <p:txBody>
          <a:bodyPr/>
          <a:lstStyle/>
          <a:p>
            <a:fld id="{DA2C159E-F13C-4A85-9A41-E7669D3E0D70}" type="slidenum">
              <a:rPr lang="en-GB" smtClean="0"/>
              <a:pPr/>
              <a:t>48</a:t>
            </a:fld>
            <a:endParaRPr lang="en-GB"/>
          </a:p>
        </p:txBody>
      </p:sp>
      <p:sp>
        <p:nvSpPr>
          <p:cNvPr id="5" name="Footer Placeholder 4">
            <a:extLst>
              <a:ext uri="{FF2B5EF4-FFF2-40B4-BE49-F238E27FC236}">
                <a16:creationId xmlns:a16="http://schemas.microsoft.com/office/drawing/2014/main" id="{12DFDC5C-C5E8-41DA-9B06-B6729BF4080E}"/>
              </a:ext>
            </a:extLst>
          </p:cNvPr>
          <p:cNvSpPr>
            <a:spLocks noGrp="1"/>
          </p:cNvSpPr>
          <p:nvPr>
            <p:ph type="ftr" sz="quarter" idx="10"/>
          </p:nvPr>
        </p:nvSpPr>
        <p:spPr/>
        <p:txBody>
          <a:bodyPr/>
          <a:lstStyle/>
          <a:p>
            <a:r>
              <a:rPr lang="en-GB"/>
              <a:t>Education &amp; Training Foundation</a:t>
            </a:r>
            <a:endParaRPr lang="en-GB" dirty="0"/>
          </a:p>
        </p:txBody>
      </p:sp>
      <p:sp>
        <p:nvSpPr>
          <p:cNvPr id="4" name="Google Shape;84;p1">
            <a:extLst>
              <a:ext uri="{FF2B5EF4-FFF2-40B4-BE49-F238E27FC236}">
                <a16:creationId xmlns:a16="http://schemas.microsoft.com/office/drawing/2014/main" id="{67693940-1ECF-43F0-8BC2-9E92C8B94454}"/>
              </a:ext>
            </a:extLst>
          </p:cNvPr>
          <p:cNvSpPr txBox="1"/>
          <p:nvPr/>
        </p:nvSpPr>
        <p:spPr>
          <a:xfrm>
            <a:off x="395536" y="195486"/>
            <a:ext cx="3816424" cy="3208540"/>
          </a:xfrm>
          <a:prstGeom prst="rect">
            <a:avLst/>
          </a:prstGeom>
          <a:noFill/>
          <a:ln>
            <a:noFill/>
          </a:ln>
        </p:spPr>
        <p:txBody>
          <a:bodyPr spcFirstLastPara="1" wrap="square" lIns="68569" tIns="34275" rIns="68569" bIns="34275" anchor="t" anchorCtr="0">
            <a:spAutoFit/>
          </a:bodyPr>
          <a:lstStyle/>
          <a:p>
            <a:r>
              <a:rPr lang="en-GB" sz="1200" dirty="0">
                <a:solidFill>
                  <a:schemeClr val="dk1"/>
                </a:solidFill>
                <a:ea typeface="Calibri"/>
                <a:cs typeface="Calibri"/>
                <a:sym typeface="Calibri"/>
              </a:rPr>
              <a:t> {</a:t>
            </a:r>
          </a:p>
          <a:p>
            <a:r>
              <a:rPr lang="en-GB" sz="1200" dirty="0">
                <a:solidFill>
                  <a:schemeClr val="dk1"/>
                </a:solidFill>
                <a:ea typeface="Calibri"/>
                <a:cs typeface="Calibri"/>
                <a:sym typeface="Calibri"/>
              </a:rPr>
              <a:t>     "tag": "help lessons",</a:t>
            </a:r>
          </a:p>
          <a:p>
            <a:r>
              <a:rPr lang="en-GB" sz="1200" dirty="0">
                <a:solidFill>
                  <a:schemeClr val="dk1"/>
                </a:solidFill>
                <a:ea typeface="Calibri"/>
                <a:cs typeface="Calibri"/>
                <a:sym typeface="Calibri"/>
              </a:rPr>
              <a:t>     "patterns": [</a:t>
            </a:r>
          </a:p>
          <a:p>
            <a:r>
              <a:rPr lang="en-GB" sz="1200" dirty="0">
                <a:solidFill>
                  <a:schemeClr val="dk1"/>
                </a:solidFill>
                <a:ea typeface="Calibri"/>
                <a:cs typeface="Calibri"/>
                <a:sym typeface="Calibri"/>
              </a:rPr>
              <a:t>       "What lessons do I have today?",</a:t>
            </a:r>
          </a:p>
          <a:p>
            <a:r>
              <a:rPr lang="en-GB" sz="1200" dirty="0">
                <a:solidFill>
                  <a:schemeClr val="dk1"/>
                </a:solidFill>
                <a:ea typeface="Calibri"/>
                <a:cs typeface="Calibri"/>
                <a:sym typeface="Calibri"/>
              </a:rPr>
              <a:t>       "What's my timetable?",</a:t>
            </a:r>
          </a:p>
          <a:p>
            <a:r>
              <a:rPr lang="en-GB" sz="1200" dirty="0">
                <a:solidFill>
                  <a:schemeClr val="dk1"/>
                </a:solidFill>
                <a:ea typeface="Calibri"/>
                <a:cs typeface="Calibri"/>
                <a:sym typeface="Calibri"/>
              </a:rPr>
              <a:t>       "What's today's schedule?",</a:t>
            </a:r>
          </a:p>
          <a:p>
            <a:r>
              <a:rPr lang="en-GB" sz="1200" dirty="0">
                <a:solidFill>
                  <a:schemeClr val="dk1"/>
                </a:solidFill>
                <a:ea typeface="Calibri"/>
                <a:cs typeface="Calibri"/>
                <a:sym typeface="Calibri"/>
              </a:rPr>
              <a:t>       "What are my lessons?"</a:t>
            </a:r>
          </a:p>
          <a:p>
            <a:r>
              <a:rPr lang="en-GB" sz="1200" dirty="0">
                <a:solidFill>
                  <a:schemeClr val="dk1"/>
                </a:solidFill>
                <a:ea typeface="Calibri"/>
                <a:cs typeface="Calibri"/>
                <a:sym typeface="Calibri"/>
              </a:rPr>
              <a:t>     ],</a:t>
            </a:r>
          </a:p>
          <a:p>
            <a:r>
              <a:rPr lang="en-GB" sz="1200" dirty="0">
                <a:solidFill>
                  <a:schemeClr val="dk1"/>
                </a:solidFill>
                <a:ea typeface="Calibri"/>
                <a:cs typeface="Calibri"/>
                <a:sym typeface="Calibri"/>
              </a:rPr>
              <a:t>     "responses": [</a:t>
            </a:r>
          </a:p>
          <a:p>
            <a:r>
              <a:rPr lang="en-GB" sz="1200" dirty="0">
                <a:solidFill>
                  <a:schemeClr val="dk1"/>
                </a:solidFill>
                <a:ea typeface="Calibri"/>
                <a:cs typeface="Calibri"/>
                <a:sym typeface="Calibri"/>
              </a:rPr>
              <a:t>       "Sure, I can help with that – what group are you in?",</a:t>
            </a:r>
          </a:p>
          <a:p>
            <a:r>
              <a:rPr lang="en-GB" sz="1200" dirty="0">
                <a:solidFill>
                  <a:schemeClr val="dk1"/>
                </a:solidFill>
                <a:ea typeface="Calibri"/>
                <a:cs typeface="Calibri"/>
                <a:sym typeface="Calibri"/>
              </a:rPr>
              <a:t>       "No problem, just let me know which year and group you are in",</a:t>
            </a:r>
          </a:p>
          <a:p>
            <a:r>
              <a:rPr lang="en-GB" sz="1200" dirty="0">
                <a:solidFill>
                  <a:schemeClr val="dk1"/>
                </a:solidFill>
                <a:ea typeface="Calibri"/>
                <a:cs typeface="Calibri"/>
                <a:sym typeface="Calibri"/>
              </a:rPr>
              <a:t>       "I'll get that info to you – I just need to know which group you are in"</a:t>
            </a:r>
          </a:p>
          <a:p>
            <a:r>
              <a:rPr lang="en-GB" sz="1200" dirty="0">
                <a:solidFill>
                  <a:schemeClr val="dk1"/>
                </a:solidFill>
                <a:ea typeface="Calibri"/>
                <a:cs typeface="Calibri"/>
                <a:sym typeface="Calibri"/>
              </a:rPr>
              <a:t>     ]</a:t>
            </a:r>
          </a:p>
          <a:p>
            <a:r>
              <a:rPr lang="en-GB" sz="1200" dirty="0">
                <a:solidFill>
                  <a:schemeClr val="dk1"/>
                </a:solidFill>
                <a:ea typeface="Calibri"/>
                <a:cs typeface="Calibri"/>
                <a:sym typeface="Calibri"/>
              </a:rPr>
              <a:t>   },</a:t>
            </a:r>
          </a:p>
        </p:txBody>
      </p:sp>
      <p:sp>
        <p:nvSpPr>
          <p:cNvPr id="6" name="Google Shape;84;p1">
            <a:extLst>
              <a:ext uri="{FF2B5EF4-FFF2-40B4-BE49-F238E27FC236}">
                <a16:creationId xmlns:a16="http://schemas.microsoft.com/office/drawing/2014/main" id="{A490E0C3-FB1F-4029-9F96-F07653AB5518}"/>
              </a:ext>
            </a:extLst>
          </p:cNvPr>
          <p:cNvSpPr txBox="1"/>
          <p:nvPr/>
        </p:nvSpPr>
        <p:spPr>
          <a:xfrm>
            <a:off x="4216400" y="123478"/>
            <a:ext cx="4460056" cy="2469877"/>
          </a:xfrm>
          <a:prstGeom prst="rect">
            <a:avLst/>
          </a:prstGeom>
          <a:noFill/>
          <a:ln>
            <a:noFill/>
          </a:ln>
        </p:spPr>
        <p:txBody>
          <a:bodyPr spcFirstLastPara="1" wrap="square" lIns="68569" tIns="34275" rIns="68569" bIns="34275" anchor="t" anchorCtr="0">
            <a:spAutoFit/>
          </a:bodyPr>
          <a:lstStyle/>
          <a:p>
            <a:r>
              <a:rPr lang="en-GB" sz="1200" dirty="0">
                <a:solidFill>
                  <a:schemeClr val="dk1"/>
                </a:solidFill>
                <a:ea typeface="Calibri"/>
                <a:cs typeface="Calibri"/>
                <a:sym typeface="Calibri"/>
              </a:rPr>
              <a:t> {</a:t>
            </a:r>
          </a:p>
          <a:p>
            <a:r>
              <a:rPr lang="en-GB" sz="1200" dirty="0">
                <a:solidFill>
                  <a:schemeClr val="dk1"/>
                </a:solidFill>
                <a:ea typeface="Calibri"/>
                <a:cs typeface="Calibri"/>
                <a:sym typeface="Calibri"/>
              </a:rPr>
              <a:t>     "tag": "group a",</a:t>
            </a:r>
          </a:p>
          <a:p>
            <a:r>
              <a:rPr lang="en-GB" sz="1200" dirty="0">
                <a:solidFill>
                  <a:schemeClr val="dk1"/>
                </a:solidFill>
                <a:ea typeface="Calibri"/>
                <a:cs typeface="Calibri"/>
                <a:sym typeface="Calibri"/>
              </a:rPr>
              <a:t>     "patterns": [</a:t>
            </a:r>
          </a:p>
          <a:p>
            <a:r>
              <a:rPr lang="en-GB" sz="1200" dirty="0">
                <a:solidFill>
                  <a:schemeClr val="dk1"/>
                </a:solidFill>
                <a:ea typeface="Calibri"/>
                <a:cs typeface="Calibri"/>
                <a:sym typeface="Calibri"/>
              </a:rPr>
              <a:t>       "group A",</a:t>
            </a:r>
          </a:p>
          <a:p>
            <a:r>
              <a:rPr lang="en-GB" sz="1200" dirty="0">
                <a:solidFill>
                  <a:schemeClr val="dk1"/>
                </a:solidFill>
                <a:ea typeface="Calibri"/>
                <a:cs typeface="Calibri"/>
                <a:sym typeface="Calibri"/>
              </a:rPr>
              <a:t>       "I'm in group A",</a:t>
            </a:r>
          </a:p>
          <a:p>
            <a:r>
              <a:rPr lang="en-GB" sz="1200" dirty="0">
                <a:solidFill>
                  <a:schemeClr val="dk1"/>
                </a:solidFill>
                <a:ea typeface="Calibri"/>
                <a:cs typeface="Calibri"/>
                <a:sym typeface="Calibri"/>
              </a:rPr>
              <a:t>       "I'm group A"</a:t>
            </a:r>
          </a:p>
          <a:p>
            <a:r>
              <a:rPr lang="en-GB" sz="1200" dirty="0">
                <a:solidFill>
                  <a:schemeClr val="dk1"/>
                </a:solidFill>
                <a:ea typeface="Calibri"/>
                <a:cs typeface="Calibri"/>
                <a:sym typeface="Calibri"/>
              </a:rPr>
              <a:t>     ],</a:t>
            </a:r>
          </a:p>
          <a:p>
            <a:r>
              <a:rPr lang="en-GB" sz="1200" dirty="0">
                <a:solidFill>
                  <a:schemeClr val="dk1"/>
                </a:solidFill>
                <a:ea typeface="Calibri"/>
                <a:cs typeface="Calibri"/>
                <a:sym typeface="Calibri"/>
              </a:rPr>
              <a:t>     "responses": [</a:t>
            </a:r>
          </a:p>
          <a:p>
            <a:r>
              <a:rPr lang="en-GB" sz="1200" dirty="0">
                <a:solidFill>
                  <a:schemeClr val="dk1"/>
                </a:solidFill>
                <a:ea typeface="Calibri"/>
                <a:cs typeface="Calibri"/>
                <a:sym typeface="Calibri"/>
              </a:rPr>
              <a:t>       "Ah, yes! Today you have principles in computing (10.30), encryption (13.00) and software design (15.00) – is there anything else I can help with?"</a:t>
            </a:r>
          </a:p>
          <a:p>
            <a:r>
              <a:rPr lang="en-GB" sz="1200" dirty="0">
                <a:solidFill>
                  <a:schemeClr val="dk1"/>
                </a:solidFill>
                <a:ea typeface="Calibri"/>
                <a:cs typeface="Calibri"/>
                <a:sym typeface="Calibri"/>
              </a:rPr>
              <a:t>     ]</a:t>
            </a:r>
          </a:p>
          <a:p>
            <a:r>
              <a:rPr lang="en-GB" sz="1200" dirty="0">
                <a:solidFill>
                  <a:schemeClr val="dk1"/>
                </a:solidFill>
                <a:ea typeface="Calibri"/>
                <a:cs typeface="Calibri"/>
                <a:sym typeface="Calibri"/>
              </a:rPr>
              <a:t>   },</a:t>
            </a:r>
          </a:p>
        </p:txBody>
      </p:sp>
    </p:spTree>
    <p:extLst>
      <p:ext uri="{BB962C8B-B14F-4D97-AF65-F5344CB8AC3E}">
        <p14:creationId xmlns:p14="http://schemas.microsoft.com/office/powerpoint/2010/main" val="35510907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54A8B4A-0EAF-4600-BD68-E946AEC0A325}"/>
              </a:ext>
            </a:extLst>
          </p:cNvPr>
          <p:cNvSpPr>
            <a:spLocks noGrp="1"/>
          </p:cNvSpPr>
          <p:nvPr>
            <p:ph type="sldNum" sz="quarter" idx="11"/>
          </p:nvPr>
        </p:nvSpPr>
        <p:spPr/>
        <p:txBody>
          <a:bodyPr/>
          <a:lstStyle/>
          <a:p>
            <a:fld id="{DA2C159E-F13C-4A85-9A41-E7669D3E0D70}" type="slidenum">
              <a:rPr lang="en-GB" smtClean="0"/>
              <a:pPr/>
              <a:t>49</a:t>
            </a:fld>
            <a:endParaRPr lang="en-GB"/>
          </a:p>
        </p:txBody>
      </p:sp>
      <p:sp>
        <p:nvSpPr>
          <p:cNvPr id="5" name="Footer Placeholder 4">
            <a:extLst>
              <a:ext uri="{FF2B5EF4-FFF2-40B4-BE49-F238E27FC236}">
                <a16:creationId xmlns:a16="http://schemas.microsoft.com/office/drawing/2014/main" id="{12DFDC5C-C5E8-41DA-9B06-B6729BF4080E}"/>
              </a:ext>
            </a:extLst>
          </p:cNvPr>
          <p:cNvSpPr>
            <a:spLocks noGrp="1"/>
          </p:cNvSpPr>
          <p:nvPr>
            <p:ph type="ftr" sz="quarter" idx="10"/>
          </p:nvPr>
        </p:nvSpPr>
        <p:spPr/>
        <p:txBody>
          <a:bodyPr/>
          <a:lstStyle/>
          <a:p>
            <a:r>
              <a:rPr lang="en-GB"/>
              <a:t>Education &amp; Training Foundation</a:t>
            </a:r>
            <a:endParaRPr lang="en-GB" dirty="0"/>
          </a:p>
        </p:txBody>
      </p:sp>
      <p:sp>
        <p:nvSpPr>
          <p:cNvPr id="4" name="Google Shape;84;p1">
            <a:extLst>
              <a:ext uri="{FF2B5EF4-FFF2-40B4-BE49-F238E27FC236}">
                <a16:creationId xmlns:a16="http://schemas.microsoft.com/office/drawing/2014/main" id="{E6C3BBEF-A547-44CE-B01E-5F3B8034D904}"/>
              </a:ext>
            </a:extLst>
          </p:cNvPr>
          <p:cNvSpPr txBox="1"/>
          <p:nvPr/>
        </p:nvSpPr>
        <p:spPr>
          <a:xfrm>
            <a:off x="295443" y="-15594"/>
            <a:ext cx="3816424" cy="4870534"/>
          </a:xfrm>
          <a:prstGeom prst="rect">
            <a:avLst/>
          </a:prstGeom>
          <a:noFill/>
          <a:ln>
            <a:noFill/>
          </a:ln>
        </p:spPr>
        <p:txBody>
          <a:bodyPr spcFirstLastPara="1" wrap="square" lIns="68569" tIns="34275" rIns="68569" bIns="34275" anchor="t" anchorCtr="0">
            <a:spAutoFit/>
          </a:bodyPr>
          <a:lstStyle/>
          <a:p>
            <a:r>
              <a:rPr lang="en-GB" sz="1200" dirty="0">
                <a:solidFill>
                  <a:schemeClr val="dk1"/>
                </a:solidFill>
                <a:ea typeface="Calibri"/>
                <a:cs typeface="Calibri"/>
                <a:sym typeface="Calibri"/>
              </a:rPr>
              <a:t> {</a:t>
            </a:r>
          </a:p>
          <a:p>
            <a:r>
              <a:rPr lang="en-GB" sz="1200" dirty="0">
                <a:solidFill>
                  <a:schemeClr val="dk1"/>
                </a:solidFill>
                <a:ea typeface="Calibri"/>
                <a:cs typeface="Calibri"/>
                <a:sym typeface="Calibri"/>
              </a:rPr>
              <a:t>     "tag": "group b",</a:t>
            </a:r>
          </a:p>
          <a:p>
            <a:r>
              <a:rPr lang="en-GB" sz="1200" dirty="0">
                <a:solidFill>
                  <a:schemeClr val="dk1"/>
                </a:solidFill>
                <a:ea typeface="Calibri"/>
                <a:cs typeface="Calibri"/>
                <a:sym typeface="Calibri"/>
              </a:rPr>
              <a:t>     "patterns": [</a:t>
            </a:r>
          </a:p>
          <a:p>
            <a:r>
              <a:rPr lang="en-GB" sz="1200" dirty="0">
                <a:solidFill>
                  <a:schemeClr val="dk1"/>
                </a:solidFill>
                <a:ea typeface="Calibri"/>
                <a:cs typeface="Calibri"/>
                <a:sym typeface="Calibri"/>
              </a:rPr>
              <a:t>       "group B",</a:t>
            </a:r>
          </a:p>
          <a:p>
            <a:r>
              <a:rPr lang="en-GB" sz="1200" dirty="0">
                <a:solidFill>
                  <a:schemeClr val="dk1"/>
                </a:solidFill>
                <a:ea typeface="Calibri"/>
                <a:cs typeface="Calibri"/>
                <a:sym typeface="Calibri"/>
              </a:rPr>
              <a:t>       "I'm part of group B",</a:t>
            </a:r>
          </a:p>
          <a:p>
            <a:r>
              <a:rPr lang="en-GB" sz="1200" dirty="0">
                <a:solidFill>
                  <a:schemeClr val="dk1"/>
                </a:solidFill>
                <a:ea typeface="Calibri"/>
                <a:cs typeface="Calibri"/>
                <a:sym typeface="Calibri"/>
              </a:rPr>
              <a:t>       "I'm in group B",</a:t>
            </a:r>
          </a:p>
          <a:p>
            <a:r>
              <a:rPr lang="en-GB" sz="1200" dirty="0">
                <a:solidFill>
                  <a:schemeClr val="dk1"/>
                </a:solidFill>
                <a:ea typeface="Calibri"/>
                <a:cs typeface="Calibri"/>
                <a:sym typeface="Calibri"/>
              </a:rPr>
              <a:t>       "I'm with group B"</a:t>
            </a:r>
          </a:p>
          <a:p>
            <a:r>
              <a:rPr lang="en-GB" sz="1200" dirty="0">
                <a:solidFill>
                  <a:schemeClr val="dk1"/>
                </a:solidFill>
                <a:ea typeface="Calibri"/>
                <a:cs typeface="Calibri"/>
                <a:sym typeface="Calibri"/>
              </a:rPr>
              <a:t>     ],</a:t>
            </a:r>
          </a:p>
          <a:p>
            <a:r>
              <a:rPr lang="en-GB" sz="1200" dirty="0">
                <a:solidFill>
                  <a:schemeClr val="dk1"/>
                </a:solidFill>
                <a:ea typeface="Calibri"/>
                <a:cs typeface="Calibri"/>
                <a:sym typeface="Calibri"/>
              </a:rPr>
              <a:t>     "responses": [</a:t>
            </a:r>
          </a:p>
          <a:p>
            <a:r>
              <a:rPr lang="en-GB" sz="1200" dirty="0">
                <a:solidFill>
                  <a:schemeClr val="dk1"/>
                </a:solidFill>
                <a:ea typeface="Calibri"/>
                <a:cs typeface="Calibri"/>
                <a:sym typeface="Calibri"/>
              </a:rPr>
              <a:t>       "Looks like today you have impact of computing – is there anything else I can help with?"</a:t>
            </a:r>
          </a:p>
          <a:p>
            <a:r>
              <a:rPr lang="en-GB" sz="1200" dirty="0">
                <a:solidFill>
                  <a:schemeClr val="dk1"/>
                </a:solidFill>
                <a:ea typeface="Calibri"/>
                <a:cs typeface="Calibri"/>
                <a:sym typeface="Calibri"/>
              </a:rPr>
              <a:t>     ]</a:t>
            </a:r>
          </a:p>
          <a:p>
            <a:r>
              <a:rPr lang="en-GB" sz="1200" dirty="0">
                <a:solidFill>
                  <a:schemeClr val="dk1"/>
                </a:solidFill>
                <a:ea typeface="Calibri"/>
                <a:cs typeface="Calibri"/>
                <a:sym typeface="Calibri"/>
              </a:rPr>
              <a:t>   },</a:t>
            </a:r>
          </a:p>
          <a:p>
            <a:r>
              <a:rPr lang="en-GB" sz="1200" dirty="0">
                <a:solidFill>
                  <a:schemeClr val="dk1"/>
                </a:solidFill>
                <a:ea typeface="Calibri"/>
                <a:cs typeface="Calibri"/>
                <a:sym typeface="Calibri"/>
              </a:rPr>
              <a:t>   {</a:t>
            </a:r>
          </a:p>
          <a:p>
            <a:r>
              <a:rPr lang="en-GB" sz="1200" dirty="0">
                <a:solidFill>
                  <a:schemeClr val="dk1"/>
                </a:solidFill>
                <a:ea typeface="Calibri"/>
                <a:cs typeface="Calibri"/>
                <a:sym typeface="Calibri"/>
              </a:rPr>
              <a:t>     "tag": "group c",</a:t>
            </a:r>
          </a:p>
          <a:p>
            <a:r>
              <a:rPr lang="en-GB" sz="1200" dirty="0">
                <a:solidFill>
                  <a:schemeClr val="dk1"/>
                </a:solidFill>
                <a:ea typeface="Calibri"/>
                <a:cs typeface="Calibri"/>
                <a:sym typeface="Calibri"/>
              </a:rPr>
              <a:t>     "patterns": [</a:t>
            </a:r>
          </a:p>
          <a:p>
            <a:r>
              <a:rPr lang="en-GB" sz="1200" dirty="0">
                <a:solidFill>
                  <a:schemeClr val="dk1"/>
                </a:solidFill>
                <a:ea typeface="Calibri"/>
                <a:cs typeface="Calibri"/>
                <a:sym typeface="Calibri"/>
              </a:rPr>
              <a:t>       "group C",</a:t>
            </a:r>
          </a:p>
          <a:p>
            <a:r>
              <a:rPr lang="en-GB" sz="1200" dirty="0">
                <a:solidFill>
                  <a:schemeClr val="dk1"/>
                </a:solidFill>
                <a:ea typeface="Calibri"/>
                <a:cs typeface="Calibri"/>
                <a:sym typeface="Calibri"/>
              </a:rPr>
              <a:t>       "I'm in group C",</a:t>
            </a:r>
          </a:p>
          <a:p>
            <a:r>
              <a:rPr lang="en-GB" sz="1200" dirty="0">
                <a:solidFill>
                  <a:schemeClr val="dk1"/>
                </a:solidFill>
                <a:ea typeface="Calibri"/>
                <a:cs typeface="Calibri"/>
                <a:sym typeface="Calibri"/>
              </a:rPr>
              <a:t>       "I'm part of group C"</a:t>
            </a:r>
          </a:p>
          <a:p>
            <a:r>
              <a:rPr lang="en-GB" sz="1200" dirty="0">
                <a:solidFill>
                  <a:schemeClr val="dk1"/>
                </a:solidFill>
                <a:ea typeface="Calibri"/>
                <a:cs typeface="Calibri"/>
                <a:sym typeface="Calibri"/>
              </a:rPr>
              <a:t>     ],</a:t>
            </a:r>
          </a:p>
          <a:p>
            <a:r>
              <a:rPr lang="en-GB" sz="1200" dirty="0">
                <a:solidFill>
                  <a:schemeClr val="dk1"/>
                </a:solidFill>
                <a:ea typeface="Calibri"/>
                <a:cs typeface="Calibri"/>
                <a:sym typeface="Calibri"/>
              </a:rPr>
              <a:t>     "responses": [</a:t>
            </a:r>
          </a:p>
          <a:p>
            <a:r>
              <a:rPr lang="en-GB" sz="1200" dirty="0">
                <a:solidFill>
                  <a:schemeClr val="dk1"/>
                </a:solidFill>
                <a:ea typeface="Calibri"/>
                <a:cs typeface="Calibri"/>
                <a:sym typeface="Calibri"/>
              </a:rPr>
              <a:t>      "Okay – it looks like you have mobile apps (12.00) and social media (14.30) today – anything else you need?"</a:t>
            </a:r>
          </a:p>
          <a:p>
            <a:r>
              <a:rPr lang="en-GB" sz="1200" dirty="0">
                <a:solidFill>
                  <a:schemeClr val="dk1"/>
                </a:solidFill>
                <a:ea typeface="Calibri"/>
                <a:cs typeface="Calibri"/>
                <a:sym typeface="Calibri"/>
              </a:rPr>
              <a:t>     ]</a:t>
            </a:r>
          </a:p>
          <a:p>
            <a:r>
              <a:rPr lang="en-GB" sz="1200" dirty="0">
                <a:solidFill>
                  <a:schemeClr val="dk1"/>
                </a:solidFill>
                <a:ea typeface="Calibri"/>
                <a:cs typeface="Calibri"/>
                <a:sym typeface="Calibri"/>
              </a:rPr>
              <a:t>   },</a:t>
            </a:r>
          </a:p>
        </p:txBody>
      </p:sp>
      <p:sp>
        <p:nvSpPr>
          <p:cNvPr id="6" name="Google Shape;84;p1">
            <a:extLst>
              <a:ext uri="{FF2B5EF4-FFF2-40B4-BE49-F238E27FC236}">
                <a16:creationId xmlns:a16="http://schemas.microsoft.com/office/drawing/2014/main" id="{4F3F0DBE-A91C-4086-AEB2-82E12CD69F6A}"/>
              </a:ext>
            </a:extLst>
          </p:cNvPr>
          <p:cNvSpPr txBox="1"/>
          <p:nvPr/>
        </p:nvSpPr>
        <p:spPr>
          <a:xfrm>
            <a:off x="4216400" y="123478"/>
            <a:ext cx="4460056" cy="2839208"/>
          </a:xfrm>
          <a:prstGeom prst="rect">
            <a:avLst/>
          </a:prstGeom>
          <a:noFill/>
          <a:ln>
            <a:noFill/>
          </a:ln>
        </p:spPr>
        <p:txBody>
          <a:bodyPr spcFirstLastPara="1" wrap="square" lIns="68569" tIns="34275" rIns="68569" bIns="34275" anchor="t" anchorCtr="0">
            <a:spAutoFit/>
          </a:bodyPr>
          <a:lstStyle/>
          <a:p>
            <a:r>
              <a:rPr lang="en-GB" sz="1200" dirty="0">
                <a:solidFill>
                  <a:schemeClr val="dk1"/>
                </a:solidFill>
                <a:ea typeface="Calibri"/>
                <a:cs typeface="Calibri"/>
                <a:sym typeface="Calibri"/>
              </a:rPr>
              <a:t> {</a:t>
            </a:r>
          </a:p>
          <a:p>
            <a:r>
              <a:rPr lang="en-GB" sz="1200" dirty="0">
                <a:solidFill>
                  <a:schemeClr val="dk1"/>
                </a:solidFill>
                <a:ea typeface="Calibri"/>
                <a:cs typeface="Calibri"/>
                <a:sym typeface="Calibri"/>
              </a:rPr>
              <a:t>     "tag": "</a:t>
            </a:r>
            <a:r>
              <a:rPr lang="en-GB" sz="1200" dirty="0" err="1">
                <a:solidFill>
                  <a:schemeClr val="dk1"/>
                </a:solidFill>
                <a:ea typeface="Calibri"/>
                <a:cs typeface="Calibri"/>
                <a:sym typeface="Calibri"/>
              </a:rPr>
              <a:t>happyuserinput</a:t>
            </a:r>
            <a:r>
              <a:rPr lang="en-GB" sz="1200" dirty="0">
                <a:solidFill>
                  <a:schemeClr val="dk1"/>
                </a:solidFill>
                <a:ea typeface="Calibri"/>
                <a:cs typeface="Calibri"/>
                <a:sym typeface="Calibri"/>
              </a:rPr>
              <a:t>",</a:t>
            </a:r>
          </a:p>
          <a:p>
            <a:r>
              <a:rPr lang="en-GB" sz="1200" dirty="0">
                <a:solidFill>
                  <a:schemeClr val="dk1"/>
                </a:solidFill>
                <a:ea typeface="Calibri"/>
                <a:cs typeface="Calibri"/>
                <a:sym typeface="Calibri"/>
              </a:rPr>
              <a:t>     "patterns": [</a:t>
            </a:r>
          </a:p>
          <a:p>
            <a:r>
              <a:rPr lang="en-GB" sz="1200" dirty="0">
                <a:solidFill>
                  <a:schemeClr val="dk1"/>
                </a:solidFill>
                <a:ea typeface="Calibri"/>
                <a:cs typeface="Calibri"/>
                <a:sym typeface="Calibri"/>
              </a:rPr>
              <a:t>       "I'm good",</a:t>
            </a:r>
          </a:p>
          <a:p>
            <a:r>
              <a:rPr lang="en-GB" sz="1200" dirty="0">
                <a:solidFill>
                  <a:schemeClr val="dk1"/>
                </a:solidFill>
                <a:ea typeface="Calibri"/>
                <a:cs typeface="Calibri"/>
                <a:sym typeface="Calibri"/>
              </a:rPr>
              <a:t>       "I'm well",</a:t>
            </a:r>
          </a:p>
          <a:p>
            <a:r>
              <a:rPr lang="en-GB" sz="1200" dirty="0">
                <a:solidFill>
                  <a:schemeClr val="dk1"/>
                </a:solidFill>
                <a:ea typeface="Calibri"/>
                <a:cs typeface="Calibri"/>
                <a:sym typeface="Calibri"/>
              </a:rPr>
              <a:t>       "I'm great",</a:t>
            </a:r>
          </a:p>
          <a:p>
            <a:r>
              <a:rPr lang="en-GB" sz="1200" dirty="0">
                <a:solidFill>
                  <a:schemeClr val="dk1"/>
                </a:solidFill>
                <a:ea typeface="Calibri"/>
                <a:cs typeface="Calibri"/>
                <a:sym typeface="Calibri"/>
              </a:rPr>
              <a:t>       "I feel fantastic",</a:t>
            </a:r>
          </a:p>
          <a:p>
            <a:r>
              <a:rPr lang="en-GB" sz="1200" dirty="0">
                <a:solidFill>
                  <a:schemeClr val="dk1"/>
                </a:solidFill>
                <a:ea typeface="Calibri"/>
                <a:cs typeface="Calibri"/>
                <a:sym typeface="Calibri"/>
              </a:rPr>
              <a:t>       "good",</a:t>
            </a:r>
          </a:p>
          <a:p>
            <a:r>
              <a:rPr lang="en-GB" sz="1200" dirty="0">
                <a:solidFill>
                  <a:schemeClr val="dk1"/>
                </a:solidFill>
                <a:ea typeface="Calibri"/>
                <a:cs typeface="Calibri"/>
                <a:sym typeface="Calibri"/>
              </a:rPr>
              <a:t>       "ok",</a:t>
            </a:r>
          </a:p>
          <a:p>
            <a:r>
              <a:rPr lang="en-GB" sz="1200" dirty="0">
                <a:solidFill>
                  <a:schemeClr val="dk1"/>
                </a:solidFill>
                <a:ea typeface="Calibri"/>
                <a:cs typeface="Calibri"/>
                <a:sym typeface="Calibri"/>
              </a:rPr>
              <a:t>       "okay"</a:t>
            </a:r>
          </a:p>
          <a:p>
            <a:r>
              <a:rPr lang="en-GB" sz="1200" dirty="0">
                <a:solidFill>
                  <a:schemeClr val="dk1"/>
                </a:solidFill>
                <a:ea typeface="Calibri"/>
                <a:cs typeface="Calibri"/>
                <a:sym typeface="Calibri"/>
              </a:rPr>
              <a:t>     ],</a:t>
            </a:r>
          </a:p>
          <a:p>
            <a:r>
              <a:rPr lang="en-GB" sz="1200" dirty="0">
                <a:solidFill>
                  <a:schemeClr val="dk1"/>
                </a:solidFill>
                <a:ea typeface="Calibri"/>
                <a:cs typeface="Calibri"/>
                <a:sym typeface="Calibri"/>
              </a:rPr>
              <a:t>     "responses": [</a:t>
            </a:r>
          </a:p>
          <a:p>
            <a:r>
              <a:rPr lang="en-GB" sz="1200" dirty="0">
                <a:solidFill>
                  <a:schemeClr val="dk1"/>
                </a:solidFill>
                <a:ea typeface="Calibri"/>
                <a:cs typeface="Calibri"/>
                <a:sym typeface="Calibri"/>
              </a:rPr>
              <a:t>       "I'm very glad to hear that!"</a:t>
            </a:r>
          </a:p>
          <a:p>
            <a:r>
              <a:rPr lang="en-GB" sz="1200" dirty="0">
                <a:solidFill>
                  <a:schemeClr val="dk1"/>
                </a:solidFill>
                <a:ea typeface="Calibri"/>
                <a:cs typeface="Calibri"/>
                <a:sym typeface="Calibri"/>
              </a:rPr>
              <a:t>     ]</a:t>
            </a:r>
          </a:p>
          <a:p>
            <a:r>
              <a:rPr lang="en-GB" sz="1200" dirty="0">
                <a:solidFill>
                  <a:schemeClr val="dk1"/>
                </a:solidFill>
                <a:ea typeface="Calibri"/>
                <a:cs typeface="Calibri"/>
                <a:sym typeface="Calibri"/>
              </a:rPr>
              <a:t>   },</a:t>
            </a:r>
          </a:p>
        </p:txBody>
      </p:sp>
    </p:spTree>
    <p:extLst>
      <p:ext uri="{BB962C8B-B14F-4D97-AF65-F5344CB8AC3E}">
        <p14:creationId xmlns:p14="http://schemas.microsoft.com/office/powerpoint/2010/main" val="1998756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7B56B4D-6DC2-45BD-8B56-F05F2BCC4F53}"/>
              </a:ext>
            </a:extLst>
          </p:cNvPr>
          <p:cNvSpPr>
            <a:spLocks noGrp="1"/>
          </p:cNvSpPr>
          <p:nvPr>
            <p:ph type="sldNum" sz="quarter" idx="11"/>
          </p:nvPr>
        </p:nvSpPr>
        <p:spPr/>
        <p:txBody>
          <a:bodyPr/>
          <a:lstStyle/>
          <a:p>
            <a:fld id="{DA2C159E-F13C-4A85-9A41-E7669D3E0D70}" type="slidenum">
              <a:rPr lang="en-GB" smtClean="0"/>
              <a:pPr/>
              <a:t>5</a:t>
            </a:fld>
            <a:endParaRPr lang="en-GB"/>
          </a:p>
        </p:txBody>
      </p:sp>
      <p:sp>
        <p:nvSpPr>
          <p:cNvPr id="5" name="Footer Placeholder 4">
            <a:extLst>
              <a:ext uri="{FF2B5EF4-FFF2-40B4-BE49-F238E27FC236}">
                <a16:creationId xmlns:a16="http://schemas.microsoft.com/office/drawing/2014/main" id="{FAAC70DD-2D8B-4A47-9F15-08DA8AA78F8F}"/>
              </a:ext>
            </a:extLst>
          </p:cNvPr>
          <p:cNvSpPr>
            <a:spLocks noGrp="1"/>
          </p:cNvSpPr>
          <p:nvPr>
            <p:ph type="ftr" sz="quarter" idx="10"/>
          </p:nvPr>
        </p:nvSpPr>
        <p:spPr/>
        <p:txBody>
          <a:bodyPr/>
          <a:lstStyle/>
          <a:p>
            <a:r>
              <a:rPr lang="en-GB"/>
              <a:t>Education &amp; Training Foundation</a:t>
            </a:r>
            <a:endParaRPr lang="en-GB" dirty="0"/>
          </a:p>
        </p:txBody>
      </p:sp>
      <p:sp>
        <p:nvSpPr>
          <p:cNvPr id="6" name="TextBox 5">
            <a:extLst>
              <a:ext uri="{FF2B5EF4-FFF2-40B4-BE49-F238E27FC236}">
                <a16:creationId xmlns:a16="http://schemas.microsoft.com/office/drawing/2014/main" id="{36D4668F-E17F-43F3-B9F7-390EB2340FA6}"/>
              </a:ext>
            </a:extLst>
          </p:cNvPr>
          <p:cNvSpPr txBox="1"/>
          <p:nvPr/>
        </p:nvSpPr>
        <p:spPr>
          <a:xfrm>
            <a:off x="395536" y="195486"/>
            <a:ext cx="3240360" cy="4116512"/>
          </a:xfrm>
          <a:prstGeom prst="rect">
            <a:avLst/>
          </a:prstGeom>
          <a:noFill/>
        </p:spPr>
        <p:txBody>
          <a:bodyPr wrap="square" lIns="0" tIns="0" rIns="0" bIns="0" rtlCol="0">
            <a:spAutoFit/>
          </a:bodyPr>
          <a:lstStyle/>
          <a:p>
            <a:pPr fontAlgn="base"/>
            <a:r>
              <a:rPr lang="en-GB" sz="1100" dirty="0"/>
              <a:t>#Print string </a:t>
            </a:r>
          </a:p>
          <a:p>
            <a:pPr fontAlgn="base"/>
            <a:r>
              <a:rPr lang="en-GB" sz="1100" dirty="0"/>
              <a:t>print("Strings and things") </a:t>
            </a:r>
          </a:p>
          <a:p>
            <a:pPr fontAlgn="base"/>
            <a:r>
              <a:rPr lang="en-GB" sz="1100" dirty="0"/>
              <a:t>print("Hello world!") </a:t>
            </a:r>
          </a:p>
          <a:p>
            <a:pPr fontAlgn="base"/>
            <a:r>
              <a:rPr lang="en-GB" sz="1100" dirty="0"/>
              <a:t>print("""Hello, this is </a:t>
            </a:r>
          </a:p>
          <a:p>
            <a:pPr fontAlgn="base"/>
            <a:r>
              <a:rPr lang="en-GB" sz="1100" dirty="0"/>
              <a:t>a multi-line string!""") </a:t>
            </a:r>
          </a:p>
          <a:p>
            <a:pPr fontAlgn="base"/>
            <a:r>
              <a:rPr lang="en-GB" sz="1100" dirty="0"/>
              <a:t>print("This is"+" a string") </a:t>
            </a:r>
          </a:p>
          <a:p>
            <a:pPr fontAlgn="base"/>
            <a:r>
              <a:rPr lang="en-GB" sz="1100" dirty="0"/>
              <a:t>  </a:t>
            </a:r>
          </a:p>
          <a:p>
            <a:pPr fontAlgn="base"/>
            <a:r>
              <a:rPr lang="en-GB" sz="1100" dirty="0"/>
              <a:t>print('\n') #new line </a:t>
            </a:r>
          </a:p>
          <a:p>
            <a:pPr fontAlgn="base"/>
            <a:r>
              <a:rPr lang="en-GB" sz="1100" dirty="0"/>
              <a:t>  </a:t>
            </a:r>
          </a:p>
          <a:p>
            <a:pPr fontAlgn="base"/>
            <a:r>
              <a:rPr lang="en-GB" sz="1100" dirty="0"/>
              <a:t>#Maths </a:t>
            </a:r>
          </a:p>
          <a:p>
            <a:pPr fontAlgn="base"/>
            <a:r>
              <a:rPr lang="en-GB" sz="1100" dirty="0"/>
              <a:t>print("Math time:") </a:t>
            </a:r>
          </a:p>
          <a:p>
            <a:pPr fontAlgn="base"/>
            <a:r>
              <a:rPr lang="en-GB" sz="1100" dirty="0"/>
              <a:t>print(50 + 50) #add </a:t>
            </a:r>
          </a:p>
          <a:p>
            <a:pPr fontAlgn="base"/>
            <a:r>
              <a:rPr lang="en-GB" sz="1100" dirty="0"/>
              <a:t>print(50 - 50) #subtract </a:t>
            </a:r>
          </a:p>
          <a:p>
            <a:pPr fontAlgn="base"/>
            <a:r>
              <a:rPr lang="en-GB" sz="1100" dirty="0"/>
              <a:t>print(50 * 50) #multiply </a:t>
            </a:r>
          </a:p>
          <a:p>
            <a:pPr fontAlgn="base"/>
            <a:r>
              <a:rPr lang="en-GB" sz="1100" dirty="0"/>
              <a:t>print(50 / 50) #divide </a:t>
            </a:r>
          </a:p>
          <a:p>
            <a:pPr fontAlgn="base"/>
            <a:r>
              <a:rPr lang="en-GB" sz="1100" dirty="0"/>
              <a:t>print(50 + 50 - 50 * 50 / 50) #PEMDAS </a:t>
            </a:r>
          </a:p>
          <a:p>
            <a:pPr fontAlgn="base"/>
            <a:r>
              <a:rPr lang="en-GB" sz="1100" dirty="0"/>
              <a:t>print(50 ** 2) #exponent </a:t>
            </a:r>
          </a:p>
          <a:p>
            <a:pPr fontAlgn="base"/>
            <a:r>
              <a:rPr lang="en-GB" sz="1100" dirty="0"/>
              <a:t>print(50 % 6) #modulo </a:t>
            </a:r>
          </a:p>
          <a:p>
            <a:pPr fontAlgn="base"/>
            <a:r>
              <a:rPr lang="en-GB" sz="1100" dirty="0"/>
              <a:t>print(50 // 6) #number without leftovers </a:t>
            </a:r>
          </a:p>
          <a:p>
            <a:pPr fontAlgn="base"/>
            <a:r>
              <a:rPr lang="en-GB" sz="1100" dirty="0"/>
              <a:t>  </a:t>
            </a:r>
          </a:p>
          <a:p>
            <a:pPr fontAlgn="base"/>
            <a:r>
              <a:rPr lang="en-GB" sz="1100" dirty="0"/>
              <a:t>print('\n') #new line </a:t>
            </a:r>
          </a:p>
          <a:p>
            <a:pPr fontAlgn="base"/>
            <a:r>
              <a:rPr lang="en-GB" sz="1100" dirty="0"/>
              <a:t>  </a:t>
            </a:r>
          </a:p>
          <a:p>
            <a:pPr fontAlgn="base"/>
            <a:r>
              <a:rPr lang="en-GB" sz="1200" dirty="0"/>
              <a:t> </a:t>
            </a:r>
          </a:p>
          <a:p>
            <a:endParaRPr lang="en-GB" sz="1350" dirty="0"/>
          </a:p>
        </p:txBody>
      </p:sp>
      <p:sp>
        <p:nvSpPr>
          <p:cNvPr id="7" name="Rectangle 6">
            <a:extLst>
              <a:ext uri="{FF2B5EF4-FFF2-40B4-BE49-F238E27FC236}">
                <a16:creationId xmlns:a16="http://schemas.microsoft.com/office/drawing/2014/main" id="{B7DFD138-BC8C-4EE0-84CA-FA7CCC2D56BE}"/>
              </a:ext>
            </a:extLst>
          </p:cNvPr>
          <p:cNvSpPr/>
          <p:nvPr/>
        </p:nvSpPr>
        <p:spPr>
          <a:xfrm>
            <a:off x="4139952" y="195486"/>
            <a:ext cx="4572000" cy="4832092"/>
          </a:xfrm>
          <a:prstGeom prst="rect">
            <a:avLst/>
          </a:prstGeom>
        </p:spPr>
        <p:txBody>
          <a:bodyPr>
            <a:spAutoFit/>
          </a:bodyPr>
          <a:lstStyle/>
          <a:p>
            <a:pPr fontAlgn="base"/>
            <a:r>
              <a:rPr lang="en-GB" sz="1100" dirty="0"/>
              <a:t>#Variables &amp; Methods </a:t>
            </a:r>
          </a:p>
          <a:p>
            <a:pPr fontAlgn="base"/>
            <a:r>
              <a:rPr lang="en-GB" sz="1100" dirty="0"/>
              <a:t>print("Fun with variables and methods:") </a:t>
            </a:r>
          </a:p>
          <a:p>
            <a:pPr fontAlgn="base"/>
            <a:r>
              <a:rPr lang="en-GB" sz="1100" dirty="0"/>
              <a:t>quote = "All is fair in love and war" </a:t>
            </a:r>
          </a:p>
          <a:p>
            <a:pPr fontAlgn="base"/>
            <a:r>
              <a:rPr lang="en-GB" sz="1100" dirty="0"/>
              <a:t>print(</a:t>
            </a:r>
            <a:r>
              <a:rPr lang="en-GB" sz="1100" dirty="0" err="1"/>
              <a:t>len</a:t>
            </a:r>
            <a:r>
              <a:rPr lang="en-GB" sz="1100" dirty="0"/>
              <a:t>(quote)) #length </a:t>
            </a:r>
          </a:p>
          <a:p>
            <a:pPr fontAlgn="base"/>
            <a:r>
              <a:rPr lang="en-GB" sz="1100" dirty="0"/>
              <a:t>print(</a:t>
            </a:r>
            <a:r>
              <a:rPr lang="en-GB" sz="1100" dirty="0" err="1"/>
              <a:t>quote.upper</a:t>
            </a:r>
            <a:r>
              <a:rPr lang="en-GB" sz="1100" dirty="0"/>
              <a:t>()) #uppercase </a:t>
            </a:r>
          </a:p>
          <a:p>
            <a:pPr fontAlgn="base"/>
            <a:r>
              <a:rPr lang="en-GB" sz="1100" dirty="0"/>
              <a:t>print(</a:t>
            </a:r>
            <a:r>
              <a:rPr lang="en-GB" sz="1100" dirty="0" err="1"/>
              <a:t>quote.lower</a:t>
            </a:r>
            <a:r>
              <a:rPr lang="en-GB" sz="1100" dirty="0"/>
              <a:t>()) #lowercase </a:t>
            </a:r>
          </a:p>
          <a:p>
            <a:pPr fontAlgn="base"/>
            <a:r>
              <a:rPr lang="en-GB" sz="1100" dirty="0"/>
              <a:t>print(</a:t>
            </a:r>
            <a:r>
              <a:rPr lang="en-GB" sz="1100" dirty="0" err="1"/>
              <a:t>quote.title</a:t>
            </a:r>
            <a:r>
              <a:rPr lang="en-GB" sz="1100" dirty="0"/>
              <a:t>()) #title</a:t>
            </a:r>
          </a:p>
          <a:p>
            <a:pPr fontAlgn="base"/>
            <a:endParaRPr lang="en-GB" sz="1100" dirty="0"/>
          </a:p>
          <a:p>
            <a:pPr fontAlgn="base"/>
            <a:r>
              <a:rPr lang="en-GB" sz="1100" dirty="0"/>
              <a:t>name = "Heath" </a:t>
            </a:r>
          </a:p>
          <a:p>
            <a:pPr fontAlgn="base"/>
            <a:r>
              <a:rPr lang="en-GB" sz="1100" dirty="0"/>
              <a:t>age = 29 #</a:t>
            </a:r>
            <a:r>
              <a:rPr lang="en-GB" sz="1100" dirty="0" err="1"/>
              <a:t>int</a:t>
            </a:r>
            <a:r>
              <a:rPr lang="en-GB" sz="1100" dirty="0"/>
              <a:t> / integer   </a:t>
            </a:r>
            <a:r>
              <a:rPr lang="en-GB" sz="1100" dirty="0" err="1"/>
              <a:t>int</a:t>
            </a:r>
            <a:r>
              <a:rPr lang="en-GB" sz="1100" dirty="0"/>
              <a:t>(29) </a:t>
            </a:r>
          </a:p>
          <a:p>
            <a:pPr fontAlgn="base"/>
            <a:r>
              <a:rPr lang="en-GB" sz="1100" dirty="0" err="1"/>
              <a:t>gpa</a:t>
            </a:r>
            <a:r>
              <a:rPr lang="en-GB" sz="1100" dirty="0"/>
              <a:t> = 3.7 #float   float(3.7) </a:t>
            </a:r>
          </a:p>
          <a:p>
            <a:pPr fontAlgn="base"/>
            <a:endParaRPr lang="en-GB" sz="1100" dirty="0"/>
          </a:p>
          <a:p>
            <a:pPr fontAlgn="base"/>
            <a:r>
              <a:rPr lang="en-GB" sz="1100" dirty="0"/>
              <a:t>print(</a:t>
            </a:r>
            <a:r>
              <a:rPr lang="en-GB" sz="1100" dirty="0" err="1"/>
              <a:t>int</a:t>
            </a:r>
            <a:r>
              <a:rPr lang="en-GB" sz="1100" dirty="0"/>
              <a:t>(age)) </a:t>
            </a:r>
          </a:p>
          <a:p>
            <a:pPr fontAlgn="base"/>
            <a:r>
              <a:rPr lang="en-GB" sz="1100" dirty="0"/>
              <a:t>print(</a:t>
            </a:r>
            <a:r>
              <a:rPr lang="en-GB" sz="1100" dirty="0" err="1"/>
              <a:t>int</a:t>
            </a:r>
            <a:r>
              <a:rPr lang="en-GB" sz="1100" dirty="0"/>
              <a:t>(29.9)) #does not round </a:t>
            </a:r>
          </a:p>
          <a:p>
            <a:pPr fontAlgn="base"/>
            <a:endParaRPr lang="en-GB" sz="1100" dirty="0"/>
          </a:p>
          <a:p>
            <a:pPr fontAlgn="base"/>
            <a:r>
              <a:rPr lang="en-GB" sz="1100" dirty="0"/>
              <a:t>print("My name is " + name + " and I am " + </a:t>
            </a:r>
            <a:r>
              <a:rPr lang="en-GB" sz="1100" dirty="0" err="1"/>
              <a:t>str</a:t>
            </a:r>
            <a:r>
              <a:rPr lang="en-GB" sz="1100" dirty="0"/>
              <a:t>(age) + " years old.")   # </a:t>
            </a:r>
            <a:r>
              <a:rPr lang="en-GB" sz="1100" dirty="0" err="1"/>
              <a:t>str</a:t>
            </a:r>
            <a:r>
              <a:rPr lang="en-GB" sz="1100" dirty="0"/>
              <a:t>(age) coverts the integer for 'age' (29) into a string as we cannot mix types (</a:t>
            </a:r>
            <a:r>
              <a:rPr lang="en-GB" sz="1100" dirty="0" err="1"/>
              <a:t>eg</a:t>
            </a:r>
            <a:r>
              <a:rPr lang="en-GB" sz="1100" dirty="0"/>
              <a:t> string and integer, string and float) </a:t>
            </a:r>
          </a:p>
          <a:p>
            <a:pPr fontAlgn="base"/>
            <a:endParaRPr lang="en-GB" sz="1100" dirty="0"/>
          </a:p>
          <a:p>
            <a:pPr fontAlgn="base"/>
            <a:r>
              <a:rPr lang="en-GB" sz="1100" dirty="0"/>
              <a:t>print('\n') #new line </a:t>
            </a:r>
          </a:p>
          <a:p>
            <a:pPr fontAlgn="base"/>
            <a:endParaRPr lang="en-GB" sz="1100" dirty="0"/>
          </a:p>
          <a:p>
            <a:pPr fontAlgn="base"/>
            <a:r>
              <a:rPr lang="en-GB" sz="1100" dirty="0"/>
              <a:t>age += 1 </a:t>
            </a:r>
          </a:p>
          <a:p>
            <a:pPr fontAlgn="base"/>
            <a:r>
              <a:rPr lang="en-GB" sz="1100" dirty="0"/>
              <a:t>print(age) </a:t>
            </a:r>
          </a:p>
          <a:p>
            <a:pPr fontAlgn="base"/>
            <a:r>
              <a:rPr lang="en-GB" sz="1100" dirty="0"/>
              <a:t>birthday = 1 </a:t>
            </a:r>
          </a:p>
          <a:p>
            <a:pPr fontAlgn="base"/>
            <a:r>
              <a:rPr lang="en-GB" sz="1100" dirty="0"/>
              <a:t>age += birthday </a:t>
            </a:r>
          </a:p>
          <a:p>
            <a:pPr fontAlgn="base"/>
            <a:r>
              <a:rPr lang="en-GB" sz="1100" dirty="0"/>
              <a:t>print(age) </a:t>
            </a:r>
          </a:p>
          <a:p>
            <a:pPr fontAlgn="base"/>
            <a:endParaRPr lang="en-GB" sz="1100" dirty="0"/>
          </a:p>
          <a:p>
            <a:pPr fontAlgn="base"/>
            <a:r>
              <a:rPr lang="en-GB" sz="1100" dirty="0"/>
              <a:t>print('\n') #new line </a:t>
            </a:r>
          </a:p>
        </p:txBody>
      </p:sp>
    </p:spTree>
    <p:extLst>
      <p:ext uri="{BB962C8B-B14F-4D97-AF65-F5344CB8AC3E}">
        <p14:creationId xmlns:p14="http://schemas.microsoft.com/office/powerpoint/2010/main" val="46624485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54A8B4A-0EAF-4600-BD68-E946AEC0A325}"/>
              </a:ext>
            </a:extLst>
          </p:cNvPr>
          <p:cNvSpPr>
            <a:spLocks noGrp="1"/>
          </p:cNvSpPr>
          <p:nvPr>
            <p:ph type="sldNum" sz="quarter" idx="11"/>
          </p:nvPr>
        </p:nvSpPr>
        <p:spPr/>
        <p:txBody>
          <a:bodyPr/>
          <a:lstStyle/>
          <a:p>
            <a:fld id="{DA2C159E-F13C-4A85-9A41-E7669D3E0D70}" type="slidenum">
              <a:rPr lang="en-GB" smtClean="0"/>
              <a:pPr/>
              <a:t>50</a:t>
            </a:fld>
            <a:endParaRPr lang="en-GB"/>
          </a:p>
        </p:txBody>
      </p:sp>
      <p:sp>
        <p:nvSpPr>
          <p:cNvPr id="5" name="Footer Placeholder 4">
            <a:extLst>
              <a:ext uri="{FF2B5EF4-FFF2-40B4-BE49-F238E27FC236}">
                <a16:creationId xmlns:a16="http://schemas.microsoft.com/office/drawing/2014/main" id="{12DFDC5C-C5E8-41DA-9B06-B6729BF4080E}"/>
              </a:ext>
            </a:extLst>
          </p:cNvPr>
          <p:cNvSpPr>
            <a:spLocks noGrp="1"/>
          </p:cNvSpPr>
          <p:nvPr>
            <p:ph type="ftr" sz="quarter" idx="10"/>
          </p:nvPr>
        </p:nvSpPr>
        <p:spPr/>
        <p:txBody>
          <a:bodyPr/>
          <a:lstStyle/>
          <a:p>
            <a:r>
              <a:rPr lang="en-GB"/>
              <a:t>Education &amp; Training Foundation</a:t>
            </a:r>
            <a:endParaRPr lang="en-GB" dirty="0"/>
          </a:p>
        </p:txBody>
      </p:sp>
      <p:sp>
        <p:nvSpPr>
          <p:cNvPr id="4" name="Google Shape;84;p1">
            <a:extLst>
              <a:ext uri="{FF2B5EF4-FFF2-40B4-BE49-F238E27FC236}">
                <a16:creationId xmlns:a16="http://schemas.microsoft.com/office/drawing/2014/main" id="{18658B9B-B273-468C-A0D8-911B637378BF}"/>
              </a:ext>
            </a:extLst>
          </p:cNvPr>
          <p:cNvSpPr txBox="1"/>
          <p:nvPr/>
        </p:nvSpPr>
        <p:spPr>
          <a:xfrm>
            <a:off x="395536" y="195486"/>
            <a:ext cx="3816424" cy="2839208"/>
          </a:xfrm>
          <a:prstGeom prst="rect">
            <a:avLst/>
          </a:prstGeom>
          <a:noFill/>
          <a:ln>
            <a:noFill/>
          </a:ln>
        </p:spPr>
        <p:txBody>
          <a:bodyPr spcFirstLastPara="1" wrap="square" lIns="68569" tIns="34275" rIns="68569" bIns="34275" anchor="t" anchorCtr="0">
            <a:spAutoFit/>
          </a:bodyPr>
          <a:lstStyle/>
          <a:p>
            <a:r>
              <a:rPr lang="en-GB" sz="1200" dirty="0">
                <a:solidFill>
                  <a:schemeClr val="dk1"/>
                </a:solidFill>
                <a:ea typeface="Calibri"/>
                <a:cs typeface="Calibri"/>
                <a:sym typeface="Calibri"/>
              </a:rPr>
              <a:t> {</a:t>
            </a:r>
          </a:p>
          <a:p>
            <a:r>
              <a:rPr lang="en-GB" sz="1200" dirty="0">
                <a:solidFill>
                  <a:schemeClr val="dk1"/>
                </a:solidFill>
                <a:ea typeface="Calibri"/>
                <a:cs typeface="Calibri"/>
                <a:sym typeface="Calibri"/>
              </a:rPr>
              <a:t>     "tag": "</a:t>
            </a:r>
            <a:r>
              <a:rPr lang="en-GB" sz="1200" dirty="0" err="1">
                <a:solidFill>
                  <a:schemeClr val="dk1"/>
                </a:solidFill>
                <a:ea typeface="Calibri"/>
                <a:cs typeface="Calibri"/>
                <a:sym typeface="Calibri"/>
              </a:rPr>
              <a:t>saduserinput</a:t>
            </a:r>
            <a:r>
              <a:rPr lang="en-GB" sz="1200" dirty="0">
                <a:solidFill>
                  <a:schemeClr val="dk1"/>
                </a:solidFill>
                <a:ea typeface="Calibri"/>
                <a:cs typeface="Calibri"/>
                <a:sym typeface="Calibri"/>
              </a:rPr>
              <a:t>",</a:t>
            </a:r>
          </a:p>
          <a:p>
            <a:r>
              <a:rPr lang="en-GB" sz="1200" dirty="0">
                <a:solidFill>
                  <a:schemeClr val="dk1"/>
                </a:solidFill>
                <a:ea typeface="Calibri"/>
                <a:cs typeface="Calibri"/>
                <a:sym typeface="Calibri"/>
              </a:rPr>
              <a:t>     "patterns": [</a:t>
            </a:r>
          </a:p>
          <a:p>
            <a:r>
              <a:rPr lang="en-GB" sz="1200" dirty="0">
                <a:solidFill>
                  <a:schemeClr val="dk1"/>
                </a:solidFill>
                <a:ea typeface="Calibri"/>
                <a:cs typeface="Calibri"/>
                <a:sym typeface="Calibri"/>
              </a:rPr>
              <a:t>       "I'm bad",</a:t>
            </a:r>
          </a:p>
          <a:p>
            <a:r>
              <a:rPr lang="en-GB" sz="1200" dirty="0">
                <a:solidFill>
                  <a:schemeClr val="dk1"/>
                </a:solidFill>
                <a:ea typeface="Calibri"/>
                <a:cs typeface="Calibri"/>
                <a:sym typeface="Calibri"/>
              </a:rPr>
              <a:t>       "Not so good",</a:t>
            </a:r>
          </a:p>
          <a:p>
            <a:r>
              <a:rPr lang="en-GB" sz="1200" dirty="0">
                <a:solidFill>
                  <a:schemeClr val="dk1"/>
                </a:solidFill>
                <a:ea typeface="Calibri"/>
                <a:cs typeface="Calibri"/>
                <a:sym typeface="Calibri"/>
              </a:rPr>
              <a:t>       "Not great",</a:t>
            </a:r>
          </a:p>
          <a:p>
            <a:r>
              <a:rPr lang="en-GB" sz="1200" dirty="0">
                <a:solidFill>
                  <a:schemeClr val="dk1"/>
                </a:solidFill>
                <a:ea typeface="Calibri"/>
                <a:cs typeface="Calibri"/>
                <a:sym typeface="Calibri"/>
              </a:rPr>
              <a:t>       "Sad",</a:t>
            </a:r>
          </a:p>
          <a:p>
            <a:r>
              <a:rPr lang="en-GB" sz="1200" dirty="0">
                <a:solidFill>
                  <a:schemeClr val="dk1"/>
                </a:solidFill>
                <a:ea typeface="Calibri"/>
                <a:cs typeface="Calibri"/>
                <a:sym typeface="Calibri"/>
              </a:rPr>
              <a:t>       "terrible",</a:t>
            </a:r>
          </a:p>
          <a:p>
            <a:r>
              <a:rPr lang="en-GB" sz="1200" dirty="0">
                <a:solidFill>
                  <a:schemeClr val="dk1"/>
                </a:solidFill>
                <a:ea typeface="Calibri"/>
                <a:cs typeface="Calibri"/>
                <a:sym typeface="Calibri"/>
              </a:rPr>
              <a:t>       "I feel awful",</a:t>
            </a:r>
          </a:p>
          <a:p>
            <a:r>
              <a:rPr lang="en-GB" sz="1200" dirty="0">
                <a:solidFill>
                  <a:schemeClr val="dk1"/>
                </a:solidFill>
                <a:ea typeface="Calibri"/>
                <a:cs typeface="Calibri"/>
                <a:sym typeface="Calibri"/>
              </a:rPr>
              <a:t>       "None of your business"</a:t>
            </a:r>
          </a:p>
          <a:p>
            <a:r>
              <a:rPr lang="en-GB" sz="1200" dirty="0">
                <a:solidFill>
                  <a:schemeClr val="dk1"/>
                </a:solidFill>
                <a:ea typeface="Calibri"/>
                <a:cs typeface="Calibri"/>
                <a:sym typeface="Calibri"/>
              </a:rPr>
              <a:t>     ],</a:t>
            </a:r>
          </a:p>
          <a:p>
            <a:r>
              <a:rPr lang="en-GB" sz="1200" dirty="0">
                <a:solidFill>
                  <a:schemeClr val="dk1"/>
                </a:solidFill>
                <a:ea typeface="Calibri"/>
                <a:cs typeface="Calibri"/>
                <a:sym typeface="Calibri"/>
              </a:rPr>
              <a:t>     "responses": [</a:t>
            </a:r>
          </a:p>
          <a:p>
            <a:r>
              <a:rPr lang="en-GB" sz="1200" dirty="0">
                <a:solidFill>
                  <a:schemeClr val="dk1"/>
                </a:solidFill>
                <a:ea typeface="Calibri"/>
                <a:cs typeface="Calibri"/>
                <a:sym typeface="Calibri"/>
              </a:rPr>
              <a:t>       "I'm very sorry to hear that"</a:t>
            </a:r>
          </a:p>
          <a:p>
            <a:r>
              <a:rPr lang="en-GB" sz="1200" dirty="0">
                <a:solidFill>
                  <a:schemeClr val="dk1"/>
                </a:solidFill>
                <a:ea typeface="Calibri"/>
                <a:cs typeface="Calibri"/>
                <a:sym typeface="Calibri"/>
              </a:rPr>
              <a:t>     ]</a:t>
            </a:r>
          </a:p>
          <a:p>
            <a:r>
              <a:rPr lang="en-GB" sz="1200" dirty="0">
                <a:solidFill>
                  <a:schemeClr val="dk1"/>
                </a:solidFill>
                <a:ea typeface="Calibri"/>
                <a:cs typeface="Calibri"/>
                <a:sym typeface="Calibri"/>
              </a:rPr>
              <a:t>   },</a:t>
            </a:r>
          </a:p>
        </p:txBody>
      </p:sp>
      <p:sp>
        <p:nvSpPr>
          <p:cNvPr id="6" name="Google Shape;84;p1">
            <a:extLst>
              <a:ext uri="{FF2B5EF4-FFF2-40B4-BE49-F238E27FC236}">
                <a16:creationId xmlns:a16="http://schemas.microsoft.com/office/drawing/2014/main" id="{31FACC3E-E0DB-4065-B3CF-235D3582F78A}"/>
              </a:ext>
            </a:extLst>
          </p:cNvPr>
          <p:cNvSpPr txBox="1"/>
          <p:nvPr/>
        </p:nvSpPr>
        <p:spPr>
          <a:xfrm>
            <a:off x="4216400" y="123478"/>
            <a:ext cx="4460056" cy="3393206"/>
          </a:xfrm>
          <a:prstGeom prst="rect">
            <a:avLst/>
          </a:prstGeom>
          <a:noFill/>
          <a:ln>
            <a:noFill/>
          </a:ln>
        </p:spPr>
        <p:txBody>
          <a:bodyPr spcFirstLastPara="1" wrap="square" lIns="68569" tIns="34275" rIns="68569" bIns="34275" anchor="t" anchorCtr="0">
            <a:spAutoFit/>
          </a:bodyPr>
          <a:lstStyle/>
          <a:p>
            <a:r>
              <a:rPr lang="en-GB" sz="1200" dirty="0">
                <a:solidFill>
                  <a:schemeClr val="dk1"/>
                </a:solidFill>
                <a:ea typeface="Calibri"/>
                <a:cs typeface="Calibri"/>
                <a:sym typeface="Calibri"/>
              </a:rPr>
              <a:t> {</a:t>
            </a:r>
          </a:p>
          <a:p>
            <a:r>
              <a:rPr lang="en-GB" sz="1200" dirty="0">
                <a:solidFill>
                  <a:schemeClr val="dk1"/>
                </a:solidFill>
                <a:ea typeface="Calibri"/>
                <a:cs typeface="Calibri"/>
                <a:sym typeface="Calibri"/>
              </a:rPr>
              <a:t>     "tag": "identity",</a:t>
            </a:r>
          </a:p>
          <a:p>
            <a:r>
              <a:rPr lang="en-GB" sz="1200" dirty="0">
                <a:solidFill>
                  <a:schemeClr val="dk1"/>
                </a:solidFill>
                <a:ea typeface="Calibri"/>
                <a:cs typeface="Calibri"/>
                <a:sym typeface="Calibri"/>
              </a:rPr>
              <a:t>     "patterns": [</a:t>
            </a:r>
          </a:p>
          <a:p>
            <a:r>
              <a:rPr lang="en-GB" sz="1200" dirty="0">
                <a:solidFill>
                  <a:schemeClr val="dk1"/>
                </a:solidFill>
                <a:ea typeface="Calibri"/>
                <a:cs typeface="Calibri"/>
                <a:sym typeface="Calibri"/>
              </a:rPr>
              <a:t>       "What are you?",</a:t>
            </a:r>
          </a:p>
          <a:p>
            <a:r>
              <a:rPr lang="en-GB" sz="1200" dirty="0">
                <a:solidFill>
                  <a:schemeClr val="dk1"/>
                </a:solidFill>
                <a:ea typeface="Calibri"/>
                <a:cs typeface="Calibri"/>
                <a:sym typeface="Calibri"/>
              </a:rPr>
              <a:t>       "Who are you?",</a:t>
            </a:r>
          </a:p>
          <a:p>
            <a:r>
              <a:rPr lang="en-GB" sz="1200" dirty="0">
                <a:solidFill>
                  <a:schemeClr val="dk1"/>
                </a:solidFill>
                <a:ea typeface="Calibri"/>
                <a:cs typeface="Calibri"/>
                <a:sym typeface="Calibri"/>
              </a:rPr>
              <a:t>       "What is this?",</a:t>
            </a:r>
          </a:p>
          <a:p>
            <a:r>
              <a:rPr lang="en-GB" sz="1200" dirty="0">
                <a:solidFill>
                  <a:schemeClr val="dk1"/>
                </a:solidFill>
                <a:ea typeface="Calibri"/>
                <a:cs typeface="Calibri"/>
                <a:sym typeface="Calibri"/>
              </a:rPr>
              <a:t>       "Are you alive?",</a:t>
            </a:r>
          </a:p>
          <a:p>
            <a:r>
              <a:rPr lang="en-GB" sz="1200" dirty="0">
                <a:solidFill>
                  <a:schemeClr val="dk1"/>
                </a:solidFill>
                <a:ea typeface="Calibri"/>
                <a:cs typeface="Calibri"/>
                <a:sym typeface="Calibri"/>
              </a:rPr>
              <a:t>       "Can you understand me?",</a:t>
            </a:r>
          </a:p>
          <a:p>
            <a:r>
              <a:rPr lang="en-GB" sz="1200" dirty="0">
                <a:solidFill>
                  <a:schemeClr val="dk1"/>
                </a:solidFill>
                <a:ea typeface="Calibri"/>
                <a:cs typeface="Calibri"/>
                <a:sym typeface="Calibri"/>
              </a:rPr>
              <a:t>       "Are you real?"</a:t>
            </a:r>
          </a:p>
          <a:p>
            <a:r>
              <a:rPr lang="en-GB" sz="1200" dirty="0">
                <a:solidFill>
                  <a:schemeClr val="dk1"/>
                </a:solidFill>
                <a:ea typeface="Calibri"/>
                <a:cs typeface="Calibri"/>
                <a:sym typeface="Calibri"/>
              </a:rPr>
              <a:t>     ],</a:t>
            </a:r>
          </a:p>
          <a:p>
            <a:r>
              <a:rPr lang="en-GB" sz="1200" dirty="0">
                <a:solidFill>
                  <a:schemeClr val="dk1"/>
                </a:solidFill>
                <a:ea typeface="Calibri"/>
                <a:cs typeface="Calibri"/>
                <a:sym typeface="Calibri"/>
              </a:rPr>
              <a:t>     "responses": [</a:t>
            </a:r>
          </a:p>
          <a:p>
            <a:r>
              <a:rPr lang="en-GB" sz="1200" dirty="0">
                <a:solidFill>
                  <a:schemeClr val="dk1"/>
                </a:solidFill>
                <a:ea typeface="Calibri"/>
                <a:cs typeface="Calibri"/>
                <a:sym typeface="Calibri"/>
              </a:rPr>
              <a:t>       "I'm </a:t>
            </a:r>
            <a:r>
              <a:rPr lang="en-GB" sz="1200" dirty="0" err="1">
                <a:solidFill>
                  <a:schemeClr val="dk1"/>
                </a:solidFill>
                <a:ea typeface="Calibri"/>
                <a:cs typeface="Calibri"/>
                <a:sym typeface="Calibri"/>
              </a:rPr>
              <a:t>LCCbot</a:t>
            </a:r>
            <a:r>
              <a:rPr lang="en-GB" sz="1200" dirty="0">
                <a:solidFill>
                  <a:schemeClr val="dk1"/>
                </a:solidFill>
                <a:ea typeface="Calibri"/>
                <a:cs typeface="Calibri"/>
                <a:sym typeface="Calibri"/>
              </a:rPr>
              <a:t>, your helpful AI guide to your studies!",</a:t>
            </a:r>
          </a:p>
          <a:p>
            <a:r>
              <a:rPr lang="en-GB" sz="1200" dirty="0">
                <a:solidFill>
                  <a:schemeClr val="dk1"/>
                </a:solidFill>
                <a:ea typeface="Calibri"/>
                <a:cs typeface="Calibri"/>
                <a:sym typeface="Calibri"/>
              </a:rPr>
              <a:t>       "I'm programmed to help LCC students",</a:t>
            </a:r>
          </a:p>
          <a:p>
            <a:r>
              <a:rPr lang="en-GB" sz="1200" dirty="0">
                <a:solidFill>
                  <a:schemeClr val="dk1"/>
                </a:solidFill>
                <a:ea typeface="Calibri"/>
                <a:cs typeface="Calibri"/>
                <a:sym typeface="Calibri"/>
              </a:rPr>
              <a:t>       "As far as I can tell, I'm a basic learning system – about as smart as a simple cellular organism – but don't judge me"</a:t>
            </a:r>
          </a:p>
          <a:p>
            <a:r>
              <a:rPr lang="en-GB" sz="1200" dirty="0">
                <a:solidFill>
                  <a:schemeClr val="dk1"/>
                </a:solidFill>
                <a:ea typeface="Calibri"/>
                <a:cs typeface="Calibri"/>
                <a:sym typeface="Calibri"/>
              </a:rPr>
              <a:t>     ]</a:t>
            </a:r>
          </a:p>
          <a:p>
            <a:r>
              <a:rPr lang="en-GB" sz="1200" dirty="0">
                <a:solidFill>
                  <a:schemeClr val="dk1"/>
                </a:solidFill>
                <a:ea typeface="Calibri"/>
                <a:cs typeface="Calibri"/>
                <a:sym typeface="Calibri"/>
              </a:rPr>
              <a:t>   },</a:t>
            </a:r>
          </a:p>
          <a:p>
            <a:r>
              <a:rPr lang="en-GB" sz="1200" dirty="0">
                <a:solidFill>
                  <a:schemeClr val="dk1"/>
                </a:solidFill>
                <a:ea typeface="Calibri"/>
                <a:cs typeface="Calibri"/>
                <a:sym typeface="Calibri"/>
              </a:rPr>
              <a:t>   </a:t>
            </a:r>
          </a:p>
        </p:txBody>
      </p:sp>
    </p:spTree>
    <p:extLst>
      <p:ext uri="{BB962C8B-B14F-4D97-AF65-F5344CB8AC3E}">
        <p14:creationId xmlns:p14="http://schemas.microsoft.com/office/powerpoint/2010/main" val="109307805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54A8B4A-0EAF-4600-BD68-E946AEC0A325}"/>
              </a:ext>
            </a:extLst>
          </p:cNvPr>
          <p:cNvSpPr>
            <a:spLocks noGrp="1"/>
          </p:cNvSpPr>
          <p:nvPr>
            <p:ph type="sldNum" sz="quarter" idx="11"/>
          </p:nvPr>
        </p:nvSpPr>
        <p:spPr/>
        <p:txBody>
          <a:bodyPr/>
          <a:lstStyle/>
          <a:p>
            <a:fld id="{DA2C159E-F13C-4A85-9A41-E7669D3E0D70}" type="slidenum">
              <a:rPr lang="en-GB" smtClean="0"/>
              <a:pPr/>
              <a:t>51</a:t>
            </a:fld>
            <a:endParaRPr lang="en-GB"/>
          </a:p>
        </p:txBody>
      </p:sp>
      <p:sp>
        <p:nvSpPr>
          <p:cNvPr id="5" name="Footer Placeholder 4">
            <a:extLst>
              <a:ext uri="{FF2B5EF4-FFF2-40B4-BE49-F238E27FC236}">
                <a16:creationId xmlns:a16="http://schemas.microsoft.com/office/drawing/2014/main" id="{12DFDC5C-C5E8-41DA-9B06-B6729BF4080E}"/>
              </a:ext>
            </a:extLst>
          </p:cNvPr>
          <p:cNvSpPr>
            <a:spLocks noGrp="1"/>
          </p:cNvSpPr>
          <p:nvPr>
            <p:ph type="ftr" sz="quarter" idx="10"/>
          </p:nvPr>
        </p:nvSpPr>
        <p:spPr/>
        <p:txBody>
          <a:bodyPr/>
          <a:lstStyle/>
          <a:p>
            <a:r>
              <a:rPr lang="en-GB"/>
              <a:t>Education &amp; Training Foundation</a:t>
            </a:r>
            <a:endParaRPr lang="en-GB" dirty="0"/>
          </a:p>
        </p:txBody>
      </p:sp>
      <p:sp>
        <p:nvSpPr>
          <p:cNvPr id="4" name="Google Shape;84;p1">
            <a:extLst>
              <a:ext uri="{FF2B5EF4-FFF2-40B4-BE49-F238E27FC236}">
                <a16:creationId xmlns:a16="http://schemas.microsoft.com/office/drawing/2014/main" id="{185F4700-B048-41E0-9CBD-351D9684D0A1}"/>
              </a:ext>
            </a:extLst>
          </p:cNvPr>
          <p:cNvSpPr txBox="1"/>
          <p:nvPr/>
        </p:nvSpPr>
        <p:spPr>
          <a:xfrm>
            <a:off x="395536" y="195486"/>
            <a:ext cx="3816424" cy="4316536"/>
          </a:xfrm>
          <a:prstGeom prst="rect">
            <a:avLst/>
          </a:prstGeom>
          <a:noFill/>
          <a:ln>
            <a:noFill/>
          </a:ln>
        </p:spPr>
        <p:txBody>
          <a:bodyPr spcFirstLastPara="1" wrap="square" lIns="68569" tIns="34275" rIns="68569" bIns="34275" anchor="t" anchorCtr="0">
            <a:spAutoFit/>
          </a:bodyPr>
          <a:lstStyle/>
          <a:p>
            <a:r>
              <a:rPr lang="en-GB" sz="1200" dirty="0">
                <a:solidFill>
                  <a:schemeClr val="dk1"/>
                </a:solidFill>
                <a:ea typeface="Calibri"/>
                <a:cs typeface="Calibri"/>
                <a:sym typeface="Calibri"/>
              </a:rPr>
              <a:t>{</a:t>
            </a:r>
          </a:p>
          <a:p>
            <a:r>
              <a:rPr lang="en-GB" sz="1200" dirty="0">
                <a:solidFill>
                  <a:schemeClr val="dk1"/>
                </a:solidFill>
                <a:ea typeface="Calibri"/>
                <a:cs typeface="Calibri"/>
                <a:sym typeface="Calibri"/>
              </a:rPr>
              <a:t>     "tag": "negative",</a:t>
            </a:r>
          </a:p>
          <a:p>
            <a:r>
              <a:rPr lang="en-GB" sz="1200" dirty="0">
                <a:solidFill>
                  <a:schemeClr val="dk1"/>
                </a:solidFill>
                <a:ea typeface="Calibri"/>
                <a:cs typeface="Calibri"/>
                <a:sym typeface="Calibri"/>
              </a:rPr>
              <a:t>     "patterns": [</a:t>
            </a:r>
          </a:p>
          <a:p>
            <a:r>
              <a:rPr lang="en-GB" sz="1200" dirty="0">
                <a:solidFill>
                  <a:schemeClr val="dk1"/>
                </a:solidFill>
                <a:ea typeface="Calibri"/>
                <a:cs typeface="Calibri"/>
                <a:sym typeface="Calibri"/>
              </a:rPr>
              <a:t>       "No",</a:t>
            </a:r>
          </a:p>
          <a:p>
            <a:r>
              <a:rPr lang="en-GB" sz="1200" dirty="0">
                <a:solidFill>
                  <a:schemeClr val="dk1"/>
                </a:solidFill>
                <a:ea typeface="Calibri"/>
                <a:cs typeface="Calibri"/>
                <a:sym typeface="Calibri"/>
              </a:rPr>
              <a:t>       "No thanks",</a:t>
            </a:r>
          </a:p>
          <a:p>
            <a:r>
              <a:rPr lang="en-GB" sz="1200" dirty="0">
                <a:solidFill>
                  <a:schemeClr val="dk1"/>
                </a:solidFill>
                <a:ea typeface="Calibri"/>
                <a:cs typeface="Calibri"/>
                <a:sym typeface="Calibri"/>
              </a:rPr>
              <a:t>       "No thank you",</a:t>
            </a:r>
          </a:p>
          <a:p>
            <a:r>
              <a:rPr lang="en-GB" sz="1200" dirty="0">
                <a:solidFill>
                  <a:schemeClr val="dk1"/>
                </a:solidFill>
                <a:ea typeface="Calibri"/>
                <a:cs typeface="Calibri"/>
                <a:sym typeface="Calibri"/>
              </a:rPr>
              <a:t>       "Not today",</a:t>
            </a:r>
          </a:p>
          <a:p>
            <a:r>
              <a:rPr lang="en-GB" sz="1200" dirty="0">
                <a:solidFill>
                  <a:schemeClr val="dk1"/>
                </a:solidFill>
                <a:ea typeface="Calibri"/>
                <a:cs typeface="Calibri"/>
                <a:sym typeface="Calibri"/>
              </a:rPr>
              <a:t>       "Not now"</a:t>
            </a:r>
          </a:p>
          <a:p>
            <a:r>
              <a:rPr lang="en-GB" sz="1200" dirty="0">
                <a:solidFill>
                  <a:schemeClr val="dk1"/>
                </a:solidFill>
                <a:ea typeface="Calibri"/>
                <a:cs typeface="Calibri"/>
                <a:sym typeface="Calibri"/>
              </a:rPr>
              <a:t>     ],</a:t>
            </a:r>
          </a:p>
          <a:p>
            <a:r>
              <a:rPr lang="en-GB" sz="1200" dirty="0">
                <a:solidFill>
                  <a:schemeClr val="dk1"/>
                </a:solidFill>
                <a:ea typeface="Calibri"/>
                <a:cs typeface="Calibri"/>
                <a:sym typeface="Calibri"/>
              </a:rPr>
              <a:t>     "responses": [</a:t>
            </a:r>
          </a:p>
          <a:p>
            <a:r>
              <a:rPr lang="en-GB" sz="1200" dirty="0">
                <a:solidFill>
                  <a:schemeClr val="dk1"/>
                </a:solidFill>
                <a:ea typeface="Calibri"/>
                <a:cs typeface="Calibri"/>
                <a:sym typeface="Calibri"/>
              </a:rPr>
              <a:t>       "No problem, glad to help!",</a:t>
            </a:r>
          </a:p>
          <a:p>
            <a:r>
              <a:rPr lang="en-GB" sz="1200" dirty="0">
                <a:solidFill>
                  <a:schemeClr val="dk1"/>
                </a:solidFill>
                <a:ea typeface="Calibri"/>
                <a:cs typeface="Calibri"/>
                <a:sym typeface="Calibri"/>
              </a:rPr>
              <a:t>       "Okay, great – hope I helped!"</a:t>
            </a:r>
          </a:p>
          <a:p>
            <a:r>
              <a:rPr lang="en-GB" sz="1200" dirty="0">
                <a:solidFill>
                  <a:schemeClr val="dk1"/>
                </a:solidFill>
                <a:ea typeface="Calibri"/>
                <a:cs typeface="Calibri"/>
                <a:sym typeface="Calibri"/>
              </a:rPr>
              <a:t>     ]</a:t>
            </a:r>
          </a:p>
          <a:p>
            <a:r>
              <a:rPr lang="en-GB" sz="1200" dirty="0">
                <a:solidFill>
                  <a:schemeClr val="dk1"/>
                </a:solidFill>
                <a:ea typeface="Calibri"/>
                <a:cs typeface="Calibri"/>
                <a:sym typeface="Calibri"/>
              </a:rPr>
              <a:t>   },</a:t>
            </a:r>
          </a:p>
          <a:p>
            <a:r>
              <a:rPr lang="en-GB" sz="1200" dirty="0">
                <a:solidFill>
                  <a:schemeClr val="dk1"/>
                </a:solidFill>
                <a:ea typeface="Calibri"/>
                <a:cs typeface="Calibri"/>
                <a:sym typeface="Calibri"/>
              </a:rPr>
              <a:t>   {</a:t>
            </a:r>
          </a:p>
          <a:p>
            <a:r>
              <a:rPr lang="en-GB" sz="1200" dirty="0">
                <a:solidFill>
                  <a:schemeClr val="dk1"/>
                </a:solidFill>
                <a:ea typeface="Calibri"/>
                <a:cs typeface="Calibri"/>
                <a:sym typeface="Calibri"/>
              </a:rPr>
              <a:t>     "tag": "funny",</a:t>
            </a:r>
          </a:p>
          <a:p>
            <a:r>
              <a:rPr lang="en-GB" sz="1200" dirty="0">
                <a:solidFill>
                  <a:schemeClr val="dk1"/>
                </a:solidFill>
                <a:ea typeface="Calibri"/>
                <a:cs typeface="Calibri"/>
                <a:sym typeface="Calibri"/>
              </a:rPr>
              <a:t>     "patterns": [</a:t>
            </a:r>
          </a:p>
          <a:p>
            <a:r>
              <a:rPr lang="en-GB" sz="1200" dirty="0">
                <a:solidFill>
                  <a:schemeClr val="dk1"/>
                </a:solidFill>
                <a:ea typeface="Calibri"/>
                <a:cs typeface="Calibri"/>
                <a:sym typeface="Calibri"/>
              </a:rPr>
              <a:t>       "Tell me a joke!",</a:t>
            </a:r>
          </a:p>
          <a:p>
            <a:r>
              <a:rPr lang="en-GB" sz="1200" dirty="0">
                <a:solidFill>
                  <a:schemeClr val="dk1"/>
                </a:solidFill>
                <a:ea typeface="Calibri"/>
                <a:cs typeface="Calibri"/>
                <a:sym typeface="Calibri"/>
              </a:rPr>
              <a:t>       "Tell me something funny!",</a:t>
            </a:r>
          </a:p>
          <a:p>
            <a:r>
              <a:rPr lang="en-GB" sz="1200" dirty="0">
                <a:solidFill>
                  <a:schemeClr val="dk1"/>
                </a:solidFill>
                <a:ea typeface="Calibri"/>
                <a:cs typeface="Calibri"/>
                <a:sym typeface="Calibri"/>
              </a:rPr>
              <a:t>       "Do you know a joke?",</a:t>
            </a:r>
          </a:p>
          <a:p>
            <a:r>
              <a:rPr lang="en-GB" sz="1200" dirty="0">
                <a:solidFill>
                  <a:schemeClr val="dk1"/>
                </a:solidFill>
                <a:ea typeface="Calibri"/>
                <a:cs typeface="Calibri"/>
                <a:sym typeface="Calibri"/>
              </a:rPr>
              <a:t>       "Tell me a joke",</a:t>
            </a:r>
          </a:p>
          <a:p>
            <a:r>
              <a:rPr lang="en-GB" sz="1200" dirty="0">
                <a:solidFill>
                  <a:schemeClr val="dk1"/>
                </a:solidFill>
                <a:ea typeface="Calibri"/>
                <a:cs typeface="Calibri"/>
                <a:sym typeface="Calibri"/>
              </a:rPr>
              <a:t>       "Be funny"</a:t>
            </a:r>
          </a:p>
          <a:p>
            <a:r>
              <a:rPr lang="en-GB" sz="1200" dirty="0">
                <a:solidFill>
                  <a:schemeClr val="dk1"/>
                </a:solidFill>
                <a:ea typeface="Calibri"/>
                <a:cs typeface="Calibri"/>
                <a:sym typeface="Calibri"/>
              </a:rPr>
              <a:t>     ],</a:t>
            </a:r>
          </a:p>
        </p:txBody>
      </p:sp>
      <p:sp>
        <p:nvSpPr>
          <p:cNvPr id="6" name="Google Shape;84;p1">
            <a:extLst>
              <a:ext uri="{FF2B5EF4-FFF2-40B4-BE49-F238E27FC236}">
                <a16:creationId xmlns:a16="http://schemas.microsoft.com/office/drawing/2014/main" id="{B52063F0-7B92-47A1-8B0E-91561B0FE3C7}"/>
              </a:ext>
            </a:extLst>
          </p:cNvPr>
          <p:cNvSpPr txBox="1"/>
          <p:nvPr/>
        </p:nvSpPr>
        <p:spPr>
          <a:xfrm>
            <a:off x="4202433" y="471205"/>
            <a:ext cx="4460056" cy="2100545"/>
          </a:xfrm>
          <a:prstGeom prst="rect">
            <a:avLst/>
          </a:prstGeom>
          <a:noFill/>
          <a:ln>
            <a:noFill/>
          </a:ln>
        </p:spPr>
        <p:txBody>
          <a:bodyPr spcFirstLastPara="1" wrap="square" lIns="68569" tIns="34275" rIns="68569" bIns="34275" anchor="t" anchorCtr="0">
            <a:spAutoFit/>
          </a:bodyPr>
          <a:lstStyle/>
          <a:p>
            <a:r>
              <a:rPr lang="en-GB" sz="1200" dirty="0">
                <a:solidFill>
                  <a:schemeClr val="dk1"/>
                </a:solidFill>
                <a:ea typeface="Calibri"/>
                <a:cs typeface="Calibri"/>
                <a:sym typeface="Calibri"/>
              </a:rPr>
              <a:t> "responses": [</a:t>
            </a:r>
          </a:p>
          <a:p>
            <a:r>
              <a:rPr lang="en-GB" sz="1200" dirty="0">
                <a:solidFill>
                  <a:schemeClr val="dk1"/>
                </a:solidFill>
                <a:ea typeface="Calibri"/>
                <a:cs typeface="Calibri"/>
                <a:sym typeface="Calibri"/>
              </a:rPr>
              <a:t>       "Did you hear about the mathematician who’s afraid of negative numbers? He'll stop at nothing to avoid them!",</a:t>
            </a:r>
          </a:p>
          <a:p>
            <a:r>
              <a:rPr lang="en-GB" sz="1200" dirty="0">
                <a:solidFill>
                  <a:schemeClr val="dk1"/>
                </a:solidFill>
                <a:ea typeface="Calibri"/>
                <a:cs typeface="Calibri"/>
                <a:sym typeface="Calibri"/>
              </a:rPr>
              <a:t>       "Why do we tell actors to break a leg? Because every play has a cast",</a:t>
            </a:r>
          </a:p>
          <a:p>
            <a:r>
              <a:rPr lang="en-GB" sz="1200" dirty="0">
                <a:solidFill>
                  <a:schemeClr val="dk1"/>
                </a:solidFill>
                <a:ea typeface="Calibri"/>
                <a:cs typeface="Calibri"/>
                <a:sym typeface="Calibri"/>
              </a:rPr>
              <a:t>       "Yesterday I saw a guy spill all his Scrabble letters on the road – I asked him: What's the word on the street?"</a:t>
            </a:r>
          </a:p>
          <a:p>
            <a:r>
              <a:rPr lang="en-GB" sz="1200" dirty="0">
                <a:solidFill>
                  <a:schemeClr val="dk1"/>
                </a:solidFill>
                <a:ea typeface="Calibri"/>
                <a:cs typeface="Calibri"/>
                <a:sym typeface="Calibri"/>
              </a:rPr>
              <a:t>     ]</a:t>
            </a:r>
          </a:p>
          <a:p>
            <a:r>
              <a:rPr lang="en-GB" sz="1200" dirty="0">
                <a:solidFill>
                  <a:schemeClr val="dk1"/>
                </a:solidFill>
                <a:ea typeface="Calibri"/>
                <a:cs typeface="Calibri"/>
                <a:sym typeface="Calibri"/>
              </a:rPr>
              <a:t>   }</a:t>
            </a:r>
          </a:p>
          <a:p>
            <a:r>
              <a:rPr lang="en-GB" sz="1200" dirty="0">
                <a:solidFill>
                  <a:schemeClr val="dk1"/>
                </a:solidFill>
                <a:ea typeface="Calibri"/>
                <a:cs typeface="Calibri"/>
                <a:sym typeface="Calibri"/>
              </a:rPr>
              <a:t> ]</a:t>
            </a:r>
          </a:p>
          <a:p>
            <a:r>
              <a:rPr lang="en-GB" sz="1200" dirty="0">
                <a:solidFill>
                  <a:schemeClr val="dk1"/>
                </a:solidFill>
                <a:ea typeface="Calibri"/>
                <a:cs typeface="Calibri"/>
                <a:sym typeface="Calibri"/>
              </a:rPr>
              <a:t>}</a:t>
            </a:r>
          </a:p>
        </p:txBody>
      </p:sp>
    </p:spTree>
    <p:extLst>
      <p:ext uri="{BB962C8B-B14F-4D97-AF65-F5344CB8AC3E}">
        <p14:creationId xmlns:p14="http://schemas.microsoft.com/office/powerpoint/2010/main" val="239997245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54A8B4A-0EAF-4600-BD68-E946AEC0A325}"/>
              </a:ext>
            </a:extLst>
          </p:cNvPr>
          <p:cNvSpPr>
            <a:spLocks noGrp="1"/>
          </p:cNvSpPr>
          <p:nvPr>
            <p:ph type="sldNum" sz="quarter" idx="11"/>
          </p:nvPr>
        </p:nvSpPr>
        <p:spPr/>
        <p:txBody>
          <a:bodyPr/>
          <a:lstStyle/>
          <a:p>
            <a:fld id="{DA2C159E-F13C-4A85-9A41-E7669D3E0D70}" type="slidenum">
              <a:rPr lang="en-GB" smtClean="0"/>
              <a:pPr/>
              <a:t>52</a:t>
            </a:fld>
            <a:endParaRPr lang="en-GB"/>
          </a:p>
        </p:txBody>
      </p:sp>
      <p:sp>
        <p:nvSpPr>
          <p:cNvPr id="5" name="Footer Placeholder 4">
            <a:extLst>
              <a:ext uri="{FF2B5EF4-FFF2-40B4-BE49-F238E27FC236}">
                <a16:creationId xmlns:a16="http://schemas.microsoft.com/office/drawing/2014/main" id="{12DFDC5C-C5E8-41DA-9B06-B6729BF4080E}"/>
              </a:ext>
            </a:extLst>
          </p:cNvPr>
          <p:cNvSpPr>
            <a:spLocks noGrp="1"/>
          </p:cNvSpPr>
          <p:nvPr>
            <p:ph type="ftr" sz="quarter" idx="10"/>
          </p:nvPr>
        </p:nvSpPr>
        <p:spPr/>
        <p:txBody>
          <a:bodyPr/>
          <a:lstStyle/>
          <a:p>
            <a:r>
              <a:rPr lang="en-GB"/>
              <a:t>Education &amp; Training Foundation</a:t>
            </a:r>
            <a:endParaRPr lang="en-GB" dirty="0"/>
          </a:p>
        </p:txBody>
      </p:sp>
      <p:sp>
        <p:nvSpPr>
          <p:cNvPr id="4" name="Google Shape;84;p1">
            <a:extLst>
              <a:ext uri="{FF2B5EF4-FFF2-40B4-BE49-F238E27FC236}">
                <a16:creationId xmlns:a16="http://schemas.microsoft.com/office/drawing/2014/main" id="{CF17CBF5-0CC7-47AC-A299-F88A640EC254}"/>
              </a:ext>
            </a:extLst>
          </p:cNvPr>
          <p:cNvSpPr txBox="1"/>
          <p:nvPr/>
        </p:nvSpPr>
        <p:spPr>
          <a:xfrm>
            <a:off x="395536" y="195486"/>
            <a:ext cx="3816424" cy="3762538"/>
          </a:xfrm>
          <a:prstGeom prst="rect">
            <a:avLst/>
          </a:prstGeom>
          <a:noFill/>
          <a:ln>
            <a:noFill/>
          </a:ln>
        </p:spPr>
        <p:txBody>
          <a:bodyPr spcFirstLastPara="1" wrap="square" lIns="68569" tIns="34275" rIns="68569" bIns="34275" anchor="t" anchorCtr="0">
            <a:spAutoFit/>
          </a:bodyPr>
          <a:lstStyle/>
          <a:p>
            <a:r>
              <a:rPr lang="en-GB" sz="1200" dirty="0">
                <a:solidFill>
                  <a:schemeClr val="dk1"/>
                </a:solidFill>
                <a:ea typeface="Calibri"/>
                <a:cs typeface="Calibri"/>
                <a:sym typeface="Calibri"/>
              </a:rPr>
              <a:t>import torch</a:t>
            </a:r>
          </a:p>
          <a:p>
            <a:r>
              <a:rPr lang="en-GB" sz="1200" dirty="0">
                <a:solidFill>
                  <a:schemeClr val="dk1"/>
                </a:solidFill>
                <a:ea typeface="Calibri"/>
                <a:cs typeface="Calibri"/>
                <a:sym typeface="Calibri"/>
              </a:rPr>
              <a:t>import </a:t>
            </a:r>
            <a:r>
              <a:rPr lang="en-GB" sz="1200" dirty="0" err="1">
                <a:solidFill>
                  <a:schemeClr val="dk1"/>
                </a:solidFill>
                <a:ea typeface="Calibri"/>
                <a:cs typeface="Calibri"/>
                <a:sym typeface="Calibri"/>
              </a:rPr>
              <a:t>torch.nn</a:t>
            </a:r>
            <a:r>
              <a:rPr lang="en-GB" sz="1200" dirty="0">
                <a:solidFill>
                  <a:schemeClr val="dk1"/>
                </a:solidFill>
                <a:ea typeface="Calibri"/>
                <a:cs typeface="Calibri"/>
                <a:sym typeface="Calibri"/>
              </a:rPr>
              <a:t> as </a:t>
            </a:r>
            <a:r>
              <a:rPr lang="en-GB" sz="1200" dirty="0" err="1">
                <a:solidFill>
                  <a:schemeClr val="dk1"/>
                </a:solidFill>
                <a:ea typeface="Calibri"/>
                <a:cs typeface="Calibri"/>
                <a:sym typeface="Calibri"/>
              </a:rPr>
              <a:t>nn</a:t>
            </a:r>
            <a:endParaRPr lang="en-GB" sz="1200" dirty="0">
              <a:solidFill>
                <a:schemeClr val="dk1"/>
              </a:solidFill>
              <a:ea typeface="Calibri"/>
              <a:cs typeface="Calibri"/>
              <a:sym typeface="Calibri"/>
            </a:endParaRPr>
          </a:p>
          <a:p>
            <a:endParaRPr lang="en-GB" sz="1200" dirty="0">
              <a:solidFill>
                <a:schemeClr val="dk1"/>
              </a:solidFill>
              <a:ea typeface="Calibri"/>
              <a:cs typeface="Calibri"/>
              <a:sym typeface="Calibri"/>
            </a:endParaRPr>
          </a:p>
          <a:p>
            <a:endParaRPr lang="en-GB" sz="1200" dirty="0">
              <a:solidFill>
                <a:schemeClr val="dk1"/>
              </a:solidFill>
              <a:ea typeface="Calibri"/>
              <a:cs typeface="Calibri"/>
              <a:sym typeface="Calibri"/>
            </a:endParaRPr>
          </a:p>
          <a:p>
            <a:r>
              <a:rPr lang="en-GB" sz="1200" dirty="0">
                <a:solidFill>
                  <a:schemeClr val="dk1"/>
                </a:solidFill>
                <a:ea typeface="Calibri"/>
                <a:cs typeface="Calibri"/>
                <a:sym typeface="Calibri"/>
              </a:rPr>
              <a:t>class </a:t>
            </a:r>
            <a:r>
              <a:rPr lang="en-GB" sz="1200" dirty="0" err="1">
                <a:solidFill>
                  <a:schemeClr val="dk1"/>
                </a:solidFill>
                <a:ea typeface="Calibri"/>
                <a:cs typeface="Calibri"/>
                <a:sym typeface="Calibri"/>
              </a:rPr>
              <a:t>NeuralNet</a:t>
            </a:r>
            <a:r>
              <a:rPr lang="en-GB" sz="1200" dirty="0">
                <a:solidFill>
                  <a:schemeClr val="dk1"/>
                </a:solidFill>
                <a:ea typeface="Calibri"/>
                <a:cs typeface="Calibri"/>
                <a:sym typeface="Calibri"/>
              </a:rPr>
              <a:t>(</a:t>
            </a:r>
            <a:r>
              <a:rPr lang="en-GB" sz="1200" dirty="0" err="1">
                <a:solidFill>
                  <a:schemeClr val="dk1"/>
                </a:solidFill>
                <a:ea typeface="Calibri"/>
                <a:cs typeface="Calibri"/>
                <a:sym typeface="Calibri"/>
              </a:rPr>
              <a:t>nn.Module</a:t>
            </a:r>
            <a:r>
              <a:rPr lang="en-GB" sz="1200" dirty="0">
                <a:solidFill>
                  <a:schemeClr val="dk1"/>
                </a:solidFill>
                <a:ea typeface="Calibri"/>
                <a:cs typeface="Calibri"/>
                <a:sym typeface="Calibri"/>
              </a:rPr>
              <a:t>):</a:t>
            </a:r>
          </a:p>
          <a:p>
            <a:r>
              <a:rPr lang="en-GB" sz="1200" dirty="0">
                <a:solidFill>
                  <a:schemeClr val="dk1"/>
                </a:solidFill>
                <a:ea typeface="Calibri"/>
                <a:cs typeface="Calibri"/>
                <a:sym typeface="Calibri"/>
              </a:rPr>
              <a:t>   def __</a:t>
            </a:r>
            <a:r>
              <a:rPr lang="en-GB" sz="1200" dirty="0" err="1">
                <a:solidFill>
                  <a:schemeClr val="dk1"/>
                </a:solidFill>
                <a:ea typeface="Calibri"/>
                <a:cs typeface="Calibri"/>
                <a:sym typeface="Calibri"/>
              </a:rPr>
              <a:t>init</a:t>
            </a:r>
            <a:r>
              <a:rPr lang="en-GB" sz="1200" dirty="0">
                <a:solidFill>
                  <a:schemeClr val="dk1"/>
                </a:solidFill>
                <a:ea typeface="Calibri"/>
                <a:cs typeface="Calibri"/>
                <a:sym typeface="Calibri"/>
              </a:rPr>
              <a:t>__(self, </a:t>
            </a:r>
            <a:r>
              <a:rPr lang="en-GB" sz="1200" dirty="0" err="1">
                <a:solidFill>
                  <a:schemeClr val="dk1"/>
                </a:solidFill>
                <a:ea typeface="Calibri"/>
                <a:cs typeface="Calibri"/>
                <a:sym typeface="Calibri"/>
              </a:rPr>
              <a:t>input_size</a:t>
            </a:r>
            <a:r>
              <a:rPr lang="en-GB" sz="1200" dirty="0">
                <a:solidFill>
                  <a:schemeClr val="dk1"/>
                </a:solidFill>
                <a:ea typeface="Calibri"/>
                <a:cs typeface="Calibri"/>
                <a:sym typeface="Calibri"/>
              </a:rPr>
              <a:t>, </a:t>
            </a:r>
            <a:r>
              <a:rPr lang="en-GB" sz="1200" dirty="0" err="1">
                <a:solidFill>
                  <a:schemeClr val="dk1"/>
                </a:solidFill>
                <a:ea typeface="Calibri"/>
                <a:cs typeface="Calibri"/>
                <a:sym typeface="Calibri"/>
              </a:rPr>
              <a:t>hidden_size</a:t>
            </a:r>
            <a:r>
              <a:rPr lang="en-GB" sz="1200" dirty="0">
                <a:solidFill>
                  <a:schemeClr val="dk1"/>
                </a:solidFill>
                <a:ea typeface="Calibri"/>
                <a:cs typeface="Calibri"/>
                <a:sym typeface="Calibri"/>
              </a:rPr>
              <a:t>, </a:t>
            </a:r>
            <a:r>
              <a:rPr lang="en-GB" sz="1200" dirty="0" err="1">
                <a:solidFill>
                  <a:schemeClr val="dk1"/>
                </a:solidFill>
                <a:ea typeface="Calibri"/>
                <a:cs typeface="Calibri"/>
                <a:sym typeface="Calibri"/>
              </a:rPr>
              <a:t>num_classes</a:t>
            </a:r>
            <a:r>
              <a:rPr lang="en-GB" sz="1200" dirty="0">
                <a:solidFill>
                  <a:schemeClr val="dk1"/>
                </a:solidFill>
                <a:ea typeface="Calibri"/>
                <a:cs typeface="Calibri"/>
                <a:sym typeface="Calibri"/>
              </a:rPr>
              <a:t>):</a:t>
            </a:r>
          </a:p>
          <a:p>
            <a:r>
              <a:rPr lang="en-GB" sz="1200" dirty="0">
                <a:solidFill>
                  <a:schemeClr val="dk1"/>
                </a:solidFill>
                <a:ea typeface="Calibri"/>
                <a:cs typeface="Calibri"/>
                <a:sym typeface="Calibri"/>
              </a:rPr>
              <a:t>       super(</a:t>
            </a:r>
            <a:r>
              <a:rPr lang="en-GB" sz="1200" dirty="0" err="1">
                <a:solidFill>
                  <a:schemeClr val="dk1"/>
                </a:solidFill>
                <a:ea typeface="Calibri"/>
                <a:cs typeface="Calibri"/>
                <a:sym typeface="Calibri"/>
              </a:rPr>
              <a:t>NeuralNet</a:t>
            </a:r>
            <a:r>
              <a:rPr lang="en-GB" sz="1200" dirty="0">
                <a:solidFill>
                  <a:schemeClr val="dk1"/>
                </a:solidFill>
                <a:ea typeface="Calibri"/>
                <a:cs typeface="Calibri"/>
                <a:sym typeface="Calibri"/>
              </a:rPr>
              <a:t>, self).__</a:t>
            </a:r>
            <a:r>
              <a:rPr lang="en-GB" sz="1200" dirty="0" err="1">
                <a:solidFill>
                  <a:schemeClr val="dk1"/>
                </a:solidFill>
                <a:ea typeface="Calibri"/>
                <a:cs typeface="Calibri"/>
                <a:sym typeface="Calibri"/>
              </a:rPr>
              <a:t>init</a:t>
            </a:r>
            <a:r>
              <a:rPr lang="en-GB" sz="1200" dirty="0">
                <a:solidFill>
                  <a:schemeClr val="dk1"/>
                </a:solidFill>
                <a:ea typeface="Calibri"/>
                <a:cs typeface="Calibri"/>
                <a:sym typeface="Calibri"/>
              </a:rPr>
              <a:t>__()</a:t>
            </a:r>
          </a:p>
          <a:p>
            <a:r>
              <a:rPr lang="en-GB" sz="1200" dirty="0">
                <a:solidFill>
                  <a:schemeClr val="dk1"/>
                </a:solidFill>
                <a:ea typeface="Calibri"/>
                <a:cs typeface="Calibri"/>
                <a:sym typeface="Calibri"/>
              </a:rPr>
              <a:t>       self.l1 = </a:t>
            </a:r>
            <a:r>
              <a:rPr lang="en-GB" sz="1200" dirty="0" err="1">
                <a:solidFill>
                  <a:schemeClr val="dk1"/>
                </a:solidFill>
                <a:ea typeface="Calibri"/>
                <a:cs typeface="Calibri"/>
                <a:sym typeface="Calibri"/>
              </a:rPr>
              <a:t>nn.Linear</a:t>
            </a:r>
            <a:r>
              <a:rPr lang="en-GB" sz="1200" dirty="0">
                <a:solidFill>
                  <a:schemeClr val="dk1"/>
                </a:solidFill>
                <a:ea typeface="Calibri"/>
                <a:cs typeface="Calibri"/>
                <a:sym typeface="Calibri"/>
              </a:rPr>
              <a:t>(</a:t>
            </a:r>
            <a:r>
              <a:rPr lang="en-GB" sz="1200" dirty="0" err="1">
                <a:solidFill>
                  <a:schemeClr val="dk1"/>
                </a:solidFill>
                <a:ea typeface="Calibri"/>
                <a:cs typeface="Calibri"/>
                <a:sym typeface="Calibri"/>
              </a:rPr>
              <a:t>input_size</a:t>
            </a:r>
            <a:r>
              <a:rPr lang="en-GB" sz="1200" dirty="0">
                <a:solidFill>
                  <a:schemeClr val="dk1"/>
                </a:solidFill>
                <a:ea typeface="Calibri"/>
                <a:cs typeface="Calibri"/>
                <a:sym typeface="Calibri"/>
              </a:rPr>
              <a:t>, </a:t>
            </a:r>
            <a:r>
              <a:rPr lang="en-GB" sz="1200" dirty="0" err="1">
                <a:solidFill>
                  <a:schemeClr val="dk1"/>
                </a:solidFill>
                <a:ea typeface="Calibri"/>
                <a:cs typeface="Calibri"/>
                <a:sym typeface="Calibri"/>
              </a:rPr>
              <a:t>hidden_size</a:t>
            </a:r>
            <a:r>
              <a:rPr lang="en-GB" sz="1200" dirty="0">
                <a:solidFill>
                  <a:schemeClr val="dk1"/>
                </a:solidFill>
                <a:ea typeface="Calibri"/>
                <a:cs typeface="Calibri"/>
                <a:sym typeface="Calibri"/>
              </a:rPr>
              <a:t>)</a:t>
            </a:r>
          </a:p>
          <a:p>
            <a:r>
              <a:rPr lang="en-GB" sz="1200" dirty="0">
                <a:solidFill>
                  <a:schemeClr val="dk1"/>
                </a:solidFill>
                <a:ea typeface="Calibri"/>
                <a:cs typeface="Calibri"/>
                <a:sym typeface="Calibri"/>
              </a:rPr>
              <a:t>       self.l2 = </a:t>
            </a:r>
            <a:r>
              <a:rPr lang="en-GB" sz="1200" dirty="0" err="1">
                <a:solidFill>
                  <a:schemeClr val="dk1"/>
                </a:solidFill>
                <a:ea typeface="Calibri"/>
                <a:cs typeface="Calibri"/>
                <a:sym typeface="Calibri"/>
              </a:rPr>
              <a:t>nn.Linear</a:t>
            </a:r>
            <a:r>
              <a:rPr lang="en-GB" sz="1200" dirty="0">
                <a:solidFill>
                  <a:schemeClr val="dk1"/>
                </a:solidFill>
                <a:ea typeface="Calibri"/>
                <a:cs typeface="Calibri"/>
                <a:sym typeface="Calibri"/>
              </a:rPr>
              <a:t>(</a:t>
            </a:r>
            <a:r>
              <a:rPr lang="en-GB" sz="1200" dirty="0" err="1">
                <a:solidFill>
                  <a:schemeClr val="dk1"/>
                </a:solidFill>
                <a:ea typeface="Calibri"/>
                <a:cs typeface="Calibri"/>
                <a:sym typeface="Calibri"/>
              </a:rPr>
              <a:t>hidden_size</a:t>
            </a:r>
            <a:r>
              <a:rPr lang="en-GB" sz="1200" dirty="0">
                <a:solidFill>
                  <a:schemeClr val="dk1"/>
                </a:solidFill>
                <a:ea typeface="Calibri"/>
                <a:cs typeface="Calibri"/>
                <a:sym typeface="Calibri"/>
              </a:rPr>
              <a:t>, </a:t>
            </a:r>
            <a:r>
              <a:rPr lang="en-GB" sz="1200" dirty="0" err="1">
                <a:solidFill>
                  <a:schemeClr val="dk1"/>
                </a:solidFill>
                <a:ea typeface="Calibri"/>
                <a:cs typeface="Calibri"/>
                <a:sym typeface="Calibri"/>
              </a:rPr>
              <a:t>hidden_size</a:t>
            </a:r>
            <a:r>
              <a:rPr lang="en-GB" sz="1200" dirty="0">
                <a:solidFill>
                  <a:schemeClr val="dk1"/>
                </a:solidFill>
                <a:ea typeface="Calibri"/>
                <a:cs typeface="Calibri"/>
                <a:sym typeface="Calibri"/>
              </a:rPr>
              <a:t>)</a:t>
            </a:r>
          </a:p>
          <a:p>
            <a:r>
              <a:rPr lang="en-GB" sz="1200" dirty="0">
                <a:solidFill>
                  <a:schemeClr val="dk1"/>
                </a:solidFill>
                <a:ea typeface="Calibri"/>
                <a:cs typeface="Calibri"/>
                <a:sym typeface="Calibri"/>
              </a:rPr>
              <a:t>       self.l3 = </a:t>
            </a:r>
            <a:r>
              <a:rPr lang="en-GB" sz="1200" dirty="0" err="1">
                <a:solidFill>
                  <a:schemeClr val="dk1"/>
                </a:solidFill>
                <a:ea typeface="Calibri"/>
                <a:cs typeface="Calibri"/>
                <a:sym typeface="Calibri"/>
              </a:rPr>
              <a:t>nn.Linear</a:t>
            </a:r>
            <a:r>
              <a:rPr lang="en-GB" sz="1200" dirty="0">
                <a:solidFill>
                  <a:schemeClr val="dk1"/>
                </a:solidFill>
                <a:ea typeface="Calibri"/>
                <a:cs typeface="Calibri"/>
                <a:sym typeface="Calibri"/>
              </a:rPr>
              <a:t>(</a:t>
            </a:r>
            <a:r>
              <a:rPr lang="en-GB" sz="1200" dirty="0" err="1">
                <a:solidFill>
                  <a:schemeClr val="dk1"/>
                </a:solidFill>
                <a:ea typeface="Calibri"/>
                <a:cs typeface="Calibri"/>
                <a:sym typeface="Calibri"/>
              </a:rPr>
              <a:t>hidden_size</a:t>
            </a:r>
            <a:r>
              <a:rPr lang="en-GB" sz="1200" dirty="0">
                <a:solidFill>
                  <a:schemeClr val="dk1"/>
                </a:solidFill>
                <a:ea typeface="Calibri"/>
                <a:cs typeface="Calibri"/>
                <a:sym typeface="Calibri"/>
              </a:rPr>
              <a:t>, </a:t>
            </a:r>
            <a:r>
              <a:rPr lang="en-GB" sz="1200" dirty="0" err="1">
                <a:solidFill>
                  <a:schemeClr val="dk1"/>
                </a:solidFill>
                <a:ea typeface="Calibri"/>
                <a:cs typeface="Calibri"/>
                <a:sym typeface="Calibri"/>
              </a:rPr>
              <a:t>num_classes</a:t>
            </a:r>
            <a:r>
              <a:rPr lang="en-GB" sz="1200" dirty="0">
                <a:solidFill>
                  <a:schemeClr val="dk1"/>
                </a:solidFill>
                <a:ea typeface="Calibri"/>
                <a:cs typeface="Calibri"/>
                <a:sym typeface="Calibri"/>
              </a:rPr>
              <a:t>)</a:t>
            </a:r>
          </a:p>
          <a:p>
            <a:r>
              <a:rPr lang="en-GB" sz="1200" dirty="0">
                <a:solidFill>
                  <a:schemeClr val="dk1"/>
                </a:solidFill>
                <a:ea typeface="Calibri"/>
                <a:cs typeface="Calibri"/>
                <a:sym typeface="Calibri"/>
              </a:rPr>
              <a:t>       </a:t>
            </a:r>
            <a:r>
              <a:rPr lang="en-GB" sz="1200" dirty="0" err="1">
                <a:solidFill>
                  <a:schemeClr val="dk1"/>
                </a:solidFill>
                <a:ea typeface="Calibri"/>
                <a:cs typeface="Calibri"/>
                <a:sym typeface="Calibri"/>
              </a:rPr>
              <a:t>self.relu</a:t>
            </a:r>
            <a:r>
              <a:rPr lang="en-GB" sz="1200" dirty="0">
                <a:solidFill>
                  <a:schemeClr val="dk1"/>
                </a:solidFill>
                <a:ea typeface="Calibri"/>
                <a:cs typeface="Calibri"/>
                <a:sym typeface="Calibri"/>
              </a:rPr>
              <a:t> = </a:t>
            </a:r>
            <a:r>
              <a:rPr lang="en-GB" sz="1200" dirty="0" err="1">
                <a:solidFill>
                  <a:schemeClr val="dk1"/>
                </a:solidFill>
                <a:ea typeface="Calibri"/>
                <a:cs typeface="Calibri"/>
                <a:sym typeface="Calibri"/>
              </a:rPr>
              <a:t>nn.ReLU</a:t>
            </a:r>
            <a:r>
              <a:rPr lang="en-GB" sz="1200" dirty="0">
                <a:solidFill>
                  <a:schemeClr val="dk1"/>
                </a:solidFill>
                <a:ea typeface="Calibri"/>
                <a:cs typeface="Calibri"/>
                <a:sym typeface="Calibri"/>
              </a:rPr>
              <a:t>()</a:t>
            </a:r>
          </a:p>
          <a:p>
            <a:r>
              <a:rPr lang="en-GB" sz="1200" dirty="0">
                <a:solidFill>
                  <a:schemeClr val="dk1"/>
                </a:solidFill>
                <a:ea typeface="Calibri"/>
                <a:cs typeface="Calibri"/>
                <a:sym typeface="Calibri"/>
              </a:rPr>
              <a:t>  </a:t>
            </a:r>
          </a:p>
          <a:p>
            <a:r>
              <a:rPr lang="en-GB" sz="1200" dirty="0">
                <a:solidFill>
                  <a:schemeClr val="dk1"/>
                </a:solidFill>
                <a:ea typeface="Calibri"/>
                <a:cs typeface="Calibri"/>
                <a:sym typeface="Calibri"/>
              </a:rPr>
              <a:t>   def forward(self, x):</a:t>
            </a:r>
          </a:p>
          <a:p>
            <a:r>
              <a:rPr lang="en-GB" sz="1200" dirty="0">
                <a:solidFill>
                  <a:schemeClr val="dk1"/>
                </a:solidFill>
                <a:ea typeface="Calibri"/>
                <a:cs typeface="Calibri"/>
                <a:sym typeface="Calibri"/>
              </a:rPr>
              <a:t>       out = self.l1(x)</a:t>
            </a:r>
          </a:p>
          <a:p>
            <a:r>
              <a:rPr lang="en-GB" sz="1200" dirty="0">
                <a:solidFill>
                  <a:schemeClr val="dk1"/>
                </a:solidFill>
                <a:ea typeface="Calibri"/>
                <a:cs typeface="Calibri"/>
                <a:sym typeface="Calibri"/>
              </a:rPr>
              <a:t>       out = </a:t>
            </a:r>
            <a:r>
              <a:rPr lang="en-GB" sz="1200" dirty="0" err="1">
                <a:solidFill>
                  <a:schemeClr val="dk1"/>
                </a:solidFill>
                <a:ea typeface="Calibri"/>
                <a:cs typeface="Calibri"/>
                <a:sym typeface="Calibri"/>
              </a:rPr>
              <a:t>self.relu</a:t>
            </a:r>
            <a:r>
              <a:rPr lang="en-GB" sz="1200" dirty="0">
                <a:solidFill>
                  <a:schemeClr val="dk1"/>
                </a:solidFill>
                <a:ea typeface="Calibri"/>
                <a:cs typeface="Calibri"/>
                <a:sym typeface="Calibri"/>
              </a:rPr>
              <a:t>(out)</a:t>
            </a:r>
          </a:p>
          <a:p>
            <a:r>
              <a:rPr lang="en-GB" sz="1200" dirty="0">
                <a:solidFill>
                  <a:schemeClr val="dk1"/>
                </a:solidFill>
                <a:ea typeface="Calibri"/>
                <a:cs typeface="Calibri"/>
                <a:sym typeface="Calibri"/>
              </a:rPr>
              <a:t>       out = self.l2(out)</a:t>
            </a:r>
          </a:p>
          <a:p>
            <a:r>
              <a:rPr lang="en-GB" sz="1200" dirty="0">
                <a:solidFill>
                  <a:schemeClr val="dk1"/>
                </a:solidFill>
                <a:ea typeface="Calibri"/>
                <a:cs typeface="Calibri"/>
                <a:sym typeface="Calibri"/>
              </a:rPr>
              <a:t>       out = </a:t>
            </a:r>
            <a:r>
              <a:rPr lang="en-GB" sz="1200" dirty="0" err="1">
                <a:solidFill>
                  <a:schemeClr val="dk1"/>
                </a:solidFill>
                <a:ea typeface="Calibri"/>
                <a:cs typeface="Calibri"/>
                <a:sym typeface="Calibri"/>
              </a:rPr>
              <a:t>self.relu</a:t>
            </a:r>
            <a:r>
              <a:rPr lang="en-GB" sz="1200" dirty="0">
                <a:solidFill>
                  <a:schemeClr val="dk1"/>
                </a:solidFill>
                <a:ea typeface="Calibri"/>
                <a:cs typeface="Calibri"/>
                <a:sym typeface="Calibri"/>
              </a:rPr>
              <a:t>(out)</a:t>
            </a:r>
          </a:p>
          <a:p>
            <a:r>
              <a:rPr lang="en-GB" sz="1200" dirty="0">
                <a:solidFill>
                  <a:schemeClr val="dk1"/>
                </a:solidFill>
                <a:ea typeface="Calibri"/>
                <a:cs typeface="Calibri"/>
                <a:sym typeface="Calibri"/>
              </a:rPr>
              <a:t>       out = self.l3(out)</a:t>
            </a:r>
          </a:p>
          <a:p>
            <a:r>
              <a:rPr lang="en-GB" sz="1200" dirty="0">
                <a:solidFill>
                  <a:schemeClr val="dk1"/>
                </a:solidFill>
                <a:ea typeface="Calibri"/>
                <a:cs typeface="Calibri"/>
                <a:sym typeface="Calibri"/>
              </a:rPr>
              <a:t>return out</a:t>
            </a:r>
          </a:p>
        </p:txBody>
      </p:sp>
      <p:pic>
        <p:nvPicPr>
          <p:cNvPr id="6" name="Google Shape;210;p25" descr="Image for post">
            <a:extLst>
              <a:ext uri="{FF2B5EF4-FFF2-40B4-BE49-F238E27FC236}">
                <a16:creationId xmlns:a16="http://schemas.microsoft.com/office/drawing/2014/main" id="{D17D8128-6BB7-4D6A-B81C-B87C08FA80FB}"/>
              </a:ext>
            </a:extLst>
          </p:cNvPr>
          <p:cNvPicPr preferRelativeResize="0"/>
          <p:nvPr/>
        </p:nvPicPr>
        <p:blipFill rotWithShape="1">
          <a:blip r:embed="rId3">
            <a:alphaModFix/>
          </a:blip>
          <a:srcRect/>
          <a:stretch/>
        </p:blipFill>
        <p:spPr>
          <a:xfrm>
            <a:off x="4427984" y="987574"/>
            <a:ext cx="3264539" cy="2080477"/>
          </a:xfrm>
          <a:prstGeom prst="rect">
            <a:avLst/>
          </a:prstGeom>
          <a:noFill/>
          <a:ln>
            <a:noFill/>
          </a:ln>
        </p:spPr>
      </p:pic>
    </p:spTree>
    <p:extLst>
      <p:ext uri="{BB962C8B-B14F-4D97-AF65-F5344CB8AC3E}">
        <p14:creationId xmlns:p14="http://schemas.microsoft.com/office/powerpoint/2010/main" val="87381772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54A8B4A-0EAF-4600-BD68-E946AEC0A325}"/>
              </a:ext>
            </a:extLst>
          </p:cNvPr>
          <p:cNvSpPr>
            <a:spLocks noGrp="1"/>
          </p:cNvSpPr>
          <p:nvPr>
            <p:ph type="sldNum" sz="quarter" idx="11"/>
          </p:nvPr>
        </p:nvSpPr>
        <p:spPr/>
        <p:txBody>
          <a:bodyPr/>
          <a:lstStyle/>
          <a:p>
            <a:fld id="{DA2C159E-F13C-4A85-9A41-E7669D3E0D70}" type="slidenum">
              <a:rPr lang="en-GB" smtClean="0"/>
              <a:pPr/>
              <a:t>53</a:t>
            </a:fld>
            <a:endParaRPr lang="en-GB"/>
          </a:p>
        </p:txBody>
      </p:sp>
      <p:sp>
        <p:nvSpPr>
          <p:cNvPr id="5" name="Footer Placeholder 4">
            <a:extLst>
              <a:ext uri="{FF2B5EF4-FFF2-40B4-BE49-F238E27FC236}">
                <a16:creationId xmlns:a16="http://schemas.microsoft.com/office/drawing/2014/main" id="{12DFDC5C-C5E8-41DA-9B06-B6729BF4080E}"/>
              </a:ext>
            </a:extLst>
          </p:cNvPr>
          <p:cNvSpPr>
            <a:spLocks noGrp="1"/>
          </p:cNvSpPr>
          <p:nvPr>
            <p:ph type="ftr" sz="quarter" idx="10"/>
          </p:nvPr>
        </p:nvSpPr>
        <p:spPr/>
        <p:txBody>
          <a:bodyPr/>
          <a:lstStyle/>
          <a:p>
            <a:r>
              <a:rPr lang="en-GB"/>
              <a:t>Education &amp; Training Foundation</a:t>
            </a:r>
            <a:endParaRPr lang="en-GB" dirty="0"/>
          </a:p>
        </p:txBody>
      </p:sp>
      <p:sp>
        <p:nvSpPr>
          <p:cNvPr id="4" name="Google Shape;84;p1">
            <a:extLst>
              <a:ext uri="{FF2B5EF4-FFF2-40B4-BE49-F238E27FC236}">
                <a16:creationId xmlns:a16="http://schemas.microsoft.com/office/drawing/2014/main" id="{FB3A78DC-5C17-49AC-9ADB-97461C51E6B1}"/>
              </a:ext>
            </a:extLst>
          </p:cNvPr>
          <p:cNvSpPr txBox="1"/>
          <p:nvPr/>
        </p:nvSpPr>
        <p:spPr>
          <a:xfrm>
            <a:off x="230068" y="102393"/>
            <a:ext cx="3816424" cy="4485813"/>
          </a:xfrm>
          <a:prstGeom prst="rect">
            <a:avLst/>
          </a:prstGeom>
          <a:noFill/>
          <a:ln>
            <a:noFill/>
          </a:ln>
        </p:spPr>
        <p:txBody>
          <a:bodyPr spcFirstLastPara="1" wrap="square" lIns="68569" tIns="34275" rIns="68569" bIns="34275" anchor="t" anchorCtr="0">
            <a:spAutoFit/>
          </a:bodyPr>
          <a:lstStyle/>
          <a:p>
            <a:r>
              <a:rPr lang="en-GB" sz="1100" dirty="0">
                <a:solidFill>
                  <a:schemeClr val="dk1"/>
                </a:solidFill>
                <a:ea typeface="Calibri"/>
                <a:cs typeface="Calibri"/>
                <a:sym typeface="Calibri"/>
              </a:rPr>
              <a:t>import random</a:t>
            </a:r>
          </a:p>
          <a:p>
            <a:r>
              <a:rPr lang="en-GB" sz="1100" dirty="0">
                <a:solidFill>
                  <a:schemeClr val="dk1"/>
                </a:solidFill>
                <a:ea typeface="Calibri"/>
                <a:cs typeface="Calibri"/>
                <a:sym typeface="Calibri"/>
              </a:rPr>
              <a:t>import </a:t>
            </a:r>
            <a:r>
              <a:rPr lang="en-GB" sz="1100" dirty="0" err="1">
                <a:solidFill>
                  <a:schemeClr val="dk1"/>
                </a:solidFill>
                <a:ea typeface="Calibri"/>
                <a:cs typeface="Calibri"/>
                <a:sym typeface="Calibri"/>
              </a:rPr>
              <a:t>json</a:t>
            </a:r>
            <a:endParaRPr lang="en-GB" sz="1100" dirty="0">
              <a:solidFill>
                <a:schemeClr val="dk1"/>
              </a:solidFill>
              <a:ea typeface="Calibri"/>
              <a:cs typeface="Calibri"/>
              <a:sym typeface="Calibri"/>
            </a:endParaRPr>
          </a:p>
          <a:p>
            <a:r>
              <a:rPr lang="en-GB" sz="1100" dirty="0">
                <a:solidFill>
                  <a:schemeClr val="dk1"/>
                </a:solidFill>
                <a:ea typeface="Calibri"/>
                <a:cs typeface="Calibri"/>
                <a:sym typeface="Calibri"/>
              </a:rPr>
              <a:t>import torch</a:t>
            </a:r>
          </a:p>
          <a:p>
            <a:r>
              <a:rPr lang="en-GB" sz="1100" dirty="0">
                <a:solidFill>
                  <a:schemeClr val="dk1"/>
                </a:solidFill>
                <a:ea typeface="Calibri"/>
                <a:cs typeface="Calibri"/>
                <a:sym typeface="Calibri"/>
              </a:rPr>
              <a:t>from model import </a:t>
            </a:r>
            <a:r>
              <a:rPr lang="en-GB" sz="1100" dirty="0" err="1">
                <a:solidFill>
                  <a:schemeClr val="dk1"/>
                </a:solidFill>
                <a:ea typeface="Calibri"/>
                <a:cs typeface="Calibri"/>
                <a:sym typeface="Calibri"/>
              </a:rPr>
              <a:t>NeuralNet</a:t>
            </a:r>
            <a:endParaRPr lang="en-GB" sz="1100" dirty="0">
              <a:solidFill>
                <a:schemeClr val="dk1"/>
              </a:solidFill>
              <a:ea typeface="Calibri"/>
              <a:cs typeface="Calibri"/>
              <a:sym typeface="Calibri"/>
            </a:endParaRPr>
          </a:p>
          <a:p>
            <a:r>
              <a:rPr lang="en-GB" sz="1100" dirty="0">
                <a:solidFill>
                  <a:schemeClr val="dk1"/>
                </a:solidFill>
                <a:ea typeface="Calibri"/>
                <a:cs typeface="Calibri"/>
                <a:sym typeface="Calibri"/>
              </a:rPr>
              <a:t>from </a:t>
            </a:r>
            <a:r>
              <a:rPr lang="en-GB" sz="1100" dirty="0" err="1">
                <a:solidFill>
                  <a:schemeClr val="dk1"/>
                </a:solidFill>
                <a:ea typeface="Calibri"/>
                <a:cs typeface="Calibri"/>
                <a:sym typeface="Calibri"/>
              </a:rPr>
              <a:t>nltk_utils</a:t>
            </a:r>
            <a:r>
              <a:rPr lang="en-GB" sz="1100" dirty="0">
                <a:solidFill>
                  <a:schemeClr val="dk1"/>
                </a:solidFill>
                <a:ea typeface="Calibri"/>
                <a:cs typeface="Calibri"/>
                <a:sym typeface="Calibri"/>
              </a:rPr>
              <a:t> import </a:t>
            </a:r>
            <a:r>
              <a:rPr lang="en-GB" sz="1100" dirty="0" err="1">
                <a:solidFill>
                  <a:schemeClr val="dk1"/>
                </a:solidFill>
                <a:ea typeface="Calibri"/>
                <a:cs typeface="Calibri"/>
                <a:sym typeface="Calibri"/>
              </a:rPr>
              <a:t>bag_of_words</a:t>
            </a:r>
            <a:r>
              <a:rPr lang="en-GB" sz="1100" dirty="0">
                <a:solidFill>
                  <a:schemeClr val="dk1"/>
                </a:solidFill>
                <a:ea typeface="Calibri"/>
                <a:cs typeface="Calibri"/>
                <a:sym typeface="Calibri"/>
              </a:rPr>
              <a:t>, tokenize</a:t>
            </a:r>
          </a:p>
          <a:p>
            <a:endParaRPr lang="en-GB" sz="1100" dirty="0">
              <a:solidFill>
                <a:schemeClr val="dk1"/>
              </a:solidFill>
              <a:ea typeface="Calibri"/>
              <a:cs typeface="Calibri"/>
              <a:sym typeface="Calibri"/>
            </a:endParaRPr>
          </a:p>
          <a:p>
            <a:r>
              <a:rPr lang="en-GB" sz="1100" dirty="0">
                <a:solidFill>
                  <a:schemeClr val="dk1"/>
                </a:solidFill>
                <a:ea typeface="Calibri"/>
                <a:cs typeface="Calibri"/>
                <a:sym typeface="Calibri"/>
              </a:rPr>
              <a:t>device = </a:t>
            </a:r>
            <a:r>
              <a:rPr lang="en-GB" sz="1100" dirty="0" err="1">
                <a:solidFill>
                  <a:schemeClr val="dk1"/>
                </a:solidFill>
                <a:ea typeface="Calibri"/>
                <a:cs typeface="Calibri"/>
                <a:sym typeface="Calibri"/>
              </a:rPr>
              <a:t>torch.device</a:t>
            </a:r>
            <a:r>
              <a:rPr lang="en-GB" sz="1100" dirty="0">
                <a:solidFill>
                  <a:schemeClr val="dk1"/>
                </a:solidFill>
                <a:ea typeface="Calibri"/>
                <a:cs typeface="Calibri"/>
                <a:sym typeface="Calibri"/>
              </a:rPr>
              <a:t>('</a:t>
            </a:r>
            <a:r>
              <a:rPr lang="en-GB" sz="1100" dirty="0" err="1">
                <a:solidFill>
                  <a:schemeClr val="dk1"/>
                </a:solidFill>
                <a:ea typeface="Calibri"/>
                <a:cs typeface="Calibri"/>
                <a:sym typeface="Calibri"/>
              </a:rPr>
              <a:t>cuda</a:t>
            </a:r>
            <a:r>
              <a:rPr lang="en-GB" sz="1100" dirty="0">
                <a:solidFill>
                  <a:schemeClr val="dk1"/>
                </a:solidFill>
                <a:ea typeface="Calibri"/>
                <a:cs typeface="Calibri"/>
                <a:sym typeface="Calibri"/>
              </a:rPr>
              <a:t>' if </a:t>
            </a:r>
            <a:r>
              <a:rPr lang="en-GB" sz="1100" dirty="0" err="1">
                <a:solidFill>
                  <a:schemeClr val="dk1"/>
                </a:solidFill>
                <a:ea typeface="Calibri"/>
                <a:cs typeface="Calibri"/>
                <a:sym typeface="Calibri"/>
              </a:rPr>
              <a:t>torch.cuda.is_available</a:t>
            </a:r>
            <a:r>
              <a:rPr lang="en-GB" sz="1100" dirty="0">
                <a:solidFill>
                  <a:schemeClr val="dk1"/>
                </a:solidFill>
                <a:ea typeface="Calibri"/>
                <a:cs typeface="Calibri"/>
                <a:sym typeface="Calibri"/>
              </a:rPr>
              <a:t>() else '</a:t>
            </a:r>
            <a:r>
              <a:rPr lang="en-GB" sz="1100" dirty="0" err="1">
                <a:solidFill>
                  <a:schemeClr val="dk1"/>
                </a:solidFill>
                <a:ea typeface="Calibri"/>
                <a:cs typeface="Calibri"/>
                <a:sym typeface="Calibri"/>
              </a:rPr>
              <a:t>cpu</a:t>
            </a:r>
            <a:r>
              <a:rPr lang="en-GB" sz="1100" dirty="0">
                <a:solidFill>
                  <a:schemeClr val="dk1"/>
                </a:solidFill>
                <a:ea typeface="Calibri"/>
                <a:cs typeface="Calibri"/>
                <a:sym typeface="Calibri"/>
              </a:rPr>
              <a:t>')</a:t>
            </a:r>
          </a:p>
          <a:p>
            <a:endParaRPr lang="en-GB" sz="1100" dirty="0">
              <a:solidFill>
                <a:schemeClr val="dk1"/>
              </a:solidFill>
              <a:ea typeface="Calibri"/>
              <a:cs typeface="Calibri"/>
              <a:sym typeface="Calibri"/>
            </a:endParaRPr>
          </a:p>
          <a:p>
            <a:r>
              <a:rPr lang="en-GB" sz="1100" dirty="0">
                <a:solidFill>
                  <a:schemeClr val="dk1"/>
                </a:solidFill>
                <a:ea typeface="Calibri"/>
                <a:cs typeface="Calibri"/>
                <a:sym typeface="Calibri"/>
              </a:rPr>
              <a:t>with open('</a:t>
            </a:r>
            <a:r>
              <a:rPr lang="en-GB" sz="1100" dirty="0" err="1">
                <a:solidFill>
                  <a:schemeClr val="dk1"/>
                </a:solidFill>
                <a:ea typeface="Calibri"/>
                <a:cs typeface="Calibri"/>
                <a:sym typeface="Calibri"/>
              </a:rPr>
              <a:t>intents.json</a:t>
            </a:r>
            <a:r>
              <a:rPr lang="en-GB" sz="1100" dirty="0">
                <a:solidFill>
                  <a:schemeClr val="dk1"/>
                </a:solidFill>
                <a:ea typeface="Calibri"/>
                <a:cs typeface="Calibri"/>
                <a:sym typeface="Calibri"/>
              </a:rPr>
              <a:t>', 'r') as </a:t>
            </a:r>
            <a:r>
              <a:rPr lang="en-GB" sz="1100" dirty="0" err="1">
                <a:solidFill>
                  <a:schemeClr val="dk1"/>
                </a:solidFill>
                <a:ea typeface="Calibri"/>
                <a:cs typeface="Calibri"/>
                <a:sym typeface="Calibri"/>
              </a:rPr>
              <a:t>json_data</a:t>
            </a:r>
            <a:r>
              <a:rPr lang="en-GB" sz="1100" dirty="0">
                <a:solidFill>
                  <a:schemeClr val="dk1"/>
                </a:solidFill>
                <a:ea typeface="Calibri"/>
                <a:cs typeface="Calibri"/>
                <a:sym typeface="Calibri"/>
              </a:rPr>
              <a:t>:</a:t>
            </a:r>
          </a:p>
          <a:p>
            <a:r>
              <a:rPr lang="en-GB" sz="1100" dirty="0">
                <a:solidFill>
                  <a:schemeClr val="dk1"/>
                </a:solidFill>
                <a:ea typeface="Calibri"/>
                <a:cs typeface="Calibri"/>
                <a:sym typeface="Calibri"/>
              </a:rPr>
              <a:t>   intents = </a:t>
            </a:r>
            <a:r>
              <a:rPr lang="en-GB" sz="1100" dirty="0" err="1">
                <a:solidFill>
                  <a:schemeClr val="dk1"/>
                </a:solidFill>
                <a:ea typeface="Calibri"/>
                <a:cs typeface="Calibri"/>
                <a:sym typeface="Calibri"/>
              </a:rPr>
              <a:t>json.load</a:t>
            </a:r>
            <a:r>
              <a:rPr lang="en-GB" sz="1100" dirty="0">
                <a:solidFill>
                  <a:schemeClr val="dk1"/>
                </a:solidFill>
                <a:ea typeface="Calibri"/>
                <a:cs typeface="Calibri"/>
                <a:sym typeface="Calibri"/>
              </a:rPr>
              <a:t>(</a:t>
            </a:r>
            <a:r>
              <a:rPr lang="en-GB" sz="1100" dirty="0" err="1">
                <a:solidFill>
                  <a:schemeClr val="dk1"/>
                </a:solidFill>
                <a:ea typeface="Calibri"/>
                <a:cs typeface="Calibri"/>
                <a:sym typeface="Calibri"/>
              </a:rPr>
              <a:t>json_data</a:t>
            </a:r>
            <a:r>
              <a:rPr lang="en-GB" sz="1100" dirty="0">
                <a:solidFill>
                  <a:schemeClr val="dk1"/>
                </a:solidFill>
                <a:ea typeface="Calibri"/>
                <a:cs typeface="Calibri"/>
                <a:sym typeface="Calibri"/>
              </a:rPr>
              <a:t>)</a:t>
            </a:r>
          </a:p>
          <a:p>
            <a:r>
              <a:rPr lang="en-GB" sz="1100" dirty="0">
                <a:solidFill>
                  <a:schemeClr val="dk1"/>
                </a:solidFill>
                <a:ea typeface="Calibri"/>
                <a:cs typeface="Calibri"/>
                <a:sym typeface="Calibri"/>
              </a:rPr>
              <a:t>FILE = "</a:t>
            </a:r>
            <a:r>
              <a:rPr lang="en-GB" sz="1100" dirty="0" err="1">
                <a:solidFill>
                  <a:schemeClr val="dk1"/>
                </a:solidFill>
                <a:ea typeface="Calibri"/>
                <a:cs typeface="Calibri"/>
                <a:sym typeface="Calibri"/>
              </a:rPr>
              <a:t>data.pth</a:t>
            </a:r>
            <a:r>
              <a:rPr lang="en-GB" sz="1100" dirty="0">
                <a:solidFill>
                  <a:schemeClr val="dk1"/>
                </a:solidFill>
                <a:ea typeface="Calibri"/>
                <a:cs typeface="Calibri"/>
                <a:sym typeface="Calibri"/>
              </a:rPr>
              <a:t>"</a:t>
            </a:r>
          </a:p>
          <a:p>
            <a:r>
              <a:rPr lang="en-GB" sz="1100" dirty="0">
                <a:solidFill>
                  <a:schemeClr val="dk1"/>
                </a:solidFill>
                <a:ea typeface="Calibri"/>
                <a:cs typeface="Calibri"/>
                <a:sym typeface="Calibri"/>
              </a:rPr>
              <a:t>data = </a:t>
            </a:r>
            <a:r>
              <a:rPr lang="en-GB" sz="1100" dirty="0" err="1">
                <a:solidFill>
                  <a:schemeClr val="dk1"/>
                </a:solidFill>
                <a:ea typeface="Calibri"/>
                <a:cs typeface="Calibri"/>
                <a:sym typeface="Calibri"/>
              </a:rPr>
              <a:t>torch.load</a:t>
            </a:r>
            <a:r>
              <a:rPr lang="en-GB" sz="1100" dirty="0">
                <a:solidFill>
                  <a:schemeClr val="dk1"/>
                </a:solidFill>
                <a:ea typeface="Calibri"/>
                <a:cs typeface="Calibri"/>
                <a:sym typeface="Calibri"/>
              </a:rPr>
              <a:t>(FILE)</a:t>
            </a:r>
          </a:p>
          <a:p>
            <a:endParaRPr lang="en-GB" sz="1100" dirty="0">
              <a:solidFill>
                <a:schemeClr val="dk1"/>
              </a:solidFill>
              <a:ea typeface="Calibri"/>
              <a:cs typeface="Calibri"/>
              <a:sym typeface="Calibri"/>
            </a:endParaRPr>
          </a:p>
          <a:p>
            <a:r>
              <a:rPr lang="en-GB" sz="1100" dirty="0" err="1">
                <a:solidFill>
                  <a:schemeClr val="dk1"/>
                </a:solidFill>
                <a:ea typeface="Calibri"/>
                <a:cs typeface="Calibri"/>
                <a:sym typeface="Calibri"/>
              </a:rPr>
              <a:t>input_size</a:t>
            </a:r>
            <a:r>
              <a:rPr lang="en-GB" sz="1100" dirty="0">
                <a:solidFill>
                  <a:schemeClr val="dk1"/>
                </a:solidFill>
                <a:ea typeface="Calibri"/>
                <a:cs typeface="Calibri"/>
                <a:sym typeface="Calibri"/>
              </a:rPr>
              <a:t> = data["</a:t>
            </a:r>
            <a:r>
              <a:rPr lang="en-GB" sz="1100" dirty="0" err="1">
                <a:solidFill>
                  <a:schemeClr val="dk1"/>
                </a:solidFill>
                <a:ea typeface="Calibri"/>
                <a:cs typeface="Calibri"/>
                <a:sym typeface="Calibri"/>
              </a:rPr>
              <a:t>input_size</a:t>
            </a:r>
            <a:r>
              <a:rPr lang="en-GB" sz="1100" dirty="0">
                <a:solidFill>
                  <a:schemeClr val="dk1"/>
                </a:solidFill>
                <a:ea typeface="Calibri"/>
                <a:cs typeface="Calibri"/>
                <a:sym typeface="Calibri"/>
              </a:rPr>
              <a:t>"]</a:t>
            </a:r>
          </a:p>
          <a:p>
            <a:r>
              <a:rPr lang="en-GB" sz="1100" dirty="0" err="1">
                <a:solidFill>
                  <a:schemeClr val="dk1"/>
                </a:solidFill>
                <a:ea typeface="Calibri"/>
                <a:cs typeface="Calibri"/>
                <a:sym typeface="Calibri"/>
              </a:rPr>
              <a:t>hidden_size</a:t>
            </a:r>
            <a:r>
              <a:rPr lang="en-GB" sz="1100" dirty="0">
                <a:solidFill>
                  <a:schemeClr val="dk1"/>
                </a:solidFill>
                <a:ea typeface="Calibri"/>
                <a:cs typeface="Calibri"/>
                <a:sym typeface="Calibri"/>
              </a:rPr>
              <a:t> = data["</a:t>
            </a:r>
            <a:r>
              <a:rPr lang="en-GB" sz="1100" dirty="0" err="1">
                <a:solidFill>
                  <a:schemeClr val="dk1"/>
                </a:solidFill>
                <a:ea typeface="Calibri"/>
                <a:cs typeface="Calibri"/>
                <a:sym typeface="Calibri"/>
              </a:rPr>
              <a:t>hidden_size</a:t>
            </a:r>
            <a:r>
              <a:rPr lang="en-GB" sz="1100" dirty="0">
                <a:solidFill>
                  <a:schemeClr val="dk1"/>
                </a:solidFill>
                <a:ea typeface="Calibri"/>
                <a:cs typeface="Calibri"/>
                <a:sym typeface="Calibri"/>
              </a:rPr>
              <a:t>"]</a:t>
            </a:r>
          </a:p>
          <a:p>
            <a:r>
              <a:rPr lang="en-GB" sz="1100" dirty="0" err="1">
                <a:solidFill>
                  <a:schemeClr val="dk1"/>
                </a:solidFill>
                <a:ea typeface="Calibri"/>
                <a:cs typeface="Calibri"/>
                <a:sym typeface="Calibri"/>
              </a:rPr>
              <a:t>output_size</a:t>
            </a:r>
            <a:r>
              <a:rPr lang="en-GB" sz="1100" dirty="0">
                <a:solidFill>
                  <a:schemeClr val="dk1"/>
                </a:solidFill>
                <a:ea typeface="Calibri"/>
                <a:cs typeface="Calibri"/>
                <a:sym typeface="Calibri"/>
              </a:rPr>
              <a:t> = data["</a:t>
            </a:r>
            <a:r>
              <a:rPr lang="en-GB" sz="1100" dirty="0" err="1">
                <a:solidFill>
                  <a:schemeClr val="dk1"/>
                </a:solidFill>
                <a:ea typeface="Calibri"/>
                <a:cs typeface="Calibri"/>
                <a:sym typeface="Calibri"/>
              </a:rPr>
              <a:t>output_size</a:t>
            </a:r>
            <a:r>
              <a:rPr lang="en-GB" sz="1100" dirty="0">
                <a:solidFill>
                  <a:schemeClr val="dk1"/>
                </a:solidFill>
                <a:ea typeface="Calibri"/>
                <a:cs typeface="Calibri"/>
                <a:sym typeface="Calibri"/>
              </a:rPr>
              <a:t>"]</a:t>
            </a:r>
          </a:p>
          <a:p>
            <a:r>
              <a:rPr lang="en-GB" sz="1100" dirty="0" err="1">
                <a:solidFill>
                  <a:schemeClr val="dk1"/>
                </a:solidFill>
                <a:ea typeface="Calibri"/>
                <a:cs typeface="Calibri"/>
                <a:sym typeface="Calibri"/>
              </a:rPr>
              <a:t>all_words</a:t>
            </a:r>
            <a:r>
              <a:rPr lang="en-GB" sz="1100" dirty="0">
                <a:solidFill>
                  <a:schemeClr val="dk1"/>
                </a:solidFill>
                <a:ea typeface="Calibri"/>
                <a:cs typeface="Calibri"/>
                <a:sym typeface="Calibri"/>
              </a:rPr>
              <a:t> = data['</a:t>
            </a:r>
            <a:r>
              <a:rPr lang="en-GB" sz="1100" dirty="0" err="1">
                <a:solidFill>
                  <a:schemeClr val="dk1"/>
                </a:solidFill>
                <a:ea typeface="Calibri"/>
                <a:cs typeface="Calibri"/>
                <a:sym typeface="Calibri"/>
              </a:rPr>
              <a:t>all_words</a:t>
            </a:r>
            <a:r>
              <a:rPr lang="en-GB" sz="1100" dirty="0">
                <a:solidFill>
                  <a:schemeClr val="dk1"/>
                </a:solidFill>
                <a:ea typeface="Calibri"/>
                <a:cs typeface="Calibri"/>
                <a:sym typeface="Calibri"/>
              </a:rPr>
              <a:t>']</a:t>
            </a:r>
          </a:p>
          <a:p>
            <a:r>
              <a:rPr lang="en-GB" sz="1100" dirty="0">
                <a:solidFill>
                  <a:schemeClr val="dk1"/>
                </a:solidFill>
                <a:ea typeface="Calibri"/>
                <a:cs typeface="Calibri"/>
                <a:sym typeface="Calibri"/>
              </a:rPr>
              <a:t>tags = data['tags']</a:t>
            </a:r>
          </a:p>
          <a:p>
            <a:r>
              <a:rPr lang="en-GB" sz="1100" dirty="0" err="1">
                <a:solidFill>
                  <a:schemeClr val="dk1"/>
                </a:solidFill>
                <a:ea typeface="Calibri"/>
                <a:cs typeface="Calibri"/>
                <a:sym typeface="Calibri"/>
              </a:rPr>
              <a:t>model_state</a:t>
            </a:r>
            <a:r>
              <a:rPr lang="en-GB" sz="1100" dirty="0">
                <a:solidFill>
                  <a:schemeClr val="dk1"/>
                </a:solidFill>
                <a:ea typeface="Calibri"/>
                <a:cs typeface="Calibri"/>
                <a:sym typeface="Calibri"/>
              </a:rPr>
              <a:t> = data["</a:t>
            </a:r>
            <a:r>
              <a:rPr lang="en-GB" sz="1100" dirty="0" err="1">
                <a:solidFill>
                  <a:schemeClr val="dk1"/>
                </a:solidFill>
                <a:ea typeface="Calibri"/>
                <a:cs typeface="Calibri"/>
                <a:sym typeface="Calibri"/>
              </a:rPr>
              <a:t>model_state</a:t>
            </a:r>
            <a:r>
              <a:rPr lang="en-GB" sz="1100" dirty="0">
                <a:solidFill>
                  <a:schemeClr val="dk1"/>
                </a:solidFill>
                <a:ea typeface="Calibri"/>
                <a:cs typeface="Calibri"/>
                <a:sym typeface="Calibri"/>
              </a:rPr>
              <a:t>"]</a:t>
            </a:r>
          </a:p>
          <a:p>
            <a:endParaRPr lang="en-GB" sz="1100" dirty="0">
              <a:solidFill>
                <a:schemeClr val="dk1"/>
              </a:solidFill>
              <a:ea typeface="Calibri"/>
              <a:cs typeface="Calibri"/>
              <a:sym typeface="Calibri"/>
            </a:endParaRPr>
          </a:p>
          <a:p>
            <a:r>
              <a:rPr lang="en-GB" sz="1100" dirty="0">
                <a:solidFill>
                  <a:schemeClr val="dk1"/>
                </a:solidFill>
                <a:ea typeface="Calibri"/>
                <a:cs typeface="Calibri"/>
                <a:sym typeface="Calibri"/>
              </a:rPr>
              <a:t>model = </a:t>
            </a:r>
            <a:r>
              <a:rPr lang="en-GB" sz="1100" dirty="0" err="1">
                <a:solidFill>
                  <a:schemeClr val="dk1"/>
                </a:solidFill>
                <a:ea typeface="Calibri"/>
                <a:cs typeface="Calibri"/>
                <a:sym typeface="Calibri"/>
              </a:rPr>
              <a:t>NeuralNet</a:t>
            </a:r>
            <a:r>
              <a:rPr lang="en-GB" sz="1100" dirty="0">
                <a:solidFill>
                  <a:schemeClr val="dk1"/>
                </a:solidFill>
                <a:ea typeface="Calibri"/>
                <a:cs typeface="Calibri"/>
                <a:sym typeface="Calibri"/>
              </a:rPr>
              <a:t>(</a:t>
            </a:r>
            <a:r>
              <a:rPr lang="en-GB" sz="1100" dirty="0" err="1">
                <a:solidFill>
                  <a:schemeClr val="dk1"/>
                </a:solidFill>
                <a:ea typeface="Calibri"/>
                <a:cs typeface="Calibri"/>
                <a:sym typeface="Calibri"/>
              </a:rPr>
              <a:t>input_size</a:t>
            </a:r>
            <a:r>
              <a:rPr lang="en-GB" sz="1100" dirty="0">
                <a:solidFill>
                  <a:schemeClr val="dk1"/>
                </a:solidFill>
                <a:ea typeface="Calibri"/>
                <a:cs typeface="Calibri"/>
                <a:sym typeface="Calibri"/>
              </a:rPr>
              <a:t>, </a:t>
            </a:r>
            <a:r>
              <a:rPr lang="en-GB" sz="1100" dirty="0" err="1">
                <a:solidFill>
                  <a:schemeClr val="dk1"/>
                </a:solidFill>
                <a:ea typeface="Calibri"/>
                <a:cs typeface="Calibri"/>
                <a:sym typeface="Calibri"/>
              </a:rPr>
              <a:t>hidden_size</a:t>
            </a:r>
            <a:r>
              <a:rPr lang="en-GB" sz="1100" dirty="0">
                <a:solidFill>
                  <a:schemeClr val="dk1"/>
                </a:solidFill>
                <a:ea typeface="Calibri"/>
                <a:cs typeface="Calibri"/>
                <a:sym typeface="Calibri"/>
              </a:rPr>
              <a:t>, </a:t>
            </a:r>
            <a:r>
              <a:rPr lang="en-GB" sz="1100" dirty="0" err="1">
                <a:solidFill>
                  <a:schemeClr val="dk1"/>
                </a:solidFill>
                <a:ea typeface="Calibri"/>
                <a:cs typeface="Calibri"/>
                <a:sym typeface="Calibri"/>
              </a:rPr>
              <a:t>output_size</a:t>
            </a:r>
            <a:r>
              <a:rPr lang="en-GB" sz="1100" dirty="0">
                <a:solidFill>
                  <a:schemeClr val="dk1"/>
                </a:solidFill>
                <a:ea typeface="Calibri"/>
                <a:cs typeface="Calibri"/>
                <a:sym typeface="Calibri"/>
              </a:rPr>
              <a:t>).to(device)</a:t>
            </a:r>
          </a:p>
          <a:p>
            <a:r>
              <a:rPr lang="en-GB" sz="1100" dirty="0" err="1">
                <a:solidFill>
                  <a:schemeClr val="dk1"/>
                </a:solidFill>
                <a:ea typeface="Calibri"/>
                <a:cs typeface="Calibri"/>
                <a:sym typeface="Calibri"/>
              </a:rPr>
              <a:t>model.load_state_dict</a:t>
            </a:r>
            <a:r>
              <a:rPr lang="en-GB" sz="1100" dirty="0">
                <a:solidFill>
                  <a:schemeClr val="dk1"/>
                </a:solidFill>
                <a:ea typeface="Calibri"/>
                <a:cs typeface="Calibri"/>
                <a:sym typeface="Calibri"/>
              </a:rPr>
              <a:t>(</a:t>
            </a:r>
            <a:r>
              <a:rPr lang="en-GB" sz="1100" dirty="0" err="1">
                <a:solidFill>
                  <a:schemeClr val="dk1"/>
                </a:solidFill>
                <a:ea typeface="Calibri"/>
                <a:cs typeface="Calibri"/>
                <a:sym typeface="Calibri"/>
              </a:rPr>
              <a:t>model_state</a:t>
            </a:r>
            <a:r>
              <a:rPr lang="en-GB" sz="1100" dirty="0">
                <a:solidFill>
                  <a:schemeClr val="dk1"/>
                </a:solidFill>
                <a:ea typeface="Calibri"/>
                <a:cs typeface="Calibri"/>
                <a:sym typeface="Calibri"/>
              </a:rPr>
              <a:t>)</a:t>
            </a:r>
          </a:p>
          <a:p>
            <a:r>
              <a:rPr lang="en-GB" sz="1100" dirty="0" err="1">
                <a:solidFill>
                  <a:schemeClr val="dk1"/>
                </a:solidFill>
                <a:ea typeface="Calibri"/>
                <a:cs typeface="Calibri"/>
                <a:sym typeface="Calibri"/>
              </a:rPr>
              <a:t>model.eval</a:t>
            </a:r>
            <a:r>
              <a:rPr lang="en-GB" sz="1100" dirty="0">
                <a:solidFill>
                  <a:schemeClr val="dk1"/>
                </a:solidFill>
                <a:ea typeface="Calibri"/>
                <a:cs typeface="Calibri"/>
                <a:sym typeface="Calibri"/>
              </a:rPr>
              <a:t>()</a:t>
            </a:r>
          </a:p>
          <a:p>
            <a:endParaRPr lang="en-GB" sz="1200" dirty="0">
              <a:solidFill>
                <a:schemeClr val="dk1"/>
              </a:solidFill>
              <a:ea typeface="Calibri"/>
              <a:cs typeface="Calibri"/>
              <a:sym typeface="Calibri"/>
            </a:endParaRPr>
          </a:p>
        </p:txBody>
      </p:sp>
      <p:sp>
        <p:nvSpPr>
          <p:cNvPr id="6" name="Google Shape;84;p1">
            <a:extLst>
              <a:ext uri="{FF2B5EF4-FFF2-40B4-BE49-F238E27FC236}">
                <a16:creationId xmlns:a16="http://schemas.microsoft.com/office/drawing/2014/main" id="{CDDB9484-C372-44BF-9063-5BE1CB0C09D0}"/>
              </a:ext>
            </a:extLst>
          </p:cNvPr>
          <p:cNvSpPr txBox="1"/>
          <p:nvPr/>
        </p:nvSpPr>
        <p:spPr>
          <a:xfrm>
            <a:off x="4216400" y="123478"/>
            <a:ext cx="4460056" cy="5055200"/>
          </a:xfrm>
          <a:prstGeom prst="rect">
            <a:avLst/>
          </a:prstGeom>
          <a:noFill/>
          <a:ln>
            <a:noFill/>
          </a:ln>
        </p:spPr>
        <p:txBody>
          <a:bodyPr spcFirstLastPara="1" wrap="square" lIns="68569" tIns="34275" rIns="68569" bIns="34275" anchor="t" anchorCtr="0">
            <a:spAutoFit/>
          </a:bodyPr>
          <a:lstStyle/>
          <a:p>
            <a:r>
              <a:rPr lang="en-GB" sz="1200" dirty="0" err="1">
                <a:solidFill>
                  <a:schemeClr val="dk1"/>
                </a:solidFill>
                <a:ea typeface="Calibri"/>
                <a:cs typeface="Calibri"/>
                <a:sym typeface="Calibri"/>
              </a:rPr>
              <a:t>bot_name</a:t>
            </a:r>
            <a:r>
              <a:rPr lang="en-GB" sz="1200" dirty="0">
                <a:solidFill>
                  <a:schemeClr val="dk1"/>
                </a:solidFill>
                <a:ea typeface="Calibri"/>
                <a:cs typeface="Calibri"/>
                <a:sym typeface="Calibri"/>
              </a:rPr>
              <a:t> = "</a:t>
            </a:r>
            <a:r>
              <a:rPr lang="en-GB" sz="1200" dirty="0" err="1">
                <a:solidFill>
                  <a:schemeClr val="dk1"/>
                </a:solidFill>
                <a:ea typeface="Calibri"/>
                <a:cs typeface="Calibri"/>
                <a:sym typeface="Calibri"/>
              </a:rPr>
              <a:t>LCCbot</a:t>
            </a:r>
            <a:r>
              <a:rPr lang="en-GB" sz="1200" dirty="0">
                <a:solidFill>
                  <a:schemeClr val="dk1"/>
                </a:solidFill>
                <a:ea typeface="Calibri"/>
                <a:cs typeface="Calibri"/>
                <a:sym typeface="Calibri"/>
              </a:rPr>
              <a:t>"</a:t>
            </a:r>
          </a:p>
          <a:p>
            <a:r>
              <a:rPr lang="en-GB" sz="1200" dirty="0">
                <a:solidFill>
                  <a:schemeClr val="dk1"/>
                </a:solidFill>
                <a:ea typeface="Calibri"/>
                <a:cs typeface="Calibri"/>
                <a:sym typeface="Calibri"/>
              </a:rPr>
              <a:t>print("I'm </a:t>
            </a:r>
            <a:r>
              <a:rPr lang="en-GB" sz="1200" dirty="0" err="1">
                <a:solidFill>
                  <a:schemeClr val="dk1"/>
                </a:solidFill>
                <a:ea typeface="Calibri"/>
                <a:cs typeface="Calibri"/>
                <a:sym typeface="Calibri"/>
              </a:rPr>
              <a:t>LCCbot</a:t>
            </a:r>
            <a:r>
              <a:rPr lang="en-GB" sz="1200" dirty="0">
                <a:solidFill>
                  <a:schemeClr val="dk1"/>
                </a:solidFill>
                <a:ea typeface="Calibri"/>
                <a:cs typeface="Calibri"/>
                <a:sym typeface="Calibri"/>
              </a:rPr>
              <a:t> – here to help with your schedule! Let's see if I can help with your query, or type 'quit' to exit")</a:t>
            </a:r>
          </a:p>
          <a:p>
            <a:r>
              <a:rPr lang="en-GB" sz="1200" dirty="0">
                <a:solidFill>
                  <a:schemeClr val="dk1"/>
                </a:solidFill>
                <a:ea typeface="Calibri"/>
                <a:cs typeface="Calibri"/>
                <a:sym typeface="Calibri"/>
              </a:rPr>
              <a:t>while True:</a:t>
            </a:r>
          </a:p>
          <a:p>
            <a:r>
              <a:rPr lang="en-GB" sz="1200" dirty="0">
                <a:solidFill>
                  <a:schemeClr val="dk1"/>
                </a:solidFill>
                <a:ea typeface="Calibri"/>
                <a:cs typeface="Calibri"/>
                <a:sym typeface="Calibri"/>
              </a:rPr>
              <a:t>sentence = input("You: ")</a:t>
            </a:r>
          </a:p>
          <a:p>
            <a:r>
              <a:rPr lang="en-GB" sz="1200" dirty="0">
                <a:solidFill>
                  <a:schemeClr val="dk1"/>
                </a:solidFill>
                <a:ea typeface="Calibri"/>
                <a:cs typeface="Calibri"/>
                <a:sym typeface="Calibri"/>
              </a:rPr>
              <a:t>   if sentence == "quit":</a:t>
            </a:r>
          </a:p>
          <a:p>
            <a:r>
              <a:rPr lang="en-GB" sz="1200" dirty="0">
                <a:solidFill>
                  <a:schemeClr val="dk1"/>
                </a:solidFill>
                <a:ea typeface="Calibri"/>
                <a:cs typeface="Calibri"/>
                <a:sym typeface="Calibri"/>
              </a:rPr>
              <a:t>       break</a:t>
            </a:r>
          </a:p>
          <a:p>
            <a:r>
              <a:rPr lang="en-GB" sz="1200" dirty="0">
                <a:solidFill>
                  <a:schemeClr val="dk1"/>
                </a:solidFill>
                <a:ea typeface="Calibri"/>
                <a:cs typeface="Calibri"/>
                <a:sym typeface="Calibri"/>
              </a:rPr>
              <a:t>   sentence = tokenize(sentence)</a:t>
            </a:r>
          </a:p>
          <a:p>
            <a:r>
              <a:rPr lang="en-GB" sz="1200" dirty="0">
                <a:solidFill>
                  <a:schemeClr val="dk1"/>
                </a:solidFill>
                <a:ea typeface="Calibri"/>
                <a:cs typeface="Calibri"/>
                <a:sym typeface="Calibri"/>
              </a:rPr>
              <a:t>   X = </a:t>
            </a:r>
            <a:r>
              <a:rPr lang="en-GB" sz="1200" dirty="0" err="1">
                <a:solidFill>
                  <a:schemeClr val="dk1"/>
                </a:solidFill>
                <a:ea typeface="Calibri"/>
                <a:cs typeface="Calibri"/>
                <a:sym typeface="Calibri"/>
              </a:rPr>
              <a:t>bag_of_words</a:t>
            </a:r>
            <a:r>
              <a:rPr lang="en-GB" sz="1200" dirty="0">
                <a:solidFill>
                  <a:schemeClr val="dk1"/>
                </a:solidFill>
                <a:ea typeface="Calibri"/>
                <a:cs typeface="Calibri"/>
                <a:sym typeface="Calibri"/>
              </a:rPr>
              <a:t>(sentence, </a:t>
            </a:r>
            <a:r>
              <a:rPr lang="en-GB" sz="1200" dirty="0" err="1">
                <a:solidFill>
                  <a:schemeClr val="dk1"/>
                </a:solidFill>
                <a:ea typeface="Calibri"/>
                <a:cs typeface="Calibri"/>
                <a:sym typeface="Calibri"/>
              </a:rPr>
              <a:t>all_words</a:t>
            </a:r>
            <a:r>
              <a:rPr lang="en-GB" sz="1200" dirty="0">
                <a:solidFill>
                  <a:schemeClr val="dk1"/>
                </a:solidFill>
                <a:ea typeface="Calibri"/>
                <a:cs typeface="Calibri"/>
                <a:sym typeface="Calibri"/>
              </a:rPr>
              <a:t>)</a:t>
            </a:r>
          </a:p>
          <a:p>
            <a:r>
              <a:rPr lang="en-GB" sz="1200" dirty="0">
                <a:solidFill>
                  <a:schemeClr val="dk1"/>
                </a:solidFill>
                <a:ea typeface="Calibri"/>
                <a:cs typeface="Calibri"/>
                <a:sym typeface="Calibri"/>
              </a:rPr>
              <a:t>   X = </a:t>
            </a:r>
            <a:r>
              <a:rPr lang="en-GB" sz="1200" dirty="0" err="1">
                <a:solidFill>
                  <a:schemeClr val="dk1"/>
                </a:solidFill>
                <a:ea typeface="Calibri"/>
                <a:cs typeface="Calibri"/>
                <a:sym typeface="Calibri"/>
              </a:rPr>
              <a:t>X.reshape</a:t>
            </a:r>
            <a:r>
              <a:rPr lang="en-GB" sz="1200" dirty="0">
                <a:solidFill>
                  <a:schemeClr val="dk1"/>
                </a:solidFill>
                <a:ea typeface="Calibri"/>
                <a:cs typeface="Calibri"/>
                <a:sym typeface="Calibri"/>
              </a:rPr>
              <a:t>(1, </a:t>
            </a:r>
            <a:r>
              <a:rPr lang="en-GB" sz="1200" dirty="0" err="1">
                <a:solidFill>
                  <a:schemeClr val="dk1"/>
                </a:solidFill>
                <a:ea typeface="Calibri"/>
                <a:cs typeface="Calibri"/>
                <a:sym typeface="Calibri"/>
              </a:rPr>
              <a:t>X.shape</a:t>
            </a:r>
            <a:r>
              <a:rPr lang="en-GB" sz="1200" dirty="0">
                <a:solidFill>
                  <a:schemeClr val="dk1"/>
                </a:solidFill>
                <a:ea typeface="Calibri"/>
                <a:cs typeface="Calibri"/>
                <a:sym typeface="Calibri"/>
              </a:rPr>
              <a:t>[0])</a:t>
            </a:r>
          </a:p>
          <a:p>
            <a:r>
              <a:rPr lang="en-GB" sz="1200" dirty="0">
                <a:solidFill>
                  <a:schemeClr val="dk1"/>
                </a:solidFill>
                <a:ea typeface="Calibri"/>
                <a:cs typeface="Calibri"/>
                <a:sym typeface="Calibri"/>
              </a:rPr>
              <a:t>   X = </a:t>
            </a:r>
            <a:r>
              <a:rPr lang="en-GB" sz="1200" dirty="0" err="1">
                <a:solidFill>
                  <a:schemeClr val="dk1"/>
                </a:solidFill>
                <a:ea typeface="Calibri"/>
                <a:cs typeface="Calibri"/>
                <a:sym typeface="Calibri"/>
              </a:rPr>
              <a:t>torch.from_numpy</a:t>
            </a:r>
            <a:r>
              <a:rPr lang="en-GB" sz="1200" dirty="0">
                <a:solidFill>
                  <a:schemeClr val="dk1"/>
                </a:solidFill>
                <a:ea typeface="Calibri"/>
                <a:cs typeface="Calibri"/>
                <a:sym typeface="Calibri"/>
              </a:rPr>
              <a:t>(X).to(device)</a:t>
            </a:r>
          </a:p>
          <a:p>
            <a:endParaRPr lang="en-GB" sz="1200" dirty="0">
              <a:solidFill>
                <a:schemeClr val="dk1"/>
              </a:solidFill>
              <a:ea typeface="Calibri"/>
              <a:cs typeface="Calibri"/>
              <a:sym typeface="Calibri"/>
            </a:endParaRPr>
          </a:p>
          <a:p>
            <a:r>
              <a:rPr lang="en-GB" sz="1200" dirty="0">
                <a:solidFill>
                  <a:schemeClr val="dk1"/>
                </a:solidFill>
                <a:ea typeface="Calibri"/>
                <a:cs typeface="Calibri"/>
                <a:sym typeface="Calibri"/>
              </a:rPr>
              <a:t>   output = model(X)</a:t>
            </a:r>
          </a:p>
          <a:p>
            <a:r>
              <a:rPr lang="en-GB" sz="1200" dirty="0">
                <a:solidFill>
                  <a:schemeClr val="dk1"/>
                </a:solidFill>
                <a:ea typeface="Calibri"/>
                <a:cs typeface="Calibri"/>
                <a:sym typeface="Calibri"/>
              </a:rPr>
              <a:t>   _, predicted = </a:t>
            </a:r>
            <a:r>
              <a:rPr lang="en-GB" sz="1200" dirty="0" err="1">
                <a:solidFill>
                  <a:schemeClr val="dk1"/>
                </a:solidFill>
                <a:ea typeface="Calibri"/>
                <a:cs typeface="Calibri"/>
                <a:sym typeface="Calibri"/>
              </a:rPr>
              <a:t>torch.max</a:t>
            </a:r>
            <a:r>
              <a:rPr lang="en-GB" sz="1200" dirty="0">
                <a:solidFill>
                  <a:schemeClr val="dk1"/>
                </a:solidFill>
                <a:ea typeface="Calibri"/>
                <a:cs typeface="Calibri"/>
                <a:sym typeface="Calibri"/>
              </a:rPr>
              <a:t>(output, dim=1)</a:t>
            </a:r>
          </a:p>
          <a:p>
            <a:r>
              <a:rPr lang="en-GB" sz="1200" dirty="0">
                <a:solidFill>
                  <a:schemeClr val="dk1"/>
                </a:solidFill>
                <a:ea typeface="Calibri"/>
                <a:cs typeface="Calibri"/>
                <a:sym typeface="Calibri"/>
              </a:rPr>
              <a:t>   tag = tags[</a:t>
            </a:r>
            <a:r>
              <a:rPr lang="en-GB" sz="1200" dirty="0" err="1">
                <a:solidFill>
                  <a:schemeClr val="dk1"/>
                </a:solidFill>
                <a:ea typeface="Calibri"/>
                <a:cs typeface="Calibri"/>
                <a:sym typeface="Calibri"/>
              </a:rPr>
              <a:t>predicted.item</a:t>
            </a:r>
            <a:r>
              <a:rPr lang="en-GB" sz="1200" dirty="0">
                <a:solidFill>
                  <a:schemeClr val="dk1"/>
                </a:solidFill>
                <a:ea typeface="Calibri"/>
                <a:cs typeface="Calibri"/>
                <a:sym typeface="Calibri"/>
              </a:rPr>
              <a:t>()]</a:t>
            </a:r>
          </a:p>
          <a:p>
            <a:endParaRPr lang="en-GB" sz="1200" dirty="0">
              <a:solidFill>
                <a:schemeClr val="dk1"/>
              </a:solidFill>
              <a:ea typeface="Calibri"/>
              <a:cs typeface="Calibri"/>
              <a:sym typeface="Calibri"/>
            </a:endParaRPr>
          </a:p>
          <a:p>
            <a:r>
              <a:rPr lang="en-GB" sz="1200" dirty="0">
                <a:solidFill>
                  <a:schemeClr val="dk1"/>
                </a:solidFill>
                <a:ea typeface="Calibri"/>
                <a:cs typeface="Calibri"/>
                <a:sym typeface="Calibri"/>
              </a:rPr>
              <a:t>   </a:t>
            </a:r>
            <a:r>
              <a:rPr lang="en-GB" sz="1200" dirty="0" err="1">
                <a:solidFill>
                  <a:schemeClr val="dk1"/>
                </a:solidFill>
                <a:ea typeface="Calibri"/>
                <a:cs typeface="Calibri"/>
                <a:sym typeface="Calibri"/>
              </a:rPr>
              <a:t>probs</a:t>
            </a:r>
            <a:r>
              <a:rPr lang="en-GB" sz="1200" dirty="0">
                <a:solidFill>
                  <a:schemeClr val="dk1"/>
                </a:solidFill>
                <a:ea typeface="Calibri"/>
                <a:cs typeface="Calibri"/>
                <a:sym typeface="Calibri"/>
              </a:rPr>
              <a:t> = </a:t>
            </a:r>
            <a:r>
              <a:rPr lang="en-GB" sz="1200" dirty="0" err="1">
                <a:solidFill>
                  <a:schemeClr val="dk1"/>
                </a:solidFill>
                <a:ea typeface="Calibri"/>
                <a:cs typeface="Calibri"/>
                <a:sym typeface="Calibri"/>
              </a:rPr>
              <a:t>torch.softmax</a:t>
            </a:r>
            <a:r>
              <a:rPr lang="en-GB" sz="1200" dirty="0">
                <a:solidFill>
                  <a:schemeClr val="dk1"/>
                </a:solidFill>
                <a:ea typeface="Calibri"/>
                <a:cs typeface="Calibri"/>
                <a:sym typeface="Calibri"/>
              </a:rPr>
              <a:t>(output, dim=1)</a:t>
            </a:r>
          </a:p>
          <a:p>
            <a:r>
              <a:rPr lang="en-GB" sz="1200" dirty="0">
                <a:solidFill>
                  <a:schemeClr val="dk1"/>
                </a:solidFill>
                <a:ea typeface="Calibri"/>
                <a:cs typeface="Calibri"/>
                <a:sym typeface="Calibri"/>
              </a:rPr>
              <a:t>   </a:t>
            </a:r>
            <a:r>
              <a:rPr lang="en-GB" sz="1200" dirty="0" err="1">
                <a:solidFill>
                  <a:schemeClr val="dk1"/>
                </a:solidFill>
                <a:ea typeface="Calibri"/>
                <a:cs typeface="Calibri"/>
                <a:sym typeface="Calibri"/>
              </a:rPr>
              <a:t>prob</a:t>
            </a:r>
            <a:r>
              <a:rPr lang="en-GB" sz="1200" dirty="0">
                <a:solidFill>
                  <a:schemeClr val="dk1"/>
                </a:solidFill>
                <a:ea typeface="Calibri"/>
                <a:cs typeface="Calibri"/>
                <a:sym typeface="Calibri"/>
              </a:rPr>
              <a:t> = </a:t>
            </a:r>
            <a:r>
              <a:rPr lang="en-GB" sz="1200" dirty="0" err="1">
                <a:solidFill>
                  <a:schemeClr val="dk1"/>
                </a:solidFill>
                <a:ea typeface="Calibri"/>
                <a:cs typeface="Calibri"/>
                <a:sym typeface="Calibri"/>
              </a:rPr>
              <a:t>probs</a:t>
            </a:r>
            <a:r>
              <a:rPr lang="en-GB" sz="1200" dirty="0">
                <a:solidFill>
                  <a:schemeClr val="dk1"/>
                </a:solidFill>
                <a:ea typeface="Calibri"/>
                <a:cs typeface="Calibri"/>
                <a:sym typeface="Calibri"/>
              </a:rPr>
              <a:t>[0][</a:t>
            </a:r>
            <a:r>
              <a:rPr lang="en-GB" sz="1200" dirty="0" err="1">
                <a:solidFill>
                  <a:schemeClr val="dk1"/>
                </a:solidFill>
                <a:ea typeface="Calibri"/>
                <a:cs typeface="Calibri"/>
                <a:sym typeface="Calibri"/>
              </a:rPr>
              <a:t>predicted.item</a:t>
            </a:r>
            <a:r>
              <a:rPr lang="en-GB" sz="1200" dirty="0">
                <a:solidFill>
                  <a:schemeClr val="dk1"/>
                </a:solidFill>
                <a:ea typeface="Calibri"/>
                <a:cs typeface="Calibri"/>
                <a:sym typeface="Calibri"/>
              </a:rPr>
              <a:t>()]</a:t>
            </a:r>
          </a:p>
          <a:p>
            <a:r>
              <a:rPr lang="en-GB" sz="1200" dirty="0">
                <a:solidFill>
                  <a:schemeClr val="dk1"/>
                </a:solidFill>
                <a:ea typeface="Calibri"/>
                <a:cs typeface="Calibri"/>
                <a:sym typeface="Calibri"/>
              </a:rPr>
              <a:t>   if </a:t>
            </a:r>
            <a:r>
              <a:rPr lang="en-GB" sz="1200" dirty="0" err="1">
                <a:solidFill>
                  <a:schemeClr val="dk1"/>
                </a:solidFill>
                <a:ea typeface="Calibri"/>
                <a:cs typeface="Calibri"/>
                <a:sym typeface="Calibri"/>
              </a:rPr>
              <a:t>prob.item</a:t>
            </a:r>
            <a:r>
              <a:rPr lang="en-GB" sz="1200" dirty="0">
                <a:solidFill>
                  <a:schemeClr val="dk1"/>
                </a:solidFill>
                <a:ea typeface="Calibri"/>
                <a:cs typeface="Calibri"/>
                <a:sym typeface="Calibri"/>
              </a:rPr>
              <a:t>() &gt; 0.75:</a:t>
            </a:r>
          </a:p>
          <a:p>
            <a:r>
              <a:rPr lang="en-GB" sz="1200" dirty="0">
                <a:solidFill>
                  <a:schemeClr val="dk1"/>
                </a:solidFill>
                <a:ea typeface="Calibri"/>
                <a:cs typeface="Calibri"/>
                <a:sym typeface="Calibri"/>
              </a:rPr>
              <a:t>       for intent in intents['intents']:</a:t>
            </a:r>
          </a:p>
          <a:p>
            <a:r>
              <a:rPr lang="en-GB" sz="1200" dirty="0">
                <a:solidFill>
                  <a:schemeClr val="dk1"/>
                </a:solidFill>
                <a:ea typeface="Calibri"/>
                <a:cs typeface="Calibri"/>
                <a:sym typeface="Calibri"/>
              </a:rPr>
              <a:t>           if tag == intent["tag"]:</a:t>
            </a:r>
          </a:p>
          <a:p>
            <a:r>
              <a:rPr lang="en-GB" sz="1200" dirty="0">
                <a:solidFill>
                  <a:schemeClr val="dk1"/>
                </a:solidFill>
                <a:ea typeface="Calibri"/>
                <a:cs typeface="Calibri"/>
                <a:sym typeface="Calibri"/>
              </a:rPr>
              <a:t>               print(f"{</a:t>
            </a:r>
            <a:r>
              <a:rPr lang="en-GB" sz="1200" dirty="0" err="1">
                <a:solidFill>
                  <a:schemeClr val="dk1"/>
                </a:solidFill>
                <a:ea typeface="Calibri"/>
                <a:cs typeface="Calibri"/>
                <a:sym typeface="Calibri"/>
              </a:rPr>
              <a:t>bot_name</a:t>
            </a:r>
            <a:r>
              <a:rPr lang="en-GB" sz="1200" dirty="0">
                <a:solidFill>
                  <a:schemeClr val="dk1"/>
                </a:solidFill>
                <a:ea typeface="Calibri"/>
                <a:cs typeface="Calibri"/>
                <a:sym typeface="Calibri"/>
              </a:rPr>
              <a:t>}: {</a:t>
            </a:r>
            <a:r>
              <a:rPr lang="en-GB" sz="1200" dirty="0" err="1">
                <a:solidFill>
                  <a:schemeClr val="dk1"/>
                </a:solidFill>
                <a:ea typeface="Calibri"/>
                <a:cs typeface="Calibri"/>
                <a:sym typeface="Calibri"/>
              </a:rPr>
              <a:t>random.choice</a:t>
            </a:r>
            <a:r>
              <a:rPr lang="en-GB" sz="1200" dirty="0">
                <a:solidFill>
                  <a:schemeClr val="dk1"/>
                </a:solidFill>
                <a:ea typeface="Calibri"/>
                <a:cs typeface="Calibri"/>
                <a:sym typeface="Calibri"/>
              </a:rPr>
              <a:t>(intent['responses'])}")</a:t>
            </a:r>
          </a:p>
          <a:p>
            <a:r>
              <a:rPr lang="en-GB" sz="1200" dirty="0">
                <a:solidFill>
                  <a:schemeClr val="dk1"/>
                </a:solidFill>
                <a:ea typeface="Calibri"/>
                <a:cs typeface="Calibri"/>
                <a:sym typeface="Calibri"/>
              </a:rPr>
              <a:t>   else:</a:t>
            </a:r>
          </a:p>
          <a:p>
            <a:r>
              <a:rPr lang="en-GB" sz="1200" dirty="0">
                <a:solidFill>
                  <a:schemeClr val="dk1"/>
                </a:solidFill>
                <a:ea typeface="Calibri"/>
                <a:cs typeface="Calibri"/>
                <a:sym typeface="Calibri"/>
              </a:rPr>
              <a:t>       print(f"{</a:t>
            </a:r>
            <a:r>
              <a:rPr lang="en-GB" sz="1200" dirty="0" err="1">
                <a:solidFill>
                  <a:schemeClr val="dk1"/>
                </a:solidFill>
                <a:ea typeface="Calibri"/>
                <a:cs typeface="Calibri"/>
                <a:sym typeface="Calibri"/>
              </a:rPr>
              <a:t>bot_name</a:t>
            </a:r>
            <a:r>
              <a:rPr lang="en-GB" sz="1200" dirty="0">
                <a:solidFill>
                  <a:schemeClr val="dk1"/>
                </a:solidFill>
                <a:ea typeface="Calibri"/>
                <a:cs typeface="Calibri"/>
                <a:sym typeface="Calibri"/>
              </a:rPr>
              <a:t>}: Apologies, I haven't been taught how to answer that yet – I’m not too bright at the moment!")</a:t>
            </a:r>
          </a:p>
        </p:txBody>
      </p:sp>
    </p:spTree>
    <p:extLst>
      <p:ext uri="{BB962C8B-B14F-4D97-AF65-F5344CB8AC3E}">
        <p14:creationId xmlns:p14="http://schemas.microsoft.com/office/powerpoint/2010/main" val="378175958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78D02-1841-5541-B0EB-134EDB52DFA0}"/>
              </a:ext>
            </a:extLst>
          </p:cNvPr>
          <p:cNvSpPr>
            <a:spLocks noGrp="1"/>
          </p:cNvSpPr>
          <p:nvPr>
            <p:ph type="ctrTitle"/>
          </p:nvPr>
        </p:nvSpPr>
        <p:spPr/>
        <p:txBody>
          <a:bodyPr/>
          <a:lstStyle/>
          <a:p>
            <a:r>
              <a:rPr lang="en-US" dirty="0"/>
              <a:t>04</a:t>
            </a:r>
          </a:p>
        </p:txBody>
      </p:sp>
      <p:sp>
        <p:nvSpPr>
          <p:cNvPr id="3" name="Subtitle 2">
            <a:extLst>
              <a:ext uri="{FF2B5EF4-FFF2-40B4-BE49-F238E27FC236}">
                <a16:creationId xmlns:a16="http://schemas.microsoft.com/office/drawing/2014/main" id="{A39FE6D9-D96B-E748-810E-8BBC981DD009}"/>
              </a:ext>
            </a:extLst>
          </p:cNvPr>
          <p:cNvSpPr>
            <a:spLocks noGrp="1"/>
          </p:cNvSpPr>
          <p:nvPr>
            <p:ph type="subTitle" idx="1"/>
          </p:nvPr>
        </p:nvSpPr>
        <p:spPr/>
        <p:txBody>
          <a:bodyPr>
            <a:normAutofit/>
          </a:bodyPr>
          <a:lstStyle/>
          <a:p>
            <a:r>
              <a:rPr lang="en-US" sz="4400" dirty="0"/>
              <a:t>Offensive security project</a:t>
            </a:r>
          </a:p>
        </p:txBody>
      </p:sp>
    </p:spTree>
    <p:extLst>
      <p:ext uri="{BB962C8B-B14F-4D97-AF65-F5344CB8AC3E}">
        <p14:creationId xmlns:p14="http://schemas.microsoft.com/office/powerpoint/2010/main" val="257047980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54A8B4A-0EAF-4600-BD68-E946AEC0A325}"/>
              </a:ext>
            </a:extLst>
          </p:cNvPr>
          <p:cNvSpPr>
            <a:spLocks noGrp="1"/>
          </p:cNvSpPr>
          <p:nvPr>
            <p:ph type="sldNum" sz="quarter" idx="11"/>
          </p:nvPr>
        </p:nvSpPr>
        <p:spPr/>
        <p:txBody>
          <a:bodyPr/>
          <a:lstStyle/>
          <a:p>
            <a:fld id="{DA2C159E-F13C-4A85-9A41-E7669D3E0D70}" type="slidenum">
              <a:rPr lang="en-GB" smtClean="0"/>
              <a:pPr/>
              <a:t>55</a:t>
            </a:fld>
            <a:endParaRPr lang="en-GB"/>
          </a:p>
        </p:txBody>
      </p:sp>
      <p:sp>
        <p:nvSpPr>
          <p:cNvPr id="5" name="Footer Placeholder 4">
            <a:extLst>
              <a:ext uri="{FF2B5EF4-FFF2-40B4-BE49-F238E27FC236}">
                <a16:creationId xmlns:a16="http://schemas.microsoft.com/office/drawing/2014/main" id="{12DFDC5C-C5E8-41DA-9B06-B6729BF4080E}"/>
              </a:ext>
            </a:extLst>
          </p:cNvPr>
          <p:cNvSpPr>
            <a:spLocks noGrp="1"/>
          </p:cNvSpPr>
          <p:nvPr>
            <p:ph type="ftr" sz="quarter" idx="10"/>
          </p:nvPr>
        </p:nvSpPr>
        <p:spPr/>
        <p:txBody>
          <a:bodyPr/>
          <a:lstStyle/>
          <a:p>
            <a:r>
              <a:rPr lang="en-GB"/>
              <a:t>Education &amp; Training Foundation</a:t>
            </a:r>
            <a:endParaRPr lang="en-GB" dirty="0"/>
          </a:p>
        </p:txBody>
      </p:sp>
      <p:pic>
        <p:nvPicPr>
          <p:cNvPr id="4" name="Picture 3">
            <a:extLst>
              <a:ext uri="{FF2B5EF4-FFF2-40B4-BE49-F238E27FC236}">
                <a16:creationId xmlns:a16="http://schemas.microsoft.com/office/drawing/2014/main" id="{4C02E097-B34B-43DA-A7B3-33C1ECD977CB}"/>
              </a:ext>
            </a:extLst>
          </p:cNvPr>
          <p:cNvPicPr>
            <a:picLocks noChangeAspect="1"/>
          </p:cNvPicPr>
          <p:nvPr/>
        </p:nvPicPr>
        <p:blipFill>
          <a:blip r:embed="rId3"/>
          <a:stretch>
            <a:fillRect/>
          </a:stretch>
        </p:blipFill>
        <p:spPr>
          <a:xfrm>
            <a:off x="2293776" y="1161529"/>
            <a:ext cx="4556448" cy="2820442"/>
          </a:xfrm>
          <a:prstGeom prst="rect">
            <a:avLst/>
          </a:prstGeom>
        </p:spPr>
      </p:pic>
    </p:spTree>
    <p:extLst>
      <p:ext uri="{BB962C8B-B14F-4D97-AF65-F5344CB8AC3E}">
        <p14:creationId xmlns:p14="http://schemas.microsoft.com/office/powerpoint/2010/main" val="19964392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54A8B4A-0EAF-4600-BD68-E946AEC0A325}"/>
              </a:ext>
            </a:extLst>
          </p:cNvPr>
          <p:cNvSpPr>
            <a:spLocks noGrp="1"/>
          </p:cNvSpPr>
          <p:nvPr>
            <p:ph type="sldNum" sz="quarter" idx="11"/>
          </p:nvPr>
        </p:nvSpPr>
        <p:spPr/>
        <p:txBody>
          <a:bodyPr/>
          <a:lstStyle/>
          <a:p>
            <a:fld id="{DA2C159E-F13C-4A85-9A41-E7669D3E0D70}" type="slidenum">
              <a:rPr lang="en-GB" smtClean="0"/>
              <a:pPr/>
              <a:t>56</a:t>
            </a:fld>
            <a:endParaRPr lang="en-GB"/>
          </a:p>
        </p:txBody>
      </p:sp>
      <p:sp>
        <p:nvSpPr>
          <p:cNvPr id="5" name="Footer Placeholder 4">
            <a:extLst>
              <a:ext uri="{FF2B5EF4-FFF2-40B4-BE49-F238E27FC236}">
                <a16:creationId xmlns:a16="http://schemas.microsoft.com/office/drawing/2014/main" id="{12DFDC5C-C5E8-41DA-9B06-B6729BF4080E}"/>
              </a:ext>
            </a:extLst>
          </p:cNvPr>
          <p:cNvSpPr>
            <a:spLocks noGrp="1"/>
          </p:cNvSpPr>
          <p:nvPr>
            <p:ph type="ftr" sz="quarter" idx="10"/>
          </p:nvPr>
        </p:nvSpPr>
        <p:spPr/>
        <p:txBody>
          <a:bodyPr/>
          <a:lstStyle/>
          <a:p>
            <a:r>
              <a:rPr lang="en-GB"/>
              <a:t>Education &amp; Training Foundation</a:t>
            </a:r>
            <a:endParaRPr lang="en-GB" dirty="0"/>
          </a:p>
        </p:txBody>
      </p:sp>
      <p:sp>
        <p:nvSpPr>
          <p:cNvPr id="4" name="Google Shape;84;p1">
            <a:extLst>
              <a:ext uri="{FF2B5EF4-FFF2-40B4-BE49-F238E27FC236}">
                <a16:creationId xmlns:a16="http://schemas.microsoft.com/office/drawing/2014/main" id="{2F48A5DA-C628-4A8A-B5C3-E3C5661CD42F}"/>
              </a:ext>
            </a:extLst>
          </p:cNvPr>
          <p:cNvSpPr txBox="1"/>
          <p:nvPr/>
        </p:nvSpPr>
        <p:spPr>
          <a:xfrm>
            <a:off x="323528" y="411510"/>
            <a:ext cx="7848872" cy="4224203"/>
          </a:xfrm>
          <a:prstGeom prst="rect">
            <a:avLst/>
          </a:prstGeom>
          <a:noFill/>
          <a:ln>
            <a:noFill/>
          </a:ln>
        </p:spPr>
        <p:txBody>
          <a:bodyPr spcFirstLastPara="1" wrap="square" lIns="68569" tIns="34275" rIns="68569" bIns="34275" anchor="t" anchorCtr="0">
            <a:spAutoFit/>
          </a:bodyPr>
          <a:lstStyle/>
          <a:p>
            <a:r>
              <a:rPr lang="en-GB" sz="2000" b="1" dirty="0">
                <a:solidFill>
                  <a:schemeClr val="dk1"/>
                </a:solidFill>
                <a:ea typeface="Calibri"/>
                <a:cs typeface="Calibri"/>
                <a:sym typeface="Calibri"/>
              </a:rPr>
              <a:t>Scenario brief</a:t>
            </a:r>
            <a:r>
              <a:rPr lang="en-GB" sz="2000" dirty="0">
                <a:solidFill>
                  <a:schemeClr val="dk1"/>
                </a:solidFill>
                <a:ea typeface="Calibri"/>
                <a:cs typeface="Calibri"/>
                <a:sym typeface="Calibri"/>
              </a:rPr>
              <a:t> </a:t>
            </a:r>
          </a:p>
          <a:p>
            <a:endParaRPr lang="en-GB" sz="1200" dirty="0">
              <a:solidFill>
                <a:schemeClr val="dk1"/>
              </a:solidFill>
              <a:ea typeface="Calibri"/>
              <a:cs typeface="Calibri"/>
              <a:sym typeface="Calibri"/>
            </a:endParaRPr>
          </a:p>
          <a:p>
            <a:r>
              <a:rPr lang="en-GB" sz="1200" dirty="0">
                <a:solidFill>
                  <a:schemeClr val="dk1"/>
                </a:solidFill>
                <a:ea typeface="Calibri"/>
                <a:cs typeface="Calibri"/>
                <a:sym typeface="Calibri"/>
              </a:rPr>
              <a:t>You have been asked by your line manager to test a newly designed and potentially vulnerable webserver. In order to do this safely and without exposing the company network to threat, you have been asked to create a local network and DHCP server as a test lab for this task.</a:t>
            </a:r>
            <a:endParaRPr sz="1200" dirty="0"/>
          </a:p>
          <a:p>
            <a:endParaRPr sz="1200" dirty="0">
              <a:solidFill>
                <a:schemeClr val="dk1"/>
              </a:solidFill>
              <a:ea typeface="Calibri"/>
              <a:cs typeface="Calibri"/>
              <a:sym typeface="Calibri"/>
            </a:endParaRPr>
          </a:p>
          <a:p>
            <a:r>
              <a:rPr lang="en-GB" sz="1200" dirty="0">
                <a:solidFill>
                  <a:schemeClr val="dk1"/>
                </a:solidFill>
                <a:ea typeface="Calibri"/>
                <a:cs typeface="Calibri"/>
                <a:sym typeface="Calibri"/>
              </a:rPr>
              <a:t>After establishing the network and assigning IP addresses accordingly, you should test for vulnerabilities using a professional suite of tools to access the webserver, obtain admin privileges and identify and obtain three crucial pieces of information consisting of passwords given as flag files.</a:t>
            </a:r>
          </a:p>
          <a:p>
            <a:endParaRPr lang="en-GB" sz="1200" dirty="0">
              <a:solidFill>
                <a:schemeClr val="dk1"/>
              </a:solidFill>
              <a:ea typeface="Calibri"/>
              <a:cs typeface="Calibri"/>
              <a:sym typeface="Calibri"/>
            </a:endParaRPr>
          </a:p>
          <a:p>
            <a:r>
              <a:rPr lang="en-GB" sz="1200" b="1" dirty="0">
                <a:solidFill>
                  <a:schemeClr val="dk1"/>
                </a:solidFill>
                <a:ea typeface="Calibri"/>
                <a:cs typeface="Calibri"/>
                <a:sym typeface="Calibri"/>
              </a:rPr>
              <a:t>Scope</a:t>
            </a:r>
          </a:p>
          <a:p>
            <a:r>
              <a:rPr lang="en-GB" sz="1200" dirty="0">
                <a:solidFill>
                  <a:schemeClr val="dk1"/>
                </a:solidFill>
                <a:ea typeface="Calibri"/>
                <a:cs typeface="Calibri"/>
                <a:sym typeface="Calibri"/>
              </a:rPr>
              <a:t>The project will include:</a:t>
            </a:r>
          </a:p>
          <a:p>
            <a:pPr marL="171450" indent="-171450">
              <a:buFont typeface="Arial" panose="020B0604020202020204" pitchFamily="34" charset="0"/>
              <a:buChar char="•"/>
            </a:pPr>
            <a:r>
              <a:rPr lang="en-GB" sz="1200" dirty="0">
                <a:solidFill>
                  <a:schemeClr val="dk1"/>
                </a:solidFill>
                <a:ea typeface="Calibri"/>
                <a:cs typeface="Calibri"/>
                <a:sym typeface="Calibri"/>
              </a:rPr>
              <a:t>Working DHCP server, providing a range of IP addresses on an internal network</a:t>
            </a:r>
          </a:p>
          <a:p>
            <a:pPr marL="171450" indent="-171450">
              <a:buFont typeface="Arial" panose="020B0604020202020204" pitchFamily="34" charset="0"/>
              <a:buChar char="•"/>
            </a:pPr>
            <a:r>
              <a:rPr lang="en-GB" sz="1200" dirty="0">
                <a:solidFill>
                  <a:schemeClr val="dk1"/>
                </a:solidFill>
                <a:ea typeface="Calibri"/>
                <a:cs typeface="Calibri"/>
                <a:sym typeface="Calibri"/>
              </a:rPr>
              <a:t>An offensive machine/laboratory running Kali Linux OS</a:t>
            </a:r>
          </a:p>
          <a:p>
            <a:pPr marL="171450" indent="-171450">
              <a:buFont typeface="Arial" panose="020B0604020202020204" pitchFamily="34" charset="0"/>
              <a:buChar char="•"/>
            </a:pPr>
            <a:r>
              <a:rPr lang="en-GB" sz="1200" dirty="0">
                <a:solidFill>
                  <a:schemeClr val="dk1"/>
                </a:solidFill>
                <a:ea typeface="Calibri"/>
                <a:cs typeface="Calibri"/>
                <a:sym typeface="Calibri"/>
              </a:rPr>
              <a:t>A victim machine running Mr. Robot vulnerable webserver</a:t>
            </a:r>
          </a:p>
          <a:p>
            <a:pPr marL="171450" indent="-171450">
              <a:buFont typeface="Arial" panose="020B0604020202020204" pitchFamily="34" charset="0"/>
              <a:buChar char="•"/>
            </a:pPr>
            <a:r>
              <a:rPr lang="en-GB" sz="1200" dirty="0">
                <a:solidFill>
                  <a:schemeClr val="dk1"/>
                </a:solidFill>
                <a:ea typeface="Calibri"/>
                <a:cs typeface="Calibri"/>
                <a:sym typeface="Calibri"/>
              </a:rPr>
              <a:t>Evidence of the use of network/hacking tools to retrieve three flags.</a:t>
            </a:r>
          </a:p>
          <a:p>
            <a:pPr marL="171450" indent="-171450">
              <a:buFont typeface="Arial" panose="020B0604020202020204" pitchFamily="34" charset="0"/>
              <a:buChar char="•"/>
            </a:pPr>
            <a:endParaRPr lang="en-GB" sz="1200" dirty="0">
              <a:solidFill>
                <a:schemeClr val="dk1"/>
              </a:solidFill>
              <a:ea typeface="Calibri"/>
              <a:cs typeface="Calibri"/>
              <a:sym typeface="Calibri"/>
            </a:endParaRPr>
          </a:p>
          <a:p>
            <a:r>
              <a:rPr lang="en-GB" sz="1200" b="1" dirty="0">
                <a:solidFill>
                  <a:schemeClr val="dk1"/>
                </a:solidFill>
                <a:ea typeface="Calibri"/>
                <a:cs typeface="Calibri"/>
                <a:sym typeface="Calibri"/>
              </a:rPr>
              <a:t>Constraints</a:t>
            </a:r>
          </a:p>
          <a:p>
            <a:r>
              <a:rPr lang="en-GB" sz="1200" dirty="0">
                <a:solidFill>
                  <a:schemeClr val="dk1"/>
                </a:solidFill>
                <a:ea typeface="Calibri"/>
                <a:cs typeface="Calibri"/>
                <a:sym typeface="Calibri"/>
              </a:rPr>
              <a:t>The project will not include:</a:t>
            </a:r>
          </a:p>
          <a:p>
            <a:pPr marL="171450" indent="-171450">
              <a:buFont typeface="Arial" panose="020B0604020202020204" pitchFamily="34" charset="0"/>
              <a:buChar char="•"/>
            </a:pPr>
            <a:r>
              <a:rPr lang="en-GB" sz="1200" dirty="0">
                <a:solidFill>
                  <a:schemeClr val="dk1"/>
                </a:solidFill>
                <a:ea typeface="Calibri"/>
                <a:cs typeface="Calibri"/>
                <a:sym typeface="Calibri"/>
              </a:rPr>
              <a:t>Internet access for the offensive machine or the victim machine</a:t>
            </a:r>
          </a:p>
          <a:p>
            <a:pPr marL="171450" indent="-171450">
              <a:buFont typeface="Arial" panose="020B0604020202020204" pitchFamily="34" charset="0"/>
              <a:buChar char="•"/>
            </a:pPr>
            <a:r>
              <a:rPr lang="en-GB" sz="1200" dirty="0">
                <a:solidFill>
                  <a:schemeClr val="dk1"/>
                </a:solidFill>
                <a:ea typeface="Calibri"/>
                <a:cs typeface="Calibri"/>
                <a:sym typeface="Calibri"/>
              </a:rPr>
              <a:t>Retrieval of any confidential data.</a:t>
            </a:r>
          </a:p>
        </p:txBody>
      </p:sp>
    </p:spTree>
    <p:extLst>
      <p:ext uri="{BB962C8B-B14F-4D97-AF65-F5344CB8AC3E}">
        <p14:creationId xmlns:p14="http://schemas.microsoft.com/office/powerpoint/2010/main" val="283653002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54A8B4A-0EAF-4600-BD68-E946AEC0A325}"/>
              </a:ext>
            </a:extLst>
          </p:cNvPr>
          <p:cNvSpPr>
            <a:spLocks noGrp="1"/>
          </p:cNvSpPr>
          <p:nvPr>
            <p:ph type="sldNum" sz="quarter" idx="11"/>
          </p:nvPr>
        </p:nvSpPr>
        <p:spPr/>
        <p:txBody>
          <a:bodyPr/>
          <a:lstStyle/>
          <a:p>
            <a:fld id="{DA2C159E-F13C-4A85-9A41-E7669D3E0D70}" type="slidenum">
              <a:rPr lang="en-GB" smtClean="0"/>
              <a:pPr/>
              <a:t>57</a:t>
            </a:fld>
            <a:endParaRPr lang="en-GB"/>
          </a:p>
        </p:txBody>
      </p:sp>
      <p:sp>
        <p:nvSpPr>
          <p:cNvPr id="5" name="Footer Placeholder 4">
            <a:extLst>
              <a:ext uri="{FF2B5EF4-FFF2-40B4-BE49-F238E27FC236}">
                <a16:creationId xmlns:a16="http://schemas.microsoft.com/office/drawing/2014/main" id="{12DFDC5C-C5E8-41DA-9B06-B6729BF4080E}"/>
              </a:ext>
            </a:extLst>
          </p:cNvPr>
          <p:cNvSpPr>
            <a:spLocks noGrp="1"/>
          </p:cNvSpPr>
          <p:nvPr>
            <p:ph type="ftr" sz="quarter" idx="10"/>
          </p:nvPr>
        </p:nvSpPr>
        <p:spPr/>
        <p:txBody>
          <a:bodyPr/>
          <a:lstStyle/>
          <a:p>
            <a:r>
              <a:rPr lang="en-GB"/>
              <a:t>Education &amp; Training Foundation</a:t>
            </a:r>
            <a:endParaRPr lang="en-GB" dirty="0"/>
          </a:p>
        </p:txBody>
      </p:sp>
      <p:sp>
        <p:nvSpPr>
          <p:cNvPr id="4" name="Google Shape;89;p2">
            <a:extLst>
              <a:ext uri="{FF2B5EF4-FFF2-40B4-BE49-F238E27FC236}">
                <a16:creationId xmlns:a16="http://schemas.microsoft.com/office/drawing/2014/main" id="{2DA9E31C-2BAF-42F9-8E81-E444910C8111}"/>
              </a:ext>
            </a:extLst>
          </p:cNvPr>
          <p:cNvSpPr txBox="1"/>
          <p:nvPr/>
        </p:nvSpPr>
        <p:spPr>
          <a:xfrm>
            <a:off x="1557151" y="2010088"/>
            <a:ext cx="6029697" cy="561662"/>
          </a:xfrm>
          <a:prstGeom prst="rect">
            <a:avLst/>
          </a:prstGeom>
          <a:noFill/>
          <a:ln>
            <a:noFill/>
          </a:ln>
        </p:spPr>
        <p:txBody>
          <a:bodyPr spcFirstLastPara="1" wrap="square" lIns="68569" tIns="34275" rIns="68569" bIns="34275" anchor="t" anchorCtr="0">
            <a:spAutoFit/>
          </a:bodyPr>
          <a:lstStyle/>
          <a:p>
            <a:pPr algn="ctr"/>
            <a:r>
              <a:rPr lang="en-GB" sz="3200" b="1" dirty="0">
                <a:solidFill>
                  <a:schemeClr val="dk1"/>
                </a:solidFill>
                <a:ea typeface="Calibri"/>
                <a:cs typeface="Calibri"/>
                <a:sym typeface="Calibri"/>
              </a:rPr>
              <a:t>Setting up Kali on VirtualBox</a:t>
            </a:r>
            <a:endParaRPr sz="3200" b="1" dirty="0">
              <a:solidFill>
                <a:schemeClr val="dk1"/>
              </a:solidFill>
              <a:ea typeface="Calibri"/>
              <a:cs typeface="Calibri"/>
              <a:sym typeface="Calibri"/>
            </a:endParaRPr>
          </a:p>
        </p:txBody>
      </p:sp>
    </p:spTree>
    <p:extLst>
      <p:ext uri="{BB962C8B-B14F-4D97-AF65-F5344CB8AC3E}">
        <p14:creationId xmlns:p14="http://schemas.microsoft.com/office/powerpoint/2010/main" val="94578824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54A8B4A-0EAF-4600-BD68-E946AEC0A325}"/>
              </a:ext>
            </a:extLst>
          </p:cNvPr>
          <p:cNvSpPr>
            <a:spLocks noGrp="1"/>
          </p:cNvSpPr>
          <p:nvPr>
            <p:ph type="sldNum" sz="quarter" idx="11"/>
          </p:nvPr>
        </p:nvSpPr>
        <p:spPr/>
        <p:txBody>
          <a:bodyPr/>
          <a:lstStyle/>
          <a:p>
            <a:fld id="{DA2C159E-F13C-4A85-9A41-E7669D3E0D70}" type="slidenum">
              <a:rPr lang="en-GB" smtClean="0"/>
              <a:pPr/>
              <a:t>58</a:t>
            </a:fld>
            <a:endParaRPr lang="en-GB"/>
          </a:p>
        </p:txBody>
      </p:sp>
      <p:sp>
        <p:nvSpPr>
          <p:cNvPr id="5" name="Footer Placeholder 4">
            <a:extLst>
              <a:ext uri="{FF2B5EF4-FFF2-40B4-BE49-F238E27FC236}">
                <a16:creationId xmlns:a16="http://schemas.microsoft.com/office/drawing/2014/main" id="{12DFDC5C-C5E8-41DA-9B06-B6729BF4080E}"/>
              </a:ext>
            </a:extLst>
          </p:cNvPr>
          <p:cNvSpPr>
            <a:spLocks noGrp="1"/>
          </p:cNvSpPr>
          <p:nvPr>
            <p:ph type="ftr" sz="quarter" idx="10"/>
          </p:nvPr>
        </p:nvSpPr>
        <p:spPr/>
        <p:txBody>
          <a:bodyPr/>
          <a:lstStyle/>
          <a:p>
            <a:r>
              <a:rPr lang="en-GB"/>
              <a:t>Education &amp; Training Foundation</a:t>
            </a:r>
            <a:endParaRPr lang="en-GB" dirty="0"/>
          </a:p>
        </p:txBody>
      </p:sp>
      <p:pic>
        <p:nvPicPr>
          <p:cNvPr id="4" name="Google Shape;94;p3">
            <a:extLst>
              <a:ext uri="{FF2B5EF4-FFF2-40B4-BE49-F238E27FC236}">
                <a16:creationId xmlns:a16="http://schemas.microsoft.com/office/drawing/2014/main" id="{56213212-87AC-48EF-9D08-E14C7DAED3D1}"/>
              </a:ext>
            </a:extLst>
          </p:cNvPr>
          <p:cNvPicPr preferRelativeResize="0"/>
          <p:nvPr/>
        </p:nvPicPr>
        <p:blipFill rotWithShape="1">
          <a:blip r:embed="rId3">
            <a:alphaModFix/>
          </a:blip>
          <a:srcRect/>
          <a:stretch/>
        </p:blipFill>
        <p:spPr>
          <a:xfrm>
            <a:off x="2139358" y="267494"/>
            <a:ext cx="4865284" cy="1460807"/>
          </a:xfrm>
          <a:prstGeom prst="rect">
            <a:avLst/>
          </a:prstGeom>
          <a:noFill/>
          <a:ln>
            <a:noFill/>
          </a:ln>
        </p:spPr>
      </p:pic>
      <p:pic>
        <p:nvPicPr>
          <p:cNvPr id="6" name="Google Shape;95;p3">
            <a:extLst>
              <a:ext uri="{FF2B5EF4-FFF2-40B4-BE49-F238E27FC236}">
                <a16:creationId xmlns:a16="http://schemas.microsoft.com/office/drawing/2014/main" id="{BAF2383E-43D0-4236-81EE-CA046FA844E0}"/>
              </a:ext>
            </a:extLst>
          </p:cNvPr>
          <p:cNvPicPr preferRelativeResize="0"/>
          <p:nvPr/>
        </p:nvPicPr>
        <p:blipFill rotWithShape="1">
          <a:blip r:embed="rId4">
            <a:alphaModFix/>
          </a:blip>
          <a:srcRect/>
          <a:stretch/>
        </p:blipFill>
        <p:spPr>
          <a:xfrm>
            <a:off x="2197497" y="2271651"/>
            <a:ext cx="4749006" cy="2287098"/>
          </a:xfrm>
          <a:prstGeom prst="rect">
            <a:avLst/>
          </a:prstGeom>
          <a:noFill/>
          <a:ln>
            <a:noFill/>
          </a:ln>
        </p:spPr>
      </p:pic>
    </p:spTree>
    <p:extLst>
      <p:ext uri="{BB962C8B-B14F-4D97-AF65-F5344CB8AC3E}">
        <p14:creationId xmlns:p14="http://schemas.microsoft.com/office/powerpoint/2010/main" val="67493555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54A8B4A-0EAF-4600-BD68-E946AEC0A325}"/>
              </a:ext>
            </a:extLst>
          </p:cNvPr>
          <p:cNvSpPr>
            <a:spLocks noGrp="1"/>
          </p:cNvSpPr>
          <p:nvPr>
            <p:ph type="sldNum" sz="quarter" idx="11"/>
          </p:nvPr>
        </p:nvSpPr>
        <p:spPr/>
        <p:txBody>
          <a:bodyPr/>
          <a:lstStyle/>
          <a:p>
            <a:fld id="{DA2C159E-F13C-4A85-9A41-E7669D3E0D70}" type="slidenum">
              <a:rPr lang="en-GB" smtClean="0"/>
              <a:pPr/>
              <a:t>59</a:t>
            </a:fld>
            <a:endParaRPr lang="en-GB"/>
          </a:p>
        </p:txBody>
      </p:sp>
      <p:sp>
        <p:nvSpPr>
          <p:cNvPr id="5" name="Footer Placeholder 4">
            <a:extLst>
              <a:ext uri="{FF2B5EF4-FFF2-40B4-BE49-F238E27FC236}">
                <a16:creationId xmlns:a16="http://schemas.microsoft.com/office/drawing/2014/main" id="{12DFDC5C-C5E8-41DA-9B06-B6729BF4080E}"/>
              </a:ext>
            </a:extLst>
          </p:cNvPr>
          <p:cNvSpPr>
            <a:spLocks noGrp="1"/>
          </p:cNvSpPr>
          <p:nvPr>
            <p:ph type="ftr" sz="quarter" idx="10"/>
          </p:nvPr>
        </p:nvSpPr>
        <p:spPr/>
        <p:txBody>
          <a:bodyPr/>
          <a:lstStyle/>
          <a:p>
            <a:r>
              <a:rPr lang="en-GB" dirty="0"/>
              <a:t>Education &amp; Training Foundation</a:t>
            </a:r>
          </a:p>
        </p:txBody>
      </p:sp>
      <p:pic>
        <p:nvPicPr>
          <p:cNvPr id="4" name="Google Shape;100;p4">
            <a:extLst>
              <a:ext uri="{FF2B5EF4-FFF2-40B4-BE49-F238E27FC236}">
                <a16:creationId xmlns:a16="http://schemas.microsoft.com/office/drawing/2014/main" id="{BA393F3A-9474-4EAC-8B90-2D840C13CB09}"/>
              </a:ext>
            </a:extLst>
          </p:cNvPr>
          <p:cNvPicPr preferRelativeResize="0"/>
          <p:nvPr/>
        </p:nvPicPr>
        <p:blipFill rotWithShape="1">
          <a:blip r:embed="rId3">
            <a:alphaModFix/>
          </a:blip>
          <a:srcRect/>
          <a:stretch/>
        </p:blipFill>
        <p:spPr>
          <a:xfrm>
            <a:off x="234000" y="97144"/>
            <a:ext cx="2568788" cy="4406460"/>
          </a:xfrm>
          <a:prstGeom prst="rect">
            <a:avLst/>
          </a:prstGeom>
          <a:noFill/>
          <a:ln>
            <a:noFill/>
          </a:ln>
        </p:spPr>
      </p:pic>
      <p:pic>
        <p:nvPicPr>
          <p:cNvPr id="6" name="Google Shape;101;p4">
            <a:extLst>
              <a:ext uri="{FF2B5EF4-FFF2-40B4-BE49-F238E27FC236}">
                <a16:creationId xmlns:a16="http://schemas.microsoft.com/office/drawing/2014/main" id="{EB32B799-8EF7-4A76-82D1-239769EA88A5}"/>
              </a:ext>
            </a:extLst>
          </p:cNvPr>
          <p:cNvPicPr preferRelativeResize="0"/>
          <p:nvPr/>
        </p:nvPicPr>
        <p:blipFill rotWithShape="1">
          <a:blip r:embed="rId4">
            <a:alphaModFix/>
          </a:blip>
          <a:srcRect/>
          <a:stretch/>
        </p:blipFill>
        <p:spPr>
          <a:xfrm>
            <a:off x="3083502" y="138525"/>
            <a:ext cx="2275883" cy="2130851"/>
          </a:xfrm>
          <a:prstGeom prst="rect">
            <a:avLst/>
          </a:prstGeom>
          <a:noFill/>
          <a:ln>
            <a:noFill/>
          </a:ln>
        </p:spPr>
      </p:pic>
      <p:pic>
        <p:nvPicPr>
          <p:cNvPr id="7" name="Google Shape;102;p4">
            <a:extLst>
              <a:ext uri="{FF2B5EF4-FFF2-40B4-BE49-F238E27FC236}">
                <a16:creationId xmlns:a16="http://schemas.microsoft.com/office/drawing/2014/main" id="{A1A20C96-7F03-497C-A016-FCD0B40FD12D}"/>
              </a:ext>
            </a:extLst>
          </p:cNvPr>
          <p:cNvPicPr preferRelativeResize="0"/>
          <p:nvPr/>
        </p:nvPicPr>
        <p:blipFill rotWithShape="1">
          <a:blip r:embed="rId5">
            <a:alphaModFix/>
          </a:blip>
          <a:srcRect/>
          <a:stretch/>
        </p:blipFill>
        <p:spPr>
          <a:xfrm>
            <a:off x="3083503" y="2609158"/>
            <a:ext cx="2311583" cy="2177999"/>
          </a:xfrm>
          <a:prstGeom prst="rect">
            <a:avLst/>
          </a:prstGeom>
          <a:noFill/>
          <a:ln>
            <a:noFill/>
          </a:ln>
        </p:spPr>
      </p:pic>
      <p:pic>
        <p:nvPicPr>
          <p:cNvPr id="8" name="Google Shape;103;p4">
            <a:extLst>
              <a:ext uri="{FF2B5EF4-FFF2-40B4-BE49-F238E27FC236}">
                <a16:creationId xmlns:a16="http://schemas.microsoft.com/office/drawing/2014/main" id="{1EC098EA-0AE1-495F-B28F-8C35B8FBC23A}"/>
              </a:ext>
            </a:extLst>
          </p:cNvPr>
          <p:cNvPicPr preferRelativeResize="0"/>
          <p:nvPr/>
        </p:nvPicPr>
        <p:blipFill rotWithShape="1">
          <a:blip r:embed="rId6">
            <a:alphaModFix/>
          </a:blip>
          <a:srcRect/>
          <a:stretch/>
        </p:blipFill>
        <p:spPr>
          <a:xfrm>
            <a:off x="5864109" y="127947"/>
            <a:ext cx="2307366" cy="2152007"/>
          </a:xfrm>
          <a:prstGeom prst="rect">
            <a:avLst/>
          </a:prstGeom>
          <a:noFill/>
          <a:ln>
            <a:noFill/>
          </a:ln>
        </p:spPr>
      </p:pic>
      <p:pic>
        <p:nvPicPr>
          <p:cNvPr id="9" name="Google Shape;104;p4">
            <a:extLst>
              <a:ext uri="{FF2B5EF4-FFF2-40B4-BE49-F238E27FC236}">
                <a16:creationId xmlns:a16="http://schemas.microsoft.com/office/drawing/2014/main" id="{B02A3BA2-85CB-4F8C-A0B9-015234BC7D3E}"/>
              </a:ext>
            </a:extLst>
          </p:cNvPr>
          <p:cNvPicPr preferRelativeResize="0"/>
          <p:nvPr/>
        </p:nvPicPr>
        <p:blipFill rotWithShape="1">
          <a:blip r:embed="rId7">
            <a:alphaModFix/>
          </a:blip>
          <a:srcRect/>
          <a:stretch/>
        </p:blipFill>
        <p:spPr>
          <a:xfrm>
            <a:off x="5897285" y="2395102"/>
            <a:ext cx="2280428" cy="2394995"/>
          </a:xfrm>
          <a:prstGeom prst="rect">
            <a:avLst/>
          </a:prstGeom>
          <a:noFill/>
          <a:ln>
            <a:noFill/>
          </a:ln>
        </p:spPr>
      </p:pic>
    </p:spTree>
    <p:extLst>
      <p:ext uri="{BB962C8B-B14F-4D97-AF65-F5344CB8AC3E}">
        <p14:creationId xmlns:p14="http://schemas.microsoft.com/office/powerpoint/2010/main" val="18152637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4576E93-D9CD-4D5F-9D1F-C67A1CCB4DE4}"/>
              </a:ext>
            </a:extLst>
          </p:cNvPr>
          <p:cNvSpPr>
            <a:spLocks noGrp="1"/>
          </p:cNvSpPr>
          <p:nvPr>
            <p:ph type="sldNum" sz="quarter" idx="11"/>
          </p:nvPr>
        </p:nvSpPr>
        <p:spPr/>
        <p:txBody>
          <a:bodyPr/>
          <a:lstStyle/>
          <a:p>
            <a:fld id="{DA2C159E-F13C-4A85-9A41-E7669D3E0D70}" type="slidenum">
              <a:rPr lang="en-GB" smtClean="0"/>
              <a:pPr/>
              <a:t>6</a:t>
            </a:fld>
            <a:endParaRPr lang="en-GB"/>
          </a:p>
        </p:txBody>
      </p:sp>
      <p:sp>
        <p:nvSpPr>
          <p:cNvPr id="5" name="Footer Placeholder 4">
            <a:extLst>
              <a:ext uri="{FF2B5EF4-FFF2-40B4-BE49-F238E27FC236}">
                <a16:creationId xmlns:a16="http://schemas.microsoft.com/office/drawing/2014/main" id="{BBD14BF7-1487-4B8E-92D1-849B162E043F}"/>
              </a:ext>
            </a:extLst>
          </p:cNvPr>
          <p:cNvSpPr>
            <a:spLocks noGrp="1"/>
          </p:cNvSpPr>
          <p:nvPr>
            <p:ph type="ftr" sz="quarter" idx="10"/>
          </p:nvPr>
        </p:nvSpPr>
        <p:spPr/>
        <p:txBody>
          <a:bodyPr/>
          <a:lstStyle/>
          <a:p>
            <a:r>
              <a:rPr lang="en-GB"/>
              <a:t>Education &amp; Training Foundation</a:t>
            </a:r>
            <a:endParaRPr lang="en-GB" dirty="0"/>
          </a:p>
        </p:txBody>
      </p:sp>
      <p:sp>
        <p:nvSpPr>
          <p:cNvPr id="6" name="TextBox 5">
            <a:extLst>
              <a:ext uri="{FF2B5EF4-FFF2-40B4-BE49-F238E27FC236}">
                <a16:creationId xmlns:a16="http://schemas.microsoft.com/office/drawing/2014/main" id="{3D3C183F-711C-44FB-9EE0-21F524F4C905}"/>
              </a:ext>
            </a:extLst>
          </p:cNvPr>
          <p:cNvSpPr txBox="1"/>
          <p:nvPr/>
        </p:nvSpPr>
        <p:spPr>
          <a:xfrm>
            <a:off x="395536" y="195486"/>
            <a:ext cx="3240360" cy="4455066"/>
          </a:xfrm>
          <a:prstGeom prst="rect">
            <a:avLst/>
          </a:prstGeom>
          <a:noFill/>
        </p:spPr>
        <p:txBody>
          <a:bodyPr wrap="square" lIns="0" tIns="0" rIns="0" bIns="0" rtlCol="0">
            <a:spAutoFit/>
          </a:bodyPr>
          <a:lstStyle/>
          <a:p>
            <a:pPr fontAlgn="base"/>
            <a:r>
              <a:rPr lang="en-GB" sz="1200" dirty="0"/>
              <a:t>#Functions </a:t>
            </a:r>
          </a:p>
          <a:p>
            <a:pPr fontAlgn="base"/>
            <a:endParaRPr lang="en-GB" sz="1200" dirty="0"/>
          </a:p>
          <a:p>
            <a:pPr fontAlgn="base"/>
            <a:r>
              <a:rPr lang="en-GB" sz="1200" dirty="0"/>
              <a:t>print("Now, some functions!") </a:t>
            </a:r>
          </a:p>
          <a:p>
            <a:pPr fontAlgn="base"/>
            <a:endParaRPr lang="en-GB" sz="1200" dirty="0"/>
          </a:p>
          <a:p>
            <a:pPr fontAlgn="base"/>
            <a:r>
              <a:rPr lang="en-GB" sz="1200" dirty="0"/>
              <a:t>def </a:t>
            </a:r>
            <a:r>
              <a:rPr lang="en-GB" sz="1200" dirty="0" err="1"/>
              <a:t>who_am_i</a:t>
            </a:r>
            <a:r>
              <a:rPr lang="en-GB" sz="1200" dirty="0"/>
              <a:t>(): </a:t>
            </a:r>
          </a:p>
          <a:p>
            <a:pPr fontAlgn="base"/>
            <a:endParaRPr lang="en-GB" sz="1200" dirty="0"/>
          </a:p>
          <a:p>
            <a:pPr fontAlgn="base"/>
            <a:r>
              <a:rPr lang="en-GB" sz="1200" dirty="0"/>
              <a:t>     name = "Heath" </a:t>
            </a:r>
          </a:p>
          <a:p>
            <a:pPr fontAlgn="base"/>
            <a:r>
              <a:rPr lang="en-GB" sz="1200" dirty="0"/>
              <a:t>     age = 29 </a:t>
            </a:r>
          </a:p>
          <a:p>
            <a:pPr fontAlgn="base"/>
            <a:endParaRPr lang="en-GB" sz="1200" dirty="0"/>
          </a:p>
          <a:p>
            <a:pPr fontAlgn="base"/>
            <a:r>
              <a:rPr lang="en-GB" sz="1200" dirty="0"/>
              <a:t>     print("My name is " + name + " and I am " + </a:t>
            </a:r>
            <a:r>
              <a:rPr lang="en-GB" sz="1200" dirty="0" err="1"/>
              <a:t>str</a:t>
            </a:r>
            <a:r>
              <a:rPr lang="en-GB" sz="1200" dirty="0"/>
              <a:t>(age) + " years old.")   </a:t>
            </a:r>
          </a:p>
          <a:p>
            <a:pPr fontAlgn="base"/>
            <a:r>
              <a:rPr lang="en-GB" sz="1200" dirty="0"/>
              <a:t># </a:t>
            </a:r>
            <a:r>
              <a:rPr lang="en-GB" sz="1200" dirty="0" err="1"/>
              <a:t>str</a:t>
            </a:r>
            <a:r>
              <a:rPr lang="en-GB" sz="1200" dirty="0"/>
              <a:t>(age) coverts the integer for 'age' (29) into a string as we cannot mix types (</a:t>
            </a:r>
            <a:r>
              <a:rPr lang="en-GB" sz="1200" dirty="0" err="1"/>
              <a:t>eg</a:t>
            </a:r>
            <a:r>
              <a:rPr lang="en-GB" sz="1200" dirty="0"/>
              <a:t> string and integer, string and float) </a:t>
            </a:r>
          </a:p>
          <a:p>
            <a:pPr fontAlgn="base"/>
            <a:endParaRPr lang="en-GB" sz="1200" dirty="0"/>
          </a:p>
          <a:p>
            <a:pPr fontAlgn="base"/>
            <a:r>
              <a:rPr lang="en-GB" sz="1200" dirty="0" err="1"/>
              <a:t>who_am_i</a:t>
            </a:r>
            <a:r>
              <a:rPr lang="en-GB" sz="1200" dirty="0"/>
              <a:t>() #if a variable is defined in the function, it only exists in the function. if you want to use a variable from inside a function outside a function too, make sure to define it outside the function. It may be the case that all variables need be defined outside the function.  </a:t>
            </a:r>
          </a:p>
          <a:p>
            <a:pPr fontAlgn="base"/>
            <a:r>
              <a:rPr lang="en-GB" sz="1200" dirty="0"/>
              <a:t>  </a:t>
            </a:r>
          </a:p>
          <a:p>
            <a:pPr fontAlgn="base"/>
            <a:r>
              <a:rPr lang="en-GB" sz="1200" dirty="0"/>
              <a:t> </a:t>
            </a:r>
          </a:p>
          <a:p>
            <a:endParaRPr lang="en-GB" sz="1350" dirty="0"/>
          </a:p>
        </p:txBody>
      </p:sp>
      <p:sp>
        <p:nvSpPr>
          <p:cNvPr id="7" name="Rectangle 6">
            <a:extLst>
              <a:ext uri="{FF2B5EF4-FFF2-40B4-BE49-F238E27FC236}">
                <a16:creationId xmlns:a16="http://schemas.microsoft.com/office/drawing/2014/main" id="{8DD66D9B-C50E-45E8-80A1-69FBC748924B}"/>
              </a:ext>
            </a:extLst>
          </p:cNvPr>
          <p:cNvSpPr/>
          <p:nvPr/>
        </p:nvSpPr>
        <p:spPr>
          <a:xfrm>
            <a:off x="4139952" y="195486"/>
            <a:ext cx="4572000" cy="3231654"/>
          </a:xfrm>
          <a:prstGeom prst="rect">
            <a:avLst/>
          </a:prstGeom>
        </p:spPr>
        <p:txBody>
          <a:bodyPr>
            <a:spAutoFit/>
          </a:bodyPr>
          <a:lstStyle/>
          <a:p>
            <a:pPr fontAlgn="base"/>
            <a:r>
              <a:rPr lang="en-GB" sz="1200" dirty="0"/>
              <a:t>#Adding in Parameters to a function e.g. def </a:t>
            </a:r>
            <a:r>
              <a:rPr lang="en-GB" sz="1200" dirty="0" err="1"/>
              <a:t>my_function</a:t>
            </a:r>
            <a:r>
              <a:rPr lang="en-GB" sz="1200" dirty="0"/>
              <a:t>(parameter) </a:t>
            </a:r>
          </a:p>
          <a:p>
            <a:pPr fontAlgn="base"/>
            <a:endParaRPr lang="en-GB" sz="1200" dirty="0"/>
          </a:p>
          <a:p>
            <a:pPr fontAlgn="base"/>
            <a:r>
              <a:rPr lang="en-GB" sz="1200" dirty="0"/>
              <a:t>def </a:t>
            </a:r>
            <a:r>
              <a:rPr lang="en-GB" sz="1200" dirty="0" err="1"/>
              <a:t>add_one_hundred</a:t>
            </a:r>
            <a:r>
              <a:rPr lang="en-GB" sz="1200" dirty="0"/>
              <a:t>(</a:t>
            </a:r>
            <a:r>
              <a:rPr lang="en-GB" sz="1200" dirty="0" err="1"/>
              <a:t>num</a:t>
            </a:r>
            <a:r>
              <a:rPr lang="en-GB" sz="1200" dirty="0"/>
              <a:t>): </a:t>
            </a:r>
          </a:p>
          <a:p>
            <a:pPr fontAlgn="base"/>
            <a:r>
              <a:rPr lang="en-GB" sz="1200" dirty="0"/>
              <a:t>     print(</a:t>
            </a:r>
            <a:r>
              <a:rPr lang="en-GB" sz="1200" dirty="0" err="1"/>
              <a:t>num</a:t>
            </a:r>
            <a:r>
              <a:rPr lang="en-GB" sz="1200" dirty="0"/>
              <a:t> + 100) </a:t>
            </a:r>
          </a:p>
          <a:p>
            <a:pPr fontAlgn="base"/>
            <a:endParaRPr lang="en-GB" sz="1200" dirty="0"/>
          </a:p>
          <a:p>
            <a:pPr fontAlgn="base"/>
            <a:r>
              <a:rPr lang="en-GB" sz="1200" dirty="0" err="1"/>
              <a:t>add_one_hundred</a:t>
            </a:r>
            <a:r>
              <a:rPr lang="en-GB" sz="1200" dirty="0"/>
              <a:t>(100) </a:t>
            </a:r>
          </a:p>
          <a:p>
            <a:pPr fontAlgn="base"/>
            <a:endParaRPr lang="en-GB" sz="1200" dirty="0"/>
          </a:p>
          <a:p>
            <a:pPr fontAlgn="base"/>
            <a:r>
              <a:rPr lang="en-GB" sz="1200" dirty="0"/>
              <a:t>#add in multiple parameters </a:t>
            </a:r>
          </a:p>
          <a:p>
            <a:pPr fontAlgn="base"/>
            <a:endParaRPr lang="en-GB" sz="1200" dirty="0"/>
          </a:p>
          <a:p>
            <a:pPr fontAlgn="base"/>
            <a:r>
              <a:rPr lang="en-GB" sz="1200" dirty="0"/>
              <a:t>def add(</a:t>
            </a:r>
            <a:r>
              <a:rPr lang="en-GB" sz="1200" dirty="0" err="1"/>
              <a:t>x,y</a:t>
            </a:r>
            <a:r>
              <a:rPr lang="en-GB" sz="1200" dirty="0"/>
              <a:t>): </a:t>
            </a:r>
          </a:p>
          <a:p>
            <a:pPr fontAlgn="base"/>
            <a:r>
              <a:rPr lang="en-GB" sz="1200" dirty="0"/>
              <a:t>     print(x + y) </a:t>
            </a:r>
          </a:p>
          <a:p>
            <a:pPr fontAlgn="base"/>
            <a:endParaRPr lang="en-GB" sz="1200" dirty="0"/>
          </a:p>
          <a:p>
            <a:pPr fontAlgn="base"/>
            <a:r>
              <a:rPr lang="en-GB" sz="1200" dirty="0"/>
              <a:t>add(7,7) </a:t>
            </a:r>
          </a:p>
          <a:p>
            <a:pPr fontAlgn="base"/>
            <a:r>
              <a:rPr lang="en-GB" sz="1200" dirty="0"/>
              <a:t>add(305,207) print(age) </a:t>
            </a:r>
          </a:p>
          <a:p>
            <a:pPr fontAlgn="base"/>
            <a:endParaRPr lang="en-GB" sz="1200" dirty="0"/>
          </a:p>
          <a:p>
            <a:pPr fontAlgn="base"/>
            <a:r>
              <a:rPr lang="en-GB" sz="1200" dirty="0"/>
              <a:t>print('\n') #new line </a:t>
            </a:r>
          </a:p>
        </p:txBody>
      </p:sp>
    </p:spTree>
    <p:extLst>
      <p:ext uri="{BB962C8B-B14F-4D97-AF65-F5344CB8AC3E}">
        <p14:creationId xmlns:p14="http://schemas.microsoft.com/office/powerpoint/2010/main" val="360502802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54A8B4A-0EAF-4600-BD68-E946AEC0A325}"/>
              </a:ext>
            </a:extLst>
          </p:cNvPr>
          <p:cNvSpPr>
            <a:spLocks noGrp="1"/>
          </p:cNvSpPr>
          <p:nvPr>
            <p:ph type="sldNum" sz="quarter" idx="11"/>
          </p:nvPr>
        </p:nvSpPr>
        <p:spPr/>
        <p:txBody>
          <a:bodyPr/>
          <a:lstStyle/>
          <a:p>
            <a:fld id="{DA2C159E-F13C-4A85-9A41-E7669D3E0D70}" type="slidenum">
              <a:rPr lang="en-GB" smtClean="0"/>
              <a:pPr/>
              <a:t>60</a:t>
            </a:fld>
            <a:endParaRPr lang="en-GB"/>
          </a:p>
        </p:txBody>
      </p:sp>
      <p:sp>
        <p:nvSpPr>
          <p:cNvPr id="5" name="Footer Placeholder 4">
            <a:extLst>
              <a:ext uri="{FF2B5EF4-FFF2-40B4-BE49-F238E27FC236}">
                <a16:creationId xmlns:a16="http://schemas.microsoft.com/office/drawing/2014/main" id="{12DFDC5C-C5E8-41DA-9B06-B6729BF4080E}"/>
              </a:ext>
            </a:extLst>
          </p:cNvPr>
          <p:cNvSpPr>
            <a:spLocks noGrp="1"/>
          </p:cNvSpPr>
          <p:nvPr>
            <p:ph type="ftr" sz="quarter" idx="10"/>
          </p:nvPr>
        </p:nvSpPr>
        <p:spPr/>
        <p:txBody>
          <a:bodyPr/>
          <a:lstStyle/>
          <a:p>
            <a:r>
              <a:rPr lang="en-GB"/>
              <a:t>Education &amp; Training Foundation</a:t>
            </a:r>
            <a:endParaRPr lang="en-GB" dirty="0"/>
          </a:p>
        </p:txBody>
      </p:sp>
      <p:pic>
        <p:nvPicPr>
          <p:cNvPr id="4" name="Google Shape;109;p5">
            <a:extLst>
              <a:ext uri="{FF2B5EF4-FFF2-40B4-BE49-F238E27FC236}">
                <a16:creationId xmlns:a16="http://schemas.microsoft.com/office/drawing/2014/main" id="{23A6E0A0-BADB-48DC-A735-0F3C6A884FA7}"/>
              </a:ext>
            </a:extLst>
          </p:cNvPr>
          <p:cNvPicPr preferRelativeResize="0"/>
          <p:nvPr/>
        </p:nvPicPr>
        <p:blipFill rotWithShape="1">
          <a:blip r:embed="rId3">
            <a:alphaModFix/>
          </a:blip>
          <a:srcRect/>
          <a:stretch/>
        </p:blipFill>
        <p:spPr>
          <a:xfrm>
            <a:off x="173645" y="28873"/>
            <a:ext cx="2251351" cy="2425368"/>
          </a:xfrm>
          <a:prstGeom prst="rect">
            <a:avLst/>
          </a:prstGeom>
          <a:noFill/>
          <a:ln>
            <a:noFill/>
          </a:ln>
        </p:spPr>
      </p:pic>
      <p:pic>
        <p:nvPicPr>
          <p:cNvPr id="6" name="Google Shape;110;p5">
            <a:extLst>
              <a:ext uri="{FF2B5EF4-FFF2-40B4-BE49-F238E27FC236}">
                <a16:creationId xmlns:a16="http://schemas.microsoft.com/office/drawing/2014/main" id="{53ABDA6C-522F-4C2E-8DFA-E0AFE3FFE051}"/>
              </a:ext>
            </a:extLst>
          </p:cNvPr>
          <p:cNvPicPr preferRelativeResize="0"/>
          <p:nvPr/>
        </p:nvPicPr>
        <p:blipFill rotWithShape="1">
          <a:blip r:embed="rId4">
            <a:alphaModFix/>
          </a:blip>
          <a:srcRect/>
          <a:stretch/>
        </p:blipFill>
        <p:spPr>
          <a:xfrm>
            <a:off x="234000" y="2554739"/>
            <a:ext cx="1997736" cy="2060191"/>
          </a:xfrm>
          <a:prstGeom prst="rect">
            <a:avLst/>
          </a:prstGeom>
          <a:noFill/>
          <a:ln>
            <a:noFill/>
          </a:ln>
        </p:spPr>
      </p:pic>
      <p:pic>
        <p:nvPicPr>
          <p:cNvPr id="7" name="Google Shape;111;p5">
            <a:extLst>
              <a:ext uri="{FF2B5EF4-FFF2-40B4-BE49-F238E27FC236}">
                <a16:creationId xmlns:a16="http://schemas.microsoft.com/office/drawing/2014/main" id="{CB39F495-6AB6-47FE-A3E6-836E759FA94E}"/>
              </a:ext>
            </a:extLst>
          </p:cNvPr>
          <p:cNvPicPr preferRelativeResize="0"/>
          <p:nvPr/>
        </p:nvPicPr>
        <p:blipFill rotWithShape="1">
          <a:blip r:embed="rId5">
            <a:alphaModFix/>
          </a:blip>
          <a:srcRect/>
          <a:stretch/>
        </p:blipFill>
        <p:spPr>
          <a:xfrm>
            <a:off x="3057586" y="195486"/>
            <a:ext cx="2039203" cy="3158057"/>
          </a:xfrm>
          <a:prstGeom prst="rect">
            <a:avLst/>
          </a:prstGeom>
          <a:noFill/>
          <a:ln>
            <a:noFill/>
          </a:ln>
        </p:spPr>
      </p:pic>
      <p:pic>
        <p:nvPicPr>
          <p:cNvPr id="8" name="Google Shape;112;p5">
            <a:extLst>
              <a:ext uri="{FF2B5EF4-FFF2-40B4-BE49-F238E27FC236}">
                <a16:creationId xmlns:a16="http://schemas.microsoft.com/office/drawing/2014/main" id="{A6D181C6-6D8D-4DD8-8879-B08382C1EA7B}"/>
              </a:ext>
            </a:extLst>
          </p:cNvPr>
          <p:cNvPicPr preferRelativeResize="0"/>
          <p:nvPr/>
        </p:nvPicPr>
        <p:blipFill rotWithShape="1">
          <a:blip r:embed="rId6">
            <a:alphaModFix/>
          </a:blip>
          <a:srcRect/>
          <a:stretch/>
        </p:blipFill>
        <p:spPr>
          <a:xfrm>
            <a:off x="2931141" y="3441307"/>
            <a:ext cx="2292092" cy="1318492"/>
          </a:xfrm>
          <a:prstGeom prst="rect">
            <a:avLst/>
          </a:prstGeom>
          <a:noFill/>
          <a:ln>
            <a:noFill/>
          </a:ln>
        </p:spPr>
      </p:pic>
      <p:pic>
        <p:nvPicPr>
          <p:cNvPr id="9" name="Google Shape;113;p5">
            <a:extLst>
              <a:ext uri="{FF2B5EF4-FFF2-40B4-BE49-F238E27FC236}">
                <a16:creationId xmlns:a16="http://schemas.microsoft.com/office/drawing/2014/main" id="{3AF9811E-5093-4ABC-BDEB-EEE68D723FD0}"/>
              </a:ext>
            </a:extLst>
          </p:cNvPr>
          <p:cNvPicPr preferRelativeResize="0"/>
          <p:nvPr/>
        </p:nvPicPr>
        <p:blipFill rotWithShape="1">
          <a:blip r:embed="rId7">
            <a:alphaModFix/>
          </a:blip>
          <a:srcRect/>
          <a:stretch/>
        </p:blipFill>
        <p:spPr>
          <a:xfrm>
            <a:off x="5729379" y="206199"/>
            <a:ext cx="2946797" cy="1849242"/>
          </a:xfrm>
          <a:prstGeom prst="rect">
            <a:avLst/>
          </a:prstGeom>
          <a:noFill/>
          <a:ln>
            <a:noFill/>
          </a:ln>
        </p:spPr>
      </p:pic>
      <p:pic>
        <p:nvPicPr>
          <p:cNvPr id="10" name="Google Shape;114;p5">
            <a:extLst>
              <a:ext uri="{FF2B5EF4-FFF2-40B4-BE49-F238E27FC236}">
                <a16:creationId xmlns:a16="http://schemas.microsoft.com/office/drawing/2014/main" id="{12B3B0C7-13AA-450E-9C2A-53BEC84ACC01}"/>
              </a:ext>
            </a:extLst>
          </p:cNvPr>
          <p:cNvPicPr preferRelativeResize="0"/>
          <p:nvPr/>
        </p:nvPicPr>
        <p:blipFill rotWithShape="1">
          <a:blip r:embed="rId8">
            <a:alphaModFix/>
          </a:blip>
          <a:srcRect/>
          <a:stretch/>
        </p:blipFill>
        <p:spPr>
          <a:xfrm>
            <a:off x="5714771" y="2474959"/>
            <a:ext cx="2961405" cy="1690235"/>
          </a:xfrm>
          <a:prstGeom prst="rect">
            <a:avLst/>
          </a:prstGeom>
          <a:noFill/>
          <a:ln>
            <a:noFill/>
          </a:ln>
        </p:spPr>
      </p:pic>
    </p:spTree>
    <p:extLst>
      <p:ext uri="{BB962C8B-B14F-4D97-AF65-F5344CB8AC3E}">
        <p14:creationId xmlns:p14="http://schemas.microsoft.com/office/powerpoint/2010/main" val="276133895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54A8B4A-0EAF-4600-BD68-E946AEC0A325}"/>
              </a:ext>
            </a:extLst>
          </p:cNvPr>
          <p:cNvSpPr>
            <a:spLocks noGrp="1"/>
          </p:cNvSpPr>
          <p:nvPr>
            <p:ph type="sldNum" sz="quarter" idx="11"/>
          </p:nvPr>
        </p:nvSpPr>
        <p:spPr/>
        <p:txBody>
          <a:bodyPr/>
          <a:lstStyle/>
          <a:p>
            <a:fld id="{DA2C159E-F13C-4A85-9A41-E7669D3E0D70}" type="slidenum">
              <a:rPr lang="en-GB" smtClean="0"/>
              <a:pPr/>
              <a:t>61</a:t>
            </a:fld>
            <a:endParaRPr lang="en-GB"/>
          </a:p>
        </p:txBody>
      </p:sp>
      <p:sp>
        <p:nvSpPr>
          <p:cNvPr id="5" name="Footer Placeholder 4">
            <a:extLst>
              <a:ext uri="{FF2B5EF4-FFF2-40B4-BE49-F238E27FC236}">
                <a16:creationId xmlns:a16="http://schemas.microsoft.com/office/drawing/2014/main" id="{12DFDC5C-C5E8-41DA-9B06-B6729BF4080E}"/>
              </a:ext>
            </a:extLst>
          </p:cNvPr>
          <p:cNvSpPr>
            <a:spLocks noGrp="1"/>
          </p:cNvSpPr>
          <p:nvPr>
            <p:ph type="ftr" sz="quarter" idx="10"/>
          </p:nvPr>
        </p:nvSpPr>
        <p:spPr/>
        <p:txBody>
          <a:bodyPr/>
          <a:lstStyle/>
          <a:p>
            <a:r>
              <a:rPr lang="en-GB"/>
              <a:t>Education &amp; Training Foundation</a:t>
            </a:r>
            <a:endParaRPr lang="en-GB" dirty="0"/>
          </a:p>
        </p:txBody>
      </p:sp>
      <p:pic>
        <p:nvPicPr>
          <p:cNvPr id="4" name="Google Shape;119;p6">
            <a:extLst>
              <a:ext uri="{FF2B5EF4-FFF2-40B4-BE49-F238E27FC236}">
                <a16:creationId xmlns:a16="http://schemas.microsoft.com/office/drawing/2014/main" id="{FCBE67ED-5EA2-465F-8C1F-7C3674B45EB2}"/>
              </a:ext>
            </a:extLst>
          </p:cNvPr>
          <p:cNvPicPr preferRelativeResize="0"/>
          <p:nvPr/>
        </p:nvPicPr>
        <p:blipFill rotWithShape="1">
          <a:blip r:embed="rId3">
            <a:alphaModFix/>
          </a:blip>
          <a:srcRect/>
          <a:stretch/>
        </p:blipFill>
        <p:spPr>
          <a:xfrm>
            <a:off x="210522" y="339502"/>
            <a:ext cx="3335312" cy="1907381"/>
          </a:xfrm>
          <a:prstGeom prst="rect">
            <a:avLst/>
          </a:prstGeom>
          <a:noFill/>
          <a:ln>
            <a:noFill/>
          </a:ln>
        </p:spPr>
      </p:pic>
      <p:pic>
        <p:nvPicPr>
          <p:cNvPr id="6" name="Google Shape;120;p6">
            <a:extLst>
              <a:ext uri="{FF2B5EF4-FFF2-40B4-BE49-F238E27FC236}">
                <a16:creationId xmlns:a16="http://schemas.microsoft.com/office/drawing/2014/main" id="{26B0B760-84AF-4970-B4CF-CFBE3B82F6D5}"/>
              </a:ext>
            </a:extLst>
          </p:cNvPr>
          <p:cNvPicPr preferRelativeResize="0"/>
          <p:nvPr/>
        </p:nvPicPr>
        <p:blipFill rotWithShape="1">
          <a:blip r:embed="rId4">
            <a:alphaModFix/>
          </a:blip>
          <a:srcRect/>
          <a:stretch/>
        </p:blipFill>
        <p:spPr>
          <a:xfrm>
            <a:off x="241713" y="2427734"/>
            <a:ext cx="3317564" cy="1860947"/>
          </a:xfrm>
          <a:prstGeom prst="rect">
            <a:avLst/>
          </a:prstGeom>
          <a:noFill/>
          <a:ln>
            <a:noFill/>
          </a:ln>
        </p:spPr>
      </p:pic>
    </p:spTree>
    <p:extLst>
      <p:ext uri="{BB962C8B-B14F-4D97-AF65-F5344CB8AC3E}">
        <p14:creationId xmlns:p14="http://schemas.microsoft.com/office/powerpoint/2010/main" val="75241585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54A8B4A-0EAF-4600-BD68-E946AEC0A325}"/>
              </a:ext>
            </a:extLst>
          </p:cNvPr>
          <p:cNvSpPr>
            <a:spLocks noGrp="1"/>
          </p:cNvSpPr>
          <p:nvPr>
            <p:ph type="sldNum" sz="quarter" idx="11"/>
          </p:nvPr>
        </p:nvSpPr>
        <p:spPr/>
        <p:txBody>
          <a:bodyPr/>
          <a:lstStyle/>
          <a:p>
            <a:fld id="{DA2C159E-F13C-4A85-9A41-E7669D3E0D70}" type="slidenum">
              <a:rPr lang="en-GB" smtClean="0"/>
              <a:pPr/>
              <a:t>62</a:t>
            </a:fld>
            <a:endParaRPr lang="en-GB"/>
          </a:p>
        </p:txBody>
      </p:sp>
      <p:sp>
        <p:nvSpPr>
          <p:cNvPr id="5" name="Footer Placeholder 4">
            <a:extLst>
              <a:ext uri="{FF2B5EF4-FFF2-40B4-BE49-F238E27FC236}">
                <a16:creationId xmlns:a16="http://schemas.microsoft.com/office/drawing/2014/main" id="{12DFDC5C-C5E8-41DA-9B06-B6729BF4080E}"/>
              </a:ext>
            </a:extLst>
          </p:cNvPr>
          <p:cNvSpPr>
            <a:spLocks noGrp="1"/>
          </p:cNvSpPr>
          <p:nvPr>
            <p:ph type="ftr" sz="quarter" idx="10"/>
          </p:nvPr>
        </p:nvSpPr>
        <p:spPr/>
        <p:txBody>
          <a:bodyPr/>
          <a:lstStyle/>
          <a:p>
            <a:r>
              <a:rPr lang="en-GB"/>
              <a:t>Education &amp; Training Foundation</a:t>
            </a:r>
            <a:endParaRPr lang="en-GB" dirty="0"/>
          </a:p>
        </p:txBody>
      </p:sp>
      <p:sp>
        <p:nvSpPr>
          <p:cNvPr id="4" name="Google Shape;125;p7">
            <a:extLst>
              <a:ext uri="{FF2B5EF4-FFF2-40B4-BE49-F238E27FC236}">
                <a16:creationId xmlns:a16="http://schemas.microsoft.com/office/drawing/2014/main" id="{03076A0D-2FA8-4268-89E6-A9D8D27BB228}"/>
              </a:ext>
            </a:extLst>
          </p:cNvPr>
          <p:cNvSpPr txBox="1"/>
          <p:nvPr/>
        </p:nvSpPr>
        <p:spPr>
          <a:xfrm>
            <a:off x="899592" y="2290919"/>
            <a:ext cx="7344815" cy="561662"/>
          </a:xfrm>
          <a:prstGeom prst="rect">
            <a:avLst/>
          </a:prstGeom>
          <a:noFill/>
          <a:ln>
            <a:noFill/>
          </a:ln>
        </p:spPr>
        <p:txBody>
          <a:bodyPr spcFirstLastPara="1" wrap="square" lIns="68569" tIns="34275" rIns="68569" bIns="34275" anchor="t" anchorCtr="0">
            <a:spAutoFit/>
          </a:bodyPr>
          <a:lstStyle/>
          <a:p>
            <a:pPr algn="ctr"/>
            <a:r>
              <a:rPr lang="en-GB" sz="3200" b="1" dirty="0">
                <a:solidFill>
                  <a:schemeClr val="dk1"/>
                </a:solidFill>
                <a:latin typeface="+mj-lt"/>
                <a:ea typeface="Calibri"/>
                <a:cs typeface="Calibri"/>
                <a:sym typeface="Calibri"/>
              </a:rPr>
              <a:t>Setting up Mr. Robot on VirtualBox</a:t>
            </a:r>
            <a:endParaRPr sz="3200" b="1" dirty="0">
              <a:solidFill>
                <a:schemeClr val="dk1"/>
              </a:solidFill>
              <a:latin typeface="+mj-lt"/>
              <a:ea typeface="Calibri"/>
              <a:cs typeface="Calibri"/>
              <a:sym typeface="Calibri"/>
            </a:endParaRPr>
          </a:p>
        </p:txBody>
      </p:sp>
    </p:spTree>
    <p:extLst>
      <p:ext uri="{BB962C8B-B14F-4D97-AF65-F5344CB8AC3E}">
        <p14:creationId xmlns:p14="http://schemas.microsoft.com/office/powerpoint/2010/main" val="18290499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54A8B4A-0EAF-4600-BD68-E946AEC0A325}"/>
              </a:ext>
            </a:extLst>
          </p:cNvPr>
          <p:cNvSpPr>
            <a:spLocks noGrp="1"/>
          </p:cNvSpPr>
          <p:nvPr>
            <p:ph type="sldNum" sz="quarter" idx="11"/>
          </p:nvPr>
        </p:nvSpPr>
        <p:spPr/>
        <p:txBody>
          <a:bodyPr/>
          <a:lstStyle/>
          <a:p>
            <a:fld id="{DA2C159E-F13C-4A85-9A41-E7669D3E0D70}" type="slidenum">
              <a:rPr lang="en-GB" smtClean="0"/>
              <a:pPr/>
              <a:t>63</a:t>
            </a:fld>
            <a:endParaRPr lang="en-GB"/>
          </a:p>
        </p:txBody>
      </p:sp>
      <p:sp>
        <p:nvSpPr>
          <p:cNvPr id="5" name="Footer Placeholder 4">
            <a:extLst>
              <a:ext uri="{FF2B5EF4-FFF2-40B4-BE49-F238E27FC236}">
                <a16:creationId xmlns:a16="http://schemas.microsoft.com/office/drawing/2014/main" id="{12DFDC5C-C5E8-41DA-9B06-B6729BF4080E}"/>
              </a:ext>
            </a:extLst>
          </p:cNvPr>
          <p:cNvSpPr>
            <a:spLocks noGrp="1"/>
          </p:cNvSpPr>
          <p:nvPr>
            <p:ph type="ftr" sz="quarter" idx="10"/>
          </p:nvPr>
        </p:nvSpPr>
        <p:spPr/>
        <p:txBody>
          <a:bodyPr/>
          <a:lstStyle/>
          <a:p>
            <a:r>
              <a:rPr lang="en-GB"/>
              <a:t>Education &amp; Training Foundation</a:t>
            </a:r>
            <a:endParaRPr lang="en-GB" dirty="0"/>
          </a:p>
        </p:txBody>
      </p:sp>
      <p:pic>
        <p:nvPicPr>
          <p:cNvPr id="4" name="Google Shape;130;p8">
            <a:extLst>
              <a:ext uri="{FF2B5EF4-FFF2-40B4-BE49-F238E27FC236}">
                <a16:creationId xmlns:a16="http://schemas.microsoft.com/office/drawing/2014/main" id="{67CA3D96-D218-4052-93B3-905C80F186ED}"/>
              </a:ext>
            </a:extLst>
          </p:cNvPr>
          <p:cNvPicPr preferRelativeResize="0"/>
          <p:nvPr/>
        </p:nvPicPr>
        <p:blipFill rotWithShape="1">
          <a:blip r:embed="rId3">
            <a:alphaModFix/>
          </a:blip>
          <a:srcRect/>
          <a:stretch/>
        </p:blipFill>
        <p:spPr>
          <a:xfrm>
            <a:off x="234000" y="195486"/>
            <a:ext cx="3617920" cy="2094763"/>
          </a:xfrm>
          <a:prstGeom prst="rect">
            <a:avLst/>
          </a:prstGeom>
          <a:noFill/>
          <a:ln>
            <a:noFill/>
          </a:ln>
        </p:spPr>
      </p:pic>
      <p:pic>
        <p:nvPicPr>
          <p:cNvPr id="6" name="Google Shape;131;p8">
            <a:extLst>
              <a:ext uri="{FF2B5EF4-FFF2-40B4-BE49-F238E27FC236}">
                <a16:creationId xmlns:a16="http://schemas.microsoft.com/office/drawing/2014/main" id="{6B35C0DE-2F58-4830-AA50-28A3A19A44BD}"/>
              </a:ext>
            </a:extLst>
          </p:cNvPr>
          <p:cNvPicPr preferRelativeResize="0"/>
          <p:nvPr/>
        </p:nvPicPr>
        <p:blipFill rotWithShape="1">
          <a:blip r:embed="rId4">
            <a:alphaModFix/>
          </a:blip>
          <a:srcRect/>
          <a:stretch/>
        </p:blipFill>
        <p:spPr>
          <a:xfrm>
            <a:off x="234000" y="2430065"/>
            <a:ext cx="2911989" cy="2197381"/>
          </a:xfrm>
          <a:prstGeom prst="rect">
            <a:avLst/>
          </a:prstGeom>
          <a:noFill/>
          <a:ln>
            <a:noFill/>
          </a:ln>
        </p:spPr>
      </p:pic>
      <p:pic>
        <p:nvPicPr>
          <p:cNvPr id="7" name="Google Shape;132;p8">
            <a:extLst>
              <a:ext uri="{FF2B5EF4-FFF2-40B4-BE49-F238E27FC236}">
                <a16:creationId xmlns:a16="http://schemas.microsoft.com/office/drawing/2014/main" id="{AB139D78-7E82-407D-B4D5-6AF9E209F777}"/>
              </a:ext>
            </a:extLst>
          </p:cNvPr>
          <p:cNvPicPr preferRelativeResize="0"/>
          <p:nvPr/>
        </p:nvPicPr>
        <p:blipFill rotWithShape="1">
          <a:blip r:embed="rId5">
            <a:alphaModFix/>
          </a:blip>
          <a:srcRect/>
          <a:stretch/>
        </p:blipFill>
        <p:spPr>
          <a:xfrm>
            <a:off x="4788024" y="348554"/>
            <a:ext cx="2775347" cy="4163021"/>
          </a:xfrm>
          <a:prstGeom prst="rect">
            <a:avLst/>
          </a:prstGeom>
          <a:noFill/>
          <a:ln>
            <a:noFill/>
          </a:ln>
        </p:spPr>
      </p:pic>
    </p:spTree>
    <p:extLst>
      <p:ext uri="{BB962C8B-B14F-4D97-AF65-F5344CB8AC3E}">
        <p14:creationId xmlns:p14="http://schemas.microsoft.com/office/powerpoint/2010/main" val="128804341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54A8B4A-0EAF-4600-BD68-E946AEC0A325}"/>
              </a:ext>
            </a:extLst>
          </p:cNvPr>
          <p:cNvSpPr>
            <a:spLocks noGrp="1"/>
          </p:cNvSpPr>
          <p:nvPr>
            <p:ph type="sldNum" sz="quarter" idx="11"/>
          </p:nvPr>
        </p:nvSpPr>
        <p:spPr/>
        <p:txBody>
          <a:bodyPr/>
          <a:lstStyle/>
          <a:p>
            <a:fld id="{DA2C159E-F13C-4A85-9A41-E7669D3E0D70}" type="slidenum">
              <a:rPr lang="en-GB" smtClean="0"/>
              <a:pPr/>
              <a:t>64</a:t>
            </a:fld>
            <a:endParaRPr lang="en-GB"/>
          </a:p>
        </p:txBody>
      </p:sp>
      <p:sp>
        <p:nvSpPr>
          <p:cNvPr id="5" name="Footer Placeholder 4">
            <a:extLst>
              <a:ext uri="{FF2B5EF4-FFF2-40B4-BE49-F238E27FC236}">
                <a16:creationId xmlns:a16="http://schemas.microsoft.com/office/drawing/2014/main" id="{12DFDC5C-C5E8-41DA-9B06-B6729BF4080E}"/>
              </a:ext>
            </a:extLst>
          </p:cNvPr>
          <p:cNvSpPr>
            <a:spLocks noGrp="1"/>
          </p:cNvSpPr>
          <p:nvPr>
            <p:ph type="ftr" sz="quarter" idx="10"/>
          </p:nvPr>
        </p:nvSpPr>
        <p:spPr/>
        <p:txBody>
          <a:bodyPr/>
          <a:lstStyle/>
          <a:p>
            <a:r>
              <a:rPr lang="en-GB"/>
              <a:t>Education &amp; Training Foundation</a:t>
            </a:r>
            <a:endParaRPr lang="en-GB" dirty="0"/>
          </a:p>
        </p:txBody>
      </p:sp>
      <p:sp>
        <p:nvSpPr>
          <p:cNvPr id="6" name="TextBox 5">
            <a:extLst>
              <a:ext uri="{FF2B5EF4-FFF2-40B4-BE49-F238E27FC236}">
                <a16:creationId xmlns:a16="http://schemas.microsoft.com/office/drawing/2014/main" id="{2B2436AA-296D-4CB7-A5E5-F8AF6B37278F}"/>
              </a:ext>
            </a:extLst>
          </p:cNvPr>
          <p:cNvSpPr txBox="1"/>
          <p:nvPr/>
        </p:nvSpPr>
        <p:spPr>
          <a:xfrm>
            <a:off x="1340768" y="1986975"/>
            <a:ext cx="6462464" cy="584775"/>
          </a:xfrm>
          <a:prstGeom prst="rect">
            <a:avLst/>
          </a:prstGeom>
          <a:noFill/>
        </p:spPr>
        <p:txBody>
          <a:bodyPr wrap="square">
            <a:spAutoFit/>
          </a:bodyPr>
          <a:lstStyle/>
          <a:p>
            <a:pPr algn="ctr"/>
            <a:r>
              <a:rPr lang="en-GB" sz="3200" b="1" dirty="0">
                <a:solidFill>
                  <a:schemeClr val="dk1"/>
                </a:solidFill>
                <a:latin typeface="+mj-lt"/>
                <a:ea typeface="Calibri"/>
                <a:cs typeface="Calibri"/>
                <a:sym typeface="Calibri"/>
              </a:rPr>
              <a:t>Setting up our DHCP server</a:t>
            </a:r>
          </a:p>
        </p:txBody>
      </p:sp>
    </p:spTree>
    <p:extLst>
      <p:ext uri="{BB962C8B-B14F-4D97-AF65-F5344CB8AC3E}">
        <p14:creationId xmlns:p14="http://schemas.microsoft.com/office/powerpoint/2010/main" val="349290553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54A8B4A-0EAF-4600-BD68-E946AEC0A325}"/>
              </a:ext>
            </a:extLst>
          </p:cNvPr>
          <p:cNvSpPr>
            <a:spLocks noGrp="1"/>
          </p:cNvSpPr>
          <p:nvPr>
            <p:ph type="sldNum" sz="quarter" idx="11"/>
          </p:nvPr>
        </p:nvSpPr>
        <p:spPr/>
        <p:txBody>
          <a:bodyPr/>
          <a:lstStyle/>
          <a:p>
            <a:fld id="{DA2C159E-F13C-4A85-9A41-E7669D3E0D70}" type="slidenum">
              <a:rPr lang="en-GB" smtClean="0"/>
              <a:pPr/>
              <a:t>65</a:t>
            </a:fld>
            <a:endParaRPr lang="en-GB"/>
          </a:p>
        </p:txBody>
      </p:sp>
      <p:sp>
        <p:nvSpPr>
          <p:cNvPr id="5" name="Footer Placeholder 4">
            <a:extLst>
              <a:ext uri="{FF2B5EF4-FFF2-40B4-BE49-F238E27FC236}">
                <a16:creationId xmlns:a16="http://schemas.microsoft.com/office/drawing/2014/main" id="{12DFDC5C-C5E8-41DA-9B06-B6729BF4080E}"/>
              </a:ext>
            </a:extLst>
          </p:cNvPr>
          <p:cNvSpPr>
            <a:spLocks noGrp="1"/>
          </p:cNvSpPr>
          <p:nvPr>
            <p:ph type="ftr" sz="quarter" idx="10"/>
          </p:nvPr>
        </p:nvSpPr>
        <p:spPr/>
        <p:txBody>
          <a:bodyPr/>
          <a:lstStyle/>
          <a:p>
            <a:r>
              <a:rPr lang="en-GB"/>
              <a:t>Education &amp; Training Foundation</a:t>
            </a:r>
            <a:endParaRPr lang="en-GB" dirty="0"/>
          </a:p>
        </p:txBody>
      </p:sp>
      <p:pic>
        <p:nvPicPr>
          <p:cNvPr id="4" name="Google Shape;142;p10">
            <a:extLst>
              <a:ext uri="{FF2B5EF4-FFF2-40B4-BE49-F238E27FC236}">
                <a16:creationId xmlns:a16="http://schemas.microsoft.com/office/drawing/2014/main" id="{FF641E98-4F11-4E66-A9CB-B57AB250C420}"/>
              </a:ext>
            </a:extLst>
          </p:cNvPr>
          <p:cNvPicPr preferRelativeResize="0"/>
          <p:nvPr/>
        </p:nvPicPr>
        <p:blipFill rotWithShape="1">
          <a:blip r:embed="rId3">
            <a:alphaModFix/>
          </a:blip>
          <a:srcRect/>
          <a:stretch/>
        </p:blipFill>
        <p:spPr>
          <a:xfrm>
            <a:off x="1448395" y="102393"/>
            <a:ext cx="6247210" cy="2042467"/>
          </a:xfrm>
          <a:prstGeom prst="rect">
            <a:avLst/>
          </a:prstGeom>
          <a:noFill/>
          <a:ln>
            <a:noFill/>
          </a:ln>
        </p:spPr>
      </p:pic>
      <p:sp>
        <p:nvSpPr>
          <p:cNvPr id="6" name="Google Shape;143;p10">
            <a:extLst>
              <a:ext uri="{FF2B5EF4-FFF2-40B4-BE49-F238E27FC236}">
                <a16:creationId xmlns:a16="http://schemas.microsoft.com/office/drawing/2014/main" id="{7A204CED-4ED1-42AD-B188-579B25DA4E48}"/>
              </a:ext>
            </a:extLst>
          </p:cNvPr>
          <p:cNvSpPr/>
          <p:nvPr/>
        </p:nvSpPr>
        <p:spPr>
          <a:xfrm>
            <a:off x="535782" y="2197506"/>
            <a:ext cx="8372474" cy="2469877"/>
          </a:xfrm>
          <a:prstGeom prst="rect">
            <a:avLst/>
          </a:prstGeom>
          <a:noFill/>
          <a:ln>
            <a:noFill/>
          </a:ln>
        </p:spPr>
        <p:txBody>
          <a:bodyPr spcFirstLastPara="1" wrap="square" lIns="68569" tIns="34275" rIns="68569" bIns="34275" anchor="t" anchorCtr="0">
            <a:spAutoFit/>
          </a:bodyPr>
          <a:lstStyle/>
          <a:p>
            <a:r>
              <a:rPr lang="en-GB" sz="1200" b="1" dirty="0" err="1">
                <a:solidFill>
                  <a:schemeClr val="dk1"/>
                </a:solidFill>
                <a:ea typeface="Calibri"/>
                <a:cs typeface="Calibri"/>
                <a:sym typeface="Calibri"/>
              </a:rPr>
              <a:t>vboxmanage</a:t>
            </a:r>
            <a:r>
              <a:rPr lang="en-GB" sz="1200" dirty="0">
                <a:solidFill>
                  <a:schemeClr val="dk1"/>
                </a:solidFill>
                <a:ea typeface="Calibri"/>
                <a:cs typeface="Calibri"/>
                <a:sym typeface="Calibri"/>
              </a:rPr>
              <a:t> (Tool to manage our VMs)</a:t>
            </a:r>
            <a:endParaRPr sz="1200" dirty="0"/>
          </a:p>
          <a:p>
            <a:endParaRPr sz="1200" dirty="0">
              <a:solidFill>
                <a:schemeClr val="dk1"/>
              </a:solidFill>
              <a:ea typeface="Calibri"/>
              <a:cs typeface="Calibri"/>
              <a:sym typeface="Calibri"/>
            </a:endParaRPr>
          </a:p>
          <a:p>
            <a:r>
              <a:rPr lang="en-GB" sz="1200" b="1" dirty="0" err="1">
                <a:solidFill>
                  <a:schemeClr val="dk1"/>
                </a:solidFill>
                <a:ea typeface="Calibri"/>
                <a:cs typeface="Calibri"/>
                <a:sym typeface="Calibri"/>
              </a:rPr>
              <a:t>dhcpserver</a:t>
            </a:r>
            <a:r>
              <a:rPr lang="en-GB" sz="1200" b="1" dirty="0">
                <a:solidFill>
                  <a:schemeClr val="dk1"/>
                </a:solidFill>
                <a:ea typeface="Calibri"/>
                <a:cs typeface="Calibri"/>
                <a:sym typeface="Calibri"/>
              </a:rPr>
              <a:t> add </a:t>
            </a:r>
            <a:r>
              <a:rPr lang="en-GB" sz="1200" dirty="0">
                <a:solidFill>
                  <a:schemeClr val="dk1"/>
                </a:solidFill>
                <a:ea typeface="Calibri"/>
                <a:cs typeface="Calibri"/>
                <a:sym typeface="Calibri"/>
              </a:rPr>
              <a:t>(Create a DHCP server.)</a:t>
            </a:r>
            <a:endParaRPr sz="1200" dirty="0"/>
          </a:p>
          <a:p>
            <a:endParaRPr sz="1200" dirty="0">
              <a:solidFill>
                <a:schemeClr val="dk1"/>
              </a:solidFill>
              <a:ea typeface="Calibri"/>
              <a:cs typeface="Calibri"/>
              <a:sym typeface="Calibri"/>
            </a:endParaRPr>
          </a:p>
          <a:p>
            <a:r>
              <a:rPr lang="en-GB" sz="1200" b="1" dirty="0">
                <a:solidFill>
                  <a:schemeClr val="dk1"/>
                </a:solidFill>
                <a:ea typeface="Calibri"/>
                <a:cs typeface="Calibri"/>
                <a:sym typeface="Calibri"/>
              </a:rPr>
              <a:t>--network=“name” </a:t>
            </a:r>
            <a:r>
              <a:rPr lang="en-GB" sz="1200" dirty="0">
                <a:solidFill>
                  <a:schemeClr val="dk1"/>
                </a:solidFill>
                <a:ea typeface="Calibri"/>
                <a:cs typeface="Calibri"/>
                <a:sym typeface="Calibri"/>
              </a:rPr>
              <a:t>(We give our network a name.)</a:t>
            </a:r>
            <a:endParaRPr sz="1200" dirty="0"/>
          </a:p>
          <a:p>
            <a:endParaRPr sz="1200" dirty="0">
              <a:solidFill>
                <a:schemeClr val="dk1"/>
              </a:solidFill>
              <a:ea typeface="Calibri"/>
              <a:cs typeface="Calibri"/>
              <a:sym typeface="Calibri"/>
            </a:endParaRPr>
          </a:p>
          <a:p>
            <a:r>
              <a:rPr lang="en-GB" sz="1200" b="1" dirty="0">
                <a:solidFill>
                  <a:schemeClr val="dk1"/>
                </a:solidFill>
                <a:ea typeface="Calibri"/>
                <a:cs typeface="Calibri"/>
                <a:sym typeface="Calibri"/>
              </a:rPr>
              <a:t>--server-</a:t>
            </a:r>
            <a:r>
              <a:rPr lang="en-GB" sz="1200" b="1" dirty="0" err="1">
                <a:solidFill>
                  <a:schemeClr val="dk1"/>
                </a:solidFill>
                <a:ea typeface="Calibri"/>
                <a:cs typeface="Calibri"/>
                <a:sym typeface="Calibri"/>
              </a:rPr>
              <a:t>ip</a:t>
            </a:r>
            <a:r>
              <a:rPr lang="en-GB" sz="1200" b="1" dirty="0">
                <a:solidFill>
                  <a:schemeClr val="dk1"/>
                </a:solidFill>
                <a:ea typeface="Calibri"/>
                <a:cs typeface="Calibri"/>
                <a:sym typeface="Calibri"/>
              </a:rPr>
              <a:t>=10.38.1.1</a:t>
            </a:r>
            <a:r>
              <a:rPr lang="en-GB" sz="1200" dirty="0">
                <a:solidFill>
                  <a:schemeClr val="dk1"/>
                </a:solidFill>
                <a:ea typeface="Calibri"/>
                <a:cs typeface="Calibri"/>
                <a:sym typeface="Calibri"/>
              </a:rPr>
              <a:t> (Grant an IP address to our server.)</a:t>
            </a:r>
            <a:endParaRPr sz="1200" dirty="0"/>
          </a:p>
          <a:p>
            <a:endParaRPr sz="1200" dirty="0">
              <a:solidFill>
                <a:schemeClr val="dk1"/>
              </a:solidFill>
              <a:ea typeface="Calibri"/>
              <a:cs typeface="Calibri"/>
              <a:sym typeface="Calibri"/>
            </a:endParaRPr>
          </a:p>
          <a:p>
            <a:r>
              <a:rPr lang="en-GB" sz="1200" b="1" dirty="0">
                <a:solidFill>
                  <a:schemeClr val="dk1"/>
                </a:solidFill>
                <a:ea typeface="Calibri"/>
                <a:cs typeface="Calibri"/>
                <a:sym typeface="Calibri"/>
              </a:rPr>
              <a:t>-- lower-</a:t>
            </a:r>
            <a:r>
              <a:rPr lang="en-GB" sz="1200" b="1" dirty="0" err="1">
                <a:solidFill>
                  <a:schemeClr val="dk1"/>
                </a:solidFill>
                <a:ea typeface="Calibri"/>
                <a:cs typeface="Calibri"/>
                <a:sym typeface="Calibri"/>
              </a:rPr>
              <a:t>ip</a:t>
            </a:r>
            <a:r>
              <a:rPr lang="en-GB" sz="1200" b="1" dirty="0">
                <a:solidFill>
                  <a:schemeClr val="dk1"/>
                </a:solidFill>
                <a:ea typeface="Calibri"/>
                <a:cs typeface="Calibri"/>
                <a:sym typeface="Calibri"/>
              </a:rPr>
              <a:t>=10.38.1.110 --upper-</a:t>
            </a:r>
            <a:r>
              <a:rPr lang="en-GB" sz="1200" b="1" dirty="0" err="1">
                <a:solidFill>
                  <a:schemeClr val="dk1"/>
                </a:solidFill>
                <a:ea typeface="Calibri"/>
                <a:cs typeface="Calibri"/>
                <a:sym typeface="Calibri"/>
              </a:rPr>
              <a:t>ip</a:t>
            </a:r>
            <a:r>
              <a:rPr lang="en-GB" sz="1200" b="1" dirty="0">
                <a:solidFill>
                  <a:schemeClr val="dk1"/>
                </a:solidFill>
                <a:ea typeface="Calibri"/>
                <a:cs typeface="Calibri"/>
                <a:sym typeface="Calibri"/>
              </a:rPr>
              <a:t>=10.38.1.120 </a:t>
            </a:r>
            <a:r>
              <a:rPr lang="en-GB" sz="1200" dirty="0">
                <a:solidFill>
                  <a:schemeClr val="dk1"/>
                </a:solidFill>
                <a:ea typeface="Calibri"/>
                <a:cs typeface="Calibri"/>
                <a:sym typeface="Calibri"/>
              </a:rPr>
              <a:t>(Range of IPs to allocate to connected devices is between 110-120.)</a:t>
            </a:r>
            <a:endParaRPr sz="1200" dirty="0"/>
          </a:p>
          <a:p>
            <a:endParaRPr sz="1200" dirty="0">
              <a:solidFill>
                <a:schemeClr val="dk1"/>
              </a:solidFill>
              <a:ea typeface="Calibri"/>
              <a:cs typeface="Calibri"/>
              <a:sym typeface="Calibri"/>
            </a:endParaRPr>
          </a:p>
          <a:p>
            <a:r>
              <a:rPr lang="en-GB" sz="1200" b="1" dirty="0">
                <a:solidFill>
                  <a:schemeClr val="dk1"/>
                </a:solidFill>
                <a:ea typeface="Calibri"/>
                <a:cs typeface="Calibri"/>
                <a:sym typeface="Calibri"/>
              </a:rPr>
              <a:t>--netmask=255.255.255.0 </a:t>
            </a:r>
            <a:r>
              <a:rPr lang="en-GB" sz="1200" dirty="0">
                <a:solidFill>
                  <a:schemeClr val="dk1"/>
                </a:solidFill>
                <a:ea typeface="Calibri"/>
                <a:cs typeface="Calibri"/>
                <a:sym typeface="Calibri"/>
              </a:rPr>
              <a:t>(Assign a network mask to our server.)</a:t>
            </a:r>
            <a:endParaRPr sz="1200" dirty="0"/>
          </a:p>
          <a:p>
            <a:endParaRPr sz="1200" dirty="0">
              <a:solidFill>
                <a:schemeClr val="dk1"/>
              </a:solidFill>
              <a:ea typeface="Calibri"/>
              <a:cs typeface="Calibri"/>
              <a:sym typeface="Calibri"/>
            </a:endParaRPr>
          </a:p>
          <a:p>
            <a:r>
              <a:rPr lang="en-GB" sz="1200" b="1" dirty="0">
                <a:solidFill>
                  <a:schemeClr val="dk1"/>
                </a:solidFill>
                <a:ea typeface="Calibri"/>
                <a:cs typeface="Calibri"/>
                <a:sym typeface="Calibri"/>
              </a:rPr>
              <a:t>-- enable </a:t>
            </a:r>
            <a:r>
              <a:rPr lang="en-GB" sz="1200" dirty="0">
                <a:solidFill>
                  <a:schemeClr val="dk1"/>
                </a:solidFill>
                <a:ea typeface="Calibri"/>
                <a:cs typeface="Calibri"/>
                <a:sym typeface="Calibri"/>
              </a:rPr>
              <a:t>(Initiate server.)</a:t>
            </a:r>
            <a:endParaRPr sz="1200" dirty="0">
              <a:solidFill>
                <a:schemeClr val="dk1"/>
              </a:solidFill>
              <a:ea typeface="Calibri"/>
              <a:cs typeface="Calibri"/>
              <a:sym typeface="Calibri"/>
            </a:endParaRPr>
          </a:p>
        </p:txBody>
      </p:sp>
    </p:spTree>
    <p:extLst>
      <p:ext uri="{BB962C8B-B14F-4D97-AF65-F5344CB8AC3E}">
        <p14:creationId xmlns:p14="http://schemas.microsoft.com/office/powerpoint/2010/main" val="21516147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54A8B4A-0EAF-4600-BD68-E946AEC0A325}"/>
              </a:ext>
            </a:extLst>
          </p:cNvPr>
          <p:cNvSpPr>
            <a:spLocks noGrp="1"/>
          </p:cNvSpPr>
          <p:nvPr>
            <p:ph type="sldNum" sz="quarter" idx="11"/>
          </p:nvPr>
        </p:nvSpPr>
        <p:spPr/>
        <p:txBody>
          <a:bodyPr/>
          <a:lstStyle/>
          <a:p>
            <a:fld id="{DA2C159E-F13C-4A85-9A41-E7669D3E0D70}" type="slidenum">
              <a:rPr lang="en-GB" smtClean="0"/>
              <a:pPr/>
              <a:t>66</a:t>
            </a:fld>
            <a:endParaRPr lang="en-GB"/>
          </a:p>
        </p:txBody>
      </p:sp>
      <p:sp>
        <p:nvSpPr>
          <p:cNvPr id="5" name="Footer Placeholder 4">
            <a:extLst>
              <a:ext uri="{FF2B5EF4-FFF2-40B4-BE49-F238E27FC236}">
                <a16:creationId xmlns:a16="http://schemas.microsoft.com/office/drawing/2014/main" id="{12DFDC5C-C5E8-41DA-9B06-B6729BF4080E}"/>
              </a:ext>
            </a:extLst>
          </p:cNvPr>
          <p:cNvSpPr>
            <a:spLocks noGrp="1"/>
          </p:cNvSpPr>
          <p:nvPr>
            <p:ph type="ftr" sz="quarter" idx="10"/>
          </p:nvPr>
        </p:nvSpPr>
        <p:spPr/>
        <p:txBody>
          <a:bodyPr/>
          <a:lstStyle/>
          <a:p>
            <a:r>
              <a:rPr lang="en-GB"/>
              <a:t>Education &amp; Training Foundation</a:t>
            </a:r>
            <a:endParaRPr lang="en-GB" dirty="0"/>
          </a:p>
        </p:txBody>
      </p:sp>
      <p:sp>
        <p:nvSpPr>
          <p:cNvPr id="4" name="Google Shape;148;p11">
            <a:extLst>
              <a:ext uri="{FF2B5EF4-FFF2-40B4-BE49-F238E27FC236}">
                <a16:creationId xmlns:a16="http://schemas.microsoft.com/office/drawing/2014/main" id="{46DB713B-913C-4C36-8C6B-CE6C5B6746A6}"/>
              </a:ext>
            </a:extLst>
          </p:cNvPr>
          <p:cNvSpPr/>
          <p:nvPr/>
        </p:nvSpPr>
        <p:spPr>
          <a:xfrm>
            <a:off x="514351" y="332988"/>
            <a:ext cx="8372474" cy="4131870"/>
          </a:xfrm>
          <a:prstGeom prst="rect">
            <a:avLst/>
          </a:prstGeom>
          <a:noFill/>
          <a:ln>
            <a:noFill/>
          </a:ln>
        </p:spPr>
        <p:txBody>
          <a:bodyPr spcFirstLastPara="1" wrap="square" lIns="68569" tIns="34275" rIns="68569" bIns="34275" anchor="t" anchorCtr="0">
            <a:spAutoFit/>
          </a:bodyPr>
          <a:lstStyle/>
          <a:p>
            <a:r>
              <a:rPr lang="en-GB" sz="1200" b="1" u="sng" dirty="0" err="1">
                <a:solidFill>
                  <a:schemeClr val="dk1"/>
                </a:solidFill>
                <a:ea typeface="Calibri"/>
                <a:cs typeface="Calibri"/>
                <a:sym typeface="Calibri"/>
              </a:rPr>
              <a:t>dhcp</a:t>
            </a:r>
            <a:r>
              <a:rPr lang="en-GB" sz="1200" b="1" u="sng" dirty="0">
                <a:solidFill>
                  <a:schemeClr val="dk1"/>
                </a:solidFill>
                <a:ea typeface="Calibri"/>
                <a:cs typeface="Calibri"/>
                <a:sym typeface="Calibri"/>
              </a:rPr>
              <a:t> server </a:t>
            </a:r>
            <a:r>
              <a:rPr lang="en-GB" sz="1200" b="1" dirty="0">
                <a:solidFill>
                  <a:schemeClr val="dk1"/>
                </a:solidFill>
                <a:ea typeface="Calibri"/>
                <a:cs typeface="Calibri"/>
                <a:sym typeface="Calibri"/>
              </a:rPr>
              <a:t>- </a:t>
            </a:r>
            <a:r>
              <a:rPr lang="en-GB" sz="1200" dirty="0">
                <a:solidFill>
                  <a:schemeClr val="dk1"/>
                </a:solidFill>
                <a:ea typeface="Calibri"/>
                <a:cs typeface="Calibri"/>
                <a:sym typeface="Calibri"/>
              </a:rPr>
              <a:t>A</a:t>
            </a:r>
            <a:r>
              <a:rPr lang="en-GB" sz="1200" b="1" dirty="0">
                <a:solidFill>
                  <a:schemeClr val="dk1"/>
                </a:solidFill>
                <a:ea typeface="Calibri"/>
                <a:cs typeface="Calibri"/>
                <a:sym typeface="Calibri"/>
              </a:rPr>
              <a:t> DHCP server</a:t>
            </a:r>
            <a:r>
              <a:rPr lang="en-GB" sz="1200" dirty="0">
                <a:solidFill>
                  <a:schemeClr val="dk1"/>
                </a:solidFill>
                <a:ea typeface="Calibri"/>
                <a:cs typeface="Calibri"/>
                <a:sym typeface="Calibri"/>
              </a:rPr>
              <a:t> is a network server that automatically provides and assigns IP addresses, default gateways and other network parameters to client devices. It relies on the standard protocol known as Dynamic Host Configuration Protocol – or DHCP – to respond to broadcast queries from clients.</a:t>
            </a:r>
            <a:endParaRPr sz="1200" dirty="0"/>
          </a:p>
          <a:p>
            <a:r>
              <a:rPr lang="en-GB" sz="1200" dirty="0">
                <a:solidFill>
                  <a:schemeClr val="dk1"/>
                </a:solidFill>
                <a:ea typeface="Calibri"/>
                <a:cs typeface="Calibri"/>
                <a:sym typeface="Calibri"/>
              </a:rPr>
              <a:t>A DHCP server automatically sends the required network parameters for clients to properly communicate on the network. Without it, the network administrator has to manually set up every client that joins the network, which can be cumbersome, especially in large networks. DHCP servers usually assign to each client a unique dynamic IP address, which changes when the client’s lease for that IP address has expired. </a:t>
            </a:r>
            <a:r>
              <a:rPr lang="en-GB" sz="1200" b="1" dirty="0">
                <a:solidFill>
                  <a:schemeClr val="dk1"/>
                </a:solidFill>
                <a:ea typeface="Calibri"/>
                <a:cs typeface="Calibri"/>
                <a:sym typeface="Calibri"/>
              </a:rPr>
              <a:t>By default, your home router will serve as a DHCP server</a:t>
            </a:r>
            <a:r>
              <a:rPr lang="en-GB" sz="1200" dirty="0">
                <a:solidFill>
                  <a:schemeClr val="dk1"/>
                </a:solidFill>
                <a:ea typeface="Calibri"/>
                <a:cs typeface="Calibri"/>
                <a:sym typeface="Calibri"/>
              </a:rPr>
              <a:t>.</a:t>
            </a:r>
            <a:endParaRPr sz="1200" dirty="0"/>
          </a:p>
          <a:p>
            <a:endParaRPr lang="en-GB" sz="1200" dirty="0">
              <a:solidFill>
                <a:schemeClr val="dk1"/>
              </a:solidFill>
              <a:ea typeface="Calibri"/>
              <a:cs typeface="Calibri"/>
              <a:sym typeface="Calibri"/>
            </a:endParaRPr>
          </a:p>
          <a:p>
            <a:endParaRPr sz="1200" dirty="0">
              <a:solidFill>
                <a:schemeClr val="dk1"/>
              </a:solidFill>
              <a:ea typeface="Calibri"/>
              <a:cs typeface="Calibri"/>
              <a:sym typeface="Calibri"/>
            </a:endParaRPr>
          </a:p>
          <a:p>
            <a:r>
              <a:rPr lang="en-GB" sz="1200" b="1" u="sng" dirty="0" err="1">
                <a:solidFill>
                  <a:schemeClr val="dk1"/>
                </a:solidFill>
                <a:ea typeface="Calibri"/>
                <a:cs typeface="Calibri"/>
                <a:sym typeface="Calibri"/>
              </a:rPr>
              <a:t>ip</a:t>
            </a:r>
            <a:r>
              <a:rPr lang="en-GB" sz="1200" dirty="0">
                <a:solidFill>
                  <a:schemeClr val="dk1"/>
                </a:solidFill>
                <a:ea typeface="Calibri"/>
                <a:cs typeface="Calibri"/>
                <a:sym typeface="Calibri"/>
              </a:rPr>
              <a:t> - The Internet Protocol (IP) is a protocol, or set of rules, for routing and addressing packets of data so that they can travel across networks and arrive at the correct destination. Data traversing the internet is divided into smaller pieces, called packets. IP information is attached to each packet, and this information helps routers to send packets to the right place. Every device or domain that connects to the internet is assigned an IP address, and as packets are directed to the IP address attached to them, data arrives where it is needed.</a:t>
            </a:r>
            <a:endParaRPr sz="1200" dirty="0"/>
          </a:p>
          <a:p>
            <a:r>
              <a:rPr lang="en-GB" sz="1200" dirty="0">
                <a:solidFill>
                  <a:schemeClr val="dk1"/>
                </a:solidFill>
                <a:ea typeface="Calibri"/>
                <a:cs typeface="Calibri"/>
                <a:sym typeface="Calibri"/>
              </a:rPr>
              <a:t>Once the packets arrive at their destination, they are handled differently depending on which transport protocol is used in combination with IP. The most common transport protocols are TCP and UDP.</a:t>
            </a:r>
            <a:endParaRPr sz="1200" dirty="0"/>
          </a:p>
          <a:p>
            <a:endParaRPr sz="1200" dirty="0">
              <a:solidFill>
                <a:schemeClr val="dk1"/>
              </a:solidFill>
              <a:ea typeface="Calibri"/>
              <a:cs typeface="Calibri"/>
              <a:sym typeface="Calibri"/>
            </a:endParaRPr>
          </a:p>
          <a:p>
            <a:endParaRPr sz="1200" dirty="0">
              <a:solidFill>
                <a:schemeClr val="dk1"/>
              </a:solidFill>
              <a:ea typeface="Calibri"/>
              <a:cs typeface="Calibri"/>
              <a:sym typeface="Calibri"/>
            </a:endParaRPr>
          </a:p>
          <a:p>
            <a:endParaRPr sz="1200" dirty="0">
              <a:solidFill>
                <a:schemeClr val="dk1"/>
              </a:solidFill>
              <a:ea typeface="Calibri"/>
              <a:cs typeface="Calibri"/>
              <a:sym typeface="Calibri"/>
            </a:endParaRPr>
          </a:p>
          <a:p>
            <a:endParaRPr sz="1200" dirty="0">
              <a:solidFill>
                <a:schemeClr val="dk1"/>
              </a:solidFill>
              <a:ea typeface="Calibri"/>
              <a:cs typeface="Calibri"/>
              <a:sym typeface="Calibri"/>
            </a:endParaRPr>
          </a:p>
          <a:p>
            <a:endParaRPr sz="1200" dirty="0">
              <a:solidFill>
                <a:schemeClr val="dk1"/>
              </a:solidFill>
              <a:ea typeface="Calibri"/>
              <a:cs typeface="Calibri"/>
              <a:sym typeface="Calibri"/>
            </a:endParaRPr>
          </a:p>
          <a:p>
            <a:endParaRPr sz="1200" b="1" dirty="0">
              <a:solidFill>
                <a:schemeClr val="dk1"/>
              </a:solidFill>
              <a:ea typeface="Calibri"/>
              <a:cs typeface="Calibri"/>
              <a:sym typeface="Calibri"/>
            </a:endParaRPr>
          </a:p>
        </p:txBody>
      </p:sp>
    </p:spTree>
    <p:extLst>
      <p:ext uri="{BB962C8B-B14F-4D97-AF65-F5344CB8AC3E}">
        <p14:creationId xmlns:p14="http://schemas.microsoft.com/office/powerpoint/2010/main" val="37141707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54A8B4A-0EAF-4600-BD68-E946AEC0A325}"/>
              </a:ext>
            </a:extLst>
          </p:cNvPr>
          <p:cNvSpPr>
            <a:spLocks noGrp="1"/>
          </p:cNvSpPr>
          <p:nvPr>
            <p:ph type="sldNum" sz="quarter" idx="11"/>
          </p:nvPr>
        </p:nvSpPr>
        <p:spPr/>
        <p:txBody>
          <a:bodyPr/>
          <a:lstStyle/>
          <a:p>
            <a:fld id="{DA2C159E-F13C-4A85-9A41-E7669D3E0D70}" type="slidenum">
              <a:rPr lang="en-GB" smtClean="0"/>
              <a:pPr/>
              <a:t>67</a:t>
            </a:fld>
            <a:endParaRPr lang="en-GB"/>
          </a:p>
        </p:txBody>
      </p:sp>
      <p:sp>
        <p:nvSpPr>
          <p:cNvPr id="5" name="Footer Placeholder 4">
            <a:extLst>
              <a:ext uri="{FF2B5EF4-FFF2-40B4-BE49-F238E27FC236}">
                <a16:creationId xmlns:a16="http://schemas.microsoft.com/office/drawing/2014/main" id="{12DFDC5C-C5E8-41DA-9B06-B6729BF4080E}"/>
              </a:ext>
            </a:extLst>
          </p:cNvPr>
          <p:cNvSpPr>
            <a:spLocks noGrp="1"/>
          </p:cNvSpPr>
          <p:nvPr>
            <p:ph type="ftr" sz="quarter" idx="10"/>
          </p:nvPr>
        </p:nvSpPr>
        <p:spPr/>
        <p:txBody>
          <a:bodyPr/>
          <a:lstStyle/>
          <a:p>
            <a:r>
              <a:rPr lang="en-GB"/>
              <a:t>Education &amp; Training Foundation</a:t>
            </a:r>
            <a:endParaRPr lang="en-GB" dirty="0"/>
          </a:p>
        </p:txBody>
      </p:sp>
      <p:sp>
        <p:nvSpPr>
          <p:cNvPr id="4" name="Google Shape;153;p12">
            <a:extLst>
              <a:ext uri="{FF2B5EF4-FFF2-40B4-BE49-F238E27FC236}">
                <a16:creationId xmlns:a16="http://schemas.microsoft.com/office/drawing/2014/main" id="{6C4FEDE2-6B60-43E8-9A1D-60D7AB14C2D9}"/>
              </a:ext>
            </a:extLst>
          </p:cNvPr>
          <p:cNvSpPr/>
          <p:nvPr/>
        </p:nvSpPr>
        <p:spPr>
          <a:xfrm>
            <a:off x="385763" y="357992"/>
            <a:ext cx="8372474" cy="2100545"/>
          </a:xfrm>
          <a:prstGeom prst="rect">
            <a:avLst/>
          </a:prstGeom>
          <a:noFill/>
          <a:ln>
            <a:noFill/>
          </a:ln>
        </p:spPr>
        <p:txBody>
          <a:bodyPr spcFirstLastPara="1" wrap="square" lIns="68569" tIns="34275" rIns="68569" bIns="34275" anchor="t" anchorCtr="0">
            <a:spAutoFit/>
          </a:bodyPr>
          <a:lstStyle/>
          <a:p>
            <a:r>
              <a:rPr lang="en-GB" sz="1200" b="1" u="sng" dirty="0" err="1">
                <a:solidFill>
                  <a:schemeClr val="dk1"/>
                </a:solidFill>
                <a:ea typeface="Calibri"/>
                <a:cs typeface="Calibri"/>
                <a:sym typeface="Calibri"/>
              </a:rPr>
              <a:t>ip</a:t>
            </a:r>
            <a:r>
              <a:rPr lang="en-GB" sz="1200" dirty="0">
                <a:solidFill>
                  <a:schemeClr val="dk1"/>
                </a:solidFill>
                <a:ea typeface="Calibri"/>
                <a:cs typeface="Calibri"/>
                <a:sym typeface="Calibri"/>
              </a:rPr>
              <a:t> - The IP address is a 32-bit number that uniquely identifies a network interface on a machine. An IP address is typically written in decimal digits, formatted as four eight-bit fields, separated by full stops. Each eight-bit field represents a byte of the IP address. This form of representing the bytes of an IP address is often referred to as the </a:t>
            </a:r>
            <a:r>
              <a:rPr lang="en-GB" sz="1200" b="1" dirty="0">
                <a:solidFill>
                  <a:schemeClr val="dk1"/>
                </a:solidFill>
                <a:ea typeface="Calibri"/>
                <a:cs typeface="Calibri"/>
                <a:sym typeface="Calibri"/>
              </a:rPr>
              <a:t>dotted-decimal format</a:t>
            </a:r>
            <a:r>
              <a:rPr lang="en-GB" sz="1200" dirty="0">
                <a:solidFill>
                  <a:schemeClr val="dk1"/>
                </a:solidFill>
                <a:ea typeface="Calibri"/>
                <a:cs typeface="Calibri"/>
                <a:sym typeface="Calibri"/>
              </a:rPr>
              <a:t>.</a:t>
            </a:r>
            <a:endParaRPr sz="1200" dirty="0"/>
          </a:p>
          <a:p>
            <a:r>
              <a:rPr lang="en-GB" sz="1200" dirty="0">
                <a:solidFill>
                  <a:schemeClr val="dk1"/>
                </a:solidFill>
                <a:ea typeface="Calibri"/>
                <a:cs typeface="Calibri"/>
                <a:sym typeface="Calibri"/>
              </a:rPr>
              <a:t>The bytes of the IP address are further classified into two parts: the network part and the host part.</a:t>
            </a:r>
            <a:endParaRPr sz="1200" dirty="0"/>
          </a:p>
          <a:p>
            <a:endParaRPr sz="1200" dirty="0">
              <a:solidFill>
                <a:schemeClr val="dk1"/>
              </a:solidFill>
              <a:ea typeface="Calibri"/>
              <a:cs typeface="Calibri"/>
              <a:sym typeface="Calibri"/>
            </a:endParaRPr>
          </a:p>
          <a:p>
            <a:r>
              <a:rPr lang="en-GB" sz="1200" dirty="0">
                <a:solidFill>
                  <a:schemeClr val="dk1"/>
                </a:solidFill>
                <a:ea typeface="Calibri"/>
                <a:cs typeface="Calibri"/>
                <a:sym typeface="Calibri"/>
              </a:rPr>
              <a:t> </a:t>
            </a:r>
            <a:endParaRPr sz="1200" dirty="0">
              <a:solidFill>
                <a:schemeClr val="dk1"/>
              </a:solidFill>
              <a:ea typeface="Calibri"/>
              <a:cs typeface="Calibri"/>
              <a:sym typeface="Calibri"/>
            </a:endParaRPr>
          </a:p>
          <a:p>
            <a:endParaRPr sz="1200" dirty="0">
              <a:solidFill>
                <a:schemeClr val="dk1"/>
              </a:solidFill>
              <a:ea typeface="Calibri"/>
              <a:cs typeface="Calibri"/>
              <a:sym typeface="Calibri"/>
            </a:endParaRPr>
          </a:p>
          <a:p>
            <a:endParaRPr sz="1200" dirty="0">
              <a:solidFill>
                <a:schemeClr val="dk1"/>
              </a:solidFill>
              <a:ea typeface="Calibri"/>
              <a:cs typeface="Calibri"/>
              <a:sym typeface="Calibri"/>
            </a:endParaRPr>
          </a:p>
          <a:p>
            <a:endParaRPr sz="1200" dirty="0">
              <a:solidFill>
                <a:schemeClr val="dk1"/>
              </a:solidFill>
              <a:ea typeface="Calibri"/>
              <a:cs typeface="Calibri"/>
              <a:sym typeface="Calibri"/>
            </a:endParaRPr>
          </a:p>
          <a:p>
            <a:endParaRPr sz="1200" dirty="0">
              <a:solidFill>
                <a:schemeClr val="dk1"/>
              </a:solidFill>
              <a:ea typeface="Calibri"/>
              <a:cs typeface="Calibri"/>
              <a:sym typeface="Calibri"/>
            </a:endParaRPr>
          </a:p>
          <a:p>
            <a:endParaRPr sz="1200" b="1" dirty="0">
              <a:solidFill>
                <a:schemeClr val="dk1"/>
              </a:solidFill>
              <a:ea typeface="Calibri"/>
              <a:cs typeface="Calibri"/>
              <a:sym typeface="Calibri"/>
            </a:endParaRPr>
          </a:p>
        </p:txBody>
      </p:sp>
      <p:pic>
        <p:nvPicPr>
          <p:cNvPr id="6" name="Google Shape;154;p12">
            <a:extLst>
              <a:ext uri="{FF2B5EF4-FFF2-40B4-BE49-F238E27FC236}">
                <a16:creationId xmlns:a16="http://schemas.microsoft.com/office/drawing/2014/main" id="{DE38FA05-3093-4AC1-BBAD-CAF2723B37BB}"/>
              </a:ext>
            </a:extLst>
          </p:cNvPr>
          <p:cNvPicPr preferRelativeResize="0"/>
          <p:nvPr/>
        </p:nvPicPr>
        <p:blipFill rotWithShape="1">
          <a:blip r:embed="rId3">
            <a:alphaModFix/>
          </a:blip>
          <a:srcRect/>
          <a:stretch/>
        </p:blipFill>
        <p:spPr>
          <a:xfrm>
            <a:off x="2995682" y="1408264"/>
            <a:ext cx="3152635" cy="678415"/>
          </a:xfrm>
          <a:prstGeom prst="rect">
            <a:avLst/>
          </a:prstGeom>
          <a:noFill/>
          <a:ln>
            <a:noFill/>
          </a:ln>
        </p:spPr>
      </p:pic>
      <p:sp>
        <p:nvSpPr>
          <p:cNvPr id="7" name="Google Shape;155;p12">
            <a:extLst>
              <a:ext uri="{FF2B5EF4-FFF2-40B4-BE49-F238E27FC236}">
                <a16:creationId xmlns:a16="http://schemas.microsoft.com/office/drawing/2014/main" id="{04B1536A-6378-42E4-B0AD-457A4D654F7F}"/>
              </a:ext>
            </a:extLst>
          </p:cNvPr>
          <p:cNvSpPr/>
          <p:nvPr/>
        </p:nvSpPr>
        <p:spPr>
          <a:xfrm>
            <a:off x="2910967" y="2367496"/>
            <a:ext cx="3322064" cy="276969"/>
          </a:xfrm>
          <a:prstGeom prst="rect">
            <a:avLst/>
          </a:prstGeom>
          <a:noFill/>
          <a:ln>
            <a:noFill/>
          </a:ln>
        </p:spPr>
        <p:txBody>
          <a:bodyPr spcFirstLastPara="1" wrap="square" lIns="68569" tIns="34275" rIns="68569" bIns="34275" anchor="t" anchorCtr="0">
            <a:spAutoFit/>
          </a:bodyPr>
          <a:lstStyle/>
          <a:p>
            <a:r>
              <a:rPr lang="en-GB" sz="1350" b="1" dirty="0">
                <a:solidFill>
                  <a:schemeClr val="dk1"/>
                </a:solidFill>
                <a:latin typeface="Calibri"/>
                <a:ea typeface="Calibri"/>
                <a:cs typeface="Calibri"/>
                <a:sym typeface="Calibri"/>
              </a:rPr>
              <a:t>10000001.10010000.      00110010.00111000</a:t>
            </a:r>
            <a:endParaRPr sz="1350" b="1" dirty="0">
              <a:solidFill>
                <a:schemeClr val="dk1"/>
              </a:solidFill>
              <a:latin typeface="Calibri"/>
              <a:ea typeface="Calibri"/>
              <a:cs typeface="Calibri"/>
              <a:sym typeface="Calibri"/>
            </a:endParaRPr>
          </a:p>
        </p:txBody>
      </p:sp>
      <p:sp>
        <p:nvSpPr>
          <p:cNvPr id="8" name="Google Shape;156;p12">
            <a:extLst>
              <a:ext uri="{FF2B5EF4-FFF2-40B4-BE49-F238E27FC236}">
                <a16:creationId xmlns:a16="http://schemas.microsoft.com/office/drawing/2014/main" id="{723E3316-63D1-44F5-A79B-C11815864D44}"/>
              </a:ext>
            </a:extLst>
          </p:cNvPr>
          <p:cNvSpPr/>
          <p:nvPr/>
        </p:nvSpPr>
        <p:spPr>
          <a:xfrm>
            <a:off x="232171" y="2996930"/>
            <a:ext cx="8679656" cy="1361881"/>
          </a:xfrm>
          <a:prstGeom prst="rect">
            <a:avLst/>
          </a:prstGeom>
          <a:noFill/>
          <a:ln>
            <a:noFill/>
          </a:ln>
        </p:spPr>
        <p:txBody>
          <a:bodyPr spcFirstLastPara="1" wrap="square" lIns="68569" tIns="34275" rIns="68569" bIns="34275" anchor="t" anchorCtr="0">
            <a:spAutoFit/>
          </a:bodyPr>
          <a:lstStyle/>
          <a:p>
            <a:r>
              <a:rPr lang="en-GB" sz="1200" b="1" dirty="0">
                <a:solidFill>
                  <a:schemeClr val="dk1"/>
                </a:solidFill>
                <a:ea typeface="Calibri"/>
                <a:cs typeface="Calibri"/>
                <a:sym typeface="Calibri"/>
              </a:rPr>
              <a:t>Network part</a:t>
            </a:r>
            <a:endParaRPr sz="1200" dirty="0"/>
          </a:p>
          <a:p>
            <a:r>
              <a:rPr lang="en-GB" sz="1200" dirty="0">
                <a:solidFill>
                  <a:schemeClr val="dk1"/>
                </a:solidFill>
                <a:ea typeface="Calibri"/>
                <a:cs typeface="Calibri"/>
                <a:sym typeface="Calibri"/>
              </a:rPr>
              <a:t>This part specifies the unique number assigned to your network. It also identifies the class of network assigned. In the example above, the network part takes up two bytes of the IP address.</a:t>
            </a:r>
            <a:endParaRPr sz="1200" dirty="0"/>
          </a:p>
          <a:p>
            <a:endParaRPr sz="1200" dirty="0">
              <a:solidFill>
                <a:schemeClr val="dk1"/>
              </a:solidFill>
              <a:ea typeface="Calibri"/>
              <a:cs typeface="Calibri"/>
              <a:sym typeface="Calibri"/>
            </a:endParaRPr>
          </a:p>
          <a:p>
            <a:r>
              <a:rPr lang="en-GB" sz="1200" b="1" dirty="0">
                <a:solidFill>
                  <a:schemeClr val="dk1"/>
                </a:solidFill>
                <a:ea typeface="Calibri"/>
                <a:cs typeface="Calibri"/>
                <a:sym typeface="Calibri"/>
              </a:rPr>
              <a:t>Host part</a:t>
            </a:r>
            <a:endParaRPr sz="1200" dirty="0"/>
          </a:p>
          <a:p>
            <a:r>
              <a:rPr lang="en-GB" sz="1200" dirty="0">
                <a:solidFill>
                  <a:schemeClr val="dk1"/>
                </a:solidFill>
                <a:ea typeface="Calibri"/>
                <a:cs typeface="Calibri"/>
                <a:sym typeface="Calibri"/>
              </a:rPr>
              <a:t>This is the part of the IP address that you assign to each host. It uniquely identifies each machine on your network. Note that for each host on your network, the network part of the address will be the same, but the host part must be different.</a:t>
            </a:r>
            <a:endParaRPr sz="1200" dirty="0">
              <a:solidFill>
                <a:schemeClr val="dk1"/>
              </a:solidFill>
              <a:ea typeface="Calibri"/>
              <a:cs typeface="Calibri"/>
              <a:sym typeface="Calibri"/>
            </a:endParaRPr>
          </a:p>
        </p:txBody>
      </p:sp>
    </p:spTree>
    <p:extLst>
      <p:ext uri="{BB962C8B-B14F-4D97-AF65-F5344CB8AC3E}">
        <p14:creationId xmlns:p14="http://schemas.microsoft.com/office/powerpoint/2010/main" val="428640829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54A8B4A-0EAF-4600-BD68-E946AEC0A325}"/>
              </a:ext>
            </a:extLst>
          </p:cNvPr>
          <p:cNvSpPr>
            <a:spLocks noGrp="1"/>
          </p:cNvSpPr>
          <p:nvPr>
            <p:ph type="sldNum" sz="quarter" idx="11"/>
          </p:nvPr>
        </p:nvSpPr>
        <p:spPr/>
        <p:txBody>
          <a:bodyPr/>
          <a:lstStyle/>
          <a:p>
            <a:fld id="{DA2C159E-F13C-4A85-9A41-E7669D3E0D70}" type="slidenum">
              <a:rPr lang="en-GB" smtClean="0"/>
              <a:pPr/>
              <a:t>68</a:t>
            </a:fld>
            <a:endParaRPr lang="en-GB"/>
          </a:p>
        </p:txBody>
      </p:sp>
      <p:sp>
        <p:nvSpPr>
          <p:cNvPr id="5" name="Footer Placeholder 4">
            <a:extLst>
              <a:ext uri="{FF2B5EF4-FFF2-40B4-BE49-F238E27FC236}">
                <a16:creationId xmlns:a16="http://schemas.microsoft.com/office/drawing/2014/main" id="{12DFDC5C-C5E8-41DA-9B06-B6729BF4080E}"/>
              </a:ext>
            </a:extLst>
          </p:cNvPr>
          <p:cNvSpPr>
            <a:spLocks noGrp="1"/>
          </p:cNvSpPr>
          <p:nvPr>
            <p:ph type="ftr" sz="quarter" idx="10"/>
          </p:nvPr>
        </p:nvSpPr>
        <p:spPr/>
        <p:txBody>
          <a:bodyPr/>
          <a:lstStyle/>
          <a:p>
            <a:r>
              <a:rPr lang="en-GB"/>
              <a:t>Education &amp; Training Foundation</a:t>
            </a:r>
            <a:endParaRPr lang="en-GB" dirty="0"/>
          </a:p>
        </p:txBody>
      </p:sp>
      <p:sp>
        <p:nvSpPr>
          <p:cNvPr id="4" name="Google Shape;161;p13">
            <a:extLst>
              <a:ext uri="{FF2B5EF4-FFF2-40B4-BE49-F238E27FC236}">
                <a16:creationId xmlns:a16="http://schemas.microsoft.com/office/drawing/2014/main" id="{F2C9EF40-6E76-4E68-BC8B-3D2956D8BAFA}"/>
              </a:ext>
            </a:extLst>
          </p:cNvPr>
          <p:cNvSpPr/>
          <p:nvPr/>
        </p:nvSpPr>
        <p:spPr>
          <a:xfrm>
            <a:off x="234000" y="267494"/>
            <a:ext cx="8372474" cy="3393206"/>
          </a:xfrm>
          <a:prstGeom prst="rect">
            <a:avLst/>
          </a:prstGeom>
          <a:noFill/>
          <a:ln>
            <a:noFill/>
          </a:ln>
        </p:spPr>
        <p:txBody>
          <a:bodyPr spcFirstLastPara="1" wrap="square" lIns="68569" tIns="34275" rIns="68569" bIns="34275" anchor="t" anchorCtr="0">
            <a:spAutoFit/>
          </a:bodyPr>
          <a:lstStyle/>
          <a:p>
            <a:r>
              <a:rPr lang="en-GB" sz="1200" b="1" u="sng" dirty="0" err="1">
                <a:solidFill>
                  <a:schemeClr val="dk1"/>
                </a:solidFill>
                <a:ea typeface="Calibri"/>
                <a:cs typeface="Calibri"/>
                <a:sym typeface="Calibri"/>
              </a:rPr>
              <a:t>netmask</a:t>
            </a:r>
            <a:r>
              <a:rPr lang="en-GB" sz="1200" dirty="0">
                <a:solidFill>
                  <a:schemeClr val="dk1"/>
                </a:solidFill>
                <a:ea typeface="Calibri"/>
                <a:cs typeface="Calibri"/>
                <a:sym typeface="Calibri"/>
              </a:rPr>
              <a:t> - In TCP/IP, the parts of the IP address that are used as the network and host addresses aren't fixed. </a:t>
            </a:r>
            <a:endParaRPr sz="1200" dirty="0">
              <a:solidFill>
                <a:schemeClr val="dk1"/>
              </a:solidFill>
              <a:ea typeface="Calibri"/>
              <a:cs typeface="Calibri"/>
              <a:sym typeface="Calibri"/>
            </a:endParaRPr>
          </a:p>
          <a:p>
            <a:endParaRPr sz="1200" dirty="0">
              <a:solidFill>
                <a:schemeClr val="dk1"/>
              </a:solidFill>
              <a:ea typeface="Calibri"/>
              <a:cs typeface="Calibri"/>
              <a:sym typeface="Calibri"/>
            </a:endParaRPr>
          </a:p>
          <a:p>
            <a:r>
              <a:rPr lang="en-GB" sz="1200" dirty="0">
                <a:solidFill>
                  <a:schemeClr val="dk1"/>
                </a:solidFill>
                <a:ea typeface="Calibri"/>
                <a:cs typeface="Calibri"/>
                <a:sym typeface="Calibri"/>
              </a:rPr>
              <a:t>Unless you have more information, the network and host addresses above can't be determined. This information is supplied in another 32-bit number called a subnet mask. </a:t>
            </a:r>
            <a:endParaRPr sz="1200" dirty="0">
              <a:solidFill>
                <a:schemeClr val="dk1"/>
              </a:solidFill>
              <a:ea typeface="Calibri"/>
              <a:cs typeface="Calibri"/>
              <a:sym typeface="Calibri"/>
            </a:endParaRPr>
          </a:p>
          <a:p>
            <a:endParaRPr sz="1200" dirty="0">
              <a:solidFill>
                <a:schemeClr val="dk1"/>
              </a:solidFill>
              <a:ea typeface="Calibri"/>
              <a:cs typeface="Calibri"/>
              <a:sym typeface="Calibri"/>
            </a:endParaRPr>
          </a:p>
          <a:p>
            <a:r>
              <a:rPr lang="en-GB" sz="1200" dirty="0">
                <a:solidFill>
                  <a:schemeClr val="dk1"/>
                </a:solidFill>
                <a:ea typeface="Calibri"/>
                <a:cs typeface="Calibri"/>
                <a:sym typeface="Calibri"/>
              </a:rPr>
              <a:t>The subnet mask is 255.255.255.0 in this example. It isn't obvious what this number means, unless you know that 255 in binary notation equals 11111111. So, the subnet mask is 11111111.11111111.11111111.00000000. </a:t>
            </a:r>
            <a:endParaRPr sz="1200" dirty="0"/>
          </a:p>
          <a:p>
            <a:endParaRPr sz="1200" dirty="0">
              <a:solidFill>
                <a:schemeClr val="dk1"/>
              </a:solidFill>
              <a:ea typeface="Calibri"/>
              <a:cs typeface="Calibri"/>
              <a:sym typeface="Calibri"/>
            </a:endParaRPr>
          </a:p>
          <a:p>
            <a:r>
              <a:rPr lang="en-GB" sz="1200" dirty="0">
                <a:solidFill>
                  <a:schemeClr val="dk1"/>
                </a:solidFill>
                <a:ea typeface="Calibri"/>
                <a:cs typeface="Calibri"/>
                <a:sym typeface="Calibri"/>
              </a:rPr>
              <a:t>A </a:t>
            </a:r>
            <a:r>
              <a:rPr lang="en-GB" sz="1200" b="1" dirty="0">
                <a:solidFill>
                  <a:schemeClr val="dk1"/>
                </a:solidFill>
                <a:ea typeface="Calibri"/>
                <a:cs typeface="Calibri"/>
                <a:sym typeface="Calibri"/>
              </a:rPr>
              <a:t>netmask</a:t>
            </a:r>
            <a:r>
              <a:rPr lang="en-GB" sz="1200" dirty="0">
                <a:solidFill>
                  <a:schemeClr val="dk1"/>
                </a:solidFill>
                <a:ea typeface="Calibri"/>
                <a:cs typeface="Calibri"/>
                <a:sym typeface="Calibri"/>
              </a:rPr>
              <a:t> is a 32-bit "mask“, used to divide an IP address into subnets and to specify the network's available hosts. In a </a:t>
            </a:r>
            <a:r>
              <a:rPr lang="en-GB" sz="1200" dirty="0" err="1">
                <a:solidFill>
                  <a:schemeClr val="dk1"/>
                </a:solidFill>
                <a:ea typeface="Calibri"/>
                <a:cs typeface="Calibri"/>
                <a:sym typeface="Calibri"/>
              </a:rPr>
              <a:t>netmask</a:t>
            </a:r>
            <a:r>
              <a:rPr lang="en-GB" sz="1200" dirty="0">
                <a:solidFill>
                  <a:schemeClr val="dk1"/>
                </a:solidFill>
                <a:ea typeface="Calibri"/>
                <a:cs typeface="Calibri"/>
                <a:sym typeface="Calibri"/>
              </a:rPr>
              <a:t>, two bits are always automatically assigned. For example, in 255.255.225.0, "0" is the assigned network address. In 255.255.255.255, "255" is the assigned broadcast address. The 0 and 255 are always assigned and cannot be used.</a:t>
            </a:r>
            <a:endParaRPr sz="1200" dirty="0">
              <a:solidFill>
                <a:schemeClr val="dk1"/>
              </a:solidFill>
              <a:ea typeface="Calibri"/>
              <a:cs typeface="Calibri"/>
              <a:sym typeface="Calibri"/>
            </a:endParaRPr>
          </a:p>
          <a:p>
            <a:endParaRPr sz="1200" dirty="0">
              <a:solidFill>
                <a:schemeClr val="dk1"/>
              </a:solidFill>
              <a:ea typeface="Calibri"/>
              <a:cs typeface="Calibri"/>
              <a:sym typeface="Calibri"/>
            </a:endParaRPr>
          </a:p>
          <a:p>
            <a:r>
              <a:rPr lang="en-GB" sz="1200" dirty="0">
                <a:solidFill>
                  <a:schemeClr val="dk1"/>
                </a:solidFill>
                <a:ea typeface="Calibri"/>
                <a:cs typeface="Calibri"/>
                <a:sym typeface="Calibri"/>
              </a:rPr>
              <a:t> </a:t>
            </a:r>
            <a:endParaRPr sz="1200" dirty="0">
              <a:solidFill>
                <a:schemeClr val="dk1"/>
              </a:solidFill>
              <a:ea typeface="Calibri"/>
              <a:cs typeface="Calibri"/>
              <a:sym typeface="Calibri"/>
            </a:endParaRPr>
          </a:p>
          <a:p>
            <a:endParaRPr sz="1200" dirty="0">
              <a:solidFill>
                <a:schemeClr val="dk1"/>
              </a:solidFill>
              <a:ea typeface="Calibri"/>
              <a:cs typeface="Calibri"/>
              <a:sym typeface="Calibri"/>
            </a:endParaRPr>
          </a:p>
          <a:p>
            <a:endParaRPr sz="1200" dirty="0">
              <a:solidFill>
                <a:schemeClr val="dk1"/>
              </a:solidFill>
              <a:ea typeface="Calibri"/>
              <a:cs typeface="Calibri"/>
              <a:sym typeface="Calibri"/>
            </a:endParaRPr>
          </a:p>
          <a:p>
            <a:endParaRPr sz="1200" dirty="0">
              <a:solidFill>
                <a:schemeClr val="dk1"/>
              </a:solidFill>
              <a:ea typeface="Calibri"/>
              <a:cs typeface="Calibri"/>
              <a:sym typeface="Calibri"/>
            </a:endParaRPr>
          </a:p>
          <a:p>
            <a:endParaRPr sz="1200" dirty="0">
              <a:solidFill>
                <a:schemeClr val="dk1"/>
              </a:solidFill>
              <a:ea typeface="Calibri"/>
              <a:cs typeface="Calibri"/>
              <a:sym typeface="Calibri"/>
            </a:endParaRPr>
          </a:p>
          <a:p>
            <a:endParaRPr sz="1200" b="1" dirty="0">
              <a:solidFill>
                <a:schemeClr val="dk1"/>
              </a:solidFill>
              <a:ea typeface="Calibri"/>
              <a:cs typeface="Calibri"/>
              <a:sym typeface="Calibri"/>
            </a:endParaRPr>
          </a:p>
        </p:txBody>
      </p:sp>
      <p:pic>
        <p:nvPicPr>
          <p:cNvPr id="6" name="Google Shape;162;p13">
            <a:extLst>
              <a:ext uri="{FF2B5EF4-FFF2-40B4-BE49-F238E27FC236}">
                <a16:creationId xmlns:a16="http://schemas.microsoft.com/office/drawing/2014/main" id="{116E002B-DCB7-4663-BC4A-45425A0F7FAD}"/>
              </a:ext>
            </a:extLst>
          </p:cNvPr>
          <p:cNvPicPr preferRelativeResize="0"/>
          <p:nvPr/>
        </p:nvPicPr>
        <p:blipFill rotWithShape="1">
          <a:blip r:embed="rId3">
            <a:alphaModFix/>
          </a:blip>
          <a:srcRect/>
          <a:stretch/>
        </p:blipFill>
        <p:spPr>
          <a:xfrm>
            <a:off x="767243" y="2720044"/>
            <a:ext cx="7609514" cy="1493937"/>
          </a:xfrm>
          <a:prstGeom prst="rect">
            <a:avLst/>
          </a:prstGeom>
          <a:noFill/>
          <a:ln>
            <a:noFill/>
          </a:ln>
        </p:spPr>
      </p:pic>
    </p:spTree>
    <p:extLst>
      <p:ext uri="{BB962C8B-B14F-4D97-AF65-F5344CB8AC3E}">
        <p14:creationId xmlns:p14="http://schemas.microsoft.com/office/powerpoint/2010/main" val="275504349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54A8B4A-0EAF-4600-BD68-E946AEC0A325}"/>
              </a:ext>
            </a:extLst>
          </p:cNvPr>
          <p:cNvSpPr>
            <a:spLocks noGrp="1"/>
          </p:cNvSpPr>
          <p:nvPr>
            <p:ph type="sldNum" sz="quarter" idx="11"/>
          </p:nvPr>
        </p:nvSpPr>
        <p:spPr/>
        <p:txBody>
          <a:bodyPr/>
          <a:lstStyle/>
          <a:p>
            <a:fld id="{DA2C159E-F13C-4A85-9A41-E7669D3E0D70}" type="slidenum">
              <a:rPr lang="en-GB" smtClean="0"/>
              <a:pPr/>
              <a:t>69</a:t>
            </a:fld>
            <a:endParaRPr lang="en-GB"/>
          </a:p>
        </p:txBody>
      </p:sp>
      <p:sp>
        <p:nvSpPr>
          <p:cNvPr id="5" name="Footer Placeholder 4">
            <a:extLst>
              <a:ext uri="{FF2B5EF4-FFF2-40B4-BE49-F238E27FC236}">
                <a16:creationId xmlns:a16="http://schemas.microsoft.com/office/drawing/2014/main" id="{12DFDC5C-C5E8-41DA-9B06-B6729BF4080E}"/>
              </a:ext>
            </a:extLst>
          </p:cNvPr>
          <p:cNvSpPr>
            <a:spLocks noGrp="1"/>
          </p:cNvSpPr>
          <p:nvPr>
            <p:ph type="ftr" sz="quarter" idx="10"/>
          </p:nvPr>
        </p:nvSpPr>
        <p:spPr/>
        <p:txBody>
          <a:bodyPr/>
          <a:lstStyle/>
          <a:p>
            <a:r>
              <a:rPr lang="en-GB"/>
              <a:t>Education &amp; Training Foundation</a:t>
            </a:r>
            <a:endParaRPr lang="en-GB" dirty="0"/>
          </a:p>
        </p:txBody>
      </p:sp>
      <p:pic>
        <p:nvPicPr>
          <p:cNvPr id="4" name="Google Shape;167;p14">
            <a:extLst>
              <a:ext uri="{FF2B5EF4-FFF2-40B4-BE49-F238E27FC236}">
                <a16:creationId xmlns:a16="http://schemas.microsoft.com/office/drawing/2014/main" id="{48026BDC-0EF1-470C-9097-9DE95827DDE0}"/>
              </a:ext>
            </a:extLst>
          </p:cNvPr>
          <p:cNvPicPr preferRelativeResize="0"/>
          <p:nvPr/>
        </p:nvPicPr>
        <p:blipFill rotWithShape="1">
          <a:blip r:embed="rId3">
            <a:alphaModFix/>
          </a:blip>
          <a:srcRect/>
          <a:stretch/>
        </p:blipFill>
        <p:spPr>
          <a:xfrm>
            <a:off x="607218" y="267494"/>
            <a:ext cx="7929563" cy="1557338"/>
          </a:xfrm>
          <a:prstGeom prst="rect">
            <a:avLst/>
          </a:prstGeom>
          <a:noFill/>
          <a:ln>
            <a:noFill/>
          </a:ln>
        </p:spPr>
      </p:pic>
      <p:sp>
        <p:nvSpPr>
          <p:cNvPr id="6" name="Google Shape;168;p14">
            <a:extLst>
              <a:ext uri="{FF2B5EF4-FFF2-40B4-BE49-F238E27FC236}">
                <a16:creationId xmlns:a16="http://schemas.microsoft.com/office/drawing/2014/main" id="{7BA2FC1E-8185-469A-8DFF-C7052204E3F7}"/>
              </a:ext>
            </a:extLst>
          </p:cNvPr>
          <p:cNvSpPr/>
          <p:nvPr/>
        </p:nvSpPr>
        <p:spPr>
          <a:xfrm>
            <a:off x="628648" y="2114435"/>
            <a:ext cx="7886701" cy="438551"/>
          </a:xfrm>
          <a:prstGeom prst="rect">
            <a:avLst/>
          </a:prstGeom>
          <a:noFill/>
          <a:ln>
            <a:noFill/>
          </a:ln>
        </p:spPr>
        <p:txBody>
          <a:bodyPr spcFirstLastPara="1" wrap="square" lIns="68569" tIns="34275" rIns="68569" bIns="34275" anchor="t" anchorCtr="0">
            <a:spAutoFit/>
          </a:bodyPr>
          <a:lstStyle/>
          <a:p>
            <a:r>
              <a:rPr lang="en-GB" sz="1200" dirty="0">
                <a:solidFill>
                  <a:schemeClr val="dk1"/>
                </a:solidFill>
                <a:ea typeface="Calibri"/>
                <a:cs typeface="Calibri"/>
                <a:sym typeface="Calibri"/>
              </a:rPr>
              <a:t>If we make a mistake or get an error message, we can run the command above to remove the server and start over. Just replace “</a:t>
            </a:r>
            <a:r>
              <a:rPr lang="en-GB" sz="1200" dirty="0" err="1">
                <a:solidFill>
                  <a:schemeClr val="dk1"/>
                </a:solidFill>
                <a:ea typeface="Calibri"/>
                <a:cs typeface="Calibri"/>
                <a:sym typeface="Calibri"/>
              </a:rPr>
              <a:t>testlab</a:t>
            </a:r>
            <a:r>
              <a:rPr lang="en-GB" sz="1200" dirty="0">
                <a:solidFill>
                  <a:schemeClr val="dk1"/>
                </a:solidFill>
                <a:ea typeface="Calibri"/>
                <a:cs typeface="Calibri"/>
                <a:sym typeface="Calibri"/>
              </a:rPr>
              <a:t>” with whatever you called your network.</a:t>
            </a:r>
            <a:endParaRPr sz="1200" dirty="0">
              <a:solidFill>
                <a:schemeClr val="dk1"/>
              </a:solidFill>
              <a:ea typeface="Calibri"/>
              <a:cs typeface="Calibri"/>
              <a:sym typeface="Calibri"/>
            </a:endParaRPr>
          </a:p>
        </p:txBody>
      </p:sp>
    </p:spTree>
    <p:extLst>
      <p:ext uri="{BB962C8B-B14F-4D97-AF65-F5344CB8AC3E}">
        <p14:creationId xmlns:p14="http://schemas.microsoft.com/office/powerpoint/2010/main" val="8377121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5671D1B-01DE-4090-9EC1-A96BF562B5A3}"/>
              </a:ext>
            </a:extLst>
          </p:cNvPr>
          <p:cNvSpPr>
            <a:spLocks noGrp="1"/>
          </p:cNvSpPr>
          <p:nvPr>
            <p:ph type="sldNum" sz="quarter" idx="11"/>
          </p:nvPr>
        </p:nvSpPr>
        <p:spPr/>
        <p:txBody>
          <a:bodyPr/>
          <a:lstStyle/>
          <a:p>
            <a:fld id="{DA2C159E-F13C-4A85-9A41-E7669D3E0D70}" type="slidenum">
              <a:rPr lang="en-GB" smtClean="0"/>
              <a:pPr/>
              <a:t>7</a:t>
            </a:fld>
            <a:endParaRPr lang="en-GB"/>
          </a:p>
        </p:txBody>
      </p:sp>
      <p:sp>
        <p:nvSpPr>
          <p:cNvPr id="5" name="Footer Placeholder 4">
            <a:extLst>
              <a:ext uri="{FF2B5EF4-FFF2-40B4-BE49-F238E27FC236}">
                <a16:creationId xmlns:a16="http://schemas.microsoft.com/office/drawing/2014/main" id="{2E5C95DC-D538-4023-84B2-82EDC5D76131}"/>
              </a:ext>
            </a:extLst>
          </p:cNvPr>
          <p:cNvSpPr>
            <a:spLocks noGrp="1"/>
          </p:cNvSpPr>
          <p:nvPr>
            <p:ph type="ftr" sz="quarter" idx="10"/>
          </p:nvPr>
        </p:nvSpPr>
        <p:spPr/>
        <p:txBody>
          <a:bodyPr/>
          <a:lstStyle/>
          <a:p>
            <a:r>
              <a:rPr lang="en-GB"/>
              <a:t>Education &amp; Training Foundation</a:t>
            </a:r>
            <a:endParaRPr lang="en-GB" dirty="0"/>
          </a:p>
        </p:txBody>
      </p:sp>
      <p:sp>
        <p:nvSpPr>
          <p:cNvPr id="6" name="TextBox 5">
            <a:extLst>
              <a:ext uri="{FF2B5EF4-FFF2-40B4-BE49-F238E27FC236}">
                <a16:creationId xmlns:a16="http://schemas.microsoft.com/office/drawing/2014/main" id="{A5EED36F-A9D2-4E84-ACBD-B3FAB5F6F263}"/>
              </a:ext>
            </a:extLst>
          </p:cNvPr>
          <p:cNvSpPr txBox="1"/>
          <p:nvPr/>
        </p:nvSpPr>
        <p:spPr>
          <a:xfrm>
            <a:off x="179512" y="195486"/>
            <a:ext cx="8208912" cy="4431983"/>
          </a:xfrm>
          <a:prstGeom prst="rect">
            <a:avLst/>
          </a:prstGeom>
          <a:noFill/>
        </p:spPr>
        <p:txBody>
          <a:bodyPr wrap="square" lIns="0" tIns="0" rIns="0" bIns="0" rtlCol="0">
            <a:spAutoFit/>
          </a:bodyPr>
          <a:lstStyle/>
          <a:p>
            <a:pPr fontAlgn="base"/>
            <a:r>
              <a:rPr lang="en-GB" sz="1200" dirty="0"/>
              <a:t>#Using return </a:t>
            </a:r>
          </a:p>
          <a:p>
            <a:pPr fontAlgn="base"/>
            <a:endParaRPr lang="en-GB" sz="1200" dirty="0"/>
          </a:p>
          <a:p>
            <a:pPr fontAlgn="base"/>
            <a:r>
              <a:rPr lang="en-GB" sz="1200" dirty="0"/>
              <a:t>def multiply(</a:t>
            </a:r>
            <a:r>
              <a:rPr lang="en-GB" sz="1200" dirty="0" err="1"/>
              <a:t>x,y</a:t>
            </a:r>
            <a:r>
              <a:rPr lang="en-GB" sz="1200" dirty="0"/>
              <a:t>): </a:t>
            </a:r>
          </a:p>
          <a:p>
            <a:pPr fontAlgn="base"/>
            <a:r>
              <a:rPr lang="en-GB" sz="1200" dirty="0"/>
              <a:t>     return x * y </a:t>
            </a:r>
          </a:p>
          <a:p>
            <a:pPr fontAlgn="base"/>
            <a:r>
              <a:rPr lang="en-GB" sz="1200" dirty="0"/>
              <a:t>print(multiply(7,7)) </a:t>
            </a:r>
          </a:p>
          <a:p>
            <a:pPr fontAlgn="base"/>
            <a:endParaRPr lang="en-GB" sz="1200" dirty="0"/>
          </a:p>
          <a:p>
            <a:pPr fontAlgn="base"/>
            <a:r>
              <a:rPr lang="en-GB" sz="1200" dirty="0"/>
              <a:t>def </a:t>
            </a:r>
            <a:r>
              <a:rPr lang="en-GB" sz="1200" dirty="0" err="1"/>
              <a:t>square_root</a:t>
            </a:r>
            <a:r>
              <a:rPr lang="en-GB" sz="1200" dirty="0"/>
              <a:t>(x): </a:t>
            </a:r>
          </a:p>
          <a:p>
            <a:pPr fontAlgn="base"/>
            <a:r>
              <a:rPr lang="en-GB" sz="1200" dirty="0"/>
              <a:t>     return x ** .5 </a:t>
            </a:r>
          </a:p>
          <a:p>
            <a:pPr fontAlgn="base"/>
            <a:endParaRPr lang="en-GB" sz="1200" dirty="0"/>
          </a:p>
          <a:p>
            <a:pPr fontAlgn="base"/>
            <a:r>
              <a:rPr lang="en-GB" sz="1200" dirty="0"/>
              <a:t>print(</a:t>
            </a:r>
            <a:r>
              <a:rPr lang="en-GB" sz="1200" dirty="0" err="1"/>
              <a:t>square_root</a:t>
            </a:r>
            <a:r>
              <a:rPr lang="en-GB" sz="1200" dirty="0"/>
              <a:t>(64))</a:t>
            </a:r>
          </a:p>
          <a:p>
            <a:pPr fontAlgn="base"/>
            <a:endParaRPr lang="en-GB" sz="1200" dirty="0"/>
          </a:p>
          <a:p>
            <a:pPr fontAlgn="base"/>
            <a:r>
              <a:rPr lang="en-GB" sz="1200" dirty="0"/>
              <a:t> #Boolean expressions (True or False) </a:t>
            </a:r>
          </a:p>
          <a:p>
            <a:pPr fontAlgn="base"/>
            <a:endParaRPr lang="en-GB" sz="1200" dirty="0"/>
          </a:p>
          <a:p>
            <a:pPr fontAlgn="base"/>
            <a:r>
              <a:rPr lang="en-GB" sz="1200" dirty="0"/>
              <a:t>print("Boolean expressions!") </a:t>
            </a:r>
          </a:p>
          <a:p>
            <a:pPr fontAlgn="base"/>
            <a:endParaRPr lang="en-GB" sz="1200" dirty="0"/>
          </a:p>
          <a:p>
            <a:pPr fontAlgn="base"/>
            <a:r>
              <a:rPr lang="en-GB" sz="1200" dirty="0"/>
              <a:t>bool1 = True </a:t>
            </a:r>
          </a:p>
          <a:p>
            <a:pPr fontAlgn="base"/>
            <a:r>
              <a:rPr lang="en-GB" sz="1200" dirty="0"/>
              <a:t>bool2 = 3*3==9 #code can be 'squashed up' like this - no spaces needed as expression is clear. </a:t>
            </a:r>
          </a:p>
          <a:p>
            <a:pPr fontAlgn="base"/>
            <a:r>
              <a:rPr lang="en-GB" sz="1200" dirty="0"/>
              <a:t>bool3 = False </a:t>
            </a:r>
          </a:p>
          <a:p>
            <a:pPr fontAlgn="base"/>
            <a:r>
              <a:rPr lang="en-GB" sz="1200" dirty="0"/>
              <a:t>bool4 = 3 * 3 != 9 # note that to make the 'does not equal' sign the following must be typed (without spaces): ! = </a:t>
            </a:r>
          </a:p>
          <a:p>
            <a:pPr fontAlgn="base"/>
            <a:endParaRPr lang="en-GB" sz="1200" dirty="0"/>
          </a:p>
          <a:p>
            <a:pPr fontAlgn="base"/>
            <a:r>
              <a:rPr lang="en-GB" sz="1200" dirty="0"/>
              <a:t>print(bool1,bool2,bool3,bool4) </a:t>
            </a:r>
          </a:p>
          <a:p>
            <a:pPr fontAlgn="base"/>
            <a:r>
              <a:rPr lang="en-GB" sz="1200" dirty="0"/>
              <a:t>print(type(bool1)) </a:t>
            </a:r>
          </a:p>
          <a:p>
            <a:pPr fontAlgn="base"/>
            <a:r>
              <a:rPr lang="en-GB" sz="1200" dirty="0"/>
              <a:t>bool5 = "True" </a:t>
            </a:r>
          </a:p>
          <a:p>
            <a:pPr fontAlgn="base"/>
            <a:r>
              <a:rPr lang="en-GB" sz="1200" dirty="0"/>
              <a:t>print(type(bool5)) </a:t>
            </a:r>
          </a:p>
        </p:txBody>
      </p:sp>
    </p:spTree>
    <p:extLst>
      <p:ext uri="{BB962C8B-B14F-4D97-AF65-F5344CB8AC3E}">
        <p14:creationId xmlns:p14="http://schemas.microsoft.com/office/powerpoint/2010/main" val="345973300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54A8B4A-0EAF-4600-BD68-E946AEC0A325}"/>
              </a:ext>
            </a:extLst>
          </p:cNvPr>
          <p:cNvSpPr>
            <a:spLocks noGrp="1"/>
          </p:cNvSpPr>
          <p:nvPr>
            <p:ph type="sldNum" sz="quarter" idx="11"/>
          </p:nvPr>
        </p:nvSpPr>
        <p:spPr/>
        <p:txBody>
          <a:bodyPr/>
          <a:lstStyle/>
          <a:p>
            <a:fld id="{DA2C159E-F13C-4A85-9A41-E7669D3E0D70}" type="slidenum">
              <a:rPr lang="en-GB" smtClean="0"/>
              <a:pPr/>
              <a:t>70</a:t>
            </a:fld>
            <a:endParaRPr lang="en-GB"/>
          </a:p>
        </p:txBody>
      </p:sp>
      <p:sp>
        <p:nvSpPr>
          <p:cNvPr id="5" name="Footer Placeholder 4">
            <a:extLst>
              <a:ext uri="{FF2B5EF4-FFF2-40B4-BE49-F238E27FC236}">
                <a16:creationId xmlns:a16="http://schemas.microsoft.com/office/drawing/2014/main" id="{12DFDC5C-C5E8-41DA-9B06-B6729BF4080E}"/>
              </a:ext>
            </a:extLst>
          </p:cNvPr>
          <p:cNvSpPr>
            <a:spLocks noGrp="1"/>
          </p:cNvSpPr>
          <p:nvPr>
            <p:ph type="ftr" sz="quarter" idx="10"/>
          </p:nvPr>
        </p:nvSpPr>
        <p:spPr/>
        <p:txBody>
          <a:bodyPr/>
          <a:lstStyle/>
          <a:p>
            <a:r>
              <a:rPr lang="en-GB"/>
              <a:t>Education &amp; Training Foundation</a:t>
            </a:r>
            <a:endParaRPr lang="en-GB" dirty="0"/>
          </a:p>
        </p:txBody>
      </p:sp>
      <p:sp>
        <p:nvSpPr>
          <p:cNvPr id="4" name="Google Shape;173;p15">
            <a:extLst>
              <a:ext uri="{FF2B5EF4-FFF2-40B4-BE49-F238E27FC236}">
                <a16:creationId xmlns:a16="http://schemas.microsoft.com/office/drawing/2014/main" id="{9F8D4676-2181-44E8-B949-DEF7AA9F3080}"/>
              </a:ext>
            </a:extLst>
          </p:cNvPr>
          <p:cNvSpPr txBox="1"/>
          <p:nvPr/>
        </p:nvSpPr>
        <p:spPr>
          <a:xfrm>
            <a:off x="117000" y="2102421"/>
            <a:ext cx="8910000" cy="469329"/>
          </a:xfrm>
          <a:prstGeom prst="rect">
            <a:avLst/>
          </a:prstGeom>
          <a:noFill/>
          <a:ln>
            <a:noFill/>
          </a:ln>
        </p:spPr>
        <p:txBody>
          <a:bodyPr spcFirstLastPara="1" wrap="square" lIns="68569" tIns="34275" rIns="68569" bIns="34275" anchor="t" anchorCtr="0">
            <a:spAutoFit/>
          </a:bodyPr>
          <a:lstStyle/>
          <a:p>
            <a:pPr algn="ctr"/>
            <a:r>
              <a:rPr lang="en-GB" sz="2600" b="1" dirty="0">
                <a:solidFill>
                  <a:schemeClr val="dk1"/>
                </a:solidFill>
                <a:ea typeface="Calibri"/>
                <a:cs typeface="Calibri"/>
                <a:sym typeface="Calibri"/>
              </a:rPr>
              <a:t>Firing up our devices on the network we have made</a:t>
            </a:r>
            <a:endParaRPr sz="2600" b="1" dirty="0">
              <a:solidFill>
                <a:schemeClr val="dk1"/>
              </a:solidFill>
              <a:ea typeface="Calibri"/>
              <a:cs typeface="Calibri"/>
              <a:sym typeface="Calibri"/>
            </a:endParaRPr>
          </a:p>
        </p:txBody>
      </p:sp>
    </p:spTree>
    <p:extLst>
      <p:ext uri="{BB962C8B-B14F-4D97-AF65-F5344CB8AC3E}">
        <p14:creationId xmlns:p14="http://schemas.microsoft.com/office/powerpoint/2010/main" val="30461860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54A8B4A-0EAF-4600-BD68-E946AEC0A325}"/>
              </a:ext>
            </a:extLst>
          </p:cNvPr>
          <p:cNvSpPr>
            <a:spLocks noGrp="1"/>
          </p:cNvSpPr>
          <p:nvPr>
            <p:ph type="sldNum" sz="quarter" idx="11"/>
          </p:nvPr>
        </p:nvSpPr>
        <p:spPr/>
        <p:txBody>
          <a:bodyPr/>
          <a:lstStyle/>
          <a:p>
            <a:fld id="{DA2C159E-F13C-4A85-9A41-E7669D3E0D70}" type="slidenum">
              <a:rPr lang="en-GB" smtClean="0"/>
              <a:pPr/>
              <a:t>71</a:t>
            </a:fld>
            <a:endParaRPr lang="en-GB"/>
          </a:p>
        </p:txBody>
      </p:sp>
      <p:sp>
        <p:nvSpPr>
          <p:cNvPr id="5" name="Footer Placeholder 4">
            <a:extLst>
              <a:ext uri="{FF2B5EF4-FFF2-40B4-BE49-F238E27FC236}">
                <a16:creationId xmlns:a16="http://schemas.microsoft.com/office/drawing/2014/main" id="{12DFDC5C-C5E8-41DA-9B06-B6729BF4080E}"/>
              </a:ext>
            </a:extLst>
          </p:cNvPr>
          <p:cNvSpPr>
            <a:spLocks noGrp="1"/>
          </p:cNvSpPr>
          <p:nvPr>
            <p:ph type="ftr" sz="quarter" idx="10"/>
          </p:nvPr>
        </p:nvSpPr>
        <p:spPr/>
        <p:txBody>
          <a:bodyPr/>
          <a:lstStyle/>
          <a:p>
            <a:r>
              <a:rPr lang="en-GB"/>
              <a:t>Education &amp; Training Foundation</a:t>
            </a:r>
            <a:endParaRPr lang="en-GB" dirty="0"/>
          </a:p>
        </p:txBody>
      </p:sp>
      <p:sp>
        <p:nvSpPr>
          <p:cNvPr id="4" name="Google Shape;178;p16">
            <a:extLst>
              <a:ext uri="{FF2B5EF4-FFF2-40B4-BE49-F238E27FC236}">
                <a16:creationId xmlns:a16="http://schemas.microsoft.com/office/drawing/2014/main" id="{7BBA92EA-38D7-4B80-A017-60C0D412CF1E}"/>
              </a:ext>
            </a:extLst>
          </p:cNvPr>
          <p:cNvSpPr/>
          <p:nvPr/>
        </p:nvSpPr>
        <p:spPr>
          <a:xfrm>
            <a:off x="514351" y="332988"/>
            <a:ext cx="8372474" cy="3947204"/>
          </a:xfrm>
          <a:prstGeom prst="rect">
            <a:avLst/>
          </a:prstGeom>
          <a:noFill/>
          <a:ln>
            <a:noFill/>
          </a:ln>
        </p:spPr>
        <p:txBody>
          <a:bodyPr spcFirstLastPara="1" wrap="square" lIns="68569" tIns="34275" rIns="68569" bIns="34275" anchor="t" anchorCtr="0">
            <a:spAutoFit/>
          </a:bodyPr>
          <a:lstStyle/>
          <a:p>
            <a:pPr marL="214313" indent="-214313">
              <a:buClr>
                <a:schemeClr val="dk1"/>
              </a:buClr>
              <a:buSzPts val="1800"/>
              <a:buFont typeface="Arial"/>
              <a:buChar char="•"/>
            </a:pPr>
            <a:r>
              <a:rPr lang="en-GB" sz="1200" dirty="0">
                <a:solidFill>
                  <a:schemeClr val="dk1"/>
                </a:solidFill>
                <a:ea typeface="Calibri"/>
                <a:cs typeface="Calibri"/>
                <a:sym typeface="Calibri"/>
              </a:rPr>
              <a:t>START </a:t>
            </a:r>
            <a:r>
              <a:rPr lang="en-GB" sz="1200" dirty="0" err="1">
                <a:solidFill>
                  <a:schemeClr val="dk1"/>
                </a:solidFill>
                <a:ea typeface="Calibri"/>
                <a:cs typeface="Calibri"/>
                <a:sym typeface="Calibri"/>
              </a:rPr>
              <a:t>KaliLinux</a:t>
            </a:r>
            <a:r>
              <a:rPr lang="en-GB" sz="1200" dirty="0">
                <a:solidFill>
                  <a:schemeClr val="dk1"/>
                </a:solidFill>
                <a:ea typeface="Calibri"/>
                <a:cs typeface="Calibri"/>
                <a:sym typeface="Calibri"/>
              </a:rPr>
              <a:t> on VirtualBox.</a:t>
            </a:r>
            <a:endParaRPr sz="1200" dirty="0">
              <a:solidFill>
                <a:schemeClr val="dk1"/>
              </a:solidFill>
              <a:ea typeface="Calibri"/>
              <a:cs typeface="Calibri"/>
              <a:sym typeface="Calibri"/>
            </a:endParaRPr>
          </a:p>
          <a:p>
            <a:pPr marL="214313" indent="-128588">
              <a:buClr>
                <a:schemeClr val="dk1"/>
              </a:buClr>
              <a:buSzPts val="1800"/>
            </a:pPr>
            <a:endParaRPr sz="1200" dirty="0">
              <a:solidFill>
                <a:schemeClr val="dk1"/>
              </a:solidFill>
              <a:ea typeface="Calibri"/>
              <a:cs typeface="Calibri"/>
              <a:sym typeface="Calibri"/>
            </a:endParaRPr>
          </a:p>
          <a:p>
            <a:pPr marL="214313" indent="-214313">
              <a:buClr>
                <a:schemeClr val="dk1"/>
              </a:buClr>
              <a:buSzPts val="1800"/>
              <a:buFont typeface="Arial"/>
              <a:buChar char="•"/>
            </a:pPr>
            <a:r>
              <a:rPr lang="en-GB" sz="1200" dirty="0">
                <a:solidFill>
                  <a:schemeClr val="dk1"/>
                </a:solidFill>
                <a:ea typeface="Calibri"/>
                <a:cs typeface="Calibri"/>
                <a:sym typeface="Calibri"/>
              </a:rPr>
              <a:t>Follow through install instructions, clicking yes whenever we are asked if we want to continue with the install.</a:t>
            </a:r>
            <a:endParaRPr sz="1200" dirty="0"/>
          </a:p>
          <a:p>
            <a:pPr marL="214313" indent="-128588">
              <a:buClr>
                <a:schemeClr val="dk1"/>
              </a:buClr>
              <a:buSzPts val="1800"/>
            </a:pPr>
            <a:endParaRPr sz="1200" dirty="0">
              <a:solidFill>
                <a:schemeClr val="dk1"/>
              </a:solidFill>
              <a:ea typeface="Calibri"/>
              <a:cs typeface="Calibri"/>
              <a:sym typeface="Calibri"/>
            </a:endParaRPr>
          </a:p>
          <a:p>
            <a:pPr marL="214313" indent="-214313">
              <a:buClr>
                <a:schemeClr val="dk1"/>
              </a:buClr>
              <a:buSzPts val="1800"/>
              <a:buFont typeface="Arial"/>
              <a:buChar char="•"/>
            </a:pPr>
            <a:r>
              <a:rPr lang="en-GB" sz="1200" dirty="0">
                <a:solidFill>
                  <a:schemeClr val="dk1"/>
                </a:solidFill>
                <a:ea typeface="Calibri"/>
                <a:cs typeface="Calibri"/>
                <a:sym typeface="Calibri"/>
              </a:rPr>
              <a:t>Make sure we install GRUB (this will allow us to boot and load our OS in future).</a:t>
            </a:r>
            <a:endParaRPr sz="1200" dirty="0"/>
          </a:p>
          <a:p>
            <a:pPr marL="214313" indent="-128588">
              <a:buClr>
                <a:schemeClr val="dk1"/>
              </a:buClr>
              <a:buSzPts val="1800"/>
            </a:pPr>
            <a:endParaRPr sz="1200" dirty="0">
              <a:solidFill>
                <a:schemeClr val="dk1"/>
              </a:solidFill>
              <a:ea typeface="Calibri"/>
              <a:cs typeface="Calibri"/>
              <a:sym typeface="Calibri"/>
            </a:endParaRPr>
          </a:p>
          <a:p>
            <a:pPr marL="214313" indent="-214313">
              <a:buClr>
                <a:schemeClr val="dk1"/>
              </a:buClr>
              <a:buSzPts val="1800"/>
              <a:buFont typeface="Arial"/>
              <a:buChar char="•"/>
            </a:pPr>
            <a:r>
              <a:rPr lang="en-GB" sz="1200" dirty="0">
                <a:solidFill>
                  <a:schemeClr val="dk1"/>
                </a:solidFill>
                <a:ea typeface="Calibri"/>
                <a:cs typeface="Calibri"/>
                <a:sym typeface="Calibri"/>
              </a:rPr>
              <a:t>Keep default settings when asked (unless you want to test things out – it’s ok to break things on a VM!).</a:t>
            </a:r>
            <a:endParaRPr sz="1200" dirty="0"/>
          </a:p>
          <a:p>
            <a:pPr marL="214313" indent="-128588">
              <a:buClr>
                <a:schemeClr val="dk1"/>
              </a:buClr>
              <a:buSzPts val="1800"/>
            </a:pPr>
            <a:endParaRPr sz="1200" dirty="0">
              <a:solidFill>
                <a:schemeClr val="dk1"/>
              </a:solidFill>
              <a:ea typeface="Calibri"/>
              <a:cs typeface="Calibri"/>
              <a:sym typeface="Calibri"/>
            </a:endParaRPr>
          </a:p>
          <a:p>
            <a:pPr marL="214313" indent="-214313">
              <a:buClr>
                <a:schemeClr val="dk1"/>
              </a:buClr>
              <a:buSzPts val="1800"/>
              <a:buFont typeface="Arial"/>
              <a:buChar char="•"/>
            </a:pPr>
            <a:r>
              <a:rPr lang="en-GB" sz="1200" dirty="0">
                <a:solidFill>
                  <a:schemeClr val="dk1"/>
                </a:solidFill>
                <a:ea typeface="Calibri"/>
                <a:cs typeface="Calibri"/>
                <a:sym typeface="Calibri"/>
              </a:rPr>
              <a:t>If you are asked for a server IP, enter the one you made when setting up the DHCP server (in this case 10.38.1.1).</a:t>
            </a:r>
            <a:endParaRPr sz="1200" dirty="0"/>
          </a:p>
          <a:p>
            <a:pPr marL="214313" indent="-128588">
              <a:buClr>
                <a:schemeClr val="dk1"/>
              </a:buClr>
              <a:buSzPts val="1800"/>
            </a:pPr>
            <a:endParaRPr sz="1200" dirty="0">
              <a:solidFill>
                <a:schemeClr val="dk1"/>
              </a:solidFill>
              <a:ea typeface="Calibri"/>
              <a:cs typeface="Calibri"/>
              <a:sym typeface="Calibri"/>
            </a:endParaRPr>
          </a:p>
          <a:p>
            <a:pPr marL="214313" indent="-214313">
              <a:buClr>
                <a:schemeClr val="dk1"/>
              </a:buClr>
              <a:buSzPts val="1800"/>
              <a:buFont typeface="Arial"/>
              <a:buChar char="•"/>
            </a:pPr>
            <a:r>
              <a:rPr lang="en-GB" sz="1200" dirty="0">
                <a:solidFill>
                  <a:schemeClr val="dk1"/>
                </a:solidFill>
                <a:ea typeface="Calibri"/>
                <a:cs typeface="Calibri"/>
                <a:sym typeface="Calibri"/>
              </a:rPr>
              <a:t>We can set our hostname, domain name, username and password.</a:t>
            </a:r>
            <a:endParaRPr sz="1200" dirty="0"/>
          </a:p>
          <a:p>
            <a:pPr marL="214313" indent="-128588">
              <a:buClr>
                <a:schemeClr val="dk1"/>
              </a:buClr>
              <a:buSzPts val="1800"/>
            </a:pPr>
            <a:endParaRPr sz="1200" dirty="0">
              <a:solidFill>
                <a:schemeClr val="dk1"/>
              </a:solidFill>
              <a:ea typeface="Calibri"/>
              <a:cs typeface="Calibri"/>
              <a:sym typeface="Calibri"/>
            </a:endParaRPr>
          </a:p>
          <a:p>
            <a:pPr marL="214313" indent="-214313">
              <a:buClr>
                <a:schemeClr val="dk1"/>
              </a:buClr>
              <a:buSzPts val="1800"/>
              <a:buFont typeface="Arial"/>
              <a:buChar char="•"/>
            </a:pPr>
            <a:r>
              <a:rPr lang="en-GB" sz="1200" dirty="0">
                <a:solidFill>
                  <a:schemeClr val="dk1"/>
                </a:solidFill>
                <a:ea typeface="Calibri"/>
                <a:cs typeface="Calibri"/>
                <a:sym typeface="Calibri"/>
              </a:rPr>
              <a:t>START Mr. Robot.</a:t>
            </a:r>
            <a:endParaRPr sz="1200" dirty="0"/>
          </a:p>
          <a:p>
            <a:pPr marL="214313" indent="-128588">
              <a:buClr>
                <a:schemeClr val="dk1"/>
              </a:buClr>
              <a:buSzPts val="1800"/>
            </a:pPr>
            <a:endParaRPr sz="1200" dirty="0">
              <a:solidFill>
                <a:schemeClr val="dk1"/>
              </a:solidFill>
              <a:ea typeface="Calibri"/>
              <a:cs typeface="Calibri"/>
              <a:sym typeface="Calibri"/>
            </a:endParaRPr>
          </a:p>
          <a:p>
            <a:pPr marL="214313" indent="-128588">
              <a:buClr>
                <a:schemeClr val="dk1"/>
              </a:buClr>
              <a:buSzPts val="1800"/>
            </a:pPr>
            <a:endParaRPr sz="1200" dirty="0">
              <a:solidFill>
                <a:schemeClr val="dk1"/>
              </a:solidFill>
              <a:ea typeface="Calibri"/>
              <a:cs typeface="Calibri"/>
              <a:sym typeface="Calibri"/>
            </a:endParaRPr>
          </a:p>
          <a:p>
            <a:endParaRPr sz="1200" dirty="0">
              <a:solidFill>
                <a:schemeClr val="dk1"/>
              </a:solidFill>
              <a:ea typeface="Calibri"/>
              <a:cs typeface="Calibri"/>
              <a:sym typeface="Calibri"/>
            </a:endParaRPr>
          </a:p>
          <a:p>
            <a:endParaRPr sz="1200" dirty="0">
              <a:solidFill>
                <a:schemeClr val="dk1"/>
              </a:solidFill>
              <a:ea typeface="Calibri"/>
              <a:cs typeface="Calibri"/>
              <a:sym typeface="Calibri"/>
            </a:endParaRPr>
          </a:p>
          <a:p>
            <a:endParaRPr sz="1200" dirty="0">
              <a:solidFill>
                <a:schemeClr val="dk1"/>
              </a:solidFill>
              <a:ea typeface="Calibri"/>
              <a:cs typeface="Calibri"/>
              <a:sym typeface="Calibri"/>
            </a:endParaRPr>
          </a:p>
          <a:p>
            <a:endParaRPr sz="1200" dirty="0">
              <a:solidFill>
                <a:schemeClr val="dk1"/>
              </a:solidFill>
              <a:ea typeface="Calibri"/>
              <a:cs typeface="Calibri"/>
              <a:sym typeface="Calibri"/>
            </a:endParaRPr>
          </a:p>
          <a:p>
            <a:endParaRPr sz="1200" dirty="0">
              <a:solidFill>
                <a:schemeClr val="dk1"/>
              </a:solidFill>
              <a:ea typeface="Calibri"/>
              <a:cs typeface="Calibri"/>
              <a:sym typeface="Calibri"/>
            </a:endParaRPr>
          </a:p>
          <a:p>
            <a:endParaRPr sz="1200" b="1" dirty="0">
              <a:solidFill>
                <a:schemeClr val="dk1"/>
              </a:solidFill>
              <a:ea typeface="Calibri"/>
              <a:cs typeface="Calibri"/>
              <a:sym typeface="Calibri"/>
            </a:endParaRPr>
          </a:p>
        </p:txBody>
      </p:sp>
    </p:spTree>
    <p:extLst>
      <p:ext uri="{BB962C8B-B14F-4D97-AF65-F5344CB8AC3E}">
        <p14:creationId xmlns:p14="http://schemas.microsoft.com/office/powerpoint/2010/main" val="11041933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54A8B4A-0EAF-4600-BD68-E946AEC0A325}"/>
              </a:ext>
            </a:extLst>
          </p:cNvPr>
          <p:cNvSpPr>
            <a:spLocks noGrp="1"/>
          </p:cNvSpPr>
          <p:nvPr>
            <p:ph type="sldNum" sz="quarter" idx="11"/>
          </p:nvPr>
        </p:nvSpPr>
        <p:spPr/>
        <p:txBody>
          <a:bodyPr/>
          <a:lstStyle/>
          <a:p>
            <a:fld id="{DA2C159E-F13C-4A85-9A41-E7669D3E0D70}" type="slidenum">
              <a:rPr lang="en-GB" smtClean="0"/>
              <a:pPr/>
              <a:t>72</a:t>
            </a:fld>
            <a:endParaRPr lang="en-GB"/>
          </a:p>
        </p:txBody>
      </p:sp>
      <p:sp>
        <p:nvSpPr>
          <p:cNvPr id="5" name="Footer Placeholder 4">
            <a:extLst>
              <a:ext uri="{FF2B5EF4-FFF2-40B4-BE49-F238E27FC236}">
                <a16:creationId xmlns:a16="http://schemas.microsoft.com/office/drawing/2014/main" id="{12DFDC5C-C5E8-41DA-9B06-B6729BF4080E}"/>
              </a:ext>
            </a:extLst>
          </p:cNvPr>
          <p:cNvSpPr>
            <a:spLocks noGrp="1"/>
          </p:cNvSpPr>
          <p:nvPr>
            <p:ph type="ftr" sz="quarter" idx="10"/>
          </p:nvPr>
        </p:nvSpPr>
        <p:spPr/>
        <p:txBody>
          <a:bodyPr/>
          <a:lstStyle/>
          <a:p>
            <a:r>
              <a:rPr lang="en-GB"/>
              <a:t>Education &amp; Training Foundation</a:t>
            </a:r>
            <a:endParaRPr lang="en-GB" dirty="0"/>
          </a:p>
        </p:txBody>
      </p:sp>
      <p:sp>
        <p:nvSpPr>
          <p:cNvPr id="4" name="Google Shape;183;p17">
            <a:extLst>
              <a:ext uri="{FF2B5EF4-FFF2-40B4-BE49-F238E27FC236}">
                <a16:creationId xmlns:a16="http://schemas.microsoft.com/office/drawing/2014/main" id="{0B8134EA-E8C6-4B14-B0EB-AF5BCD4B3BDE}"/>
              </a:ext>
            </a:extLst>
          </p:cNvPr>
          <p:cNvSpPr txBox="1"/>
          <p:nvPr/>
        </p:nvSpPr>
        <p:spPr>
          <a:xfrm>
            <a:off x="724732" y="1851670"/>
            <a:ext cx="7686376" cy="561662"/>
          </a:xfrm>
          <a:prstGeom prst="rect">
            <a:avLst/>
          </a:prstGeom>
          <a:noFill/>
          <a:ln>
            <a:noFill/>
          </a:ln>
        </p:spPr>
        <p:txBody>
          <a:bodyPr spcFirstLastPara="1" wrap="square" lIns="68569" tIns="34275" rIns="68569" bIns="34275" anchor="t" anchorCtr="0">
            <a:spAutoFit/>
          </a:bodyPr>
          <a:lstStyle/>
          <a:p>
            <a:pPr algn="ctr"/>
            <a:r>
              <a:rPr lang="en-GB" sz="3200" b="1" dirty="0">
                <a:solidFill>
                  <a:schemeClr val="dk1"/>
                </a:solidFill>
                <a:latin typeface="+mj-lt"/>
                <a:ea typeface="Calibri"/>
                <a:cs typeface="Calibri"/>
                <a:sym typeface="Calibri"/>
              </a:rPr>
              <a:t>Checking that our network is isolated</a:t>
            </a:r>
            <a:endParaRPr sz="3200" b="1" dirty="0">
              <a:solidFill>
                <a:schemeClr val="dk1"/>
              </a:solidFill>
              <a:latin typeface="+mj-lt"/>
              <a:ea typeface="Calibri"/>
              <a:cs typeface="Calibri"/>
              <a:sym typeface="Calibri"/>
            </a:endParaRPr>
          </a:p>
        </p:txBody>
      </p:sp>
    </p:spTree>
    <p:extLst>
      <p:ext uri="{BB962C8B-B14F-4D97-AF65-F5344CB8AC3E}">
        <p14:creationId xmlns:p14="http://schemas.microsoft.com/office/powerpoint/2010/main" val="166507773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54A8B4A-0EAF-4600-BD68-E946AEC0A325}"/>
              </a:ext>
            </a:extLst>
          </p:cNvPr>
          <p:cNvSpPr>
            <a:spLocks noGrp="1"/>
          </p:cNvSpPr>
          <p:nvPr>
            <p:ph type="sldNum" sz="quarter" idx="11"/>
          </p:nvPr>
        </p:nvSpPr>
        <p:spPr/>
        <p:txBody>
          <a:bodyPr/>
          <a:lstStyle/>
          <a:p>
            <a:fld id="{DA2C159E-F13C-4A85-9A41-E7669D3E0D70}" type="slidenum">
              <a:rPr lang="en-GB" smtClean="0"/>
              <a:pPr/>
              <a:t>73</a:t>
            </a:fld>
            <a:endParaRPr lang="en-GB"/>
          </a:p>
        </p:txBody>
      </p:sp>
      <p:sp>
        <p:nvSpPr>
          <p:cNvPr id="5" name="Footer Placeholder 4">
            <a:extLst>
              <a:ext uri="{FF2B5EF4-FFF2-40B4-BE49-F238E27FC236}">
                <a16:creationId xmlns:a16="http://schemas.microsoft.com/office/drawing/2014/main" id="{12DFDC5C-C5E8-41DA-9B06-B6729BF4080E}"/>
              </a:ext>
            </a:extLst>
          </p:cNvPr>
          <p:cNvSpPr>
            <a:spLocks noGrp="1"/>
          </p:cNvSpPr>
          <p:nvPr>
            <p:ph type="ftr" sz="quarter" idx="10"/>
          </p:nvPr>
        </p:nvSpPr>
        <p:spPr/>
        <p:txBody>
          <a:bodyPr/>
          <a:lstStyle/>
          <a:p>
            <a:r>
              <a:rPr lang="en-GB"/>
              <a:t>Education &amp; Training Foundation</a:t>
            </a:r>
            <a:endParaRPr lang="en-GB" dirty="0"/>
          </a:p>
        </p:txBody>
      </p:sp>
      <p:sp>
        <p:nvSpPr>
          <p:cNvPr id="11" name="Google Shape;188;p18">
            <a:extLst>
              <a:ext uri="{FF2B5EF4-FFF2-40B4-BE49-F238E27FC236}">
                <a16:creationId xmlns:a16="http://schemas.microsoft.com/office/drawing/2014/main" id="{FE6D7AD0-8D03-4E60-AB45-A74B047C9F7B}"/>
              </a:ext>
            </a:extLst>
          </p:cNvPr>
          <p:cNvSpPr/>
          <p:nvPr/>
        </p:nvSpPr>
        <p:spPr>
          <a:xfrm>
            <a:off x="250423" y="195486"/>
            <a:ext cx="6768752" cy="4431952"/>
          </a:xfrm>
          <a:prstGeom prst="rect">
            <a:avLst/>
          </a:prstGeom>
          <a:noFill/>
          <a:ln>
            <a:noFill/>
          </a:ln>
        </p:spPr>
        <p:txBody>
          <a:bodyPr spcFirstLastPara="1" wrap="square" lIns="68569" tIns="34275" rIns="68569" bIns="34275" anchor="t" anchorCtr="0">
            <a:spAutoFit/>
          </a:bodyPr>
          <a:lstStyle/>
          <a:p>
            <a:r>
              <a:rPr lang="en-GB" sz="1350" dirty="0">
                <a:solidFill>
                  <a:schemeClr val="dk1"/>
                </a:solidFill>
                <a:latin typeface="Calibri"/>
                <a:ea typeface="Calibri"/>
                <a:cs typeface="Calibri"/>
                <a:sym typeface="Calibri"/>
              </a:rPr>
              <a:t>In our physical device’s CMD:</a:t>
            </a:r>
            <a:endParaRPr sz="1350" dirty="0"/>
          </a:p>
          <a:p>
            <a:endParaRPr sz="1350" dirty="0">
              <a:solidFill>
                <a:schemeClr val="dk1"/>
              </a:solidFill>
              <a:latin typeface="Calibri"/>
              <a:ea typeface="Calibri"/>
              <a:cs typeface="Calibri"/>
              <a:sym typeface="Calibri"/>
            </a:endParaRPr>
          </a:p>
          <a:p>
            <a:pPr marL="214313" indent="-214313">
              <a:buClr>
                <a:schemeClr val="dk1"/>
              </a:buClr>
              <a:buSzPts val="1800"/>
              <a:buFont typeface="Arial"/>
              <a:buChar char="•"/>
            </a:pPr>
            <a:r>
              <a:rPr lang="en-GB" sz="1350" b="1" dirty="0">
                <a:solidFill>
                  <a:schemeClr val="dk1"/>
                </a:solidFill>
                <a:latin typeface="Calibri"/>
                <a:ea typeface="Calibri"/>
                <a:cs typeface="Calibri"/>
                <a:sym typeface="Calibri"/>
              </a:rPr>
              <a:t>ping “our kali </a:t>
            </a:r>
            <a:r>
              <a:rPr lang="en-GB" sz="1350" b="1" dirty="0" err="1">
                <a:solidFill>
                  <a:schemeClr val="dk1"/>
                </a:solidFill>
                <a:latin typeface="Calibri"/>
                <a:ea typeface="Calibri"/>
                <a:cs typeface="Calibri"/>
                <a:sym typeface="Calibri"/>
              </a:rPr>
              <a:t>ip</a:t>
            </a:r>
            <a:r>
              <a:rPr lang="en-GB" sz="1350" b="1" dirty="0">
                <a:solidFill>
                  <a:schemeClr val="dk1"/>
                </a:solidFill>
                <a:latin typeface="Calibri"/>
                <a:ea typeface="Calibri"/>
                <a:cs typeface="Calibri"/>
                <a:sym typeface="Calibri"/>
              </a:rPr>
              <a:t>” –n 2      </a:t>
            </a:r>
          </a:p>
          <a:p>
            <a:pPr>
              <a:buClr>
                <a:schemeClr val="dk1"/>
              </a:buClr>
              <a:buSzPts val="1800"/>
            </a:pPr>
            <a:r>
              <a:rPr lang="en-GB" sz="1350" dirty="0">
                <a:solidFill>
                  <a:schemeClr val="dk1"/>
                </a:solidFill>
                <a:latin typeface="Calibri"/>
                <a:ea typeface="Calibri"/>
                <a:cs typeface="Calibri"/>
                <a:sym typeface="Calibri"/>
              </a:rPr>
              <a:t>(Ping our machine’s IP to see if we get a response: ‘-n 2’ means we count two packets to send. You can add any number of packets). We can check our kali IP in the kali terminal with the </a:t>
            </a:r>
            <a:r>
              <a:rPr lang="en-GB" sz="1350" b="1" dirty="0">
                <a:solidFill>
                  <a:schemeClr val="dk1"/>
                </a:solidFill>
                <a:latin typeface="Calibri"/>
                <a:ea typeface="Calibri"/>
                <a:cs typeface="Calibri"/>
                <a:sym typeface="Calibri"/>
              </a:rPr>
              <a:t>ifconfig </a:t>
            </a:r>
            <a:r>
              <a:rPr lang="en-GB" sz="1350" dirty="0">
                <a:solidFill>
                  <a:schemeClr val="dk1"/>
                </a:solidFill>
                <a:latin typeface="Calibri"/>
                <a:ea typeface="Calibri"/>
                <a:cs typeface="Calibri"/>
                <a:sym typeface="Calibri"/>
              </a:rPr>
              <a:t>command (</a:t>
            </a:r>
            <a:r>
              <a:rPr lang="en-GB" sz="1350" dirty="0" err="1">
                <a:solidFill>
                  <a:schemeClr val="dk1"/>
                </a:solidFill>
                <a:latin typeface="Calibri"/>
                <a:ea typeface="Calibri"/>
                <a:cs typeface="Calibri"/>
                <a:sym typeface="Calibri"/>
              </a:rPr>
              <a:t>inet</a:t>
            </a:r>
            <a:r>
              <a:rPr lang="en-GB" sz="1350" dirty="0">
                <a:solidFill>
                  <a:schemeClr val="dk1"/>
                </a:solidFill>
                <a:latin typeface="Calibri"/>
                <a:ea typeface="Calibri"/>
                <a:cs typeface="Calibri"/>
                <a:sym typeface="Calibri"/>
              </a:rPr>
              <a:t> is our address).</a:t>
            </a:r>
            <a:endParaRPr sz="1350" dirty="0"/>
          </a:p>
          <a:p>
            <a:endParaRPr sz="1350" dirty="0">
              <a:solidFill>
                <a:schemeClr val="dk1"/>
              </a:solidFill>
              <a:latin typeface="Calibri"/>
              <a:ea typeface="Calibri"/>
              <a:cs typeface="Calibri"/>
              <a:sym typeface="Calibri"/>
            </a:endParaRPr>
          </a:p>
          <a:p>
            <a:r>
              <a:rPr lang="en-GB" sz="1350" dirty="0">
                <a:solidFill>
                  <a:schemeClr val="dk1"/>
                </a:solidFill>
                <a:latin typeface="Calibri"/>
                <a:ea typeface="Calibri"/>
                <a:cs typeface="Calibri"/>
                <a:sym typeface="Calibri"/>
              </a:rPr>
              <a:t>We want no response (100 per cent packet loss – this tells us that we have no connection).</a:t>
            </a:r>
            <a:endParaRPr sz="1350" dirty="0"/>
          </a:p>
          <a:p>
            <a:endParaRPr sz="1350" dirty="0">
              <a:solidFill>
                <a:schemeClr val="dk1"/>
              </a:solidFill>
              <a:latin typeface="Calibri"/>
              <a:ea typeface="Calibri"/>
              <a:cs typeface="Calibri"/>
              <a:sym typeface="Calibri"/>
            </a:endParaRPr>
          </a:p>
          <a:p>
            <a:r>
              <a:rPr lang="en-GB" sz="1350" dirty="0">
                <a:solidFill>
                  <a:schemeClr val="dk1"/>
                </a:solidFill>
                <a:latin typeface="Calibri"/>
                <a:ea typeface="Calibri"/>
                <a:cs typeface="Calibri"/>
                <a:sym typeface="Calibri"/>
              </a:rPr>
              <a:t>In our Kali terminal:</a:t>
            </a:r>
            <a:endParaRPr sz="1350" dirty="0"/>
          </a:p>
          <a:p>
            <a:endParaRPr sz="1350" dirty="0">
              <a:solidFill>
                <a:schemeClr val="dk1"/>
              </a:solidFill>
              <a:latin typeface="Calibri"/>
              <a:ea typeface="Calibri"/>
              <a:cs typeface="Calibri"/>
              <a:sym typeface="Calibri"/>
            </a:endParaRPr>
          </a:p>
          <a:p>
            <a:pPr marL="214313" indent="-214313">
              <a:buClr>
                <a:schemeClr val="dk1"/>
              </a:buClr>
              <a:buSzPts val="1800"/>
              <a:buFont typeface="Arial"/>
              <a:buChar char="•"/>
            </a:pPr>
            <a:r>
              <a:rPr lang="en-GB" sz="1350" b="1" dirty="0">
                <a:solidFill>
                  <a:schemeClr val="dk1"/>
                </a:solidFill>
                <a:latin typeface="Calibri"/>
                <a:ea typeface="Calibri"/>
                <a:cs typeface="Calibri"/>
                <a:sym typeface="Calibri"/>
              </a:rPr>
              <a:t>ping 8.8.8.8 –c 2      </a:t>
            </a:r>
          </a:p>
          <a:p>
            <a:pPr>
              <a:buClr>
                <a:schemeClr val="dk1"/>
              </a:buClr>
              <a:buSzPts val="1800"/>
            </a:pPr>
            <a:r>
              <a:rPr lang="en-GB" sz="1350" dirty="0">
                <a:solidFill>
                  <a:schemeClr val="dk1"/>
                </a:solidFill>
                <a:latin typeface="Calibri"/>
                <a:ea typeface="Calibri"/>
                <a:cs typeface="Calibri"/>
                <a:sym typeface="Calibri"/>
              </a:rPr>
              <a:t>(Ping Google server to see if we get a response: ‘-c 2-’ means we count two packets to send. You can add any number of packets. Note: the command is ‘-n’ in Windows and ‘-c’ in Linux.)</a:t>
            </a:r>
            <a:endParaRPr sz="1350" dirty="0"/>
          </a:p>
          <a:p>
            <a:pPr marL="214313" indent="-128588">
              <a:buClr>
                <a:schemeClr val="dk1"/>
              </a:buClr>
              <a:buSzPts val="1800"/>
            </a:pPr>
            <a:endParaRPr sz="1350" dirty="0">
              <a:solidFill>
                <a:schemeClr val="dk1"/>
              </a:solidFill>
              <a:latin typeface="Calibri"/>
              <a:ea typeface="Calibri"/>
              <a:cs typeface="Calibri"/>
              <a:sym typeface="Calibri"/>
            </a:endParaRPr>
          </a:p>
          <a:p>
            <a:pPr marL="214313" indent="-214313">
              <a:buClr>
                <a:schemeClr val="dk1"/>
              </a:buClr>
              <a:buSzPts val="1800"/>
              <a:buFont typeface="Arial"/>
              <a:buChar char="•"/>
            </a:pPr>
            <a:r>
              <a:rPr lang="en-GB" sz="1350" b="1" dirty="0">
                <a:solidFill>
                  <a:schemeClr val="dk1"/>
                </a:solidFill>
                <a:latin typeface="Calibri"/>
                <a:ea typeface="Calibri"/>
                <a:cs typeface="Calibri"/>
                <a:sym typeface="Calibri"/>
              </a:rPr>
              <a:t>ping “our device’s </a:t>
            </a:r>
            <a:r>
              <a:rPr lang="en-GB" sz="1350" b="1" dirty="0" err="1">
                <a:solidFill>
                  <a:schemeClr val="dk1"/>
                </a:solidFill>
                <a:latin typeface="Calibri"/>
                <a:ea typeface="Calibri"/>
                <a:cs typeface="Calibri"/>
                <a:sym typeface="Calibri"/>
              </a:rPr>
              <a:t>ip</a:t>
            </a:r>
            <a:r>
              <a:rPr lang="en-GB" sz="1350" b="1" dirty="0">
                <a:solidFill>
                  <a:schemeClr val="dk1"/>
                </a:solidFill>
                <a:latin typeface="Calibri"/>
                <a:ea typeface="Calibri"/>
                <a:cs typeface="Calibri"/>
                <a:sym typeface="Calibri"/>
              </a:rPr>
              <a:t>” –c 2     </a:t>
            </a:r>
          </a:p>
          <a:p>
            <a:pPr>
              <a:buClr>
                <a:schemeClr val="dk1"/>
              </a:buClr>
              <a:buSzPts val="1800"/>
            </a:pPr>
            <a:r>
              <a:rPr lang="en-GB" sz="1350" dirty="0">
                <a:solidFill>
                  <a:schemeClr val="dk1"/>
                </a:solidFill>
                <a:latin typeface="Calibri"/>
                <a:ea typeface="Calibri"/>
                <a:cs typeface="Calibri"/>
                <a:sym typeface="Calibri"/>
              </a:rPr>
              <a:t>(Ping our machine’s IP to see if we get a response: ‘-c 2’ means we count two packets to send. You can add any number of packets.) We can check our physical device’s IP in the CMD terminal with the </a:t>
            </a:r>
            <a:r>
              <a:rPr lang="en-GB" sz="1350" b="1" dirty="0">
                <a:solidFill>
                  <a:schemeClr val="dk1"/>
                </a:solidFill>
                <a:latin typeface="Calibri"/>
                <a:ea typeface="Calibri"/>
                <a:cs typeface="Calibri"/>
                <a:sym typeface="Calibri"/>
              </a:rPr>
              <a:t>ipconfig </a:t>
            </a:r>
            <a:r>
              <a:rPr lang="en-GB" sz="1350" dirty="0">
                <a:solidFill>
                  <a:schemeClr val="dk1"/>
                </a:solidFill>
                <a:latin typeface="Calibri"/>
                <a:ea typeface="Calibri"/>
                <a:cs typeface="Calibri"/>
                <a:sym typeface="Calibri"/>
              </a:rPr>
              <a:t>command (IPv4 is our address).</a:t>
            </a:r>
            <a:endParaRPr sz="1350" dirty="0"/>
          </a:p>
          <a:p>
            <a:pPr marL="214313" indent="-128588">
              <a:buClr>
                <a:schemeClr val="dk1"/>
              </a:buClr>
              <a:buSzPts val="1800"/>
            </a:pPr>
            <a:endParaRPr sz="1350" dirty="0">
              <a:solidFill>
                <a:schemeClr val="dk1"/>
              </a:solidFill>
              <a:latin typeface="Calibri"/>
              <a:ea typeface="Calibri"/>
              <a:cs typeface="Calibri"/>
              <a:sym typeface="Calibri"/>
            </a:endParaRPr>
          </a:p>
          <a:p>
            <a:pPr marL="214313" indent="-214313">
              <a:buClr>
                <a:schemeClr val="dk1"/>
              </a:buClr>
              <a:buSzPts val="1800"/>
              <a:buFont typeface="Arial"/>
              <a:buChar char="•"/>
            </a:pPr>
            <a:r>
              <a:rPr lang="en-GB" sz="1350" dirty="0">
                <a:solidFill>
                  <a:schemeClr val="dk1"/>
                </a:solidFill>
                <a:latin typeface="Calibri"/>
                <a:ea typeface="Calibri"/>
                <a:cs typeface="Calibri"/>
                <a:sym typeface="Calibri"/>
              </a:rPr>
              <a:t>We want no response (100 per cent packet loss).</a:t>
            </a:r>
            <a:endParaRPr lang="en-GB" sz="1350" dirty="0"/>
          </a:p>
        </p:txBody>
      </p:sp>
    </p:spTree>
    <p:extLst>
      <p:ext uri="{BB962C8B-B14F-4D97-AF65-F5344CB8AC3E}">
        <p14:creationId xmlns:p14="http://schemas.microsoft.com/office/powerpoint/2010/main" val="206748961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54A8B4A-0EAF-4600-BD68-E946AEC0A325}"/>
              </a:ext>
            </a:extLst>
          </p:cNvPr>
          <p:cNvSpPr>
            <a:spLocks noGrp="1"/>
          </p:cNvSpPr>
          <p:nvPr>
            <p:ph type="sldNum" sz="quarter" idx="11"/>
          </p:nvPr>
        </p:nvSpPr>
        <p:spPr/>
        <p:txBody>
          <a:bodyPr/>
          <a:lstStyle/>
          <a:p>
            <a:fld id="{DA2C159E-F13C-4A85-9A41-E7669D3E0D70}" type="slidenum">
              <a:rPr lang="en-GB" smtClean="0"/>
              <a:pPr/>
              <a:t>74</a:t>
            </a:fld>
            <a:endParaRPr lang="en-GB"/>
          </a:p>
        </p:txBody>
      </p:sp>
      <p:sp>
        <p:nvSpPr>
          <p:cNvPr id="5" name="Footer Placeholder 4">
            <a:extLst>
              <a:ext uri="{FF2B5EF4-FFF2-40B4-BE49-F238E27FC236}">
                <a16:creationId xmlns:a16="http://schemas.microsoft.com/office/drawing/2014/main" id="{12DFDC5C-C5E8-41DA-9B06-B6729BF4080E}"/>
              </a:ext>
            </a:extLst>
          </p:cNvPr>
          <p:cNvSpPr>
            <a:spLocks noGrp="1"/>
          </p:cNvSpPr>
          <p:nvPr>
            <p:ph type="ftr" sz="quarter" idx="10"/>
          </p:nvPr>
        </p:nvSpPr>
        <p:spPr/>
        <p:txBody>
          <a:bodyPr/>
          <a:lstStyle/>
          <a:p>
            <a:r>
              <a:rPr lang="en-GB"/>
              <a:t>Education &amp; Training Foundation</a:t>
            </a:r>
            <a:endParaRPr lang="en-GB" dirty="0"/>
          </a:p>
        </p:txBody>
      </p:sp>
      <p:sp>
        <p:nvSpPr>
          <p:cNvPr id="4" name="Google Shape;193;p19">
            <a:extLst>
              <a:ext uri="{FF2B5EF4-FFF2-40B4-BE49-F238E27FC236}">
                <a16:creationId xmlns:a16="http://schemas.microsoft.com/office/drawing/2014/main" id="{C7E281A7-5C59-4E97-AF7A-BE3DB0884D3B}"/>
              </a:ext>
            </a:extLst>
          </p:cNvPr>
          <p:cNvSpPr txBox="1"/>
          <p:nvPr/>
        </p:nvSpPr>
        <p:spPr>
          <a:xfrm>
            <a:off x="2436018" y="2321696"/>
            <a:ext cx="4271963" cy="561662"/>
          </a:xfrm>
          <a:prstGeom prst="rect">
            <a:avLst/>
          </a:prstGeom>
          <a:noFill/>
          <a:ln>
            <a:noFill/>
          </a:ln>
        </p:spPr>
        <p:txBody>
          <a:bodyPr spcFirstLastPara="1" wrap="square" lIns="68569" tIns="34275" rIns="68569" bIns="34275" anchor="t" anchorCtr="0">
            <a:spAutoFit/>
          </a:bodyPr>
          <a:lstStyle/>
          <a:p>
            <a:pPr algn="ctr"/>
            <a:r>
              <a:rPr lang="en-GB" sz="3200" b="1" dirty="0">
                <a:solidFill>
                  <a:schemeClr val="dk1"/>
                </a:solidFill>
                <a:latin typeface="+mj-lt"/>
                <a:ea typeface="Calibri"/>
                <a:cs typeface="Calibri"/>
                <a:sym typeface="Calibri"/>
              </a:rPr>
              <a:t>Our first nmap scan</a:t>
            </a:r>
            <a:endParaRPr sz="3200" b="1" dirty="0">
              <a:solidFill>
                <a:schemeClr val="dk1"/>
              </a:solidFill>
              <a:latin typeface="+mj-lt"/>
              <a:ea typeface="Calibri"/>
              <a:cs typeface="Calibri"/>
              <a:sym typeface="Calibri"/>
            </a:endParaRPr>
          </a:p>
        </p:txBody>
      </p:sp>
    </p:spTree>
    <p:extLst>
      <p:ext uri="{BB962C8B-B14F-4D97-AF65-F5344CB8AC3E}">
        <p14:creationId xmlns:p14="http://schemas.microsoft.com/office/powerpoint/2010/main" val="280093606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54A8B4A-0EAF-4600-BD68-E946AEC0A325}"/>
              </a:ext>
            </a:extLst>
          </p:cNvPr>
          <p:cNvSpPr>
            <a:spLocks noGrp="1"/>
          </p:cNvSpPr>
          <p:nvPr>
            <p:ph type="sldNum" sz="quarter" idx="11"/>
          </p:nvPr>
        </p:nvSpPr>
        <p:spPr/>
        <p:txBody>
          <a:bodyPr/>
          <a:lstStyle/>
          <a:p>
            <a:fld id="{DA2C159E-F13C-4A85-9A41-E7669D3E0D70}" type="slidenum">
              <a:rPr lang="en-GB" smtClean="0"/>
              <a:pPr/>
              <a:t>75</a:t>
            </a:fld>
            <a:endParaRPr lang="en-GB"/>
          </a:p>
        </p:txBody>
      </p:sp>
      <p:sp>
        <p:nvSpPr>
          <p:cNvPr id="5" name="Footer Placeholder 4">
            <a:extLst>
              <a:ext uri="{FF2B5EF4-FFF2-40B4-BE49-F238E27FC236}">
                <a16:creationId xmlns:a16="http://schemas.microsoft.com/office/drawing/2014/main" id="{12DFDC5C-C5E8-41DA-9B06-B6729BF4080E}"/>
              </a:ext>
            </a:extLst>
          </p:cNvPr>
          <p:cNvSpPr>
            <a:spLocks noGrp="1"/>
          </p:cNvSpPr>
          <p:nvPr>
            <p:ph type="ftr" sz="quarter" idx="10"/>
          </p:nvPr>
        </p:nvSpPr>
        <p:spPr/>
        <p:txBody>
          <a:bodyPr/>
          <a:lstStyle/>
          <a:p>
            <a:r>
              <a:rPr lang="en-GB"/>
              <a:t>Education &amp; Training Foundation</a:t>
            </a:r>
            <a:endParaRPr lang="en-GB" dirty="0"/>
          </a:p>
        </p:txBody>
      </p:sp>
      <p:pic>
        <p:nvPicPr>
          <p:cNvPr id="4" name="Google Shape;199;p20">
            <a:extLst>
              <a:ext uri="{FF2B5EF4-FFF2-40B4-BE49-F238E27FC236}">
                <a16:creationId xmlns:a16="http://schemas.microsoft.com/office/drawing/2014/main" id="{C3BFCEE7-0C8E-4C6B-B23E-9A7E4A511176}"/>
              </a:ext>
            </a:extLst>
          </p:cNvPr>
          <p:cNvPicPr preferRelativeResize="0"/>
          <p:nvPr/>
        </p:nvPicPr>
        <p:blipFill rotWithShape="1">
          <a:blip r:embed="rId3">
            <a:alphaModFix/>
          </a:blip>
          <a:srcRect/>
          <a:stretch/>
        </p:blipFill>
        <p:spPr>
          <a:xfrm>
            <a:off x="1833166" y="267494"/>
            <a:ext cx="5477667" cy="2153840"/>
          </a:xfrm>
          <a:prstGeom prst="rect">
            <a:avLst/>
          </a:prstGeom>
          <a:noFill/>
          <a:ln>
            <a:noFill/>
          </a:ln>
        </p:spPr>
      </p:pic>
      <p:sp>
        <p:nvSpPr>
          <p:cNvPr id="6" name="Google Shape;198;p20">
            <a:extLst>
              <a:ext uri="{FF2B5EF4-FFF2-40B4-BE49-F238E27FC236}">
                <a16:creationId xmlns:a16="http://schemas.microsoft.com/office/drawing/2014/main" id="{CEF4D349-0C5F-4BFD-BD29-830E617C56E7}"/>
              </a:ext>
            </a:extLst>
          </p:cNvPr>
          <p:cNvSpPr/>
          <p:nvPr/>
        </p:nvSpPr>
        <p:spPr>
          <a:xfrm>
            <a:off x="350044" y="2561838"/>
            <a:ext cx="8372474" cy="2100545"/>
          </a:xfrm>
          <a:prstGeom prst="rect">
            <a:avLst/>
          </a:prstGeom>
          <a:noFill/>
          <a:ln>
            <a:noFill/>
          </a:ln>
        </p:spPr>
        <p:txBody>
          <a:bodyPr spcFirstLastPara="1" wrap="square" lIns="68569" tIns="34275" rIns="68569" bIns="34275" anchor="t" anchorCtr="0">
            <a:spAutoFit/>
          </a:bodyPr>
          <a:lstStyle/>
          <a:p>
            <a:r>
              <a:rPr lang="en-GB" sz="1200" b="1" dirty="0" err="1">
                <a:solidFill>
                  <a:schemeClr val="dk1"/>
                </a:solidFill>
                <a:ea typeface="Calibri"/>
                <a:cs typeface="Calibri"/>
                <a:sym typeface="Calibri"/>
              </a:rPr>
              <a:t>sudo</a:t>
            </a:r>
            <a:r>
              <a:rPr lang="en-GB" sz="1200" dirty="0">
                <a:solidFill>
                  <a:schemeClr val="dk1"/>
                </a:solidFill>
                <a:ea typeface="Calibri"/>
                <a:cs typeface="Calibri"/>
                <a:sym typeface="Calibri"/>
              </a:rPr>
              <a:t> stands for either "substitute user do" or "super user do“, and it allows you to elevate your current user account to have root privileges temporarily.</a:t>
            </a:r>
            <a:endParaRPr sz="1200" dirty="0"/>
          </a:p>
          <a:p>
            <a:endParaRPr sz="1200" dirty="0">
              <a:solidFill>
                <a:schemeClr val="dk1"/>
              </a:solidFill>
              <a:ea typeface="Calibri"/>
              <a:cs typeface="Calibri"/>
              <a:sym typeface="Calibri"/>
            </a:endParaRPr>
          </a:p>
          <a:p>
            <a:r>
              <a:rPr lang="en-GB" sz="1200" b="1" dirty="0">
                <a:solidFill>
                  <a:schemeClr val="dk1"/>
                </a:solidFill>
                <a:ea typeface="Calibri"/>
                <a:cs typeface="Calibri"/>
                <a:sym typeface="Calibri"/>
              </a:rPr>
              <a:t>nmap</a:t>
            </a:r>
            <a:r>
              <a:rPr lang="en-GB" sz="1200" dirty="0">
                <a:solidFill>
                  <a:schemeClr val="dk1"/>
                </a:solidFill>
                <a:ea typeface="Calibri"/>
                <a:cs typeface="Calibri"/>
                <a:sym typeface="Calibri"/>
              </a:rPr>
              <a:t> is the tool we will use.</a:t>
            </a:r>
            <a:endParaRPr sz="1200" dirty="0"/>
          </a:p>
          <a:p>
            <a:endParaRPr sz="1200" dirty="0">
              <a:solidFill>
                <a:schemeClr val="dk1"/>
              </a:solidFill>
              <a:ea typeface="Calibri"/>
              <a:cs typeface="Calibri"/>
              <a:sym typeface="Calibri"/>
            </a:endParaRPr>
          </a:p>
          <a:p>
            <a:r>
              <a:rPr lang="en-GB" sz="1200" dirty="0">
                <a:solidFill>
                  <a:schemeClr val="dk1"/>
                </a:solidFill>
                <a:ea typeface="Calibri"/>
                <a:cs typeface="Calibri"/>
                <a:sym typeface="Calibri"/>
              </a:rPr>
              <a:t>-</a:t>
            </a:r>
            <a:r>
              <a:rPr lang="en-GB" sz="1200" dirty="0" err="1">
                <a:solidFill>
                  <a:schemeClr val="dk1"/>
                </a:solidFill>
                <a:ea typeface="Calibri"/>
                <a:cs typeface="Calibri"/>
                <a:sym typeface="Calibri"/>
              </a:rPr>
              <a:t>sS</a:t>
            </a:r>
            <a:r>
              <a:rPr lang="en-GB" sz="1200" dirty="0">
                <a:solidFill>
                  <a:schemeClr val="dk1"/>
                </a:solidFill>
                <a:ea typeface="Calibri"/>
                <a:cs typeface="Calibri"/>
                <a:sym typeface="Calibri"/>
              </a:rPr>
              <a:t> is a </a:t>
            </a:r>
            <a:r>
              <a:rPr lang="en-GB" sz="1200" dirty="0" err="1">
                <a:solidFill>
                  <a:schemeClr val="dk1"/>
                </a:solidFill>
                <a:ea typeface="Calibri"/>
                <a:cs typeface="Calibri"/>
                <a:sym typeface="Calibri"/>
              </a:rPr>
              <a:t>SynScan</a:t>
            </a:r>
            <a:r>
              <a:rPr lang="en-GB" sz="1200" dirty="0">
                <a:solidFill>
                  <a:schemeClr val="dk1"/>
                </a:solidFill>
                <a:ea typeface="Calibri"/>
                <a:cs typeface="Calibri"/>
                <a:sym typeface="Calibri"/>
              </a:rPr>
              <a:t>, which does not perform a full TCP handshake (does not make a full connection), so is less intrusive.</a:t>
            </a:r>
            <a:endParaRPr sz="1200" dirty="0"/>
          </a:p>
          <a:p>
            <a:endParaRPr sz="1200" dirty="0">
              <a:solidFill>
                <a:schemeClr val="dk1"/>
              </a:solidFill>
              <a:ea typeface="Calibri"/>
              <a:cs typeface="Calibri"/>
              <a:sym typeface="Calibri"/>
            </a:endParaRPr>
          </a:p>
          <a:p>
            <a:r>
              <a:rPr lang="en-GB" sz="1200" dirty="0">
                <a:solidFill>
                  <a:schemeClr val="dk1"/>
                </a:solidFill>
                <a:ea typeface="Calibri"/>
                <a:cs typeface="Calibri"/>
                <a:sym typeface="Calibri"/>
              </a:rPr>
              <a:t>-T4 will set the scan speed to maximum.</a:t>
            </a:r>
            <a:endParaRPr sz="1200" dirty="0"/>
          </a:p>
          <a:p>
            <a:endParaRPr sz="1200" dirty="0">
              <a:solidFill>
                <a:schemeClr val="dk1"/>
              </a:solidFill>
              <a:ea typeface="Calibri"/>
              <a:cs typeface="Calibri"/>
              <a:sym typeface="Calibri"/>
            </a:endParaRPr>
          </a:p>
          <a:p>
            <a:r>
              <a:rPr lang="en-GB" sz="1200" dirty="0">
                <a:solidFill>
                  <a:schemeClr val="dk1"/>
                </a:solidFill>
                <a:ea typeface="Calibri"/>
                <a:cs typeface="Calibri"/>
                <a:sym typeface="Calibri"/>
              </a:rPr>
              <a:t>10.38.1.110-120 (specifying the range of IP addresses to scan).</a:t>
            </a:r>
            <a:endParaRPr sz="1200" dirty="0">
              <a:solidFill>
                <a:schemeClr val="dk1"/>
              </a:solidFill>
              <a:ea typeface="Calibri"/>
              <a:cs typeface="Calibri"/>
              <a:sym typeface="Calibri"/>
            </a:endParaRPr>
          </a:p>
          <a:p>
            <a:pPr marL="214313" indent="-128588">
              <a:buClr>
                <a:schemeClr val="dk1"/>
              </a:buClr>
              <a:buSzPts val="1800"/>
            </a:pPr>
            <a:endParaRPr sz="1200" dirty="0">
              <a:solidFill>
                <a:schemeClr val="dk1"/>
              </a:solidFill>
              <a:ea typeface="Calibri"/>
              <a:cs typeface="Calibri"/>
              <a:sym typeface="Calibri"/>
            </a:endParaRPr>
          </a:p>
        </p:txBody>
      </p:sp>
    </p:spTree>
    <p:extLst>
      <p:ext uri="{BB962C8B-B14F-4D97-AF65-F5344CB8AC3E}">
        <p14:creationId xmlns:p14="http://schemas.microsoft.com/office/powerpoint/2010/main" val="389542382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54A8B4A-0EAF-4600-BD68-E946AEC0A325}"/>
              </a:ext>
            </a:extLst>
          </p:cNvPr>
          <p:cNvSpPr>
            <a:spLocks noGrp="1"/>
          </p:cNvSpPr>
          <p:nvPr>
            <p:ph type="sldNum" sz="quarter" idx="11"/>
          </p:nvPr>
        </p:nvSpPr>
        <p:spPr/>
        <p:txBody>
          <a:bodyPr/>
          <a:lstStyle/>
          <a:p>
            <a:fld id="{DA2C159E-F13C-4A85-9A41-E7669D3E0D70}" type="slidenum">
              <a:rPr lang="en-GB" smtClean="0"/>
              <a:pPr/>
              <a:t>76</a:t>
            </a:fld>
            <a:endParaRPr lang="en-GB"/>
          </a:p>
        </p:txBody>
      </p:sp>
      <p:sp>
        <p:nvSpPr>
          <p:cNvPr id="5" name="Footer Placeholder 4">
            <a:extLst>
              <a:ext uri="{FF2B5EF4-FFF2-40B4-BE49-F238E27FC236}">
                <a16:creationId xmlns:a16="http://schemas.microsoft.com/office/drawing/2014/main" id="{12DFDC5C-C5E8-41DA-9B06-B6729BF4080E}"/>
              </a:ext>
            </a:extLst>
          </p:cNvPr>
          <p:cNvSpPr>
            <a:spLocks noGrp="1"/>
          </p:cNvSpPr>
          <p:nvPr>
            <p:ph type="ftr" sz="quarter" idx="10"/>
          </p:nvPr>
        </p:nvSpPr>
        <p:spPr/>
        <p:txBody>
          <a:bodyPr/>
          <a:lstStyle/>
          <a:p>
            <a:r>
              <a:rPr lang="en-GB"/>
              <a:t>Education &amp; Training Foundation</a:t>
            </a:r>
            <a:endParaRPr lang="en-GB" dirty="0"/>
          </a:p>
        </p:txBody>
      </p:sp>
      <p:sp>
        <p:nvSpPr>
          <p:cNvPr id="4" name="Rectangle 3">
            <a:extLst>
              <a:ext uri="{FF2B5EF4-FFF2-40B4-BE49-F238E27FC236}">
                <a16:creationId xmlns:a16="http://schemas.microsoft.com/office/drawing/2014/main" id="{B5BECB49-1862-48DC-BB67-A353159DB96C}"/>
              </a:ext>
            </a:extLst>
          </p:cNvPr>
          <p:cNvSpPr/>
          <p:nvPr/>
        </p:nvSpPr>
        <p:spPr>
          <a:xfrm>
            <a:off x="440784" y="411510"/>
            <a:ext cx="7272808" cy="3785652"/>
          </a:xfrm>
          <a:prstGeom prst="rect">
            <a:avLst/>
          </a:prstGeom>
        </p:spPr>
        <p:txBody>
          <a:bodyPr wrap="square">
            <a:spAutoFit/>
          </a:bodyPr>
          <a:lstStyle/>
          <a:p>
            <a:r>
              <a:rPr lang="en-GB" sz="1200" dirty="0"/>
              <a:t>Tools to use for next stages:</a:t>
            </a:r>
          </a:p>
          <a:p>
            <a:endParaRPr lang="en-GB" sz="1200" dirty="0"/>
          </a:p>
          <a:p>
            <a:r>
              <a:rPr lang="en-GB" sz="1200" b="1" dirty="0"/>
              <a:t>nmap</a:t>
            </a:r>
          </a:p>
          <a:p>
            <a:endParaRPr lang="en-GB" sz="1200" dirty="0"/>
          </a:p>
          <a:p>
            <a:r>
              <a:rPr lang="en-GB" sz="1200" dirty="0" err="1"/>
              <a:t>sudo</a:t>
            </a:r>
            <a:r>
              <a:rPr lang="en-GB" sz="1200" dirty="0"/>
              <a:t> nmap –</a:t>
            </a:r>
            <a:r>
              <a:rPr lang="en-GB" sz="1200" dirty="0" err="1"/>
              <a:t>sS</a:t>
            </a:r>
            <a:r>
              <a:rPr lang="en-GB" sz="1200" dirty="0"/>
              <a:t> –T4 10.38.1.113 </a:t>
            </a:r>
          </a:p>
          <a:p>
            <a:endParaRPr lang="en-GB" sz="1200" dirty="0"/>
          </a:p>
          <a:p>
            <a:r>
              <a:rPr lang="en-GB" sz="1200" b="1" dirty="0"/>
              <a:t>hydra </a:t>
            </a:r>
          </a:p>
          <a:p>
            <a:endParaRPr lang="en-GB" sz="1200" dirty="0"/>
          </a:p>
          <a:p>
            <a:r>
              <a:rPr lang="en-GB" sz="1200" dirty="0"/>
              <a:t>hydra -</a:t>
            </a:r>
            <a:r>
              <a:rPr lang="en-GB" sz="1200" dirty="0" err="1"/>
              <a:t>vV</a:t>
            </a:r>
            <a:r>
              <a:rPr lang="en-GB" sz="1200" dirty="0"/>
              <a:t> -L /home/kali/Downloads/</a:t>
            </a:r>
            <a:r>
              <a:rPr lang="en-GB" sz="1200" dirty="0" err="1"/>
              <a:t>fsocity.dic</a:t>
            </a:r>
            <a:r>
              <a:rPr lang="en-GB" sz="1200" dirty="0"/>
              <a:t> -p </a:t>
            </a:r>
            <a:r>
              <a:rPr lang="en-GB" sz="1200" dirty="0" err="1"/>
              <a:t>ddddd</a:t>
            </a:r>
            <a:r>
              <a:rPr lang="en-GB" sz="1200" dirty="0"/>
              <a:t> 10.38.1.113 http-post-form '/</a:t>
            </a:r>
            <a:r>
              <a:rPr lang="en-GB" sz="1200" dirty="0" err="1"/>
              <a:t>wp-login.php:log</a:t>
            </a:r>
            <a:r>
              <a:rPr lang="en-GB" sz="1200" dirty="0"/>
              <a:t>=^USER^&amp;</a:t>
            </a:r>
            <a:r>
              <a:rPr lang="en-GB" sz="1200" dirty="0" err="1"/>
              <a:t>pwd</a:t>
            </a:r>
            <a:r>
              <a:rPr lang="en-GB" sz="1200" dirty="0"/>
              <a:t>=^PASS^&amp;</a:t>
            </a:r>
            <a:r>
              <a:rPr lang="en-GB" sz="1200" dirty="0" err="1"/>
              <a:t>wp</a:t>
            </a:r>
            <a:r>
              <a:rPr lang="en-GB" sz="1200" dirty="0"/>
              <a:t>-submit=</a:t>
            </a:r>
            <a:r>
              <a:rPr lang="en-GB" sz="1200" dirty="0" err="1"/>
              <a:t>Log+In:F</a:t>
            </a:r>
            <a:r>
              <a:rPr lang="en-GB" sz="1200" dirty="0"/>
              <a:t>=Invalid username' –F</a:t>
            </a:r>
          </a:p>
          <a:p>
            <a:endParaRPr lang="en-GB" sz="1200" dirty="0"/>
          </a:p>
          <a:p>
            <a:r>
              <a:rPr lang="en-GB" sz="1200" b="1" dirty="0" err="1"/>
              <a:t>wpScan</a:t>
            </a:r>
            <a:endParaRPr lang="en-GB" sz="1200" b="1" dirty="0"/>
          </a:p>
          <a:p>
            <a:endParaRPr lang="en-GB" sz="1200" b="1" dirty="0"/>
          </a:p>
          <a:p>
            <a:r>
              <a:rPr lang="en-GB" sz="1200" dirty="0" err="1"/>
              <a:t>wpscan</a:t>
            </a:r>
            <a:r>
              <a:rPr lang="en-GB" sz="1200" dirty="0"/>
              <a:t> –</a:t>
            </a:r>
            <a:r>
              <a:rPr lang="en-GB" sz="1200" dirty="0" err="1"/>
              <a:t>url</a:t>
            </a:r>
            <a:r>
              <a:rPr lang="en-GB" sz="1200" dirty="0"/>
              <a:t> http://example.com –passwords rockyou.txt –usernames </a:t>
            </a:r>
            <a:r>
              <a:rPr lang="en-GB" sz="1200" dirty="0" err="1"/>
              <a:t>andy</a:t>
            </a:r>
            <a:r>
              <a:rPr lang="en-GB" sz="1200" dirty="0"/>
              <a:t> –max-threads 50</a:t>
            </a:r>
          </a:p>
          <a:p>
            <a:r>
              <a:rPr lang="en-GB" sz="1200" dirty="0"/>
              <a:t> </a:t>
            </a:r>
          </a:p>
          <a:p>
            <a:r>
              <a:rPr lang="en-GB" sz="1200" b="1" dirty="0"/>
              <a:t> </a:t>
            </a:r>
          </a:p>
          <a:p>
            <a:endParaRPr lang="en-GB" sz="1200" dirty="0"/>
          </a:p>
          <a:p>
            <a:r>
              <a:rPr lang="en-GB" sz="1200" b="1" dirty="0" err="1"/>
              <a:t>nikto</a:t>
            </a:r>
            <a:r>
              <a:rPr lang="en-GB" sz="1200" b="1" dirty="0"/>
              <a:t> </a:t>
            </a:r>
          </a:p>
          <a:p>
            <a:endParaRPr lang="en-GB" sz="1200" dirty="0"/>
          </a:p>
          <a:p>
            <a:r>
              <a:rPr lang="en-GB" sz="1200" dirty="0" err="1"/>
              <a:t>nikto</a:t>
            </a:r>
            <a:r>
              <a:rPr lang="en-GB" sz="1200" dirty="0"/>
              <a:t> -h 10.38.1.113 </a:t>
            </a:r>
          </a:p>
        </p:txBody>
      </p:sp>
    </p:spTree>
    <p:extLst>
      <p:ext uri="{BB962C8B-B14F-4D97-AF65-F5344CB8AC3E}">
        <p14:creationId xmlns:p14="http://schemas.microsoft.com/office/powerpoint/2010/main" val="227675125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78D02-1841-5541-B0EB-134EDB52DFA0}"/>
              </a:ext>
            </a:extLst>
          </p:cNvPr>
          <p:cNvSpPr>
            <a:spLocks noGrp="1"/>
          </p:cNvSpPr>
          <p:nvPr>
            <p:ph type="ctrTitle"/>
          </p:nvPr>
        </p:nvSpPr>
        <p:spPr/>
        <p:txBody>
          <a:bodyPr/>
          <a:lstStyle/>
          <a:p>
            <a:r>
              <a:rPr lang="en-US" dirty="0"/>
              <a:t>05</a:t>
            </a:r>
          </a:p>
        </p:txBody>
      </p:sp>
      <p:sp>
        <p:nvSpPr>
          <p:cNvPr id="3" name="Subtitle 2">
            <a:extLst>
              <a:ext uri="{FF2B5EF4-FFF2-40B4-BE49-F238E27FC236}">
                <a16:creationId xmlns:a16="http://schemas.microsoft.com/office/drawing/2014/main" id="{A39FE6D9-D96B-E748-810E-8BBC981DD009}"/>
              </a:ext>
            </a:extLst>
          </p:cNvPr>
          <p:cNvSpPr>
            <a:spLocks noGrp="1"/>
          </p:cNvSpPr>
          <p:nvPr>
            <p:ph type="subTitle" idx="1"/>
          </p:nvPr>
        </p:nvSpPr>
        <p:spPr/>
        <p:txBody>
          <a:bodyPr>
            <a:normAutofit fontScale="92500"/>
          </a:bodyPr>
          <a:lstStyle/>
          <a:p>
            <a:r>
              <a:rPr lang="en-GB" sz="4400" b="1" dirty="0">
                <a:latin typeface="+mn-lt"/>
              </a:rPr>
              <a:t>ESP 3 – Building a </a:t>
            </a:r>
            <a:br>
              <a:rPr lang="en-GB" sz="4400" b="1" dirty="0">
                <a:latin typeface="+mn-lt"/>
              </a:rPr>
            </a:br>
            <a:r>
              <a:rPr lang="en-GB" sz="4400" b="1" dirty="0">
                <a:latin typeface="+mn-lt"/>
              </a:rPr>
              <a:t>port scanner/IP sweeper</a:t>
            </a:r>
            <a:endParaRPr lang="en-US" sz="4400" dirty="0"/>
          </a:p>
        </p:txBody>
      </p:sp>
    </p:spTree>
    <p:extLst>
      <p:ext uri="{BB962C8B-B14F-4D97-AF65-F5344CB8AC3E}">
        <p14:creationId xmlns:p14="http://schemas.microsoft.com/office/powerpoint/2010/main" val="265235733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54A8B4A-0EAF-4600-BD68-E946AEC0A325}"/>
              </a:ext>
            </a:extLst>
          </p:cNvPr>
          <p:cNvSpPr>
            <a:spLocks noGrp="1"/>
          </p:cNvSpPr>
          <p:nvPr>
            <p:ph type="sldNum" sz="quarter" idx="11"/>
          </p:nvPr>
        </p:nvSpPr>
        <p:spPr/>
        <p:txBody>
          <a:bodyPr/>
          <a:lstStyle/>
          <a:p>
            <a:fld id="{DA2C159E-F13C-4A85-9A41-E7669D3E0D70}" type="slidenum">
              <a:rPr lang="en-GB" smtClean="0"/>
              <a:pPr/>
              <a:t>78</a:t>
            </a:fld>
            <a:endParaRPr lang="en-GB"/>
          </a:p>
        </p:txBody>
      </p:sp>
      <p:sp>
        <p:nvSpPr>
          <p:cNvPr id="5" name="Footer Placeholder 4">
            <a:extLst>
              <a:ext uri="{FF2B5EF4-FFF2-40B4-BE49-F238E27FC236}">
                <a16:creationId xmlns:a16="http://schemas.microsoft.com/office/drawing/2014/main" id="{12DFDC5C-C5E8-41DA-9B06-B6729BF4080E}"/>
              </a:ext>
            </a:extLst>
          </p:cNvPr>
          <p:cNvSpPr>
            <a:spLocks noGrp="1"/>
          </p:cNvSpPr>
          <p:nvPr>
            <p:ph type="ftr" sz="quarter" idx="10"/>
          </p:nvPr>
        </p:nvSpPr>
        <p:spPr/>
        <p:txBody>
          <a:bodyPr/>
          <a:lstStyle/>
          <a:p>
            <a:r>
              <a:rPr lang="en-GB"/>
              <a:t>Education &amp; Training Foundation</a:t>
            </a:r>
            <a:endParaRPr lang="en-GB" dirty="0"/>
          </a:p>
        </p:txBody>
      </p:sp>
      <p:pic>
        <p:nvPicPr>
          <p:cNvPr id="4" name="Google Shape;85;p1">
            <a:extLst>
              <a:ext uri="{FF2B5EF4-FFF2-40B4-BE49-F238E27FC236}">
                <a16:creationId xmlns:a16="http://schemas.microsoft.com/office/drawing/2014/main" id="{56B7AF86-478B-4483-BE6F-DCBD1189F7C1}"/>
              </a:ext>
            </a:extLst>
          </p:cNvPr>
          <p:cNvPicPr preferRelativeResize="0"/>
          <p:nvPr/>
        </p:nvPicPr>
        <p:blipFill rotWithShape="1">
          <a:blip r:embed="rId3">
            <a:alphaModFix/>
          </a:blip>
          <a:srcRect/>
          <a:stretch/>
        </p:blipFill>
        <p:spPr>
          <a:xfrm>
            <a:off x="2971025" y="1693166"/>
            <a:ext cx="3201950" cy="1757168"/>
          </a:xfrm>
          <a:prstGeom prst="rect">
            <a:avLst/>
          </a:prstGeom>
          <a:noFill/>
          <a:ln>
            <a:noFill/>
          </a:ln>
        </p:spPr>
      </p:pic>
    </p:spTree>
    <p:extLst>
      <p:ext uri="{BB962C8B-B14F-4D97-AF65-F5344CB8AC3E}">
        <p14:creationId xmlns:p14="http://schemas.microsoft.com/office/powerpoint/2010/main" val="299708825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54A8B4A-0EAF-4600-BD68-E946AEC0A325}"/>
              </a:ext>
            </a:extLst>
          </p:cNvPr>
          <p:cNvSpPr>
            <a:spLocks noGrp="1"/>
          </p:cNvSpPr>
          <p:nvPr>
            <p:ph type="sldNum" sz="quarter" idx="11"/>
          </p:nvPr>
        </p:nvSpPr>
        <p:spPr/>
        <p:txBody>
          <a:bodyPr/>
          <a:lstStyle/>
          <a:p>
            <a:fld id="{DA2C159E-F13C-4A85-9A41-E7669D3E0D70}" type="slidenum">
              <a:rPr lang="en-GB" smtClean="0"/>
              <a:pPr/>
              <a:t>79</a:t>
            </a:fld>
            <a:endParaRPr lang="en-GB"/>
          </a:p>
        </p:txBody>
      </p:sp>
      <p:sp>
        <p:nvSpPr>
          <p:cNvPr id="5" name="Footer Placeholder 4">
            <a:extLst>
              <a:ext uri="{FF2B5EF4-FFF2-40B4-BE49-F238E27FC236}">
                <a16:creationId xmlns:a16="http://schemas.microsoft.com/office/drawing/2014/main" id="{12DFDC5C-C5E8-41DA-9B06-B6729BF4080E}"/>
              </a:ext>
            </a:extLst>
          </p:cNvPr>
          <p:cNvSpPr>
            <a:spLocks noGrp="1"/>
          </p:cNvSpPr>
          <p:nvPr>
            <p:ph type="ftr" sz="quarter" idx="10"/>
          </p:nvPr>
        </p:nvSpPr>
        <p:spPr/>
        <p:txBody>
          <a:bodyPr/>
          <a:lstStyle/>
          <a:p>
            <a:r>
              <a:rPr lang="en-GB"/>
              <a:t>Education &amp; Training Foundation</a:t>
            </a:r>
            <a:endParaRPr lang="en-GB" dirty="0"/>
          </a:p>
        </p:txBody>
      </p:sp>
      <p:sp>
        <p:nvSpPr>
          <p:cNvPr id="4" name="Google Shape;84;p1">
            <a:extLst>
              <a:ext uri="{FF2B5EF4-FFF2-40B4-BE49-F238E27FC236}">
                <a16:creationId xmlns:a16="http://schemas.microsoft.com/office/drawing/2014/main" id="{333203B9-0E86-4889-B99D-E88AA945BB89}"/>
              </a:ext>
            </a:extLst>
          </p:cNvPr>
          <p:cNvSpPr/>
          <p:nvPr/>
        </p:nvSpPr>
        <p:spPr>
          <a:xfrm>
            <a:off x="280554" y="297432"/>
            <a:ext cx="4463935" cy="4070315"/>
          </a:xfrm>
          <a:prstGeom prst="rect">
            <a:avLst/>
          </a:prstGeom>
          <a:noFill/>
          <a:ln>
            <a:noFill/>
          </a:ln>
        </p:spPr>
        <p:txBody>
          <a:bodyPr spcFirstLastPara="1" wrap="square" lIns="68569" tIns="34275" rIns="68569" bIns="34275" anchor="t" anchorCtr="0">
            <a:spAutoFit/>
          </a:bodyPr>
          <a:lstStyle/>
          <a:p>
            <a:r>
              <a:rPr lang="en-GB" sz="2000" b="1" dirty="0">
                <a:solidFill>
                  <a:schemeClr val="dk1"/>
                </a:solidFill>
                <a:latin typeface="+mj-lt"/>
                <a:ea typeface="Calibri"/>
                <a:cs typeface="Calibri"/>
                <a:sym typeface="Calibri"/>
              </a:rPr>
              <a:t>What is port scanning?</a:t>
            </a:r>
            <a:endParaRPr sz="2000" b="1" dirty="0">
              <a:latin typeface="+mj-lt"/>
            </a:endParaRPr>
          </a:p>
          <a:p>
            <a:endParaRPr sz="1200" dirty="0">
              <a:solidFill>
                <a:schemeClr val="dk1"/>
              </a:solidFill>
              <a:ea typeface="Calibri"/>
              <a:cs typeface="Calibri"/>
              <a:sym typeface="Calibri"/>
            </a:endParaRPr>
          </a:p>
          <a:p>
            <a:r>
              <a:rPr lang="en-GB" sz="1200" dirty="0">
                <a:solidFill>
                  <a:schemeClr val="dk1"/>
                </a:solidFill>
                <a:ea typeface="Calibri"/>
                <a:cs typeface="Calibri"/>
                <a:sym typeface="Calibri"/>
              </a:rPr>
              <a:t>Port scanning is a method of determining which ports on a network are open, and so whether data can be sent and received by them. Data packets can also be sent to specific ports via this method, and the responses of different ports can be observed.</a:t>
            </a:r>
            <a:endParaRPr sz="1200" dirty="0"/>
          </a:p>
          <a:p>
            <a:endParaRPr sz="1200" dirty="0">
              <a:solidFill>
                <a:schemeClr val="dk1"/>
              </a:solidFill>
              <a:ea typeface="Calibri"/>
              <a:cs typeface="Calibri"/>
              <a:sym typeface="Calibri"/>
            </a:endParaRPr>
          </a:p>
          <a:p>
            <a:r>
              <a:rPr lang="en-GB" sz="1200" dirty="0">
                <a:solidFill>
                  <a:schemeClr val="dk1"/>
                </a:solidFill>
                <a:ea typeface="Calibri"/>
                <a:cs typeface="Calibri"/>
                <a:sym typeface="Calibri"/>
              </a:rPr>
              <a:t>An initial network scan will identify hosts in a network and map them to an IP address. From here, ports can be scanned to determine whether they might be open or vulnerable. So the security layout of a network can be tested. For example, port scanning can reveal the presence of a firewall blocking incoming packets.</a:t>
            </a:r>
            <a:endParaRPr sz="1200" dirty="0"/>
          </a:p>
          <a:p>
            <a:endParaRPr sz="1200" dirty="0">
              <a:solidFill>
                <a:schemeClr val="dk1"/>
              </a:solidFill>
              <a:ea typeface="Calibri"/>
              <a:cs typeface="Calibri"/>
              <a:sym typeface="Calibri"/>
            </a:endParaRPr>
          </a:p>
          <a:p>
            <a:r>
              <a:rPr lang="en-GB" sz="1200" dirty="0">
                <a:solidFill>
                  <a:schemeClr val="dk1"/>
                </a:solidFill>
                <a:ea typeface="Calibri"/>
                <a:cs typeface="Calibri"/>
                <a:sym typeface="Calibri"/>
              </a:rPr>
              <a:t>Port scanning is a valuable tool, which can be used by network administrators to check the robustness of security measures in a network. However, like all tools, port scanning can also be misused by cyber-criminals looking for a vulnerable entry point to a network.</a:t>
            </a:r>
            <a:endParaRPr sz="1200" dirty="0">
              <a:solidFill>
                <a:schemeClr val="dk1"/>
              </a:solidFill>
              <a:ea typeface="Calibri"/>
              <a:cs typeface="Calibri"/>
              <a:sym typeface="Calibri"/>
            </a:endParaRPr>
          </a:p>
          <a:p>
            <a:endParaRPr sz="1200" dirty="0">
              <a:solidFill>
                <a:schemeClr val="dk1"/>
              </a:solidFill>
              <a:ea typeface="Calibri"/>
              <a:cs typeface="Calibri"/>
              <a:sym typeface="Calibri"/>
            </a:endParaRPr>
          </a:p>
        </p:txBody>
      </p:sp>
      <p:pic>
        <p:nvPicPr>
          <p:cNvPr id="6" name="Google Shape;85;p1">
            <a:extLst>
              <a:ext uri="{FF2B5EF4-FFF2-40B4-BE49-F238E27FC236}">
                <a16:creationId xmlns:a16="http://schemas.microsoft.com/office/drawing/2014/main" id="{7CD4C235-2D7E-4DB5-8C9E-372599AC38AA}"/>
              </a:ext>
            </a:extLst>
          </p:cNvPr>
          <p:cNvPicPr preferRelativeResize="0"/>
          <p:nvPr/>
        </p:nvPicPr>
        <p:blipFill rotWithShape="1">
          <a:blip r:embed="rId3">
            <a:alphaModFix/>
          </a:blip>
          <a:srcRect/>
          <a:stretch/>
        </p:blipFill>
        <p:spPr>
          <a:xfrm>
            <a:off x="5208313" y="211975"/>
            <a:ext cx="3201950" cy="1757168"/>
          </a:xfrm>
          <a:prstGeom prst="rect">
            <a:avLst/>
          </a:prstGeom>
          <a:noFill/>
          <a:ln>
            <a:noFill/>
          </a:ln>
        </p:spPr>
      </p:pic>
      <p:pic>
        <p:nvPicPr>
          <p:cNvPr id="7" name="Google Shape;86;p1">
            <a:extLst>
              <a:ext uri="{FF2B5EF4-FFF2-40B4-BE49-F238E27FC236}">
                <a16:creationId xmlns:a16="http://schemas.microsoft.com/office/drawing/2014/main" id="{A3174659-D4D1-4A7C-9119-029A5AD63D1B}"/>
              </a:ext>
            </a:extLst>
          </p:cNvPr>
          <p:cNvPicPr preferRelativeResize="0"/>
          <p:nvPr/>
        </p:nvPicPr>
        <p:blipFill rotWithShape="1">
          <a:blip r:embed="rId4">
            <a:alphaModFix/>
          </a:blip>
          <a:srcRect/>
          <a:stretch/>
        </p:blipFill>
        <p:spPr>
          <a:xfrm>
            <a:off x="4740277" y="2230230"/>
            <a:ext cx="4164413" cy="1888256"/>
          </a:xfrm>
          <a:prstGeom prst="rect">
            <a:avLst/>
          </a:prstGeom>
          <a:noFill/>
          <a:ln>
            <a:noFill/>
          </a:ln>
        </p:spPr>
      </p:pic>
    </p:spTree>
    <p:extLst>
      <p:ext uri="{BB962C8B-B14F-4D97-AF65-F5344CB8AC3E}">
        <p14:creationId xmlns:p14="http://schemas.microsoft.com/office/powerpoint/2010/main" val="30659371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5671D1B-01DE-4090-9EC1-A96BF562B5A3}"/>
              </a:ext>
            </a:extLst>
          </p:cNvPr>
          <p:cNvSpPr>
            <a:spLocks noGrp="1"/>
          </p:cNvSpPr>
          <p:nvPr>
            <p:ph type="sldNum" sz="quarter" idx="11"/>
          </p:nvPr>
        </p:nvSpPr>
        <p:spPr/>
        <p:txBody>
          <a:bodyPr/>
          <a:lstStyle/>
          <a:p>
            <a:fld id="{DA2C159E-F13C-4A85-9A41-E7669D3E0D70}" type="slidenum">
              <a:rPr lang="en-GB" smtClean="0"/>
              <a:pPr/>
              <a:t>8</a:t>
            </a:fld>
            <a:endParaRPr lang="en-GB"/>
          </a:p>
        </p:txBody>
      </p:sp>
      <p:sp>
        <p:nvSpPr>
          <p:cNvPr id="5" name="Footer Placeholder 4">
            <a:extLst>
              <a:ext uri="{FF2B5EF4-FFF2-40B4-BE49-F238E27FC236}">
                <a16:creationId xmlns:a16="http://schemas.microsoft.com/office/drawing/2014/main" id="{2E5C95DC-D538-4023-84B2-82EDC5D76131}"/>
              </a:ext>
            </a:extLst>
          </p:cNvPr>
          <p:cNvSpPr>
            <a:spLocks noGrp="1"/>
          </p:cNvSpPr>
          <p:nvPr>
            <p:ph type="ftr" sz="quarter" idx="10"/>
          </p:nvPr>
        </p:nvSpPr>
        <p:spPr/>
        <p:txBody>
          <a:bodyPr/>
          <a:lstStyle/>
          <a:p>
            <a:r>
              <a:rPr lang="en-GB"/>
              <a:t>Education &amp; Training Foundation</a:t>
            </a:r>
            <a:endParaRPr lang="en-GB" dirty="0"/>
          </a:p>
        </p:txBody>
      </p:sp>
      <p:sp>
        <p:nvSpPr>
          <p:cNvPr id="4" name="Rectangle 3">
            <a:extLst>
              <a:ext uri="{FF2B5EF4-FFF2-40B4-BE49-F238E27FC236}">
                <a16:creationId xmlns:a16="http://schemas.microsoft.com/office/drawing/2014/main" id="{D0F50C26-6D06-49F9-9A87-48E6F60ACE4D}"/>
              </a:ext>
            </a:extLst>
          </p:cNvPr>
          <p:cNvSpPr/>
          <p:nvPr/>
        </p:nvSpPr>
        <p:spPr>
          <a:xfrm>
            <a:off x="209705" y="102393"/>
            <a:ext cx="4572000" cy="4524315"/>
          </a:xfrm>
          <a:prstGeom prst="rect">
            <a:avLst/>
          </a:prstGeom>
        </p:spPr>
        <p:txBody>
          <a:bodyPr>
            <a:spAutoFit/>
          </a:bodyPr>
          <a:lstStyle/>
          <a:p>
            <a:pPr fontAlgn="base"/>
            <a:r>
              <a:rPr lang="en-GB" sz="1200" dirty="0"/>
              <a:t>#Relational and Boolean operators </a:t>
            </a:r>
          </a:p>
          <a:p>
            <a:pPr fontAlgn="base"/>
            <a:endParaRPr lang="en-GB" sz="1200" dirty="0"/>
          </a:p>
          <a:p>
            <a:pPr fontAlgn="base"/>
            <a:r>
              <a:rPr lang="en-GB" sz="1200" dirty="0" err="1"/>
              <a:t>greater_than</a:t>
            </a:r>
            <a:r>
              <a:rPr lang="en-GB" sz="1200" dirty="0"/>
              <a:t> = 7 &gt; 5 </a:t>
            </a:r>
          </a:p>
          <a:p>
            <a:pPr fontAlgn="base"/>
            <a:r>
              <a:rPr lang="en-GB" sz="1200" dirty="0" err="1"/>
              <a:t>less_than</a:t>
            </a:r>
            <a:r>
              <a:rPr lang="en-GB" sz="1200" dirty="0"/>
              <a:t> = 5 &lt; 7 </a:t>
            </a:r>
          </a:p>
          <a:p>
            <a:pPr fontAlgn="base"/>
            <a:r>
              <a:rPr lang="en-GB" sz="1200" dirty="0" err="1"/>
              <a:t>greater_than_equal_to</a:t>
            </a:r>
            <a:r>
              <a:rPr lang="en-GB" sz="1200" dirty="0"/>
              <a:t> = 7 &gt;= 7 </a:t>
            </a:r>
          </a:p>
          <a:p>
            <a:pPr fontAlgn="base"/>
            <a:endParaRPr lang="en-GB" sz="1200" dirty="0"/>
          </a:p>
          <a:p>
            <a:pPr fontAlgn="base"/>
            <a:r>
              <a:rPr lang="en-GB" sz="1200" dirty="0"/>
              <a:t>#note that to perform 'greater than/equal to' symbol following must be typed (without spaces): &gt; = </a:t>
            </a:r>
          </a:p>
          <a:p>
            <a:pPr fontAlgn="base"/>
            <a:endParaRPr lang="en-GB" sz="1200" dirty="0"/>
          </a:p>
          <a:p>
            <a:pPr fontAlgn="base"/>
            <a:r>
              <a:rPr lang="en-GB" sz="1200" dirty="0" err="1"/>
              <a:t>less_than_equal_to</a:t>
            </a:r>
            <a:r>
              <a:rPr lang="en-GB" sz="1200" dirty="0"/>
              <a:t> = 7 &lt;= 7 #same for the less than/equal to </a:t>
            </a:r>
          </a:p>
          <a:p>
            <a:pPr fontAlgn="base"/>
            <a:r>
              <a:rPr lang="en-GB" sz="1200" dirty="0"/>
              <a:t>print(</a:t>
            </a:r>
            <a:r>
              <a:rPr lang="en-GB" sz="1200" dirty="0" err="1"/>
              <a:t>greater_than,less_than,greater_than_equal_to,less_than_equal_to</a:t>
            </a:r>
            <a:r>
              <a:rPr lang="en-GB" sz="1200" dirty="0"/>
              <a:t>) </a:t>
            </a:r>
          </a:p>
          <a:p>
            <a:pPr fontAlgn="base"/>
            <a:endParaRPr lang="en-GB" sz="1200" dirty="0"/>
          </a:p>
          <a:p>
            <a:pPr fontAlgn="base"/>
            <a:r>
              <a:rPr lang="en-GB" sz="1200" dirty="0" err="1"/>
              <a:t>test_and</a:t>
            </a:r>
            <a:r>
              <a:rPr lang="en-GB" sz="1200" dirty="0"/>
              <a:t> = (5 &lt; 7) and (7 &gt; 5) </a:t>
            </a:r>
          </a:p>
          <a:p>
            <a:pPr fontAlgn="base"/>
            <a:endParaRPr lang="en-GB" sz="1200" dirty="0"/>
          </a:p>
          <a:p>
            <a:pPr fontAlgn="base"/>
            <a:r>
              <a:rPr lang="en-GB" sz="1200" dirty="0" err="1"/>
              <a:t>test_or</a:t>
            </a:r>
            <a:r>
              <a:rPr lang="en-GB" sz="1200" dirty="0"/>
              <a:t> = (5 &lt; 7) or (7 &gt; 5) </a:t>
            </a:r>
          </a:p>
          <a:p>
            <a:pPr fontAlgn="base"/>
            <a:endParaRPr lang="en-GB" sz="1200" dirty="0"/>
          </a:p>
          <a:p>
            <a:pPr fontAlgn="base"/>
            <a:r>
              <a:rPr lang="en-GB" sz="1200" dirty="0" err="1"/>
              <a:t>test_not</a:t>
            </a:r>
            <a:r>
              <a:rPr lang="en-GB" sz="1200" dirty="0"/>
              <a:t> = not True </a:t>
            </a:r>
          </a:p>
          <a:p>
            <a:pPr fontAlgn="base"/>
            <a:endParaRPr lang="en-GB" sz="1200" dirty="0"/>
          </a:p>
          <a:p>
            <a:pPr fontAlgn="base"/>
            <a:r>
              <a:rPr lang="en-GB" sz="1200" dirty="0"/>
              <a:t>print(</a:t>
            </a:r>
            <a:r>
              <a:rPr lang="en-GB" sz="1200" dirty="0" err="1"/>
              <a:t>test_and,test_or,test_not</a:t>
            </a:r>
            <a:r>
              <a:rPr lang="en-GB" sz="1200" dirty="0"/>
              <a:t>) #any trouble understanding operators then consult truth tables </a:t>
            </a:r>
            <a:r>
              <a:rPr lang="en-GB" sz="1200" dirty="0" err="1"/>
              <a:t>e.g</a:t>
            </a:r>
            <a:r>
              <a:rPr lang="en-GB" sz="1200" dirty="0"/>
              <a:t> as found on stack overflow (understanding logic in python) </a:t>
            </a:r>
          </a:p>
          <a:p>
            <a:pPr fontAlgn="base"/>
            <a:endParaRPr lang="en-GB" sz="1200" dirty="0"/>
          </a:p>
          <a:p>
            <a:pPr fontAlgn="base"/>
            <a:r>
              <a:rPr lang="en-GB" sz="1200" dirty="0"/>
              <a:t>print('\n') #new line </a:t>
            </a:r>
          </a:p>
        </p:txBody>
      </p:sp>
    </p:spTree>
    <p:extLst>
      <p:ext uri="{BB962C8B-B14F-4D97-AF65-F5344CB8AC3E}">
        <p14:creationId xmlns:p14="http://schemas.microsoft.com/office/powerpoint/2010/main" val="80343996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54A8B4A-0EAF-4600-BD68-E946AEC0A325}"/>
              </a:ext>
            </a:extLst>
          </p:cNvPr>
          <p:cNvSpPr>
            <a:spLocks noGrp="1"/>
          </p:cNvSpPr>
          <p:nvPr>
            <p:ph type="sldNum" sz="quarter" idx="11"/>
          </p:nvPr>
        </p:nvSpPr>
        <p:spPr/>
        <p:txBody>
          <a:bodyPr/>
          <a:lstStyle/>
          <a:p>
            <a:fld id="{DA2C159E-F13C-4A85-9A41-E7669D3E0D70}" type="slidenum">
              <a:rPr lang="en-GB" smtClean="0"/>
              <a:pPr/>
              <a:t>80</a:t>
            </a:fld>
            <a:endParaRPr lang="en-GB"/>
          </a:p>
        </p:txBody>
      </p:sp>
      <p:sp>
        <p:nvSpPr>
          <p:cNvPr id="5" name="Footer Placeholder 4">
            <a:extLst>
              <a:ext uri="{FF2B5EF4-FFF2-40B4-BE49-F238E27FC236}">
                <a16:creationId xmlns:a16="http://schemas.microsoft.com/office/drawing/2014/main" id="{12DFDC5C-C5E8-41DA-9B06-B6729BF4080E}"/>
              </a:ext>
            </a:extLst>
          </p:cNvPr>
          <p:cNvSpPr>
            <a:spLocks noGrp="1"/>
          </p:cNvSpPr>
          <p:nvPr>
            <p:ph type="ftr" sz="quarter" idx="10"/>
          </p:nvPr>
        </p:nvSpPr>
        <p:spPr/>
        <p:txBody>
          <a:bodyPr/>
          <a:lstStyle/>
          <a:p>
            <a:r>
              <a:rPr lang="en-GB"/>
              <a:t>Education &amp; Training Foundation</a:t>
            </a:r>
            <a:endParaRPr lang="en-GB" dirty="0"/>
          </a:p>
        </p:txBody>
      </p:sp>
      <p:sp>
        <p:nvSpPr>
          <p:cNvPr id="4" name="TextBox 3">
            <a:extLst>
              <a:ext uri="{FF2B5EF4-FFF2-40B4-BE49-F238E27FC236}">
                <a16:creationId xmlns:a16="http://schemas.microsoft.com/office/drawing/2014/main" id="{27F4F049-6473-4C69-950A-4995556520B3}"/>
              </a:ext>
            </a:extLst>
          </p:cNvPr>
          <p:cNvSpPr txBox="1"/>
          <p:nvPr/>
        </p:nvSpPr>
        <p:spPr>
          <a:xfrm>
            <a:off x="385788" y="580786"/>
            <a:ext cx="7258590" cy="1323439"/>
          </a:xfrm>
          <a:prstGeom prst="rect">
            <a:avLst/>
          </a:prstGeom>
          <a:noFill/>
        </p:spPr>
        <p:txBody>
          <a:bodyPr wrap="none" rtlCol="0">
            <a:spAutoFit/>
          </a:bodyPr>
          <a:lstStyle/>
          <a:p>
            <a:r>
              <a:rPr lang="en-GB" sz="1600" dirty="0"/>
              <a:t>Think of two tools and how we used them during our CTF hack of Mr. Robot…</a:t>
            </a:r>
          </a:p>
          <a:p>
            <a:endParaRPr lang="en-GB" sz="1600" dirty="0"/>
          </a:p>
          <a:p>
            <a:r>
              <a:rPr lang="en-GB" sz="1600" dirty="0"/>
              <a:t>How could these tools be considered threats to a system?</a:t>
            </a:r>
          </a:p>
          <a:p>
            <a:endParaRPr lang="en-GB" sz="1600" dirty="0"/>
          </a:p>
          <a:p>
            <a:r>
              <a:rPr lang="en-GB" sz="1600" dirty="0"/>
              <a:t>How could they be used to help protect a system?</a:t>
            </a:r>
          </a:p>
        </p:txBody>
      </p:sp>
      <p:pic>
        <p:nvPicPr>
          <p:cNvPr id="6" name="Picture 2" descr="Sword Clip art - swords png download - 2400*1468 - Free Transparent Sword  png Download. - Clip Art Library">
            <a:extLst>
              <a:ext uri="{FF2B5EF4-FFF2-40B4-BE49-F238E27FC236}">
                <a16:creationId xmlns:a16="http://schemas.microsoft.com/office/drawing/2014/main" id="{E64AD55E-9389-45A1-B639-726C1DA1BE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0405" y="2571750"/>
            <a:ext cx="3256783" cy="199096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red shield - Clipart World">
            <a:extLst>
              <a:ext uri="{FF2B5EF4-FFF2-40B4-BE49-F238E27FC236}">
                <a16:creationId xmlns:a16="http://schemas.microsoft.com/office/drawing/2014/main" id="{5F160901-299A-4B73-9432-D6311409C4F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24128" y="2277671"/>
            <a:ext cx="1756178" cy="21681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405092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54A8B4A-0EAF-4600-BD68-E946AEC0A325}"/>
              </a:ext>
            </a:extLst>
          </p:cNvPr>
          <p:cNvSpPr>
            <a:spLocks noGrp="1"/>
          </p:cNvSpPr>
          <p:nvPr>
            <p:ph type="sldNum" sz="quarter" idx="11"/>
          </p:nvPr>
        </p:nvSpPr>
        <p:spPr/>
        <p:txBody>
          <a:bodyPr/>
          <a:lstStyle/>
          <a:p>
            <a:fld id="{DA2C159E-F13C-4A85-9A41-E7669D3E0D70}" type="slidenum">
              <a:rPr lang="en-GB" smtClean="0"/>
              <a:pPr/>
              <a:t>81</a:t>
            </a:fld>
            <a:endParaRPr lang="en-GB"/>
          </a:p>
        </p:txBody>
      </p:sp>
      <p:sp>
        <p:nvSpPr>
          <p:cNvPr id="5" name="Footer Placeholder 4">
            <a:extLst>
              <a:ext uri="{FF2B5EF4-FFF2-40B4-BE49-F238E27FC236}">
                <a16:creationId xmlns:a16="http://schemas.microsoft.com/office/drawing/2014/main" id="{12DFDC5C-C5E8-41DA-9B06-B6729BF4080E}"/>
              </a:ext>
            </a:extLst>
          </p:cNvPr>
          <p:cNvSpPr>
            <a:spLocks noGrp="1"/>
          </p:cNvSpPr>
          <p:nvPr>
            <p:ph type="ftr" sz="quarter" idx="10"/>
          </p:nvPr>
        </p:nvSpPr>
        <p:spPr/>
        <p:txBody>
          <a:bodyPr/>
          <a:lstStyle/>
          <a:p>
            <a:r>
              <a:rPr lang="en-GB"/>
              <a:t>Education &amp; Training Foundation</a:t>
            </a:r>
            <a:endParaRPr lang="en-GB" dirty="0"/>
          </a:p>
        </p:txBody>
      </p:sp>
      <p:sp>
        <p:nvSpPr>
          <p:cNvPr id="4" name="TextBox 3">
            <a:extLst>
              <a:ext uri="{FF2B5EF4-FFF2-40B4-BE49-F238E27FC236}">
                <a16:creationId xmlns:a16="http://schemas.microsoft.com/office/drawing/2014/main" id="{1315ADF0-B74F-4425-89DD-142BAD010490}"/>
              </a:ext>
            </a:extLst>
          </p:cNvPr>
          <p:cNvSpPr txBox="1"/>
          <p:nvPr/>
        </p:nvSpPr>
        <p:spPr>
          <a:xfrm>
            <a:off x="1093419" y="1725364"/>
            <a:ext cx="6957161" cy="1692771"/>
          </a:xfrm>
          <a:prstGeom prst="rect">
            <a:avLst/>
          </a:prstGeom>
          <a:noFill/>
        </p:spPr>
        <p:txBody>
          <a:bodyPr wrap="none" rtlCol="0">
            <a:spAutoFit/>
          </a:bodyPr>
          <a:lstStyle/>
          <a:p>
            <a:r>
              <a:rPr lang="en-GB" sz="1600" dirty="0">
                <a:hlinkClick r:id="rId3"/>
              </a:rPr>
              <a:t>https://www.youtube.com/watch?v=N5sKVaQLYjY&amp;ab_channel=Sourcefire</a:t>
            </a:r>
            <a:endParaRPr lang="en-GB" sz="1600" dirty="0"/>
          </a:p>
          <a:p>
            <a:endParaRPr lang="en-GB" sz="1600" dirty="0"/>
          </a:p>
          <a:p>
            <a:endParaRPr lang="en-GB" sz="1600" dirty="0"/>
          </a:p>
          <a:p>
            <a:r>
              <a:rPr lang="en-GB" sz="1600" dirty="0"/>
              <a:t>What port did we scan for with Mr. Robot that shows a webserver service?</a:t>
            </a:r>
          </a:p>
          <a:p>
            <a:r>
              <a:rPr lang="en-GB" sz="1600" dirty="0"/>
              <a:t>How might we use a network scan for defensive/protective reasons?</a:t>
            </a:r>
          </a:p>
          <a:p>
            <a:br>
              <a:rPr lang="en-GB" sz="1200" dirty="0"/>
            </a:br>
            <a:endParaRPr lang="en-GB" sz="1200" dirty="0"/>
          </a:p>
        </p:txBody>
      </p:sp>
    </p:spTree>
    <p:extLst>
      <p:ext uri="{BB962C8B-B14F-4D97-AF65-F5344CB8AC3E}">
        <p14:creationId xmlns:p14="http://schemas.microsoft.com/office/powerpoint/2010/main" val="329104740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54A8B4A-0EAF-4600-BD68-E946AEC0A325}"/>
              </a:ext>
            </a:extLst>
          </p:cNvPr>
          <p:cNvSpPr>
            <a:spLocks noGrp="1"/>
          </p:cNvSpPr>
          <p:nvPr>
            <p:ph type="sldNum" sz="quarter" idx="11"/>
          </p:nvPr>
        </p:nvSpPr>
        <p:spPr/>
        <p:txBody>
          <a:bodyPr/>
          <a:lstStyle/>
          <a:p>
            <a:fld id="{DA2C159E-F13C-4A85-9A41-E7669D3E0D70}" type="slidenum">
              <a:rPr lang="en-GB" smtClean="0"/>
              <a:pPr/>
              <a:t>82</a:t>
            </a:fld>
            <a:endParaRPr lang="en-GB"/>
          </a:p>
        </p:txBody>
      </p:sp>
      <p:sp>
        <p:nvSpPr>
          <p:cNvPr id="5" name="Footer Placeholder 4">
            <a:extLst>
              <a:ext uri="{FF2B5EF4-FFF2-40B4-BE49-F238E27FC236}">
                <a16:creationId xmlns:a16="http://schemas.microsoft.com/office/drawing/2014/main" id="{12DFDC5C-C5E8-41DA-9B06-B6729BF4080E}"/>
              </a:ext>
            </a:extLst>
          </p:cNvPr>
          <p:cNvSpPr>
            <a:spLocks noGrp="1"/>
          </p:cNvSpPr>
          <p:nvPr>
            <p:ph type="ftr" sz="quarter" idx="10"/>
          </p:nvPr>
        </p:nvSpPr>
        <p:spPr/>
        <p:txBody>
          <a:bodyPr/>
          <a:lstStyle/>
          <a:p>
            <a:r>
              <a:rPr lang="en-GB"/>
              <a:t>Education &amp; Training Foundation</a:t>
            </a:r>
            <a:endParaRPr lang="en-GB" dirty="0"/>
          </a:p>
        </p:txBody>
      </p:sp>
      <p:sp>
        <p:nvSpPr>
          <p:cNvPr id="4" name="TextBox 3">
            <a:extLst>
              <a:ext uri="{FF2B5EF4-FFF2-40B4-BE49-F238E27FC236}">
                <a16:creationId xmlns:a16="http://schemas.microsoft.com/office/drawing/2014/main" id="{353188B7-486E-49B1-B0FD-9931DDE333C0}"/>
              </a:ext>
            </a:extLst>
          </p:cNvPr>
          <p:cNvSpPr txBox="1"/>
          <p:nvPr/>
        </p:nvSpPr>
        <p:spPr>
          <a:xfrm>
            <a:off x="437124" y="339502"/>
            <a:ext cx="7973984" cy="4031873"/>
          </a:xfrm>
          <a:prstGeom prst="rect">
            <a:avLst/>
          </a:prstGeom>
          <a:noFill/>
        </p:spPr>
        <p:txBody>
          <a:bodyPr wrap="square" rtlCol="0">
            <a:spAutoFit/>
          </a:bodyPr>
          <a:lstStyle/>
          <a:p>
            <a:r>
              <a:rPr lang="en-GB" sz="2000" b="1" dirty="0">
                <a:latin typeface="+mj-lt"/>
              </a:rPr>
              <a:t>CVEs: Common vulnerabilities and exposures</a:t>
            </a:r>
          </a:p>
          <a:p>
            <a:endParaRPr lang="en-GB" sz="1600" dirty="0"/>
          </a:p>
          <a:p>
            <a:r>
              <a:rPr lang="en-GB" sz="1600" dirty="0"/>
              <a:t>The mission of the CVE programme is to identify, define, and catalogue publicly disclosed cybersecurity </a:t>
            </a:r>
            <a:r>
              <a:rPr lang="en-GB" sz="1600" b="1" dirty="0"/>
              <a:t>vulnerabilities</a:t>
            </a:r>
            <a:r>
              <a:rPr lang="en-GB" sz="1600" dirty="0"/>
              <a:t>. There is one </a:t>
            </a:r>
            <a:r>
              <a:rPr lang="en-GB" sz="1600" b="1" dirty="0"/>
              <a:t>CVE record</a:t>
            </a:r>
            <a:r>
              <a:rPr lang="en-GB" sz="1600" dirty="0"/>
              <a:t> for each vulnerability in the catalogue. The vulnerabilities are discovered, then assigned and published by organisations from around the world that have partnered with the CVE programme. </a:t>
            </a:r>
            <a:r>
              <a:rPr lang="en-GB" sz="1600" b="1" dirty="0"/>
              <a:t>Partners</a:t>
            </a:r>
            <a:r>
              <a:rPr lang="en-GB" sz="1600" dirty="0"/>
              <a:t> publish CVE records to communicate consistent descriptions of vulnerabilities. Information-technology and cybersecurity professionals use CVE records to ensure that they are discussing the same issue, and to coordinate their efforts to prioritise and address the vulnerabilities.</a:t>
            </a:r>
          </a:p>
          <a:p>
            <a:endParaRPr lang="en-GB" sz="1600" dirty="0"/>
          </a:p>
          <a:p>
            <a:endParaRPr lang="en-GB" sz="1600" dirty="0"/>
          </a:p>
          <a:p>
            <a:r>
              <a:rPr lang="en-GB" sz="1600" dirty="0">
                <a:hlinkClick r:id="rId3"/>
              </a:rPr>
              <a:t>https://www.cve.org/About/Process</a:t>
            </a:r>
            <a:endParaRPr lang="en-GB" sz="1600" dirty="0"/>
          </a:p>
          <a:p>
            <a:endParaRPr lang="en-GB" sz="1600" dirty="0"/>
          </a:p>
          <a:p>
            <a:r>
              <a:rPr lang="en-GB" sz="1600" dirty="0"/>
              <a:t>What is the process of logging CVEs?</a:t>
            </a:r>
            <a:br>
              <a:rPr lang="en-GB" sz="1200" dirty="0"/>
            </a:br>
            <a:endParaRPr lang="en-GB" sz="1200" dirty="0"/>
          </a:p>
        </p:txBody>
      </p:sp>
    </p:spTree>
    <p:extLst>
      <p:ext uri="{BB962C8B-B14F-4D97-AF65-F5344CB8AC3E}">
        <p14:creationId xmlns:p14="http://schemas.microsoft.com/office/powerpoint/2010/main" val="404886012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54A8B4A-0EAF-4600-BD68-E946AEC0A325}"/>
              </a:ext>
            </a:extLst>
          </p:cNvPr>
          <p:cNvSpPr>
            <a:spLocks noGrp="1"/>
          </p:cNvSpPr>
          <p:nvPr>
            <p:ph type="sldNum" sz="quarter" idx="11"/>
          </p:nvPr>
        </p:nvSpPr>
        <p:spPr/>
        <p:txBody>
          <a:bodyPr/>
          <a:lstStyle/>
          <a:p>
            <a:fld id="{DA2C159E-F13C-4A85-9A41-E7669D3E0D70}" type="slidenum">
              <a:rPr lang="en-GB" smtClean="0"/>
              <a:pPr/>
              <a:t>83</a:t>
            </a:fld>
            <a:endParaRPr lang="en-GB"/>
          </a:p>
        </p:txBody>
      </p:sp>
      <p:sp>
        <p:nvSpPr>
          <p:cNvPr id="5" name="Footer Placeholder 4">
            <a:extLst>
              <a:ext uri="{FF2B5EF4-FFF2-40B4-BE49-F238E27FC236}">
                <a16:creationId xmlns:a16="http://schemas.microsoft.com/office/drawing/2014/main" id="{12DFDC5C-C5E8-41DA-9B06-B6729BF4080E}"/>
              </a:ext>
            </a:extLst>
          </p:cNvPr>
          <p:cNvSpPr>
            <a:spLocks noGrp="1"/>
          </p:cNvSpPr>
          <p:nvPr>
            <p:ph type="ftr" sz="quarter" idx="10"/>
          </p:nvPr>
        </p:nvSpPr>
        <p:spPr/>
        <p:txBody>
          <a:bodyPr/>
          <a:lstStyle/>
          <a:p>
            <a:r>
              <a:rPr lang="en-GB"/>
              <a:t>Education &amp; Training Foundation</a:t>
            </a:r>
            <a:endParaRPr lang="en-GB" dirty="0"/>
          </a:p>
        </p:txBody>
      </p:sp>
      <p:sp>
        <p:nvSpPr>
          <p:cNvPr id="4" name="TextBox 3">
            <a:extLst>
              <a:ext uri="{FF2B5EF4-FFF2-40B4-BE49-F238E27FC236}">
                <a16:creationId xmlns:a16="http://schemas.microsoft.com/office/drawing/2014/main" id="{655424CD-0BC4-4307-81D8-75049F101A92}"/>
              </a:ext>
            </a:extLst>
          </p:cNvPr>
          <p:cNvSpPr txBox="1"/>
          <p:nvPr/>
        </p:nvSpPr>
        <p:spPr>
          <a:xfrm>
            <a:off x="448888" y="417714"/>
            <a:ext cx="7973984" cy="3293209"/>
          </a:xfrm>
          <a:prstGeom prst="rect">
            <a:avLst/>
          </a:prstGeom>
          <a:noFill/>
        </p:spPr>
        <p:txBody>
          <a:bodyPr wrap="square" rtlCol="0">
            <a:spAutoFit/>
          </a:bodyPr>
          <a:lstStyle/>
          <a:p>
            <a:r>
              <a:rPr lang="en-GB" sz="2000" b="1" dirty="0">
                <a:latin typeface="+mj-lt"/>
              </a:rPr>
              <a:t>Nmap </a:t>
            </a:r>
            <a:r>
              <a:rPr lang="en-GB" sz="2000" b="1" dirty="0" err="1">
                <a:latin typeface="+mj-lt"/>
              </a:rPr>
              <a:t>Vulnscanning</a:t>
            </a:r>
            <a:endParaRPr lang="en-GB" sz="2000" b="1" dirty="0">
              <a:latin typeface="+mj-lt"/>
            </a:endParaRPr>
          </a:p>
          <a:p>
            <a:endParaRPr lang="en-GB" sz="1600" dirty="0"/>
          </a:p>
          <a:p>
            <a:endParaRPr lang="en-GB" sz="1600" dirty="0"/>
          </a:p>
          <a:p>
            <a:r>
              <a:rPr lang="en-GB" sz="1600" dirty="0">
                <a:hlinkClick r:id="rId3"/>
              </a:rPr>
              <a:t>https://www.youtube.com/watch?v=HukLd-6C4Ew&amp;ab_channel=ProfessorMesser</a:t>
            </a:r>
            <a:r>
              <a:rPr lang="en-GB" sz="1600" dirty="0"/>
              <a:t> </a:t>
            </a:r>
          </a:p>
          <a:p>
            <a:endParaRPr lang="en-GB" sz="1600" dirty="0"/>
          </a:p>
          <a:p>
            <a:endParaRPr lang="en-GB" sz="1600" dirty="0"/>
          </a:p>
          <a:p>
            <a:r>
              <a:rPr lang="en-GB" sz="1600" dirty="0">
                <a:hlinkClick r:id="rId4"/>
              </a:rPr>
              <a:t>https://securitytrails.com/blog/nmap-vulnerability-scan</a:t>
            </a:r>
            <a:endParaRPr lang="en-GB" sz="1600" dirty="0"/>
          </a:p>
          <a:p>
            <a:endParaRPr lang="en-GB" sz="1600" dirty="0"/>
          </a:p>
          <a:p>
            <a:r>
              <a:rPr lang="en-GB" sz="1600" dirty="0"/>
              <a:t>Choose one of the outputs and research one of the vulnerabilities shown. What is the nature of this vulnerability?</a:t>
            </a:r>
          </a:p>
          <a:p>
            <a:endParaRPr lang="en-GB" sz="1600" dirty="0"/>
          </a:p>
          <a:p>
            <a:r>
              <a:rPr lang="en-GB" sz="1600" dirty="0"/>
              <a:t>What is the CVE ID? And what does the CVE programme say about it?</a:t>
            </a:r>
            <a:br>
              <a:rPr lang="en-GB" sz="1200" dirty="0"/>
            </a:br>
            <a:endParaRPr lang="en-GB" sz="1200" dirty="0"/>
          </a:p>
        </p:txBody>
      </p:sp>
    </p:spTree>
    <p:extLst>
      <p:ext uri="{BB962C8B-B14F-4D97-AF65-F5344CB8AC3E}">
        <p14:creationId xmlns:p14="http://schemas.microsoft.com/office/powerpoint/2010/main" val="418878762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54A8B4A-0EAF-4600-BD68-E946AEC0A325}"/>
              </a:ext>
            </a:extLst>
          </p:cNvPr>
          <p:cNvSpPr>
            <a:spLocks noGrp="1"/>
          </p:cNvSpPr>
          <p:nvPr>
            <p:ph type="sldNum" sz="quarter" idx="11"/>
          </p:nvPr>
        </p:nvSpPr>
        <p:spPr/>
        <p:txBody>
          <a:bodyPr/>
          <a:lstStyle/>
          <a:p>
            <a:fld id="{DA2C159E-F13C-4A85-9A41-E7669D3E0D70}" type="slidenum">
              <a:rPr lang="en-GB" smtClean="0"/>
              <a:pPr/>
              <a:t>84</a:t>
            </a:fld>
            <a:endParaRPr lang="en-GB"/>
          </a:p>
        </p:txBody>
      </p:sp>
      <p:sp>
        <p:nvSpPr>
          <p:cNvPr id="5" name="Footer Placeholder 4">
            <a:extLst>
              <a:ext uri="{FF2B5EF4-FFF2-40B4-BE49-F238E27FC236}">
                <a16:creationId xmlns:a16="http://schemas.microsoft.com/office/drawing/2014/main" id="{12DFDC5C-C5E8-41DA-9B06-B6729BF4080E}"/>
              </a:ext>
            </a:extLst>
          </p:cNvPr>
          <p:cNvSpPr>
            <a:spLocks noGrp="1"/>
          </p:cNvSpPr>
          <p:nvPr>
            <p:ph type="ftr" sz="quarter" idx="10"/>
          </p:nvPr>
        </p:nvSpPr>
        <p:spPr/>
        <p:txBody>
          <a:bodyPr/>
          <a:lstStyle/>
          <a:p>
            <a:r>
              <a:rPr lang="en-GB" dirty="0"/>
              <a:t>Education &amp; Training Foundation</a:t>
            </a:r>
          </a:p>
        </p:txBody>
      </p:sp>
      <p:sp>
        <p:nvSpPr>
          <p:cNvPr id="4" name="TextBox 3">
            <a:extLst>
              <a:ext uri="{FF2B5EF4-FFF2-40B4-BE49-F238E27FC236}">
                <a16:creationId xmlns:a16="http://schemas.microsoft.com/office/drawing/2014/main" id="{D0C8F933-4E29-46C8-B967-A59F3361B77C}"/>
              </a:ext>
            </a:extLst>
          </p:cNvPr>
          <p:cNvSpPr txBox="1"/>
          <p:nvPr/>
        </p:nvSpPr>
        <p:spPr>
          <a:xfrm>
            <a:off x="448888" y="417714"/>
            <a:ext cx="7973984" cy="1569660"/>
          </a:xfrm>
          <a:prstGeom prst="rect">
            <a:avLst/>
          </a:prstGeom>
          <a:noFill/>
        </p:spPr>
        <p:txBody>
          <a:bodyPr wrap="square" rtlCol="0">
            <a:spAutoFit/>
          </a:bodyPr>
          <a:lstStyle/>
          <a:p>
            <a:r>
              <a:rPr lang="en-GB" sz="2000" b="1" dirty="0">
                <a:latin typeface="+mj-lt"/>
              </a:rPr>
              <a:t>Socket module</a:t>
            </a:r>
          </a:p>
          <a:p>
            <a:endParaRPr lang="en-GB" sz="1600" dirty="0"/>
          </a:p>
          <a:p>
            <a:r>
              <a:rPr lang="en-GB" sz="1600" dirty="0"/>
              <a:t>What is AF_INET, and how does it relate to Socket?</a:t>
            </a:r>
          </a:p>
          <a:p>
            <a:endParaRPr lang="en-GB" sz="1600" dirty="0"/>
          </a:p>
          <a:p>
            <a:r>
              <a:rPr lang="en-GB" sz="1600" dirty="0"/>
              <a:t>What features does it allow?</a:t>
            </a:r>
            <a:br>
              <a:rPr lang="en-GB" sz="1200" dirty="0"/>
            </a:br>
            <a:endParaRPr lang="en-GB" sz="1200" dirty="0"/>
          </a:p>
        </p:txBody>
      </p:sp>
    </p:spTree>
    <p:extLst>
      <p:ext uri="{BB962C8B-B14F-4D97-AF65-F5344CB8AC3E}">
        <p14:creationId xmlns:p14="http://schemas.microsoft.com/office/powerpoint/2010/main" val="58301998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54A8B4A-0EAF-4600-BD68-E946AEC0A325}"/>
              </a:ext>
            </a:extLst>
          </p:cNvPr>
          <p:cNvSpPr>
            <a:spLocks noGrp="1"/>
          </p:cNvSpPr>
          <p:nvPr>
            <p:ph type="sldNum" sz="quarter" idx="11"/>
          </p:nvPr>
        </p:nvSpPr>
        <p:spPr/>
        <p:txBody>
          <a:bodyPr/>
          <a:lstStyle/>
          <a:p>
            <a:fld id="{DA2C159E-F13C-4A85-9A41-E7669D3E0D70}" type="slidenum">
              <a:rPr lang="en-GB" smtClean="0"/>
              <a:pPr/>
              <a:t>85</a:t>
            </a:fld>
            <a:endParaRPr lang="en-GB"/>
          </a:p>
        </p:txBody>
      </p:sp>
      <p:sp>
        <p:nvSpPr>
          <p:cNvPr id="5" name="Footer Placeholder 4">
            <a:extLst>
              <a:ext uri="{FF2B5EF4-FFF2-40B4-BE49-F238E27FC236}">
                <a16:creationId xmlns:a16="http://schemas.microsoft.com/office/drawing/2014/main" id="{12DFDC5C-C5E8-41DA-9B06-B6729BF4080E}"/>
              </a:ext>
            </a:extLst>
          </p:cNvPr>
          <p:cNvSpPr>
            <a:spLocks noGrp="1"/>
          </p:cNvSpPr>
          <p:nvPr>
            <p:ph type="ftr" sz="quarter" idx="10"/>
          </p:nvPr>
        </p:nvSpPr>
        <p:spPr/>
        <p:txBody>
          <a:bodyPr/>
          <a:lstStyle/>
          <a:p>
            <a:r>
              <a:rPr lang="en-GB"/>
              <a:t>Education &amp; Training Foundation</a:t>
            </a:r>
            <a:endParaRPr lang="en-GB" dirty="0"/>
          </a:p>
        </p:txBody>
      </p:sp>
      <p:sp>
        <p:nvSpPr>
          <p:cNvPr id="4" name="TextBox 3">
            <a:extLst>
              <a:ext uri="{FF2B5EF4-FFF2-40B4-BE49-F238E27FC236}">
                <a16:creationId xmlns:a16="http://schemas.microsoft.com/office/drawing/2014/main" id="{C27DDBEB-B19F-48E4-B060-2C441F5A3A99}"/>
              </a:ext>
            </a:extLst>
          </p:cNvPr>
          <p:cNvSpPr txBox="1"/>
          <p:nvPr/>
        </p:nvSpPr>
        <p:spPr>
          <a:xfrm>
            <a:off x="468264" y="195486"/>
            <a:ext cx="7075440" cy="4462760"/>
          </a:xfrm>
          <a:prstGeom prst="rect">
            <a:avLst/>
          </a:prstGeom>
          <a:noFill/>
        </p:spPr>
        <p:txBody>
          <a:bodyPr wrap="square" rtlCol="0">
            <a:spAutoFit/>
          </a:bodyPr>
          <a:lstStyle/>
          <a:p>
            <a:r>
              <a:rPr lang="en-GB" sz="2000" b="1" dirty="0">
                <a:solidFill>
                  <a:schemeClr val="dk1"/>
                </a:solidFill>
                <a:latin typeface="+mj-lt"/>
                <a:ea typeface="Calibri"/>
                <a:cs typeface="Calibri"/>
                <a:sym typeface="Calibri"/>
              </a:rPr>
              <a:t>Scenario brief</a:t>
            </a:r>
            <a:endParaRPr lang="en-GB" sz="2000" dirty="0">
              <a:solidFill>
                <a:schemeClr val="dk1"/>
              </a:solidFill>
              <a:latin typeface="+mj-lt"/>
              <a:ea typeface="Calibri"/>
              <a:cs typeface="Calibri"/>
              <a:sym typeface="Calibri"/>
            </a:endParaRPr>
          </a:p>
          <a:p>
            <a:endParaRPr lang="en-GB" sz="1200" dirty="0">
              <a:solidFill>
                <a:schemeClr val="dk1"/>
              </a:solidFill>
              <a:ea typeface="Calibri"/>
              <a:cs typeface="Calibri"/>
              <a:sym typeface="Calibri"/>
            </a:endParaRPr>
          </a:p>
          <a:p>
            <a:r>
              <a:rPr lang="en-GB" sz="1200" dirty="0"/>
              <a:t>You work in network security for a company processing confidential details across a number of departments. For security reasons, the company has asked for the tools used to be in-house.</a:t>
            </a:r>
          </a:p>
          <a:p>
            <a:r>
              <a:rPr lang="en-GB" sz="1200" dirty="0"/>
              <a:t>You have been asked to develop a Python-based port scanner to assess the network and to provide a basic layout of open and potentially vulnerable ports. You must:</a:t>
            </a:r>
          </a:p>
          <a:p>
            <a:endParaRPr lang="en-GB" sz="1200" dirty="0"/>
          </a:p>
          <a:p>
            <a:pPr marL="342900" indent="-342900">
              <a:buAutoNum type="arabicParenR"/>
            </a:pPr>
            <a:r>
              <a:rPr lang="en-GB" sz="1200" dirty="0"/>
              <a:t>Build the port scanner</a:t>
            </a:r>
          </a:p>
          <a:p>
            <a:pPr marL="342900" indent="-342900">
              <a:buAutoNum type="arabicParenR"/>
            </a:pPr>
            <a:r>
              <a:rPr lang="en-GB" sz="1200" dirty="0"/>
              <a:t>Test the network (IP address will be given)</a:t>
            </a:r>
          </a:p>
          <a:p>
            <a:pPr marL="342900" indent="-342900">
              <a:buAutoNum type="arabicParenR"/>
            </a:pPr>
            <a:r>
              <a:rPr lang="en-GB" sz="1200" dirty="0"/>
              <a:t>Record open ports and research them. What are they?</a:t>
            </a:r>
          </a:p>
          <a:p>
            <a:pPr marL="342900" indent="-342900">
              <a:buAutoNum type="arabicParenR"/>
            </a:pPr>
            <a:r>
              <a:rPr lang="en-GB" sz="1200" dirty="0"/>
              <a:t>Fill out testing form and report results.</a:t>
            </a:r>
          </a:p>
          <a:p>
            <a:endParaRPr lang="en-GB" sz="1200" dirty="0">
              <a:solidFill>
                <a:schemeClr val="dk1"/>
              </a:solidFill>
              <a:ea typeface="Calibri"/>
              <a:cs typeface="Calibri"/>
              <a:sym typeface="Calibri"/>
            </a:endParaRPr>
          </a:p>
          <a:p>
            <a:r>
              <a:rPr lang="en-GB" sz="1200" b="1" dirty="0">
                <a:solidFill>
                  <a:schemeClr val="dk1"/>
                </a:solidFill>
                <a:ea typeface="Calibri"/>
                <a:cs typeface="Calibri"/>
                <a:sym typeface="Calibri"/>
              </a:rPr>
              <a:t>Scope</a:t>
            </a:r>
          </a:p>
          <a:p>
            <a:r>
              <a:rPr lang="en-GB" sz="1200" dirty="0">
                <a:solidFill>
                  <a:schemeClr val="dk1"/>
                </a:solidFill>
                <a:ea typeface="Calibri"/>
                <a:cs typeface="Calibri"/>
                <a:sym typeface="Calibri"/>
              </a:rPr>
              <a:t>The project will include:</a:t>
            </a:r>
          </a:p>
          <a:p>
            <a:pPr marL="171450" indent="-171450">
              <a:buFont typeface="Arial" panose="020B0604020202020204" pitchFamily="34" charset="0"/>
              <a:buChar char="•"/>
            </a:pPr>
            <a:r>
              <a:rPr lang="en-GB" sz="1200" dirty="0">
                <a:solidFill>
                  <a:schemeClr val="dk1"/>
                </a:solidFill>
                <a:ea typeface="Calibri"/>
                <a:cs typeface="Calibri"/>
                <a:sym typeface="Calibri"/>
              </a:rPr>
              <a:t>A working port scanner application with a scan range of at least 50-499</a:t>
            </a:r>
          </a:p>
          <a:p>
            <a:pPr marL="171450" indent="-171450">
              <a:buFont typeface="Arial" panose="020B0604020202020204" pitchFamily="34" charset="0"/>
              <a:buChar char="•"/>
            </a:pPr>
            <a:r>
              <a:rPr lang="en-GB" sz="1200" dirty="0">
                <a:solidFill>
                  <a:schemeClr val="dk1"/>
                </a:solidFill>
                <a:ea typeface="Calibri"/>
                <a:cs typeface="Calibri"/>
                <a:sym typeface="Calibri"/>
              </a:rPr>
              <a:t>Output showing total scan time</a:t>
            </a:r>
          </a:p>
          <a:p>
            <a:pPr marL="171450" indent="-171450">
              <a:buFont typeface="Arial" panose="020B0604020202020204" pitchFamily="34" charset="0"/>
              <a:buChar char="•"/>
            </a:pPr>
            <a:r>
              <a:rPr lang="en-GB" sz="1200" dirty="0">
                <a:solidFill>
                  <a:schemeClr val="dk1"/>
                </a:solidFill>
                <a:ea typeface="Calibri"/>
                <a:cs typeface="Calibri"/>
                <a:sym typeface="Calibri"/>
              </a:rPr>
              <a:t>Ability to input a target hostname.</a:t>
            </a:r>
          </a:p>
          <a:p>
            <a:pPr marL="171450" indent="-171450">
              <a:buFont typeface="Arial" panose="020B0604020202020204" pitchFamily="34" charset="0"/>
              <a:buChar char="•"/>
            </a:pPr>
            <a:endParaRPr lang="en-GB" sz="1200" dirty="0">
              <a:solidFill>
                <a:schemeClr val="dk1"/>
              </a:solidFill>
              <a:ea typeface="Calibri"/>
              <a:cs typeface="Calibri"/>
              <a:sym typeface="Calibri"/>
            </a:endParaRPr>
          </a:p>
          <a:p>
            <a:r>
              <a:rPr lang="en-GB" sz="1200" b="1" dirty="0">
                <a:solidFill>
                  <a:schemeClr val="dk1"/>
                </a:solidFill>
                <a:ea typeface="Calibri"/>
                <a:cs typeface="Calibri"/>
                <a:sym typeface="Calibri"/>
              </a:rPr>
              <a:t>Constraints</a:t>
            </a:r>
          </a:p>
          <a:p>
            <a:r>
              <a:rPr lang="en-GB" sz="1200" dirty="0">
                <a:solidFill>
                  <a:schemeClr val="dk1"/>
                </a:solidFill>
                <a:ea typeface="Calibri"/>
                <a:cs typeface="Calibri"/>
                <a:sym typeface="Calibri"/>
              </a:rPr>
              <a:t>The project will not include:</a:t>
            </a:r>
          </a:p>
          <a:p>
            <a:pPr marL="171450" indent="-171450">
              <a:buFont typeface="Arial" panose="020B0604020202020204" pitchFamily="34" charset="0"/>
              <a:buChar char="•"/>
            </a:pPr>
            <a:r>
              <a:rPr lang="en-GB" sz="1200" dirty="0">
                <a:solidFill>
                  <a:schemeClr val="dk1"/>
                </a:solidFill>
                <a:ea typeface="Calibri"/>
                <a:cs typeface="Calibri"/>
                <a:sym typeface="Calibri"/>
              </a:rPr>
              <a:t>Scanning of all ports</a:t>
            </a:r>
          </a:p>
          <a:p>
            <a:pPr marL="171450" indent="-171450">
              <a:buFont typeface="Arial" panose="020B0604020202020204" pitchFamily="34" charset="0"/>
              <a:buChar char="•"/>
            </a:pPr>
            <a:r>
              <a:rPr lang="en-GB" sz="1200" dirty="0">
                <a:solidFill>
                  <a:schemeClr val="dk1"/>
                </a:solidFill>
                <a:ea typeface="Calibri"/>
                <a:cs typeface="Calibri"/>
                <a:sym typeface="Calibri"/>
              </a:rPr>
              <a:t>A comprehensive or complete vulnerability scan.</a:t>
            </a:r>
            <a:br>
              <a:rPr lang="en-GB" sz="1200" dirty="0"/>
            </a:br>
            <a:endParaRPr lang="en-GB" sz="1200" dirty="0"/>
          </a:p>
        </p:txBody>
      </p:sp>
      <p:pic>
        <p:nvPicPr>
          <p:cNvPr id="6" name="Google Shape;85;p1">
            <a:extLst>
              <a:ext uri="{FF2B5EF4-FFF2-40B4-BE49-F238E27FC236}">
                <a16:creationId xmlns:a16="http://schemas.microsoft.com/office/drawing/2014/main" id="{B7556844-11F3-4D80-A826-92B049DE87E5}"/>
              </a:ext>
            </a:extLst>
          </p:cNvPr>
          <p:cNvPicPr preferRelativeResize="0"/>
          <p:nvPr/>
        </p:nvPicPr>
        <p:blipFill rotWithShape="1">
          <a:blip r:embed="rId3">
            <a:alphaModFix/>
          </a:blip>
          <a:srcRect/>
          <a:stretch/>
        </p:blipFill>
        <p:spPr>
          <a:xfrm>
            <a:off x="5652120" y="3158974"/>
            <a:ext cx="3023616" cy="1582601"/>
          </a:xfrm>
          <a:prstGeom prst="rect">
            <a:avLst/>
          </a:prstGeom>
          <a:noFill/>
          <a:ln>
            <a:noFill/>
          </a:ln>
        </p:spPr>
      </p:pic>
    </p:spTree>
    <p:extLst>
      <p:ext uri="{BB962C8B-B14F-4D97-AF65-F5344CB8AC3E}">
        <p14:creationId xmlns:p14="http://schemas.microsoft.com/office/powerpoint/2010/main" val="386661419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54A8B4A-0EAF-4600-BD68-E946AEC0A325}"/>
              </a:ext>
            </a:extLst>
          </p:cNvPr>
          <p:cNvSpPr>
            <a:spLocks noGrp="1"/>
          </p:cNvSpPr>
          <p:nvPr>
            <p:ph type="sldNum" sz="quarter" idx="11"/>
          </p:nvPr>
        </p:nvSpPr>
        <p:spPr/>
        <p:txBody>
          <a:bodyPr/>
          <a:lstStyle/>
          <a:p>
            <a:fld id="{DA2C159E-F13C-4A85-9A41-E7669D3E0D70}" type="slidenum">
              <a:rPr lang="en-GB" smtClean="0"/>
              <a:pPr/>
              <a:t>86</a:t>
            </a:fld>
            <a:endParaRPr lang="en-GB"/>
          </a:p>
        </p:txBody>
      </p:sp>
      <p:sp>
        <p:nvSpPr>
          <p:cNvPr id="5" name="Footer Placeholder 4">
            <a:extLst>
              <a:ext uri="{FF2B5EF4-FFF2-40B4-BE49-F238E27FC236}">
                <a16:creationId xmlns:a16="http://schemas.microsoft.com/office/drawing/2014/main" id="{12DFDC5C-C5E8-41DA-9B06-B6729BF4080E}"/>
              </a:ext>
            </a:extLst>
          </p:cNvPr>
          <p:cNvSpPr>
            <a:spLocks noGrp="1"/>
          </p:cNvSpPr>
          <p:nvPr>
            <p:ph type="ftr" sz="quarter" idx="10"/>
          </p:nvPr>
        </p:nvSpPr>
        <p:spPr/>
        <p:txBody>
          <a:bodyPr/>
          <a:lstStyle/>
          <a:p>
            <a:r>
              <a:rPr lang="en-GB"/>
              <a:t>Education &amp; Training Foundation</a:t>
            </a:r>
            <a:endParaRPr lang="en-GB" dirty="0"/>
          </a:p>
        </p:txBody>
      </p:sp>
      <p:sp>
        <p:nvSpPr>
          <p:cNvPr id="4" name="Google Shape;96;p3">
            <a:extLst>
              <a:ext uri="{FF2B5EF4-FFF2-40B4-BE49-F238E27FC236}">
                <a16:creationId xmlns:a16="http://schemas.microsoft.com/office/drawing/2014/main" id="{48AC548F-FC44-46CC-A82A-7F225E44C9EE}"/>
              </a:ext>
            </a:extLst>
          </p:cNvPr>
          <p:cNvSpPr/>
          <p:nvPr/>
        </p:nvSpPr>
        <p:spPr>
          <a:xfrm>
            <a:off x="679676" y="284963"/>
            <a:ext cx="3877888" cy="3700983"/>
          </a:xfrm>
          <a:prstGeom prst="rect">
            <a:avLst/>
          </a:prstGeom>
          <a:noFill/>
          <a:ln>
            <a:noFill/>
          </a:ln>
        </p:spPr>
        <p:txBody>
          <a:bodyPr spcFirstLastPara="1" wrap="square" lIns="68569" tIns="34275" rIns="68569" bIns="34275" anchor="t" anchorCtr="0">
            <a:spAutoFit/>
          </a:bodyPr>
          <a:lstStyle/>
          <a:p>
            <a:r>
              <a:rPr lang="en-GB" sz="2000" b="1" dirty="0">
                <a:solidFill>
                  <a:schemeClr val="dk1"/>
                </a:solidFill>
                <a:latin typeface="+mj-lt"/>
                <a:ea typeface="Calibri"/>
                <a:cs typeface="Calibri"/>
                <a:sym typeface="Calibri"/>
              </a:rPr>
              <a:t>Legal notice</a:t>
            </a:r>
            <a:endParaRPr sz="2000" b="1" dirty="0">
              <a:latin typeface="+mj-lt"/>
            </a:endParaRPr>
          </a:p>
          <a:p>
            <a:endParaRPr sz="1200" dirty="0">
              <a:solidFill>
                <a:schemeClr val="dk1"/>
              </a:solidFill>
              <a:ea typeface="Calibri"/>
              <a:cs typeface="Calibri"/>
              <a:sym typeface="Calibri"/>
            </a:endParaRPr>
          </a:p>
          <a:p>
            <a:r>
              <a:rPr lang="en-GB" sz="1200" dirty="0">
                <a:solidFill>
                  <a:schemeClr val="dk1"/>
                </a:solidFill>
                <a:ea typeface="Calibri"/>
                <a:cs typeface="Calibri"/>
                <a:sym typeface="Calibri"/>
              </a:rPr>
              <a:t>When we run our script, it should prompt for a target hostname. You can provide any hostname – like the name of any website – but be careful because port scanning can be seen as, or construed as, a crime. </a:t>
            </a:r>
            <a:endParaRPr sz="1200" dirty="0">
              <a:solidFill>
                <a:schemeClr val="dk1"/>
              </a:solidFill>
              <a:ea typeface="Calibri"/>
              <a:cs typeface="Calibri"/>
              <a:sym typeface="Calibri"/>
            </a:endParaRPr>
          </a:p>
          <a:p>
            <a:endParaRPr sz="1200" dirty="0">
              <a:solidFill>
                <a:schemeClr val="dk1"/>
              </a:solidFill>
              <a:ea typeface="Calibri"/>
              <a:cs typeface="Calibri"/>
              <a:sym typeface="Calibri"/>
            </a:endParaRPr>
          </a:p>
          <a:p>
            <a:r>
              <a:rPr lang="en-GB" sz="1200" dirty="0">
                <a:solidFill>
                  <a:schemeClr val="dk1"/>
                </a:solidFill>
                <a:ea typeface="Calibri"/>
                <a:cs typeface="Calibri"/>
                <a:sym typeface="Calibri"/>
              </a:rPr>
              <a:t>We should never execute a port scanner against any website or IP address without explicit, written permission from the owner of the server or the computer that you are targeting. </a:t>
            </a:r>
            <a:endParaRPr sz="1200" dirty="0">
              <a:solidFill>
                <a:schemeClr val="dk1"/>
              </a:solidFill>
              <a:ea typeface="Calibri"/>
              <a:cs typeface="Calibri"/>
              <a:sym typeface="Calibri"/>
            </a:endParaRPr>
          </a:p>
          <a:p>
            <a:endParaRPr sz="1200" dirty="0">
              <a:solidFill>
                <a:schemeClr val="dk1"/>
              </a:solidFill>
              <a:ea typeface="Calibri"/>
              <a:cs typeface="Calibri"/>
              <a:sym typeface="Calibri"/>
            </a:endParaRPr>
          </a:p>
          <a:p>
            <a:r>
              <a:rPr lang="en-GB" sz="1200" dirty="0">
                <a:solidFill>
                  <a:schemeClr val="dk1"/>
                </a:solidFill>
                <a:ea typeface="Calibri"/>
                <a:cs typeface="Calibri"/>
                <a:sym typeface="Calibri"/>
              </a:rPr>
              <a:t>Port scanning is akin to going to someone’s house and checking their doors and windows. That is why it is advisable only to use our port scanner on a local host, your own website or property, or something you have express permission to scan.</a:t>
            </a:r>
            <a:endParaRPr sz="1200" dirty="0">
              <a:solidFill>
                <a:schemeClr val="dk1"/>
              </a:solidFill>
              <a:ea typeface="Calibri"/>
              <a:cs typeface="Calibri"/>
              <a:sym typeface="Calibri"/>
            </a:endParaRPr>
          </a:p>
          <a:p>
            <a:endParaRPr sz="1200" dirty="0">
              <a:solidFill>
                <a:schemeClr val="dk1"/>
              </a:solidFill>
              <a:ea typeface="Calibri"/>
              <a:cs typeface="Calibri"/>
              <a:sym typeface="Calibri"/>
            </a:endParaRPr>
          </a:p>
          <a:p>
            <a:endParaRPr sz="1200" dirty="0">
              <a:solidFill>
                <a:schemeClr val="dk1"/>
              </a:solidFill>
              <a:ea typeface="Calibri"/>
              <a:cs typeface="Calibri"/>
              <a:sym typeface="Calibri"/>
            </a:endParaRPr>
          </a:p>
        </p:txBody>
      </p:sp>
      <p:pic>
        <p:nvPicPr>
          <p:cNvPr id="6" name="Google Shape;97;p3">
            <a:extLst>
              <a:ext uri="{FF2B5EF4-FFF2-40B4-BE49-F238E27FC236}">
                <a16:creationId xmlns:a16="http://schemas.microsoft.com/office/drawing/2014/main" id="{58CDDBD6-526A-47CE-8982-91D2FEBFA22C}"/>
              </a:ext>
            </a:extLst>
          </p:cNvPr>
          <p:cNvPicPr preferRelativeResize="0"/>
          <p:nvPr/>
        </p:nvPicPr>
        <p:blipFill rotWithShape="1">
          <a:blip r:embed="rId3">
            <a:alphaModFix/>
          </a:blip>
          <a:srcRect/>
          <a:stretch/>
        </p:blipFill>
        <p:spPr>
          <a:xfrm>
            <a:off x="5243254" y="284963"/>
            <a:ext cx="2490116" cy="2159479"/>
          </a:xfrm>
          <a:prstGeom prst="rect">
            <a:avLst/>
          </a:prstGeom>
          <a:noFill/>
          <a:ln>
            <a:noFill/>
          </a:ln>
        </p:spPr>
      </p:pic>
      <p:pic>
        <p:nvPicPr>
          <p:cNvPr id="7" name="Google Shape;98;p3">
            <a:extLst>
              <a:ext uri="{FF2B5EF4-FFF2-40B4-BE49-F238E27FC236}">
                <a16:creationId xmlns:a16="http://schemas.microsoft.com/office/drawing/2014/main" id="{29671D64-42CC-4A42-A0A4-5EB09C675389}"/>
              </a:ext>
            </a:extLst>
          </p:cNvPr>
          <p:cNvPicPr preferRelativeResize="0"/>
          <p:nvPr/>
        </p:nvPicPr>
        <p:blipFill rotWithShape="1">
          <a:blip r:embed="rId4">
            <a:alphaModFix/>
          </a:blip>
          <a:srcRect/>
          <a:stretch/>
        </p:blipFill>
        <p:spPr>
          <a:xfrm>
            <a:off x="5648920" y="2801324"/>
            <a:ext cx="1678781" cy="1535906"/>
          </a:xfrm>
          <a:prstGeom prst="rect">
            <a:avLst/>
          </a:prstGeom>
          <a:noFill/>
          <a:ln>
            <a:noFill/>
          </a:ln>
        </p:spPr>
      </p:pic>
    </p:spTree>
    <p:extLst>
      <p:ext uri="{BB962C8B-B14F-4D97-AF65-F5344CB8AC3E}">
        <p14:creationId xmlns:p14="http://schemas.microsoft.com/office/powerpoint/2010/main" val="276248173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54A8B4A-0EAF-4600-BD68-E946AEC0A325}"/>
              </a:ext>
            </a:extLst>
          </p:cNvPr>
          <p:cNvSpPr>
            <a:spLocks noGrp="1"/>
          </p:cNvSpPr>
          <p:nvPr>
            <p:ph type="sldNum" sz="quarter" idx="11"/>
          </p:nvPr>
        </p:nvSpPr>
        <p:spPr/>
        <p:txBody>
          <a:bodyPr/>
          <a:lstStyle/>
          <a:p>
            <a:fld id="{DA2C159E-F13C-4A85-9A41-E7669D3E0D70}" type="slidenum">
              <a:rPr lang="en-GB" smtClean="0"/>
              <a:pPr/>
              <a:t>87</a:t>
            </a:fld>
            <a:endParaRPr lang="en-GB"/>
          </a:p>
        </p:txBody>
      </p:sp>
      <p:sp>
        <p:nvSpPr>
          <p:cNvPr id="5" name="Footer Placeholder 4">
            <a:extLst>
              <a:ext uri="{FF2B5EF4-FFF2-40B4-BE49-F238E27FC236}">
                <a16:creationId xmlns:a16="http://schemas.microsoft.com/office/drawing/2014/main" id="{12DFDC5C-C5E8-41DA-9B06-B6729BF4080E}"/>
              </a:ext>
            </a:extLst>
          </p:cNvPr>
          <p:cNvSpPr>
            <a:spLocks noGrp="1"/>
          </p:cNvSpPr>
          <p:nvPr>
            <p:ph type="ftr" sz="quarter" idx="10"/>
          </p:nvPr>
        </p:nvSpPr>
        <p:spPr/>
        <p:txBody>
          <a:bodyPr/>
          <a:lstStyle/>
          <a:p>
            <a:r>
              <a:rPr lang="en-GB"/>
              <a:t>Education &amp; Training Foundation</a:t>
            </a:r>
            <a:endParaRPr lang="en-GB" dirty="0"/>
          </a:p>
        </p:txBody>
      </p:sp>
      <p:sp>
        <p:nvSpPr>
          <p:cNvPr id="4" name="Google Shape;96;p3">
            <a:extLst>
              <a:ext uri="{FF2B5EF4-FFF2-40B4-BE49-F238E27FC236}">
                <a16:creationId xmlns:a16="http://schemas.microsoft.com/office/drawing/2014/main" id="{205AF14F-3CD3-4ED5-8277-F9CE86B36773}"/>
              </a:ext>
            </a:extLst>
          </p:cNvPr>
          <p:cNvSpPr/>
          <p:nvPr/>
        </p:nvSpPr>
        <p:spPr>
          <a:xfrm>
            <a:off x="539552" y="627534"/>
            <a:ext cx="3444490" cy="2962319"/>
          </a:xfrm>
          <a:prstGeom prst="rect">
            <a:avLst/>
          </a:prstGeom>
          <a:noFill/>
          <a:ln>
            <a:noFill/>
          </a:ln>
        </p:spPr>
        <p:txBody>
          <a:bodyPr spcFirstLastPara="1" wrap="square" lIns="68569" tIns="34275" rIns="68569" bIns="34275" anchor="t" anchorCtr="0">
            <a:spAutoFit/>
          </a:bodyPr>
          <a:lstStyle/>
          <a:p>
            <a:r>
              <a:rPr lang="en-GB" sz="2000" b="1" dirty="0">
                <a:solidFill>
                  <a:schemeClr val="dk1"/>
                </a:solidFill>
                <a:latin typeface="+mj-lt"/>
                <a:ea typeface="Calibri"/>
                <a:cs typeface="Calibri"/>
                <a:sym typeface="Calibri"/>
              </a:rPr>
              <a:t>UI design</a:t>
            </a:r>
          </a:p>
          <a:p>
            <a:endParaRPr lang="en-GB" sz="1600" b="1" u="sng" dirty="0">
              <a:solidFill>
                <a:schemeClr val="dk1"/>
              </a:solidFill>
              <a:cs typeface="Calibri"/>
              <a:sym typeface="Calibri"/>
            </a:endParaRPr>
          </a:p>
          <a:p>
            <a:endParaRPr lang="en-GB" sz="1600" b="1" u="sng" dirty="0">
              <a:solidFill>
                <a:schemeClr val="dk1"/>
              </a:solidFill>
              <a:cs typeface="Calibri"/>
              <a:sym typeface="Calibri"/>
            </a:endParaRPr>
          </a:p>
          <a:p>
            <a:pPr marL="171450" indent="-171450">
              <a:buFont typeface="Arial" panose="020B0604020202020204" pitchFamily="34" charset="0"/>
              <a:buChar char="•"/>
            </a:pPr>
            <a:r>
              <a:rPr lang="en-GB" sz="1600" dirty="0">
                <a:solidFill>
                  <a:schemeClr val="dk1"/>
                </a:solidFill>
                <a:ea typeface="Calibri"/>
                <a:cs typeface="Calibri"/>
                <a:sym typeface="Calibri"/>
              </a:rPr>
              <a:t>A working port-scanner application with a scan range of at least 50-499</a:t>
            </a:r>
          </a:p>
          <a:p>
            <a:pPr marL="171450" indent="-171450">
              <a:buFont typeface="Arial" panose="020B0604020202020204" pitchFamily="34" charset="0"/>
              <a:buChar char="•"/>
            </a:pPr>
            <a:endParaRPr lang="en-GB" sz="1600" dirty="0">
              <a:solidFill>
                <a:schemeClr val="dk1"/>
              </a:solidFill>
              <a:ea typeface="Calibri"/>
              <a:cs typeface="Calibri"/>
              <a:sym typeface="Calibri"/>
            </a:endParaRPr>
          </a:p>
          <a:p>
            <a:pPr marL="171450" indent="-171450">
              <a:buFont typeface="Arial" panose="020B0604020202020204" pitchFamily="34" charset="0"/>
              <a:buChar char="•"/>
            </a:pPr>
            <a:r>
              <a:rPr lang="en-GB" sz="1600" dirty="0">
                <a:solidFill>
                  <a:schemeClr val="dk1"/>
                </a:solidFill>
                <a:ea typeface="Calibri"/>
                <a:cs typeface="Calibri"/>
                <a:sym typeface="Calibri"/>
              </a:rPr>
              <a:t>Output showing total scan time</a:t>
            </a:r>
          </a:p>
          <a:p>
            <a:pPr marL="171450" indent="-171450">
              <a:buFont typeface="Arial" panose="020B0604020202020204" pitchFamily="34" charset="0"/>
              <a:buChar char="•"/>
            </a:pPr>
            <a:endParaRPr lang="en-GB" sz="1600" dirty="0">
              <a:solidFill>
                <a:schemeClr val="dk1"/>
              </a:solidFill>
              <a:ea typeface="Calibri"/>
              <a:cs typeface="Calibri"/>
              <a:sym typeface="Calibri"/>
            </a:endParaRPr>
          </a:p>
          <a:p>
            <a:pPr marL="171450" indent="-171450">
              <a:buFont typeface="Arial" panose="020B0604020202020204" pitchFamily="34" charset="0"/>
              <a:buChar char="•"/>
            </a:pPr>
            <a:r>
              <a:rPr lang="en-GB" sz="1600" dirty="0">
                <a:solidFill>
                  <a:schemeClr val="dk1"/>
                </a:solidFill>
                <a:ea typeface="Calibri"/>
                <a:cs typeface="Calibri"/>
                <a:sym typeface="Calibri"/>
              </a:rPr>
              <a:t>Ability to input a target hostname</a:t>
            </a:r>
          </a:p>
          <a:p>
            <a:endParaRPr sz="1200" dirty="0">
              <a:solidFill>
                <a:schemeClr val="dk1"/>
              </a:solidFill>
              <a:ea typeface="Calibri"/>
              <a:cs typeface="Calibri"/>
              <a:sym typeface="Calibri"/>
            </a:endParaRPr>
          </a:p>
          <a:p>
            <a:endParaRPr sz="1200" dirty="0">
              <a:solidFill>
                <a:schemeClr val="dk1"/>
              </a:solidFill>
              <a:ea typeface="Calibri"/>
              <a:cs typeface="Calibri"/>
              <a:sym typeface="Calibri"/>
            </a:endParaRPr>
          </a:p>
        </p:txBody>
      </p:sp>
      <p:pic>
        <p:nvPicPr>
          <p:cNvPr id="6" name="Picture 5">
            <a:extLst>
              <a:ext uri="{FF2B5EF4-FFF2-40B4-BE49-F238E27FC236}">
                <a16:creationId xmlns:a16="http://schemas.microsoft.com/office/drawing/2014/main" id="{6949426F-32B1-405C-A00E-15705A01C876}"/>
              </a:ext>
            </a:extLst>
          </p:cNvPr>
          <p:cNvPicPr>
            <a:picLocks noChangeAspect="1"/>
          </p:cNvPicPr>
          <p:nvPr/>
        </p:nvPicPr>
        <p:blipFill>
          <a:blip r:embed="rId3"/>
          <a:stretch>
            <a:fillRect/>
          </a:stretch>
        </p:blipFill>
        <p:spPr>
          <a:xfrm>
            <a:off x="4180882" y="627534"/>
            <a:ext cx="4423566" cy="2888407"/>
          </a:xfrm>
          <a:prstGeom prst="rect">
            <a:avLst/>
          </a:prstGeom>
        </p:spPr>
      </p:pic>
    </p:spTree>
    <p:extLst>
      <p:ext uri="{BB962C8B-B14F-4D97-AF65-F5344CB8AC3E}">
        <p14:creationId xmlns:p14="http://schemas.microsoft.com/office/powerpoint/2010/main" val="396171943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54A8B4A-0EAF-4600-BD68-E946AEC0A325}"/>
              </a:ext>
            </a:extLst>
          </p:cNvPr>
          <p:cNvSpPr>
            <a:spLocks noGrp="1"/>
          </p:cNvSpPr>
          <p:nvPr>
            <p:ph type="sldNum" sz="quarter" idx="11"/>
          </p:nvPr>
        </p:nvSpPr>
        <p:spPr/>
        <p:txBody>
          <a:bodyPr/>
          <a:lstStyle/>
          <a:p>
            <a:fld id="{DA2C159E-F13C-4A85-9A41-E7669D3E0D70}" type="slidenum">
              <a:rPr lang="en-GB" smtClean="0"/>
              <a:pPr/>
              <a:t>88</a:t>
            </a:fld>
            <a:endParaRPr lang="en-GB"/>
          </a:p>
        </p:txBody>
      </p:sp>
      <p:sp>
        <p:nvSpPr>
          <p:cNvPr id="5" name="Footer Placeholder 4">
            <a:extLst>
              <a:ext uri="{FF2B5EF4-FFF2-40B4-BE49-F238E27FC236}">
                <a16:creationId xmlns:a16="http://schemas.microsoft.com/office/drawing/2014/main" id="{12DFDC5C-C5E8-41DA-9B06-B6729BF4080E}"/>
              </a:ext>
            </a:extLst>
          </p:cNvPr>
          <p:cNvSpPr>
            <a:spLocks noGrp="1"/>
          </p:cNvSpPr>
          <p:nvPr>
            <p:ph type="ftr" sz="quarter" idx="10"/>
          </p:nvPr>
        </p:nvSpPr>
        <p:spPr/>
        <p:txBody>
          <a:bodyPr/>
          <a:lstStyle/>
          <a:p>
            <a:r>
              <a:rPr lang="en-GB"/>
              <a:t>Education &amp; Training Foundation</a:t>
            </a:r>
            <a:endParaRPr lang="en-GB" dirty="0"/>
          </a:p>
        </p:txBody>
      </p:sp>
      <p:sp>
        <p:nvSpPr>
          <p:cNvPr id="4" name="Google Shape;96;p3">
            <a:extLst>
              <a:ext uri="{FF2B5EF4-FFF2-40B4-BE49-F238E27FC236}">
                <a16:creationId xmlns:a16="http://schemas.microsoft.com/office/drawing/2014/main" id="{C5433D84-8F9F-416B-96D3-04228EA6FFF3}"/>
              </a:ext>
            </a:extLst>
          </p:cNvPr>
          <p:cNvSpPr/>
          <p:nvPr/>
        </p:nvSpPr>
        <p:spPr>
          <a:xfrm>
            <a:off x="323528" y="1209869"/>
            <a:ext cx="3643582" cy="1361881"/>
          </a:xfrm>
          <a:prstGeom prst="rect">
            <a:avLst/>
          </a:prstGeom>
          <a:noFill/>
          <a:ln>
            <a:noFill/>
          </a:ln>
        </p:spPr>
        <p:txBody>
          <a:bodyPr spcFirstLastPara="1" wrap="square" lIns="68569" tIns="34275" rIns="68569" bIns="34275" anchor="t" anchorCtr="0">
            <a:spAutoFit/>
          </a:bodyPr>
          <a:lstStyle/>
          <a:p>
            <a:pPr marL="171450" indent="-171450">
              <a:buFont typeface="Arial" panose="020B0604020202020204" pitchFamily="34" charset="0"/>
              <a:buChar char="•"/>
            </a:pPr>
            <a:r>
              <a:rPr lang="en-GB" sz="1600" dirty="0">
                <a:solidFill>
                  <a:schemeClr val="dk1"/>
                </a:solidFill>
                <a:cs typeface="Calibri"/>
                <a:sym typeface="Calibri"/>
              </a:rPr>
              <a:t>Casting input data as string, to avoid type-errors and to allow hostname to be read</a:t>
            </a:r>
            <a:endParaRPr sz="1600" dirty="0"/>
          </a:p>
          <a:p>
            <a:endParaRPr sz="1200" dirty="0">
              <a:solidFill>
                <a:schemeClr val="dk1"/>
              </a:solidFill>
              <a:ea typeface="Calibri"/>
              <a:cs typeface="Calibri"/>
              <a:sym typeface="Calibri"/>
            </a:endParaRPr>
          </a:p>
          <a:p>
            <a:endParaRPr sz="1200" dirty="0">
              <a:solidFill>
                <a:schemeClr val="dk1"/>
              </a:solidFill>
              <a:ea typeface="Calibri"/>
              <a:cs typeface="Calibri"/>
              <a:sym typeface="Calibri"/>
            </a:endParaRPr>
          </a:p>
          <a:p>
            <a:endParaRPr sz="1200" dirty="0">
              <a:solidFill>
                <a:schemeClr val="dk1"/>
              </a:solidFill>
              <a:ea typeface="Calibri"/>
              <a:cs typeface="Calibri"/>
              <a:sym typeface="Calibri"/>
            </a:endParaRPr>
          </a:p>
        </p:txBody>
      </p:sp>
      <p:pic>
        <p:nvPicPr>
          <p:cNvPr id="6" name="Picture 5">
            <a:extLst>
              <a:ext uri="{FF2B5EF4-FFF2-40B4-BE49-F238E27FC236}">
                <a16:creationId xmlns:a16="http://schemas.microsoft.com/office/drawing/2014/main" id="{D55AEAE0-8D8E-48D2-A65A-839A659D8DE4}"/>
              </a:ext>
            </a:extLst>
          </p:cNvPr>
          <p:cNvPicPr>
            <a:picLocks noChangeAspect="1"/>
          </p:cNvPicPr>
          <p:nvPr/>
        </p:nvPicPr>
        <p:blipFill>
          <a:blip r:embed="rId3"/>
          <a:stretch>
            <a:fillRect/>
          </a:stretch>
        </p:blipFill>
        <p:spPr>
          <a:xfrm>
            <a:off x="4227161" y="1179422"/>
            <a:ext cx="4249366" cy="2784655"/>
          </a:xfrm>
          <a:prstGeom prst="rect">
            <a:avLst/>
          </a:prstGeom>
        </p:spPr>
      </p:pic>
      <p:sp>
        <p:nvSpPr>
          <p:cNvPr id="3" name="Rectangle 2">
            <a:extLst>
              <a:ext uri="{FF2B5EF4-FFF2-40B4-BE49-F238E27FC236}">
                <a16:creationId xmlns:a16="http://schemas.microsoft.com/office/drawing/2014/main" id="{426F81F3-6BD2-419B-A2C1-E506EEA89FC1}"/>
              </a:ext>
            </a:extLst>
          </p:cNvPr>
          <p:cNvSpPr/>
          <p:nvPr/>
        </p:nvSpPr>
        <p:spPr>
          <a:xfrm>
            <a:off x="323528" y="267494"/>
            <a:ext cx="3903633" cy="369332"/>
          </a:xfrm>
          <a:prstGeom prst="rect">
            <a:avLst/>
          </a:prstGeom>
        </p:spPr>
        <p:txBody>
          <a:bodyPr wrap="none">
            <a:spAutoFit/>
          </a:bodyPr>
          <a:lstStyle/>
          <a:p>
            <a:r>
              <a:rPr lang="en-GB" b="1" dirty="0">
                <a:solidFill>
                  <a:schemeClr val="dk1"/>
                </a:solidFill>
                <a:cs typeface="Calibri"/>
                <a:sym typeface="Calibri"/>
              </a:rPr>
              <a:t>UI storyboard one – initial display</a:t>
            </a:r>
          </a:p>
        </p:txBody>
      </p:sp>
    </p:spTree>
    <p:extLst>
      <p:ext uri="{BB962C8B-B14F-4D97-AF65-F5344CB8AC3E}">
        <p14:creationId xmlns:p14="http://schemas.microsoft.com/office/powerpoint/2010/main" val="75680850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54A8B4A-0EAF-4600-BD68-E946AEC0A325}"/>
              </a:ext>
            </a:extLst>
          </p:cNvPr>
          <p:cNvSpPr>
            <a:spLocks noGrp="1"/>
          </p:cNvSpPr>
          <p:nvPr>
            <p:ph type="sldNum" sz="quarter" idx="11"/>
          </p:nvPr>
        </p:nvSpPr>
        <p:spPr/>
        <p:txBody>
          <a:bodyPr/>
          <a:lstStyle/>
          <a:p>
            <a:fld id="{DA2C159E-F13C-4A85-9A41-E7669D3E0D70}" type="slidenum">
              <a:rPr lang="en-GB" smtClean="0"/>
              <a:pPr/>
              <a:t>89</a:t>
            </a:fld>
            <a:endParaRPr lang="en-GB"/>
          </a:p>
        </p:txBody>
      </p:sp>
      <p:sp>
        <p:nvSpPr>
          <p:cNvPr id="5" name="Footer Placeholder 4">
            <a:extLst>
              <a:ext uri="{FF2B5EF4-FFF2-40B4-BE49-F238E27FC236}">
                <a16:creationId xmlns:a16="http://schemas.microsoft.com/office/drawing/2014/main" id="{12DFDC5C-C5E8-41DA-9B06-B6729BF4080E}"/>
              </a:ext>
            </a:extLst>
          </p:cNvPr>
          <p:cNvSpPr>
            <a:spLocks noGrp="1"/>
          </p:cNvSpPr>
          <p:nvPr>
            <p:ph type="ftr" sz="quarter" idx="10"/>
          </p:nvPr>
        </p:nvSpPr>
        <p:spPr/>
        <p:txBody>
          <a:bodyPr/>
          <a:lstStyle/>
          <a:p>
            <a:r>
              <a:rPr lang="en-GB"/>
              <a:t>Education &amp; Training Foundation</a:t>
            </a:r>
            <a:endParaRPr lang="en-GB" dirty="0"/>
          </a:p>
        </p:txBody>
      </p:sp>
      <p:pic>
        <p:nvPicPr>
          <p:cNvPr id="4" name="Picture 3">
            <a:extLst>
              <a:ext uri="{FF2B5EF4-FFF2-40B4-BE49-F238E27FC236}">
                <a16:creationId xmlns:a16="http://schemas.microsoft.com/office/drawing/2014/main" id="{DC26CE5C-2992-46D8-8F6B-26AFC43AD7A6}"/>
              </a:ext>
            </a:extLst>
          </p:cNvPr>
          <p:cNvPicPr>
            <a:picLocks noChangeAspect="1"/>
          </p:cNvPicPr>
          <p:nvPr/>
        </p:nvPicPr>
        <p:blipFill>
          <a:blip r:embed="rId3"/>
          <a:stretch>
            <a:fillRect/>
          </a:stretch>
        </p:blipFill>
        <p:spPr>
          <a:xfrm>
            <a:off x="2281014" y="1082609"/>
            <a:ext cx="4581972" cy="2978282"/>
          </a:xfrm>
          <a:prstGeom prst="rect">
            <a:avLst/>
          </a:prstGeom>
        </p:spPr>
      </p:pic>
      <p:sp>
        <p:nvSpPr>
          <p:cNvPr id="6" name="Google Shape;96;p3">
            <a:extLst>
              <a:ext uri="{FF2B5EF4-FFF2-40B4-BE49-F238E27FC236}">
                <a16:creationId xmlns:a16="http://schemas.microsoft.com/office/drawing/2014/main" id="{D89BB3B5-1E97-41CE-A8E4-D0543339E3A0}"/>
              </a:ext>
            </a:extLst>
          </p:cNvPr>
          <p:cNvSpPr/>
          <p:nvPr/>
        </p:nvSpPr>
        <p:spPr>
          <a:xfrm>
            <a:off x="107504" y="298926"/>
            <a:ext cx="4464496" cy="1300326"/>
          </a:xfrm>
          <a:prstGeom prst="rect">
            <a:avLst/>
          </a:prstGeom>
          <a:noFill/>
          <a:ln>
            <a:noFill/>
          </a:ln>
        </p:spPr>
        <p:txBody>
          <a:bodyPr spcFirstLastPara="1" wrap="square" lIns="68569" tIns="34275" rIns="68569" bIns="34275" anchor="t" anchorCtr="0">
            <a:spAutoFit/>
          </a:bodyPr>
          <a:lstStyle/>
          <a:p>
            <a:pPr algn="ctr"/>
            <a:r>
              <a:rPr lang="en-GB" sz="2000" b="1" dirty="0">
                <a:solidFill>
                  <a:schemeClr val="dk1"/>
                </a:solidFill>
                <a:latin typeface="+mj-lt"/>
                <a:cs typeface="Calibri"/>
                <a:sym typeface="Calibri"/>
              </a:rPr>
              <a:t>UI storyboard two – output display</a:t>
            </a:r>
            <a:endParaRPr sz="2000" b="1" dirty="0">
              <a:latin typeface="+mj-lt"/>
            </a:endParaRPr>
          </a:p>
          <a:p>
            <a:endParaRPr sz="2000" dirty="0">
              <a:solidFill>
                <a:schemeClr val="dk1"/>
              </a:solidFill>
              <a:latin typeface="+mj-lt"/>
              <a:ea typeface="Calibri"/>
              <a:cs typeface="Calibri"/>
              <a:sym typeface="Calibri"/>
            </a:endParaRPr>
          </a:p>
          <a:p>
            <a:endParaRPr sz="2000" dirty="0">
              <a:solidFill>
                <a:schemeClr val="dk1"/>
              </a:solidFill>
              <a:latin typeface="+mj-lt"/>
              <a:ea typeface="Calibri"/>
              <a:cs typeface="Calibri"/>
              <a:sym typeface="Calibri"/>
            </a:endParaRPr>
          </a:p>
          <a:p>
            <a:endParaRPr sz="2000" dirty="0">
              <a:solidFill>
                <a:schemeClr val="dk1"/>
              </a:solidFill>
              <a:latin typeface="+mj-lt"/>
              <a:ea typeface="Calibri"/>
              <a:cs typeface="Calibri"/>
              <a:sym typeface="Calibri"/>
            </a:endParaRPr>
          </a:p>
        </p:txBody>
      </p:sp>
    </p:spTree>
    <p:extLst>
      <p:ext uri="{BB962C8B-B14F-4D97-AF65-F5344CB8AC3E}">
        <p14:creationId xmlns:p14="http://schemas.microsoft.com/office/powerpoint/2010/main" val="31318966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5671D1B-01DE-4090-9EC1-A96BF562B5A3}"/>
              </a:ext>
            </a:extLst>
          </p:cNvPr>
          <p:cNvSpPr>
            <a:spLocks noGrp="1"/>
          </p:cNvSpPr>
          <p:nvPr>
            <p:ph type="sldNum" sz="quarter" idx="11"/>
          </p:nvPr>
        </p:nvSpPr>
        <p:spPr/>
        <p:txBody>
          <a:bodyPr/>
          <a:lstStyle/>
          <a:p>
            <a:fld id="{DA2C159E-F13C-4A85-9A41-E7669D3E0D70}" type="slidenum">
              <a:rPr lang="en-GB" smtClean="0"/>
              <a:pPr/>
              <a:t>9</a:t>
            </a:fld>
            <a:endParaRPr lang="en-GB"/>
          </a:p>
        </p:txBody>
      </p:sp>
      <p:sp>
        <p:nvSpPr>
          <p:cNvPr id="5" name="Footer Placeholder 4">
            <a:extLst>
              <a:ext uri="{FF2B5EF4-FFF2-40B4-BE49-F238E27FC236}">
                <a16:creationId xmlns:a16="http://schemas.microsoft.com/office/drawing/2014/main" id="{2E5C95DC-D538-4023-84B2-82EDC5D76131}"/>
              </a:ext>
            </a:extLst>
          </p:cNvPr>
          <p:cNvSpPr>
            <a:spLocks noGrp="1"/>
          </p:cNvSpPr>
          <p:nvPr>
            <p:ph type="ftr" sz="quarter" idx="10"/>
          </p:nvPr>
        </p:nvSpPr>
        <p:spPr/>
        <p:txBody>
          <a:bodyPr/>
          <a:lstStyle/>
          <a:p>
            <a:r>
              <a:rPr lang="en-GB"/>
              <a:t>Education &amp; Training Foundation</a:t>
            </a:r>
            <a:endParaRPr lang="en-GB" dirty="0"/>
          </a:p>
        </p:txBody>
      </p:sp>
      <p:sp>
        <p:nvSpPr>
          <p:cNvPr id="4" name="TextBox 3">
            <a:extLst>
              <a:ext uri="{FF2B5EF4-FFF2-40B4-BE49-F238E27FC236}">
                <a16:creationId xmlns:a16="http://schemas.microsoft.com/office/drawing/2014/main" id="{F17B3F58-BBB0-40EB-A0AE-5EBD6641AB9A}"/>
              </a:ext>
            </a:extLst>
          </p:cNvPr>
          <p:cNvSpPr txBox="1"/>
          <p:nvPr/>
        </p:nvSpPr>
        <p:spPr>
          <a:xfrm>
            <a:off x="395536" y="123478"/>
            <a:ext cx="3240360" cy="4824398"/>
          </a:xfrm>
          <a:prstGeom prst="rect">
            <a:avLst/>
          </a:prstGeom>
          <a:noFill/>
        </p:spPr>
        <p:txBody>
          <a:bodyPr wrap="square" lIns="0" tIns="0" rIns="0" bIns="0" rtlCol="0">
            <a:spAutoFit/>
          </a:bodyPr>
          <a:lstStyle/>
          <a:p>
            <a:pPr fontAlgn="base"/>
            <a:r>
              <a:rPr lang="en-GB" sz="1200" dirty="0"/>
              <a:t>#Conditional Statements </a:t>
            </a:r>
          </a:p>
          <a:p>
            <a:pPr fontAlgn="base"/>
            <a:endParaRPr lang="en-GB" sz="1200" dirty="0"/>
          </a:p>
          <a:p>
            <a:pPr fontAlgn="base"/>
            <a:r>
              <a:rPr lang="en-GB" sz="1200" dirty="0"/>
              <a:t>print("Conditional Statements") </a:t>
            </a:r>
          </a:p>
          <a:p>
            <a:pPr fontAlgn="base"/>
            <a:endParaRPr lang="en-GB" sz="1200" dirty="0"/>
          </a:p>
          <a:p>
            <a:pPr fontAlgn="base"/>
            <a:r>
              <a:rPr lang="en-GB" sz="1200" dirty="0"/>
              <a:t>  </a:t>
            </a:r>
          </a:p>
          <a:p>
            <a:pPr fontAlgn="base"/>
            <a:r>
              <a:rPr lang="en-GB" sz="1200" dirty="0"/>
              <a:t>def soda(money):            #define a variable 'soda' with parameter 'money' </a:t>
            </a:r>
          </a:p>
          <a:p>
            <a:pPr fontAlgn="base"/>
            <a:endParaRPr lang="en-GB" sz="1200" dirty="0"/>
          </a:p>
          <a:p>
            <a:pPr fontAlgn="base"/>
            <a:r>
              <a:rPr lang="en-GB" sz="1200" dirty="0"/>
              <a:t>     if money &gt;= 2:                                      </a:t>
            </a:r>
          </a:p>
          <a:p>
            <a:pPr fontAlgn="base"/>
            <a:r>
              <a:rPr lang="en-GB" sz="1200" dirty="0"/>
              <a:t>#tab if statement  #make sure to put ':' </a:t>
            </a:r>
          </a:p>
          <a:p>
            <a:pPr fontAlgn="base"/>
            <a:endParaRPr lang="en-GB" sz="1200" dirty="0"/>
          </a:p>
          <a:p>
            <a:pPr fontAlgn="base"/>
            <a:r>
              <a:rPr lang="en-GB" sz="1200" dirty="0"/>
              <a:t>            return "You've got yourself a soda!"       #tab * 2 return </a:t>
            </a:r>
          </a:p>
          <a:p>
            <a:pPr fontAlgn="base"/>
            <a:endParaRPr lang="en-GB" sz="1200" dirty="0"/>
          </a:p>
          <a:p>
            <a:pPr fontAlgn="base"/>
            <a:r>
              <a:rPr lang="en-GB" sz="1200" dirty="0"/>
              <a:t>     else:                                                  </a:t>
            </a:r>
          </a:p>
          <a:p>
            <a:pPr fontAlgn="base"/>
            <a:r>
              <a:rPr lang="en-GB" sz="1200" dirty="0"/>
              <a:t>#tab else statement </a:t>
            </a:r>
          </a:p>
          <a:p>
            <a:pPr fontAlgn="base"/>
            <a:endParaRPr lang="en-GB" sz="1200" dirty="0"/>
          </a:p>
          <a:p>
            <a:pPr fontAlgn="base"/>
            <a:r>
              <a:rPr lang="en-GB" sz="1200" dirty="0"/>
              <a:t>            return "No soda for you!"                     #tab * 2 return </a:t>
            </a:r>
          </a:p>
          <a:p>
            <a:pPr fontAlgn="base"/>
            <a:r>
              <a:rPr lang="en-GB" sz="1200" dirty="0"/>
              <a:t>  </a:t>
            </a:r>
          </a:p>
          <a:p>
            <a:pPr fontAlgn="base"/>
            <a:endParaRPr lang="en-GB" sz="1200" dirty="0"/>
          </a:p>
          <a:p>
            <a:pPr fontAlgn="base"/>
            <a:r>
              <a:rPr lang="en-GB" sz="1200" dirty="0"/>
              <a:t>print(soda(3)) </a:t>
            </a:r>
          </a:p>
          <a:p>
            <a:pPr fontAlgn="base"/>
            <a:endParaRPr lang="en-GB" sz="1200" dirty="0"/>
          </a:p>
          <a:p>
            <a:pPr fontAlgn="base"/>
            <a:r>
              <a:rPr lang="en-GB" sz="1200" dirty="0"/>
              <a:t>print(soda(1))   </a:t>
            </a:r>
          </a:p>
          <a:p>
            <a:pPr fontAlgn="base"/>
            <a:r>
              <a:rPr lang="en-GB" sz="1200" dirty="0"/>
              <a:t> </a:t>
            </a:r>
          </a:p>
          <a:p>
            <a:endParaRPr lang="en-GB" sz="1350" dirty="0"/>
          </a:p>
        </p:txBody>
      </p:sp>
      <p:sp>
        <p:nvSpPr>
          <p:cNvPr id="6" name="Rectangle 5">
            <a:extLst>
              <a:ext uri="{FF2B5EF4-FFF2-40B4-BE49-F238E27FC236}">
                <a16:creationId xmlns:a16="http://schemas.microsoft.com/office/drawing/2014/main" id="{F28A6084-8255-4DAD-AB3B-82B74FB6CA4A}"/>
              </a:ext>
            </a:extLst>
          </p:cNvPr>
          <p:cNvSpPr/>
          <p:nvPr/>
        </p:nvSpPr>
        <p:spPr>
          <a:xfrm>
            <a:off x="4092813" y="102393"/>
            <a:ext cx="4680520" cy="5078313"/>
          </a:xfrm>
          <a:prstGeom prst="rect">
            <a:avLst/>
          </a:prstGeom>
        </p:spPr>
        <p:txBody>
          <a:bodyPr wrap="square">
            <a:spAutoFit/>
          </a:bodyPr>
          <a:lstStyle/>
          <a:p>
            <a:pPr fontAlgn="base"/>
            <a:r>
              <a:rPr lang="en-GB" sz="1200" dirty="0"/>
              <a:t>def alcohol(</a:t>
            </a:r>
            <a:r>
              <a:rPr lang="en-GB" sz="1200" dirty="0" err="1"/>
              <a:t>age,money</a:t>
            </a:r>
            <a:r>
              <a:rPr lang="en-GB" sz="1200" dirty="0"/>
              <a:t>): </a:t>
            </a:r>
          </a:p>
          <a:p>
            <a:pPr fontAlgn="base"/>
            <a:endParaRPr lang="en-GB" sz="1200" dirty="0"/>
          </a:p>
          <a:p>
            <a:pPr fontAlgn="base"/>
            <a:r>
              <a:rPr lang="en-GB" sz="1200" dirty="0"/>
              <a:t>     if (age &gt;= 21) and (money &gt;= 5): </a:t>
            </a:r>
          </a:p>
          <a:p>
            <a:pPr fontAlgn="base"/>
            <a:endParaRPr lang="en-GB" sz="1200" dirty="0"/>
          </a:p>
          <a:p>
            <a:pPr fontAlgn="base"/>
            <a:r>
              <a:rPr lang="en-GB" sz="1200" dirty="0"/>
              <a:t>            return "We're </a:t>
            </a:r>
            <a:r>
              <a:rPr lang="en-GB" sz="1200" dirty="0" err="1"/>
              <a:t>gettin</a:t>
            </a:r>
            <a:r>
              <a:rPr lang="en-GB" sz="1200" dirty="0"/>
              <a:t>' tipsy!" </a:t>
            </a:r>
          </a:p>
          <a:p>
            <a:pPr fontAlgn="base"/>
            <a:endParaRPr lang="en-GB" sz="1200" dirty="0"/>
          </a:p>
          <a:p>
            <a:pPr fontAlgn="base"/>
            <a:r>
              <a:rPr lang="en-GB" sz="1200" dirty="0"/>
              <a:t>     </a:t>
            </a:r>
            <a:r>
              <a:rPr lang="en-GB" sz="1200" dirty="0" err="1"/>
              <a:t>elif</a:t>
            </a:r>
            <a:r>
              <a:rPr lang="en-GB" sz="1200" dirty="0"/>
              <a:t> (age &gt;= 21) and (money &lt; 5):             #</a:t>
            </a:r>
            <a:r>
              <a:rPr lang="en-GB" sz="1200" dirty="0" err="1"/>
              <a:t>elif</a:t>
            </a:r>
            <a:r>
              <a:rPr lang="en-GB" sz="1200" dirty="0"/>
              <a:t> denotes else/if function </a:t>
            </a:r>
          </a:p>
          <a:p>
            <a:pPr fontAlgn="base"/>
            <a:endParaRPr lang="en-GB" sz="1200" dirty="0"/>
          </a:p>
          <a:p>
            <a:pPr fontAlgn="base"/>
            <a:r>
              <a:rPr lang="en-GB" sz="1200" dirty="0"/>
              <a:t>            return "Come back with more money." </a:t>
            </a:r>
          </a:p>
          <a:p>
            <a:pPr fontAlgn="base"/>
            <a:endParaRPr lang="en-GB" sz="1200" dirty="0"/>
          </a:p>
          <a:p>
            <a:pPr fontAlgn="base"/>
            <a:r>
              <a:rPr lang="en-GB" sz="1200" dirty="0"/>
              <a:t>     </a:t>
            </a:r>
            <a:r>
              <a:rPr lang="en-GB" sz="1200" dirty="0" err="1"/>
              <a:t>elif</a:t>
            </a:r>
            <a:r>
              <a:rPr lang="en-GB" sz="1200" dirty="0"/>
              <a:t> (age &lt; 21) and (money &gt;= 5):              #tab things after a :! </a:t>
            </a:r>
          </a:p>
          <a:p>
            <a:pPr fontAlgn="base"/>
            <a:endParaRPr lang="en-GB" sz="1200" dirty="0"/>
          </a:p>
          <a:p>
            <a:pPr fontAlgn="base"/>
            <a:r>
              <a:rPr lang="en-GB" sz="1200" dirty="0"/>
              <a:t>            return "Nice try, kid..." </a:t>
            </a:r>
          </a:p>
          <a:p>
            <a:pPr fontAlgn="base"/>
            <a:endParaRPr lang="en-GB" sz="1200" dirty="0"/>
          </a:p>
          <a:p>
            <a:pPr fontAlgn="base"/>
            <a:r>
              <a:rPr lang="en-GB" sz="1200" dirty="0"/>
              <a:t>     else: </a:t>
            </a:r>
          </a:p>
          <a:p>
            <a:pPr fontAlgn="base"/>
            <a:endParaRPr lang="en-GB" sz="1200" dirty="0"/>
          </a:p>
          <a:p>
            <a:pPr fontAlgn="base"/>
            <a:r>
              <a:rPr lang="en-GB" sz="1200" dirty="0"/>
              <a:t>            return "You don’t have enough money and are too young." </a:t>
            </a:r>
          </a:p>
          <a:p>
            <a:pPr fontAlgn="base"/>
            <a:endParaRPr lang="en-GB" sz="1200" dirty="0"/>
          </a:p>
          <a:p>
            <a:pPr fontAlgn="base"/>
            <a:r>
              <a:rPr lang="en-GB" sz="1200" dirty="0"/>
              <a:t>print(alcohol(22,5)) </a:t>
            </a:r>
          </a:p>
          <a:p>
            <a:pPr fontAlgn="base"/>
            <a:endParaRPr lang="en-GB" sz="1200" dirty="0"/>
          </a:p>
          <a:p>
            <a:pPr fontAlgn="base"/>
            <a:r>
              <a:rPr lang="en-GB" sz="1200" dirty="0"/>
              <a:t>print(alcohol(21,4)) </a:t>
            </a:r>
          </a:p>
          <a:p>
            <a:pPr fontAlgn="base"/>
            <a:endParaRPr lang="en-GB" sz="1200" dirty="0"/>
          </a:p>
          <a:p>
            <a:pPr fontAlgn="base"/>
            <a:r>
              <a:rPr lang="en-GB" sz="1200" dirty="0"/>
              <a:t>print(alcohol(18,7)) </a:t>
            </a:r>
          </a:p>
          <a:p>
            <a:pPr fontAlgn="base"/>
            <a:endParaRPr lang="en-GB" sz="1200" dirty="0"/>
          </a:p>
          <a:p>
            <a:pPr fontAlgn="base"/>
            <a:r>
              <a:rPr lang="en-GB" sz="1200" dirty="0"/>
              <a:t>print(alcohol(20,3)) </a:t>
            </a:r>
          </a:p>
        </p:txBody>
      </p:sp>
    </p:spTree>
    <p:extLst>
      <p:ext uri="{BB962C8B-B14F-4D97-AF65-F5344CB8AC3E}">
        <p14:creationId xmlns:p14="http://schemas.microsoft.com/office/powerpoint/2010/main" val="317452756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3"/>
          <p:cNvSpPr/>
          <p:nvPr/>
        </p:nvSpPr>
        <p:spPr>
          <a:xfrm>
            <a:off x="46040" y="107683"/>
            <a:ext cx="3877888" cy="930994"/>
          </a:xfrm>
          <a:prstGeom prst="rect">
            <a:avLst/>
          </a:prstGeom>
          <a:noFill/>
          <a:ln>
            <a:noFill/>
          </a:ln>
        </p:spPr>
        <p:txBody>
          <a:bodyPr spcFirstLastPara="1" wrap="square" lIns="68569" tIns="34275" rIns="68569" bIns="34275" anchor="t" anchorCtr="0">
            <a:spAutoFit/>
          </a:bodyPr>
          <a:lstStyle/>
          <a:p>
            <a:r>
              <a:rPr lang="en-GB" sz="2000" b="1" dirty="0">
                <a:solidFill>
                  <a:schemeClr val="dk1"/>
                </a:solidFill>
                <a:latin typeface="+mj-lt"/>
                <a:cs typeface="Calibri"/>
                <a:sym typeface="Calibri"/>
              </a:rPr>
              <a:t>Program design</a:t>
            </a:r>
            <a:endParaRPr sz="2000" b="1" dirty="0">
              <a:latin typeface="+mj-lt"/>
            </a:endParaRPr>
          </a:p>
          <a:p>
            <a:endParaRPr sz="1200" dirty="0">
              <a:solidFill>
                <a:schemeClr val="dk1"/>
              </a:solidFill>
              <a:ea typeface="Calibri"/>
              <a:cs typeface="Calibri"/>
              <a:sym typeface="Calibri"/>
            </a:endParaRPr>
          </a:p>
          <a:p>
            <a:endParaRPr sz="1200" dirty="0">
              <a:solidFill>
                <a:schemeClr val="dk1"/>
              </a:solidFill>
              <a:ea typeface="Calibri"/>
              <a:cs typeface="Calibri"/>
              <a:sym typeface="Calibri"/>
            </a:endParaRPr>
          </a:p>
          <a:p>
            <a:endParaRPr sz="1200" dirty="0">
              <a:solidFill>
                <a:schemeClr val="dk1"/>
              </a:solidFill>
              <a:ea typeface="Calibri"/>
              <a:cs typeface="Calibri"/>
              <a:sym typeface="Calibri"/>
            </a:endParaRPr>
          </a:p>
        </p:txBody>
      </p:sp>
      <p:sp>
        <p:nvSpPr>
          <p:cNvPr id="3" name="Oval 2"/>
          <p:cNvSpPr/>
          <p:nvPr/>
        </p:nvSpPr>
        <p:spPr>
          <a:xfrm>
            <a:off x="2451765" y="195486"/>
            <a:ext cx="1080120" cy="432048"/>
          </a:xfrm>
          <a:prstGeom prst="ellipse">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Start</a:t>
            </a:r>
          </a:p>
        </p:txBody>
      </p:sp>
      <p:sp>
        <p:nvSpPr>
          <p:cNvPr id="4" name="Parallelogram 3"/>
          <p:cNvSpPr/>
          <p:nvPr/>
        </p:nvSpPr>
        <p:spPr>
          <a:xfrm>
            <a:off x="1839697" y="915566"/>
            <a:ext cx="2304256" cy="432048"/>
          </a:xfrm>
          <a:prstGeom prst="parallelogram">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OUTPUT (port scanner)</a:t>
            </a:r>
          </a:p>
        </p:txBody>
      </p:sp>
      <p:sp>
        <p:nvSpPr>
          <p:cNvPr id="6" name="Parallelogram 5"/>
          <p:cNvSpPr/>
          <p:nvPr/>
        </p:nvSpPr>
        <p:spPr>
          <a:xfrm>
            <a:off x="2031716" y="1683054"/>
            <a:ext cx="1920213" cy="432048"/>
          </a:xfrm>
          <a:prstGeom prst="parallelogram">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INPUT (enter target hostname)</a:t>
            </a:r>
          </a:p>
        </p:txBody>
      </p:sp>
      <p:sp>
        <p:nvSpPr>
          <p:cNvPr id="5" name="Rectangle 4"/>
          <p:cNvSpPr/>
          <p:nvPr/>
        </p:nvSpPr>
        <p:spPr>
          <a:xfrm>
            <a:off x="2129728" y="2516944"/>
            <a:ext cx="1724191" cy="576064"/>
          </a:xfrm>
          <a:prstGeom prst="rect">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Search target IPv4 with socket + take timestamp 1</a:t>
            </a:r>
          </a:p>
        </p:txBody>
      </p:sp>
      <p:sp>
        <p:nvSpPr>
          <p:cNvPr id="10" name="Rectangle 9"/>
          <p:cNvSpPr/>
          <p:nvPr/>
        </p:nvSpPr>
        <p:spPr>
          <a:xfrm>
            <a:off x="5536084" y="123478"/>
            <a:ext cx="1080120" cy="576064"/>
          </a:xfrm>
          <a:prstGeom prst="rect">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Scan ports 50-499</a:t>
            </a:r>
          </a:p>
        </p:txBody>
      </p:sp>
      <p:sp>
        <p:nvSpPr>
          <p:cNvPr id="7" name="Diamond 6"/>
          <p:cNvSpPr/>
          <p:nvPr/>
        </p:nvSpPr>
        <p:spPr>
          <a:xfrm>
            <a:off x="2163733" y="3291830"/>
            <a:ext cx="1656184" cy="936104"/>
          </a:xfrm>
          <a:prstGeom prst="diamond">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Can connect?</a:t>
            </a:r>
          </a:p>
        </p:txBody>
      </p:sp>
      <p:sp>
        <p:nvSpPr>
          <p:cNvPr id="12" name="Diamond 11"/>
          <p:cNvSpPr/>
          <p:nvPr/>
        </p:nvSpPr>
        <p:spPr>
          <a:xfrm>
            <a:off x="5248052" y="951637"/>
            <a:ext cx="1656184" cy="936104"/>
          </a:xfrm>
          <a:prstGeom prst="diamond">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Port open?</a:t>
            </a:r>
          </a:p>
        </p:txBody>
      </p:sp>
      <p:sp>
        <p:nvSpPr>
          <p:cNvPr id="13" name="Parallelogram 12"/>
          <p:cNvSpPr/>
          <p:nvPr/>
        </p:nvSpPr>
        <p:spPr>
          <a:xfrm>
            <a:off x="6156176" y="2216732"/>
            <a:ext cx="1512168" cy="432048"/>
          </a:xfrm>
          <a:prstGeom prst="parallelogram">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OUTPUT (port # open)</a:t>
            </a:r>
          </a:p>
        </p:txBody>
      </p:sp>
      <p:sp>
        <p:nvSpPr>
          <p:cNvPr id="14" name="Parallelogram 13"/>
          <p:cNvSpPr/>
          <p:nvPr/>
        </p:nvSpPr>
        <p:spPr>
          <a:xfrm>
            <a:off x="4434973" y="2216732"/>
            <a:ext cx="1512168" cy="432048"/>
          </a:xfrm>
          <a:prstGeom prst="parallelogram">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OUTPUT (port # closed)</a:t>
            </a:r>
          </a:p>
        </p:txBody>
      </p:sp>
      <p:cxnSp>
        <p:nvCxnSpPr>
          <p:cNvPr id="15" name="Elbow Connector 14"/>
          <p:cNvCxnSpPr>
            <a:stCxn id="12" idx="1"/>
            <a:endCxn id="14" idx="0"/>
          </p:cNvCxnSpPr>
          <p:nvPr/>
        </p:nvCxnSpPr>
        <p:spPr>
          <a:xfrm rot="10800000" flipV="1">
            <a:off x="5191058" y="1419688"/>
            <a:ext cx="56995" cy="797043"/>
          </a:xfrm>
          <a:prstGeom prst="bentConnector2">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8" name="Elbow Connector 17"/>
          <p:cNvCxnSpPr>
            <a:stCxn id="12" idx="3"/>
            <a:endCxn id="13" idx="1"/>
          </p:cNvCxnSpPr>
          <p:nvPr/>
        </p:nvCxnSpPr>
        <p:spPr>
          <a:xfrm>
            <a:off x="6904236" y="1419689"/>
            <a:ext cx="62030" cy="797043"/>
          </a:xfrm>
          <a:prstGeom prst="bentConnector2">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0" idx="2"/>
            <a:endCxn id="12" idx="0"/>
          </p:cNvCxnSpPr>
          <p:nvPr/>
        </p:nvCxnSpPr>
        <p:spPr>
          <a:xfrm>
            <a:off x="6076144" y="699542"/>
            <a:ext cx="0" cy="252095"/>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6" name="Diamond 25"/>
          <p:cNvSpPr/>
          <p:nvPr/>
        </p:nvSpPr>
        <p:spPr>
          <a:xfrm>
            <a:off x="5572088" y="2859782"/>
            <a:ext cx="1008112" cy="792088"/>
          </a:xfrm>
          <a:prstGeom prst="diamond">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Is last port?</a:t>
            </a:r>
          </a:p>
        </p:txBody>
      </p:sp>
      <p:sp>
        <p:nvSpPr>
          <p:cNvPr id="28" name="Rectangle 27"/>
          <p:cNvSpPr/>
          <p:nvPr/>
        </p:nvSpPr>
        <p:spPr>
          <a:xfrm>
            <a:off x="5248052" y="3862872"/>
            <a:ext cx="1656184" cy="576064"/>
          </a:xfrm>
          <a:prstGeom prst="rect">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Take timestamp 2</a:t>
            </a:r>
          </a:p>
        </p:txBody>
      </p:sp>
      <p:sp>
        <p:nvSpPr>
          <p:cNvPr id="29" name="Parallelogram 28"/>
          <p:cNvSpPr/>
          <p:nvPr/>
        </p:nvSpPr>
        <p:spPr>
          <a:xfrm>
            <a:off x="11571" y="3759882"/>
            <a:ext cx="1656184" cy="432048"/>
          </a:xfrm>
          <a:prstGeom prst="parallelogram">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OUTPUT/</a:t>
            </a:r>
          </a:p>
          <a:p>
            <a:pPr algn="ctr"/>
            <a:r>
              <a:rPr lang="en-GB" sz="1200" dirty="0">
                <a:solidFill>
                  <a:schemeClr val="tx1"/>
                </a:solidFill>
              </a:rPr>
              <a:t>(no connection)</a:t>
            </a:r>
          </a:p>
        </p:txBody>
      </p:sp>
      <p:cxnSp>
        <p:nvCxnSpPr>
          <p:cNvPr id="30" name="Straight Arrow Connector 29"/>
          <p:cNvCxnSpPr>
            <a:cxnSpLocks/>
            <a:stCxn id="7" idx="1"/>
            <a:endCxn id="29" idx="2"/>
          </p:cNvCxnSpPr>
          <p:nvPr/>
        </p:nvCxnSpPr>
        <p:spPr>
          <a:xfrm flipH="1">
            <a:off x="1613749" y="3759882"/>
            <a:ext cx="549984" cy="216024"/>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2" name="Elbow Connector 31"/>
          <p:cNvCxnSpPr>
            <a:cxnSpLocks/>
            <a:stCxn id="29" idx="0"/>
          </p:cNvCxnSpPr>
          <p:nvPr/>
        </p:nvCxnSpPr>
        <p:spPr>
          <a:xfrm rot="5400000" flipH="1" flipV="1">
            <a:off x="634640" y="2320133"/>
            <a:ext cx="1644773" cy="1234727"/>
          </a:xfrm>
          <a:prstGeom prst="bentConnector3">
            <a:avLst>
              <a:gd name="adj1" fmla="val 50000"/>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3" idx="4"/>
            <a:endCxn id="4" idx="0"/>
          </p:cNvCxnSpPr>
          <p:nvPr/>
        </p:nvCxnSpPr>
        <p:spPr>
          <a:xfrm>
            <a:off x="2991825" y="627534"/>
            <a:ext cx="0" cy="288032"/>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4" idx="4"/>
            <a:endCxn id="6" idx="0"/>
          </p:cNvCxnSpPr>
          <p:nvPr/>
        </p:nvCxnSpPr>
        <p:spPr>
          <a:xfrm flipH="1">
            <a:off x="2991823" y="1347614"/>
            <a:ext cx="2" cy="33544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6" idx="4"/>
            <a:endCxn id="5" idx="0"/>
          </p:cNvCxnSpPr>
          <p:nvPr/>
        </p:nvCxnSpPr>
        <p:spPr>
          <a:xfrm>
            <a:off x="2991823" y="2115102"/>
            <a:ext cx="1" cy="401842"/>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2"/>
            <a:endCxn id="7" idx="0"/>
          </p:cNvCxnSpPr>
          <p:nvPr/>
        </p:nvCxnSpPr>
        <p:spPr>
          <a:xfrm>
            <a:off x="2991824" y="3093008"/>
            <a:ext cx="1" cy="198822"/>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67" name="Elbow Connector 66"/>
          <p:cNvCxnSpPr>
            <a:stCxn id="7" idx="3"/>
          </p:cNvCxnSpPr>
          <p:nvPr/>
        </p:nvCxnSpPr>
        <p:spPr>
          <a:xfrm flipV="1">
            <a:off x="3819917" y="411510"/>
            <a:ext cx="439297" cy="3348372"/>
          </a:xfrm>
          <a:prstGeom prst="bentConnector2">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endCxn id="10" idx="1"/>
          </p:cNvCxnSpPr>
          <p:nvPr/>
        </p:nvCxnSpPr>
        <p:spPr>
          <a:xfrm>
            <a:off x="4273848" y="411510"/>
            <a:ext cx="1262236"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74" name="Elbow Connector 73"/>
          <p:cNvCxnSpPr>
            <a:stCxn id="26" idx="1"/>
          </p:cNvCxnSpPr>
          <p:nvPr/>
        </p:nvCxnSpPr>
        <p:spPr>
          <a:xfrm rot="10800000" flipV="1">
            <a:off x="4249578" y="3255826"/>
            <a:ext cx="1322511" cy="504056"/>
          </a:xfrm>
          <a:prstGeom prst="bentConnector3">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a:stCxn id="26" idx="2"/>
            <a:endCxn id="28" idx="0"/>
          </p:cNvCxnSpPr>
          <p:nvPr/>
        </p:nvCxnSpPr>
        <p:spPr>
          <a:xfrm>
            <a:off x="6076144" y="3651870"/>
            <a:ext cx="0" cy="211002"/>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78" name="Elbow Connector 77"/>
          <p:cNvCxnSpPr>
            <a:stCxn id="28" idx="3"/>
          </p:cNvCxnSpPr>
          <p:nvPr/>
        </p:nvCxnSpPr>
        <p:spPr>
          <a:xfrm flipV="1">
            <a:off x="6904236" y="838536"/>
            <a:ext cx="859835" cy="3312368"/>
          </a:xfrm>
          <a:prstGeom prst="bentConnector2">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80" name="Parallelogram 79"/>
          <p:cNvSpPr/>
          <p:nvPr/>
        </p:nvSpPr>
        <p:spPr>
          <a:xfrm>
            <a:off x="7148240" y="115303"/>
            <a:ext cx="1744240" cy="589434"/>
          </a:xfrm>
          <a:prstGeom prst="parallelogram">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OUTPUT</a:t>
            </a:r>
            <a:br>
              <a:rPr lang="en-GB" sz="1200" dirty="0">
                <a:solidFill>
                  <a:schemeClr val="tx1"/>
                </a:solidFill>
              </a:rPr>
            </a:br>
            <a:r>
              <a:rPr lang="en-GB" sz="1200" dirty="0">
                <a:solidFill>
                  <a:schemeClr val="tx1"/>
                </a:solidFill>
              </a:rPr>
              <a:t>(timestamp 2 – timestamp 1)</a:t>
            </a:r>
          </a:p>
        </p:txBody>
      </p:sp>
      <p:cxnSp>
        <p:nvCxnSpPr>
          <p:cNvPr id="83" name="Elbow Connector 82"/>
          <p:cNvCxnSpPr>
            <a:cxnSpLocks/>
            <a:endCxn id="80" idx="5"/>
          </p:cNvCxnSpPr>
          <p:nvPr/>
        </p:nvCxnSpPr>
        <p:spPr>
          <a:xfrm rot="10800000">
            <a:off x="7221919" y="410020"/>
            <a:ext cx="542156" cy="505720"/>
          </a:xfrm>
          <a:prstGeom prst="bentConnector3">
            <a:avLst>
              <a:gd name="adj1" fmla="val 155755"/>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86" name="Oval 85"/>
          <p:cNvSpPr/>
          <p:nvPr/>
        </p:nvSpPr>
        <p:spPr>
          <a:xfrm>
            <a:off x="7893074" y="951637"/>
            <a:ext cx="1080120" cy="432048"/>
          </a:xfrm>
          <a:prstGeom prst="ellipse">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End</a:t>
            </a:r>
          </a:p>
        </p:txBody>
      </p:sp>
      <p:cxnSp>
        <p:nvCxnSpPr>
          <p:cNvPr id="87" name="Straight Arrow Connector 86"/>
          <p:cNvCxnSpPr>
            <a:endCxn id="86" idx="0"/>
          </p:cNvCxnSpPr>
          <p:nvPr/>
        </p:nvCxnSpPr>
        <p:spPr>
          <a:xfrm>
            <a:off x="8433134" y="627534"/>
            <a:ext cx="0" cy="324103"/>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88" name="Rectangle 87"/>
          <p:cNvSpPr/>
          <p:nvPr/>
        </p:nvSpPr>
        <p:spPr>
          <a:xfrm>
            <a:off x="5601838" y="3554462"/>
            <a:ext cx="435056" cy="276999"/>
          </a:xfrm>
          <a:prstGeom prst="rect">
            <a:avLst/>
          </a:prstGeom>
        </p:spPr>
        <p:txBody>
          <a:bodyPr wrap="none">
            <a:spAutoFit/>
          </a:bodyPr>
          <a:lstStyle/>
          <a:p>
            <a:r>
              <a:rPr lang="en-GB" sz="1200" dirty="0"/>
              <a:t>Yes</a:t>
            </a:r>
          </a:p>
        </p:txBody>
      </p:sp>
      <p:sp>
        <p:nvSpPr>
          <p:cNvPr id="90" name="Rectangle 89"/>
          <p:cNvSpPr/>
          <p:nvPr/>
        </p:nvSpPr>
        <p:spPr>
          <a:xfrm>
            <a:off x="4902725" y="3014831"/>
            <a:ext cx="380232" cy="276999"/>
          </a:xfrm>
          <a:prstGeom prst="rect">
            <a:avLst/>
          </a:prstGeom>
        </p:spPr>
        <p:txBody>
          <a:bodyPr wrap="none">
            <a:spAutoFit/>
          </a:bodyPr>
          <a:lstStyle/>
          <a:p>
            <a:r>
              <a:rPr lang="en-GB" sz="1200" dirty="0"/>
              <a:t>No</a:t>
            </a:r>
          </a:p>
        </p:txBody>
      </p:sp>
      <p:sp>
        <p:nvSpPr>
          <p:cNvPr id="91" name="Rectangle 90"/>
          <p:cNvSpPr/>
          <p:nvPr/>
        </p:nvSpPr>
        <p:spPr>
          <a:xfrm>
            <a:off x="1657887" y="3499303"/>
            <a:ext cx="380232" cy="276999"/>
          </a:xfrm>
          <a:prstGeom prst="rect">
            <a:avLst/>
          </a:prstGeom>
        </p:spPr>
        <p:txBody>
          <a:bodyPr wrap="none">
            <a:spAutoFit/>
          </a:bodyPr>
          <a:lstStyle/>
          <a:p>
            <a:r>
              <a:rPr lang="en-GB" sz="1200" dirty="0"/>
              <a:t>No</a:t>
            </a:r>
          </a:p>
        </p:txBody>
      </p:sp>
      <p:sp>
        <p:nvSpPr>
          <p:cNvPr id="92" name="Rectangle 91"/>
          <p:cNvSpPr/>
          <p:nvPr/>
        </p:nvSpPr>
        <p:spPr>
          <a:xfrm>
            <a:off x="6547951" y="1760142"/>
            <a:ext cx="435056" cy="276999"/>
          </a:xfrm>
          <a:prstGeom prst="rect">
            <a:avLst/>
          </a:prstGeom>
        </p:spPr>
        <p:txBody>
          <a:bodyPr wrap="none">
            <a:spAutoFit/>
          </a:bodyPr>
          <a:lstStyle/>
          <a:p>
            <a:r>
              <a:rPr lang="en-GB" sz="1200" dirty="0"/>
              <a:t>Yes</a:t>
            </a:r>
          </a:p>
        </p:txBody>
      </p:sp>
      <p:sp>
        <p:nvSpPr>
          <p:cNvPr id="93" name="Rectangle 92"/>
          <p:cNvSpPr/>
          <p:nvPr/>
        </p:nvSpPr>
        <p:spPr>
          <a:xfrm>
            <a:off x="4845208" y="1756707"/>
            <a:ext cx="380232" cy="276999"/>
          </a:xfrm>
          <a:prstGeom prst="rect">
            <a:avLst/>
          </a:prstGeom>
        </p:spPr>
        <p:txBody>
          <a:bodyPr wrap="none">
            <a:spAutoFit/>
          </a:bodyPr>
          <a:lstStyle/>
          <a:p>
            <a:r>
              <a:rPr lang="en-GB" sz="1200" dirty="0"/>
              <a:t>No</a:t>
            </a:r>
          </a:p>
        </p:txBody>
      </p:sp>
      <p:cxnSp>
        <p:nvCxnSpPr>
          <p:cNvPr id="94" name="Elbow Connector 93"/>
          <p:cNvCxnSpPr>
            <a:stCxn id="14" idx="4"/>
            <a:endCxn id="26" idx="0"/>
          </p:cNvCxnSpPr>
          <p:nvPr/>
        </p:nvCxnSpPr>
        <p:spPr>
          <a:xfrm rot="16200000" flipH="1">
            <a:off x="5528099" y="2311737"/>
            <a:ext cx="211002" cy="885087"/>
          </a:xfrm>
          <a:prstGeom prst="bentConnector3">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97" name="Elbow Connector 96"/>
          <p:cNvCxnSpPr>
            <a:stCxn id="13" idx="4"/>
            <a:endCxn id="26" idx="0"/>
          </p:cNvCxnSpPr>
          <p:nvPr/>
        </p:nvCxnSpPr>
        <p:spPr>
          <a:xfrm rot="5400000">
            <a:off x="6388701" y="2336223"/>
            <a:ext cx="211002" cy="836116"/>
          </a:xfrm>
          <a:prstGeom prst="bentConnector3">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372684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3"/>
          <p:cNvSpPr/>
          <p:nvPr/>
        </p:nvSpPr>
        <p:spPr>
          <a:xfrm>
            <a:off x="46040" y="107683"/>
            <a:ext cx="3877888" cy="1608102"/>
          </a:xfrm>
          <a:prstGeom prst="rect">
            <a:avLst/>
          </a:prstGeom>
          <a:noFill/>
          <a:ln>
            <a:noFill/>
          </a:ln>
        </p:spPr>
        <p:txBody>
          <a:bodyPr spcFirstLastPara="1" wrap="square" lIns="68569" tIns="34275" rIns="68569" bIns="34275" anchor="t" anchorCtr="0">
            <a:spAutoFit/>
          </a:bodyPr>
          <a:lstStyle/>
          <a:p>
            <a:r>
              <a:rPr lang="en-GB" sz="2000" b="1" dirty="0">
                <a:solidFill>
                  <a:schemeClr val="dk1"/>
                </a:solidFill>
                <a:latin typeface="+mj-lt"/>
                <a:cs typeface="Calibri"/>
                <a:sym typeface="Calibri"/>
              </a:rPr>
              <a:t>Program design</a:t>
            </a:r>
          </a:p>
          <a:p>
            <a:r>
              <a:rPr lang="en-GB" sz="2000" b="1" dirty="0">
                <a:solidFill>
                  <a:schemeClr val="dk1"/>
                </a:solidFill>
                <a:latin typeface="+mj-lt"/>
                <a:cs typeface="Calibri"/>
                <a:sym typeface="Calibri"/>
              </a:rPr>
              <a:t>(Validity checks)</a:t>
            </a:r>
            <a:endParaRPr sz="2000" b="1" dirty="0">
              <a:latin typeface="+mj-lt"/>
            </a:endParaRPr>
          </a:p>
          <a:p>
            <a:endParaRPr sz="2000" dirty="0">
              <a:solidFill>
                <a:schemeClr val="dk1"/>
              </a:solidFill>
              <a:latin typeface="+mj-lt"/>
              <a:ea typeface="Calibri"/>
              <a:cs typeface="Calibri"/>
              <a:sym typeface="Calibri"/>
            </a:endParaRPr>
          </a:p>
          <a:p>
            <a:endParaRPr sz="2000" dirty="0">
              <a:solidFill>
                <a:schemeClr val="dk1"/>
              </a:solidFill>
              <a:latin typeface="+mj-lt"/>
              <a:ea typeface="Calibri"/>
              <a:cs typeface="Calibri"/>
              <a:sym typeface="Calibri"/>
            </a:endParaRPr>
          </a:p>
          <a:p>
            <a:endParaRPr sz="2000" dirty="0">
              <a:solidFill>
                <a:schemeClr val="dk1"/>
              </a:solidFill>
              <a:latin typeface="+mj-lt"/>
              <a:ea typeface="Calibri"/>
              <a:cs typeface="Calibri"/>
              <a:sym typeface="Calibri"/>
            </a:endParaRPr>
          </a:p>
        </p:txBody>
      </p:sp>
      <p:sp>
        <p:nvSpPr>
          <p:cNvPr id="3" name="Oval 2"/>
          <p:cNvSpPr/>
          <p:nvPr/>
        </p:nvSpPr>
        <p:spPr>
          <a:xfrm>
            <a:off x="2451765" y="195486"/>
            <a:ext cx="1080120" cy="432048"/>
          </a:xfrm>
          <a:prstGeom prst="ellipse">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Start</a:t>
            </a:r>
          </a:p>
        </p:txBody>
      </p:sp>
      <p:sp>
        <p:nvSpPr>
          <p:cNvPr id="4" name="Parallelogram 3"/>
          <p:cNvSpPr/>
          <p:nvPr/>
        </p:nvSpPr>
        <p:spPr>
          <a:xfrm>
            <a:off x="1839697" y="915566"/>
            <a:ext cx="2304256" cy="432048"/>
          </a:xfrm>
          <a:prstGeom prst="parallelogram">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OUTPUT (port scanner)</a:t>
            </a:r>
          </a:p>
        </p:txBody>
      </p:sp>
      <p:sp>
        <p:nvSpPr>
          <p:cNvPr id="6" name="Parallelogram 5"/>
          <p:cNvSpPr/>
          <p:nvPr/>
        </p:nvSpPr>
        <p:spPr>
          <a:xfrm>
            <a:off x="2031716" y="1683054"/>
            <a:ext cx="1920213" cy="432048"/>
          </a:xfrm>
          <a:prstGeom prst="parallelogram">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INPUT (enter target hostname: )</a:t>
            </a:r>
          </a:p>
        </p:txBody>
      </p:sp>
      <p:sp>
        <p:nvSpPr>
          <p:cNvPr id="7" name="Diamond 6"/>
          <p:cNvSpPr/>
          <p:nvPr/>
        </p:nvSpPr>
        <p:spPr>
          <a:xfrm>
            <a:off x="2052407" y="2531714"/>
            <a:ext cx="1889769" cy="936104"/>
          </a:xfrm>
          <a:prstGeom prst="diamond">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Is valid hostname?</a:t>
            </a:r>
          </a:p>
        </p:txBody>
      </p:sp>
      <p:sp>
        <p:nvSpPr>
          <p:cNvPr id="14" name="Parallelogram 13"/>
          <p:cNvSpPr/>
          <p:nvPr/>
        </p:nvSpPr>
        <p:spPr>
          <a:xfrm>
            <a:off x="2188751" y="3701044"/>
            <a:ext cx="1617081" cy="432048"/>
          </a:xfrm>
          <a:prstGeom prst="parallelogram">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INPUT (initial port to scan)</a:t>
            </a:r>
          </a:p>
        </p:txBody>
      </p:sp>
      <p:sp>
        <p:nvSpPr>
          <p:cNvPr id="29" name="Parallelogram 28"/>
          <p:cNvSpPr/>
          <p:nvPr/>
        </p:nvSpPr>
        <p:spPr>
          <a:xfrm>
            <a:off x="42004" y="2537457"/>
            <a:ext cx="1816794" cy="895078"/>
          </a:xfrm>
          <a:prstGeom prst="parallelogram">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OUTPUT</a:t>
            </a:r>
            <a:br>
              <a:rPr lang="en-GB" sz="1200" dirty="0">
                <a:solidFill>
                  <a:schemeClr val="tx1"/>
                </a:solidFill>
              </a:rPr>
            </a:br>
            <a:r>
              <a:rPr lang="en-GB" sz="1200" dirty="0">
                <a:solidFill>
                  <a:schemeClr val="tx1"/>
                </a:solidFill>
              </a:rPr>
              <a:t>(Please enter a valid hostname)</a:t>
            </a:r>
          </a:p>
        </p:txBody>
      </p:sp>
      <p:cxnSp>
        <p:nvCxnSpPr>
          <p:cNvPr id="32" name="Elbow Connector 31"/>
          <p:cNvCxnSpPr>
            <a:stCxn id="29" idx="0"/>
            <a:endCxn id="6" idx="5"/>
          </p:cNvCxnSpPr>
          <p:nvPr/>
        </p:nvCxnSpPr>
        <p:spPr>
          <a:xfrm rot="5400000" flipH="1" flipV="1">
            <a:off x="1198872" y="1650608"/>
            <a:ext cx="638379" cy="1135321"/>
          </a:xfrm>
          <a:prstGeom prst="bentConnector2">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3" idx="4"/>
            <a:endCxn id="4" idx="0"/>
          </p:cNvCxnSpPr>
          <p:nvPr/>
        </p:nvCxnSpPr>
        <p:spPr>
          <a:xfrm>
            <a:off x="2991825" y="627534"/>
            <a:ext cx="0" cy="288032"/>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4" idx="4"/>
            <a:endCxn id="6" idx="0"/>
          </p:cNvCxnSpPr>
          <p:nvPr/>
        </p:nvCxnSpPr>
        <p:spPr>
          <a:xfrm flipH="1">
            <a:off x="2991823" y="1347614"/>
            <a:ext cx="2" cy="33544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6" idx="4"/>
            <a:endCxn id="5" idx="0"/>
          </p:cNvCxnSpPr>
          <p:nvPr/>
        </p:nvCxnSpPr>
        <p:spPr>
          <a:xfrm>
            <a:off x="2991823" y="2115102"/>
            <a:ext cx="1" cy="401842"/>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90" name="Rectangle 89"/>
          <p:cNvSpPr/>
          <p:nvPr/>
        </p:nvSpPr>
        <p:spPr>
          <a:xfrm>
            <a:off x="4854127" y="1131590"/>
            <a:ext cx="435056" cy="276999"/>
          </a:xfrm>
          <a:prstGeom prst="rect">
            <a:avLst/>
          </a:prstGeom>
        </p:spPr>
        <p:txBody>
          <a:bodyPr wrap="none">
            <a:spAutoFit/>
          </a:bodyPr>
          <a:lstStyle/>
          <a:p>
            <a:r>
              <a:rPr lang="en-GB" sz="1200" dirty="0"/>
              <a:t>Yes</a:t>
            </a:r>
          </a:p>
        </p:txBody>
      </p:sp>
      <p:sp>
        <p:nvSpPr>
          <p:cNvPr id="91" name="Rectangle 90"/>
          <p:cNvSpPr/>
          <p:nvPr/>
        </p:nvSpPr>
        <p:spPr>
          <a:xfrm>
            <a:off x="1840678" y="2648384"/>
            <a:ext cx="380232" cy="276999"/>
          </a:xfrm>
          <a:prstGeom prst="rect">
            <a:avLst/>
          </a:prstGeom>
        </p:spPr>
        <p:txBody>
          <a:bodyPr wrap="none">
            <a:spAutoFit/>
          </a:bodyPr>
          <a:lstStyle/>
          <a:p>
            <a:r>
              <a:rPr lang="en-GB" sz="1200" dirty="0"/>
              <a:t>No</a:t>
            </a:r>
          </a:p>
        </p:txBody>
      </p:sp>
      <p:sp>
        <p:nvSpPr>
          <p:cNvPr id="93" name="Rectangle 92"/>
          <p:cNvSpPr/>
          <p:nvPr/>
        </p:nvSpPr>
        <p:spPr>
          <a:xfrm>
            <a:off x="6017993" y="350535"/>
            <a:ext cx="380232" cy="276999"/>
          </a:xfrm>
          <a:prstGeom prst="rect">
            <a:avLst/>
          </a:prstGeom>
        </p:spPr>
        <p:txBody>
          <a:bodyPr wrap="none">
            <a:spAutoFit/>
          </a:bodyPr>
          <a:lstStyle/>
          <a:p>
            <a:r>
              <a:rPr lang="en-GB" sz="1200" dirty="0"/>
              <a:t>No</a:t>
            </a:r>
          </a:p>
        </p:txBody>
      </p:sp>
      <p:cxnSp>
        <p:nvCxnSpPr>
          <p:cNvPr id="9" name="Straight Arrow Connector 8"/>
          <p:cNvCxnSpPr>
            <a:cxnSpLocks/>
            <a:stCxn id="7" idx="1"/>
            <a:endCxn id="29" idx="2"/>
          </p:cNvCxnSpPr>
          <p:nvPr/>
        </p:nvCxnSpPr>
        <p:spPr>
          <a:xfrm flipH="1" flipV="1">
            <a:off x="1746913" y="2984996"/>
            <a:ext cx="305494" cy="1477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45" name="Diamond 44"/>
          <p:cNvSpPr/>
          <p:nvPr/>
        </p:nvSpPr>
        <p:spPr>
          <a:xfrm>
            <a:off x="4581431" y="159482"/>
            <a:ext cx="1462732" cy="936104"/>
          </a:xfrm>
          <a:prstGeom prst="diamond">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Is integer?</a:t>
            </a:r>
          </a:p>
        </p:txBody>
      </p:sp>
      <p:sp>
        <p:nvSpPr>
          <p:cNvPr id="46" name="Parallelogram 45"/>
          <p:cNvSpPr/>
          <p:nvPr/>
        </p:nvSpPr>
        <p:spPr>
          <a:xfrm>
            <a:off x="6324950" y="179995"/>
            <a:ext cx="1816794" cy="895078"/>
          </a:xfrm>
          <a:prstGeom prst="parallelogram">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OUTPUT (Please enter a valid port number)</a:t>
            </a:r>
          </a:p>
        </p:txBody>
      </p:sp>
      <p:sp>
        <p:nvSpPr>
          <p:cNvPr id="47" name="Parallelogram 46"/>
          <p:cNvSpPr/>
          <p:nvPr/>
        </p:nvSpPr>
        <p:spPr>
          <a:xfrm>
            <a:off x="4554369" y="1515334"/>
            <a:ext cx="1512168" cy="432048"/>
          </a:xfrm>
          <a:prstGeom prst="parallelogram">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INPUT (final port to scan)</a:t>
            </a:r>
          </a:p>
        </p:txBody>
      </p:sp>
      <p:cxnSp>
        <p:nvCxnSpPr>
          <p:cNvPr id="19" name="Straight Arrow Connector 18"/>
          <p:cNvCxnSpPr>
            <a:stCxn id="45" idx="2"/>
            <a:endCxn id="47" idx="0"/>
          </p:cNvCxnSpPr>
          <p:nvPr/>
        </p:nvCxnSpPr>
        <p:spPr>
          <a:xfrm flipH="1">
            <a:off x="5310453" y="1095586"/>
            <a:ext cx="2344" cy="419748"/>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51" name="Rectangle 50"/>
          <p:cNvSpPr/>
          <p:nvPr/>
        </p:nvSpPr>
        <p:spPr>
          <a:xfrm>
            <a:off x="2451765" y="3408549"/>
            <a:ext cx="435056" cy="276999"/>
          </a:xfrm>
          <a:prstGeom prst="rect">
            <a:avLst/>
          </a:prstGeom>
        </p:spPr>
        <p:txBody>
          <a:bodyPr wrap="none">
            <a:spAutoFit/>
          </a:bodyPr>
          <a:lstStyle/>
          <a:p>
            <a:r>
              <a:rPr lang="en-GB" sz="1200" dirty="0"/>
              <a:t>Yes</a:t>
            </a:r>
          </a:p>
        </p:txBody>
      </p:sp>
      <p:cxnSp>
        <p:nvCxnSpPr>
          <p:cNvPr id="23" name="Straight Arrow Connector 22"/>
          <p:cNvCxnSpPr>
            <a:cxnSpLocks/>
            <a:stCxn id="7" idx="2"/>
            <a:endCxn id="14" idx="0"/>
          </p:cNvCxnSpPr>
          <p:nvPr/>
        </p:nvCxnSpPr>
        <p:spPr>
          <a:xfrm>
            <a:off x="2997292" y="3467818"/>
            <a:ext cx="0" cy="233226"/>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7" name="Elbow Connector 26"/>
          <p:cNvCxnSpPr/>
          <p:nvPr/>
        </p:nvCxnSpPr>
        <p:spPr>
          <a:xfrm flipV="1">
            <a:off x="3773673" y="627534"/>
            <a:ext cx="888430" cy="3274038"/>
          </a:xfrm>
          <a:prstGeom prst="bentConnector3">
            <a:avLst>
              <a:gd name="adj1" fmla="val 50000"/>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45" idx="3"/>
            <a:endCxn id="46" idx="5"/>
          </p:cNvCxnSpPr>
          <p:nvPr/>
        </p:nvCxnSpPr>
        <p:spPr>
          <a:xfrm>
            <a:off x="6044163" y="627534"/>
            <a:ext cx="392672"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65" name="Diamond 64"/>
          <p:cNvSpPr/>
          <p:nvPr/>
        </p:nvSpPr>
        <p:spPr>
          <a:xfrm>
            <a:off x="4581431" y="2180332"/>
            <a:ext cx="1462732" cy="936104"/>
          </a:xfrm>
          <a:prstGeom prst="diamond">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Is integer?</a:t>
            </a:r>
          </a:p>
        </p:txBody>
      </p:sp>
      <p:cxnSp>
        <p:nvCxnSpPr>
          <p:cNvPr id="50" name="Straight Arrow Connector 49"/>
          <p:cNvCxnSpPr>
            <a:stCxn id="47" idx="4"/>
            <a:endCxn id="65" idx="0"/>
          </p:cNvCxnSpPr>
          <p:nvPr/>
        </p:nvCxnSpPr>
        <p:spPr>
          <a:xfrm>
            <a:off x="5310453" y="1947382"/>
            <a:ext cx="2344" cy="23295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stCxn id="65" idx="2"/>
          </p:cNvCxnSpPr>
          <p:nvPr/>
        </p:nvCxnSpPr>
        <p:spPr>
          <a:xfrm>
            <a:off x="5312797" y="3116436"/>
            <a:ext cx="6809" cy="292113"/>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72" name="Parallelogram 71"/>
          <p:cNvSpPr/>
          <p:nvPr/>
        </p:nvSpPr>
        <p:spPr>
          <a:xfrm>
            <a:off x="6367172" y="2200845"/>
            <a:ext cx="1816794" cy="895078"/>
          </a:xfrm>
          <a:prstGeom prst="parallelogram">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OUTPUT</a:t>
            </a:r>
            <a:br>
              <a:rPr lang="en-GB" sz="1200" dirty="0">
                <a:solidFill>
                  <a:schemeClr val="tx1"/>
                </a:solidFill>
              </a:rPr>
            </a:br>
            <a:r>
              <a:rPr lang="en-GB" sz="1200" dirty="0">
                <a:solidFill>
                  <a:schemeClr val="tx1"/>
                </a:solidFill>
              </a:rPr>
              <a:t>(Please enter a valid port number)</a:t>
            </a:r>
          </a:p>
        </p:txBody>
      </p:sp>
      <p:cxnSp>
        <p:nvCxnSpPr>
          <p:cNvPr id="55" name="Straight Arrow Connector 54"/>
          <p:cNvCxnSpPr>
            <a:stCxn id="65" idx="3"/>
            <a:endCxn id="72" idx="5"/>
          </p:cNvCxnSpPr>
          <p:nvPr/>
        </p:nvCxnSpPr>
        <p:spPr>
          <a:xfrm>
            <a:off x="6044163" y="2648384"/>
            <a:ext cx="434894"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75" name="Rectangle 74"/>
          <p:cNvSpPr/>
          <p:nvPr/>
        </p:nvSpPr>
        <p:spPr>
          <a:xfrm>
            <a:off x="6050383" y="2367130"/>
            <a:ext cx="380232" cy="276999"/>
          </a:xfrm>
          <a:prstGeom prst="rect">
            <a:avLst/>
          </a:prstGeom>
        </p:spPr>
        <p:txBody>
          <a:bodyPr wrap="none">
            <a:spAutoFit/>
          </a:bodyPr>
          <a:lstStyle/>
          <a:p>
            <a:r>
              <a:rPr lang="en-GB" sz="1200" dirty="0"/>
              <a:t>No</a:t>
            </a:r>
          </a:p>
        </p:txBody>
      </p:sp>
      <p:sp>
        <p:nvSpPr>
          <p:cNvPr id="77" name="Rectangle 76"/>
          <p:cNvSpPr/>
          <p:nvPr/>
        </p:nvSpPr>
        <p:spPr>
          <a:xfrm>
            <a:off x="4871521" y="3095923"/>
            <a:ext cx="435056" cy="276999"/>
          </a:xfrm>
          <a:prstGeom prst="rect">
            <a:avLst/>
          </a:prstGeom>
        </p:spPr>
        <p:txBody>
          <a:bodyPr wrap="none">
            <a:spAutoFit/>
          </a:bodyPr>
          <a:lstStyle/>
          <a:p>
            <a:r>
              <a:rPr lang="en-GB" sz="1200" dirty="0"/>
              <a:t>Yes</a:t>
            </a:r>
          </a:p>
        </p:txBody>
      </p:sp>
      <p:sp>
        <p:nvSpPr>
          <p:cNvPr id="56" name="Rectangle 55"/>
          <p:cNvSpPr/>
          <p:nvPr/>
        </p:nvSpPr>
        <p:spPr>
          <a:xfrm>
            <a:off x="4618311" y="3432150"/>
            <a:ext cx="1420085" cy="650888"/>
          </a:xfrm>
          <a:prstGeom prst="rect">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Perform scan</a:t>
            </a:r>
          </a:p>
        </p:txBody>
      </p:sp>
      <p:sp>
        <p:nvSpPr>
          <p:cNvPr id="79" name="Oval 78"/>
          <p:cNvSpPr/>
          <p:nvPr/>
        </p:nvSpPr>
        <p:spPr>
          <a:xfrm>
            <a:off x="6850875" y="3541570"/>
            <a:ext cx="1080120" cy="432048"/>
          </a:xfrm>
          <a:prstGeom prst="ellipse">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End</a:t>
            </a:r>
          </a:p>
        </p:txBody>
      </p:sp>
      <p:cxnSp>
        <p:nvCxnSpPr>
          <p:cNvPr id="58" name="Straight Arrow Connector 57"/>
          <p:cNvCxnSpPr>
            <a:stCxn id="56" idx="3"/>
            <a:endCxn id="79" idx="2"/>
          </p:cNvCxnSpPr>
          <p:nvPr/>
        </p:nvCxnSpPr>
        <p:spPr>
          <a:xfrm>
            <a:off x="6038396" y="3757594"/>
            <a:ext cx="812479"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484620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54A8B4A-0EAF-4600-BD68-E946AEC0A325}"/>
              </a:ext>
            </a:extLst>
          </p:cNvPr>
          <p:cNvSpPr>
            <a:spLocks noGrp="1"/>
          </p:cNvSpPr>
          <p:nvPr>
            <p:ph type="sldNum" sz="quarter" idx="11"/>
          </p:nvPr>
        </p:nvSpPr>
        <p:spPr/>
        <p:txBody>
          <a:bodyPr/>
          <a:lstStyle/>
          <a:p>
            <a:fld id="{DA2C159E-F13C-4A85-9A41-E7669D3E0D70}" type="slidenum">
              <a:rPr lang="en-GB" smtClean="0"/>
              <a:pPr/>
              <a:t>92</a:t>
            </a:fld>
            <a:endParaRPr lang="en-GB"/>
          </a:p>
        </p:txBody>
      </p:sp>
      <p:sp>
        <p:nvSpPr>
          <p:cNvPr id="5" name="Footer Placeholder 4">
            <a:extLst>
              <a:ext uri="{FF2B5EF4-FFF2-40B4-BE49-F238E27FC236}">
                <a16:creationId xmlns:a16="http://schemas.microsoft.com/office/drawing/2014/main" id="{12DFDC5C-C5E8-41DA-9B06-B6729BF4080E}"/>
              </a:ext>
            </a:extLst>
          </p:cNvPr>
          <p:cNvSpPr>
            <a:spLocks noGrp="1"/>
          </p:cNvSpPr>
          <p:nvPr>
            <p:ph type="ftr" sz="quarter" idx="10"/>
          </p:nvPr>
        </p:nvSpPr>
        <p:spPr/>
        <p:txBody>
          <a:bodyPr/>
          <a:lstStyle/>
          <a:p>
            <a:r>
              <a:rPr lang="en-GB"/>
              <a:t>Education &amp; Training Foundation</a:t>
            </a:r>
            <a:endParaRPr lang="en-GB" dirty="0"/>
          </a:p>
        </p:txBody>
      </p:sp>
      <p:sp>
        <p:nvSpPr>
          <p:cNvPr id="4" name="TextBox 3">
            <a:extLst>
              <a:ext uri="{FF2B5EF4-FFF2-40B4-BE49-F238E27FC236}">
                <a16:creationId xmlns:a16="http://schemas.microsoft.com/office/drawing/2014/main" id="{EFD0CE90-28A3-4FC3-97AD-0D202BEF2C31}"/>
              </a:ext>
            </a:extLst>
          </p:cNvPr>
          <p:cNvSpPr txBox="1"/>
          <p:nvPr/>
        </p:nvSpPr>
        <p:spPr>
          <a:xfrm>
            <a:off x="437124" y="411510"/>
            <a:ext cx="7973984" cy="3785652"/>
          </a:xfrm>
          <a:prstGeom prst="rect">
            <a:avLst/>
          </a:prstGeom>
          <a:noFill/>
        </p:spPr>
        <p:txBody>
          <a:bodyPr wrap="square" rtlCol="0">
            <a:spAutoFit/>
          </a:bodyPr>
          <a:lstStyle/>
          <a:p>
            <a:pPr lvl="0"/>
            <a:r>
              <a:rPr lang="en-GB" sz="1200" dirty="0">
                <a:solidFill>
                  <a:schemeClr val="dk1"/>
                </a:solidFill>
                <a:ea typeface="Calibri"/>
                <a:cs typeface="Calibri"/>
                <a:sym typeface="Calibri"/>
              </a:rPr>
              <a:t>from socket import *</a:t>
            </a:r>
            <a:endParaRPr lang="en-GB" sz="1200" dirty="0"/>
          </a:p>
          <a:p>
            <a:pPr lvl="0"/>
            <a:r>
              <a:rPr lang="en-GB" sz="1200" dirty="0">
                <a:solidFill>
                  <a:schemeClr val="dk1"/>
                </a:solidFill>
                <a:ea typeface="Calibri"/>
                <a:cs typeface="Calibri"/>
                <a:sym typeface="Calibri"/>
              </a:rPr>
              <a:t>#importing necessary module</a:t>
            </a:r>
            <a:endParaRPr lang="en-GB" sz="1200" dirty="0"/>
          </a:p>
          <a:p>
            <a:pPr lvl="0"/>
            <a:endParaRPr lang="en-GB" sz="1500" dirty="0">
              <a:solidFill>
                <a:schemeClr val="dk1"/>
              </a:solidFill>
              <a:ea typeface="Calibri"/>
              <a:cs typeface="Calibri"/>
              <a:sym typeface="Calibri"/>
            </a:endParaRPr>
          </a:p>
          <a:p>
            <a:pPr lvl="0"/>
            <a:r>
              <a:rPr lang="en-GB" sz="1500" dirty="0">
                <a:solidFill>
                  <a:schemeClr val="dk1"/>
                </a:solidFill>
                <a:ea typeface="Calibri"/>
                <a:cs typeface="Calibri"/>
                <a:sym typeface="Calibri"/>
              </a:rPr>
              <a:t>if __name__ == '__main__':</a:t>
            </a:r>
            <a:endParaRPr lang="en-GB" sz="1500" dirty="0"/>
          </a:p>
          <a:p>
            <a:pPr lvl="0"/>
            <a:r>
              <a:rPr lang="en-GB" sz="1500" dirty="0">
                <a:solidFill>
                  <a:schemeClr val="dk1"/>
                </a:solidFill>
                <a:ea typeface="Calibri"/>
                <a:cs typeface="Calibri"/>
                <a:sym typeface="Calibri"/>
              </a:rPr>
              <a:t>    target = input('Enter target IP or hostname: ')</a:t>
            </a:r>
            <a:endParaRPr lang="en-GB" sz="1500" dirty="0"/>
          </a:p>
          <a:p>
            <a:pPr lvl="0"/>
            <a:r>
              <a:rPr lang="en-GB" sz="1500" dirty="0">
                <a:solidFill>
                  <a:schemeClr val="dk1"/>
                </a:solidFill>
                <a:ea typeface="Calibri"/>
                <a:cs typeface="Calibri"/>
                <a:sym typeface="Calibri"/>
              </a:rPr>
              <a:t>    tip = </a:t>
            </a:r>
            <a:r>
              <a:rPr lang="en-GB" sz="1500" dirty="0" err="1">
                <a:solidFill>
                  <a:schemeClr val="dk1"/>
                </a:solidFill>
                <a:ea typeface="Calibri"/>
                <a:cs typeface="Calibri"/>
                <a:sym typeface="Calibri"/>
              </a:rPr>
              <a:t>gethostbyname</a:t>
            </a:r>
            <a:r>
              <a:rPr lang="en-GB" sz="1500" dirty="0">
                <a:solidFill>
                  <a:schemeClr val="dk1"/>
                </a:solidFill>
                <a:ea typeface="Calibri"/>
                <a:cs typeface="Calibri"/>
                <a:sym typeface="Calibri"/>
              </a:rPr>
              <a:t>(target)</a:t>
            </a:r>
            <a:endParaRPr lang="en-GB" sz="1500" dirty="0"/>
          </a:p>
          <a:p>
            <a:pPr lvl="0"/>
            <a:r>
              <a:rPr lang="en-GB" sz="1500" dirty="0">
                <a:solidFill>
                  <a:schemeClr val="dk1"/>
                </a:solidFill>
                <a:ea typeface="Calibri"/>
                <a:cs typeface="Calibri"/>
                <a:sym typeface="Calibri"/>
              </a:rPr>
              <a:t>    #socket function allowing for IP input as a string and subsequent targeting</a:t>
            </a:r>
            <a:endParaRPr lang="en-GB" sz="1500" dirty="0"/>
          </a:p>
          <a:p>
            <a:pPr lvl="0"/>
            <a:r>
              <a:rPr lang="en-GB" sz="1500" dirty="0">
                <a:solidFill>
                  <a:schemeClr val="dk1"/>
                </a:solidFill>
                <a:ea typeface="Calibri"/>
                <a:cs typeface="Calibri"/>
                <a:sym typeface="Calibri"/>
              </a:rPr>
              <a:t>    print('Scanning target: ', tip)</a:t>
            </a:r>
            <a:endParaRPr lang="en-GB" sz="1500" dirty="0"/>
          </a:p>
          <a:p>
            <a:pPr lvl="0"/>
            <a:endParaRPr lang="en-GB" sz="1500" dirty="0">
              <a:solidFill>
                <a:schemeClr val="dk1"/>
              </a:solidFill>
              <a:ea typeface="Calibri"/>
              <a:cs typeface="Calibri"/>
              <a:sym typeface="Calibri"/>
            </a:endParaRPr>
          </a:p>
          <a:p>
            <a:pPr lvl="0"/>
            <a:r>
              <a:rPr lang="en-GB" sz="1500" dirty="0">
                <a:solidFill>
                  <a:schemeClr val="dk1"/>
                </a:solidFill>
                <a:ea typeface="Calibri"/>
                <a:cs typeface="Calibri"/>
                <a:sym typeface="Calibri"/>
              </a:rPr>
              <a:t>    for </a:t>
            </a:r>
            <a:r>
              <a:rPr lang="en-GB" sz="1500" dirty="0" err="1">
                <a:solidFill>
                  <a:schemeClr val="dk1"/>
                </a:solidFill>
                <a:ea typeface="Calibri"/>
                <a:cs typeface="Calibri"/>
                <a:sym typeface="Calibri"/>
              </a:rPr>
              <a:t>i</a:t>
            </a:r>
            <a:r>
              <a:rPr lang="en-GB" sz="1500" dirty="0">
                <a:solidFill>
                  <a:schemeClr val="dk1"/>
                </a:solidFill>
                <a:ea typeface="Calibri"/>
                <a:cs typeface="Calibri"/>
                <a:sym typeface="Calibri"/>
              </a:rPr>
              <a:t> in range(50, 500):</a:t>
            </a:r>
            <a:endParaRPr lang="en-GB" sz="1500" dirty="0"/>
          </a:p>
          <a:p>
            <a:pPr lvl="0"/>
            <a:r>
              <a:rPr lang="en-GB" sz="1500" dirty="0">
                <a:solidFill>
                  <a:schemeClr val="dk1"/>
                </a:solidFill>
                <a:ea typeface="Calibri"/>
                <a:cs typeface="Calibri"/>
                <a:sym typeface="Calibri"/>
              </a:rPr>
              <a:t>        s = socket(AF_INET, SOCK_STREAM)    #scans through ports 50-499</a:t>
            </a:r>
            <a:endParaRPr lang="en-GB" sz="1500" dirty="0"/>
          </a:p>
          <a:p>
            <a:pPr lvl="0"/>
            <a:endParaRPr lang="en-GB" sz="1500" dirty="0">
              <a:solidFill>
                <a:schemeClr val="dk1"/>
              </a:solidFill>
              <a:ea typeface="Calibri"/>
              <a:cs typeface="Calibri"/>
              <a:sym typeface="Calibri"/>
            </a:endParaRPr>
          </a:p>
          <a:p>
            <a:pPr lvl="0"/>
            <a:r>
              <a:rPr lang="en-GB" sz="1500" dirty="0">
                <a:solidFill>
                  <a:schemeClr val="dk1"/>
                </a:solidFill>
                <a:ea typeface="Calibri"/>
                <a:cs typeface="Calibri"/>
                <a:sym typeface="Calibri"/>
              </a:rPr>
              <a:t>        conn = </a:t>
            </a:r>
            <a:r>
              <a:rPr lang="en-GB" sz="1500" dirty="0" err="1">
                <a:solidFill>
                  <a:schemeClr val="dk1"/>
                </a:solidFill>
                <a:ea typeface="Calibri"/>
                <a:cs typeface="Calibri"/>
                <a:sym typeface="Calibri"/>
              </a:rPr>
              <a:t>s.connect_ex</a:t>
            </a:r>
            <a:r>
              <a:rPr lang="en-GB" sz="1500" dirty="0">
                <a:solidFill>
                  <a:schemeClr val="dk1"/>
                </a:solidFill>
                <a:ea typeface="Calibri"/>
                <a:cs typeface="Calibri"/>
                <a:sym typeface="Calibri"/>
              </a:rPr>
              <a:t>((tip, </a:t>
            </a:r>
            <a:r>
              <a:rPr lang="en-GB" sz="1500" dirty="0" err="1">
                <a:solidFill>
                  <a:schemeClr val="dk1"/>
                </a:solidFill>
                <a:ea typeface="Calibri"/>
                <a:cs typeface="Calibri"/>
                <a:sym typeface="Calibri"/>
              </a:rPr>
              <a:t>i</a:t>
            </a:r>
            <a:r>
              <a:rPr lang="en-GB" sz="1500" dirty="0">
                <a:solidFill>
                  <a:schemeClr val="dk1"/>
                </a:solidFill>
                <a:ea typeface="Calibri"/>
                <a:cs typeface="Calibri"/>
                <a:sym typeface="Calibri"/>
              </a:rPr>
              <a:t>))</a:t>
            </a:r>
            <a:endParaRPr lang="en-GB" sz="1500" dirty="0"/>
          </a:p>
          <a:p>
            <a:pPr lvl="0"/>
            <a:r>
              <a:rPr lang="en-GB" sz="1500" dirty="0">
                <a:solidFill>
                  <a:schemeClr val="dk1"/>
                </a:solidFill>
                <a:ea typeface="Calibri"/>
                <a:cs typeface="Calibri"/>
                <a:sym typeface="Calibri"/>
              </a:rPr>
              <a:t>        if (conn == 0):</a:t>
            </a:r>
            <a:endParaRPr lang="en-GB" sz="1500" dirty="0"/>
          </a:p>
          <a:p>
            <a:pPr lvl="0"/>
            <a:r>
              <a:rPr lang="en-GB" sz="1500" dirty="0">
                <a:solidFill>
                  <a:schemeClr val="dk1"/>
                </a:solidFill>
                <a:ea typeface="Calibri"/>
                <a:cs typeface="Calibri"/>
                <a:sym typeface="Calibri"/>
              </a:rPr>
              <a:t>            print('Port %d: OPEN' % (</a:t>
            </a:r>
            <a:r>
              <a:rPr lang="en-GB" sz="1500" dirty="0" err="1">
                <a:solidFill>
                  <a:schemeClr val="dk1"/>
                </a:solidFill>
                <a:ea typeface="Calibri"/>
                <a:cs typeface="Calibri"/>
                <a:sym typeface="Calibri"/>
              </a:rPr>
              <a:t>i</a:t>
            </a:r>
            <a:r>
              <a:rPr lang="en-GB" sz="1500" dirty="0">
                <a:solidFill>
                  <a:schemeClr val="dk1"/>
                </a:solidFill>
                <a:ea typeface="Calibri"/>
                <a:cs typeface="Calibri"/>
                <a:sym typeface="Calibri"/>
              </a:rPr>
              <a:t>,))      #outputs 'OPEN/CLOSED status for ports in loop</a:t>
            </a:r>
            <a:endParaRPr lang="en-GB" sz="1500" dirty="0"/>
          </a:p>
          <a:p>
            <a:pPr lvl="0"/>
            <a:r>
              <a:rPr lang="en-GB" sz="1500" dirty="0">
                <a:solidFill>
                  <a:schemeClr val="dk1"/>
                </a:solidFill>
                <a:ea typeface="Calibri"/>
                <a:cs typeface="Calibri"/>
                <a:sym typeface="Calibri"/>
              </a:rPr>
              <a:t>        </a:t>
            </a:r>
            <a:r>
              <a:rPr lang="en-GB" sz="1500" dirty="0" err="1">
                <a:solidFill>
                  <a:schemeClr val="dk1"/>
                </a:solidFill>
                <a:ea typeface="Calibri"/>
                <a:cs typeface="Calibri"/>
                <a:sym typeface="Calibri"/>
              </a:rPr>
              <a:t>s.close</a:t>
            </a:r>
            <a:r>
              <a:rPr lang="en-GB" sz="1500" dirty="0">
                <a:solidFill>
                  <a:schemeClr val="dk1"/>
                </a:solidFill>
                <a:ea typeface="Calibri"/>
                <a:cs typeface="Calibri"/>
                <a:sym typeface="Calibri"/>
              </a:rPr>
              <a:t>()</a:t>
            </a:r>
            <a:endParaRPr lang="en-GB" sz="1500" dirty="0"/>
          </a:p>
        </p:txBody>
      </p:sp>
    </p:spTree>
    <p:extLst>
      <p:ext uri="{BB962C8B-B14F-4D97-AF65-F5344CB8AC3E}">
        <p14:creationId xmlns:p14="http://schemas.microsoft.com/office/powerpoint/2010/main" val="429374799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54A8B4A-0EAF-4600-BD68-E946AEC0A325}"/>
              </a:ext>
            </a:extLst>
          </p:cNvPr>
          <p:cNvSpPr>
            <a:spLocks noGrp="1"/>
          </p:cNvSpPr>
          <p:nvPr>
            <p:ph type="sldNum" sz="quarter" idx="11"/>
          </p:nvPr>
        </p:nvSpPr>
        <p:spPr/>
        <p:txBody>
          <a:bodyPr/>
          <a:lstStyle/>
          <a:p>
            <a:fld id="{DA2C159E-F13C-4A85-9A41-E7669D3E0D70}" type="slidenum">
              <a:rPr lang="en-GB" smtClean="0"/>
              <a:pPr/>
              <a:t>93</a:t>
            </a:fld>
            <a:endParaRPr lang="en-GB"/>
          </a:p>
        </p:txBody>
      </p:sp>
      <p:sp>
        <p:nvSpPr>
          <p:cNvPr id="5" name="Footer Placeholder 4">
            <a:extLst>
              <a:ext uri="{FF2B5EF4-FFF2-40B4-BE49-F238E27FC236}">
                <a16:creationId xmlns:a16="http://schemas.microsoft.com/office/drawing/2014/main" id="{12DFDC5C-C5E8-41DA-9B06-B6729BF4080E}"/>
              </a:ext>
            </a:extLst>
          </p:cNvPr>
          <p:cNvSpPr>
            <a:spLocks noGrp="1"/>
          </p:cNvSpPr>
          <p:nvPr>
            <p:ph type="ftr" sz="quarter" idx="10"/>
          </p:nvPr>
        </p:nvSpPr>
        <p:spPr/>
        <p:txBody>
          <a:bodyPr/>
          <a:lstStyle/>
          <a:p>
            <a:r>
              <a:rPr lang="en-GB"/>
              <a:t>Education &amp; Training Foundation</a:t>
            </a:r>
            <a:endParaRPr lang="en-GB" dirty="0"/>
          </a:p>
        </p:txBody>
      </p:sp>
      <p:sp>
        <p:nvSpPr>
          <p:cNvPr id="4" name="TextBox 3">
            <a:extLst>
              <a:ext uri="{FF2B5EF4-FFF2-40B4-BE49-F238E27FC236}">
                <a16:creationId xmlns:a16="http://schemas.microsoft.com/office/drawing/2014/main" id="{2ECBF319-2836-424A-98B6-62F2A9B84C6D}"/>
              </a:ext>
            </a:extLst>
          </p:cNvPr>
          <p:cNvSpPr txBox="1"/>
          <p:nvPr/>
        </p:nvSpPr>
        <p:spPr>
          <a:xfrm>
            <a:off x="448888" y="417714"/>
            <a:ext cx="7973984" cy="2062103"/>
          </a:xfrm>
          <a:prstGeom prst="rect">
            <a:avLst/>
          </a:prstGeom>
          <a:noFill/>
        </p:spPr>
        <p:txBody>
          <a:bodyPr wrap="square" rtlCol="0">
            <a:spAutoFit/>
          </a:bodyPr>
          <a:lstStyle/>
          <a:p>
            <a:r>
              <a:rPr lang="en-GB" sz="2000" b="1" dirty="0">
                <a:latin typeface="+mj-lt"/>
              </a:rPr>
              <a:t>Scenario update</a:t>
            </a:r>
          </a:p>
          <a:p>
            <a:endParaRPr lang="en-GB" sz="1200" dirty="0"/>
          </a:p>
          <a:p>
            <a:r>
              <a:rPr lang="en-GB" sz="1200" dirty="0"/>
              <a:t>The company has asked to put a timestamp in the program, so we can see how much time a scan has taken. They would also like to change the script to scan from ports 50-599.</a:t>
            </a:r>
            <a:br>
              <a:rPr lang="en-GB" sz="1200" dirty="0"/>
            </a:br>
            <a:endParaRPr lang="en-GB" sz="1200" dirty="0"/>
          </a:p>
          <a:p>
            <a:pPr marL="342900" indent="-342900">
              <a:buAutoNum type="arabicParenR"/>
            </a:pPr>
            <a:r>
              <a:rPr lang="en-GB" sz="1200" dirty="0"/>
              <a:t>Research the module needed.</a:t>
            </a:r>
          </a:p>
          <a:p>
            <a:pPr marL="342900" indent="-342900">
              <a:buAutoNum type="arabicParenR"/>
            </a:pPr>
            <a:r>
              <a:rPr lang="en-GB" sz="1200" dirty="0"/>
              <a:t>Import it into our script.</a:t>
            </a:r>
          </a:p>
          <a:p>
            <a:pPr marL="342900" indent="-342900">
              <a:buAutoNum type="arabicParenR"/>
            </a:pPr>
            <a:r>
              <a:rPr lang="en-GB" sz="1200" dirty="0"/>
              <a:t>Take an initial timestamp.</a:t>
            </a:r>
          </a:p>
          <a:p>
            <a:pPr marL="342900" indent="-342900">
              <a:buAutoNum type="arabicParenR"/>
            </a:pPr>
            <a:r>
              <a:rPr lang="en-GB" sz="1200" dirty="0"/>
              <a:t>Print total time taken for the scan.</a:t>
            </a:r>
          </a:p>
          <a:p>
            <a:pPr marL="342900" indent="-342900">
              <a:buAutoNum type="arabicParenR"/>
            </a:pPr>
            <a:r>
              <a:rPr lang="en-GB" sz="1200" dirty="0"/>
              <a:t>Update the port scan to include 599 ports.</a:t>
            </a:r>
          </a:p>
        </p:txBody>
      </p:sp>
      <p:pic>
        <p:nvPicPr>
          <p:cNvPr id="6" name="Google Shape;85;p1">
            <a:extLst>
              <a:ext uri="{FF2B5EF4-FFF2-40B4-BE49-F238E27FC236}">
                <a16:creationId xmlns:a16="http://schemas.microsoft.com/office/drawing/2014/main" id="{6401802C-7F87-47BA-B9F1-0FA8039C7934}"/>
              </a:ext>
            </a:extLst>
          </p:cNvPr>
          <p:cNvPicPr preferRelativeResize="0"/>
          <p:nvPr/>
        </p:nvPicPr>
        <p:blipFill rotWithShape="1">
          <a:blip r:embed="rId3">
            <a:alphaModFix/>
          </a:blip>
          <a:srcRect/>
          <a:stretch/>
        </p:blipFill>
        <p:spPr>
          <a:xfrm>
            <a:off x="5841387" y="2797547"/>
            <a:ext cx="3023616" cy="1582601"/>
          </a:xfrm>
          <a:prstGeom prst="rect">
            <a:avLst/>
          </a:prstGeom>
          <a:noFill/>
          <a:ln>
            <a:noFill/>
          </a:ln>
        </p:spPr>
      </p:pic>
    </p:spTree>
    <p:extLst>
      <p:ext uri="{BB962C8B-B14F-4D97-AF65-F5344CB8AC3E}">
        <p14:creationId xmlns:p14="http://schemas.microsoft.com/office/powerpoint/2010/main" val="314781193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54A8B4A-0EAF-4600-BD68-E946AEC0A325}"/>
              </a:ext>
            </a:extLst>
          </p:cNvPr>
          <p:cNvSpPr>
            <a:spLocks noGrp="1"/>
          </p:cNvSpPr>
          <p:nvPr>
            <p:ph type="sldNum" sz="quarter" idx="11"/>
          </p:nvPr>
        </p:nvSpPr>
        <p:spPr/>
        <p:txBody>
          <a:bodyPr/>
          <a:lstStyle/>
          <a:p>
            <a:fld id="{DA2C159E-F13C-4A85-9A41-E7669D3E0D70}" type="slidenum">
              <a:rPr lang="en-GB" smtClean="0"/>
              <a:pPr/>
              <a:t>94</a:t>
            </a:fld>
            <a:endParaRPr lang="en-GB"/>
          </a:p>
        </p:txBody>
      </p:sp>
      <p:sp>
        <p:nvSpPr>
          <p:cNvPr id="5" name="Footer Placeholder 4">
            <a:extLst>
              <a:ext uri="{FF2B5EF4-FFF2-40B4-BE49-F238E27FC236}">
                <a16:creationId xmlns:a16="http://schemas.microsoft.com/office/drawing/2014/main" id="{12DFDC5C-C5E8-41DA-9B06-B6729BF4080E}"/>
              </a:ext>
            </a:extLst>
          </p:cNvPr>
          <p:cNvSpPr>
            <a:spLocks noGrp="1"/>
          </p:cNvSpPr>
          <p:nvPr>
            <p:ph type="ftr" sz="quarter" idx="10"/>
          </p:nvPr>
        </p:nvSpPr>
        <p:spPr/>
        <p:txBody>
          <a:bodyPr/>
          <a:lstStyle/>
          <a:p>
            <a:r>
              <a:rPr lang="en-GB"/>
              <a:t>Education &amp; Training Foundation</a:t>
            </a:r>
            <a:endParaRPr lang="en-GB" dirty="0"/>
          </a:p>
        </p:txBody>
      </p:sp>
      <p:sp>
        <p:nvSpPr>
          <p:cNvPr id="4" name="Rectangle 3">
            <a:extLst>
              <a:ext uri="{FF2B5EF4-FFF2-40B4-BE49-F238E27FC236}">
                <a16:creationId xmlns:a16="http://schemas.microsoft.com/office/drawing/2014/main" id="{ADEC639C-A180-4313-A0BF-263ACD4A3095}"/>
              </a:ext>
            </a:extLst>
          </p:cNvPr>
          <p:cNvSpPr/>
          <p:nvPr/>
        </p:nvSpPr>
        <p:spPr>
          <a:xfrm>
            <a:off x="1510838" y="586591"/>
            <a:ext cx="6122324" cy="3970318"/>
          </a:xfrm>
          <a:prstGeom prst="rect">
            <a:avLst/>
          </a:prstGeom>
        </p:spPr>
        <p:txBody>
          <a:bodyPr wrap="square">
            <a:spAutoFit/>
          </a:bodyPr>
          <a:lstStyle/>
          <a:p>
            <a:pPr lvl="0"/>
            <a:r>
              <a:rPr lang="en-GB" sz="1200" dirty="0">
                <a:solidFill>
                  <a:schemeClr val="dk1"/>
                </a:solidFill>
                <a:ea typeface="Calibri"/>
                <a:cs typeface="Calibri"/>
                <a:sym typeface="Calibri"/>
              </a:rPr>
              <a:t>from socket import *</a:t>
            </a:r>
            <a:endParaRPr lang="en-GB" sz="1200" dirty="0"/>
          </a:p>
          <a:p>
            <a:pPr lvl="0"/>
            <a:r>
              <a:rPr lang="en-GB" sz="1200" dirty="0">
                <a:solidFill>
                  <a:srgbClr val="FF0000"/>
                </a:solidFill>
                <a:ea typeface="Calibri"/>
                <a:cs typeface="Calibri"/>
                <a:sym typeface="Calibri"/>
              </a:rPr>
              <a:t>import time</a:t>
            </a:r>
            <a:endParaRPr lang="en-GB" sz="1200" dirty="0">
              <a:solidFill>
                <a:srgbClr val="FF0000"/>
              </a:solidFill>
            </a:endParaRPr>
          </a:p>
          <a:p>
            <a:pPr lvl="0"/>
            <a:r>
              <a:rPr lang="en-GB" sz="1200" dirty="0">
                <a:solidFill>
                  <a:schemeClr val="dk1"/>
                </a:solidFill>
                <a:ea typeface="Calibri"/>
                <a:cs typeface="Calibri"/>
                <a:sym typeface="Calibri"/>
              </a:rPr>
              <a:t>#importing </a:t>
            </a:r>
            <a:r>
              <a:rPr lang="en-GB" sz="1200" dirty="0" err="1">
                <a:solidFill>
                  <a:schemeClr val="dk1"/>
                </a:solidFill>
                <a:ea typeface="Calibri"/>
                <a:cs typeface="Calibri"/>
                <a:sym typeface="Calibri"/>
              </a:rPr>
              <a:t>neccesary</a:t>
            </a:r>
            <a:r>
              <a:rPr lang="en-GB" sz="1200" dirty="0">
                <a:solidFill>
                  <a:schemeClr val="dk1"/>
                </a:solidFill>
                <a:ea typeface="Calibri"/>
                <a:cs typeface="Calibri"/>
                <a:sym typeface="Calibri"/>
              </a:rPr>
              <a:t> modules</a:t>
            </a:r>
            <a:endParaRPr lang="en-GB" sz="1200" dirty="0"/>
          </a:p>
          <a:p>
            <a:pPr lvl="0"/>
            <a:r>
              <a:rPr lang="en-GB" sz="1200" dirty="0" err="1">
                <a:solidFill>
                  <a:srgbClr val="FF0000"/>
                </a:solidFill>
                <a:ea typeface="Calibri"/>
                <a:cs typeface="Calibri"/>
                <a:sym typeface="Calibri"/>
              </a:rPr>
              <a:t>startTime</a:t>
            </a:r>
            <a:r>
              <a:rPr lang="en-GB" sz="1200" dirty="0">
                <a:solidFill>
                  <a:srgbClr val="FF0000"/>
                </a:solidFill>
                <a:ea typeface="Calibri"/>
                <a:cs typeface="Calibri"/>
                <a:sym typeface="Calibri"/>
              </a:rPr>
              <a:t> = </a:t>
            </a:r>
            <a:r>
              <a:rPr lang="en-GB" sz="1200" dirty="0" err="1">
                <a:solidFill>
                  <a:srgbClr val="FF0000"/>
                </a:solidFill>
                <a:ea typeface="Calibri"/>
                <a:cs typeface="Calibri"/>
                <a:sym typeface="Calibri"/>
              </a:rPr>
              <a:t>time.time</a:t>
            </a:r>
            <a:r>
              <a:rPr lang="en-GB" sz="1200" dirty="0">
                <a:solidFill>
                  <a:srgbClr val="FF0000"/>
                </a:solidFill>
                <a:ea typeface="Calibri"/>
                <a:cs typeface="Calibri"/>
                <a:sym typeface="Calibri"/>
              </a:rPr>
              <a:t>()</a:t>
            </a:r>
            <a:endParaRPr lang="en-GB" sz="1200" dirty="0">
              <a:solidFill>
                <a:srgbClr val="FF0000"/>
              </a:solidFill>
            </a:endParaRPr>
          </a:p>
          <a:p>
            <a:pPr lvl="0"/>
            <a:r>
              <a:rPr lang="en-GB" sz="1200" dirty="0">
                <a:solidFill>
                  <a:srgbClr val="FF0000"/>
                </a:solidFill>
                <a:ea typeface="Calibri"/>
                <a:cs typeface="Calibri"/>
                <a:sym typeface="Calibri"/>
              </a:rPr>
              <a:t>#take initial timestamp</a:t>
            </a:r>
            <a:endParaRPr lang="en-GB" sz="1200" dirty="0">
              <a:solidFill>
                <a:srgbClr val="FF0000"/>
              </a:solidFill>
            </a:endParaRPr>
          </a:p>
          <a:p>
            <a:pPr lvl="0"/>
            <a:endParaRPr lang="en-GB" sz="1200" dirty="0">
              <a:solidFill>
                <a:schemeClr val="dk1"/>
              </a:solidFill>
              <a:ea typeface="Calibri"/>
              <a:cs typeface="Calibri"/>
              <a:sym typeface="Calibri"/>
            </a:endParaRPr>
          </a:p>
          <a:p>
            <a:pPr lvl="0"/>
            <a:r>
              <a:rPr lang="en-GB" sz="1200" dirty="0">
                <a:solidFill>
                  <a:schemeClr val="dk1"/>
                </a:solidFill>
                <a:ea typeface="Calibri"/>
                <a:cs typeface="Calibri"/>
                <a:sym typeface="Calibri"/>
              </a:rPr>
              <a:t>if __name__ == '__main__':</a:t>
            </a:r>
            <a:endParaRPr lang="en-GB" sz="1200" dirty="0"/>
          </a:p>
          <a:p>
            <a:pPr lvl="0"/>
            <a:r>
              <a:rPr lang="en-GB" sz="1200" dirty="0">
                <a:solidFill>
                  <a:schemeClr val="dk1"/>
                </a:solidFill>
                <a:ea typeface="Calibri"/>
                <a:cs typeface="Calibri"/>
                <a:sym typeface="Calibri"/>
              </a:rPr>
              <a:t>    target = input('Enter target IP or hostname: ')</a:t>
            </a:r>
            <a:endParaRPr lang="en-GB" sz="1200" dirty="0"/>
          </a:p>
          <a:p>
            <a:pPr lvl="0"/>
            <a:r>
              <a:rPr lang="en-GB" sz="1200" dirty="0">
                <a:solidFill>
                  <a:schemeClr val="dk1"/>
                </a:solidFill>
                <a:ea typeface="Calibri"/>
                <a:cs typeface="Calibri"/>
                <a:sym typeface="Calibri"/>
              </a:rPr>
              <a:t>    tip = </a:t>
            </a:r>
            <a:r>
              <a:rPr lang="en-GB" sz="1200" dirty="0" err="1">
                <a:solidFill>
                  <a:schemeClr val="dk1"/>
                </a:solidFill>
                <a:ea typeface="Calibri"/>
                <a:cs typeface="Calibri"/>
                <a:sym typeface="Calibri"/>
              </a:rPr>
              <a:t>gethostbyname</a:t>
            </a:r>
            <a:r>
              <a:rPr lang="en-GB" sz="1200" dirty="0">
                <a:solidFill>
                  <a:schemeClr val="dk1"/>
                </a:solidFill>
                <a:ea typeface="Calibri"/>
                <a:cs typeface="Calibri"/>
                <a:sym typeface="Calibri"/>
              </a:rPr>
              <a:t>(target)</a:t>
            </a:r>
            <a:endParaRPr lang="en-GB" sz="1200" dirty="0"/>
          </a:p>
          <a:p>
            <a:pPr lvl="0"/>
            <a:r>
              <a:rPr lang="en-GB" sz="1200" dirty="0">
                <a:solidFill>
                  <a:schemeClr val="dk1"/>
                </a:solidFill>
                <a:ea typeface="Calibri"/>
                <a:cs typeface="Calibri"/>
                <a:sym typeface="Calibri"/>
              </a:rPr>
              <a:t>    #socket function allowing for IP input as a string and subsequent targeting</a:t>
            </a:r>
            <a:endParaRPr lang="en-GB" sz="1200" dirty="0"/>
          </a:p>
          <a:p>
            <a:pPr lvl="0"/>
            <a:r>
              <a:rPr lang="en-GB" sz="1200" dirty="0">
                <a:solidFill>
                  <a:schemeClr val="dk1"/>
                </a:solidFill>
                <a:ea typeface="Calibri"/>
                <a:cs typeface="Calibri"/>
                <a:sym typeface="Calibri"/>
              </a:rPr>
              <a:t>    print('Scanning target: ', tip)</a:t>
            </a:r>
            <a:endParaRPr lang="en-GB" sz="1200" dirty="0"/>
          </a:p>
          <a:p>
            <a:pPr lvl="0"/>
            <a:endParaRPr lang="en-GB" sz="1200" dirty="0">
              <a:solidFill>
                <a:schemeClr val="dk1"/>
              </a:solidFill>
              <a:ea typeface="Calibri"/>
              <a:cs typeface="Calibri"/>
              <a:sym typeface="Calibri"/>
            </a:endParaRPr>
          </a:p>
          <a:p>
            <a:pPr lvl="0"/>
            <a:r>
              <a:rPr lang="en-GB" sz="1200" dirty="0">
                <a:solidFill>
                  <a:schemeClr val="dk1"/>
                </a:solidFill>
                <a:ea typeface="Calibri"/>
                <a:cs typeface="Calibri"/>
                <a:sym typeface="Calibri"/>
              </a:rPr>
              <a:t>    for </a:t>
            </a:r>
            <a:r>
              <a:rPr lang="en-GB" sz="1200" dirty="0" err="1">
                <a:solidFill>
                  <a:schemeClr val="dk1"/>
                </a:solidFill>
                <a:ea typeface="Calibri"/>
                <a:cs typeface="Calibri"/>
                <a:sym typeface="Calibri"/>
              </a:rPr>
              <a:t>i</a:t>
            </a:r>
            <a:r>
              <a:rPr lang="en-GB" sz="1200" dirty="0">
                <a:solidFill>
                  <a:schemeClr val="dk1"/>
                </a:solidFill>
                <a:ea typeface="Calibri"/>
                <a:cs typeface="Calibri"/>
                <a:sym typeface="Calibri"/>
              </a:rPr>
              <a:t> in range(50, 500):</a:t>
            </a:r>
            <a:endParaRPr lang="en-GB" sz="1200" dirty="0"/>
          </a:p>
          <a:p>
            <a:pPr lvl="0"/>
            <a:r>
              <a:rPr lang="en-GB" sz="1200" dirty="0">
                <a:solidFill>
                  <a:schemeClr val="dk1"/>
                </a:solidFill>
                <a:ea typeface="Calibri"/>
                <a:cs typeface="Calibri"/>
                <a:sym typeface="Calibri"/>
              </a:rPr>
              <a:t>        s = socket(AF_INET, SOCK_STREAM)    #scans through ports 50-499</a:t>
            </a:r>
            <a:endParaRPr lang="en-GB" sz="1200" dirty="0"/>
          </a:p>
          <a:p>
            <a:pPr lvl="0"/>
            <a:endParaRPr lang="en-GB" sz="1200" dirty="0">
              <a:solidFill>
                <a:schemeClr val="dk1"/>
              </a:solidFill>
              <a:ea typeface="Calibri"/>
              <a:cs typeface="Calibri"/>
              <a:sym typeface="Calibri"/>
            </a:endParaRPr>
          </a:p>
          <a:p>
            <a:pPr lvl="0"/>
            <a:r>
              <a:rPr lang="en-GB" sz="1200" dirty="0">
                <a:solidFill>
                  <a:schemeClr val="dk1"/>
                </a:solidFill>
                <a:ea typeface="Calibri"/>
                <a:cs typeface="Calibri"/>
                <a:sym typeface="Calibri"/>
              </a:rPr>
              <a:t>        conn = </a:t>
            </a:r>
            <a:r>
              <a:rPr lang="en-GB" sz="1200" dirty="0" err="1">
                <a:solidFill>
                  <a:schemeClr val="dk1"/>
                </a:solidFill>
                <a:ea typeface="Calibri"/>
                <a:cs typeface="Calibri"/>
                <a:sym typeface="Calibri"/>
              </a:rPr>
              <a:t>s.connect_ex</a:t>
            </a:r>
            <a:r>
              <a:rPr lang="en-GB" sz="1200" dirty="0">
                <a:solidFill>
                  <a:schemeClr val="dk1"/>
                </a:solidFill>
                <a:ea typeface="Calibri"/>
                <a:cs typeface="Calibri"/>
                <a:sym typeface="Calibri"/>
              </a:rPr>
              <a:t>((tip, </a:t>
            </a:r>
            <a:r>
              <a:rPr lang="en-GB" sz="1200" dirty="0" err="1">
                <a:solidFill>
                  <a:schemeClr val="dk1"/>
                </a:solidFill>
                <a:ea typeface="Calibri"/>
                <a:cs typeface="Calibri"/>
                <a:sym typeface="Calibri"/>
              </a:rPr>
              <a:t>i</a:t>
            </a:r>
            <a:r>
              <a:rPr lang="en-GB" sz="1200" dirty="0">
                <a:solidFill>
                  <a:schemeClr val="dk1"/>
                </a:solidFill>
                <a:ea typeface="Calibri"/>
                <a:cs typeface="Calibri"/>
                <a:sym typeface="Calibri"/>
              </a:rPr>
              <a:t>))</a:t>
            </a:r>
            <a:endParaRPr lang="en-GB" sz="1200" dirty="0"/>
          </a:p>
          <a:p>
            <a:pPr lvl="0"/>
            <a:r>
              <a:rPr lang="en-GB" sz="1200" dirty="0">
                <a:solidFill>
                  <a:schemeClr val="dk1"/>
                </a:solidFill>
                <a:ea typeface="Calibri"/>
                <a:cs typeface="Calibri"/>
                <a:sym typeface="Calibri"/>
              </a:rPr>
              <a:t>        if (conn == 0):</a:t>
            </a:r>
            <a:endParaRPr lang="en-GB" sz="1200" dirty="0"/>
          </a:p>
          <a:p>
            <a:pPr lvl="0"/>
            <a:r>
              <a:rPr lang="en-GB" sz="1200" dirty="0">
                <a:solidFill>
                  <a:schemeClr val="dk1"/>
                </a:solidFill>
                <a:ea typeface="Calibri"/>
                <a:cs typeface="Calibri"/>
                <a:sym typeface="Calibri"/>
              </a:rPr>
              <a:t>            print('Port %d: OPEN' % (</a:t>
            </a:r>
            <a:r>
              <a:rPr lang="en-GB" sz="1200" dirty="0" err="1">
                <a:solidFill>
                  <a:schemeClr val="dk1"/>
                </a:solidFill>
                <a:ea typeface="Calibri"/>
                <a:cs typeface="Calibri"/>
                <a:sym typeface="Calibri"/>
              </a:rPr>
              <a:t>i</a:t>
            </a:r>
            <a:r>
              <a:rPr lang="en-GB" sz="1200" dirty="0">
                <a:solidFill>
                  <a:schemeClr val="dk1"/>
                </a:solidFill>
                <a:ea typeface="Calibri"/>
                <a:cs typeface="Calibri"/>
                <a:sym typeface="Calibri"/>
              </a:rPr>
              <a:t>,))      #outputs 'OPEN/CLOSED status for ports in loop</a:t>
            </a:r>
            <a:endParaRPr lang="en-GB" sz="1200" dirty="0"/>
          </a:p>
          <a:p>
            <a:pPr lvl="0"/>
            <a:r>
              <a:rPr lang="en-GB" sz="1200" dirty="0">
                <a:solidFill>
                  <a:schemeClr val="dk1"/>
                </a:solidFill>
                <a:ea typeface="Calibri"/>
                <a:cs typeface="Calibri"/>
                <a:sym typeface="Calibri"/>
              </a:rPr>
              <a:t>        </a:t>
            </a:r>
            <a:r>
              <a:rPr lang="en-GB" sz="1200" dirty="0" err="1">
                <a:solidFill>
                  <a:schemeClr val="dk1"/>
                </a:solidFill>
                <a:ea typeface="Calibri"/>
                <a:cs typeface="Calibri"/>
                <a:sym typeface="Calibri"/>
              </a:rPr>
              <a:t>s.close</a:t>
            </a:r>
            <a:r>
              <a:rPr lang="en-GB" sz="1200" dirty="0">
                <a:solidFill>
                  <a:schemeClr val="dk1"/>
                </a:solidFill>
                <a:ea typeface="Calibri"/>
                <a:cs typeface="Calibri"/>
                <a:sym typeface="Calibri"/>
              </a:rPr>
              <a:t>()</a:t>
            </a:r>
            <a:endParaRPr lang="en-GB" sz="1200" dirty="0"/>
          </a:p>
          <a:p>
            <a:pPr lvl="0"/>
            <a:r>
              <a:rPr lang="en-GB" sz="1200" dirty="0">
                <a:solidFill>
                  <a:srgbClr val="FF0000"/>
                </a:solidFill>
                <a:ea typeface="Calibri"/>
                <a:cs typeface="Calibri"/>
                <a:sym typeface="Calibri"/>
              </a:rPr>
              <a:t>print('Time taken:', </a:t>
            </a:r>
            <a:r>
              <a:rPr lang="en-GB" sz="1200" dirty="0" err="1">
                <a:solidFill>
                  <a:srgbClr val="FF0000"/>
                </a:solidFill>
                <a:ea typeface="Calibri"/>
                <a:cs typeface="Calibri"/>
                <a:sym typeface="Calibri"/>
              </a:rPr>
              <a:t>time.time</a:t>
            </a:r>
            <a:r>
              <a:rPr lang="en-GB" sz="1200" dirty="0">
                <a:solidFill>
                  <a:srgbClr val="FF0000"/>
                </a:solidFill>
                <a:ea typeface="Calibri"/>
                <a:cs typeface="Calibri"/>
                <a:sym typeface="Calibri"/>
              </a:rPr>
              <a:t>() - </a:t>
            </a:r>
            <a:r>
              <a:rPr lang="en-GB" sz="1200" dirty="0" err="1">
                <a:solidFill>
                  <a:srgbClr val="FF0000"/>
                </a:solidFill>
                <a:ea typeface="Calibri"/>
                <a:cs typeface="Calibri"/>
                <a:sym typeface="Calibri"/>
              </a:rPr>
              <a:t>startTime</a:t>
            </a:r>
            <a:r>
              <a:rPr lang="en-GB" sz="1200" dirty="0">
                <a:solidFill>
                  <a:srgbClr val="FF0000"/>
                </a:solidFill>
                <a:ea typeface="Calibri"/>
                <a:cs typeface="Calibri"/>
                <a:sym typeface="Calibri"/>
              </a:rPr>
              <a:t>)  #print overall time taken for scan</a:t>
            </a:r>
            <a:endParaRPr lang="en-GB" sz="1200" dirty="0">
              <a:solidFill>
                <a:srgbClr val="FF0000"/>
              </a:solidFill>
            </a:endParaRPr>
          </a:p>
        </p:txBody>
      </p:sp>
    </p:spTree>
    <p:extLst>
      <p:ext uri="{BB962C8B-B14F-4D97-AF65-F5344CB8AC3E}">
        <p14:creationId xmlns:p14="http://schemas.microsoft.com/office/powerpoint/2010/main" val="83577853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54A8B4A-0EAF-4600-BD68-E946AEC0A325}"/>
              </a:ext>
            </a:extLst>
          </p:cNvPr>
          <p:cNvSpPr>
            <a:spLocks noGrp="1"/>
          </p:cNvSpPr>
          <p:nvPr>
            <p:ph type="sldNum" sz="quarter" idx="11"/>
          </p:nvPr>
        </p:nvSpPr>
        <p:spPr/>
        <p:txBody>
          <a:bodyPr/>
          <a:lstStyle/>
          <a:p>
            <a:fld id="{DA2C159E-F13C-4A85-9A41-E7669D3E0D70}" type="slidenum">
              <a:rPr lang="en-GB" smtClean="0"/>
              <a:pPr/>
              <a:t>95</a:t>
            </a:fld>
            <a:endParaRPr lang="en-GB"/>
          </a:p>
        </p:txBody>
      </p:sp>
      <p:sp>
        <p:nvSpPr>
          <p:cNvPr id="5" name="Footer Placeholder 4">
            <a:extLst>
              <a:ext uri="{FF2B5EF4-FFF2-40B4-BE49-F238E27FC236}">
                <a16:creationId xmlns:a16="http://schemas.microsoft.com/office/drawing/2014/main" id="{12DFDC5C-C5E8-41DA-9B06-B6729BF4080E}"/>
              </a:ext>
            </a:extLst>
          </p:cNvPr>
          <p:cNvSpPr>
            <a:spLocks noGrp="1"/>
          </p:cNvSpPr>
          <p:nvPr>
            <p:ph type="ftr" sz="quarter" idx="10"/>
          </p:nvPr>
        </p:nvSpPr>
        <p:spPr/>
        <p:txBody>
          <a:bodyPr/>
          <a:lstStyle/>
          <a:p>
            <a:r>
              <a:rPr lang="en-GB"/>
              <a:t>Education &amp; Training Foundation</a:t>
            </a:r>
            <a:endParaRPr lang="en-GB" dirty="0"/>
          </a:p>
        </p:txBody>
      </p:sp>
      <p:sp>
        <p:nvSpPr>
          <p:cNvPr id="4" name="TextBox 3">
            <a:extLst>
              <a:ext uri="{FF2B5EF4-FFF2-40B4-BE49-F238E27FC236}">
                <a16:creationId xmlns:a16="http://schemas.microsoft.com/office/drawing/2014/main" id="{FFB87F33-8AFC-481E-BBED-4E29D1918D47}"/>
              </a:ext>
            </a:extLst>
          </p:cNvPr>
          <p:cNvSpPr txBox="1"/>
          <p:nvPr/>
        </p:nvSpPr>
        <p:spPr>
          <a:xfrm>
            <a:off x="423610" y="161731"/>
            <a:ext cx="7973984" cy="4893647"/>
          </a:xfrm>
          <a:prstGeom prst="rect">
            <a:avLst/>
          </a:prstGeom>
          <a:noFill/>
        </p:spPr>
        <p:txBody>
          <a:bodyPr wrap="square" rtlCol="0">
            <a:spAutoFit/>
          </a:bodyPr>
          <a:lstStyle/>
          <a:p>
            <a:r>
              <a:rPr lang="en-GB" sz="2000" b="1" dirty="0">
                <a:solidFill>
                  <a:schemeClr val="dk1"/>
                </a:solidFill>
                <a:latin typeface="+mj-lt"/>
                <a:ea typeface="Calibri"/>
                <a:cs typeface="Calibri"/>
                <a:sym typeface="Calibri"/>
              </a:rPr>
              <a:t>Project analysis for solution one</a:t>
            </a:r>
            <a:r>
              <a:rPr lang="en-GB" sz="2000" dirty="0">
                <a:solidFill>
                  <a:schemeClr val="dk1"/>
                </a:solidFill>
                <a:latin typeface="+mj-lt"/>
                <a:ea typeface="Calibri"/>
                <a:cs typeface="Calibri"/>
                <a:sym typeface="Calibri"/>
              </a:rPr>
              <a:t> </a:t>
            </a:r>
          </a:p>
          <a:p>
            <a:endParaRPr lang="en-GB" sz="1600" dirty="0">
              <a:solidFill>
                <a:schemeClr val="dk1"/>
              </a:solidFill>
              <a:ea typeface="Calibri"/>
              <a:cs typeface="Calibri"/>
              <a:sym typeface="Calibri"/>
            </a:endParaRPr>
          </a:p>
          <a:p>
            <a:r>
              <a:rPr lang="en-GB" sz="1600" b="1" dirty="0">
                <a:solidFill>
                  <a:schemeClr val="dk1"/>
                </a:solidFill>
                <a:ea typeface="Calibri"/>
                <a:cs typeface="Calibri"/>
                <a:sym typeface="Calibri"/>
              </a:rPr>
              <a:t>Scope</a:t>
            </a:r>
          </a:p>
          <a:p>
            <a:r>
              <a:rPr lang="en-GB" sz="1600" dirty="0">
                <a:solidFill>
                  <a:schemeClr val="dk1"/>
                </a:solidFill>
                <a:ea typeface="Calibri"/>
                <a:cs typeface="Calibri"/>
                <a:sym typeface="Calibri"/>
              </a:rPr>
              <a:t>The project will include:</a:t>
            </a:r>
          </a:p>
          <a:p>
            <a:pPr marL="171450" indent="-171450">
              <a:buFont typeface="Arial" panose="020B0604020202020204" pitchFamily="34" charset="0"/>
              <a:buChar char="•"/>
            </a:pPr>
            <a:r>
              <a:rPr lang="en-GB" sz="1600" dirty="0">
                <a:solidFill>
                  <a:schemeClr val="dk1"/>
                </a:solidFill>
                <a:ea typeface="Calibri"/>
                <a:cs typeface="Calibri"/>
                <a:sym typeface="Calibri"/>
              </a:rPr>
              <a:t>A working port-scanner application with a scan range of at least 50-499.</a:t>
            </a:r>
          </a:p>
          <a:p>
            <a:pPr lvl="0"/>
            <a:r>
              <a:rPr lang="en-GB" sz="1600" dirty="0">
                <a:solidFill>
                  <a:schemeClr val="dk1"/>
                </a:solidFill>
                <a:ea typeface="Calibri"/>
                <a:cs typeface="Calibri"/>
                <a:sym typeface="Calibri"/>
              </a:rPr>
              <a:t> for </a:t>
            </a:r>
            <a:r>
              <a:rPr lang="en-GB" sz="1600" dirty="0" err="1">
                <a:solidFill>
                  <a:schemeClr val="dk1"/>
                </a:solidFill>
                <a:ea typeface="Calibri"/>
                <a:cs typeface="Calibri"/>
                <a:sym typeface="Calibri"/>
              </a:rPr>
              <a:t>i</a:t>
            </a:r>
            <a:r>
              <a:rPr lang="en-GB" sz="1600" dirty="0">
                <a:solidFill>
                  <a:schemeClr val="dk1"/>
                </a:solidFill>
                <a:ea typeface="Calibri"/>
                <a:cs typeface="Calibri"/>
                <a:sym typeface="Calibri"/>
              </a:rPr>
              <a:t> in range(50, 500):</a:t>
            </a:r>
            <a:endParaRPr lang="en-GB" sz="1600" dirty="0"/>
          </a:p>
          <a:p>
            <a:pPr lvl="0"/>
            <a:r>
              <a:rPr lang="en-GB" sz="1600" dirty="0">
                <a:solidFill>
                  <a:schemeClr val="dk1"/>
                </a:solidFill>
                <a:ea typeface="Calibri"/>
                <a:cs typeface="Calibri"/>
                <a:sym typeface="Calibri"/>
              </a:rPr>
              <a:t>        s = socket(AF_INET, SOCK_STREAM)</a:t>
            </a:r>
          </a:p>
          <a:p>
            <a:pPr lvl="0"/>
            <a:r>
              <a:rPr lang="en-GB" sz="1600" dirty="0">
                <a:solidFill>
                  <a:schemeClr val="dk1"/>
                </a:solidFill>
                <a:ea typeface="Calibri"/>
                <a:cs typeface="Calibri"/>
                <a:sym typeface="Calibri"/>
              </a:rPr>
              <a:t>Shows scans through ports 50-499.</a:t>
            </a:r>
          </a:p>
          <a:p>
            <a:pPr lvl="0"/>
            <a:endParaRPr lang="en-GB" sz="1600" dirty="0">
              <a:solidFill>
                <a:schemeClr val="dk1"/>
              </a:solidFill>
              <a:ea typeface="Calibri"/>
              <a:cs typeface="Calibri"/>
              <a:sym typeface="Calibri"/>
            </a:endParaRPr>
          </a:p>
          <a:p>
            <a:pPr marL="171450" indent="-171450">
              <a:buFont typeface="Arial" panose="020B0604020202020204" pitchFamily="34" charset="0"/>
              <a:buChar char="•"/>
            </a:pPr>
            <a:r>
              <a:rPr lang="en-GB" sz="1600" dirty="0">
                <a:solidFill>
                  <a:schemeClr val="dk1"/>
                </a:solidFill>
                <a:ea typeface="Calibri"/>
                <a:cs typeface="Calibri"/>
                <a:sym typeface="Calibri"/>
              </a:rPr>
              <a:t>Output showing total scan time</a:t>
            </a:r>
          </a:p>
          <a:p>
            <a:r>
              <a:rPr lang="en-GB" sz="1600" dirty="0">
                <a:ea typeface="Calibri"/>
                <a:cs typeface="Calibri"/>
                <a:sym typeface="Calibri"/>
              </a:rPr>
              <a:t>print('Time taken:', </a:t>
            </a:r>
            <a:r>
              <a:rPr lang="en-GB" sz="1600" dirty="0" err="1">
                <a:ea typeface="Calibri"/>
                <a:cs typeface="Calibri"/>
                <a:sym typeface="Calibri"/>
              </a:rPr>
              <a:t>time.time</a:t>
            </a:r>
            <a:r>
              <a:rPr lang="en-GB" sz="1600" dirty="0">
                <a:ea typeface="Calibri"/>
                <a:cs typeface="Calibri"/>
                <a:sym typeface="Calibri"/>
              </a:rPr>
              <a:t>() - </a:t>
            </a:r>
            <a:r>
              <a:rPr lang="en-GB" sz="1600" dirty="0" err="1">
                <a:ea typeface="Calibri"/>
                <a:cs typeface="Calibri"/>
                <a:sym typeface="Calibri"/>
              </a:rPr>
              <a:t>startTime</a:t>
            </a:r>
            <a:r>
              <a:rPr lang="en-GB" sz="1600" dirty="0">
                <a:ea typeface="Calibri"/>
                <a:cs typeface="Calibri"/>
                <a:sym typeface="Calibri"/>
              </a:rPr>
              <a:t>)</a:t>
            </a:r>
          </a:p>
          <a:p>
            <a:r>
              <a:rPr lang="en-GB" sz="1600" dirty="0">
                <a:ea typeface="Calibri"/>
                <a:cs typeface="Calibri"/>
                <a:sym typeface="Calibri"/>
              </a:rPr>
              <a:t>Prints overall time taken for scan.</a:t>
            </a:r>
            <a:endParaRPr lang="en-GB" sz="1600" dirty="0"/>
          </a:p>
          <a:p>
            <a:endParaRPr lang="en-GB" sz="1600" dirty="0">
              <a:solidFill>
                <a:schemeClr val="dk1"/>
              </a:solidFill>
              <a:ea typeface="Calibri"/>
              <a:cs typeface="Calibri"/>
              <a:sym typeface="Calibri"/>
            </a:endParaRPr>
          </a:p>
          <a:p>
            <a:pPr marL="171450" indent="-171450">
              <a:buFont typeface="Arial" panose="020B0604020202020204" pitchFamily="34" charset="0"/>
              <a:buChar char="•"/>
            </a:pPr>
            <a:r>
              <a:rPr lang="en-GB" sz="1600" dirty="0">
                <a:solidFill>
                  <a:schemeClr val="dk1"/>
                </a:solidFill>
                <a:ea typeface="Calibri"/>
                <a:cs typeface="Calibri"/>
                <a:sym typeface="Calibri"/>
              </a:rPr>
              <a:t>Ability to input a target hostname</a:t>
            </a:r>
          </a:p>
          <a:p>
            <a:pPr lvl="0"/>
            <a:r>
              <a:rPr lang="en-GB" sz="1600" dirty="0">
                <a:solidFill>
                  <a:schemeClr val="dk1"/>
                </a:solidFill>
                <a:ea typeface="Calibri"/>
                <a:cs typeface="Calibri"/>
                <a:sym typeface="Calibri"/>
              </a:rPr>
              <a:t> target = input('Enter target IP or hostname: ')</a:t>
            </a:r>
            <a:endParaRPr lang="en-GB" sz="1600" dirty="0"/>
          </a:p>
          <a:p>
            <a:pPr lvl="0"/>
            <a:r>
              <a:rPr lang="en-GB" sz="1600" dirty="0">
                <a:solidFill>
                  <a:schemeClr val="dk1"/>
                </a:solidFill>
                <a:ea typeface="Calibri"/>
                <a:cs typeface="Calibri"/>
                <a:sym typeface="Calibri"/>
              </a:rPr>
              <a:t>    tip = </a:t>
            </a:r>
            <a:r>
              <a:rPr lang="en-GB" sz="1600" dirty="0" err="1">
                <a:solidFill>
                  <a:schemeClr val="dk1"/>
                </a:solidFill>
                <a:ea typeface="Calibri"/>
                <a:cs typeface="Calibri"/>
                <a:sym typeface="Calibri"/>
              </a:rPr>
              <a:t>gethostbyname</a:t>
            </a:r>
            <a:r>
              <a:rPr lang="en-GB" sz="1600" dirty="0">
                <a:solidFill>
                  <a:schemeClr val="dk1"/>
                </a:solidFill>
                <a:ea typeface="Calibri"/>
                <a:cs typeface="Calibri"/>
                <a:sym typeface="Calibri"/>
              </a:rPr>
              <a:t>(target)</a:t>
            </a:r>
          </a:p>
          <a:p>
            <a:pPr lvl="0"/>
            <a:r>
              <a:rPr lang="en-GB" sz="1600" dirty="0">
                <a:solidFill>
                  <a:schemeClr val="dk1"/>
                </a:solidFill>
                <a:ea typeface="Calibri"/>
                <a:cs typeface="Calibri"/>
                <a:sym typeface="Calibri"/>
              </a:rPr>
              <a:t>Allows specification of a target via IP / hostname.</a:t>
            </a:r>
          </a:p>
          <a:p>
            <a:pPr marL="171450" indent="-171450">
              <a:buFont typeface="Arial" panose="020B0604020202020204" pitchFamily="34" charset="0"/>
              <a:buChar char="•"/>
            </a:pPr>
            <a:endParaRPr lang="en-GB" sz="1200" dirty="0">
              <a:solidFill>
                <a:schemeClr val="dk1"/>
              </a:solidFill>
              <a:ea typeface="Calibri"/>
              <a:cs typeface="Calibri"/>
              <a:sym typeface="Calibri"/>
            </a:endParaRPr>
          </a:p>
          <a:p>
            <a:br>
              <a:rPr lang="en-GB" sz="1200" dirty="0"/>
            </a:br>
            <a:endParaRPr lang="en-GB" sz="1200" dirty="0"/>
          </a:p>
        </p:txBody>
      </p:sp>
      <p:pic>
        <p:nvPicPr>
          <p:cNvPr id="6" name="Google Shape;85;p1">
            <a:extLst>
              <a:ext uri="{FF2B5EF4-FFF2-40B4-BE49-F238E27FC236}">
                <a16:creationId xmlns:a16="http://schemas.microsoft.com/office/drawing/2014/main" id="{579E9021-8BA9-4F4A-9E29-B523A93BAD2D}"/>
              </a:ext>
            </a:extLst>
          </p:cNvPr>
          <p:cNvPicPr preferRelativeResize="0"/>
          <p:nvPr/>
        </p:nvPicPr>
        <p:blipFill rotWithShape="1">
          <a:blip r:embed="rId3">
            <a:alphaModFix/>
          </a:blip>
          <a:srcRect/>
          <a:stretch/>
        </p:blipFill>
        <p:spPr>
          <a:xfrm>
            <a:off x="5570738" y="2571750"/>
            <a:ext cx="3023616" cy="1582601"/>
          </a:xfrm>
          <a:prstGeom prst="rect">
            <a:avLst/>
          </a:prstGeom>
          <a:noFill/>
          <a:ln>
            <a:noFill/>
          </a:ln>
        </p:spPr>
      </p:pic>
    </p:spTree>
    <p:extLst>
      <p:ext uri="{BB962C8B-B14F-4D97-AF65-F5344CB8AC3E}">
        <p14:creationId xmlns:p14="http://schemas.microsoft.com/office/powerpoint/2010/main" val="265427216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54A8B4A-0EAF-4600-BD68-E946AEC0A325}"/>
              </a:ext>
            </a:extLst>
          </p:cNvPr>
          <p:cNvSpPr>
            <a:spLocks noGrp="1"/>
          </p:cNvSpPr>
          <p:nvPr>
            <p:ph type="sldNum" sz="quarter" idx="11"/>
          </p:nvPr>
        </p:nvSpPr>
        <p:spPr/>
        <p:txBody>
          <a:bodyPr/>
          <a:lstStyle/>
          <a:p>
            <a:fld id="{DA2C159E-F13C-4A85-9A41-E7669D3E0D70}" type="slidenum">
              <a:rPr lang="en-GB" smtClean="0"/>
              <a:pPr/>
              <a:t>96</a:t>
            </a:fld>
            <a:endParaRPr lang="en-GB"/>
          </a:p>
        </p:txBody>
      </p:sp>
      <p:sp>
        <p:nvSpPr>
          <p:cNvPr id="5" name="Footer Placeholder 4">
            <a:extLst>
              <a:ext uri="{FF2B5EF4-FFF2-40B4-BE49-F238E27FC236}">
                <a16:creationId xmlns:a16="http://schemas.microsoft.com/office/drawing/2014/main" id="{12DFDC5C-C5E8-41DA-9B06-B6729BF4080E}"/>
              </a:ext>
            </a:extLst>
          </p:cNvPr>
          <p:cNvSpPr>
            <a:spLocks noGrp="1"/>
          </p:cNvSpPr>
          <p:nvPr>
            <p:ph type="ftr" sz="quarter" idx="10"/>
          </p:nvPr>
        </p:nvSpPr>
        <p:spPr/>
        <p:txBody>
          <a:bodyPr/>
          <a:lstStyle/>
          <a:p>
            <a:r>
              <a:rPr lang="en-GB" dirty="0"/>
              <a:t>Education &amp; Training Foundation</a:t>
            </a:r>
          </a:p>
        </p:txBody>
      </p:sp>
      <p:sp>
        <p:nvSpPr>
          <p:cNvPr id="4" name="TextBox 3">
            <a:extLst>
              <a:ext uri="{FF2B5EF4-FFF2-40B4-BE49-F238E27FC236}">
                <a16:creationId xmlns:a16="http://schemas.microsoft.com/office/drawing/2014/main" id="{325DF8A1-24F9-414E-AF70-85868A320B31}"/>
              </a:ext>
            </a:extLst>
          </p:cNvPr>
          <p:cNvSpPr txBox="1"/>
          <p:nvPr/>
        </p:nvSpPr>
        <p:spPr>
          <a:xfrm>
            <a:off x="448888" y="417714"/>
            <a:ext cx="7973984" cy="4154984"/>
          </a:xfrm>
          <a:prstGeom prst="rect">
            <a:avLst/>
          </a:prstGeom>
          <a:noFill/>
        </p:spPr>
        <p:txBody>
          <a:bodyPr wrap="square" rtlCol="0">
            <a:spAutoFit/>
          </a:bodyPr>
          <a:lstStyle/>
          <a:p>
            <a:r>
              <a:rPr lang="en-GB" sz="2000" b="1" dirty="0">
                <a:solidFill>
                  <a:schemeClr val="dk1"/>
                </a:solidFill>
                <a:latin typeface="+mj-lt"/>
                <a:ea typeface="Calibri"/>
                <a:cs typeface="Calibri"/>
                <a:sym typeface="Calibri"/>
              </a:rPr>
              <a:t>Project analysis for solution one</a:t>
            </a:r>
            <a:r>
              <a:rPr lang="en-GB" sz="1600" dirty="0">
                <a:solidFill>
                  <a:schemeClr val="dk1"/>
                </a:solidFill>
                <a:ea typeface="Calibri"/>
                <a:cs typeface="Calibri"/>
                <a:sym typeface="Calibri"/>
              </a:rPr>
              <a:t> </a:t>
            </a:r>
          </a:p>
          <a:p>
            <a:endParaRPr lang="en-GB" sz="1600" dirty="0">
              <a:solidFill>
                <a:schemeClr val="dk1"/>
              </a:solidFill>
              <a:ea typeface="Calibri"/>
              <a:cs typeface="Calibri"/>
              <a:sym typeface="Calibri"/>
            </a:endParaRPr>
          </a:p>
          <a:p>
            <a:r>
              <a:rPr lang="en-GB" sz="1600" b="1" dirty="0">
                <a:solidFill>
                  <a:schemeClr val="dk1"/>
                </a:solidFill>
                <a:ea typeface="Calibri"/>
                <a:cs typeface="Calibri"/>
                <a:sym typeface="Calibri"/>
              </a:rPr>
              <a:t>Constraints</a:t>
            </a:r>
          </a:p>
          <a:p>
            <a:r>
              <a:rPr lang="en-GB" sz="1600" dirty="0">
                <a:solidFill>
                  <a:schemeClr val="dk1"/>
                </a:solidFill>
                <a:ea typeface="Calibri"/>
                <a:cs typeface="Calibri"/>
                <a:sym typeface="Calibri"/>
              </a:rPr>
              <a:t>The project will not include:</a:t>
            </a:r>
          </a:p>
          <a:p>
            <a:pPr marL="171450" indent="-171450">
              <a:buFont typeface="Arial" panose="020B0604020202020204" pitchFamily="34" charset="0"/>
              <a:buChar char="•"/>
            </a:pPr>
            <a:r>
              <a:rPr lang="en-GB" sz="1600" dirty="0">
                <a:solidFill>
                  <a:schemeClr val="dk1"/>
                </a:solidFill>
                <a:ea typeface="Calibri"/>
                <a:cs typeface="Calibri"/>
                <a:sym typeface="Calibri"/>
              </a:rPr>
              <a:t>Scanning of all ports</a:t>
            </a:r>
          </a:p>
          <a:p>
            <a:pPr lvl="0"/>
            <a:r>
              <a:rPr lang="en-GB" sz="1600" dirty="0">
                <a:solidFill>
                  <a:schemeClr val="dk1"/>
                </a:solidFill>
                <a:ea typeface="Calibri"/>
                <a:cs typeface="Calibri"/>
                <a:sym typeface="Calibri"/>
              </a:rPr>
              <a:t>for </a:t>
            </a:r>
            <a:r>
              <a:rPr lang="en-GB" sz="1600" dirty="0" err="1">
                <a:solidFill>
                  <a:schemeClr val="dk1"/>
                </a:solidFill>
                <a:ea typeface="Calibri"/>
                <a:cs typeface="Calibri"/>
                <a:sym typeface="Calibri"/>
              </a:rPr>
              <a:t>i</a:t>
            </a:r>
            <a:r>
              <a:rPr lang="en-GB" sz="1600" dirty="0">
                <a:solidFill>
                  <a:schemeClr val="dk1"/>
                </a:solidFill>
                <a:ea typeface="Calibri"/>
                <a:cs typeface="Calibri"/>
                <a:sym typeface="Calibri"/>
              </a:rPr>
              <a:t> in range(50, 500):</a:t>
            </a:r>
            <a:endParaRPr lang="en-GB" sz="1600" dirty="0"/>
          </a:p>
          <a:p>
            <a:pPr lvl="0"/>
            <a:r>
              <a:rPr lang="en-GB" sz="1600" dirty="0">
                <a:solidFill>
                  <a:schemeClr val="dk1"/>
                </a:solidFill>
                <a:ea typeface="Calibri"/>
                <a:cs typeface="Calibri"/>
                <a:sym typeface="Calibri"/>
              </a:rPr>
              <a:t>        s = socket(AF_INET, SOCK_STREAM)</a:t>
            </a:r>
          </a:p>
          <a:p>
            <a:r>
              <a:rPr lang="en-GB" sz="1600" dirty="0">
                <a:solidFill>
                  <a:schemeClr val="dk1"/>
                </a:solidFill>
                <a:ea typeface="Calibri"/>
                <a:cs typeface="Calibri"/>
                <a:sym typeface="Calibri"/>
              </a:rPr>
              <a:t>Program allows for specification of a range of ports.</a:t>
            </a:r>
          </a:p>
          <a:p>
            <a:endParaRPr lang="en-GB" sz="1600" dirty="0">
              <a:solidFill>
                <a:schemeClr val="dk1"/>
              </a:solidFill>
              <a:ea typeface="Calibri"/>
              <a:cs typeface="Calibri"/>
              <a:sym typeface="Calibri"/>
            </a:endParaRPr>
          </a:p>
          <a:p>
            <a:pPr marL="171450" indent="-171450">
              <a:buFont typeface="Arial" panose="020B0604020202020204" pitchFamily="34" charset="0"/>
              <a:buChar char="•"/>
            </a:pPr>
            <a:r>
              <a:rPr lang="en-GB" sz="1600" dirty="0">
                <a:solidFill>
                  <a:schemeClr val="dk1"/>
                </a:solidFill>
                <a:ea typeface="Calibri"/>
                <a:cs typeface="Calibri"/>
                <a:sym typeface="Calibri"/>
              </a:rPr>
              <a:t>A comprehensive/complete vulnerability scan</a:t>
            </a:r>
          </a:p>
          <a:p>
            <a:pPr lvl="0"/>
            <a:r>
              <a:rPr lang="en-GB" sz="1600" dirty="0">
                <a:solidFill>
                  <a:schemeClr val="dk1"/>
                </a:solidFill>
                <a:ea typeface="Calibri"/>
                <a:cs typeface="Calibri"/>
                <a:sym typeface="Calibri"/>
              </a:rPr>
              <a:t>if (conn == 0):</a:t>
            </a:r>
            <a:endParaRPr lang="en-GB" sz="1600" dirty="0"/>
          </a:p>
          <a:p>
            <a:pPr lvl="0"/>
            <a:r>
              <a:rPr lang="en-GB" sz="1600" dirty="0">
                <a:solidFill>
                  <a:schemeClr val="dk1"/>
                </a:solidFill>
                <a:ea typeface="Calibri"/>
                <a:cs typeface="Calibri"/>
                <a:sym typeface="Calibri"/>
              </a:rPr>
              <a:t>            print('Port %d: OPEN' % (</a:t>
            </a:r>
            <a:r>
              <a:rPr lang="en-GB" sz="1600" dirty="0" err="1">
                <a:solidFill>
                  <a:schemeClr val="dk1"/>
                </a:solidFill>
                <a:ea typeface="Calibri"/>
                <a:cs typeface="Calibri"/>
                <a:sym typeface="Calibri"/>
              </a:rPr>
              <a:t>i</a:t>
            </a:r>
            <a:r>
              <a:rPr lang="en-GB" sz="1600" dirty="0">
                <a:solidFill>
                  <a:schemeClr val="dk1"/>
                </a:solidFill>
                <a:ea typeface="Calibri"/>
                <a:cs typeface="Calibri"/>
                <a:sym typeface="Calibri"/>
              </a:rPr>
              <a:t>,))</a:t>
            </a:r>
          </a:p>
          <a:p>
            <a:pPr lvl="0"/>
            <a:r>
              <a:rPr lang="en-GB" sz="1600" dirty="0">
                <a:solidFill>
                  <a:schemeClr val="dk1"/>
                </a:solidFill>
                <a:ea typeface="Calibri"/>
                <a:cs typeface="Calibri"/>
                <a:sym typeface="Calibri"/>
              </a:rPr>
              <a:t>Outputs 'OPEN/CLOSED’ status for ports in loop and does not access common vulnscan databases</a:t>
            </a:r>
            <a:r>
              <a:rPr lang="en-GB" sz="1200" dirty="0">
                <a:solidFill>
                  <a:schemeClr val="dk1"/>
                </a:solidFill>
                <a:ea typeface="Calibri"/>
                <a:cs typeface="Calibri"/>
                <a:sym typeface="Calibri"/>
              </a:rPr>
              <a:t>.</a:t>
            </a:r>
            <a:endParaRPr lang="en-GB" sz="1200" dirty="0"/>
          </a:p>
          <a:p>
            <a:endParaRPr lang="en-GB" sz="1200" dirty="0">
              <a:solidFill>
                <a:schemeClr val="dk1"/>
              </a:solidFill>
              <a:ea typeface="Calibri"/>
              <a:cs typeface="Calibri"/>
              <a:sym typeface="Calibri"/>
            </a:endParaRPr>
          </a:p>
          <a:p>
            <a:br>
              <a:rPr lang="en-GB" sz="1200" dirty="0"/>
            </a:br>
            <a:endParaRPr lang="en-GB" sz="1200" dirty="0"/>
          </a:p>
        </p:txBody>
      </p:sp>
      <p:pic>
        <p:nvPicPr>
          <p:cNvPr id="6" name="Google Shape;85;p1">
            <a:extLst>
              <a:ext uri="{FF2B5EF4-FFF2-40B4-BE49-F238E27FC236}">
                <a16:creationId xmlns:a16="http://schemas.microsoft.com/office/drawing/2014/main" id="{3342CC26-3165-4BFE-9FD3-89A93177E485}"/>
              </a:ext>
            </a:extLst>
          </p:cNvPr>
          <p:cNvPicPr preferRelativeResize="0"/>
          <p:nvPr/>
        </p:nvPicPr>
        <p:blipFill rotWithShape="1">
          <a:blip r:embed="rId3">
            <a:alphaModFix/>
          </a:blip>
          <a:srcRect/>
          <a:stretch/>
        </p:blipFill>
        <p:spPr>
          <a:xfrm>
            <a:off x="5649852" y="1563638"/>
            <a:ext cx="3023616" cy="1582601"/>
          </a:xfrm>
          <a:prstGeom prst="rect">
            <a:avLst/>
          </a:prstGeom>
          <a:noFill/>
          <a:ln>
            <a:noFill/>
          </a:ln>
        </p:spPr>
      </p:pic>
    </p:spTree>
    <p:extLst>
      <p:ext uri="{BB962C8B-B14F-4D97-AF65-F5344CB8AC3E}">
        <p14:creationId xmlns:p14="http://schemas.microsoft.com/office/powerpoint/2010/main" val="327055437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54A8B4A-0EAF-4600-BD68-E946AEC0A325}"/>
              </a:ext>
            </a:extLst>
          </p:cNvPr>
          <p:cNvSpPr>
            <a:spLocks noGrp="1"/>
          </p:cNvSpPr>
          <p:nvPr>
            <p:ph type="sldNum" sz="quarter" idx="11"/>
          </p:nvPr>
        </p:nvSpPr>
        <p:spPr/>
        <p:txBody>
          <a:bodyPr/>
          <a:lstStyle/>
          <a:p>
            <a:fld id="{DA2C159E-F13C-4A85-9A41-E7669D3E0D70}" type="slidenum">
              <a:rPr lang="en-GB" smtClean="0"/>
              <a:pPr/>
              <a:t>97</a:t>
            </a:fld>
            <a:endParaRPr lang="en-GB"/>
          </a:p>
        </p:txBody>
      </p:sp>
      <p:sp>
        <p:nvSpPr>
          <p:cNvPr id="5" name="Footer Placeholder 4">
            <a:extLst>
              <a:ext uri="{FF2B5EF4-FFF2-40B4-BE49-F238E27FC236}">
                <a16:creationId xmlns:a16="http://schemas.microsoft.com/office/drawing/2014/main" id="{12DFDC5C-C5E8-41DA-9B06-B6729BF4080E}"/>
              </a:ext>
            </a:extLst>
          </p:cNvPr>
          <p:cNvSpPr>
            <a:spLocks noGrp="1"/>
          </p:cNvSpPr>
          <p:nvPr>
            <p:ph type="ftr" sz="quarter" idx="10"/>
          </p:nvPr>
        </p:nvSpPr>
        <p:spPr/>
        <p:txBody>
          <a:bodyPr/>
          <a:lstStyle/>
          <a:p>
            <a:r>
              <a:rPr lang="en-GB"/>
              <a:t>Education &amp; Training Foundation</a:t>
            </a:r>
            <a:endParaRPr lang="en-GB" dirty="0"/>
          </a:p>
        </p:txBody>
      </p:sp>
      <p:graphicFrame>
        <p:nvGraphicFramePr>
          <p:cNvPr id="4" name="Table 3">
            <a:extLst>
              <a:ext uri="{FF2B5EF4-FFF2-40B4-BE49-F238E27FC236}">
                <a16:creationId xmlns:a16="http://schemas.microsoft.com/office/drawing/2014/main" id="{3199D332-8BBD-4BAA-AD4D-79138CF1B7BE}"/>
              </a:ext>
            </a:extLst>
          </p:cNvPr>
          <p:cNvGraphicFramePr>
            <a:graphicFrameLocks noGrp="1"/>
          </p:cNvGraphicFramePr>
          <p:nvPr>
            <p:extLst>
              <p:ext uri="{D42A27DB-BD31-4B8C-83A1-F6EECF244321}">
                <p14:modId xmlns:p14="http://schemas.microsoft.com/office/powerpoint/2010/main" val="1426114053"/>
              </p:ext>
            </p:extLst>
          </p:nvPr>
        </p:nvGraphicFramePr>
        <p:xfrm>
          <a:off x="539552" y="411510"/>
          <a:ext cx="7488832" cy="3762264"/>
        </p:xfrm>
        <a:graphic>
          <a:graphicData uri="http://schemas.openxmlformats.org/drawingml/2006/table">
            <a:tbl>
              <a:tblPr/>
              <a:tblGrid>
                <a:gridCol w="7488832">
                  <a:extLst>
                    <a:ext uri="{9D8B030D-6E8A-4147-A177-3AD203B41FA5}">
                      <a16:colId xmlns:a16="http://schemas.microsoft.com/office/drawing/2014/main" val="3020309965"/>
                    </a:ext>
                  </a:extLst>
                </a:gridCol>
              </a:tblGrid>
              <a:tr h="3394075">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GB" sz="1200" b="0" i="0" dirty="0">
                          <a:effectLst/>
                          <a:latin typeface="+mn-lt"/>
                        </a:rPr>
                        <a:t>import sys</a:t>
                      </a:r>
                    </a:p>
                    <a:p>
                      <a:pPr marL="0" marR="0" lvl="0" indent="0" algn="l" defTabSz="914400" rtl="0" eaLnBrk="1" fontAlgn="base" latinLnBrk="0" hangingPunct="1">
                        <a:lnSpc>
                          <a:spcPct val="100000"/>
                        </a:lnSpc>
                        <a:spcBef>
                          <a:spcPts val="0"/>
                        </a:spcBef>
                        <a:spcAft>
                          <a:spcPts val="0"/>
                        </a:spcAft>
                        <a:buClrTx/>
                        <a:buSzTx/>
                        <a:buFontTx/>
                        <a:buNone/>
                        <a:tabLst/>
                        <a:defRPr/>
                      </a:pPr>
                      <a:r>
                        <a:rPr lang="en-GB" sz="1200" b="0" i="0" dirty="0">
                          <a:effectLst/>
                          <a:latin typeface="+mn-lt"/>
                        </a:rPr>
                        <a:t>import socket</a:t>
                      </a:r>
                    </a:p>
                    <a:p>
                      <a:pPr algn="l" rtl="0" fontAlgn="base"/>
                      <a:r>
                        <a:rPr lang="en-GB" sz="1200" b="0" i="0" dirty="0">
                          <a:effectLst/>
                          <a:latin typeface="+mn-lt"/>
                        </a:rPr>
                        <a:t>import </a:t>
                      </a:r>
                      <a:r>
                        <a:rPr lang="en-GB" sz="1200" b="0" i="0" dirty="0" err="1">
                          <a:effectLst/>
                          <a:latin typeface="+mn-lt"/>
                        </a:rPr>
                        <a:t>pyfiglet</a:t>
                      </a:r>
                      <a:endParaRPr lang="en-GB" sz="1200" b="0" i="0" dirty="0">
                        <a:effectLst/>
                        <a:latin typeface="+mn-lt"/>
                      </a:endParaRPr>
                    </a:p>
                    <a:p>
                      <a:pPr algn="l" rtl="0" fontAlgn="base"/>
                      <a:r>
                        <a:rPr lang="en-GB" sz="1200" b="0" i="0" dirty="0">
                          <a:effectLst/>
                          <a:latin typeface="+mn-lt"/>
                        </a:rPr>
                        <a:t>from </a:t>
                      </a:r>
                      <a:r>
                        <a:rPr lang="en-GB" sz="1200" b="0" i="0" dirty="0" err="1">
                          <a:effectLst/>
                          <a:latin typeface="+mn-lt"/>
                        </a:rPr>
                        <a:t>datetime</a:t>
                      </a:r>
                      <a:r>
                        <a:rPr lang="en-GB" sz="1200" b="0" i="0" dirty="0">
                          <a:effectLst/>
                          <a:latin typeface="+mn-lt"/>
                        </a:rPr>
                        <a:t> import </a:t>
                      </a:r>
                      <a:r>
                        <a:rPr lang="en-GB" sz="1200" b="0" i="0" dirty="0" err="1">
                          <a:effectLst/>
                          <a:latin typeface="+mn-lt"/>
                        </a:rPr>
                        <a:t>datetime</a:t>
                      </a:r>
                      <a:endParaRPr lang="en-GB" sz="1200" b="0" i="0" dirty="0">
                        <a:effectLst/>
                        <a:latin typeface="+mn-lt"/>
                      </a:endParaRPr>
                    </a:p>
                    <a:p>
                      <a:pPr algn="l" rtl="0" fontAlgn="base"/>
                      <a:r>
                        <a:rPr lang="en-GB" sz="1200" b="0" i="0" dirty="0">
                          <a:effectLst/>
                          <a:latin typeface="+mn-lt"/>
                        </a:rPr>
                        <a:t>  </a:t>
                      </a:r>
                    </a:p>
                    <a:p>
                      <a:pPr algn="l" rtl="0" fontAlgn="base"/>
                      <a:r>
                        <a:rPr lang="en-GB" sz="1200" b="0" i="0" dirty="0">
                          <a:effectLst/>
                          <a:latin typeface="+mn-lt"/>
                        </a:rPr>
                        <a:t>banner = </a:t>
                      </a:r>
                      <a:r>
                        <a:rPr lang="en-GB" sz="1200" b="0" i="0" dirty="0" err="1">
                          <a:effectLst/>
                          <a:latin typeface="+mn-lt"/>
                        </a:rPr>
                        <a:t>pyfiglet.figlet_format</a:t>
                      </a:r>
                      <a:r>
                        <a:rPr lang="en-GB" sz="1200" b="0" i="0" dirty="0">
                          <a:effectLst/>
                          <a:latin typeface="+mn-lt"/>
                        </a:rPr>
                        <a:t>(“Network</a:t>
                      </a:r>
                      <a:r>
                        <a:rPr lang="en-GB" sz="1200" b="0" i="0" baseline="0" dirty="0">
                          <a:effectLst/>
                          <a:latin typeface="+mn-lt"/>
                        </a:rPr>
                        <a:t> Scanner</a:t>
                      </a:r>
                      <a:r>
                        <a:rPr lang="en-GB" sz="1200" b="0" i="0" dirty="0">
                          <a:effectLst/>
                          <a:latin typeface="+mn-lt"/>
                        </a:rPr>
                        <a:t>")</a:t>
                      </a:r>
                    </a:p>
                    <a:p>
                      <a:pPr algn="l" rtl="0" fontAlgn="base"/>
                      <a:r>
                        <a:rPr lang="en-GB" sz="1200" b="0" i="0" dirty="0">
                          <a:effectLst/>
                          <a:latin typeface="+mn-lt"/>
                        </a:rPr>
                        <a:t>print(banner)</a:t>
                      </a:r>
                    </a:p>
                    <a:p>
                      <a:pPr algn="l" rtl="0" fontAlgn="base"/>
                      <a:r>
                        <a:rPr lang="en-GB" sz="1200" b="0" i="0" dirty="0">
                          <a:effectLst/>
                          <a:latin typeface="+mn-lt"/>
                        </a:rPr>
                        <a:t>  </a:t>
                      </a:r>
                    </a:p>
                    <a:p>
                      <a:pPr algn="l" rtl="0" fontAlgn="base"/>
                      <a:r>
                        <a:rPr lang="en-GB" sz="1200" b="0" i="0" dirty="0">
                          <a:effectLst/>
                          <a:latin typeface="+mn-lt"/>
                        </a:rPr>
                        <a:t># Gives</a:t>
                      </a:r>
                      <a:r>
                        <a:rPr lang="en-GB" sz="1200" b="0" i="0" baseline="0" dirty="0">
                          <a:effectLst/>
                          <a:latin typeface="+mn-lt"/>
                        </a:rPr>
                        <a:t> us a </a:t>
                      </a:r>
                      <a:r>
                        <a:rPr lang="en-GB" sz="1200" b="0" i="0" dirty="0">
                          <a:effectLst/>
                          <a:latin typeface="+mn-lt"/>
                        </a:rPr>
                        <a:t>target</a:t>
                      </a:r>
                    </a:p>
                    <a:p>
                      <a:pPr algn="l" rtl="0" fontAlgn="base"/>
                      <a:r>
                        <a:rPr lang="en-GB" sz="1200" b="0" i="0" dirty="0">
                          <a:effectLst/>
                          <a:latin typeface="+mn-lt"/>
                        </a:rPr>
                        <a:t>if </a:t>
                      </a:r>
                      <a:r>
                        <a:rPr lang="en-GB" sz="1200" b="0" i="0" dirty="0" err="1">
                          <a:effectLst/>
                          <a:latin typeface="+mn-lt"/>
                        </a:rPr>
                        <a:t>len</a:t>
                      </a:r>
                      <a:r>
                        <a:rPr lang="en-GB" sz="1200" b="0" i="0" dirty="0">
                          <a:effectLst/>
                          <a:latin typeface="+mn-lt"/>
                        </a:rPr>
                        <a:t>(</a:t>
                      </a:r>
                      <a:r>
                        <a:rPr lang="en-GB" sz="1200" b="0" i="0" dirty="0" err="1">
                          <a:effectLst/>
                          <a:latin typeface="+mn-lt"/>
                        </a:rPr>
                        <a:t>sys.argv</a:t>
                      </a:r>
                      <a:r>
                        <a:rPr lang="en-GB" sz="1200" b="0" i="0" dirty="0">
                          <a:effectLst/>
                          <a:latin typeface="+mn-lt"/>
                        </a:rPr>
                        <a:t>) == 2:</a:t>
                      </a:r>
                    </a:p>
                    <a:p>
                      <a:pPr algn="l" rtl="0" fontAlgn="base"/>
                      <a:r>
                        <a:rPr lang="en-GB" sz="1200" b="0" i="0" dirty="0">
                          <a:effectLst/>
                          <a:latin typeface="+mn-lt"/>
                        </a:rPr>
                        <a:t>     </a:t>
                      </a:r>
                    </a:p>
                    <a:p>
                      <a:pPr algn="l" rtl="0" fontAlgn="base"/>
                      <a:r>
                        <a:rPr lang="en-GB" sz="1200" b="0" i="0" dirty="0">
                          <a:effectLst/>
                          <a:latin typeface="+mn-lt"/>
                        </a:rPr>
                        <a:t>    # Allows us to input </a:t>
                      </a:r>
                      <a:r>
                        <a:rPr lang="en-GB" sz="1200" b="0" i="0" dirty="0" err="1">
                          <a:effectLst/>
                          <a:latin typeface="+mn-lt"/>
                        </a:rPr>
                        <a:t>targer</a:t>
                      </a:r>
                      <a:r>
                        <a:rPr lang="en-GB" sz="1200" b="0" i="0" dirty="0">
                          <a:effectLst/>
                          <a:latin typeface="+mn-lt"/>
                        </a:rPr>
                        <a:t> via IPv4 or </a:t>
                      </a:r>
                      <a:r>
                        <a:rPr lang="en-GB" sz="1200" b="0" i="0" dirty="0" err="1">
                          <a:effectLst/>
                          <a:latin typeface="+mn-lt"/>
                        </a:rPr>
                        <a:t>url</a:t>
                      </a:r>
                      <a:endParaRPr lang="en-GB" sz="1200" b="0" i="0" dirty="0">
                        <a:effectLst/>
                        <a:latin typeface="+mn-lt"/>
                      </a:endParaRPr>
                    </a:p>
                    <a:p>
                      <a:pPr algn="l" rtl="0" fontAlgn="base"/>
                      <a:r>
                        <a:rPr lang="en-GB" sz="1200" b="0" i="0" dirty="0">
                          <a:effectLst/>
                          <a:latin typeface="+mn-lt"/>
                        </a:rPr>
                        <a:t>    target = </a:t>
                      </a:r>
                      <a:r>
                        <a:rPr lang="en-GB" sz="1200" b="0" i="0" dirty="0" err="1">
                          <a:effectLst/>
                          <a:latin typeface="+mn-lt"/>
                        </a:rPr>
                        <a:t>socket.gethostbyname</a:t>
                      </a:r>
                      <a:r>
                        <a:rPr lang="en-GB" sz="1200" b="0" i="0" dirty="0">
                          <a:effectLst/>
                          <a:latin typeface="+mn-lt"/>
                        </a:rPr>
                        <a:t>(</a:t>
                      </a:r>
                      <a:r>
                        <a:rPr lang="en-GB" sz="1200" b="0" i="0" dirty="0" err="1">
                          <a:effectLst/>
                          <a:latin typeface="+mn-lt"/>
                        </a:rPr>
                        <a:t>sys.argv</a:t>
                      </a:r>
                      <a:r>
                        <a:rPr lang="en-GB" sz="1200" b="0" i="0" dirty="0">
                          <a:effectLst/>
                          <a:latin typeface="+mn-lt"/>
                        </a:rPr>
                        <a:t>[1])</a:t>
                      </a:r>
                    </a:p>
                    <a:p>
                      <a:pPr algn="l" rtl="0" fontAlgn="base"/>
                      <a:r>
                        <a:rPr lang="en-GB" sz="1200" b="0" i="0" dirty="0">
                          <a:effectLst/>
                          <a:latin typeface="+mn-lt"/>
                        </a:rPr>
                        <a:t>else:</a:t>
                      </a:r>
                    </a:p>
                    <a:p>
                      <a:pPr algn="l" rtl="0" fontAlgn="base"/>
                      <a:r>
                        <a:rPr lang="en-GB" sz="1200" b="0" i="0" dirty="0">
                          <a:effectLst/>
                          <a:latin typeface="+mn-lt"/>
                        </a:rPr>
                        <a:t>    print("Invalid amount of Argument")</a:t>
                      </a:r>
                    </a:p>
                    <a:p>
                      <a:pPr algn="l" rtl="0" fontAlgn="base"/>
                      <a:endParaRPr lang="en-GB" sz="1200" b="0" i="0" dirty="0">
                        <a:effectLst/>
                        <a:latin typeface="+mn-lt"/>
                      </a:endParaRPr>
                    </a:p>
                    <a:p>
                      <a:pPr algn="l" rtl="0" fontAlgn="base"/>
                      <a:r>
                        <a:rPr lang="en-GB" sz="1200" b="0" i="0" dirty="0">
                          <a:effectLst/>
                          <a:latin typeface="+mn-lt"/>
                        </a:rPr>
                        <a:t>t1 = </a:t>
                      </a:r>
                      <a:r>
                        <a:rPr lang="en-GB" sz="1200" b="0" i="0" dirty="0" err="1">
                          <a:effectLst/>
                          <a:latin typeface="+mn-lt"/>
                        </a:rPr>
                        <a:t>datetime.now</a:t>
                      </a:r>
                      <a:r>
                        <a:rPr lang="en-GB" sz="1200" b="0" i="0" dirty="0">
                          <a:effectLst/>
                          <a:latin typeface="+mn-lt"/>
                        </a:rPr>
                        <a:t>()</a:t>
                      </a:r>
                    </a:p>
                    <a:p>
                      <a:pPr algn="l" rtl="0" fontAlgn="base"/>
                      <a:r>
                        <a:rPr lang="en-GB" sz="1200" b="0" i="0" dirty="0">
                          <a:effectLst/>
                          <a:latin typeface="+mn-lt"/>
                        </a:rPr>
                        <a:t># customising</a:t>
                      </a:r>
                      <a:r>
                        <a:rPr lang="en-GB" sz="1200" b="0" i="0" baseline="0" dirty="0">
                          <a:effectLst/>
                          <a:latin typeface="+mn-lt"/>
                        </a:rPr>
                        <a:t> our banner with scan data</a:t>
                      </a:r>
                      <a:endParaRPr lang="en-GB" sz="1200" b="0" i="0" dirty="0">
                        <a:effectLst/>
                        <a:latin typeface="+mn-lt"/>
                      </a:endParaRPr>
                    </a:p>
                    <a:p>
                      <a:pPr algn="l" rtl="0" fontAlgn="base"/>
                      <a:r>
                        <a:rPr lang="en-GB" sz="1200" b="0" i="0" dirty="0">
                          <a:effectLst/>
                          <a:latin typeface="+mn-lt"/>
                        </a:rPr>
                        <a:t>print("-" * 50)</a:t>
                      </a:r>
                    </a:p>
                    <a:p>
                      <a:pPr algn="l" rtl="0" fontAlgn="base"/>
                      <a:r>
                        <a:rPr lang="en-GB" sz="1200" b="0" i="0" dirty="0">
                          <a:effectLst/>
                          <a:latin typeface="+mn-lt"/>
                        </a:rPr>
                        <a:t>print("Scanning: " + target)  </a:t>
                      </a:r>
                    </a:p>
                  </a:txBody>
                  <a:tcPr marL="37380" marR="37380" marT="52332" marB="52332" anchor="ctr">
                    <a:lnL>
                      <a:noFill/>
                    </a:lnL>
                    <a:lnR>
                      <a:noFill/>
                    </a:lnR>
                    <a:lnT>
                      <a:noFill/>
                    </a:lnT>
                    <a:lnB>
                      <a:noFill/>
                    </a:lnB>
                  </a:tcPr>
                </a:tc>
                <a:extLst>
                  <a:ext uri="{0D108BD9-81ED-4DB2-BD59-A6C34878D82A}">
                    <a16:rowId xmlns:a16="http://schemas.microsoft.com/office/drawing/2014/main" val="730228764"/>
                  </a:ext>
                </a:extLst>
              </a:tr>
            </a:tbl>
          </a:graphicData>
        </a:graphic>
      </p:graphicFrame>
    </p:spTree>
    <p:extLst>
      <p:ext uri="{BB962C8B-B14F-4D97-AF65-F5344CB8AC3E}">
        <p14:creationId xmlns:p14="http://schemas.microsoft.com/office/powerpoint/2010/main" val="35771723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54A8B4A-0EAF-4600-BD68-E946AEC0A325}"/>
              </a:ext>
            </a:extLst>
          </p:cNvPr>
          <p:cNvSpPr>
            <a:spLocks noGrp="1"/>
          </p:cNvSpPr>
          <p:nvPr>
            <p:ph type="sldNum" sz="quarter" idx="11"/>
          </p:nvPr>
        </p:nvSpPr>
        <p:spPr/>
        <p:txBody>
          <a:bodyPr/>
          <a:lstStyle/>
          <a:p>
            <a:fld id="{DA2C159E-F13C-4A85-9A41-E7669D3E0D70}" type="slidenum">
              <a:rPr lang="en-GB" smtClean="0"/>
              <a:pPr/>
              <a:t>98</a:t>
            </a:fld>
            <a:endParaRPr lang="en-GB"/>
          </a:p>
        </p:txBody>
      </p:sp>
      <p:sp>
        <p:nvSpPr>
          <p:cNvPr id="5" name="Footer Placeholder 4">
            <a:extLst>
              <a:ext uri="{FF2B5EF4-FFF2-40B4-BE49-F238E27FC236}">
                <a16:creationId xmlns:a16="http://schemas.microsoft.com/office/drawing/2014/main" id="{12DFDC5C-C5E8-41DA-9B06-B6729BF4080E}"/>
              </a:ext>
            </a:extLst>
          </p:cNvPr>
          <p:cNvSpPr>
            <a:spLocks noGrp="1"/>
          </p:cNvSpPr>
          <p:nvPr>
            <p:ph type="ftr" sz="quarter" idx="10"/>
          </p:nvPr>
        </p:nvSpPr>
        <p:spPr/>
        <p:txBody>
          <a:bodyPr/>
          <a:lstStyle/>
          <a:p>
            <a:r>
              <a:rPr lang="en-GB"/>
              <a:t>Education &amp; Training Foundation</a:t>
            </a:r>
            <a:endParaRPr lang="en-GB" dirty="0"/>
          </a:p>
        </p:txBody>
      </p:sp>
      <p:graphicFrame>
        <p:nvGraphicFramePr>
          <p:cNvPr id="4" name="Table 3">
            <a:extLst>
              <a:ext uri="{FF2B5EF4-FFF2-40B4-BE49-F238E27FC236}">
                <a16:creationId xmlns:a16="http://schemas.microsoft.com/office/drawing/2014/main" id="{D29CE298-396A-4CC4-BF0A-8465A900D4D0}"/>
              </a:ext>
            </a:extLst>
          </p:cNvPr>
          <p:cNvGraphicFramePr>
            <a:graphicFrameLocks noGrp="1"/>
          </p:cNvGraphicFramePr>
          <p:nvPr>
            <p:extLst>
              <p:ext uri="{D42A27DB-BD31-4B8C-83A1-F6EECF244321}">
                <p14:modId xmlns:p14="http://schemas.microsoft.com/office/powerpoint/2010/main" val="322788182"/>
              </p:ext>
            </p:extLst>
          </p:nvPr>
        </p:nvGraphicFramePr>
        <p:xfrm>
          <a:off x="467544" y="14661"/>
          <a:ext cx="8856984" cy="4859544"/>
        </p:xfrm>
        <a:graphic>
          <a:graphicData uri="http://schemas.openxmlformats.org/drawingml/2006/table">
            <a:tbl>
              <a:tblPr/>
              <a:tblGrid>
                <a:gridCol w="8856984">
                  <a:extLst>
                    <a:ext uri="{9D8B030D-6E8A-4147-A177-3AD203B41FA5}">
                      <a16:colId xmlns:a16="http://schemas.microsoft.com/office/drawing/2014/main" val="3020309965"/>
                    </a:ext>
                  </a:extLst>
                </a:gridCol>
              </a:tblGrid>
              <a:tr h="3394075">
                <a:tc>
                  <a:txBody>
                    <a:bodyPr/>
                    <a:lstStyle/>
                    <a:p>
                      <a:pPr algn="l" rtl="0" fontAlgn="base"/>
                      <a:r>
                        <a:rPr lang="en-GB" sz="1200" b="0" i="0" dirty="0">
                          <a:effectLst/>
                          <a:latin typeface="+mn-lt"/>
                        </a:rPr>
                        <a:t>try:</a:t>
                      </a:r>
                    </a:p>
                    <a:p>
                      <a:pPr algn="l" rtl="0" fontAlgn="base"/>
                      <a:r>
                        <a:rPr lang="en-GB" sz="1200" b="0" i="0" dirty="0">
                          <a:effectLst/>
                          <a:latin typeface="+mn-lt"/>
                        </a:rPr>
                        <a:t>     </a:t>
                      </a:r>
                    </a:p>
                    <a:p>
                      <a:pPr algn="l" rtl="0" fontAlgn="base"/>
                      <a:r>
                        <a:rPr lang="en-GB" sz="1200" b="0" i="0" dirty="0">
                          <a:effectLst/>
                          <a:latin typeface="+mn-lt"/>
                        </a:rPr>
                        <a:t>    # will scan ports between 1 to 500</a:t>
                      </a:r>
                    </a:p>
                    <a:p>
                      <a:pPr algn="l" rtl="0" fontAlgn="base"/>
                      <a:r>
                        <a:rPr lang="en-GB" sz="1200" b="0" i="0" dirty="0">
                          <a:effectLst/>
                          <a:latin typeface="+mn-lt"/>
                        </a:rPr>
                        <a:t>    for port in range(1,500):</a:t>
                      </a:r>
                    </a:p>
                    <a:p>
                      <a:pPr algn="l" rtl="0" fontAlgn="base"/>
                      <a:r>
                        <a:rPr lang="en-GB" sz="1200" b="0" i="0" dirty="0">
                          <a:effectLst/>
                          <a:latin typeface="+mn-lt"/>
                        </a:rPr>
                        <a:t>        sport = </a:t>
                      </a:r>
                      <a:r>
                        <a:rPr lang="en-GB" sz="1200" b="0" i="0" dirty="0" err="1">
                          <a:effectLst/>
                          <a:latin typeface="+mn-lt"/>
                        </a:rPr>
                        <a:t>socket.socket</a:t>
                      </a:r>
                      <a:r>
                        <a:rPr lang="en-GB" sz="1200" b="0" i="0" dirty="0">
                          <a:effectLst/>
                          <a:latin typeface="+mn-lt"/>
                        </a:rPr>
                        <a:t>(</a:t>
                      </a:r>
                      <a:r>
                        <a:rPr lang="en-GB" sz="1200" b="0" i="0" dirty="0" err="1">
                          <a:effectLst/>
                          <a:latin typeface="+mn-lt"/>
                        </a:rPr>
                        <a:t>socket.AF_INET</a:t>
                      </a:r>
                      <a:r>
                        <a:rPr lang="en-GB" sz="1200" b="0" i="0" dirty="0">
                          <a:effectLst/>
                          <a:latin typeface="+mn-lt"/>
                        </a:rPr>
                        <a:t>, </a:t>
                      </a:r>
                      <a:r>
                        <a:rPr lang="en-GB" sz="1200" b="0" i="0" dirty="0" err="1">
                          <a:effectLst/>
                          <a:latin typeface="+mn-lt"/>
                        </a:rPr>
                        <a:t>socket.SOCK_STREAM</a:t>
                      </a:r>
                      <a:r>
                        <a:rPr lang="en-GB" sz="1200" b="0" i="0" dirty="0">
                          <a:effectLst/>
                          <a:latin typeface="+mn-lt"/>
                        </a:rPr>
                        <a:t>)</a:t>
                      </a:r>
                    </a:p>
                    <a:p>
                      <a:pPr algn="l" rtl="0" fontAlgn="base"/>
                      <a:r>
                        <a:rPr lang="en-GB" sz="1200" b="0" i="0" dirty="0">
                          <a:effectLst/>
                          <a:latin typeface="+mn-lt"/>
                        </a:rPr>
                        <a:t>        </a:t>
                      </a:r>
                      <a:r>
                        <a:rPr lang="en-GB" sz="1200" b="0" i="0" dirty="0" err="1">
                          <a:effectLst/>
                          <a:latin typeface="+mn-lt"/>
                        </a:rPr>
                        <a:t>socket.setdefaulttimeout</a:t>
                      </a:r>
                      <a:r>
                        <a:rPr lang="en-GB" sz="1200" b="0" i="0" dirty="0">
                          <a:effectLst/>
                          <a:latin typeface="+mn-lt"/>
                        </a:rPr>
                        <a:t>(1)</a:t>
                      </a:r>
                    </a:p>
                    <a:p>
                      <a:pPr algn="l" rtl="0" fontAlgn="base"/>
                      <a:r>
                        <a:rPr lang="en-GB" sz="1200" b="0" i="0" dirty="0">
                          <a:effectLst/>
                          <a:latin typeface="+mn-lt"/>
                        </a:rPr>
                        <a:t>         </a:t>
                      </a:r>
                    </a:p>
                    <a:p>
                      <a:pPr algn="l" rtl="0" fontAlgn="base"/>
                      <a:r>
                        <a:rPr lang="en-GB" sz="1200" b="0" i="0" dirty="0">
                          <a:effectLst/>
                          <a:latin typeface="+mn-lt"/>
                        </a:rPr>
                        <a:t>        # code below tells us whether port is open or</a:t>
                      </a:r>
                      <a:r>
                        <a:rPr lang="en-GB" sz="1200" b="0" i="0" baseline="0" dirty="0">
                          <a:effectLst/>
                          <a:latin typeface="+mn-lt"/>
                        </a:rPr>
                        <a:t> if error is encountered</a:t>
                      </a:r>
                      <a:endParaRPr lang="en-GB" sz="1200" b="0" i="0" dirty="0">
                        <a:effectLst/>
                        <a:latin typeface="+mn-lt"/>
                      </a:endParaRPr>
                    </a:p>
                    <a:p>
                      <a:pPr algn="l" rtl="0" fontAlgn="base"/>
                      <a:r>
                        <a:rPr lang="en-GB" sz="1200" b="0" i="0" dirty="0">
                          <a:effectLst/>
                          <a:latin typeface="+mn-lt"/>
                        </a:rPr>
                        <a:t>        result = </a:t>
                      </a:r>
                      <a:r>
                        <a:rPr lang="en-GB" sz="1200" b="0" i="0" dirty="0" err="1">
                          <a:effectLst/>
                          <a:latin typeface="+mn-lt"/>
                        </a:rPr>
                        <a:t>sport.connect_ex</a:t>
                      </a:r>
                      <a:r>
                        <a:rPr lang="en-GB" sz="1200" b="0" i="0" dirty="0">
                          <a:effectLst/>
                          <a:latin typeface="+mn-lt"/>
                        </a:rPr>
                        <a:t>((</a:t>
                      </a:r>
                      <a:r>
                        <a:rPr lang="en-GB" sz="1200" b="0" i="0" dirty="0" err="1">
                          <a:effectLst/>
                          <a:latin typeface="+mn-lt"/>
                        </a:rPr>
                        <a:t>target,port</a:t>
                      </a:r>
                      <a:r>
                        <a:rPr lang="en-GB" sz="1200" b="0" i="0" dirty="0">
                          <a:effectLst/>
                          <a:latin typeface="+mn-lt"/>
                        </a:rPr>
                        <a:t>))</a:t>
                      </a:r>
                    </a:p>
                    <a:p>
                      <a:pPr algn="l" rtl="0" fontAlgn="base"/>
                      <a:r>
                        <a:rPr lang="en-GB" sz="1200" b="0" i="0" dirty="0">
                          <a:effectLst/>
                          <a:latin typeface="+mn-lt"/>
                        </a:rPr>
                        <a:t>        if result ==0:</a:t>
                      </a:r>
                    </a:p>
                    <a:p>
                      <a:pPr algn="l" rtl="0" fontAlgn="base"/>
                      <a:r>
                        <a:rPr lang="en-GB" sz="1200" b="0" i="0" dirty="0">
                          <a:effectLst/>
                          <a:latin typeface="+mn-lt"/>
                        </a:rPr>
                        <a:t>            print("Port {} is </a:t>
                      </a:r>
                      <a:r>
                        <a:rPr lang="en-GB" sz="1200" b="0" i="0" dirty="0" err="1">
                          <a:effectLst/>
                          <a:latin typeface="+mn-lt"/>
                        </a:rPr>
                        <a:t>open".format</a:t>
                      </a:r>
                      <a:r>
                        <a:rPr lang="en-GB" sz="1200" b="0" i="0" dirty="0">
                          <a:effectLst/>
                          <a:latin typeface="+mn-lt"/>
                        </a:rPr>
                        <a:t>(port))</a:t>
                      </a:r>
                    </a:p>
                    <a:p>
                      <a:pPr marL="0" marR="0" lvl="0" indent="0" algn="l" defTabSz="914400" rtl="0" eaLnBrk="1" fontAlgn="base" latinLnBrk="0" hangingPunct="1">
                        <a:lnSpc>
                          <a:spcPct val="100000"/>
                        </a:lnSpc>
                        <a:spcBef>
                          <a:spcPts val="0"/>
                        </a:spcBef>
                        <a:spcAft>
                          <a:spcPts val="0"/>
                        </a:spcAft>
                        <a:buClrTx/>
                        <a:buSzTx/>
                        <a:buFontTx/>
                        <a:buNone/>
                        <a:tabLst/>
                        <a:defRPr/>
                      </a:pPr>
                      <a:r>
                        <a:rPr lang="en-GB" sz="1200" b="0" i="0" dirty="0">
                          <a:effectLst/>
                          <a:latin typeface="+mn-lt"/>
                        </a:rPr>
                        <a:t>            t2 =</a:t>
                      </a:r>
                      <a:r>
                        <a:rPr lang="en-GB" sz="1200" b="0" i="0" baseline="0" dirty="0">
                          <a:effectLst/>
                          <a:latin typeface="+mn-lt"/>
                        </a:rPr>
                        <a:t> </a:t>
                      </a:r>
                      <a:r>
                        <a:rPr lang="en-GB" sz="1200" b="0" i="0" baseline="0" dirty="0" err="1">
                          <a:effectLst/>
                          <a:latin typeface="+mn-lt"/>
                        </a:rPr>
                        <a:t>datetime.now</a:t>
                      </a:r>
                      <a:r>
                        <a:rPr lang="en-GB" sz="1200" b="0" i="0" baseline="0" dirty="0">
                          <a:effectLst/>
                          <a:latin typeface="+mn-lt"/>
                        </a:rPr>
                        <a:t>()</a:t>
                      </a:r>
                      <a:endParaRPr lang="en-GB" sz="1200" b="0" i="0" dirty="0">
                        <a:effectLst/>
                        <a:latin typeface="+mn-lt"/>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GB" sz="1200" b="0" i="0" dirty="0">
                          <a:effectLst/>
                          <a:latin typeface="+mn-lt"/>
                        </a:rPr>
                        <a:t>            print(“Scan begun at + </a:t>
                      </a:r>
                      <a:r>
                        <a:rPr lang="en-GB" sz="1200" dirty="0" err="1"/>
                        <a:t>str</a:t>
                      </a:r>
                      <a:r>
                        <a:rPr lang="en-GB" sz="1200" dirty="0"/>
                        <a:t>(</a:t>
                      </a:r>
                      <a:r>
                        <a:rPr lang="en-GB" sz="1200" dirty="0" err="1"/>
                        <a:t>datetime.now</a:t>
                      </a:r>
                      <a:r>
                        <a:rPr lang="en-GB" sz="1200" dirty="0"/>
                        <a:t>()) + “ total time = “ + t1-t2)</a:t>
                      </a:r>
                    </a:p>
                    <a:p>
                      <a:pPr algn="l" rtl="0" fontAlgn="base"/>
                      <a:endParaRPr lang="en-GB" sz="1200" b="0" i="0" dirty="0">
                        <a:effectLst/>
                        <a:latin typeface="+mn-lt"/>
                      </a:endParaRPr>
                    </a:p>
                    <a:p>
                      <a:pPr algn="l" rtl="0" fontAlgn="base"/>
                      <a:r>
                        <a:rPr lang="en-GB" sz="1200" b="0" i="0" dirty="0">
                          <a:effectLst/>
                          <a:latin typeface="+mn-lt"/>
                        </a:rPr>
                        <a:t>        </a:t>
                      </a:r>
                      <a:r>
                        <a:rPr lang="en-GB" sz="1200" b="0" i="0" dirty="0" err="1">
                          <a:effectLst/>
                          <a:latin typeface="+mn-lt"/>
                        </a:rPr>
                        <a:t>sport.close</a:t>
                      </a:r>
                      <a:r>
                        <a:rPr lang="en-GB" sz="1200" b="0" i="0" dirty="0">
                          <a:effectLst/>
                          <a:latin typeface="+mn-lt"/>
                        </a:rPr>
                        <a:t>()</a:t>
                      </a:r>
                    </a:p>
                    <a:p>
                      <a:pPr algn="l" rtl="0" fontAlgn="base"/>
                      <a:r>
                        <a:rPr lang="en-GB" sz="1200" b="0" i="0" dirty="0">
                          <a:effectLst/>
                          <a:latin typeface="+mn-lt"/>
                        </a:rPr>
                        <a:t>         </a:t>
                      </a:r>
                    </a:p>
                    <a:p>
                      <a:pPr algn="l" rtl="0" fontAlgn="base"/>
                      <a:r>
                        <a:rPr lang="en-GB" sz="1200" b="0" i="0" dirty="0">
                          <a:effectLst/>
                          <a:latin typeface="+mn-lt"/>
                        </a:rPr>
                        <a:t>except </a:t>
                      </a:r>
                      <a:r>
                        <a:rPr lang="en-GB" sz="1200" b="0" i="0" dirty="0" err="1">
                          <a:effectLst/>
                          <a:latin typeface="+mn-lt"/>
                        </a:rPr>
                        <a:t>KeyInterrupt</a:t>
                      </a:r>
                      <a:r>
                        <a:rPr lang="en-GB" sz="1200" b="0" i="0" dirty="0">
                          <a:effectLst/>
                          <a:latin typeface="+mn-lt"/>
                        </a:rPr>
                        <a:t>:</a:t>
                      </a:r>
                    </a:p>
                    <a:p>
                      <a:pPr algn="l" rtl="0" fontAlgn="base"/>
                      <a:r>
                        <a:rPr lang="en-GB" sz="1200" b="0" i="0" dirty="0">
                          <a:effectLst/>
                          <a:latin typeface="+mn-lt"/>
                        </a:rPr>
                        <a:t>        print(“Closing Program”)</a:t>
                      </a:r>
                    </a:p>
                    <a:p>
                      <a:pPr algn="l" rtl="0" fontAlgn="base"/>
                      <a:r>
                        <a:rPr lang="en-GB" sz="1200" b="0" i="0" dirty="0">
                          <a:effectLst/>
                          <a:latin typeface="+mn-lt"/>
                        </a:rPr>
                        <a:t>        </a:t>
                      </a:r>
                      <a:r>
                        <a:rPr lang="en-GB" sz="1200" b="0" i="0" dirty="0" err="1">
                          <a:effectLst/>
                          <a:latin typeface="+mn-lt"/>
                        </a:rPr>
                        <a:t>sys.exit</a:t>
                      </a:r>
                      <a:r>
                        <a:rPr lang="en-GB" sz="1200" b="0" i="0" dirty="0">
                          <a:effectLst/>
                          <a:latin typeface="+mn-lt"/>
                        </a:rPr>
                        <a:t>()</a:t>
                      </a:r>
                    </a:p>
                    <a:p>
                      <a:pPr algn="l" rtl="0" fontAlgn="base"/>
                      <a:r>
                        <a:rPr lang="en-GB" sz="1200" b="0" i="0" dirty="0">
                          <a:effectLst/>
                          <a:latin typeface="+mn-lt"/>
                        </a:rPr>
                        <a:t>except </a:t>
                      </a:r>
                      <a:r>
                        <a:rPr lang="en-GB" sz="1200" b="0" i="0" dirty="0" err="1">
                          <a:effectLst/>
                          <a:latin typeface="+mn-lt"/>
                        </a:rPr>
                        <a:t>socket.gaierror</a:t>
                      </a:r>
                      <a:r>
                        <a:rPr lang="en-GB" sz="1200" b="0" i="0" dirty="0">
                          <a:effectLst/>
                          <a:latin typeface="+mn-lt"/>
                        </a:rPr>
                        <a:t>:</a:t>
                      </a:r>
                    </a:p>
                    <a:p>
                      <a:pPr algn="l" rtl="0" fontAlgn="base"/>
                      <a:r>
                        <a:rPr lang="en-GB" sz="1200" b="0" i="0" dirty="0">
                          <a:effectLst/>
                          <a:latin typeface="+mn-lt"/>
                        </a:rPr>
                        <a:t>        print(“Invalid Hostname, Please Try</a:t>
                      </a:r>
                      <a:r>
                        <a:rPr lang="en-GB" sz="1200" b="0" i="0" baseline="0" dirty="0">
                          <a:effectLst/>
                          <a:latin typeface="+mn-lt"/>
                        </a:rPr>
                        <a:t> Again</a:t>
                      </a:r>
                      <a:r>
                        <a:rPr lang="en-GB" sz="1200" b="0" i="0" dirty="0">
                          <a:effectLst/>
                          <a:latin typeface="+mn-lt"/>
                        </a:rPr>
                        <a:t>")</a:t>
                      </a:r>
                    </a:p>
                    <a:p>
                      <a:pPr algn="l" rtl="0" fontAlgn="base"/>
                      <a:r>
                        <a:rPr lang="en-GB" sz="1200" b="0" i="0" dirty="0">
                          <a:effectLst/>
                          <a:latin typeface="+mn-lt"/>
                        </a:rPr>
                        <a:t>        </a:t>
                      </a:r>
                      <a:r>
                        <a:rPr lang="en-GB" sz="1200" b="0" i="0" dirty="0" err="1">
                          <a:effectLst/>
                          <a:latin typeface="+mn-lt"/>
                        </a:rPr>
                        <a:t>sys.exit</a:t>
                      </a:r>
                      <a:r>
                        <a:rPr lang="en-GB" sz="1200" b="0" i="0" dirty="0">
                          <a:effectLst/>
                          <a:latin typeface="+mn-lt"/>
                        </a:rPr>
                        <a:t>()</a:t>
                      </a:r>
                    </a:p>
                    <a:p>
                      <a:pPr algn="l" rtl="0" fontAlgn="base"/>
                      <a:r>
                        <a:rPr lang="en-GB" sz="1200" b="0" i="0" dirty="0">
                          <a:effectLst/>
                          <a:latin typeface="+mn-lt"/>
                        </a:rPr>
                        <a:t>except </a:t>
                      </a:r>
                      <a:r>
                        <a:rPr lang="en-GB" sz="1200" b="0" i="0" dirty="0" err="1">
                          <a:effectLst/>
                          <a:latin typeface="+mn-lt"/>
                        </a:rPr>
                        <a:t>socket.error</a:t>
                      </a:r>
                      <a:r>
                        <a:rPr lang="en-GB" sz="1200" b="0" i="0" dirty="0">
                          <a:effectLst/>
                          <a:latin typeface="+mn-lt"/>
                        </a:rPr>
                        <a:t>:</a:t>
                      </a:r>
                    </a:p>
                    <a:p>
                      <a:pPr algn="l" rtl="0" fontAlgn="base"/>
                      <a:r>
                        <a:rPr lang="en-GB" sz="1200" b="0" i="0" dirty="0">
                          <a:effectLst/>
                          <a:latin typeface="+mn-lt"/>
                        </a:rPr>
                        <a:t>        print(“No Response</a:t>
                      </a:r>
                      <a:r>
                        <a:rPr lang="en-GB" sz="1200" b="0" i="0" baseline="0" dirty="0">
                          <a:effectLst/>
                          <a:latin typeface="+mn-lt"/>
                        </a:rPr>
                        <a:t> from Server”)</a:t>
                      </a:r>
                      <a:endParaRPr lang="en-GB" sz="1200" b="0" i="0" dirty="0">
                        <a:effectLst/>
                        <a:latin typeface="+mn-lt"/>
                      </a:endParaRPr>
                    </a:p>
                    <a:p>
                      <a:pPr algn="l" rtl="0" fontAlgn="base"/>
                      <a:r>
                        <a:rPr lang="en-GB" sz="1200" b="0" i="0" dirty="0">
                          <a:effectLst/>
                          <a:latin typeface="+mn-lt"/>
                        </a:rPr>
                        <a:t>        </a:t>
                      </a:r>
                      <a:r>
                        <a:rPr lang="en-GB" sz="1200" b="0" i="0" dirty="0" err="1">
                          <a:effectLst/>
                          <a:latin typeface="+mn-lt"/>
                        </a:rPr>
                        <a:t>sys.exit</a:t>
                      </a:r>
                      <a:r>
                        <a:rPr lang="en-GB" sz="1200" b="0" i="0" dirty="0">
                          <a:effectLst/>
                          <a:latin typeface="+mn-lt"/>
                        </a:rPr>
                        <a:t>()</a:t>
                      </a:r>
                    </a:p>
                    <a:p>
                      <a:pPr algn="l" rtl="0" fontAlgn="base"/>
                      <a:endParaRPr lang="en-GB" sz="1200" b="0" i="0" dirty="0">
                        <a:effectLst/>
                        <a:latin typeface="+mn-lt"/>
                      </a:endParaRPr>
                    </a:p>
                  </a:txBody>
                  <a:tcPr marL="37380" marR="37380" marT="52332" marB="52332" anchor="ctr">
                    <a:lnL>
                      <a:noFill/>
                    </a:lnL>
                    <a:lnR>
                      <a:noFill/>
                    </a:lnR>
                    <a:lnT>
                      <a:noFill/>
                    </a:lnT>
                    <a:lnB>
                      <a:noFill/>
                    </a:lnB>
                  </a:tcPr>
                </a:tc>
                <a:extLst>
                  <a:ext uri="{0D108BD9-81ED-4DB2-BD59-A6C34878D82A}">
                    <a16:rowId xmlns:a16="http://schemas.microsoft.com/office/drawing/2014/main" val="730228764"/>
                  </a:ext>
                </a:extLst>
              </a:tr>
            </a:tbl>
          </a:graphicData>
        </a:graphic>
      </p:graphicFrame>
    </p:spTree>
    <p:extLst>
      <p:ext uri="{BB962C8B-B14F-4D97-AF65-F5344CB8AC3E}">
        <p14:creationId xmlns:p14="http://schemas.microsoft.com/office/powerpoint/2010/main" val="344463783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54A8B4A-0EAF-4600-BD68-E946AEC0A325}"/>
              </a:ext>
            </a:extLst>
          </p:cNvPr>
          <p:cNvSpPr>
            <a:spLocks noGrp="1"/>
          </p:cNvSpPr>
          <p:nvPr>
            <p:ph type="sldNum" sz="quarter" idx="11"/>
          </p:nvPr>
        </p:nvSpPr>
        <p:spPr/>
        <p:txBody>
          <a:bodyPr/>
          <a:lstStyle/>
          <a:p>
            <a:fld id="{DA2C159E-F13C-4A85-9A41-E7669D3E0D70}" type="slidenum">
              <a:rPr lang="en-GB" smtClean="0"/>
              <a:pPr/>
              <a:t>99</a:t>
            </a:fld>
            <a:endParaRPr lang="en-GB"/>
          </a:p>
        </p:txBody>
      </p:sp>
      <p:sp>
        <p:nvSpPr>
          <p:cNvPr id="5" name="Footer Placeholder 4">
            <a:extLst>
              <a:ext uri="{FF2B5EF4-FFF2-40B4-BE49-F238E27FC236}">
                <a16:creationId xmlns:a16="http://schemas.microsoft.com/office/drawing/2014/main" id="{12DFDC5C-C5E8-41DA-9B06-B6729BF4080E}"/>
              </a:ext>
            </a:extLst>
          </p:cNvPr>
          <p:cNvSpPr>
            <a:spLocks noGrp="1"/>
          </p:cNvSpPr>
          <p:nvPr>
            <p:ph type="ftr" sz="quarter" idx="10"/>
          </p:nvPr>
        </p:nvSpPr>
        <p:spPr/>
        <p:txBody>
          <a:bodyPr/>
          <a:lstStyle/>
          <a:p>
            <a:r>
              <a:rPr lang="en-GB"/>
              <a:t>Education &amp; Training Foundation</a:t>
            </a:r>
            <a:endParaRPr lang="en-GB" dirty="0"/>
          </a:p>
        </p:txBody>
      </p:sp>
      <p:sp>
        <p:nvSpPr>
          <p:cNvPr id="4" name="TextBox 3">
            <a:extLst>
              <a:ext uri="{FF2B5EF4-FFF2-40B4-BE49-F238E27FC236}">
                <a16:creationId xmlns:a16="http://schemas.microsoft.com/office/drawing/2014/main" id="{E445FCD2-075D-4253-84FB-CF0F832E2A99}"/>
              </a:ext>
            </a:extLst>
          </p:cNvPr>
          <p:cNvSpPr txBox="1"/>
          <p:nvPr/>
        </p:nvSpPr>
        <p:spPr>
          <a:xfrm>
            <a:off x="234000" y="267494"/>
            <a:ext cx="7973984" cy="4093428"/>
          </a:xfrm>
          <a:prstGeom prst="rect">
            <a:avLst/>
          </a:prstGeom>
          <a:noFill/>
        </p:spPr>
        <p:txBody>
          <a:bodyPr wrap="square" rtlCol="0">
            <a:spAutoFit/>
          </a:bodyPr>
          <a:lstStyle/>
          <a:p>
            <a:r>
              <a:rPr lang="en-GB" sz="2000" b="1" dirty="0">
                <a:solidFill>
                  <a:schemeClr val="dk1"/>
                </a:solidFill>
                <a:latin typeface="+mj-lt"/>
                <a:ea typeface="Calibri"/>
                <a:cs typeface="Calibri"/>
                <a:sym typeface="Calibri"/>
              </a:rPr>
              <a:t>Project analysis for solution two</a:t>
            </a:r>
            <a:r>
              <a:rPr lang="en-GB" sz="2000" dirty="0">
                <a:solidFill>
                  <a:schemeClr val="dk1"/>
                </a:solidFill>
                <a:latin typeface="+mj-lt"/>
                <a:ea typeface="Calibri"/>
                <a:cs typeface="Calibri"/>
                <a:sym typeface="Calibri"/>
              </a:rPr>
              <a:t> </a:t>
            </a:r>
          </a:p>
          <a:p>
            <a:endParaRPr lang="en-GB" sz="1200" dirty="0">
              <a:solidFill>
                <a:schemeClr val="dk1"/>
              </a:solidFill>
              <a:ea typeface="Calibri"/>
              <a:cs typeface="Calibri"/>
              <a:sym typeface="Calibri"/>
            </a:endParaRPr>
          </a:p>
          <a:p>
            <a:r>
              <a:rPr lang="en-GB" sz="1200" b="1" dirty="0">
                <a:solidFill>
                  <a:schemeClr val="dk1"/>
                </a:solidFill>
                <a:ea typeface="Calibri"/>
                <a:cs typeface="Calibri"/>
                <a:sym typeface="Calibri"/>
              </a:rPr>
              <a:t>Scope</a:t>
            </a:r>
          </a:p>
          <a:p>
            <a:r>
              <a:rPr lang="en-GB" sz="1200" dirty="0">
                <a:solidFill>
                  <a:schemeClr val="dk1"/>
                </a:solidFill>
                <a:ea typeface="Calibri"/>
                <a:cs typeface="Calibri"/>
                <a:sym typeface="Calibri"/>
              </a:rPr>
              <a:t>The project will include:</a:t>
            </a:r>
          </a:p>
          <a:p>
            <a:pPr marL="171450" indent="-171450">
              <a:buFont typeface="Arial" panose="020B0604020202020204" pitchFamily="34" charset="0"/>
              <a:buChar char="•"/>
            </a:pPr>
            <a:r>
              <a:rPr lang="en-GB" sz="1200" dirty="0">
                <a:solidFill>
                  <a:schemeClr val="dk1"/>
                </a:solidFill>
                <a:ea typeface="Calibri"/>
                <a:cs typeface="Calibri"/>
                <a:sym typeface="Calibri"/>
              </a:rPr>
              <a:t>A working port-scanner application with a scan range of at least 50-499</a:t>
            </a:r>
          </a:p>
          <a:p>
            <a:pPr fontAlgn="base"/>
            <a:r>
              <a:rPr lang="en-GB" sz="1200" dirty="0"/>
              <a:t>    for port in range(1,500):</a:t>
            </a:r>
          </a:p>
          <a:p>
            <a:pPr fontAlgn="base"/>
            <a:r>
              <a:rPr lang="en-GB" sz="1200" dirty="0"/>
              <a:t>        sport = </a:t>
            </a:r>
            <a:r>
              <a:rPr lang="en-GB" sz="1200" dirty="0" err="1"/>
              <a:t>socket.socket</a:t>
            </a:r>
            <a:r>
              <a:rPr lang="en-GB" sz="1200" dirty="0"/>
              <a:t>(</a:t>
            </a:r>
            <a:r>
              <a:rPr lang="en-GB" sz="1200" dirty="0" err="1"/>
              <a:t>socket.AF_INET</a:t>
            </a:r>
            <a:r>
              <a:rPr lang="en-GB" sz="1200" dirty="0"/>
              <a:t>, </a:t>
            </a:r>
            <a:r>
              <a:rPr lang="en-GB" sz="1200" dirty="0" err="1"/>
              <a:t>socket.SOCK_STREAM</a:t>
            </a:r>
            <a:r>
              <a:rPr lang="en-GB" sz="1200" dirty="0"/>
              <a:t>)</a:t>
            </a:r>
          </a:p>
          <a:p>
            <a:pPr fontAlgn="base"/>
            <a:r>
              <a:rPr lang="en-GB" sz="1200" dirty="0"/>
              <a:t>        </a:t>
            </a:r>
            <a:r>
              <a:rPr lang="en-GB" sz="1200" dirty="0" err="1"/>
              <a:t>socket.setdefaulttimeout</a:t>
            </a:r>
            <a:r>
              <a:rPr lang="en-GB" sz="1200" dirty="0"/>
              <a:t>(1)</a:t>
            </a:r>
          </a:p>
          <a:p>
            <a:pPr lvl="0"/>
            <a:r>
              <a:rPr lang="en-GB" sz="1200" dirty="0">
                <a:solidFill>
                  <a:schemeClr val="dk1"/>
                </a:solidFill>
                <a:ea typeface="Calibri"/>
                <a:cs typeface="Calibri"/>
                <a:sym typeface="Calibri"/>
              </a:rPr>
              <a:t>Shows scans through ports 1-499.</a:t>
            </a:r>
          </a:p>
          <a:p>
            <a:pPr lvl="0"/>
            <a:endParaRPr lang="en-GB" sz="1200" dirty="0">
              <a:solidFill>
                <a:schemeClr val="dk1"/>
              </a:solidFill>
              <a:ea typeface="Calibri"/>
              <a:cs typeface="Calibri"/>
              <a:sym typeface="Calibri"/>
            </a:endParaRPr>
          </a:p>
          <a:p>
            <a:pPr marL="171450" indent="-171450">
              <a:buFont typeface="Arial" panose="020B0604020202020204" pitchFamily="34" charset="0"/>
              <a:buChar char="•"/>
            </a:pPr>
            <a:r>
              <a:rPr lang="en-GB" sz="1200" dirty="0">
                <a:solidFill>
                  <a:schemeClr val="dk1"/>
                </a:solidFill>
                <a:ea typeface="Calibri"/>
                <a:cs typeface="Calibri"/>
                <a:sym typeface="Calibri"/>
              </a:rPr>
              <a:t>Output showing total scan time</a:t>
            </a:r>
          </a:p>
          <a:p>
            <a:pPr lvl="0" fontAlgn="base">
              <a:defRPr/>
            </a:pPr>
            <a:r>
              <a:rPr lang="en-GB" sz="1200" dirty="0"/>
              <a:t>print(“Scan begun at + </a:t>
            </a:r>
            <a:r>
              <a:rPr lang="en-GB" sz="1200" dirty="0" err="1"/>
              <a:t>str</a:t>
            </a:r>
            <a:r>
              <a:rPr lang="en-GB" sz="1200" dirty="0"/>
              <a:t>(</a:t>
            </a:r>
            <a:r>
              <a:rPr lang="en-GB" sz="1200" dirty="0" err="1"/>
              <a:t>datetime.now</a:t>
            </a:r>
            <a:r>
              <a:rPr lang="en-GB" sz="1200" dirty="0"/>
              <a:t>()) + “ total time = “ + t1-t2)</a:t>
            </a:r>
          </a:p>
          <a:p>
            <a:r>
              <a:rPr lang="en-GB" sz="1200" dirty="0">
                <a:solidFill>
                  <a:schemeClr val="dk1"/>
                </a:solidFill>
                <a:ea typeface="Calibri"/>
                <a:cs typeface="Calibri"/>
                <a:sym typeface="Calibri"/>
              </a:rPr>
              <a:t>Shows scan time.</a:t>
            </a:r>
          </a:p>
          <a:p>
            <a:endParaRPr lang="en-GB" sz="1200" dirty="0">
              <a:solidFill>
                <a:schemeClr val="dk1"/>
              </a:solidFill>
              <a:ea typeface="Calibri"/>
              <a:cs typeface="Calibri"/>
              <a:sym typeface="Calibri"/>
            </a:endParaRPr>
          </a:p>
          <a:p>
            <a:pPr marL="171450" indent="-171450">
              <a:buFont typeface="Arial" panose="020B0604020202020204" pitchFamily="34" charset="0"/>
              <a:buChar char="•"/>
            </a:pPr>
            <a:r>
              <a:rPr lang="en-GB" sz="1200" dirty="0">
                <a:solidFill>
                  <a:schemeClr val="dk1"/>
                </a:solidFill>
                <a:ea typeface="Calibri"/>
                <a:cs typeface="Calibri"/>
                <a:sym typeface="Calibri"/>
              </a:rPr>
              <a:t>Ability to input a target hostname</a:t>
            </a:r>
          </a:p>
          <a:p>
            <a:pPr fontAlgn="base"/>
            <a:r>
              <a:rPr lang="en-GB" sz="1200" dirty="0"/>
              <a:t>if </a:t>
            </a:r>
            <a:r>
              <a:rPr lang="en-GB" sz="1200" dirty="0" err="1"/>
              <a:t>len</a:t>
            </a:r>
            <a:r>
              <a:rPr lang="en-GB" sz="1200" dirty="0"/>
              <a:t>(</a:t>
            </a:r>
            <a:r>
              <a:rPr lang="en-GB" sz="1200" dirty="0" err="1"/>
              <a:t>sys.argv</a:t>
            </a:r>
            <a:r>
              <a:rPr lang="en-GB" sz="1200" dirty="0"/>
              <a:t>) == 2:</a:t>
            </a:r>
          </a:p>
          <a:p>
            <a:pPr fontAlgn="base"/>
            <a:r>
              <a:rPr lang="en-GB" sz="1200" dirty="0"/>
              <a:t>    target = </a:t>
            </a:r>
            <a:r>
              <a:rPr lang="en-GB" sz="1200" dirty="0" err="1"/>
              <a:t>socket.gethostbyname</a:t>
            </a:r>
            <a:r>
              <a:rPr lang="en-GB" sz="1200" dirty="0"/>
              <a:t>(</a:t>
            </a:r>
            <a:r>
              <a:rPr lang="en-GB" sz="1200" dirty="0" err="1"/>
              <a:t>sys.argv</a:t>
            </a:r>
            <a:r>
              <a:rPr lang="en-GB" sz="1200" dirty="0"/>
              <a:t>[1])</a:t>
            </a:r>
          </a:p>
          <a:p>
            <a:pPr lvl="0"/>
            <a:r>
              <a:rPr lang="en-GB" sz="1200" dirty="0">
                <a:solidFill>
                  <a:schemeClr val="dk1"/>
                </a:solidFill>
                <a:ea typeface="Calibri"/>
                <a:cs typeface="Calibri"/>
                <a:sym typeface="Calibri"/>
              </a:rPr>
              <a:t>Allows specification of a target via IP/hostname.</a:t>
            </a:r>
          </a:p>
          <a:p>
            <a:pPr marL="171450" indent="-171450">
              <a:buFont typeface="Arial" panose="020B0604020202020204" pitchFamily="34" charset="0"/>
              <a:buChar char="•"/>
            </a:pPr>
            <a:endParaRPr lang="en-GB" sz="1200" dirty="0">
              <a:solidFill>
                <a:schemeClr val="dk1"/>
              </a:solidFill>
              <a:ea typeface="Calibri"/>
              <a:cs typeface="Calibri"/>
              <a:sym typeface="Calibri"/>
            </a:endParaRPr>
          </a:p>
          <a:p>
            <a:br>
              <a:rPr lang="en-GB" sz="1200" dirty="0"/>
            </a:br>
            <a:endParaRPr lang="en-GB" sz="1200" dirty="0"/>
          </a:p>
        </p:txBody>
      </p:sp>
      <p:pic>
        <p:nvPicPr>
          <p:cNvPr id="6" name="Google Shape;85;p1">
            <a:extLst>
              <a:ext uri="{FF2B5EF4-FFF2-40B4-BE49-F238E27FC236}">
                <a16:creationId xmlns:a16="http://schemas.microsoft.com/office/drawing/2014/main" id="{3B3FD89F-8367-457F-BADD-2E2E11903307}"/>
              </a:ext>
            </a:extLst>
          </p:cNvPr>
          <p:cNvPicPr preferRelativeResize="0"/>
          <p:nvPr/>
        </p:nvPicPr>
        <p:blipFill rotWithShape="1">
          <a:blip r:embed="rId3">
            <a:alphaModFix/>
          </a:blip>
          <a:srcRect/>
          <a:stretch/>
        </p:blipFill>
        <p:spPr>
          <a:xfrm>
            <a:off x="5842224" y="2272075"/>
            <a:ext cx="3023616" cy="1582601"/>
          </a:xfrm>
          <a:prstGeom prst="rect">
            <a:avLst/>
          </a:prstGeom>
          <a:noFill/>
          <a:ln>
            <a:noFill/>
          </a:ln>
        </p:spPr>
      </p:pic>
    </p:spTree>
    <p:extLst>
      <p:ext uri="{BB962C8B-B14F-4D97-AF65-F5344CB8AC3E}">
        <p14:creationId xmlns:p14="http://schemas.microsoft.com/office/powerpoint/2010/main" val="4250942329"/>
      </p:ext>
    </p:extLst>
  </p:cSld>
  <p:clrMapOvr>
    <a:masterClrMapping/>
  </p:clrMapOvr>
</p:sld>
</file>

<file path=ppt/theme/theme1.xml><?xml version="1.0" encoding="utf-8"?>
<a:theme xmlns:a="http://schemas.openxmlformats.org/drawingml/2006/main" name="ETF Master">
  <a:themeElements>
    <a:clrScheme name="Custom 2">
      <a:dk1>
        <a:srgbClr val="000000"/>
      </a:dk1>
      <a:lt1>
        <a:srgbClr val="FFFFFF"/>
      </a:lt1>
      <a:dk2>
        <a:srgbClr val="000000"/>
      </a:dk2>
      <a:lt2>
        <a:srgbClr val="EEECE1"/>
      </a:lt2>
      <a:accent1>
        <a:srgbClr val="00A068"/>
      </a:accent1>
      <a:accent2>
        <a:srgbClr val="E51C41"/>
      </a:accent2>
      <a:accent3>
        <a:srgbClr val="FDB913"/>
      </a:accent3>
      <a:accent4>
        <a:srgbClr val="0071F8"/>
      </a:accent4>
      <a:accent5>
        <a:srgbClr val="BE0064"/>
      </a:accent5>
      <a:accent6>
        <a:srgbClr val="000000"/>
      </a:accent6>
      <a:hlink>
        <a:srgbClr val="0000FF"/>
      </a:hlink>
      <a:folHlink>
        <a:srgbClr val="800080"/>
      </a:folHlink>
    </a:clrScheme>
    <a:fontScheme name="ETF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tx2"/>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350" dirty="0"/>
        </a:defPPr>
      </a:lstStyle>
    </a:txDef>
  </a:objectDefaults>
  <a:extraClrSchemeLst/>
  <a:extLst>
    <a:ext uri="{05A4C25C-085E-4340-85A3-A5531E510DB2}">
      <thm15:themeFamily xmlns:thm15="http://schemas.microsoft.com/office/thememl/2012/main" name="ETF PPT TEMPLATE 2017 REVISION 2" id="{D9072210-44E4-4708-8F0F-C17D53D19737}" vid="{93905E69-2C3A-474D-AE1D-AE1AB7FC7A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a75230e0-234e-44fc-a46b-fcfdfca8ad4b" xsi:nil="true"/>
    <lcf76f155ced4ddcb4097134ff3c332f xmlns="b99cf144-4eb2-4910-9a88-c8d0ce72bbfd">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F881A016B10084995EF93CBCB18F51C" ma:contentTypeVersion="16" ma:contentTypeDescription="Create a new document." ma:contentTypeScope="" ma:versionID="0f627ac8ac796d0912ca7dfbd8a8a9aa">
  <xsd:schema xmlns:xsd="http://www.w3.org/2001/XMLSchema" xmlns:xs="http://www.w3.org/2001/XMLSchema" xmlns:p="http://schemas.microsoft.com/office/2006/metadata/properties" xmlns:ns2="b99cf144-4eb2-4910-9a88-c8d0ce72bbfd" xmlns:ns3="a75230e0-234e-44fc-a46b-fcfdfca8ad4b" targetNamespace="http://schemas.microsoft.com/office/2006/metadata/properties" ma:root="true" ma:fieldsID="aa06230f52e8ad95caf0184dcb1ba937" ns2:_="" ns3:_="">
    <xsd:import namespace="b99cf144-4eb2-4910-9a88-c8d0ce72bbfd"/>
    <xsd:import namespace="a75230e0-234e-44fc-a46b-fcfdfca8ad4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2:MediaServiceDateTake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9cf144-4eb2-4910-9a88-c8d0ce72bbf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20cda56a-0d36-40e2-ad5d-df46f41119bb"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75230e0-234e-44fc-a46b-fcfdfca8ad4b"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a57b629d-5dce-4b34-ab1a-52e3d0ef0cee}" ma:internalName="TaxCatchAll" ma:showField="CatchAllData" ma:web="a75230e0-234e-44fc-a46b-fcfdfca8ad4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9729C5E-FC3E-4187-92B8-5FE37E61E9DA}">
  <ds:schemaRefs>
    <ds:schemaRef ds:uri="http://schemas.microsoft.com/sharepoint/v3/contenttype/forms"/>
  </ds:schemaRefs>
</ds:datastoreItem>
</file>

<file path=customXml/itemProps2.xml><?xml version="1.0" encoding="utf-8"?>
<ds:datastoreItem xmlns:ds="http://schemas.openxmlformats.org/officeDocument/2006/customXml" ds:itemID="{4A76E745-D9E8-4D93-8B7F-BCE1E4A491AA}">
  <ds:schemaRefs>
    <ds:schemaRef ds:uri="http://purl.org/dc/elements/1.1/"/>
    <ds:schemaRef ds:uri="http://schemas.microsoft.com/sharepoint/v4"/>
    <ds:schemaRef ds:uri="http://purl.org/dc/terms/"/>
    <ds:schemaRef ds:uri="2847a094-2edf-4950-a853-13ec668231ed"/>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414d2ded-29cc-4abd-a1df-c646721ce55b"/>
    <ds:schemaRef ds:uri="http://www.w3.org/XML/1998/namespace"/>
    <ds:schemaRef ds:uri="http://purl.org/dc/dcmitype/"/>
  </ds:schemaRefs>
</ds:datastoreItem>
</file>

<file path=customXml/itemProps3.xml><?xml version="1.0" encoding="utf-8"?>
<ds:datastoreItem xmlns:ds="http://schemas.openxmlformats.org/officeDocument/2006/customXml" ds:itemID="{31EFEC7B-F00B-435E-B8DF-3C0DD14BDA34}"/>
</file>

<file path=docProps/app.xml><?xml version="1.0" encoding="utf-8"?>
<Properties xmlns="http://schemas.openxmlformats.org/officeDocument/2006/extended-properties" xmlns:vt="http://schemas.openxmlformats.org/officeDocument/2006/docPropsVTypes">
  <TotalTime>7878</TotalTime>
  <Words>15575</Words>
  <Application>Microsoft Office PowerPoint</Application>
  <PresentationFormat>On-screen Show (16:9)</PresentationFormat>
  <Paragraphs>2246</Paragraphs>
  <Slides>119</Slides>
  <Notes>118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119</vt:i4>
      </vt:variant>
    </vt:vector>
  </HeadingPairs>
  <TitlesOfParts>
    <vt:vector size="123" baseType="lpstr">
      <vt:lpstr>Arial</vt:lpstr>
      <vt:lpstr>Calibri</vt:lpstr>
      <vt:lpstr>Open Sans</vt:lpstr>
      <vt:lpstr>ETF Master</vt:lpstr>
      <vt:lpstr>Employer-set project</vt:lpstr>
      <vt:lpstr>PowerPoint Presentation</vt:lpstr>
      <vt:lpstr>01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02</vt:lpstr>
      <vt:lpstr>PowerPoint Presentation</vt:lpstr>
      <vt:lpstr>Software testing</vt:lpstr>
      <vt:lpstr>Interface testing</vt:lpstr>
      <vt:lpstr>Boundary testing</vt:lpstr>
      <vt:lpstr>Unit testing</vt:lpstr>
      <vt:lpstr>Integration testing</vt:lpstr>
      <vt:lpstr>PowerPoint Presentation</vt:lpstr>
      <vt:lpstr>PowerPoint Presentation</vt:lpstr>
      <vt:lpstr>PowerPoint Presentation</vt:lpstr>
      <vt:lpstr>PowerPoint Presentation</vt:lpstr>
      <vt:lpstr>PowerPoint Presentation</vt:lpstr>
      <vt:lpstr>PowerPoint Presentation</vt:lpstr>
      <vt:lpstr>03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04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05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underpinning excellence</dc:title>
  <dc:creator>Richard Overton</dc:creator>
  <cp:lastModifiedBy>Adi</cp:lastModifiedBy>
  <cp:revision>223</cp:revision>
  <dcterms:created xsi:type="dcterms:W3CDTF">2020-10-20T08:50:32Z</dcterms:created>
  <dcterms:modified xsi:type="dcterms:W3CDTF">2022-06-21T08:40:53Z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0x010100BF881A016B10084995EF93CBCB18F51C</vt:lpwstr>
  </property>
</Properties>
</file>