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3"/>
  </p:notesMasterIdLst>
  <p:handoutMasterIdLst>
    <p:handoutMasterId r:id="rId114"/>
  </p:handoutMasterIdLst>
  <p:sldIdLst>
    <p:sldId id="516" r:id="rId5"/>
    <p:sldId id="298" r:id="rId6"/>
    <p:sldId id="521" r:id="rId7"/>
    <p:sldId id="522" r:id="rId8"/>
    <p:sldId id="523" r:id="rId9"/>
    <p:sldId id="524" r:id="rId10"/>
    <p:sldId id="525" r:id="rId11"/>
    <p:sldId id="526" r:id="rId12"/>
    <p:sldId id="527" r:id="rId13"/>
    <p:sldId id="528" r:id="rId14"/>
    <p:sldId id="529" r:id="rId15"/>
    <p:sldId id="530" r:id="rId16"/>
    <p:sldId id="493" r:id="rId17"/>
    <p:sldId id="315" r:id="rId18"/>
    <p:sldId id="492" r:id="rId19"/>
    <p:sldId id="531" r:id="rId20"/>
    <p:sldId id="300" r:id="rId21"/>
    <p:sldId id="532" r:id="rId22"/>
    <p:sldId id="533" r:id="rId23"/>
    <p:sldId id="534" r:id="rId24"/>
    <p:sldId id="535" r:id="rId25"/>
    <p:sldId id="536" r:id="rId26"/>
    <p:sldId id="537" r:id="rId27"/>
    <p:sldId id="538" r:id="rId28"/>
    <p:sldId id="539" r:id="rId29"/>
    <p:sldId id="325" r:id="rId30"/>
    <p:sldId id="540" r:id="rId31"/>
    <p:sldId id="541" r:id="rId32"/>
    <p:sldId id="542" r:id="rId33"/>
    <p:sldId id="543" r:id="rId34"/>
    <p:sldId id="544" r:id="rId35"/>
    <p:sldId id="545" r:id="rId36"/>
    <p:sldId id="546" r:id="rId37"/>
    <p:sldId id="547" r:id="rId38"/>
    <p:sldId id="548" r:id="rId39"/>
    <p:sldId id="549" r:id="rId40"/>
    <p:sldId id="550" r:id="rId41"/>
    <p:sldId id="337" r:id="rId42"/>
    <p:sldId id="551" r:id="rId43"/>
    <p:sldId id="552" r:id="rId44"/>
    <p:sldId id="553" r:id="rId45"/>
    <p:sldId id="554" r:id="rId46"/>
    <p:sldId id="555" r:id="rId47"/>
    <p:sldId id="556" r:id="rId48"/>
    <p:sldId id="557" r:id="rId49"/>
    <p:sldId id="558" r:id="rId50"/>
    <p:sldId id="559" r:id="rId51"/>
    <p:sldId id="560" r:id="rId52"/>
    <p:sldId id="561" r:id="rId53"/>
    <p:sldId id="562" r:id="rId54"/>
    <p:sldId id="563" r:id="rId55"/>
    <p:sldId id="564" r:id="rId56"/>
    <p:sldId id="565" r:id="rId57"/>
    <p:sldId id="566" r:id="rId58"/>
    <p:sldId id="567" r:id="rId59"/>
    <p:sldId id="568" r:id="rId60"/>
    <p:sldId id="569" r:id="rId61"/>
    <p:sldId id="570" r:id="rId62"/>
    <p:sldId id="571" r:id="rId63"/>
    <p:sldId id="572" r:id="rId64"/>
    <p:sldId id="573" r:id="rId65"/>
    <p:sldId id="574" r:id="rId66"/>
    <p:sldId id="575" r:id="rId67"/>
    <p:sldId id="576" r:id="rId68"/>
    <p:sldId id="577" r:id="rId69"/>
    <p:sldId id="578" r:id="rId70"/>
    <p:sldId id="370" r:id="rId71"/>
    <p:sldId id="369" r:id="rId72"/>
    <p:sldId id="496" r:id="rId73"/>
    <p:sldId id="372" r:id="rId74"/>
    <p:sldId id="497" r:id="rId75"/>
    <p:sldId id="498" r:id="rId76"/>
    <p:sldId id="499" r:id="rId77"/>
    <p:sldId id="377" r:id="rId78"/>
    <p:sldId id="379" r:id="rId79"/>
    <p:sldId id="380" r:id="rId80"/>
    <p:sldId id="381" r:id="rId81"/>
    <p:sldId id="383" r:id="rId82"/>
    <p:sldId id="385" r:id="rId83"/>
    <p:sldId id="384" r:id="rId84"/>
    <p:sldId id="386" r:id="rId85"/>
    <p:sldId id="501" r:id="rId86"/>
    <p:sldId id="387" r:id="rId87"/>
    <p:sldId id="388" r:id="rId88"/>
    <p:sldId id="389" r:id="rId89"/>
    <p:sldId id="391" r:id="rId90"/>
    <p:sldId id="515" r:id="rId91"/>
    <p:sldId id="392" r:id="rId92"/>
    <p:sldId id="395" r:id="rId93"/>
    <p:sldId id="394" r:id="rId94"/>
    <p:sldId id="396" r:id="rId95"/>
    <p:sldId id="405" r:id="rId96"/>
    <p:sldId id="398" r:id="rId97"/>
    <p:sldId id="404" r:id="rId98"/>
    <p:sldId id="399" r:id="rId99"/>
    <p:sldId id="406" r:id="rId100"/>
    <p:sldId id="397" r:id="rId101"/>
    <p:sldId id="400" r:id="rId102"/>
    <p:sldId id="401" r:id="rId103"/>
    <p:sldId id="402" r:id="rId104"/>
    <p:sldId id="403" r:id="rId105"/>
    <p:sldId id="409" r:id="rId106"/>
    <p:sldId id="408" r:id="rId107"/>
    <p:sldId id="410" r:id="rId108"/>
    <p:sldId id="412" r:id="rId109"/>
    <p:sldId id="411" r:id="rId110"/>
    <p:sldId id="393" r:id="rId111"/>
    <p:sldId id="262" r:id="rId11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60">
          <p15:clr>
            <a:srgbClr val="A4A3A4"/>
          </p15:clr>
        </p15:guide>
        <p15:guide id="3" orient="horz" pos="169">
          <p15:clr>
            <a:srgbClr val="A4A3A4"/>
          </p15:clr>
        </p15:guide>
        <p15:guide id="4" orient="horz" pos="2890">
          <p15:clr>
            <a:srgbClr val="A4A3A4"/>
          </p15:clr>
        </p15:guide>
        <p15:guide id="5" orient="horz">
          <p15:clr>
            <a:srgbClr val="A4A3A4"/>
          </p15:clr>
        </p15:guide>
        <p15:guide id="6" orient="horz" pos="622">
          <p15:clr>
            <a:srgbClr val="A4A3A4"/>
          </p15:clr>
        </p15:guide>
        <p15:guide id="7" orient="horz" pos="1575">
          <p15:clr>
            <a:srgbClr val="A4A3A4"/>
          </p15:clr>
        </p15:guide>
        <p15:guide id="8" orient="horz" pos="868">
          <p15:clr>
            <a:srgbClr val="A4A3A4"/>
          </p15:clr>
        </p15:guide>
        <p15:guide id="9" pos="2835">
          <p15:clr>
            <a:srgbClr val="A4A3A4"/>
          </p15:clr>
        </p15:guide>
        <p15:guide id="10" pos="5583">
          <p15:clr>
            <a:srgbClr val="A4A3A4"/>
          </p15:clr>
        </p15:guide>
        <p15:guide id="11" pos="158">
          <p15:clr>
            <a:srgbClr val="A4A3A4"/>
          </p15:clr>
        </p15:guide>
        <p15:guide id="12" pos="5012">
          <p15:clr>
            <a:srgbClr val="A4A3A4"/>
          </p15:clr>
        </p15:guide>
        <p15:guide id="13" pos="1651">
          <p15:clr>
            <a:srgbClr val="A4A3A4"/>
          </p15:clr>
        </p15:guide>
        <p15:guide id="14" pos="2744">
          <p15:clr>
            <a:srgbClr val="A4A3A4"/>
          </p15:clr>
        </p15:guide>
        <p15:guide id="15" pos="5465">
          <p15:clr>
            <a:srgbClr val="A4A3A4"/>
          </p15:clr>
        </p15:guide>
        <p15:guide id="16" pos="956">
          <p15:clr>
            <a:srgbClr val="A4A3A4"/>
          </p15:clr>
        </p15:guide>
        <p15:guide id="17" pos="2562">
          <p15:clr>
            <a:srgbClr val="A4A3A4"/>
          </p15:clr>
        </p15:guide>
        <p15:guide id="18" pos="325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C50120-CEF7-429F-91B5-69F44A063FD4}" name="Ca.Hewitt" initials="CH" userId="S::ca.hewitt@longdean.herts.sch.uk::a6fed674-4faf-4827-ba90-9c3689d97de5" providerId="AD"/>
  <p188:author id="{E68DBF29-173B-1EE4-E980-EBF86C79181A}" name="Editor" initials="ED" userId="Editor" providerId="None"/>
  <p188:author id="{D3136E5E-C2F7-2242-1F09-64F4223FABB7}" name="Kathy Smith" initials="KS" userId="S::kathy.smith_sgscol.ac.uk#ext#@aoctenant.onmicrosoft.com::138ec0c3-5c05-4c1b-9078-e9383766602d" providerId="AD"/>
  <p188:author id="{29D15792-B43A-529C-3385-D53E862EDB94}" name="Guest User" initials="GU" userId="S::urn:spo:anon#7b9bb4c449e1e4fc95932ecbcacc378370e0aab93edd17d3c2fd7970a903600c::" providerId="AD"/>
  <p188:author id="{1881849B-C566-C0CF-748B-BB158229F191}" name="Paul Stych" initials="PS" userId="4498c3c78672305e" providerId="Windows Live"/>
  <p188:author id="{6BEE51D8-7DFA-0C73-07A6-B6FDEC75D2C7}" name="Sharon Moore" initials="SM" userId="11e493e1b6637736" providerId="Windows Live"/>
  <p188:author id="{CD513FE5-B6CC-6AD8-5671-8D4ADC2CCD82}" name="Kathy Smith" initials="KS" userId="S::Kathy.Smith@sgscol.ac.uk::927e9b06-b679-4720-bb0c-fc6800ce1212" providerId="AD"/>
  <p188:author id="{C5BFB8EA-7DEC-AC05-9A26-617AB0D4253C}" name="Kathy Smith" initials="KS" userId="S::kathy.smith@sgscol.ac.uk::927e9b06-b679-4720-bb0c-fc6800ce1212" providerId="AD"/>
  <p188:author id="{8B974DFA-7E2D-4688-6FE1-33B210CC59CD}" name="Oonagh Cameron-Clist" initials="OC" userId="S::Oonagh.Cameron-Clist@wiltshire.ac.uk::66d2aeec-fd4c-44f3-a96e-885981b9599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1C41"/>
    <a:srgbClr val="0071F8"/>
    <a:srgbClr val="00A068"/>
    <a:srgbClr val="BE0064"/>
    <a:srgbClr val="FEB9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FD0113-E133-44A2-A32B-69213A199C1C}" v="16" dt="2024-07-24T14:14:59.0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93447" autoAdjust="0"/>
  </p:normalViewPr>
  <p:slideViewPr>
    <p:cSldViewPr snapToGrid="0">
      <p:cViewPr varScale="1">
        <p:scale>
          <a:sx n="78" d="100"/>
          <a:sy n="78" d="100"/>
        </p:scale>
        <p:origin x="684" y="52"/>
      </p:cViewPr>
      <p:guideLst>
        <p:guide orient="horz" pos="1620"/>
        <p:guide orient="horz" pos="3060"/>
        <p:guide orient="horz" pos="169"/>
        <p:guide orient="horz" pos="2890"/>
        <p:guide orient="horz"/>
        <p:guide orient="horz" pos="622"/>
        <p:guide orient="horz" pos="1575"/>
        <p:guide orient="horz" pos="868"/>
        <p:guide pos="2835"/>
        <p:guide pos="5583"/>
        <p:guide pos="158"/>
        <p:guide pos="5012"/>
        <p:guide pos="1651"/>
        <p:guide pos="2744"/>
        <p:guide pos="5465"/>
        <p:guide pos="956"/>
        <p:guide pos="2562"/>
        <p:guide pos="3257"/>
      </p:guideLst>
    </p:cSldViewPr>
  </p:slideViewPr>
  <p:outlineViewPr>
    <p:cViewPr>
      <p:scale>
        <a:sx n="33" d="100"/>
        <a:sy n="33" d="100"/>
      </p:scale>
      <p:origin x="0" y="-89972"/>
    </p:cViewPr>
  </p:outlin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handoutMaster" Target="handoutMasters/handoutMaster1.xml"/><Relationship Id="rId119"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diagrams/_rels/data1.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s>
</file>

<file path=ppt/diagrams/_rels/data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108.svg"/></Relationships>
</file>

<file path=ppt/diagrams/_rels/data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svg"/><Relationship Id="rId1" Type="http://schemas.openxmlformats.org/officeDocument/2006/relationships/image" Target="../media/image114.png"/><Relationship Id="rId4" Type="http://schemas.openxmlformats.org/officeDocument/2006/relationships/image" Target="../media/image117.svg"/></Relationships>
</file>

<file path=ppt/diagrams/_rels/data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10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10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svg"/><Relationship Id="rId1" Type="http://schemas.openxmlformats.org/officeDocument/2006/relationships/image" Target="../media/image114.png"/><Relationship Id="rId4" Type="http://schemas.openxmlformats.org/officeDocument/2006/relationships/image" Target="../media/image11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10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4EA5EE-9823-431C-BC00-034C163FEF0E}"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6C7093D7-D11F-4B92-B695-387BC2196381}">
      <dgm:prSet custT="1"/>
      <dgm:spPr/>
      <dgm:t>
        <a:bodyPr/>
        <a:lstStyle/>
        <a:p>
          <a:pPr>
            <a:lnSpc>
              <a:spcPct val="100000"/>
            </a:lnSpc>
          </a:pPr>
          <a:r>
            <a:rPr lang="en-US" sz="2400"/>
            <a:t>Assess the risks</a:t>
          </a:r>
        </a:p>
      </dgm:t>
    </dgm:pt>
    <dgm:pt modelId="{B3DE3DA3-0B7B-4FEE-9B1B-C7AF8B973915}" type="parTrans" cxnId="{7863C2E4-EEA3-4455-9C2A-19F005244866}">
      <dgm:prSet/>
      <dgm:spPr/>
      <dgm:t>
        <a:bodyPr/>
        <a:lstStyle/>
        <a:p>
          <a:endParaRPr lang="en-US" sz="2400"/>
        </a:p>
      </dgm:t>
    </dgm:pt>
    <dgm:pt modelId="{70400E9C-570C-46B5-AB1D-53D8DAFC6AD2}" type="sibTrans" cxnId="{7863C2E4-EEA3-4455-9C2A-19F005244866}">
      <dgm:prSet/>
      <dgm:spPr/>
      <dgm:t>
        <a:bodyPr/>
        <a:lstStyle/>
        <a:p>
          <a:pPr>
            <a:lnSpc>
              <a:spcPct val="100000"/>
            </a:lnSpc>
          </a:pPr>
          <a:endParaRPr lang="en-US" sz="2400"/>
        </a:p>
      </dgm:t>
    </dgm:pt>
    <dgm:pt modelId="{E4BFEC18-D904-4ECA-B78F-9BBB4A683973}">
      <dgm:prSet custT="1"/>
      <dgm:spPr/>
      <dgm:t>
        <a:bodyPr/>
        <a:lstStyle/>
        <a:p>
          <a:pPr rtl="0">
            <a:lnSpc>
              <a:spcPct val="100000"/>
            </a:lnSpc>
          </a:pPr>
          <a:r>
            <a:rPr lang="en-US" sz="2400" dirty="0">
              <a:latin typeface="Arial"/>
            </a:rPr>
            <a:t>Identify hazards</a:t>
          </a:r>
          <a:endParaRPr lang="en-US" sz="2400" dirty="0"/>
        </a:p>
      </dgm:t>
    </dgm:pt>
    <dgm:pt modelId="{CF01B238-3B05-44BA-83DD-7BDEEB0EE94E}" type="parTrans" cxnId="{6486A18A-6D38-4F7C-B523-810B4F00C40C}">
      <dgm:prSet/>
      <dgm:spPr/>
      <dgm:t>
        <a:bodyPr/>
        <a:lstStyle/>
        <a:p>
          <a:endParaRPr lang="en-US" sz="2400"/>
        </a:p>
      </dgm:t>
    </dgm:pt>
    <dgm:pt modelId="{238734A7-55D6-474A-B92F-D6D7049EE4FB}" type="sibTrans" cxnId="{6486A18A-6D38-4F7C-B523-810B4F00C40C}">
      <dgm:prSet/>
      <dgm:spPr/>
      <dgm:t>
        <a:bodyPr/>
        <a:lstStyle/>
        <a:p>
          <a:pPr>
            <a:lnSpc>
              <a:spcPct val="100000"/>
            </a:lnSpc>
          </a:pPr>
          <a:endParaRPr lang="en-US" sz="2400"/>
        </a:p>
      </dgm:t>
    </dgm:pt>
    <dgm:pt modelId="{E2D5EAF9-465B-45EE-9B30-9BA389CB13A6}">
      <dgm:prSet custT="1"/>
      <dgm:spPr/>
      <dgm:t>
        <a:bodyPr/>
        <a:lstStyle/>
        <a:p>
          <a:pPr>
            <a:lnSpc>
              <a:spcPct val="100000"/>
            </a:lnSpc>
          </a:pPr>
          <a:r>
            <a:rPr lang="en-US" sz="2400"/>
            <a:t>Review the controls</a:t>
          </a:r>
        </a:p>
      </dgm:t>
    </dgm:pt>
    <dgm:pt modelId="{BED14C8B-3B36-4C9E-8426-756454243817}" type="parTrans" cxnId="{8232236E-7C84-4D72-90E8-06E005463CBC}">
      <dgm:prSet/>
      <dgm:spPr/>
      <dgm:t>
        <a:bodyPr/>
        <a:lstStyle/>
        <a:p>
          <a:endParaRPr lang="en-US" sz="2400"/>
        </a:p>
      </dgm:t>
    </dgm:pt>
    <dgm:pt modelId="{38B12747-0295-40FB-B16D-7AD275877071}" type="sibTrans" cxnId="{8232236E-7C84-4D72-90E8-06E005463CBC}">
      <dgm:prSet/>
      <dgm:spPr/>
      <dgm:t>
        <a:bodyPr/>
        <a:lstStyle/>
        <a:p>
          <a:pPr>
            <a:lnSpc>
              <a:spcPct val="100000"/>
            </a:lnSpc>
          </a:pPr>
          <a:endParaRPr lang="en-US" sz="2400"/>
        </a:p>
      </dgm:t>
    </dgm:pt>
    <dgm:pt modelId="{7352448F-E952-4B42-968B-35E551E14753}">
      <dgm:prSet phldr="0" custT="1"/>
      <dgm:spPr/>
      <dgm:t>
        <a:bodyPr/>
        <a:lstStyle/>
        <a:p>
          <a:pPr rtl="0">
            <a:lnSpc>
              <a:spcPct val="100000"/>
            </a:lnSpc>
          </a:pPr>
          <a:r>
            <a:rPr lang="en-US" sz="2400">
              <a:latin typeface="Arial"/>
            </a:rPr>
            <a:t>Record your findings</a:t>
          </a:r>
          <a:endParaRPr lang="en-US" sz="2400"/>
        </a:p>
      </dgm:t>
    </dgm:pt>
    <dgm:pt modelId="{7871DDF1-7A9E-4F4A-999E-73C1E5342D4B}" type="parTrans" cxnId="{F57AD6C3-471E-4F1A-89F6-F82E418B8CCD}">
      <dgm:prSet/>
      <dgm:spPr/>
      <dgm:t>
        <a:bodyPr/>
        <a:lstStyle/>
        <a:p>
          <a:endParaRPr lang="en-US" sz="2400"/>
        </a:p>
      </dgm:t>
    </dgm:pt>
    <dgm:pt modelId="{DC75B809-D739-4364-9D23-5E9B7AB64942}" type="sibTrans" cxnId="{F57AD6C3-471E-4F1A-89F6-F82E418B8CCD}">
      <dgm:prSet/>
      <dgm:spPr/>
      <dgm:t>
        <a:bodyPr/>
        <a:lstStyle/>
        <a:p>
          <a:pPr>
            <a:lnSpc>
              <a:spcPct val="100000"/>
            </a:lnSpc>
          </a:pPr>
          <a:endParaRPr lang="en-US" sz="2400"/>
        </a:p>
      </dgm:t>
    </dgm:pt>
    <dgm:pt modelId="{ECF46D1E-7818-416D-9A03-309637C720E5}">
      <dgm:prSet phldr="0" custT="1"/>
      <dgm:spPr/>
      <dgm:t>
        <a:bodyPr/>
        <a:lstStyle/>
        <a:p>
          <a:pPr>
            <a:lnSpc>
              <a:spcPct val="100000"/>
            </a:lnSpc>
          </a:pPr>
          <a:r>
            <a:rPr lang="en-US" sz="2400"/>
            <a:t>Control the risks</a:t>
          </a:r>
        </a:p>
      </dgm:t>
    </dgm:pt>
    <dgm:pt modelId="{0335E2A7-AAFB-4A3F-A534-2B52DA3E9E06}" type="parTrans" cxnId="{6D06A1FB-B819-44D8-8574-EC1D6E3AB74E}">
      <dgm:prSet/>
      <dgm:spPr/>
      <dgm:t>
        <a:bodyPr/>
        <a:lstStyle/>
        <a:p>
          <a:endParaRPr lang="en-US" sz="2400"/>
        </a:p>
      </dgm:t>
    </dgm:pt>
    <dgm:pt modelId="{17394494-6332-4403-8DC7-4BA629317D9F}" type="sibTrans" cxnId="{6D06A1FB-B819-44D8-8574-EC1D6E3AB74E}">
      <dgm:prSet/>
      <dgm:spPr/>
      <dgm:t>
        <a:bodyPr/>
        <a:lstStyle/>
        <a:p>
          <a:endParaRPr lang="en-US" sz="2400"/>
        </a:p>
      </dgm:t>
    </dgm:pt>
    <dgm:pt modelId="{86F6855D-54DC-4849-8E22-548F31AC9E57}" type="pres">
      <dgm:prSet presAssocID="{204EA5EE-9823-431C-BC00-034C163FEF0E}" presName="root" presStyleCnt="0">
        <dgm:presLayoutVars>
          <dgm:dir/>
          <dgm:resizeHandles val="exact"/>
        </dgm:presLayoutVars>
      </dgm:prSet>
      <dgm:spPr/>
    </dgm:pt>
    <dgm:pt modelId="{283ECE8A-70FD-4387-ABFC-1CDF90D32982}" type="pres">
      <dgm:prSet presAssocID="{204EA5EE-9823-431C-BC00-034C163FEF0E}" presName="container" presStyleCnt="0">
        <dgm:presLayoutVars>
          <dgm:dir/>
          <dgm:resizeHandles val="exact"/>
        </dgm:presLayoutVars>
      </dgm:prSet>
      <dgm:spPr/>
    </dgm:pt>
    <dgm:pt modelId="{3B4F693A-93E7-43F8-AB9E-639CEF7E3225}" type="pres">
      <dgm:prSet presAssocID="{6C7093D7-D11F-4B92-B695-387BC2196381}" presName="compNode" presStyleCnt="0"/>
      <dgm:spPr/>
    </dgm:pt>
    <dgm:pt modelId="{15C84B2A-66E9-4B76-89F0-FBBC66DB7702}" type="pres">
      <dgm:prSet presAssocID="{6C7093D7-D11F-4B92-B695-387BC2196381}" presName="iconBgRect" presStyleLbl="bgShp" presStyleIdx="0" presStyleCnt="5"/>
      <dgm:spPr/>
    </dgm:pt>
    <dgm:pt modelId="{AE7D084F-C79E-43FB-94A9-F09E6F7F1012}" type="pres">
      <dgm:prSet presAssocID="{6C7093D7-D11F-4B92-B695-387BC219638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C6C399B9-C5D1-46A7-92B6-906D79CD3684}" type="pres">
      <dgm:prSet presAssocID="{6C7093D7-D11F-4B92-B695-387BC2196381}" presName="spaceRect" presStyleCnt="0"/>
      <dgm:spPr/>
    </dgm:pt>
    <dgm:pt modelId="{8D87C722-41C2-4606-945A-3FF5233D34C0}" type="pres">
      <dgm:prSet presAssocID="{6C7093D7-D11F-4B92-B695-387BC2196381}" presName="textRect" presStyleLbl="revTx" presStyleIdx="0" presStyleCnt="5">
        <dgm:presLayoutVars>
          <dgm:chMax val="1"/>
          <dgm:chPref val="1"/>
        </dgm:presLayoutVars>
      </dgm:prSet>
      <dgm:spPr/>
    </dgm:pt>
    <dgm:pt modelId="{6F5FB4C9-DCCD-4959-8931-47E256754875}" type="pres">
      <dgm:prSet presAssocID="{70400E9C-570C-46B5-AB1D-53D8DAFC6AD2}" presName="sibTrans" presStyleLbl="sibTrans2D1" presStyleIdx="0" presStyleCnt="0"/>
      <dgm:spPr/>
    </dgm:pt>
    <dgm:pt modelId="{360971F9-89B4-4924-A702-527BCC26B41C}" type="pres">
      <dgm:prSet presAssocID="{E4BFEC18-D904-4ECA-B78F-9BBB4A683973}" presName="compNode" presStyleCnt="0"/>
      <dgm:spPr/>
    </dgm:pt>
    <dgm:pt modelId="{5FAE1539-4D3E-4865-97B5-AD8D23B817A3}" type="pres">
      <dgm:prSet presAssocID="{E4BFEC18-D904-4ECA-B78F-9BBB4A683973}" presName="iconBgRect" presStyleLbl="bgShp" presStyleIdx="1" presStyleCnt="5"/>
      <dgm:spPr/>
    </dgm:pt>
    <dgm:pt modelId="{C0CFF4B9-1F54-4E28-BC5B-0AA827000861}" type="pres">
      <dgm:prSet presAssocID="{E4BFEC18-D904-4ECA-B78F-9BBB4A68397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C53851A2-DC43-4475-B7D6-06D5257444AE}" type="pres">
      <dgm:prSet presAssocID="{E4BFEC18-D904-4ECA-B78F-9BBB4A683973}" presName="spaceRect" presStyleCnt="0"/>
      <dgm:spPr/>
    </dgm:pt>
    <dgm:pt modelId="{C747F6F1-6E35-47AB-AE20-E3F74B5DEE8F}" type="pres">
      <dgm:prSet presAssocID="{E4BFEC18-D904-4ECA-B78F-9BBB4A683973}" presName="textRect" presStyleLbl="revTx" presStyleIdx="1" presStyleCnt="5">
        <dgm:presLayoutVars>
          <dgm:chMax val="1"/>
          <dgm:chPref val="1"/>
        </dgm:presLayoutVars>
      </dgm:prSet>
      <dgm:spPr/>
    </dgm:pt>
    <dgm:pt modelId="{0B4B142C-D5FA-4BBC-B5F4-C5C406D992A8}" type="pres">
      <dgm:prSet presAssocID="{238734A7-55D6-474A-B92F-D6D7049EE4FB}" presName="sibTrans" presStyleLbl="sibTrans2D1" presStyleIdx="0" presStyleCnt="0"/>
      <dgm:spPr/>
    </dgm:pt>
    <dgm:pt modelId="{A5041653-53DA-4AEE-A456-E37FC666625F}" type="pres">
      <dgm:prSet presAssocID="{E2D5EAF9-465B-45EE-9B30-9BA389CB13A6}" presName="compNode" presStyleCnt="0"/>
      <dgm:spPr/>
    </dgm:pt>
    <dgm:pt modelId="{6971C574-3C3E-4F21-9AE3-212419D9C28A}" type="pres">
      <dgm:prSet presAssocID="{E2D5EAF9-465B-45EE-9B30-9BA389CB13A6}" presName="iconBgRect" presStyleLbl="bgShp" presStyleIdx="2" presStyleCnt="5"/>
      <dgm:spPr/>
    </dgm:pt>
    <dgm:pt modelId="{66AB2771-9DCE-4222-A691-C7FE1CBBD987}" type="pres">
      <dgm:prSet presAssocID="{E2D5EAF9-465B-45EE-9B30-9BA389CB13A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1C07B7EE-1468-43E9-9716-FA708DF2E45D}" type="pres">
      <dgm:prSet presAssocID="{E2D5EAF9-465B-45EE-9B30-9BA389CB13A6}" presName="spaceRect" presStyleCnt="0"/>
      <dgm:spPr/>
    </dgm:pt>
    <dgm:pt modelId="{D191B990-B82E-48BC-819C-D5CFEBE164C5}" type="pres">
      <dgm:prSet presAssocID="{E2D5EAF9-465B-45EE-9B30-9BA389CB13A6}" presName="textRect" presStyleLbl="revTx" presStyleIdx="2" presStyleCnt="5">
        <dgm:presLayoutVars>
          <dgm:chMax val="1"/>
          <dgm:chPref val="1"/>
        </dgm:presLayoutVars>
      </dgm:prSet>
      <dgm:spPr/>
    </dgm:pt>
    <dgm:pt modelId="{B9067D36-3DEB-4B1A-AA19-A42AD07D427A}" type="pres">
      <dgm:prSet presAssocID="{38B12747-0295-40FB-B16D-7AD275877071}" presName="sibTrans" presStyleLbl="sibTrans2D1" presStyleIdx="0" presStyleCnt="0"/>
      <dgm:spPr/>
    </dgm:pt>
    <dgm:pt modelId="{CC0784DB-4D31-4A6D-8271-8DD4DC6F35BC}" type="pres">
      <dgm:prSet presAssocID="{7352448F-E952-4B42-968B-35E551E14753}" presName="compNode" presStyleCnt="0"/>
      <dgm:spPr/>
    </dgm:pt>
    <dgm:pt modelId="{BEDDB59F-6FDC-4520-9D1A-194B3F8AF068}" type="pres">
      <dgm:prSet presAssocID="{7352448F-E952-4B42-968B-35E551E14753}" presName="iconBgRect" presStyleLbl="bgShp" presStyleIdx="3" presStyleCnt="5"/>
      <dgm:spPr/>
    </dgm:pt>
    <dgm:pt modelId="{28BB527B-3C26-417F-BA4B-4893B1CC894D}" type="pres">
      <dgm:prSet presAssocID="{7352448F-E952-4B42-968B-35E551E14753}"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n with solid fill"/>
        </a:ext>
      </dgm:extLst>
    </dgm:pt>
    <dgm:pt modelId="{BF62EDA1-8ABD-4209-981E-6B3AA596ED6A}" type="pres">
      <dgm:prSet presAssocID="{7352448F-E952-4B42-968B-35E551E14753}" presName="spaceRect" presStyleCnt="0"/>
      <dgm:spPr/>
    </dgm:pt>
    <dgm:pt modelId="{29757980-C7FF-44A2-BD65-9A1A970CB3A2}" type="pres">
      <dgm:prSet presAssocID="{7352448F-E952-4B42-968B-35E551E14753}" presName="textRect" presStyleLbl="revTx" presStyleIdx="3" presStyleCnt="5">
        <dgm:presLayoutVars>
          <dgm:chMax val="1"/>
          <dgm:chPref val="1"/>
        </dgm:presLayoutVars>
      </dgm:prSet>
      <dgm:spPr/>
    </dgm:pt>
    <dgm:pt modelId="{82D21D56-17D7-4594-8E1E-1FCEBB483CF7}" type="pres">
      <dgm:prSet presAssocID="{DC75B809-D739-4364-9D23-5E9B7AB64942}" presName="sibTrans" presStyleLbl="sibTrans2D1" presStyleIdx="0" presStyleCnt="0"/>
      <dgm:spPr/>
    </dgm:pt>
    <dgm:pt modelId="{8B3E449F-EC70-4C33-ABE5-2780C156F8F3}" type="pres">
      <dgm:prSet presAssocID="{ECF46D1E-7818-416D-9A03-309637C720E5}" presName="compNode" presStyleCnt="0"/>
      <dgm:spPr/>
    </dgm:pt>
    <dgm:pt modelId="{FA4A9656-4F20-4AE6-B4C5-4B8C527C9EAC}" type="pres">
      <dgm:prSet presAssocID="{ECF46D1E-7818-416D-9A03-309637C720E5}" presName="iconBgRect" presStyleLbl="bgShp" presStyleIdx="4" presStyleCnt="5"/>
      <dgm:spPr/>
    </dgm:pt>
    <dgm:pt modelId="{DDECF22C-CFEF-40E4-BD95-878B6A5DB2FC}" type="pres">
      <dgm:prSet presAssocID="{ECF46D1E-7818-416D-9A03-309637C720E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igh Voltage"/>
        </a:ext>
      </dgm:extLst>
    </dgm:pt>
    <dgm:pt modelId="{FF7A719E-E3BF-4713-8A36-172265A7BD49}" type="pres">
      <dgm:prSet presAssocID="{ECF46D1E-7818-416D-9A03-309637C720E5}" presName="spaceRect" presStyleCnt="0"/>
      <dgm:spPr/>
    </dgm:pt>
    <dgm:pt modelId="{47DE9548-E962-47E3-AC68-80EF7673644F}" type="pres">
      <dgm:prSet presAssocID="{ECF46D1E-7818-416D-9A03-309637C720E5}" presName="textRect" presStyleLbl="revTx" presStyleIdx="4" presStyleCnt="5">
        <dgm:presLayoutVars>
          <dgm:chMax val="1"/>
          <dgm:chPref val="1"/>
        </dgm:presLayoutVars>
      </dgm:prSet>
      <dgm:spPr/>
    </dgm:pt>
  </dgm:ptLst>
  <dgm:cxnLst>
    <dgm:cxn modelId="{D1FD5B19-5EBE-4819-B44E-40930FA6E045}" type="presOf" srcId="{ECF46D1E-7818-416D-9A03-309637C720E5}" destId="{47DE9548-E962-47E3-AC68-80EF7673644F}" srcOrd="0" destOrd="0" presId="urn:microsoft.com/office/officeart/2018/2/layout/IconCircleList"/>
    <dgm:cxn modelId="{8232236E-7C84-4D72-90E8-06E005463CBC}" srcId="{204EA5EE-9823-431C-BC00-034C163FEF0E}" destId="{E2D5EAF9-465B-45EE-9B30-9BA389CB13A6}" srcOrd="2" destOrd="0" parTransId="{BED14C8B-3B36-4C9E-8426-756454243817}" sibTransId="{38B12747-0295-40FB-B16D-7AD275877071}"/>
    <dgm:cxn modelId="{6486A18A-6D38-4F7C-B523-810B4F00C40C}" srcId="{204EA5EE-9823-431C-BC00-034C163FEF0E}" destId="{E4BFEC18-D904-4ECA-B78F-9BBB4A683973}" srcOrd="1" destOrd="0" parTransId="{CF01B238-3B05-44BA-83DD-7BDEEB0EE94E}" sibTransId="{238734A7-55D6-474A-B92F-D6D7049EE4FB}"/>
    <dgm:cxn modelId="{A4BCE492-76CE-4D72-BAFD-A2E9FB4939A8}" type="presOf" srcId="{38B12747-0295-40FB-B16D-7AD275877071}" destId="{B9067D36-3DEB-4B1A-AA19-A42AD07D427A}" srcOrd="0" destOrd="0" presId="urn:microsoft.com/office/officeart/2018/2/layout/IconCircleList"/>
    <dgm:cxn modelId="{F55B4696-A23A-4B0B-8F5D-22EC535A9A4E}" type="presOf" srcId="{204EA5EE-9823-431C-BC00-034C163FEF0E}" destId="{86F6855D-54DC-4849-8E22-548F31AC9E57}" srcOrd="0" destOrd="0" presId="urn:microsoft.com/office/officeart/2018/2/layout/IconCircleList"/>
    <dgm:cxn modelId="{F57AD6C3-471E-4F1A-89F6-F82E418B8CCD}" srcId="{204EA5EE-9823-431C-BC00-034C163FEF0E}" destId="{7352448F-E952-4B42-968B-35E551E14753}" srcOrd="3" destOrd="0" parTransId="{7871DDF1-7A9E-4F4A-999E-73C1E5342D4B}" sibTransId="{DC75B809-D739-4364-9D23-5E9B7AB64942}"/>
    <dgm:cxn modelId="{AC56A1C8-3F09-409C-8607-02026F9D620A}" type="presOf" srcId="{70400E9C-570C-46B5-AB1D-53D8DAFC6AD2}" destId="{6F5FB4C9-DCCD-4959-8931-47E256754875}" srcOrd="0" destOrd="0" presId="urn:microsoft.com/office/officeart/2018/2/layout/IconCircleList"/>
    <dgm:cxn modelId="{0D4B7BC9-8EE0-4F83-BB15-6A7806EC5745}" type="presOf" srcId="{238734A7-55D6-474A-B92F-D6D7049EE4FB}" destId="{0B4B142C-D5FA-4BBC-B5F4-C5C406D992A8}" srcOrd="0" destOrd="0" presId="urn:microsoft.com/office/officeart/2018/2/layout/IconCircleList"/>
    <dgm:cxn modelId="{82FA5FCD-0EB4-4884-8E46-EDD3C6F3F303}" type="presOf" srcId="{7352448F-E952-4B42-968B-35E551E14753}" destId="{29757980-C7FF-44A2-BD65-9A1A970CB3A2}" srcOrd="0" destOrd="0" presId="urn:microsoft.com/office/officeart/2018/2/layout/IconCircleList"/>
    <dgm:cxn modelId="{7863C2E4-EEA3-4455-9C2A-19F005244866}" srcId="{204EA5EE-9823-431C-BC00-034C163FEF0E}" destId="{6C7093D7-D11F-4B92-B695-387BC2196381}" srcOrd="0" destOrd="0" parTransId="{B3DE3DA3-0B7B-4FEE-9B1B-C7AF8B973915}" sibTransId="{70400E9C-570C-46B5-AB1D-53D8DAFC6AD2}"/>
    <dgm:cxn modelId="{ED7C27EE-8349-44C6-9AE8-6200A0CBB2E5}" type="presOf" srcId="{E2D5EAF9-465B-45EE-9B30-9BA389CB13A6}" destId="{D191B990-B82E-48BC-819C-D5CFEBE164C5}" srcOrd="0" destOrd="0" presId="urn:microsoft.com/office/officeart/2018/2/layout/IconCircleList"/>
    <dgm:cxn modelId="{ABE337F7-80D6-4508-816E-2785DA5A64C0}" type="presOf" srcId="{6C7093D7-D11F-4B92-B695-387BC2196381}" destId="{8D87C722-41C2-4606-945A-3FF5233D34C0}" srcOrd="0" destOrd="0" presId="urn:microsoft.com/office/officeart/2018/2/layout/IconCircleList"/>
    <dgm:cxn modelId="{EA2186FB-05FD-4729-8686-83F780A4DE5A}" type="presOf" srcId="{DC75B809-D739-4364-9D23-5E9B7AB64942}" destId="{82D21D56-17D7-4594-8E1E-1FCEBB483CF7}" srcOrd="0" destOrd="0" presId="urn:microsoft.com/office/officeart/2018/2/layout/IconCircleList"/>
    <dgm:cxn modelId="{6D06A1FB-B819-44D8-8574-EC1D6E3AB74E}" srcId="{204EA5EE-9823-431C-BC00-034C163FEF0E}" destId="{ECF46D1E-7818-416D-9A03-309637C720E5}" srcOrd="4" destOrd="0" parTransId="{0335E2A7-AAFB-4A3F-A534-2B52DA3E9E06}" sibTransId="{17394494-6332-4403-8DC7-4BA629317D9F}"/>
    <dgm:cxn modelId="{335736FC-E9B3-4CD4-8226-559E978331C0}" type="presOf" srcId="{E4BFEC18-D904-4ECA-B78F-9BBB4A683973}" destId="{C747F6F1-6E35-47AB-AE20-E3F74B5DEE8F}" srcOrd="0" destOrd="0" presId="urn:microsoft.com/office/officeart/2018/2/layout/IconCircleList"/>
    <dgm:cxn modelId="{ADA0A958-F450-46D9-B2C5-C7E8399C7231}" type="presParOf" srcId="{86F6855D-54DC-4849-8E22-548F31AC9E57}" destId="{283ECE8A-70FD-4387-ABFC-1CDF90D32982}" srcOrd="0" destOrd="0" presId="urn:microsoft.com/office/officeart/2018/2/layout/IconCircleList"/>
    <dgm:cxn modelId="{1DBED432-5A10-4CAC-B33A-CB8D4D3BE56E}" type="presParOf" srcId="{283ECE8A-70FD-4387-ABFC-1CDF90D32982}" destId="{3B4F693A-93E7-43F8-AB9E-639CEF7E3225}" srcOrd="0" destOrd="0" presId="urn:microsoft.com/office/officeart/2018/2/layout/IconCircleList"/>
    <dgm:cxn modelId="{828D91C5-13F3-48B6-B5AC-24F9DE411CDD}" type="presParOf" srcId="{3B4F693A-93E7-43F8-AB9E-639CEF7E3225}" destId="{15C84B2A-66E9-4B76-89F0-FBBC66DB7702}" srcOrd="0" destOrd="0" presId="urn:microsoft.com/office/officeart/2018/2/layout/IconCircleList"/>
    <dgm:cxn modelId="{2B2CA683-5076-493A-A8A4-E321CD18D14C}" type="presParOf" srcId="{3B4F693A-93E7-43F8-AB9E-639CEF7E3225}" destId="{AE7D084F-C79E-43FB-94A9-F09E6F7F1012}" srcOrd="1" destOrd="0" presId="urn:microsoft.com/office/officeart/2018/2/layout/IconCircleList"/>
    <dgm:cxn modelId="{CDCBF350-326D-4283-9A49-B309EA5F6761}" type="presParOf" srcId="{3B4F693A-93E7-43F8-AB9E-639CEF7E3225}" destId="{C6C399B9-C5D1-46A7-92B6-906D79CD3684}" srcOrd="2" destOrd="0" presId="urn:microsoft.com/office/officeart/2018/2/layout/IconCircleList"/>
    <dgm:cxn modelId="{79A8A12C-9063-4B6B-80C1-82DECBB792D2}" type="presParOf" srcId="{3B4F693A-93E7-43F8-AB9E-639CEF7E3225}" destId="{8D87C722-41C2-4606-945A-3FF5233D34C0}" srcOrd="3" destOrd="0" presId="urn:microsoft.com/office/officeart/2018/2/layout/IconCircleList"/>
    <dgm:cxn modelId="{8672C325-6D9B-4361-A127-FB8B33DC9506}" type="presParOf" srcId="{283ECE8A-70FD-4387-ABFC-1CDF90D32982}" destId="{6F5FB4C9-DCCD-4959-8931-47E256754875}" srcOrd="1" destOrd="0" presId="urn:microsoft.com/office/officeart/2018/2/layout/IconCircleList"/>
    <dgm:cxn modelId="{5B31722E-2A3F-489A-8525-1AC65E664185}" type="presParOf" srcId="{283ECE8A-70FD-4387-ABFC-1CDF90D32982}" destId="{360971F9-89B4-4924-A702-527BCC26B41C}" srcOrd="2" destOrd="0" presId="urn:microsoft.com/office/officeart/2018/2/layout/IconCircleList"/>
    <dgm:cxn modelId="{18497EDA-2DF3-4119-8EE4-46EEF81FC9C1}" type="presParOf" srcId="{360971F9-89B4-4924-A702-527BCC26B41C}" destId="{5FAE1539-4D3E-4865-97B5-AD8D23B817A3}" srcOrd="0" destOrd="0" presId="urn:microsoft.com/office/officeart/2018/2/layout/IconCircleList"/>
    <dgm:cxn modelId="{919D488F-D22A-4C57-BEAD-4CF6DB442471}" type="presParOf" srcId="{360971F9-89B4-4924-A702-527BCC26B41C}" destId="{C0CFF4B9-1F54-4E28-BC5B-0AA827000861}" srcOrd="1" destOrd="0" presId="urn:microsoft.com/office/officeart/2018/2/layout/IconCircleList"/>
    <dgm:cxn modelId="{3F4603B3-EC9A-4AF9-A3F7-7B7366179861}" type="presParOf" srcId="{360971F9-89B4-4924-A702-527BCC26B41C}" destId="{C53851A2-DC43-4475-B7D6-06D5257444AE}" srcOrd="2" destOrd="0" presId="urn:microsoft.com/office/officeart/2018/2/layout/IconCircleList"/>
    <dgm:cxn modelId="{D27F5ACD-3F2B-4C36-A933-BFEC4777E63E}" type="presParOf" srcId="{360971F9-89B4-4924-A702-527BCC26B41C}" destId="{C747F6F1-6E35-47AB-AE20-E3F74B5DEE8F}" srcOrd="3" destOrd="0" presId="urn:microsoft.com/office/officeart/2018/2/layout/IconCircleList"/>
    <dgm:cxn modelId="{EA79A588-9DCE-4B94-94DC-B154412B3AD8}" type="presParOf" srcId="{283ECE8A-70FD-4387-ABFC-1CDF90D32982}" destId="{0B4B142C-D5FA-4BBC-B5F4-C5C406D992A8}" srcOrd="3" destOrd="0" presId="urn:microsoft.com/office/officeart/2018/2/layout/IconCircleList"/>
    <dgm:cxn modelId="{90B6460E-6634-4FD2-9AFF-BC9B26CE27D2}" type="presParOf" srcId="{283ECE8A-70FD-4387-ABFC-1CDF90D32982}" destId="{A5041653-53DA-4AEE-A456-E37FC666625F}" srcOrd="4" destOrd="0" presId="urn:microsoft.com/office/officeart/2018/2/layout/IconCircleList"/>
    <dgm:cxn modelId="{6D86B3B2-F102-4192-8A54-2A24145671C1}" type="presParOf" srcId="{A5041653-53DA-4AEE-A456-E37FC666625F}" destId="{6971C574-3C3E-4F21-9AE3-212419D9C28A}" srcOrd="0" destOrd="0" presId="urn:microsoft.com/office/officeart/2018/2/layout/IconCircleList"/>
    <dgm:cxn modelId="{BE97C69B-FAA1-4843-A470-E90184887D9A}" type="presParOf" srcId="{A5041653-53DA-4AEE-A456-E37FC666625F}" destId="{66AB2771-9DCE-4222-A691-C7FE1CBBD987}" srcOrd="1" destOrd="0" presId="urn:microsoft.com/office/officeart/2018/2/layout/IconCircleList"/>
    <dgm:cxn modelId="{874CF0DC-5A61-41DA-BA3D-FBF881A98E6D}" type="presParOf" srcId="{A5041653-53DA-4AEE-A456-E37FC666625F}" destId="{1C07B7EE-1468-43E9-9716-FA708DF2E45D}" srcOrd="2" destOrd="0" presId="urn:microsoft.com/office/officeart/2018/2/layout/IconCircleList"/>
    <dgm:cxn modelId="{95D85E2F-88CF-4E14-9EBC-17733FEAE9EF}" type="presParOf" srcId="{A5041653-53DA-4AEE-A456-E37FC666625F}" destId="{D191B990-B82E-48BC-819C-D5CFEBE164C5}" srcOrd="3" destOrd="0" presId="urn:microsoft.com/office/officeart/2018/2/layout/IconCircleList"/>
    <dgm:cxn modelId="{8F0AF744-3F43-4029-A26C-ED523FE791C5}" type="presParOf" srcId="{283ECE8A-70FD-4387-ABFC-1CDF90D32982}" destId="{B9067D36-3DEB-4B1A-AA19-A42AD07D427A}" srcOrd="5" destOrd="0" presId="urn:microsoft.com/office/officeart/2018/2/layout/IconCircleList"/>
    <dgm:cxn modelId="{BD5C8DE6-90B1-43F3-B535-A6C2CFFD721D}" type="presParOf" srcId="{283ECE8A-70FD-4387-ABFC-1CDF90D32982}" destId="{CC0784DB-4D31-4A6D-8271-8DD4DC6F35BC}" srcOrd="6" destOrd="0" presId="urn:microsoft.com/office/officeart/2018/2/layout/IconCircleList"/>
    <dgm:cxn modelId="{0325C73D-4929-4D21-9806-37F2A3237AC6}" type="presParOf" srcId="{CC0784DB-4D31-4A6D-8271-8DD4DC6F35BC}" destId="{BEDDB59F-6FDC-4520-9D1A-194B3F8AF068}" srcOrd="0" destOrd="0" presId="urn:microsoft.com/office/officeart/2018/2/layout/IconCircleList"/>
    <dgm:cxn modelId="{239C03A5-2195-4C35-933F-AD5F3E30B15F}" type="presParOf" srcId="{CC0784DB-4D31-4A6D-8271-8DD4DC6F35BC}" destId="{28BB527B-3C26-417F-BA4B-4893B1CC894D}" srcOrd="1" destOrd="0" presId="urn:microsoft.com/office/officeart/2018/2/layout/IconCircleList"/>
    <dgm:cxn modelId="{7FB5B2FB-9BAD-43F3-8ACF-AD5C29637B61}" type="presParOf" srcId="{CC0784DB-4D31-4A6D-8271-8DD4DC6F35BC}" destId="{BF62EDA1-8ABD-4209-981E-6B3AA596ED6A}" srcOrd="2" destOrd="0" presId="urn:microsoft.com/office/officeart/2018/2/layout/IconCircleList"/>
    <dgm:cxn modelId="{B77503A4-A18A-4EAF-A8F9-E65E46CA29DC}" type="presParOf" srcId="{CC0784DB-4D31-4A6D-8271-8DD4DC6F35BC}" destId="{29757980-C7FF-44A2-BD65-9A1A970CB3A2}" srcOrd="3" destOrd="0" presId="urn:microsoft.com/office/officeart/2018/2/layout/IconCircleList"/>
    <dgm:cxn modelId="{427BBD90-EF61-4798-B712-D1D9813D5230}" type="presParOf" srcId="{283ECE8A-70FD-4387-ABFC-1CDF90D32982}" destId="{82D21D56-17D7-4594-8E1E-1FCEBB483CF7}" srcOrd="7" destOrd="0" presId="urn:microsoft.com/office/officeart/2018/2/layout/IconCircleList"/>
    <dgm:cxn modelId="{B361B535-193C-46CE-86A1-92638D91DA69}" type="presParOf" srcId="{283ECE8A-70FD-4387-ABFC-1CDF90D32982}" destId="{8B3E449F-EC70-4C33-ABE5-2780C156F8F3}" srcOrd="8" destOrd="0" presId="urn:microsoft.com/office/officeart/2018/2/layout/IconCircleList"/>
    <dgm:cxn modelId="{9A67A647-7DD0-427D-8B7F-472B212668E6}" type="presParOf" srcId="{8B3E449F-EC70-4C33-ABE5-2780C156F8F3}" destId="{FA4A9656-4F20-4AE6-B4C5-4B8C527C9EAC}" srcOrd="0" destOrd="0" presId="urn:microsoft.com/office/officeart/2018/2/layout/IconCircleList"/>
    <dgm:cxn modelId="{E933AE79-F05C-4484-B8EC-57BC2688AC7C}" type="presParOf" srcId="{8B3E449F-EC70-4C33-ABE5-2780C156F8F3}" destId="{DDECF22C-CFEF-40E4-BD95-878B6A5DB2FC}" srcOrd="1" destOrd="0" presId="urn:microsoft.com/office/officeart/2018/2/layout/IconCircleList"/>
    <dgm:cxn modelId="{D0F0EB8F-B1BB-4E34-A8F8-529B5892ABCC}" type="presParOf" srcId="{8B3E449F-EC70-4C33-ABE5-2780C156F8F3}" destId="{FF7A719E-E3BF-4713-8A36-172265A7BD49}" srcOrd="2" destOrd="0" presId="urn:microsoft.com/office/officeart/2018/2/layout/IconCircleList"/>
    <dgm:cxn modelId="{11A9D829-22D6-4E2B-82CE-1238284687F1}" type="presParOf" srcId="{8B3E449F-EC70-4C33-ABE5-2780C156F8F3}" destId="{47DE9548-E962-47E3-AC68-80EF7673644F}"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BF69AA-6DF4-4A8D-B107-DF298E6AEF6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70EAF6B-5F3F-4E20-8B32-D37CBED000BE}">
      <dgm:prSet/>
      <dgm:spPr/>
      <dgm:t>
        <a:bodyPr/>
        <a:lstStyle/>
        <a:p>
          <a:pPr rtl="0"/>
          <a:r>
            <a:rPr lang="en-GB" dirty="0"/>
            <a:t>Prepare a poster for display</a:t>
          </a:r>
          <a:r>
            <a:rPr lang="en-GB" dirty="0">
              <a:latin typeface="Arial"/>
            </a:rPr>
            <a:t> in the classroom</a:t>
          </a:r>
          <a:endParaRPr lang="en-US" dirty="0"/>
        </a:p>
      </dgm:t>
    </dgm:pt>
    <dgm:pt modelId="{F809E5D8-9505-4975-901C-9B3108B8906D}" type="parTrans" cxnId="{5789A19E-31A1-40E9-A545-C56734F548D5}">
      <dgm:prSet/>
      <dgm:spPr/>
      <dgm:t>
        <a:bodyPr/>
        <a:lstStyle/>
        <a:p>
          <a:endParaRPr lang="en-US"/>
        </a:p>
      </dgm:t>
    </dgm:pt>
    <dgm:pt modelId="{A9EC8BAC-EFC7-4528-8D31-FABEB04215FC}" type="sibTrans" cxnId="{5789A19E-31A1-40E9-A545-C56734F548D5}">
      <dgm:prSet/>
      <dgm:spPr/>
      <dgm:t>
        <a:bodyPr/>
        <a:lstStyle/>
        <a:p>
          <a:endParaRPr lang="en-US"/>
        </a:p>
      </dgm:t>
    </dgm:pt>
    <dgm:pt modelId="{D78550CD-EBA6-47C8-B26E-6CD22F6A05D4}">
      <dgm:prSet/>
      <dgm:spPr/>
      <dgm:t>
        <a:bodyPr/>
        <a:lstStyle/>
        <a:p>
          <a:r>
            <a:rPr lang="en-GB" dirty="0"/>
            <a:t>The poster should clearly explain to parents how and why settings carry out risk assessments</a:t>
          </a:r>
          <a:endParaRPr lang="en-US" dirty="0"/>
        </a:p>
      </dgm:t>
    </dgm:pt>
    <dgm:pt modelId="{D060E34F-9B9C-42C9-AE31-5035231AF693}" type="parTrans" cxnId="{4648AD06-3AA8-4BC2-AE59-855B0B00E9FC}">
      <dgm:prSet/>
      <dgm:spPr/>
      <dgm:t>
        <a:bodyPr/>
        <a:lstStyle/>
        <a:p>
          <a:endParaRPr lang="en-US"/>
        </a:p>
      </dgm:t>
    </dgm:pt>
    <dgm:pt modelId="{44E1608C-AE92-436F-87E5-BAB9352ED03C}" type="sibTrans" cxnId="{4648AD06-3AA8-4BC2-AE59-855B0B00E9FC}">
      <dgm:prSet/>
      <dgm:spPr/>
      <dgm:t>
        <a:bodyPr/>
        <a:lstStyle/>
        <a:p>
          <a:endParaRPr lang="en-US"/>
        </a:p>
      </dgm:t>
    </dgm:pt>
    <dgm:pt modelId="{31CE5B0D-DFFD-4AF5-82AE-0BF3B248A906}">
      <dgm:prSet/>
      <dgm:spPr/>
      <dgm:t>
        <a:bodyPr/>
        <a:lstStyle/>
        <a:p>
          <a:r>
            <a:rPr lang="en-GB" dirty="0"/>
            <a:t>You could include the five steps to risk assessment to help you explain</a:t>
          </a:r>
          <a:endParaRPr lang="en-US" dirty="0"/>
        </a:p>
      </dgm:t>
    </dgm:pt>
    <dgm:pt modelId="{E3A1BC3A-F015-45C9-99E3-95706C4C78AF}" type="parTrans" cxnId="{A44E0D80-B357-4C9A-B53A-26E925A840A9}">
      <dgm:prSet/>
      <dgm:spPr/>
      <dgm:t>
        <a:bodyPr/>
        <a:lstStyle/>
        <a:p>
          <a:endParaRPr lang="en-US"/>
        </a:p>
      </dgm:t>
    </dgm:pt>
    <dgm:pt modelId="{01842038-D2FA-4525-B764-221B7CEFFD8E}" type="sibTrans" cxnId="{A44E0D80-B357-4C9A-B53A-26E925A840A9}">
      <dgm:prSet/>
      <dgm:spPr/>
      <dgm:t>
        <a:bodyPr/>
        <a:lstStyle/>
        <a:p>
          <a:endParaRPr lang="en-US"/>
        </a:p>
      </dgm:t>
    </dgm:pt>
    <dgm:pt modelId="{08AB2C4A-3E3C-48E1-B302-84DEF8C7A5DB}" type="pres">
      <dgm:prSet presAssocID="{43BF69AA-6DF4-4A8D-B107-DF298E6AEF6E}" presName="root" presStyleCnt="0">
        <dgm:presLayoutVars>
          <dgm:dir/>
          <dgm:resizeHandles val="exact"/>
        </dgm:presLayoutVars>
      </dgm:prSet>
      <dgm:spPr/>
    </dgm:pt>
    <dgm:pt modelId="{6DF48B4A-4DA4-4CD6-BD85-F4AA66A0BCAD}" type="pres">
      <dgm:prSet presAssocID="{670EAF6B-5F3F-4E20-8B32-D37CBED000BE}" presName="compNode" presStyleCnt="0"/>
      <dgm:spPr/>
    </dgm:pt>
    <dgm:pt modelId="{B3778CC5-FA63-4967-926D-D1A5109D9637}" type="pres">
      <dgm:prSet presAssocID="{670EAF6B-5F3F-4E20-8B32-D37CBED000BE}" presName="bgRect" presStyleLbl="bgShp" presStyleIdx="0" presStyleCnt="3"/>
      <dgm:spPr/>
    </dgm:pt>
    <dgm:pt modelId="{465673B1-6DDE-403B-BDB2-0C87A24E8705}" type="pres">
      <dgm:prSet presAssocID="{670EAF6B-5F3F-4E20-8B32-D37CBED000B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6A5BD78D-974B-4C80-A271-88704810CE89}" type="pres">
      <dgm:prSet presAssocID="{670EAF6B-5F3F-4E20-8B32-D37CBED000BE}" presName="spaceRect" presStyleCnt="0"/>
      <dgm:spPr/>
    </dgm:pt>
    <dgm:pt modelId="{46532077-0093-465E-93B1-B6E0A075682F}" type="pres">
      <dgm:prSet presAssocID="{670EAF6B-5F3F-4E20-8B32-D37CBED000BE}" presName="parTx" presStyleLbl="revTx" presStyleIdx="0" presStyleCnt="3">
        <dgm:presLayoutVars>
          <dgm:chMax val="0"/>
          <dgm:chPref val="0"/>
        </dgm:presLayoutVars>
      </dgm:prSet>
      <dgm:spPr/>
    </dgm:pt>
    <dgm:pt modelId="{9DF956B9-6064-43D1-BC2B-448919228676}" type="pres">
      <dgm:prSet presAssocID="{A9EC8BAC-EFC7-4528-8D31-FABEB04215FC}" presName="sibTrans" presStyleCnt="0"/>
      <dgm:spPr/>
    </dgm:pt>
    <dgm:pt modelId="{8122198A-E390-470D-A6A0-199F4E89D1D7}" type="pres">
      <dgm:prSet presAssocID="{D78550CD-EBA6-47C8-B26E-6CD22F6A05D4}" presName="compNode" presStyleCnt="0"/>
      <dgm:spPr/>
    </dgm:pt>
    <dgm:pt modelId="{27DA38B8-3666-44F6-800C-960BAFD815D1}" type="pres">
      <dgm:prSet presAssocID="{D78550CD-EBA6-47C8-B26E-6CD22F6A05D4}" presName="bgRect" presStyleLbl="bgShp" presStyleIdx="1" presStyleCnt="3"/>
      <dgm:spPr/>
    </dgm:pt>
    <dgm:pt modelId="{13B5F3F0-1F56-4AED-BE82-62A9585C4ECC}" type="pres">
      <dgm:prSet presAssocID="{D78550CD-EBA6-47C8-B26E-6CD22F6A05D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92A1FB6E-05E1-48B4-B18A-68F7F246F6A2}" type="pres">
      <dgm:prSet presAssocID="{D78550CD-EBA6-47C8-B26E-6CD22F6A05D4}" presName="spaceRect" presStyleCnt="0"/>
      <dgm:spPr/>
    </dgm:pt>
    <dgm:pt modelId="{8CBEF366-0CAC-4AFD-B5FC-25B4170BB581}" type="pres">
      <dgm:prSet presAssocID="{D78550CD-EBA6-47C8-B26E-6CD22F6A05D4}" presName="parTx" presStyleLbl="revTx" presStyleIdx="1" presStyleCnt="3">
        <dgm:presLayoutVars>
          <dgm:chMax val="0"/>
          <dgm:chPref val="0"/>
        </dgm:presLayoutVars>
      </dgm:prSet>
      <dgm:spPr/>
    </dgm:pt>
    <dgm:pt modelId="{A842069F-C657-4F78-B4B9-A805744C84DB}" type="pres">
      <dgm:prSet presAssocID="{44E1608C-AE92-436F-87E5-BAB9352ED03C}" presName="sibTrans" presStyleCnt="0"/>
      <dgm:spPr/>
    </dgm:pt>
    <dgm:pt modelId="{D30C434A-E47A-4EE7-902B-AA70C29FC16D}" type="pres">
      <dgm:prSet presAssocID="{31CE5B0D-DFFD-4AF5-82AE-0BF3B248A906}" presName="compNode" presStyleCnt="0"/>
      <dgm:spPr/>
    </dgm:pt>
    <dgm:pt modelId="{47DA0AF7-A567-4B0A-9F1B-EAACF84BFE70}" type="pres">
      <dgm:prSet presAssocID="{31CE5B0D-DFFD-4AF5-82AE-0BF3B248A906}" presName="bgRect" presStyleLbl="bgShp" presStyleIdx="2" presStyleCnt="3"/>
      <dgm:spPr/>
    </dgm:pt>
    <dgm:pt modelId="{D9D280F8-23C9-4E91-B3EC-96C96C45EA62}" type="pres">
      <dgm:prSet presAssocID="{31CE5B0D-DFFD-4AF5-82AE-0BF3B248A90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ick"/>
        </a:ext>
      </dgm:extLst>
    </dgm:pt>
    <dgm:pt modelId="{C0EA5E48-D0B4-4E13-9E72-C3C649837EFC}" type="pres">
      <dgm:prSet presAssocID="{31CE5B0D-DFFD-4AF5-82AE-0BF3B248A906}" presName="spaceRect" presStyleCnt="0"/>
      <dgm:spPr/>
    </dgm:pt>
    <dgm:pt modelId="{A82B5BFE-F5CB-4E22-BB6E-35C4D356BD7C}" type="pres">
      <dgm:prSet presAssocID="{31CE5B0D-DFFD-4AF5-82AE-0BF3B248A906}" presName="parTx" presStyleLbl="revTx" presStyleIdx="2" presStyleCnt="3">
        <dgm:presLayoutVars>
          <dgm:chMax val="0"/>
          <dgm:chPref val="0"/>
        </dgm:presLayoutVars>
      </dgm:prSet>
      <dgm:spPr/>
    </dgm:pt>
  </dgm:ptLst>
  <dgm:cxnLst>
    <dgm:cxn modelId="{4648AD06-3AA8-4BC2-AE59-855B0B00E9FC}" srcId="{43BF69AA-6DF4-4A8D-B107-DF298E6AEF6E}" destId="{D78550CD-EBA6-47C8-B26E-6CD22F6A05D4}" srcOrd="1" destOrd="0" parTransId="{D060E34F-9B9C-42C9-AE31-5035231AF693}" sibTransId="{44E1608C-AE92-436F-87E5-BAB9352ED03C}"/>
    <dgm:cxn modelId="{A44E0D80-B357-4C9A-B53A-26E925A840A9}" srcId="{43BF69AA-6DF4-4A8D-B107-DF298E6AEF6E}" destId="{31CE5B0D-DFFD-4AF5-82AE-0BF3B248A906}" srcOrd="2" destOrd="0" parTransId="{E3A1BC3A-F015-45C9-99E3-95706C4C78AF}" sibTransId="{01842038-D2FA-4525-B764-221B7CEFFD8E}"/>
    <dgm:cxn modelId="{C7E41783-3A27-4DE0-B881-D48B4A4EAF93}" type="presOf" srcId="{43BF69AA-6DF4-4A8D-B107-DF298E6AEF6E}" destId="{08AB2C4A-3E3C-48E1-B302-84DEF8C7A5DB}" srcOrd="0" destOrd="0" presId="urn:microsoft.com/office/officeart/2018/2/layout/IconVerticalSolidList"/>
    <dgm:cxn modelId="{7CB69789-84F9-421C-9701-BDC68D5B20A4}" type="presOf" srcId="{31CE5B0D-DFFD-4AF5-82AE-0BF3B248A906}" destId="{A82B5BFE-F5CB-4E22-BB6E-35C4D356BD7C}" srcOrd="0" destOrd="0" presId="urn:microsoft.com/office/officeart/2018/2/layout/IconVerticalSolidList"/>
    <dgm:cxn modelId="{5789A19E-31A1-40E9-A545-C56734F548D5}" srcId="{43BF69AA-6DF4-4A8D-B107-DF298E6AEF6E}" destId="{670EAF6B-5F3F-4E20-8B32-D37CBED000BE}" srcOrd="0" destOrd="0" parTransId="{F809E5D8-9505-4975-901C-9B3108B8906D}" sibTransId="{A9EC8BAC-EFC7-4528-8D31-FABEB04215FC}"/>
    <dgm:cxn modelId="{CED884B7-BB56-41FE-B9D4-67099FCE6912}" type="presOf" srcId="{D78550CD-EBA6-47C8-B26E-6CD22F6A05D4}" destId="{8CBEF366-0CAC-4AFD-B5FC-25B4170BB581}" srcOrd="0" destOrd="0" presId="urn:microsoft.com/office/officeart/2018/2/layout/IconVerticalSolidList"/>
    <dgm:cxn modelId="{4BED17E4-6A8D-4866-9134-0AF4807D1CB6}" type="presOf" srcId="{670EAF6B-5F3F-4E20-8B32-D37CBED000BE}" destId="{46532077-0093-465E-93B1-B6E0A075682F}" srcOrd="0" destOrd="0" presId="urn:microsoft.com/office/officeart/2018/2/layout/IconVerticalSolidList"/>
    <dgm:cxn modelId="{DEC35F14-BC18-45B5-BD77-B6937F7A8BED}" type="presParOf" srcId="{08AB2C4A-3E3C-48E1-B302-84DEF8C7A5DB}" destId="{6DF48B4A-4DA4-4CD6-BD85-F4AA66A0BCAD}" srcOrd="0" destOrd="0" presId="urn:microsoft.com/office/officeart/2018/2/layout/IconVerticalSolidList"/>
    <dgm:cxn modelId="{A54489E9-3BA1-422F-B1F3-38AD2C7B58DA}" type="presParOf" srcId="{6DF48B4A-4DA4-4CD6-BD85-F4AA66A0BCAD}" destId="{B3778CC5-FA63-4967-926D-D1A5109D9637}" srcOrd="0" destOrd="0" presId="urn:microsoft.com/office/officeart/2018/2/layout/IconVerticalSolidList"/>
    <dgm:cxn modelId="{A663706F-F908-4AA8-9B58-9FD669DF4960}" type="presParOf" srcId="{6DF48B4A-4DA4-4CD6-BD85-F4AA66A0BCAD}" destId="{465673B1-6DDE-403B-BDB2-0C87A24E8705}" srcOrd="1" destOrd="0" presId="urn:microsoft.com/office/officeart/2018/2/layout/IconVerticalSolidList"/>
    <dgm:cxn modelId="{AF789421-D5AE-4F50-995E-872393BF531F}" type="presParOf" srcId="{6DF48B4A-4DA4-4CD6-BD85-F4AA66A0BCAD}" destId="{6A5BD78D-974B-4C80-A271-88704810CE89}" srcOrd="2" destOrd="0" presId="urn:microsoft.com/office/officeart/2018/2/layout/IconVerticalSolidList"/>
    <dgm:cxn modelId="{DE5E9337-16B6-422E-8879-1479EC18ADA6}" type="presParOf" srcId="{6DF48B4A-4DA4-4CD6-BD85-F4AA66A0BCAD}" destId="{46532077-0093-465E-93B1-B6E0A075682F}" srcOrd="3" destOrd="0" presId="urn:microsoft.com/office/officeart/2018/2/layout/IconVerticalSolidList"/>
    <dgm:cxn modelId="{2689EAE1-9D98-4CB1-9DF0-CDCCB429EEB5}" type="presParOf" srcId="{08AB2C4A-3E3C-48E1-B302-84DEF8C7A5DB}" destId="{9DF956B9-6064-43D1-BC2B-448919228676}" srcOrd="1" destOrd="0" presId="urn:microsoft.com/office/officeart/2018/2/layout/IconVerticalSolidList"/>
    <dgm:cxn modelId="{CB399007-8390-4808-B92F-A4602C9E0764}" type="presParOf" srcId="{08AB2C4A-3E3C-48E1-B302-84DEF8C7A5DB}" destId="{8122198A-E390-470D-A6A0-199F4E89D1D7}" srcOrd="2" destOrd="0" presId="urn:microsoft.com/office/officeart/2018/2/layout/IconVerticalSolidList"/>
    <dgm:cxn modelId="{4C5E5E3E-68E2-4B4A-B86E-CB66B99C1D8E}" type="presParOf" srcId="{8122198A-E390-470D-A6A0-199F4E89D1D7}" destId="{27DA38B8-3666-44F6-800C-960BAFD815D1}" srcOrd="0" destOrd="0" presId="urn:microsoft.com/office/officeart/2018/2/layout/IconVerticalSolidList"/>
    <dgm:cxn modelId="{2815F4BF-0C4F-48D0-8D10-ADA45EF2B599}" type="presParOf" srcId="{8122198A-E390-470D-A6A0-199F4E89D1D7}" destId="{13B5F3F0-1F56-4AED-BE82-62A9585C4ECC}" srcOrd="1" destOrd="0" presId="urn:microsoft.com/office/officeart/2018/2/layout/IconVerticalSolidList"/>
    <dgm:cxn modelId="{91313A95-246A-4034-B911-845E659E7DCA}" type="presParOf" srcId="{8122198A-E390-470D-A6A0-199F4E89D1D7}" destId="{92A1FB6E-05E1-48B4-B18A-68F7F246F6A2}" srcOrd="2" destOrd="0" presId="urn:microsoft.com/office/officeart/2018/2/layout/IconVerticalSolidList"/>
    <dgm:cxn modelId="{7E4700AF-AD68-4197-8210-9018117AD80D}" type="presParOf" srcId="{8122198A-E390-470D-A6A0-199F4E89D1D7}" destId="{8CBEF366-0CAC-4AFD-B5FC-25B4170BB581}" srcOrd="3" destOrd="0" presId="urn:microsoft.com/office/officeart/2018/2/layout/IconVerticalSolidList"/>
    <dgm:cxn modelId="{A30D47F5-9E9A-416C-B29C-E0F058573858}" type="presParOf" srcId="{08AB2C4A-3E3C-48E1-B302-84DEF8C7A5DB}" destId="{A842069F-C657-4F78-B4B9-A805744C84DB}" srcOrd="3" destOrd="0" presId="urn:microsoft.com/office/officeart/2018/2/layout/IconVerticalSolidList"/>
    <dgm:cxn modelId="{D7169636-84C7-45D4-8501-9182E4916344}" type="presParOf" srcId="{08AB2C4A-3E3C-48E1-B302-84DEF8C7A5DB}" destId="{D30C434A-E47A-4EE7-902B-AA70C29FC16D}" srcOrd="4" destOrd="0" presId="urn:microsoft.com/office/officeart/2018/2/layout/IconVerticalSolidList"/>
    <dgm:cxn modelId="{5926016F-22F4-43C1-BFC2-405900FF70F0}" type="presParOf" srcId="{D30C434A-E47A-4EE7-902B-AA70C29FC16D}" destId="{47DA0AF7-A567-4B0A-9F1B-EAACF84BFE70}" srcOrd="0" destOrd="0" presId="urn:microsoft.com/office/officeart/2018/2/layout/IconVerticalSolidList"/>
    <dgm:cxn modelId="{BF2DF1F2-85C1-480A-BEE2-FEDE9F7B6381}" type="presParOf" srcId="{D30C434A-E47A-4EE7-902B-AA70C29FC16D}" destId="{D9D280F8-23C9-4E91-B3EC-96C96C45EA62}" srcOrd="1" destOrd="0" presId="urn:microsoft.com/office/officeart/2018/2/layout/IconVerticalSolidList"/>
    <dgm:cxn modelId="{63D8CD6F-7AEC-4742-A311-197B9CA85038}" type="presParOf" srcId="{D30C434A-E47A-4EE7-902B-AA70C29FC16D}" destId="{C0EA5E48-D0B4-4E13-9E72-C3C649837EFC}" srcOrd="2" destOrd="0" presId="urn:microsoft.com/office/officeart/2018/2/layout/IconVerticalSolidList"/>
    <dgm:cxn modelId="{7E46F8EC-C6D6-4810-88D0-186D373135A0}" type="presParOf" srcId="{D30C434A-E47A-4EE7-902B-AA70C29FC16D}" destId="{A82B5BFE-F5CB-4E22-BB6E-35C4D356BD7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3325DC-6999-4650-A476-211C134F869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17D3D42-410B-4FD1-9A69-39E0D1C61C50}">
      <dgm:prSet custT="1"/>
      <dgm:spPr/>
      <dgm:t>
        <a:bodyPr/>
        <a:lstStyle/>
        <a:p>
          <a:r>
            <a:rPr lang="en-GB" sz="2400" dirty="0"/>
            <a:t>How did you feel being the one who gave feedback?</a:t>
          </a:r>
          <a:endParaRPr lang="en-US" sz="2400" dirty="0"/>
        </a:p>
      </dgm:t>
    </dgm:pt>
    <dgm:pt modelId="{7987668E-954D-40DF-A68B-869E8098C9A0}" type="parTrans" cxnId="{DA90511E-0F23-4009-BEC7-9E7AB654C7E4}">
      <dgm:prSet/>
      <dgm:spPr/>
      <dgm:t>
        <a:bodyPr/>
        <a:lstStyle/>
        <a:p>
          <a:endParaRPr lang="en-US"/>
        </a:p>
      </dgm:t>
    </dgm:pt>
    <dgm:pt modelId="{FD074C5B-CA98-4B97-A317-59A999AE3AFD}" type="sibTrans" cxnId="{DA90511E-0F23-4009-BEC7-9E7AB654C7E4}">
      <dgm:prSet/>
      <dgm:spPr/>
      <dgm:t>
        <a:bodyPr/>
        <a:lstStyle/>
        <a:p>
          <a:endParaRPr lang="en-US"/>
        </a:p>
      </dgm:t>
    </dgm:pt>
    <dgm:pt modelId="{470DCC92-99FE-45E9-AE9E-73BD6F32C93D}">
      <dgm:prSet custT="1"/>
      <dgm:spPr/>
      <dgm:t>
        <a:bodyPr/>
        <a:lstStyle/>
        <a:p>
          <a:r>
            <a:rPr lang="en-GB" sz="2400" dirty="0"/>
            <a:t>And how did you feel receiving feedback?</a:t>
          </a:r>
          <a:endParaRPr lang="en-US" sz="2400" dirty="0"/>
        </a:p>
      </dgm:t>
    </dgm:pt>
    <dgm:pt modelId="{539E4034-269C-4473-954C-368ABA416F77}" type="parTrans" cxnId="{E6433EFB-F906-4292-AE62-7CD10985B72E}">
      <dgm:prSet/>
      <dgm:spPr/>
      <dgm:t>
        <a:bodyPr/>
        <a:lstStyle/>
        <a:p>
          <a:endParaRPr lang="en-US"/>
        </a:p>
      </dgm:t>
    </dgm:pt>
    <dgm:pt modelId="{5A7D23F3-7781-4E74-A459-2C667D45807E}" type="sibTrans" cxnId="{E6433EFB-F906-4292-AE62-7CD10985B72E}">
      <dgm:prSet/>
      <dgm:spPr/>
      <dgm:t>
        <a:bodyPr/>
        <a:lstStyle/>
        <a:p>
          <a:endParaRPr lang="en-US"/>
        </a:p>
      </dgm:t>
    </dgm:pt>
    <dgm:pt modelId="{CF0578CB-6EB5-4A86-A28B-017F57554EF0}" type="pres">
      <dgm:prSet presAssocID="{C83325DC-6999-4650-A476-211C134F8692}" presName="root" presStyleCnt="0">
        <dgm:presLayoutVars>
          <dgm:dir/>
          <dgm:resizeHandles val="exact"/>
        </dgm:presLayoutVars>
      </dgm:prSet>
      <dgm:spPr/>
    </dgm:pt>
    <dgm:pt modelId="{293A7C75-233A-4D1F-AD3E-B15D94D8DD8F}" type="pres">
      <dgm:prSet presAssocID="{017D3D42-410B-4FD1-9A69-39E0D1C61C50}" presName="compNode" presStyleCnt="0"/>
      <dgm:spPr/>
    </dgm:pt>
    <dgm:pt modelId="{1ED2439F-38CE-4F61-8A72-3DC3BED1F124}" type="pres">
      <dgm:prSet presAssocID="{017D3D42-410B-4FD1-9A69-39E0D1C61C5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utral Face with No Fill"/>
        </a:ext>
      </dgm:extLst>
    </dgm:pt>
    <dgm:pt modelId="{71F128D0-2329-47B0-B9EF-7C4E0CAD297A}" type="pres">
      <dgm:prSet presAssocID="{017D3D42-410B-4FD1-9A69-39E0D1C61C50}" presName="spaceRect" presStyleCnt="0"/>
      <dgm:spPr/>
    </dgm:pt>
    <dgm:pt modelId="{B81BFD92-41D9-442E-BB91-FF6139CAC748}" type="pres">
      <dgm:prSet presAssocID="{017D3D42-410B-4FD1-9A69-39E0D1C61C50}" presName="textRect" presStyleLbl="revTx" presStyleIdx="0" presStyleCnt="2">
        <dgm:presLayoutVars>
          <dgm:chMax val="1"/>
          <dgm:chPref val="1"/>
        </dgm:presLayoutVars>
      </dgm:prSet>
      <dgm:spPr/>
    </dgm:pt>
    <dgm:pt modelId="{8B57645A-02F0-43F0-B176-55C9B66E4B19}" type="pres">
      <dgm:prSet presAssocID="{FD074C5B-CA98-4B97-A317-59A999AE3AFD}" presName="sibTrans" presStyleCnt="0"/>
      <dgm:spPr/>
    </dgm:pt>
    <dgm:pt modelId="{D1395F21-6786-4649-86FD-D2690F313C71}" type="pres">
      <dgm:prSet presAssocID="{470DCC92-99FE-45E9-AE9E-73BD6F32C93D}" presName="compNode" presStyleCnt="0"/>
      <dgm:spPr/>
    </dgm:pt>
    <dgm:pt modelId="{09F13A63-D6C4-4954-832E-A40E94629C2E}" type="pres">
      <dgm:prSet presAssocID="{470DCC92-99FE-45E9-AE9E-73BD6F32C93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inning Face with No Fill"/>
        </a:ext>
      </dgm:extLst>
    </dgm:pt>
    <dgm:pt modelId="{44D10A25-B0A6-44A9-A46B-01247007E7B8}" type="pres">
      <dgm:prSet presAssocID="{470DCC92-99FE-45E9-AE9E-73BD6F32C93D}" presName="spaceRect" presStyleCnt="0"/>
      <dgm:spPr/>
    </dgm:pt>
    <dgm:pt modelId="{0E778429-35AB-4299-8A55-D0B7C3E5CA62}" type="pres">
      <dgm:prSet presAssocID="{470DCC92-99FE-45E9-AE9E-73BD6F32C93D}" presName="textRect" presStyleLbl="revTx" presStyleIdx="1" presStyleCnt="2">
        <dgm:presLayoutVars>
          <dgm:chMax val="1"/>
          <dgm:chPref val="1"/>
        </dgm:presLayoutVars>
      </dgm:prSet>
      <dgm:spPr/>
    </dgm:pt>
  </dgm:ptLst>
  <dgm:cxnLst>
    <dgm:cxn modelId="{DA90511E-0F23-4009-BEC7-9E7AB654C7E4}" srcId="{C83325DC-6999-4650-A476-211C134F8692}" destId="{017D3D42-410B-4FD1-9A69-39E0D1C61C50}" srcOrd="0" destOrd="0" parTransId="{7987668E-954D-40DF-A68B-869E8098C9A0}" sibTransId="{FD074C5B-CA98-4B97-A317-59A999AE3AFD}"/>
    <dgm:cxn modelId="{F5ADA01F-0966-4C74-8865-F9688FAC3591}" type="presOf" srcId="{017D3D42-410B-4FD1-9A69-39E0D1C61C50}" destId="{B81BFD92-41D9-442E-BB91-FF6139CAC748}" srcOrd="0" destOrd="0" presId="urn:microsoft.com/office/officeart/2018/2/layout/IconLabelList"/>
    <dgm:cxn modelId="{CB742831-4345-4829-B729-617ECCFAA4A2}" type="presOf" srcId="{C83325DC-6999-4650-A476-211C134F8692}" destId="{CF0578CB-6EB5-4A86-A28B-017F57554EF0}" srcOrd="0" destOrd="0" presId="urn:microsoft.com/office/officeart/2018/2/layout/IconLabelList"/>
    <dgm:cxn modelId="{8132B582-B392-43B3-B158-8ECDBE538D72}" type="presOf" srcId="{470DCC92-99FE-45E9-AE9E-73BD6F32C93D}" destId="{0E778429-35AB-4299-8A55-D0B7C3E5CA62}" srcOrd="0" destOrd="0" presId="urn:microsoft.com/office/officeart/2018/2/layout/IconLabelList"/>
    <dgm:cxn modelId="{E6433EFB-F906-4292-AE62-7CD10985B72E}" srcId="{C83325DC-6999-4650-A476-211C134F8692}" destId="{470DCC92-99FE-45E9-AE9E-73BD6F32C93D}" srcOrd="1" destOrd="0" parTransId="{539E4034-269C-4473-954C-368ABA416F77}" sibTransId="{5A7D23F3-7781-4E74-A459-2C667D45807E}"/>
    <dgm:cxn modelId="{2B606794-938A-493F-AFCE-50AB01B29A66}" type="presParOf" srcId="{CF0578CB-6EB5-4A86-A28B-017F57554EF0}" destId="{293A7C75-233A-4D1F-AD3E-B15D94D8DD8F}" srcOrd="0" destOrd="0" presId="urn:microsoft.com/office/officeart/2018/2/layout/IconLabelList"/>
    <dgm:cxn modelId="{4B499AED-B4F4-43D2-820E-B2E5FAFD6AF4}" type="presParOf" srcId="{293A7C75-233A-4D1F-AD3E-B15D94D8DD8F}" destId="{1ED2439F-38CE-4F61-8A72-3DC3BED1F124}" srcOrd="0" destOrd="0" presId="urn:microsoft.com/office/officeart/2018/2/layout/IconLabelList"/>
    <dgm:cxn modelId="{312AC401-4A1B-43D9-8514-72BBF6421CF0}" type="presParOf" srcId="{293A7C75-233A-4D1F-AD3E-B15D94D8DD8F}" destId="{71F128D0-2329-47B0-B9EF-7C4E0CAD297A}" srcOrd="1" destOrd="0" presId="urn:microsoft.com/office/officeart/2018/2/layout/IconLabelList"/>
    <dgm:cxn modelId="{B1AF4876-468E-4D69-B776-BB19D6165CEF}" type="presParOf" srcId="{293A7C75-233A-4D1F-AD3E-B15D94D8DD8F}" destId="{B81BFD92-41D9-442E-BB91-FF6139CAC748}" srcOrd="2" destOrd="0" presId="urn:microsoft.com/office/officeart/2018/2/layout/IconLabelList"/>
    <dgm:cxn modelId="{1DB3E415-73E2-48EA-B065-97E62FE9CE63}" type="presParOf" srcId="{CF0578CB-6EB5-4A86-A28B-017F57554EF0}" destId="{8B57645A-02F0-43F0-B176-55C9B66E4B19}" srcOrd="1" destOrd="0" presId="urn:microsoft.com/office/officeart/2018/2/layout/IconLabelList"/>
    <dgm:cxn modelId="{C5CC0094-A56E-441D-95BA-844BA1F09625}" type="presParOf" srcId="{CF0578CB-6EB5-4A86-A28B-017F57554EF0}" destId="{D1395F21-6786-4649-86FD-D2690F313C71}" srcOrd="2" destOrd="0" presId="urn:microsoft.com/office/officeart/2018/2/layout/IconLabelList"/>
    <dgm:cxn modelId="{EF2EE2E3-B5E1-48C2-9EA7-31336F5D91CD}" type="presParOf" srcId="{D1395F21-6786-4649-86FD-D2690F313C71}" destId="{09F13A63-D6C4-4954-832E-A40E94629C2E}" srcOrd="0" destOrd="0" presId="urn:microsoft.com/office/officeart/2018/2/layout/IconLabelList"/>
    <dgm:cxn modelId="{5C122579-1168-453B-BF9A-BD5FD47FE42F}" type="presParOf" srcId="{D1395F21-6786-4649-86FD-D2690F313C71}" destId="{44D10A25-B0A6-44A9-A46B-01247007E7B8}" srcOrd="1" destOrd="0" presId="urn:microsoft.com/office/officeart/2018/2/layout/IconLabelList"/>
    <dgm:cxn modelId="{69861B11-90E0-4AA5-AF46-D78648189ECA}" type="presParOf" srcId="{D1395F21-6786-4649-86FD-D2690F313C71}" destId="{0E778429-35AB-4299-8A55-D0B7C3E5CA6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1E8FB6-3A3B-455F-A406-F1DF675090C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48D1A1F-46A7-4B31-B0C6-2E982765BBCE}">
      <dgm:prSet custT="1"/>
      <dgm:spPr/>
      <dgm:t>
        <a:bodyPr/>
        <a:lstStyle/>
        <a:p>
          <a:r>
            <a:rPr lang="en-GB" sz="2400" dirty="0"/>
            <a:t>We have just examined ways to carry out a </a:t>
          </a:r>
          <a:r>
            <a:rPr lang="en-GB" sz="2400" b="1" dirty="0"/>
            <a:t>generic</a:t>
          </a:r>
          <a:r>
            <a:rPr lang="en-GB" sz="2400" dirty="0"/>
            <a:t> risk assessment</a:t>
          </a:r>
          <a:endParaRPr lang="en-US" sz="2400" dirty="0"/>
        </a:p>
      </dgm:t>
    </dgm:pt>
    <dgm:pt modelId="{3F70CE95-57C8-4675-9102-7020439FF3DB}" type="parTrans" cxnId="{6ADEC442-495D-4E0F-9309-7BA7F39BF7E3}">
      <dgm:prSet/>
      <dgm:spPr/>
      <dgm:t>
        <a:bodyPr/>
        <a:lstStyle/>
        <a:p>
          <a:endParaRPr lang="en-US" sz="2400"/>
        </a:p>
      </dgm:t>
    </dgm:pt>
    <dgm:pt modelId="{A86CD3C5-EE3C-46B5-A726-9FB60F1568B9}" type="sibTrans" cxnId="{6ADEC442-495D-4E0F-9309-7BA7F39BF7E3}">
      <dgm:prSet/>
      <dgm:spPr/>
      <dgm:t>
        <a:bodyPr/>
        <a:lstStyle/>
        <a:p>
          <a:endParaRPr lang="en-US" sz="2400"/>
        </a:p>
      </dgm:t>
    </dgm:pt>
    <dgm:pt modelId="{F0ED9D14-613F-4FCB-B6EE-2DD6EA5C74F9}">
      <dgm:prSet custT="1"/>
      <dgm:spPr/>
      <dgm:t>
        <a:bodyPr/>
        <a:lstStyle/>
        <a:p>
          <a:r>
            <a:rPr lang="en-US" sz="2400" b="0" i="0" dirty="0"/>
            <a:t>These are completed for general, everyday activities and are site-specific</a:t>
          </a:r>
          <a:endParaRPr lang="en-US" sz="2400" dirty="0"/>
        </a:p>
      </dgm:t>
    </dgm:pt>
    <dgm:pt modelId="{974620F5-ED0C-4D46-A02B-7F15E931A519}" type="parTrans" cxnId="{59188731-54D8-432C-B921-EB373115CCC8}">
      <dgm:prSet/>
      <dgm:spPr/>
      <dgm:t>
        <a:bodyPr/>
        <a:lstStyle/>
        <a:p>
          <a:endParaRPr lang="en-US" sz="2400"/>
        </a:p>
      </dgm:t>
    </dgm:pt>
    <dgm:pt modelId="{6F01A357-A72B-4DA3-A87F-6F4DE8131389}" type="sibTrans" cxnId="{59188731-54D8-432C-B921-EB373115CCC8}">
      <dgm:prSet/>
      <dgm:spPr/>
      <dgm:t>
        <a:bodyPr/>
        <a:lstStyle/>
        <a:p>
          <a:endParaRPr lang="en-US" sz="2400"/>
        </a:p>
      </dgm:t>
    </dgm:pt>
    <dgm:pt modelId="{3D692A28-2EF9-4695-B73D-00CB3E5DAFDC}">
      <dgm:prSet custT="1"/>
      <dgm:spPr/>
      <dgm:t>
        <a:bodyPr/>
        <a:lstStyle/>
        <a:p>
          <a:r>
            <a:rPr lang="en-US" sz="2400" dirty="0"/>
            <a:t>Risk assessments should be unique to a setting </a:t>
          </a:r>
        </a:p>
      </dgm:t>
    </dgm:pt>
    <dgm:pt modelId="{8FA90F8B-FF8F-4227-943E-07AF71E30DA5}" type="parTrans" cxnId="{DDE97509-C514-4826-B2B4-28AEBB7A1A3B}">
      <dgm:prSet/>
      <dgm:spPr/>
      <dgm:t>
        <a:bodyPr/>
        <a:lstStyle/>
        <a:p>
          <a:endParaRPr lang="en-US" sz="2400"/>
        </a:p>
      </dgm:t>
    </dgm:pt>
    <dgm:pt modelId="{B0C98361-1BE3-4430-82CB-F0DB2D84BC3B}" type="sibTrans" cxnId="{DDE97509-C514-4826-B2B4-28AEBB7A1A3B}">
      <dgm:prSet/>
      <dgm:spPr/>
      <dgm:t>
        <a:bodyPr/>
        <a:lstStyle/>
        <a:p>
          <a:endParaRPr lang="en-US" sz="2400"/>
        </a:p>
      </dgm:t>
    </dgm:pt>
    <dgm:pt modelId="{9A3D6FA9-2BA9-4CBB-AA75-8AEDF6F88DF3}" type="pres">
      <dgm:prSet presAssocID="{481E8FB6-3A3B-455F-A406-F1DF675090C5}" presName="root" presStyleCnt="0">
        <dgm:presLayoutVars>
          <dgm:dir/>
          <dgm:resizeHandles val="exact"/>
        </dgm:presLayoutVars>
      </dgm:prSet>
      <dgm:spPr/>
    </dgm:pt>
    <dgm:pt modelId="{9561A70C-7B11-4098-8A88-E74BE7B98F17}" type="pres">
      <dgm:prSet presAssocID="{448D1A1F-46A7-4B31-B0C6-2E982765BBCE}" presName="compNode" presStyleCnt="0"/>
      <dgm:spPr/>
    </dgm:pt>
    <dgm:pt modelId="{FDCE878E-7147-481E-9807-0F746B4ED47E}" type="pres">
      <dgm:prSet presAssocID="{448D1A1F-46A7-4B31-B0C6-2E982765BBCE}" presName="bgRect" presStyleLbl="bgShp" presStyleIdx="0" presStyleCnt="3" custScaleY="194006"/>
      <dgm:spPr/>
    </dgm:pt>
    <dgm:pt modelId="{3D78554F-E2EC-4BE4-AAA0-AA48A1B95077}" type="pres">
      <dgm:prSet presAssocID="{448D1A1F-46A7-4B31-B0C6-2E982765BBC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2D9921F7-5888-4EFE-94C5-8D9A9A003AD0}" type="pres">
      <dgm:prSet presAssocID="{448D1A1F-46A7-4B31-B0C6-2E982765BBCE}" presName="spaceRect" presStyleCnt="0"/>
      <dgm:spPr/>
    </dgm:pt>
    <dgm:pt modelId="{AF879E32-DC64-474F-B296-F8DB55005A01}" type="pres">
      <dgm:prSet presAssocID="{448D1A1F-46A7-4B31-B0C6-2E982765BBCE}" presName="parTx" presStyleLbl="revTx" presStyleIdx="0" presStyleCnt="3" custScaleX="100000" custLinFactNeighborX="1057" custLinFactNeighborY="-7821">
        <dgm:presLayoutVars>
          <dgm:chMax val="0"/>
          <dgm:chPref val="0"/>
        </dgm:presLayoutVars>
      </dgm:prSet>
      <dgm:spPr/>
    </dgm:pt>
    <dgm:pt modelId="{CFEAE50A-E3B2-496E-9C24-7EE66A4AFA5A}" type="pres">
      <dgm:prSet presAssocID="{A86CD3C5-EE3C-46B5-A726-9FB60F1568B9}" presName="sibTrans" presStyleCnt="0"/>
      <dgm:spPr/>
    </dgm:pt>
    <dgm:pt modelId="{6544968A-8239-4D4D-84CD-CBF2A0294690}" type="pres">
      <dgm:prSet presAssocID="{F0ED9D14-613F-4FCB-B6EE-2DD6EA5C74F9}" presName="compNode" presStyleCnt="0"/>
      <dgm:spPr/>
    </dgm:pt>
    <dgm:pt modelId="{EAF5465E-7CE1-4A21-90ED-0B692095A126}" type="pres">
      <dgm:prSet presAssocID="{F0ED9D14-613F-4FCB-B6EE-2DD6EA5C74F9}" presName="bgRect" presStyleLbl="bgShp" presStyleIdx="1" presStyleCnt="3" custScaleY="171282"/>
      <dgm:spPr/>
    </dgm:pt>
    <dgm:pt modelId="{F957C5B4-B887-40A9-9AE2-182A21F6E029}" type="pres">
      <dgm:prSet presAssocID="{F0ED9D14-613F-4FCB-B6EE-2DD6EA5C74F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A0799B03-54C2-4AEF-ABC5-AC348585E13C}" type="pres">
      <dgm:prSet presAssocID="{F0ED9D14-613F-4FCB-B6EE-2DD6EA5C74F9}" presName="spaceRect" presStyleCnt="0"/>
      <dgm:spPr/>
    </dgm:pt>
    <dgm:pt modelId="{0B8CBD09-655C-4389-B355-B7696738EC74}" type="pres">
      <dgm:prSet presAssocID="{F0ED9D14-613F-4FCB-B6EE-2DD6EA5C74F9}" presName="parTx" presStyleLbl="revTx" presStyleIdx="1" presStyleCnt="3" custLinFactNeighborX="1057" custLinFactNeighborY="-7042">
        <dgm:presLayoutVars>
          <dgm:chMax val="0"/>
          <dgm:chPref val="0"/>
        </dgm:presLayoutVars>
      </dgm:prSet>
      <dgm:spPr/>
    </dgm:pt>
    <dgm:pt modelId="{E69646B6-283E-4227-9DAF-B1581E1BE873}" type="pres">
      <dgm:prSet presAssocID="{6F01A357-A72B-4DA3-A87F-6F4DE8131389}" presName="sibTrans" presStyleCnt="0"/>
      <dgm:spPr/>
    </dgm:pt>
    <dgm:pt modelId="{99B2F760-CF3D-4053-95E5-7732AB6ED9F6}" type="pres">
      <dgm:prSet presAssocID="{3D692A28-2EF9-4695-B73D-00CB3E5DAFDC}" presName="compNode" presStyleCnt="0"/>
      <dgm:spPr/>
    </dgm:pt>
    <dgm:pt modelId="{F0274D10-72CF-40F3-8C05-8CA27A944B2B}" type="pres">
      <dgm:prSet presAssocID="{3D692A28-2EF9-4695-B73D-00CB3E5DAFDC}" presName="bgRect" presStyleLbl="bgShp" presStyleIdx="2" presStyleCnt="3" custScaleY="176110"/>
      <dgm:spPr/>
    </dgm:pt>
    <dgm:pt modelId="{0CE8F985-191E-4EBF-A308-79B72DE57085}" type="pres">
      <dgm:prSet presAssocID="{3D692A28-2EF9-4695-B73D-00CB3E5DAFD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ick"/>
        </a:ext>
      </dgm:extLst>
    </dgm:pt>
    <dgm:pt modelId="{221E1F28-310F-4848-9310-C87CB233324F}" type="pres">
      <dgm:prSet presAssocID="{3D692A28-2EF9-4695-B73D-00CB3E5DAFDC}" presName="spaceRect" presStyleCnt="0"/>
      <dgm:spPr/>
    </dgm:pt>
    <dgm:pt modelId="{B912FCAE-E42D-4426-A74D-18B447266A92}" type="pres">
      <dgm:prSet presAssocID="{3D692A28-2EF9-4695-B73D-00CB3E5DAFDC}" presName="parTx" presStyleLbl="revTx" presStyleIdx="2" presStyleCnt="3" custLinFactNeighborX="1057" custLinFactNeighborY="-6917">
        <dgm:presLayoutVars>
          <dgm:chMax val="0"/>
          <dgm:chPref val="0"/>
        </dgm:presLayoutVars>
      </dgm:prSet>
      <dgm:spPr/>
    </dgm:pt>
  </dgm:ptLst>
  <dgm:cxnLst>
    <dgm:cxn modelId="{A7CBFE00-344C-4EF0-AE2D-F95494D17F6D}" type="presOf" srcId="{481E8FB6-3A3B-455F-A406-F1DF675090C5}" destId="{9A3D6FA9-2BA9-4CBB-AA75-8AEDF6F88DF3}" srcOrd="0" destOrd="0" presId="urn:microsoft.com/office/officeart/2018/2/layout/IconVerticalSolidList"/>
    <dgm:cxn modelId="{DDE97509-C514-4826-B2B4-28AEBB7A1A3B}" srcId="{481E8FB6-3A3B-455F-A406-F1DF675090C5}" destId="{3D692A28-2EF9-4695-B73D-00CB3E5DAFDC}" srcOrd="2" destOrd="0" parTransId="{8FA90F8B-FF8F-4227-943E-07AF71E30DA5}" sibTransId="{B0C98361-1BE3-4430-82CB-F0DB2D84BC3B}"/>
    <dgm:cxn modelId="{FB0DEC1A-A1AC-413F-9B88-B02F478F1B2B}" type="presOf" srcId="{F0ED9D14-613F-4FCB-B6EE-2DD6EA5C74F9}" destId="{0B8CBD09-655C-4389-B355-B7696738EC74}" srcOrd="0" destOrd="0" presId="urn:microsoft.com/office/officeart/2018/2/layout/IconVerticalSolidList"/>
    <dgm:cxn modelId="{59188731-54D8-432C-B921-EB373115CCC8}" srcId="{481E8FB6-3A3B-455F-A406-F1DF675090C5}" destId="{F0ED9D14-613F-4FCB-B6EE-2DD6EA5C74F9}" srcOrd="1" destOrd="0" parTransId="{974620F5-ED0C-4D46-A02B-7F15E931A519}" sibTransId="{6F01A357-A72B-4DA3-A87F-6F4DE8131389}"/>
    <dgm:cxn modelId="{B710143A-34BB-4EC4-914A-EE777A366F19}" type="presOf" srcId="{448D1A1F-46A7-4B31-B0C6-2E982765BBCE}" destId="{AF879E32-DC64-474F-B296-F8DB55005A01}" srcOrd="0" destOrd="0" presId="urn:microsoft.com/office/officeart/2018/2/layout/IconVerticalSolidList"/>
    <dgm:cxn modelId="{6ADEC442-495D-4E0F-9309-7BA7F39BF7E3}" srcId="{481E8FB6-3A3B-455F-A406-F1DF675090C5}" destId="{448D1A1F-46A7-4B31-B0C6-2E982765BBCE}" srcOrd="0" destOrd="0" parTransId="{3F70CE95-57C8-4675-9102-7020439FF3DB}" sibTransId="{A86CD3C5-EE3C-46B5-A726-9FB60F1568B9}"/>
    <dgm:cxn modelId="{A219CE7A-9C54-4697-8DFA-76759CE19363}" type="presOf" srcId="{3D692A28-2EF9-4695-B73D-00CB3E5DAFDC}" destId="{B912FCAE-E42D-4426-A74D-18B447266A92}" srcOrd="0" destOrd="0" presId="urn:microsoft.com/office/officeart/2018/2/layout/IconVerticalSolidList"/>
    <dgm:cxn modelId="{BD50E5AC-F0AA-42D0-B010-4188EE8DD77B}" type="presParOf" srcId="{9A3D6FA9-2BA9-4CBB-AA75-8AEDF6F88DF3}" destId="{9561A70C-7B11-4098-8A88-E74BE7B98F17}" srcOrd="0" destOrd="0" presId="urn:microsoft.com/office/officeart/2018/2/layout/IconVerticalSolidList"/>
    <dgm:cxn modelId="{7762C4E5-AC6D-4201-8FFC-8A95D3A23796}" type="presParOf" srcId="{9561A70C-7B11-4098-8A88-E74BE7B98F17}" destId="{FDCE878E-7147-481E-9807-0F746B4ED47E}" srcOrd="0" destOrd="0" presId="urn:microsoft.com/office/officeart/2018/2/layout/IconVerticalSolidList"/>
    <dgm:cxn modelId="{B4B5ABBA-BA83-481D-92B6-1841A3E6E28B}" type="presParOf" srcId="{9561A70C-7B11-4098-8A88-E74BE7B98F17}" destId="{3D78554F-E2EC-4BE4-AAA0-AA48A1B95077}" srcOrd="1" destOrd="0" presId="urn:microsoft.com/office/officeart/2018/2/layout/IconVerticalSolidList"/>
    <dgm:cxn modelId="{96383700-C5AB-4E29-B972-AEF2386247D3}" type="presParOf" srcId="{9561A70C-7B11-4098-8A88-E74BE7B98F17}" destId="{2D9921F7-5888-4EFE-94C5-8D9A9A003AD0}" srcOrd="2" destOrd="0" presId="urn:microsoft.com/office/officeart/2018/2/layout/IconVerticalSolidList"/>
    <dgm:cxn modelId="{CD048627-B861-417F-9E96-A37C2643C3B4}" type="presParOf" srcId="{9561A70C-7B11-4098-8A88-E74BE7B98F17}" destId="{AF879E32-DC64-474F-B296-F8DB55005A01}" srcOrd="3" destOrd="0" presId="urn:microsoft.com/office/officeart/2018/2/layout/IconVerticalSolidList"/>
    <dgm:cxn modelId="{1E83300A-F494-403C-A881-662423902C87}" type="presParOf" srcId="{9A3D6FA9-2BA9-4CBB-AA75-8AEDF6F88DF3}" destId="{CFEAE50A-E3B2-496E-9C24-7EE66A4AFA5A}" srcOrd="1" destOrd="0" presId="urn:microsoft.com/office/officeart/2018/2/layout/IconVerticalSolidList"/>
    <dgm:cxn modelId="{ED623C8D-0F6A-451C-A94D-766010DBAD05}" type="presParOf" srcId="{9A3D6FA9-2BA9-4CBB-AA75-8AEDF6F88DF3}" destId="{6544968A-8239-4D4D-84CD-CBF2A0294690}" srcOrd="2" destOrd="0" presId="urn:microsoft.com/office/officeart/2018/2/layout/IconVerticalSolidList"/>
    <dgm:cxn modelId="{0EF93DCF-48D6-4039-A6A2-683C6DBFE186}" type="presParOf" srcId="{6544968A-8239-4D4D-84CD-CBF2A0294690}" destId="{EAF5465E-7CE1-4A21-90ED-0B692095A126}" srcOrd="0" destOrd="0" presId="urn:microsoft.com/office/officeart/2018/2/layout/IconVerticalSolidList"/>
    <dgm:cxn modelId="{A03EBF25-39E4-46DE-B326-25E30DDF5D80}" type="presParOf" srcId="{6544968A-8239-4D4D-84CD-CBF2A0294690}" destId="{F957C5B4-B887-40A9-9AE2-182A21F6E029}" srcOrd="1" destOrd="0" presId="urn:microsoft.com/office/officeart/2018/2/layout/IconVerticalSolidList"/>
    <dgm:cxn modelId="{969ECB1B-FE5E-4103-B46E-947A400B0192}" type="presParOf" srcId="{6544968A-8239-4D4D-84CD-CBF2A0294690}" destId="{A0799B03-54C2-4AEF-ABC5-AC348585E13C}" srcOrd="2" destOrd="0" presId="urn:microsoft.com/office/officeart/2018/2/layout/IconVerticalSolidList"/>
    <dgm:cxn modelId="{82A31097-17BC-4B1E-A7CE-91BC20D758CD}" type="presParOf" srcId="{6544968A-8239-4D4D-84CD-CBF2A0294690}" destId="{0B8CBD09-655C-4389-B355-B7696738EC74}" srcOrd="3" destOrd="0" presId="urn:microsoft.com/office/officeart/2018/2/layout/IconVerticalSolidList"/>
    <dgm:cxn modelId="{8338A58D-92A7-47F0-9FCB-04DAF49BFFB2}" type="presParOf" srcId="{9A3D6FA9-2BA9-4CBB-AA75-8AEDF6F88DF3}" destId="{E69646B6-283E-4227-9DAF-B1581E1BE873}" srcOrd="3" destOrd="0" presId="urn:microsoft.com/office/officeart/2018/2/layout/IconVerticalSolidList"/>
    <dgm:cxn modelId="{3E2ABD7B-EA2A-401F-A3D7-E3A53610F70A}" type="presParOf" srcId="{9A3D6FA9-2BA9-4CBB-AA75-8AEDF6F88DF3}" destId="{99B2F760-CF3D-4053-95E5-7732AB6ED9F6}" srcOrd="4" destOrd="0" presId="urn:microsoft.com/office/officeart/2018/2/layout/IconVerticalSolidList"/>
    <dgm:cxn modelId="{E8946664-AE0D-4985-BCBB-148E3E44766A}" type="presParOf" srcId="{99B2F760-CF3D-4053-95E5-7732AB6ED9F6}" destId="{F0274D10-72CF-40F3-8C05-8CA27A944B2B}" srcOrd="0" destOrd="0" presId="urn:microsoft.com/office/officeart/2018/2/layout/IconVerticalSolidList"/>
    <dgm:cxn modelId="{947A48BA-52DA-42C2-A18C-697B630A5F5A}" type="presParOf" srcId="{99B2F760-CF3D-4053-95E5-7732AB6ED9F6}" destId="{0CE8F985-191E-4EBF-A308-79B72DE57085}" srcOrd="1" destOrd="0" presId="urn:microsoft.com/office/officeart/2018/2/layout/IconVerticalSolidList"/>
    <dgm:cxn modelId="{7B183832-B52C-475C-ABEA-C25B1D90083E}" type="presParOf" srcId="{99B2F760-CF3D-4053-95E5-7732AB6ED9F6}" destId="{221E1F28-310F-4848-9310-C87CB233324F}" srcOrd="2" destOrd="0" presId="urn:microsoft.com/office/officeart/2018/2/layout/IconVerticalSolidList"/>
    <dgm:cxn modelId="{B82DAC92-EDEB-4F06-9938-52E8BE1785F1}" type="presParOf" srcId="{99B2F760-CF3D-4053-95E5-7732AB6ED9F6}" destId="{B912FCAE-E42D-4426-A74D-18B447266A9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C84B2A-66E9-4B76-89F0-FBBC66DB7702}">
      <dsp:nvSpPr>
        <dsp:cNvPr id="0" name=""/>
        <dsp:cNvSpPr/>
      </dsp:nvSpPr>
      <dsp:spPr>
        <a:xfrm>
          <a:off x="600247" y="45357"/>
          <a:ext cx="604800" cy="6048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7D084F-C79E-43FB-94A9-F09E6F7F1012}">
      <dsp:nvSpPr>
        <dsp:cNvPr id="0" name=""/>
        <dsp:cNvSpPr/>
      </dsp:nvSpPr>
      <dsp:spPr>
        <a:xfrm>
          <a:off x="727255" y="172365"/>
          <a:ext cx="350784" cy="3507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87C722-41C2-4606-945A-3FF5233D34C0}">
      <dsp:nvSpPr>
        <dsp:cNvPr id="0" name=""/>
        <dsp:cNvSpPr/>
      </dsp:nvSpPr>
      <dsp:spPr>
        <a:xfrm>
          <a:off x="1334648" y="45357"/>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Assess the risks</a:t>
          </a:r>
        </a:p>
      </dsp:txBody>
      <dsp:txXfrm>
        <a:off x="1334648" y="45357"/>
        <a:ext cx="1425599" cy="604800"/>
      </dsp:txXfrm>
    </dsp:sp>
    <dsp:sp modelId="{5FAE1539-4D3E-4865-97B5-AD8D23B817A3}">
      <dsp:nvSpPr>
        <dsp:cNvPr id="0" name=""/>
        <dsp:cNvSpPr/>
      </dsp:nvSpPr>
      <dsp:spPr>
        <a:xfrm>
          <a:off x="3008648" y="45357"/>
          <a:ext cx="604800" cy="6048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CFF4B9-1F54-4E28-BC5B-0AA827000861}">
      <dsp:nvSpPr>
        <dsp:cNvPr id="0" name=""/>
        <dsp:cNvSpPr/>
      </dsp:nvSpPr>
      <dsp:spPr>
        <a:xfrm>
          <a:off x="3135656" y="172365"/>
          <a:ext cx="350784" cy="3507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47F6F1-6E35-47AB-AE20-E3F74B5DEE8F}">
      <dsp:nvSpPr>
        <dsp:cNvPr id="0" name=""/>
        <dsp:cNvSpPr/>
      </dsp:nvSpPr>
      <dsp:spPr>
        <a:xfrm>
          <a:off x="3743048" y="45357"/>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rtl="0">
            <a:lnSpc>
              <a:spcPct val="100000"/>
            </a:lnSpc>
            <a:spcBef>
              <a:spcPct val="0"/>
            </a:spcBef>
            <a:spcAft>
              <a:spcPct val="35000"/>
            </a:spcAft>
            <a:buNone/>
          </a:pPr>
          <a:r>
            <a:rPr lang="en-US" sz="2400" kern="1200" dirty="0">
              <a:latin typeface="Arial"/>
            </a:rPr>
            <a:t>Identify hazards</a:t>
          </a:r>
          <a:endParaRPr lang="en-US" sz="2400" kern="1200" dirty="0"/>
        </a:p>
      </dsp:txBody>
      <dsp:txXfrm>
        <a:off x="3743048" y="45357"/>
        <a:ext cx="1425599" cy="604800"/>
      </dsp:txXfrm>
    </dsp:sp>
    <dsp:sp modelId="{6971C574-3C3E-4F21-9AE3-212419D9C28A}">
      <dsp:nvSpPr>
        <dsp:cNvPr id="0" name=""/>
        <dsp:cNvSpPr/>
      </dsp:nvSpPr>
      <dsp:spPr>
        <a:xfrm>
          <a:off x="600247" y="1140869"/>
          <a:ext cx="604800" cy="6048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AB2771-9DCE-4222-A691-C7FE1CBBD987}">
      <dsp:nvSpPr>
        <dsp:cNvPr id="0" name=""/>
        <dsp:cNvSpPr/>
      </dsp:nvSpPr>
      <dsp:spPr>
        <a:xfrm>
          <a:off x="727255" y="1267877"/>
          <a:ext cx="350784" cy="3507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91B990-B82E-48BC-819C-D5CFEBE164C5}">
      <dsp:nvSpPr>
        <dsp:cNvPr id="0" name=""/>
        <dsp:cNvSpPr/>
      </dsp:nvSpPr>
      <dsp:spPr>
        <a:xfrm>
          <a:off x="1334648" y="1140869"/>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Review the controls</a:t>
          </a:r>
        </a:p>
      </dsp:txBody>
      <dsp:txXfrm>
        <a:off x="1334648" y="1140869"/>
        <a:ext cx="1425599" cy="604800"/>
      </dsp:txXfrm>
    </dsp:sp>
    <dsp:sp modelId="{BEDDB59F-6FDC-4520-9D1A-194B3F8AF068}">
      <dsp:nvSpPr>
        <dsp:cNvPr id="0" name=""/>
        <dsp:cNvSpPr/>
      </dsp:nvSpPr>
      <dsp:spPr>
        <a:xfrm>
          <a:off x="3008648" y="1140869"/>
          <a:ext cx="604800" cy="6048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BB527B-3C26-417F-BA4B-4893B1CC894D}">
      <dsp:nvSpPr>
        <dsp:cNvPr id="0" name=""/>
        <dsp:cNvSpPr/>
      </dsp:nvSpPr>
      <dsp:spPr>
        <a:xfrm>
          <a:off x="3135656" y="1267877"/>
          <a:ext cx="350784" cy="35078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757980-C7FF-44A2-BD65-9A1A970CB3A2}">
      <dsp:nvSpPr>
        <dsp:cNvPr id="0" name=""/>
        <dsp:cNvSpPr/>
      </dsp:nvSpPr>
      <dsp:spPr>
        <a:xfrm>
          <a:off x="3743048" y="1140869"/>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rtl="0">
            <a:lnSpc>
              <a:spcPct val="100000"/>
            </a:lnSpc>
            <a:spcBef>
              <a:spcPct val="0"/>
            </a:spcBef>
            <a:spcAft>
              <a:spcPct val="35000"/>
            </a:spcAft>
            <a:buNone/>
          </a:pPr>
          <a:r>
            <a:rPr lang="en-US" sz="2400" kern="1200">
              <a:latin typeface="Arial"/>
            </a:rPr>
            <a:t>Record your findings</a:t>
          </a:r>
          <a:endParaRPr lang="en-US" sz="2400" kern="1200"/>
        </a:p>
      </dsp:txBody>
      <dsp:txXfrm>
        <a:off x="3743048" y="1140869"/>
        <a:ext cx="1425599" cy="604800"/>
      </dsp:txXfrm>
    </dsp:sp>
    <dsp:sp modelId="{FA4A9656-4F20-4AE6-B4C5-4B8C527C9EAC}">
      <dsp:nvSpPr>
        <dsp:cNvPr id="0" name=""/>
        <dsp:cNvSpPr/>
      </dsp:nvSpPr>
      <dsp:spPr>
        <a:xfrm>
          <a:off x="600247" y="2236381"/>
          <a:ext cx="604800" cy="6048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ECF22C-CFEF-40E4-BD95-878B6A5DB2FC}">
      <dsp:nvSpPr>
        <dsp:cNvPr id="0" name=""/>
        <dsp:cNvSpPr/>
      </dsp:nvSpPr>
      <dsp:spPr>
        <a:xfrm>
          <a:off x="727255" y="2363389"/>
          <a:ext cx="350784" cy="35078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DE9548-E962-47E3-AC68-80EF7673644F}">
      <dsp:nvSpPr>
        <dsp:cNvPr id="0" name=""/>
        <dsp:cNvSpPr/>
      </dsp:nvSpPr>
      <dsp:spPr>
        <a:xfrm>
          <a:off x="1334648" y="2236381"/>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Control the risks</a:t>
          </a:r>
        </a:p>
      </dsp:txBody>
      <dsp:txXfrm>
        <a:off x="1334648" y="2236381"/>
        <a:ext cx="1425599" cy="604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78CC5-FA63-4967-926D-D1A5109D9637}">
      <dsp:nvSpPr>
        <dsp:cNvPr id="0" name=""/>
        <dsp:cNvSpPr/>
      </dsp:nvSpPr>
      <dsp:spPr>
        <a:xfrm>
          <a:off x="0" y="444"/>
          <a:ext cx="6020769" cy="10407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5673B1-6DDE-403B-BDB2-0C87A24E8705}">
      <dsp:nvSpPr>
        <dsp:cNvPr id="0" name=""/>
        <dsp:cNvSpPr/>
      </dsp:nvSpPr>
      <dsp:spPr>
        <a:xfrm>
          <a:off x="314829" y="234615"/>
          <a:ext cx="572418" cy="5724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532077-0093-465E-93B1-B6E0A075682F}">
      <dsp:nvSpPr>
        <dsp:cNvPr id="0" name=""/>
        <dsp:cNvSpPr/>
      </dsp:nvSpPr>
      <dsp:spPr>
        <a:xfrm>
          <a:off x="1202077" y="444"/>
          <a:ext cx="4818691" cy="1040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147" tIns="110147" rIns="110147" bIns="110147" numCol="1" spcCol="1270" anchor="ctr" anchorCtr="0">
          <a:noAutofit/>
        </a:bodyPr>
        <a:lstStyle/>
        <a:p>
          <a:pPr marL="0" lvl="0" indent="0" algn="l" defTabSz="889000" rtl="0">
            <a:lnSpc>
              <a:spcPct val="90000"/>
            </a:lnSpc>
            <a:spcBef>
              <a:spcPct val="0"/>
            </a:spcBef>
            <a:spcAft>
              <a:spcPct val="35000"/>
            </a:spcAft>
            <a:buNone/>
          </a:pPr>
          <a:r>
            <a:rPr lang="en-GB" sz="2000" kern="1200" dirty="0"/>
            <a:t>Prepare a poster for display</a:t>
          </a:r>
          <a:r>
            <a:rPr lang="en-GB" sz="2000" kern="1200" dirty="0">
              <a:latin typeface="Arial"/>
            </a:rPr>
            <a:t> in the classroom</a:t>
          </a:r>
          <a:endParaRPr lang="en-US" sz="2000" kern="1200" dirty="0"/>
        </a:p>
      </dsp:txBody>
      <dsp:txXfrm>
        <a:off x="1202077" y="444"/>
        <a:ext cx="4818691" cy="1040760"/>
      </dsp:txXfrm>
    </dsp:sp>
    <dsp:sp modelId="{27DA38B8-3666-44F6-800C-960BAFD815D1}">
      <dsp:nvSpPr>
        <dsp:cNvPr id="0" name=""/>
        <dsp:cNvSpPr/>
      </dsp:nvSpPr>
      <dsp:spPr>
        <a:xfrm>
          <a:off x="0" y="1301394"/>
          <a:ext cx="6020769" cy="10407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B5F3F0-1F56-4AED-BE82-62A9585C4ECC}">
      <dsp:nvSpPr>
        <dsp:cNvPr id="0" name=""/>
        <dsp:cNvSpPr/>
      </dsp:nvSpPr>
      <dsp:spPr>
        <a:xfrm>
          <a:off x="314829" y="1535565"/>
          <a:ext cx="572418" cy="5724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BEF366-0CAC-4AFD-B5FC-25B4170BB581}">
      <dsp:nvSpPr>
        <dsp:cNvPr id="0" name=""/>
        <dsp:cNvSpPr/>
      </dsp:nvSpPr>
      <dsp:spPr>
        <a:xfrm>
          <a:off x="1202077" y="1301394"/>
          <a:ext cx="4818691" cy="1040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147" tIns="110147" rIns="110147" bIns="110147" numCol="1" spcCol="1270" anchor="ctr" anchorCtr="0">
          <a:noAutofit/>
        </a:bodyPr>
        <a:lstStyle/>
        <a:p>
          <a:pPr marL="0" lvl="0" indent="0" algn="l" defTabSz="889000">
            <a:lnSpc>
              <a:spcPct val="90000"/>
            </a:lnSpc>
            <a:spcBef>
              <a:spcPct val="0"/>
            </a:spcBef>
            <a:spcAft>
              <a:spcPct val="35000"/>
            </a:spcAft>
            <a:buNone/>
          </a:pPr>
          <a:r>
            <a:rPr lang="en-GB" sz="2000" kern="1200" dirty="0"/>
            <a:t>The poster should clearly explain to parents how and why settings carry out risk assessments</a:t>
          </a:r>
          <a:endParaRPr lang="en-US" sz="2000" kern="1200" dirty="0"/>
        </a:p>
      </dsp:txBody>
      <dsp:txXfrm>
        <a:off x="1202077" y="1301394"/>
        <a:ext cx="4818691" cy="1040760"/>
      </dsp:txXfrm>
    </dsp:sp>
    <dsp:sp modelId="{47DA0AF7-A567-4B0A-9F1B-EAACF84BFE70}">
      <dsp:nvSpPr>
        <dsp:cNvPr id="0" name=""/>
        <dsp:cNvSpPr/>
      </dsp:nvSpPr>
      <dsp:spPr>
        <a:xfrm>
          <a:off x="0" y="2602345"/>
          <a:ext cx="6020769" cy="10407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D280F8-23C9-4E91-B3EC-96C96C45EA62}">
      <dsp:nvSpPr>
        <dsp:cNvPr id="0" name=""/>
        <dsp:cNvSpPr/>
      </dsp:nvSpPr>
      <dsp:spPr>
        <a:xfrm>
          <a:off x="314829" y="2836516"/>
          <a:ext cx="572418" cy="5724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2B5BFE-F5CB-4E22-BB6E-35C4D356BD7C}">
      <dsp:nvSpPr>
        <dsp:cNvPr id="0" name=""/>
        <dsp:cNvSpPr/>
      </dsp:nvSpPr>
      <dsp:spPr>
        <a:xfrm>
          <a:off x="1202077" y="2602345"/>
          <a:ext cx="4818691" cy="1040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147" tIns="110147" rIns="110147" bIns="110147" numCol="1" spcCol="1270" anchor="ctr" anchorCtr="0">
          <a:noAutofit/>
        </a:bodyPr>
        <a:lstStyle/>
        <a:p>
          <a:pPr marL="0" lvl="0" indent="0" algn="l" defTabSz="889000">
            <a:lnSpc>
              <a:spcPct val="90000"/>
            </a:lnSpc>
            <a:spcBef>
              <a:spcPct val="0"/>
            </a:spcBef>
            <a:spcAft>
              <a:spcPct val="35000"/>
            </a:spcAft>
            <a:buNone/>
          </a:pPr>
          <a:r>
            <a:rPr lang="en-GB" sz="2000" kern="1200" dirty="0"/>
            <a:t>You could include the five steps to risk assessment to help you explain</a:t>
          </a:r>
          <a:endParaRPr lang="en-US" sz="2000" kern="1200" dirty="0"/>
        </a:p>
      </dsp:txBody>
      <dsp:txXfrm>
        <a:off x="1202077" y="2602345"/>
        <a:ext cx="4818691" cy="1040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2439F-38CE-4F61-8A72-3DC3BED1F124}">
      <dsp:nvSpPr>
        <dsp:cNvPr id="0" name=""/>
        <dsp:cNvSpPr/>
      </dsp:nvSpPr>
      <dsp:spPr>
        <a:xfrm>
          <a:off x="1093943" y="568402"/>
          <a:ext cx="1660500" cy="1660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1BFD92-41D9-442E-BB91-FF6139CAC748}">
      <dsp:nvSpPr>
        <dsp:cNvPr id="0" name=""/>
        <dsp:cNvSpPr/>
      </dsp:nvSpPr>
      <dsp:spPr>
        <a:xfrm>
          <a:off x="79193" y="2649022"/>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GB" sz="2400" kern="1200" dirty="0"/>
            <a:t>How did you feel being the one who gave feedback?</a:t>
          </a:r>
          <a:endParaRPr lang="en-US" sz="2400" kern="1200" dirty="0"/>
        </a:p>
      </dsp:txBody>
      <dsp:txXfrm>
        <a:off x="79193" y="2649022"/>
        <a:ext cx="3690000" cy="720000"/>
      </dsp:txXfrm>
    </dsp:sp>
    <dsp:sp modelId="{09F13A63-D6C4-4954-832E-A40E94629C2E}">
      <dsp:nvSpPr>
        <dsp:cNvPr id="0" name=""/>
        <dsp:cNvSpPr/>
      </dsp:nvSpPr>
      <dsp:spPr>
        <a:xfrm>
          <a:off x="5429692" y="568402"/>
          <a:ext cx="1660500" cy="1660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778429-35AB-4299-8A55-D0B7C3E5CA62}">
      <dsp:nvSpPr>
        <dsp:cNvPr id="0" name=""/>
        <dsp:cNvSpPr/>
      </dsp:nvSpPr>
      <dsp:spPr>
        <a:xfrm>
          <a:off x="4414943" y="2649022"/>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GB" sz="2400" kern="1200" dirty="0"/>
            <a:t>And how did you feel receiving feedback?</a:t>
          </a:r>
          <a:endParaRPr lang="en-US" sz="2400" kern="1200" dirty="0"/>
        </a:p>
      </dsp:txBody>
      <dsp:txXfrm>
        <a:off x="4414943" y="2649022"/>
        <a:ext cx="369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E878E-7147-481E-9807-0F746B4ED47E}">
      <dsp:nvSpPr>
        <dsp:cNvPr id="0" name=""/>
        <dsp:cNvSpPr/>
      </dsp:nvSpPr>
      <dsp:spPr>
        <a:xfrm>
          <a:off x="0" y="294025"/>
          <a:ext cx="8349441" cy="11141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78554F-E2EC-4BE4-AAA0-AA48A1B95077}">
      <dsp:nvSpPr>
        <dsp:cNvPr id="0" name=""/>
        <dsp:cNvSpPr/>
      </dsp:nvSpPr>
      <dsp:spPr>
        <a:xfrm>
          <a:off x="173720" y="693169"/>
          <a:ext cx="316163" cy="3158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879E32-DC64-474F-B296-F8DB55005A01}">
      <dsp:nvSpPr>
        <dsp:cNvPr id="0" name=""/>
        <dsp:cNvSpPr/>
      </dsp:nvSpPr>
      <dsp:spPr>
        <a:xfrm>
          <a:off x="723224" y="510619"/>
          <a:ext cx="7626216" cy="681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174" tIns="72174" rIns="72174" bIns="72174" numCol="1" spcCol="1270" anchor="ctr" anchorCtr="0">
          <a:noAutofit/>
        </a:bodyPr>
        <a:lstStyle/>
        <a:p>
          <a:pPr marL="0" lvl="0" indent="0" algn="l" defTabSz="1066800">
            <a:lnSpc>
              <a:spcPct val="90000"/>
            </a:lnSpc>
            <a:spcBef>
              <a:spcPct val="0"/>
            </a:spcBef>
            <a:spcAft>
              <a:spcPct val="35000"/>
            </a:spcAft>
            <a:buNone/>
          </a:pPr>
          <a:r>
            <a:rPr lang="en-GB" sz="2400" kern="1200" dirty="0"/>
            <a:t>We have just examined ways to carry out a </a:t>
          </a:r>
          <a:r>
            <a:rPr lang="en-GB" sz="2400" b="1" kern="1200" dirty="0"/>
            <a:t>generic</a:t>
          </a:r>
          <a:r>
            <a:rPr lang="en-GB" sz="2400" kern="1200" dirty="0"/>
            <a:t> risk assessment</a:t>
          </a:r>
          <a:endParaRPr lang="en-US" sz="2400" kern="1200" dirty="0"/>
        </a:p>
      </dsp:txBody>
      <dsp:txXfrm>
        <a:off x="723224" y="510619"/>
        <a:ext cx="7626216" cy="681959"/>
      </dsp:txXfrm>
    </dsp:sp>
    <dsp:sp modelId="{EAF5465E-7CE1-4A21-90ED-0B692095A126}">
      <dsp:nvSpPr>
        <dsp:cNvPr id="0" name=""/>
        <dsp:cNvSpPr/>
      </dsp:nvSpPr>
      <dsp:spPr>
        <a:xfrm>
          <a:off x="0" y="1578657"/>
          <a:ext cx="8349441" cy="9836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57C5B4-B887-40A9-9AE2-182A21F6E029}">
      <dsp:nvSpPr>
        <dsp:cNvPr id="0" name=""/>
        <dsp:cNvSpPr/>
      </dsp:nvSpPr>
      <dsp:spPr>
        <a:xfrm>
          <a:off x="173720" y="1912550"/>
          <a:ext cx="316163" cy="3158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8CBD09-655C-4389-B355-B7696738EC74}">
      <dsp:nvSpPr>
        <dsp:cNvPr id="0" name=""/>
        <dsp:cNvSpPr/>
      </dsp:nvSpPr>
      <dsp:spPr>
        <a:xfrm>
          <a:off x="723224" y="1735313"/>
          <a:ext cx="7626216" cy="681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174" tIns="72174" rIns="72174" bIns="72174" numCol="1" spcCol="1270" anchor="ctr" anchorCtr="0">
          <a:noAutofit/>
        </a:bodyPr>
        <a:lstStyle/>
        <a:p>
          <a:pPr marL="0" lvl="0" indent="0" algn="l" defTabSz="1066800">
            <a:lnSpc>
              <a:spcPct val="90000"/>
            </a:lnSpc>
            <a:spcBef>
              <a:spcPct val="0"/>
            </a:spcBef>
            <a:spcAft>
              <a:spcPct val="35000"/>
            </a:spcAft>
            <a:buNone/>
          </a:pPr>
          <a:r>
            <a:rPr lang="en-US" sz="2400" b="0" i="0" kern="1200" dirty="0"/>
            <a:t>These are completed for general, everyday activities and are site-specific</a:t>
          </a:r>
          <a:endParaRPr lang="en-US" sz="2400" kern="1200" dirty="0"/>
        </a:p>
      </dsp:txBody>
      <dsp:txXfrm>
        <a:off x="723224" y="1735313"/>
        <a:ext cx="7626216" cy="681959"/>
      </dsp:txXfrm>
    </dsp:sp>
    <dsp:sp modelId="{F0274D10-72CF-40F3-8C05-8CA27A944B2B}">
      <dsp:nvSpPr>
        <dsp:cNvPr id="0" name=""/>
        <dsp:cNvSpPr/>
      </dsp:nvSpPr>
      <dsp:spPr>
        <a:xfrm>
          <a:off x="0" y="2732788"/>
          <a:ext cx="8349441" cy="10113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E8F985-191E-4EBF-A308-79B72DE57085}">
      <dsp:nvSpPr>
        <dsp:cNvPr id="0" name=""/>
        <dsp:cNvSpPr/>
      </dsp:nvSpPr>
      <dsp:spPr>
        <a:xfrm>
          <a:off x="173720" y="3080544"/>
          <a:ext cx="316163" cy="3158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12FCAE-E42D-4426-A74D-18B447266A92}">
      <dsp:nvSpPr>
        <dsp:cNvPr id="0" name=""/>
        <dsp:cNvSpPr/>
      </dsp:nvSpPr>
      <dsp:spPr>
        <a:xfrm>
          <a:off x="723224" y="2904160"/>
          <a:ext cx="7626216" cy="681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174" tIns="72174" rIns="72174" bIns="72174" numCol="1" spcCol="1270" anchor="ctr" anchorCtr="0">
          <a:noAutofit/>
        </a:bodyPr>
        <a:lstStyle/>
        <a:p>
          <a:pPr marL="0" lvl="0" indent="0" algn="l" defTabSz="1066800">
            <a:lnSpc>
              <a:spcPct val="90000"/>
            </a:lnSpc>
            <a:spcBef>
              <a:spcPct val="0"/>
            </a:spcBef>
            <a:spcAft>
              <a:spcPct val="35000"/>
            </a:spcAft>
            <a:buNone/>
          </a:pPr>
          <a:r>
            <a:rPr lang="en-US" sz="2400" kern="1200" dirty="0"/>
            <a:t>Risk assessments should be unique to a setting </a:t>
          </a:r>
        </a:p>
      </dsp:txBody>
      <dsp:txXfrm>
        <a:off x="723224" y="2904160"/>
        <a:ext cx="7626216" cy="68195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B82452-3B3D-4B10-B5B2-216C3ED6E0C1}" type="datetimeFigureOut">
              <a:rPr lang="en-GB" smtClean="0"/>
              <a:pPr/>
              <a:t>06/11/2025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11B1AA-12AD-4BCD-8A84-BE258AB1E1EB}" type="slidenum">
              <a:rPr lang="en-GB" smtClean="0"/>
              <a:pPr/>
              <a:t>‹#›</a:t>
            </a:fld>
            <a:endParaRPr lang="en-GB"/>
          </a:p>
        </p:txBody>
      </p:sp>
    </p:spTree>
    <p:extLst>
      <p:ext uri="{BB962C8B-B14F-4D97-AF65-F5344CB8AC3E}">
        <p14:creationId xmlns:p14="http://schemas.microsoft.com/office/powerpoint/2010/main" val="1759704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3A1484-528B-4725-8337-7ACDB6138B8F}" type="datetimeFigureOut">
              <a:rPr lang="en-GB" smtClean="0"/>
              <a:pPr/>
              <a:t>06/11/2025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0340D-206C-4C41-A35B-4D72CE2F2B89}" type="slidenum">
              <a:rPr lang="en-GB" smtClean="0"/>
              <a:pPr/>
              <a:t>‹#›</a:t>
            </a:fld>
            <a:endParaRPr lang="en-GB"/>
          </a:p>
        </p:txBody>
      </p:sp>
    </p:spTree>
    <p:extLst>
      <p:ext uri="{BB962C8B-B14F-4D97-AF65-F5344CB8AC3E}">
        <p14:creationId xmlns:p14="http://schemas.microsoft.com/office/powerpoint/2010/main" val="2535619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a:t>
            </a:fld>
            <a:endParaRPr lang="en-GB" dirty="0"/>
          </a:p>
        </p:txBody>
      </p:sp>
    </p:spTree>
    <p:extLst>
      <p:ext uri="{BB962C8B-B14F-4D97-AF65-F5344CB8AC3E}">
        <p14:creationId xmlns:p14="http://schemas.microsoft.com/office/powerpoint/2010/main" val="403876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23</a:t>
            </a:fld>
            <a:endParaRPr lang="en-GB" dirty="0"/>
          </a:p>
        </p:txBody>
      </p:sp>
    </p:spTree>
    <p:extLst>
      <p:ext uri="{BB962C8B-B14F-4D97-AF65-F5344CB8AC3E}">
        <p14:creationId xmlns:p14="http://schemas.microsoft.com/office/powerpoint/2010/main" val="941577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33</a:t>
            </a:fld>
            <a:endParaRPr lang="en-GB" dirty="0"/>
          </a:p>
        </p:txBody>
      </p:sp>
    </p:spTree>
    <p:extLst>
      <p:ext uri="{BB962C8B-B14F-4D97-AF65-F5344CB8AC3E}">
        <p14:creationId xmlns:p14="http://schemas.microsoft.com/office/powerpoint/2010/main" val="702029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37</a:t>
            </a:fld>
            <a:endParaRPr lang="en-GB" dirty="0"/>
          </a:p>
        </p:txBody>
      </p:sp>
    </p:spTree>
    <p:extLst>
      <p:ext uri="{BB962C8B-B14F-4D97-AF65-F5344CB8AC3E}">
        <p14:creationId xmlns:p14="http://schemas.microsoft.com/office/powerpoint/2010/main" val="1538576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40</a:t>
            </a:fld>
            <a:endParaRPr lang="en-GB" dirty="0"/>
          </a:p>
        </p:txBody>
      </p:sp>
    </p:spTree>
    <p:extLst>
      <p:ext uri="{BB962C8B-B14F-4D97-AF65-F5344CB8AC3E}">
        <p14:creationId xmlns:p14="http://schemas.microsoft.com/office/powerpoint/2010/main" val="439203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42</a:t>
            </a:fld>
            <a:endParaRPr lang="en-GB" dirty="0"/>
          </a:p>
        </p:txBody>
      </p:sp>
    </p:spTree>
    <p:extLst>
      <p:ext uri="{BB962C8B-B14F-4D97-AF65-F5344CB8AC3E}">
        <p14:creationId xmlns:p14="http://schemas.microsoft.com/office/powerpoint/2010/main" val="1762944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67</a:t>
            </a:fld>
            <a:endParaRPr lang="en-GB"/>
          </a:p>
        </p:txBody>
      </p:sp>
    </p:spTree>
    <p:extLst>
      <p:ext uri="{BB962C8B-B14F-4D97-AF65-F5344CB8AC3E}">
        <p14:creationId xmlns:p14="http://schemas.microsoft.com/office/powerpoint/2010/main" val="86196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20340D-206C-4C41-A35B-4D72CE2F2B89}" type="slidenum">
              <a:rPr lang="en-GB" smtClean="0"/>
              <a:pPr/>
              <a:t>74</a:t>
            </a:fld>
            <a:endParaRPr lang="en-GB"/>
          </a:p>
        </p:txBody>
      </p:sp>
    </p:spTree>
    <p:extLst>
      <p:ext uri="{BB962C8B-B14F-4D97-AF65-F5344CB8AC3E}">
        <p14:creationId xmlns:p14="http://schemas.microsoft.com/office/powerpoint/2010/main" val="971829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20340D-206C-4C41-A35B-4D72CE2F2B89}" type="slidenum">
              <a:rPr lang="en-GB" smtClean="0"/>
              <a:pPr/>
              <a:t>82</a:t>
            </a:fld>
            <a:endParaRPr lang="en-GB"/>
          </a:p>
        </p:txBody>
      </p:sp>
    </p:spTree>
    <p:extLst>
      <p:ext uri="{BB962C8B-B14F-4D97-AF65-F5344CB8AC3E}">
        <p14:creationId xmlns:p14="http://schemas.microsoft.com/office/powerpoint/2010/main" val="1706737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96D6-FE88-53D5-2C18-20E667FA2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D0393-53BF-39D7-5A21-02F00BF9A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A6FDBA-F157-861D-372F-55864B5316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AAFE40-B3CC-787B-142F-893E97E91E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0340D-206C-4C41-A35B-4D72CE2F2B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119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0340D-206C-4C41-A35B-4D72CE2F2B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1445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2</a:t>
            </a:fld>
            <a:endParaRPr lang="en-GB"/>
          </a:p>
        </p:txBody>
      </p:sp>
    </p:spTree>
    <p:extLst>
      <p:ext uri="{BB962C8B-B14F-4D97-AF65-F5344CB8AC3E}">
        <p14:creationId xmlns:p14="http://schemas.microsoft.com/office/powerpoint/2010/main" val="935955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0340D-206C-4C41-A35B-4D72CE2F2B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5722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0340D-206C-4C41-A35B-4D72CE2F2B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1029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0340D-206C-4C41-A35B-4D72CE2F2B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2847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108</a:t>
            </a:fld>
            <a:endParaRPr lang="en-GB"/>
          </a:p>
        </p:txBody>
      </p:sp>
    </p:spTree>
    <p:extLst>
      <p:ext uri="{BB962C8B-B14F-4D97-AF65-F5344CB8AC3E}">
        <p14:creationId xmlns:p14="http://schemas.microsoft.com/office/powerpoint/2010/main" val="294197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7</a:t>
            </a:fld>
            <a:endParaRPr lang="en-GB" dirty="0"/>
          </a:p>
        </p:txBody>
      </p:sp>
    </p:spTree>
    <p:extLst>
      <p:ext uri="{BB962C8B-B14F-4D97-AF65-F5344CB8AC3E}">
        <p14:creationId xmlns:p14="http://schemas.microsoft.com/office/powerpoint/2010/main" val="321866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9</a:t>
            </a:fld>
            <a:endParaRPr lang="en-GB" dirty="0"/>
          </a:p>
        </p:txBody>
      </p:sp>
    </p:spTree>
    <p:extLst>
      <p:ext uri="{BB962C8B-B14F-4D97-AF65-F5344CB8AC3E}">
        <p14:creationId xmlns:p14="http://schemas.microsoft.com/office/powerpoint/2010/main" val="3300325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12</a:t>
            </a:fld>
            <a:endParaRPr lang="en-GB" dirty="0"/>
          </a:p>
        </p:txBody>
      </p:sp>
    </p:spTree>
    <p:extLst>
      <p:ext uri="{BB962C8B-B14F-4D97-AF65-F5344CB8AC3E}">
        <p14:creationId xmlns:p14="http://schemas.microsoft.com/office/powerpoint/2010/main" val="2941971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13</a:t>
            </a:fld>
            <a:endParaRPr lang="en-GB"/>
          </a:p>
        </p:txBody>
      </p:sp>
    </p:spTree>
    <p:extLst>
      <p:ext uri="{BB962C8B-B14F-4D97-AF65-F5344CB8AC3E}">
        <p14:creationId xmlns:p14="http://schemas.microsoft.com/office/powerpoint/2010/main" val="2726863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17</a:t>
            </a:fld>
            <a:endParaRPr lang="en-GB"/>
          </a:p>
        </p:txBody>
      </p:sp>
    </p:spTree>
    <p:extLst>
      <p:ext uri="{BB962C8B-B14F-4D97-AF65-F5344CB8AC3E}">
        <p14:creationId xmlns:p14="http://schemas.microsoft.com/office/powerpoint/2010/main" val="1160733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18</a:t>
            </a:fld>
            <a:endParaRPr lang="en-GB" dirty="0"/>
          </a:p>
        </p:txBody>
      </p:sp>
    </p:spTree>
    <p:extLst>
      <p:ext uri="{BB962C8B-B14F-4D97-AF65-F5344CB8AC3E}">
        <p14:creationId xmlns:p14="http://schemas.microsoft.com/office/powerpoint/2010/main" val="2489661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21</a:t>
            </a:fld>
            <a:endParaRPr lang="en-GB" dirty="0"/>
          </a:p>
        </p:txBody>
      </p:sp>
    </p:spTree>
    <p:extLst>
      <p:ext uri="{BB962C8B-B14F-4D97-AF65-F5344CB8AC3E}">
        <p14:creationId xmlns:p14="http://schemas.microsoft.com/office/powerpoint/2010/main" val="3218669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hyperlink" Target="http://www.etfoundation.co.uk/" TargetMode="External"/><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Option 1 Red (Locked)">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A0FFD4B0-9159-8D48-9C59-956E86C08EE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24601"/>
            <a:ext cx="9144000" cy="5137931"/>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04375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Option 5 Green">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769720E0-D698-5F42-AF67-74E1C999A3E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3886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Option 1 Red (Locked)">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4DC4DA7F-C0BF-A345-96A5-A61D13AE0B7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09807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ption 2 Yellow ">
    <p:spTree>
      <p:nvGrpSpPr>
        <p:cNvPr id="1" name=""/>
        <p:cNvGrpSpPr/>
        <p:nvPr/>
      </p:nvGrpSpPr>
      <p:grpSpPr>
        <a:xfrm>
          <a:off x="0" y="0"/>
          <a:ext cx="0" cy="0"/>
          <a:chOff x="0" y="0"/>
          <a:chExt cx="0" cy="0"/>
        </a:xfrm>
      </p:grpSpPr>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25" name="BACKGROUND IMAGE">
            <a:extLst>
              <a:ext uri="{FF2B5EF4-FFF2-40B4-BE49-F238E27FC236}">
                <a16:creationId xmlns:a16="http://schemas.microsoft.com/office/drawing/2014/main" id="{D626228C-9E12-7340-977D-F48BB67DEA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456175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Option 3 Purple">
    <p:spTree>
      <p:nvGrpSpPr>
        <p:cNvPr id="1" name=""/>
        <p:cNvGrpSpPr/>
        <p:nvPr/>
      </p:nvGrpSpPr>
      <p:grpSpPr>
        <a:xfrm>
          <a:off x="0" y="0"/>
          <a:ext cx="0" cy="0"/>
          <a:chOff x="0" y="0"/>
          <a:chExt cx="0" cy="0"/>
        </a:xfrm>
      </p:grpSpPr>
      <p:pic>
        <p:nvPicPr>
          <p:cNvPr id="25" name="BACKGROUND IMAGE">
            <a:extLst>
              <a:ext uri="{FF2B5EF4-FFF2-40B4-BE49-F238E27FC236}">
                <a16:creationId xmlns:a16="http://schemas.microsoft.com/office/drawing/2014/main" id="{6672E05B-8780-C045-94C1-1BCBFAD7027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726442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Option 4 Blue">
    <p:spTree>
      <p:nvGrpSpPr>
        <p:cNvPr id="1" name=""/>
        <p:cNvGrpSpPr/>
        <p:nvPr/>
      </p:nvGrpSpPr>
      <p:grpSpPr>
        <a:xfrm>
          <a:off x="0" y="0"/>
          <a:ext cx="0" cy="0"/>
          <a:chOff x="0" y="0"/>
          <a:chExt cx="0" cy="0"/>
        </a:xfrm>
      </p:grpSpPr>
      <p:pic>
        <p:nvPicPr>
          <p:cNvPr id="24" name="BACKGROUND IMAGE">
            <a:extLst>
              <a:ext uri="{FF2B5EF4-FFF2-40B4-BE49-F238E27FC236}">
                <a16:creationId xmlns:a16="http://schemas.microsoft.com/office/drawing/2014/main" id="{F75485EA-9D62-5F49-9769-8E118236F12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93816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Option 5 Green">
    <p:spTree>
      <p:nvGrpSpPr>
        <p:cNvPr id="1" name=""/>
        <p:cNvGrpSpPr/>
        <p:nvPr/>
      </p:nvGrpSpPr>
      <p:grpSpPr>
        <a:xfrm>
          <a:off x="0" y="0"/>
          <a:ext cx="0" cy="0"/>
          <a:chOff x="0" y="0"/>
          <a:chExt cx="0" cy="0"/>
        </a:xfrm>
      </p:grpSpPr>
      <p:pic>
        <p:nvPicPr>
          <p:cNvPr id="24" name="BACKGROUND IMAGE">
            <a:extLst>
              <a:ext uri="{FF2B5EF4-FFF2-40B4-BE49-F238E27FC236}">
                <a16:creationId xmlns:a16="http://schemas.microsoft.com/office/drawing/2014/main" id="{36D352E3-B478-244F-884D-70CCDAA9210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779896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Option 1 Red (Locked)">
    <p:spTree>
      <p:nvGrpSpPr>
        <p:cNvPr id="1" name=""/>
        <p:cNvGrpSpPr/>
        <p:nvPr/>
      </p:nvGrpSpPr>
      <p:grpSpPr>
        <a:xfrm>
          <a:off x="0" y="0"/>
          <a:ext cx="0" cy="0"/>
          <a:chOff x="0" y="0"/>
          <a:chExt cx="0" cy="0"/>
        </a:xfrm>
      </p:grpSpPr>
      <p:pic>
        <p:nvPicPr>
          <p:cNvPr id="7" name="BACKGROUND IMAGE">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408978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Option 2 Yellow ">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984DDA82-2029-3943-8C3A-C195DFC0A38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808059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Option 3 Purple">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06435158-31E2-7543-A29F-F72506E2D7E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411122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Option 4 Blue">
    <p:spTree>
      <p:nvGrpSpPr>
        <p:cNvPr id="1" name=""/>
        <p:cNvGrpSpPr/>
        <p:nvPr/>
      </p:nvGrpSpPr>
      <p:grpSpPr>
        <a:xfrm>
          <a:off x="0" y="0"/>
          <a:ext cx="0" cy="0"/>
          <a:chOff x="0" y="0"/>
          <a:chExt cx="0" cy="0"/>
        </a:xfrm>
      </p:grpSpPr>
      <p:pic>
        <p:nvPicPr>
          <p:cNvPr id="14" name="BACKGROUND IMAGE">
            <a:extLst>
              <a:ext uri="{FF2B5EF4-FFF2-40B4-BE49-F238E27FC236}">
                <a16:creationId xmlns:a16="http://schemas.microsoft.com/office/drawing/2014/main" id="{4AF41BBD-0D71-8C40-A89F-259189C9A5C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784535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Option 2 Yellow ">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7E99084B-0580-C247-BEE0-9D1F3337576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0"/>
            <a:ext cx="9144000" cy="5137931"/>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80066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Option 5 Green">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74B1A681-2E70-0344-8855-394ECF38A0E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326686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lide Option 1 Red (Locked)">
    <p:spTree>
      <p:nvGrpSpPr>
        <p:cNvPr id="1" name=""/>
        <p:cNvGrpSpPr/>
        <p:nvPr/>
      </p:nvGrpSpPr>
      <p:grpSpPr>
        <a:xfrm>
          <a:off x="0" y="0"/>
          <a:ext cx="0" cy="0"/>
          <a:chOff x="0" y="0"/>
          <a:chExt cx="0" cy="0"/>
        </a:xfrm>
      </p:grpSpPr>
      <p:pic>
        <p:nvPicPr>
          <p:cNvPr id="7" name="BACKGROUND IMAGE">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503278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Option 2 Yellow ">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1A2E7624-5EF3-EA44-AD43-B1DC7FEE39E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003557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Slide Option 3 Purpl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10C48A06-0A1F-954D-829D-4C1E4A98950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014152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Option 4 Blu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69B09CBA-4AC4-D64C-A1C2-1FC6C910E70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44491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Option 5 Green">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DC60B778-8D96-4D47-BD16-B16AB0F5D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266098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Unlocked">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0" y="0"/>
            <a:ext cx="9144000" cy="5143500"/>
          </a:xfrm>
          <a:solidFill>
            <a:schemeClr val="bg2"/>
          </a:solidFill>
        </p:spPr>
        <p:txBody>
          <a:bodyPr/>
          <a:lstStyle/>
          <a:p>
            <a:r>
              <a:rPr lang="en-US"/>
              <a:t>Click icon to add picture</a:t>
            </a:r>
            <a:endParaRPr lang="en-GB"/>
          </a:p>
        </p:txBody>
      </p:sp>
      <p:sp>
        <p:nvSpPr>
          <p:cNvPr id="8" name="Black Box">
            <a:extLst>
              <a:ext uri="{FF2B5EF4-FFF2-40B4-BE49-F238E27FC236}">
                <a16:creationId xmlns:a16="http://schemas.microsoft.com/office/drawing/2014/main" id="{DF89CEBF-8DDB-584B-AB45-17DC44A5FED1}"/>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F41C458-4902-0341-BDFB-9FBCE3A7784E}"/>
              </a:ext>
            </a:extLst>
          </p:cNvPr>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9" name="Subtitle 1">
            <a:extLst>
              <a:ext uri="{FF2B5EF4-FFF2-40B4-BE49-F238E27FC236}">
                <a16:creationId xmlns:a16="http://schemas.microsoft.com/office/drawing/2014/main" id="{C093796F-CDB1-D348-B1F0-9617A8EAEF35}"/>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0" name="Subtitle 2">
            <a:extLst>
              <a:ext uri="{FF2B5EF4-FFF2-40B4-BE49-F238E27FC236}">
                <a16:creationId xmlns:a16="http://schemas.microsoft.com/office/drawing/2014/main" id="{B1A20097-0159-9E41-A93C-5431A58F804B}"/>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1" name="Subtitle 3">
            <a:extLst>
              <a:ext uri="{FF2B5EF4-FFF2-40B4-BE49-F238E27FC236}">
                <a16:creationId xmlns:a16="http://schemas.microsoft.com/office/drawing/2014/main" id="{826CE89A-73E9-B24B-9078-4104E0E8B925}"/>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380503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Option 2">
    <p:bg>
      <p:bgPr>
        <a:solidFill>
          <a:srgbClr val="E51C41"/>
        </a:solidFill>
        <a:effectLst/>
      </p:bgPr>
    </p:bg>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389A7FE7-F633-8F42-8ADE-50586B02B2F0}"/>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descr="Education and Training Foundation">
            <a:extLst>
              <a:ext uri="{FF2B5EF4-FFF2-40B4-BE49-F238E27FC236}">
                <a16:creationId xmlns:a16="http://schemas.microsoft.com/office/drawing/2014/main" id="{F14D5ED0-A2F5-A546-8C5C-70096A8625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5" name="T LEVELS LOGO" descr="T Levels Professional Development">
            <a:extLst>
              <a:ext uri="{FF2B5EF4-FFF2-40B4-BE49-F238E27FC236}">
                <a16:creationId xmlns:a16="http://schemas.microsoft.com/office/drawing/2014/main" id="{6EEA13AF-D457-EC45-9075-03198B4D87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1" name="Black Box">
            <a:extLst>
              <a:ext uri="{FF2B5EF4-FFF2-40B4-BE49-F238E27FC236}">
                <a16:creationId xmlns:a16="http://schemas.microsoft.com/office/drawing/2014/main" id="{55546DE3-A40F-1548-9BB6-DF3446E000F6}"/>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12" name="Subtitle 1">
            <a:extLst>
              <a:ext uri="{FF2B5EF4-FFF2-40B4-BE49-F238E27FC236}">
                <a16:creationId xmlns:a16="http://schemas.microsoft.com/office/drawing/2014/main" id="{71ADB664-6A98-C844-AD83-2FFA9643D8C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3" name="Subtitle 2">
            <a:extLst>
              <a:ext uri="{FF2B5EF4-FFF2-40B4-BE49-F238E27FC236}">
                <a16:creationId xmlns:a16="http://schemas.microsoft.com/office/drawing/2014/main" id="{EBAFDD57-7DB7-C94F-9022-BCFA74420B18}"/>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4" name="Subtitle 3">
            <a:extLst>
              <a:ext uri="{FF2B5EF4-FFF2-40B4-BE49-F238E27FC236}">
                <a16:creationId xmlns:a16="http://schemas.microsoft.com/office/drawing/2014/main" id="{53669C88-21D0-6341-9C2E-9ED1F32DE103}"/>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785451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Option 2">
    <p:bg>
      <p:bgPr>
        <a:solidFill>
          <a:srgbClr val="FEB912"/>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EBED1B9B-0A6E-A54B-B172-4DEE060EA9F3}"/>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5313DC36-E457-6143-9033-DA9500DC73E9}"/>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1248083E-C5D2-5345-8A8E-22F3D625504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AB001CCC-F82B-4E4C-8FD3-D1EBA11F8D56}"/>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B6AE49EF-13C0-7B41-B858-5E194465B4A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67594FC0-3308-1249-AB5A-1FC574EFD355}"/>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1C3437ED-F536-084E-BB10-4928099CF3A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1" name="T LEVELS LOGO" descr="T Levels Professional Development">
            <a:extLst>
              <a:ext uri="{FF2B5EF4-FFF2-40B4-BE49-F238E27FC236}">
                <a16:creationId xmlns:a16="http://schemas.microsoft.com/office/drawing/2014/main" id="{6CC2D7EA-EDA1-D043-A54E-72AC5AAF0F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638285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Option 2">
    <p:bg>
      <p:bgPr>
        <a:solidFill>
          <a:srgbClr val="BE0064"/>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61F1B003-6273-F546-86AC-FEB4DB7CA121}"/>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6D77190-E00E-FF44-B20D-54BC35DB7A6E}"/>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5FBE1DCA-D8B6-FE48-9937-B6A2AA9F81FD}"/>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C756CB08-70E7-A44D-BD0E-86C2D1900D64}"/>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67097E92-A4F7-5D4F-A639-9669B932939B}"/>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6D843F5A-DA33-8B4E-9FD2-492A2FD31B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76A51659-C98D-9149-B758-B7D8DF54E4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1" name="T LEVELS LOGO" descr="T Levels Professional Development">
            <a:extLst>
              <a:ext uri="{FF2B5EF4-FFF2-40B4-BE49-F238E27FC236}">
                <a16:creationId xmlns:a16="http://schemas.microsoft.com/office/drawing/2014/main" id="{AD0D8A39-9D93-964B-A10E-3DF70661A7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226316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Option 3 Purpl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485D52BE-2C66-9A40-A0FF-6793C274E26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16875"/>
            <a:ext cx="9144000" cy="5137931"/>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056669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Option 2">
    <p:bg>
      <p:bgPr>
        <a:solidFill>
          <a:srgbClr val="0071F8"/>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FFD88681-7A12-D144-ACBC-42D6F63A3FF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8119204-FBC9-B94A-86B9-7775C3F96BBA}"/>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rgbClr val="0071F8"/>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EF925A02-0271-4142-B01E-0B08F117F886}"/>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4C739F3A-1D09-D94D-8E35-21E9F4DD5EE8}"/>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03857983-908D-2B43-BBE8-9B01F801C9A0}"/>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27A29B06-9920-6D45-A6DA-7A94FC1970C3}"/>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5B2018CF-28E6-7E40-8B36-5816332E0F3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1" name="T LEVELS LOGO" descr="T Levels Professional Development">
            <a:extLst>
              <a:ext uri="{FF2B5EF4-FFF2-40B4-BE49-F238E27FC236}">
                <a16:creationId xmlns:a16="http://schemas.microsoft.com/office/drawing/2014/main" id="{8B65EB05-402D-1748-8051-8034DA82D6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1713644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Option 2">
    <p:bg>
      <p:bgPr>
        <a:solidFill>
          <a:srgbClr val="00A068"/>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113ABC99-B7D1-FB42-B418-1D85203F47C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4A128B5-1853-0442-B035-3088E4C9B61B}"/>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rgbClr val="00A068"/>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65CE4755-00FA-3641-B52A-4E4589B540C3}"/>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C0CD1475-8388-5042-8ECB-B897D6426CAF}"/>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9D5F53B3-540D-2A4A-9215-E6AE82091B50}"/>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8169A883-35CE-EB48-9D54-71F0DA23FA60}"/>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7979A1F8-F02D-4D49-8042-B87C70E1BF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1" name="T LEVELS LOGO" descr="T Levels Professional Development">
            <a:extLst>
              <a:ext uri="{FF2B5EF4-FFF2-40B4-BE49-F238E27FC236}">
                <a16:creationId xmlns:a16="http://schemas.microsoft.com/office/drawing/2014/main" id="{CAE09B20-510C-9E46-8659-338E9FB136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1388076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BC3F4-A560-6244-B6D7-E1099F3BF5E6}"/>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0" name="Text Placeholder 8"/>
          <p:cNvSpPr>
            <a:spLocks noGrp="1"/>
          </p:cNvSpPr>
          <p:nvPr>
            <p:ph type="body" sz="quarter" idx="14"/>
          </p:nvPr>
        </p:nvSpPr>
        <p:spPr>
          <a:xfrm>
            <a:off x="251520" y="986400"/>
            <a:ext cx="7200900" cy="3459831"/>
          </a:xfrm>
        </p:spPr>
        <p:txBody>
          <a:bodyPr lIns="0" tIns="0" rIns="0" bIns="0">
            <a:normAutofit/>
          </a:bodyPr>
          <a:lstStyle>
            <a:lvl1pPr marL="0" indent="0">
              <a:lnSpc>
                <a:spcPts val="4500"/>
              </a:lnSpc>
              <a:spcBef>
                <a:spcPts val="0"/>
              </a:spcBef>
              <a:buNone/>
              <a:defRPr lang="en-US" sz="4500" b="1" kern="1200" cap="none" baseline="0" dirty="0" smtClean="0">
                <a:solidFill>
                  <a:srgbClr val="0071F8"/>
                </a:solidFill>
                <a:latin typeface="+mn-lt"/>
                <a:ea typeface="+mn-ea"/>
                <a:cs typeface="+mn-cs"/>
              </a:defRPr>
            </a:lvl1pPr>
          </a:lstStyle>
          <a:p>
            <a:pPr marL="0" lvl="0" indent="0" algn="l" defTabSz="914400" rtl="0" eaLnBrk="1" latinLnBrk="0" hangingPunct="1">
              <a:spcBef>
                <a:spcPct val="20000"/>
              </a:spcBef>
              <a:buFont typeface="+mj-lt"/>
              <a:buNone/>
            </a:pPr>
            <a:r>
              <a:rPr lang="en-US"/>
              <a:t>Click to edit Master text styles</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a:t>Education and Training Foundation</a:t>
            </a:r>
          </a:p>
        </p:txBody>
      </p:sp>
      <p:sp>
        <p:nvSpPr>
          <p:cNvPr id="6" name="Slide Number Placeholder 5"/>
          <p:cNvSpPr>
            <a:spLocks noGrp="1"/>
          </p:cNvSpPr>
          <p:nvPr>
            <p:ph type="sldNum" sz="quarter" idx="12"/>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616068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7" name="Text Placeholder 6"/>
          <p:cNvSpPr>
            <a:spLocks noGrp="1"/>
          </p:cNvSpPr>
          <p:nvPr>
            <p:ph type="body" sz="quarter" idx="13"/>
          </p:nvPr>
        </p:nvSpPr>
        <p:spPr>
          <a:xfrm>
            <a:off x="234000" y="986399"/>
            <a:ext cx="8441688" cy="3601475"/>
          </a:xfrm>
        </p:spPr>
        <p:txBody>
          <a:bodyPr>
            <a:normAutofit/>
          </a:bodyPr>
          <a:lstStyle>
            <a:lvl1pPr marL="0" indent="0">
              <a:lnSpc>
                <a:spcPts val="3600"/>
              </a:lnSpc>
              <a:spcBef>
                <a:spcPts val="0"/>
              </a:spcBef>
              <a:buNone/>
              <a:defRPr sz="3600" b="1">
                <a:solidFill>
                  <a:srgbClr val="BE0064"/>
                </a:solidFill>
              </a:defRPr>
            </a:lvl1pPr>
            <a:lvl2pPr marL="0" indent="0">
              <a:lnSpc>
                <a:spcPts val="3600"/>
              </a:lnSpc>
              <a:spcBef>
                <a:spcPts val="0"/>
              </a:spcBef>
              <a:buNone/>
              <a:defRPr sz="3600"/>
            </a:lvl2pPr>
            <a:lvl3pPr marL="0" indent="0">
              <a:lnSpc>
                <a:spcPts val="3600"/>
              </a:lnSpc>
              <a:spcBef>
                <a:spcPts val="0"/>
              </a:spcBef>
              <a:buNone/>
              <a:defRPr sz="3600"/>
            </a:lvl3pPr>
            <a:lvl4pPr marL="0" indent="0">
              <a:lnSpc>
                <a:spcPts val="3600"/>
              </a:lnSpc>
              <a:spcBef>
                <a:spcPts val="0"/>
              </a:spcBef>
              <a:buNone/>
              <a:defRPr sz="3600"/>
            </a:lvl4pPr>
            <a:lvl5pPr marL="0" indent="0">
              <a:lnSpc>
                <a:spcPts val="3600"/>
              </a:lnSpc>
              <a:spcBef>
                <a:spcPts val="0"/>
              </a:spcBef>
              <a:buNone/>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p:cNvSpPr>
            <a:spLocks noGrp="1"/>
          </p:cNvSpPr>
          <p:nvPr>
            <p:ph type="ftr" sz="quarter" idx="14"/>
          </p:nvPr>
        </p:nvSpPr>
        <p:spPr/>
        <p:txBody>
          <a:bodyPr/>
          <a:lstStyle/>
          <a:p>
            <a:r>
              <a:rPr lang="en-GB"/>
              <a:t>Education and Training Foundation</a:t>
            </a:r>
          </a:p>
        </p:txBody>
      </p:sp>
      <p:sp>
        <p:nvSpPr>
          <p:cNvPr id="6" name="Slide Number Placeholder 5"/>
          <p:cNvSpPr>
            <a:spLocks noGrp="1"/>
          </p:cNvSpPr>
          <p:nvPr>
            <p:ph type="sldNum" sz="quarter" idx="12"/>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879444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vider 1">
    <p:bg>
      <p:bgPr>
        <a:solidFill>
          <a:srgbClr val="E51C4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BA1186-F870-7F4B-82E3-1A0CA756CF2F}"/>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5" name="Subtitle 1">
            <a:extLst>
              <a:ext uri="{FF2B5EF4-FFF2-40B4-BE49-F238E27FC236}">
                <a16:creationId xmlns:a16="http://schemas.microsoft.com/office/drawing/2014/main" id="{B5B20F18-EB70-1D40-A46E-B71B577D6CD0}"/>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6" name="Logo" descr="Education and Training Foundation Logo">
            <a:extLst>
              <a:ext uri="{FF2B5EF4-FFF2-40B4-BE49-F238E27FC236}">
                <a16:creationId xmlns:a16="http://schemas.microsoft.com/office/drawing/2014/main" id="{B5FFAA84-3707-474A-9BFF-8E16EECCC0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0" y="288832"/>
            <a:ext cx="892439" cy="472467"/>
          </a:xfrm>
          <a:prstGeom prst="rect">
            <a:avLst/>
          </a:prstGeom>
        </p:spPr>
      </p:pic>
    </p:spTree>
    <p:extLst>
      <p:ext uri="{BB962C8B-B14F-4D97-AF65-F5344CB8AC3E}">
        <p14:creationId xmlns:p14="http://schemas.microsoft.com/office/powerpoint/2010/main" val="314789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Divider 2">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282837-AA43-2B49-9719-CBE16BA3622F}"/>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7" name="Subtitle 1">
            <a:extLst>
              <a:ext uri="{FF2B5EF4-FFF2-40B4-BE49-F238E27FC236}">
                <a16:creationId xmlns:a16="http://schemas.microsoft.com/office/drawing/2014/main" id="{6A42809A-0C44-5647-B234-70CCA1B7A78F}"/>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561" y="288000"/>
            <a:ext cx="892437" cy="474132"/>
          </a:xfrm>
          <a:prstGeom prst="rect">
            <a:avLst/>
          </a:prstGeom>
        </p:spPr>
      </p:pic>
    </p:spTree>
    <p:extLst>
      <p:ext uri="{BB962C8B-B14F-4D97-AF65-F5344CB8AC3E}">
        <p14:creationId xmlns:p14="http://schemas.microsoft.com/office/powerpoint/2010/main" val="1304608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Divider 1">
    <p:bg>
      <p:bgPr>
        <a:solidFill>
          <a:schemeClr val="accent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24CD90-F3BD-A44D-9DC2-F84956FBFBFC}"/>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8" name="Subtitle 1">
            <a:extLst>
              <a:ext uri="{FF2B5EF4-FFF2-40B4-BE49-F238E27FC236}">
                <a16:creationId xmlns:a16="http://schemas.microsoft.com/office/drawing/2014/main" id="{85DCD33C-489F-C44D-A742-83F6B7169F72}"/>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560" y="288000"/>
            <a:ext cx="892439" cy="474132"/>
          </a:xfrm>
          <a:prstGeom prst="rect">
            <a:avLst/>
          </a:prstGeom>
        </p:spPr>
      </p:pic>
    </p:spTree>
    <p:extLst>
      <p:ext uri="{BB962C8B-B14F-4D97-AF65-F5344CB8AC3E}">
        <p14:creationId xmlns:p14="http://schemas.microsoft.com/office/powerpoint/2010/main" val="267539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Divider 1">
    <p:bg>
      <p:bgPr>
        <a:solidFill>
          <a:srgbClr val="0071F8"/>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82004C-DBA4-0E4C-9AA6-3DDE7AECD338}"/>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8" name="Subtitle 1">
            <a:extLst>
              <a:ext uri="{FF2B5EF4-FFF2-40B4-BE49-F238E27FC236}">
                <a16:creationId xmlns:a16="http://schemas.microsoft.com/office/drawing/2014/main" id="{EFD4626C-D111-7348-A258-D06D96A03D4F}"/>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0" y="288832"/>
            <a:ext cx="892439" cy="472467"/>
          </a:xfrm>
          <a:prstGeom prst="rect">
            <a:avLst/>
          </a:prstGeom>
        </p:spPr>
      </p:pic>
    </p:spTree>
    <p:extLst>
      <p:ext uri="{BB962C8B-B14F-4D97-AF65-F5344CB8AC3E}">
        <p14:creationId xmlns:p14="http://schemas.microsoft.com/office/powerpoint/2010/main" val="495165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Divider 2">
    <p:bg>
      <p:bgPr>
        <a:solidFill>
          <a:srgbClr val="00A06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AC6BDB-3112-B24C-8DA2-713E005348CA}"/>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6" name="Subtitle 1">
            <a:extLst>
              <a:ext uri="{FF2B5EF4-FFF2-40B4-BE49-F238E27FC236}">
                <a16:creationId xmlns:a16="http://schemas.microsoft.com/office/drawing/2014/main" id="{2C7784E4-A553-854B-A891-D1209DBDD159}"/>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1" y="288833"/>
            <a:ext cx="892437" cy="472466"/>
          </a:xfrm>
          <a:prstGeom prst="rect">
            <a:avLst/>
          </a:prstGeom>
        </p:spPr>
      </p:pic>
    </p:spTree>
    <p:extLst>
      <p:ext uri="{BB962C8B-B14F-4D97-AF65-F5344CB8AC3E}">
        <p14:creationId xmlns:p14="http://schemas.microsoft.com/office/powerpoint/2010/main" val="2829714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Text and Supporting 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17FABA6-57B8-9148-99A9-C72DFAAECE0A}"/>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9" name="Text Placeholder 8"/>
          <p:cNvSpPr>
            <a:spLocks noGrp="1"/>
          </p:cNvSpPr>
          <p:nvPr>
            <p:ph type="body" sz="quarter" idx="12"/>
          </p:nvPr>
        </p:nvSpPr>
        <p:spPr>
          <a:xfrm>
            <a:off x="234000" y="986400"/>
            <a:ext cx="3960000" cy="3601574"/>
          </a:xfrm>
        </p:spPr>
        <p:txBody>
          <a:bodyPr>
            <a:noAutofit/>
          </a:bodyPr>
          <a:lstStyle>
            <a:lvl1pPr marL="0" indent="0">
              <a:lnSpc>
                <a:spcPts val="2800"/>
              </a:lnSpc>
              <a:buNone/>
              <a:defRPr sz="2700" b="1"/>
            </a:lvl1pPr>
            <a:lvl2pPr marL="270000" indent="-270000">
              <a:lnSpc>
                <a:spcPts val="2800"/>
              </a:lnSpc>
              <a:spcBef>
                <a:spcPts val="0"/>
              </a:spcBef>
              <a:buFont typeface="Calibri" panose="020F0502020204030204" pitchFamily="34" charset="0"/>
              <a:buChar char="–"/>
              <a:defRPr sz="2700" b="1"/>
            </a:lvl2pPr>
            <a:lvl3pPr marL="612000" indent="-270000">
              <a:lnSpc>
                <a:spcPts val="2800"/>
              </a:lnSpc>
              <a:buFont typeface="Calibri" panose="020F0502020204030204" pitchFamily="34" charset="0"/>
              <a:buChar char="–"/>
              <a:defRPr sz="2700" b="1"/>
            </a:lvl3pPr>
            <a:lvl4pPr marL="990000" indent="-270000">
              <a:lnSpc>
                <a:spcPts val="2800"/>
              </a:lnSpc>
              <a:buFont typeface="Calibri" panose="020F0502020204030204" pitchFamily="34" charset="0"/>
              <a:buChar char="–"/>
              <a:defRPr sz="2700" b="1"/>
            </a:lvl4pPr>
            <a:lvl5pPr marL="1260000" indent="-270000">
              <a:lnSpc>
                <a:spcPts val="2800"/>
              </a:lnSpc>
              <a:buFont typeface="Calibri" panose="020F0502020204030204" pitchFamily="34" charset="0"/>
              <a:buChar char="–"/>
              <a:defRPr sz="27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3"/>
          </p:nvPr>
        </p:nvSpPr>
        <p:spPr>
          <a:xfrm>
            <a:off x="4572000" y="987425"/>
            <a:ext cx="3384550" cy="3600450"/>
          </a:xfrm>
        </p:spPr>
        <p:txBody>
          <a:bodyPr/>
          <a:lstStyle>
            <a:lvl1pPr marL="0" indent="0">
              <a:lnSpc>
                <a:spcPts val="1600"/>
              </a:lnSpc>
              <a:buNone/>
              <a:defRPr sz="1350"/>
            </a:lvl1pPr>
            <a:lvl2pPr marL="180000" indent="-180000">
              <a:lnSpc>
                <a:spcPts val="1600"/>
              </a:lnSpc>
              <a:buFont typeface="Calibri" panose="020F0502020204030204" pitchFamily="34" charset="0"/>
              <a:buChar char="–"/>
              <a:defRPr sz="1350"/>
            </a:lvl2pPr>
            <a:lvl3pPr marL="432000" indent="-180000">
              <a:lnSpc>
                <a:spcPts val="1600"/>
              </a:lnSpc>
              <a:buFont typeface="Calibri" panose="020F0502020204030204" pitchFamily="34" charset="0"/>
              <a:buChar char="–"/>
              <a:defRPr sz="1350"/>
            </a:lvl3pPr>
            <a:lvl4pPr marL="648000" indent="-180000">
              <a:lnSpc>
                <a:spcPts val="1600"/>
              </a:lnSpc>
              <a:buFont typeface="Calibri" panose="020F0502020204030204" pitchFamily="34" charset="0"/>
              <a:buChar char="–"/>
              <a:defRPr sz="1350"/>
            </a:lvl4pPr>
            <a:lvl5pPr marL="828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a:t>Education and Training Foundation</a:t>
            </a:r>
          </a:p>
        </p:txBody>
      </p:sp>
    </p:spTree>
    <p:extLst>
      <p:ext uri="{BB962C8B-B14F-4D97-AF65-F5344CB8AC3E}">
        <p14:creationId xmlns:p14="http://schemas.microsoft.com/office/powerpoint/2010/main" val="126772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Option 4 Blu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FED04D8A-2191-444A-8B92-2289689D887F}"/>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18386"/>
            <a:ext cx="9144000" cy="5137931"/>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4082175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8" name="Title 1">
            <a:extLst>
              <a:ext uri="{FF2B5EF4-FFF2-40B4-BE49-F238E27FC236}">
                <a16:creationId xmlns:a16="http://schemas.microsoft.com/office/drawing/2014/main" id="{677BB2F1-AFF0-C64C-83D0-3B465EE13985}"/>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9" name="Text Placeholder 8"/>
          <p:cNvSpPr>
            <a:spLocks noGrp="1"/>
          </p:cNvSpPr>
          <p:nvPr>
            <p:ph type="body" sz="quarter" idx="12"/>
          </p:nvPr>
        </p:nvSpPr>
        <p:spPr>
          <a:xfrm>
            <a:off x="234000" y="986400"/>
            <a:ext cx="7667625" cy="3601574"/>
          </a:xfrm>
        </p:spPr>
        <p:txBody>
          <a:bodyPr>
            <a:noAutofit/>
          </a:bodyPr>
          <a:lstStyle>
            <a:lvl1pPr marL="0" indent="0">
              <a:lnSpc>
                <a:spcPts val="2800"/>
              </a:lnSpc>
              <a:spcBef>
                <a:spcPts val="0"/>
              </a:spcBef>
              <a:buNone/>
              <a:defRPr sz="2700"/>
            </a:lvl1pPr>
            <a:lvl2pPr marL="270000" indent="-270000">
              <a:lnSpc>
                <a:spcPts val="2800"/>
              </a:lnSpc>
              <a:spcBef>
                <a:spcPts val="0"/>
              </a:spcBef>
              <a:defRPr sz="2700"/>
            </a:lvl2pPr>
            <a:lvl3pPr marL="540000" indent="-270000">
              <a:lnSpc>
                <a:spcPts val="2800"/>
              </a:lnSpc>
              <a:defRPr sz="2700"/>
            </a:lvl3pPr>
            <a:lvl4pPr marL="810000" indent="-270000">
              <a:lnSpc>
                <a:spcPts val="2800"/>
              </a:lnSpc>
              <a:defRPr sz="2700"/>
            </a:lvl4pPr>
            <a:lvl5pPr marL="1080000" indent="-270000">
              <a:lnSpc>
                <a:spcPts val="2800"/>
              </a:lnSpc>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2">
            <a:extLst>
              <a:ext uri="{FF2B5EF4-FFF2-40B4-BE49-F238E27FC236}">
                <a16:creationId xmlns:a16="http://schemas.microsoft.com/office/drawing/2014/main" id="{FC25F548-F1B7-1942-BFC2-C7EF39D09D2E}"/>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Tree>
    <p:extLst>
      <p:ext uri="{BB962C8B-B14F-4D97-AF65-F5344CB8AC3E}">
        <p14:creationId xmlns:p14="http://schemas.microsoft.com/office/powerpoint/2010/main" val="4068877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13492" y="1059582"/>
            <a:ext cx="4142608" cy="273844"/>
          </a:xfrm>
          <a:prstGeom prst="rect">
            <a:avLst/>
          </a:prstGeom>
        </p:spPr>
      </p:pic>
      <p:sp>
        <p:nvSpPr>
          <p:cNvPr id="10" name="Footer Placeholder 2">
            <a:extLst>
              <a:ext uri="{FF2B5EF4-FFF2-40B4-BE49-F238E27FC236}">
                <a16:creationId xmlns:a16="http://schemas.microsoft.com/office/drawing/2014/main" id="{14A703AD-9E38-C941-B631-ABE77D2BB87D}"/>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11590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49" y="1057098"/>
            <a:ext cx="4122737" cy="274223"/>
          </a:xfrm>
          <a:prstGeom prst="rect">
            <a:avLst/>
          </a:prstGeom>
        </p:spPr>
      </p:pic>
      <p:sp>
        <p:nvSpPr>
          <p:cNvPr id="10" name="Footer Placeholder 2">
            <a:extLst>
              <a:ext uri="{FF2B5EF4-FFF2-40B4-BE49-F238E27FC236}">
                <a16:creationId xmlns:a16="http://schemas.microsoft.com/office/drawing/2014/main" id="{425EDCA8-C39F-0A47-918D-C38807C3023A}"/>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395805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49" y="1059582"/>
            <a:ext cx="4122737" cy="279078"/>
          </a:xfrm>
          <a:prstGeom prst="rect">
            <a:avLst/>
          </a:prstGeom>
        </p:spPr>
      </p:pic>
      <p:sp>
        <p:nvSpPr>
          <p:cNvPr id="10" name="Footer Placeholder 2">
            <a:extLst>
              <a:ext uri="{FF2B5EF4-FFF2-40B4-BE49-F238E27FC236}">
                <a16:creationId xmlns:a16="http://schemas.microsoft.com/office/drawing/2014/main" id="{976E5675-51D7-3D40-A986-781F0BAAB175}"/>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279706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descr="Quote mark Graphic">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50" y="1059582"/>
            <a:ext cx="4122736" cy="279078"/>
          </a:xfrm>
          <a:prstGeom prst="rect">
            <a:avLst/>
          </a:prstGeom>
        </p:spPr>
      </p:pic>
      <p:sp>
        <p:nvSpPr>
          <p:cNvPr id="10" name="Footer Placeholder 2">
            <a:extLst>
              <a:ext uri="{FF2B5EF4-FFF2-40B4-BE49-F238E27FC236}">
                <a16:creationId xmlns:a16="http://schemas.microsoft.com/office/drawing/2014/main" id="{FBF5C345-1F80-854D-8834-8C51A1F8B39B}"/>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485138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50" y="1072208"/>
            <a:ext cx="4122738" cy="288032"/>
          </a:xfrm>
          <a:prstGeom prst="rect">
            <a:avLst/>
          </a:prstGeom>
        </p:spPr>
      </p:pic>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610342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50" y="1076685"/>
            <a:ext cx="4122738" cy="279077"/>
          </a:xfrm>
          <a:prstGeom prst="rect">
            <a:avLst/>
          </a:prstGeom>
        </p:spPr>
      </p:pic>
      <p:sp>
        <p:nvSpPr>
          <p:cNvPr id="10" name="Footer Placeholder 2">
            <a:extLst>
              <a:ext uri="{FF2B5EF4-FFF2-40B4-BE49-F238E27FC236}">
                <a16:creationId xmlns:a16="http://schemas.microsoft.com/office/drawing/2014/main" id="{94FAF4B1-A891-9345-87E4-874AEEFCC34F}"/>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2192217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Text, Content with Image">
    <p:spTree>
      <p:nvGrpSpPr>
        <p:cNvPr id="1" name=""/>
        <p:cNvGrpSpPr/>
        <p:nvPr/>
      </p:nvGrpSpPr>
      <p:grpSpPr>
        <a:xfrm>
          <a:off x="0" y="0"/>
          <a:ext cx="0" cy="0"/>
          <a:chOff x="0" y="0"/>
          <a:chExt cx="0" cy="0"/>
        </a:xfrm>
      </p:grpSpPr>
      <p:sp>
        <p:nvSpPr>
          <p:cNvPr id="10" name="Content Placeholder 13"/>
          <p:cNvSpPr>
            <a:spLocks noGrp="1"/>
          </p:cNvSpPr>
          <p:nvPr>
            <p:ph sz="quarter" idx="18"/>
          </p:nvPr>
        </p:nvSpPr>
        <p:spPr>
          <a:xfrm>
            <a:off x="234000" y="1059582"/>
            <a:ext cx="4105275" cy="3528292"/>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5"/>
          <p:cNvSpPr>
            <a:spLocks noGrp="1"/>
          </p:cNvSpPr>
          <p:nvPr>
            <p:ph type="pic" sz="quarter" idx="12"/>
          </p:nvPr>
        </p:nvSpPr>
        <p:spPr>
          <a:xfrm>
            <a:off x="4500564" y="1059582"/>
            <a:ext cx="4362450" cy="3508405"/>
          </a:xfrm>
        </p:spPr>
        <p:txBody>
          <a:bodyPr/>
          <a:lstStyle/>
          <a:p>
            <a:r>
              <a:rPr lang="en-US"/>
              <a:t>Click icon to add picture</a:t>
            </a:r>
            <a:endParaRPr lang="en-GB"/>
          </a:p>
        </p:txBody>
      </p:sp>
      <p:sp>
        <p:nvSpPr>
          <p:cNvPr id="9" name="Footer Placeholder 2">
            <a:extLst>
              <a:ext uri="{FF2B5EF4-FFF2-40B4-BE49-F238E27FC236}">
                <a16:creationId xmlns:a16="http://schemas.microsoft.com/office/drawing/2014/main" id="{37AC88C8-6C7D-3E4E-91BC-2525DB6F766C}"/>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D1AF2D4C-9CD0-B44D-B5CD-04B37D98F8CA}"/>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Tree>
    <p:extLst>
      <p:ext uri="{BB962C8B-B14F-4D97-AF65-F5344CB8AC3E}">
        <p14:creationId xmlns:p14="http://schemas.microsoft.com/office/powerpoint/2010/main" val="3427723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s and Text ">
    <p:spTree>
      <p:nvGrpSpPr>
        <p:cNvPr id="1" name=""/>
        <p:cNvGrpSpPr/>
        <p:nvPr/>
      </p:nvGrpSpPr>
      <p:grpSpPr>
        <a:xfrm>
          <a:off x="0" y="0"/>
          <a:ext cx="0" cy="0"/>
          <a:chOff x="0" y="0"/>
          <a:chExt cx="0" cy="0"/>
        </a:xfrm>
      </p:grpSpPr>
      <p:sp>
        <p:nvSpPr>
          <p:cNvPr id="13" name="Content Placeholder 13"/>
          <p:cNvSpPr>
            <a:spLocks noGrp="1"/>
          </p:cNvSpPr>
          <p:nvPr>
            <p:ph sz="quarter" idx="18"/>
          </p:nvPr>
        </p:nvSpPr>
        <p:spPr>
          <a:xfrm>
            <a:off x="234000" y="986400"/>
            <a:ext cx="4122100" cy="1584076"/>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13"/>
          <p:cNvSpPr>
            <a:spLocks noGrp="1"/>
          </p:cNvSpPr>
          <p:nvPr>
            <p:ph sz="quarter" idx="19"/>
          </p:nvPr>
        </p:nvSpPr>
        <p:spPr>
          <a:xfrm>
            <a:off x="4499992" y="986400"/>
            <a:ext cx="4175696" cy="1584076"/>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13"/>
          <p:cNvSpPr>
            <a:spLocks noGrp="1"/>
          </p:cNvSpPr>
          <p:nvPr>
            <p:ph sz="quarter" idx="14"/>
          </p:nvPr>
        </p:nvSpPr>
        <p:spPr>
          <a:xfrm>
            <a:off x="234000" y="2825999"/>
            <a:ext cx="412210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3"/>
          <p:cNvSpPr>
            <a:spLocks noGrp="1"/>
          </p:cNvSpPr>
          <p:nvPr>
            <p:ph sz="quarter" idx="17"/>
          </p:nvPr>
        </p:nvSpPr>
        <p:spPr>
          <a:xfrm>
            <a:off x="4499992" y="2825999"/>
            <a:ext cx="4175696"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2">
            <a:extLst>
              <a:ext uri="{FF2B5EF4-FFF2-40B4-BE49-F238E27FC236}">
                <a16:creationId xmlns:a16="http://schemas.microsoft.com/office/drawing/2014/main" id="{86865402-09AB-6E42-B92F-B38A3A35D87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BFC11F3F-B757-9441-BCF0-F07A1DF6C9E3}"/>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Tree>
    <p:extLst>
      <p:ext uri="{BB962C8B-B14F-4D97-AF65-F5344CB8AC3E}">
        <p14:creationId xmlns:p14="http://schemas.microsoft.com/office/powerpoint/2010/main" val="2296372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Content Placeholder 13"/>
          <p:cNvSpPr>
            <a:spLocks noGrp="1"/>
          </p:cNvSpPr>
          <p:nvPr>
            <p:ph sz="quarter" idx="14"/>
          </p:nvPr>
        </p:nvSpPr>
        <p:spPr>
          <a:xfrm>
            <a:off x="234000" y="987425"/>
            <a:ext cx="4122100" cy="3600449"/>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3"/>
          <p:cNvSpPr>
            <a:spLocks noGrp="1"/>
          </p:cNvSpPr>
          <p:nvPr>
            <p:ph sz="quarter" idx="17"/>
          </p:nvPr>
        </p:nvSpPr>
        <p:spPr>
          <a:xfrm>
            <a:off x="4500563" y="987425"/>
            <a:ext cx="4210497" cy="3600449"/>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2">
            <a:extLst>
              <a:ext uri="{FF2B5EF4-FFF2-40B4-BE49-F238E27FC236}">
                <a16:creationId xmlns:a16="http://schemas.microsoft.com/office/drawing/2014/main" id="{8D4D3896-89DF-784C-8D38-9C4D97F23C39}"/>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7877960D-6F48-B34C-A702-9C399DDDF017}"/>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Tree>
    <p:extLst>
      <p:ext uri="{BB962C8B-B14F-4D97-AF65-F5344CB8AC3E}">
        <p14:creationId xmlns:p14="http://schemas.microsoft.com/office/powerpoint/2010/main" val="3808567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Option 5 Green">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B5D7302D-1995-3244-AE9A-AF35EA94B3D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14482"/>
            <a:ext cx="9144000" cy="5137931"/>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5642902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evron etc ">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46ED22D-AC95-FE4D-901B-E1150775F49C}"/>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8" name="Content Placeholder 13"/>
          <p:cNvSpPr>
            <a:spLocks noGrp="1"/>
          </p:cNvSpPr>
          <p:nvPr>
            <p:ph sz="quarter" idx="14"/>
          </p:nvPr>
        </p:nvSpPr>
        <p:spPr>
          <a:xfrm>
            <a:off x="251520" y="2825999"/>
            <a:ext cx="252028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13"/>
          <p:cNvSpPr>
            <a:spLocks noGrp="1"/>
          </p:cNvSpPr>
          <p:nvPr>
            <p:ph sz="quarter" idx="15"/>
          </p:nvPr>
        </p:nvSpPr>
        <p:spPr>
          <a:xfrm>
            <a:off x="3304304" y="2825999"/>
            <a:ext cx="251280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3"/>
          <p:cNvSpPr>
            <a:spLocks noGrp="1"/>
          </p:cNvSpPr>
          <p:nvPr>
            <p:ph sz="quarter" idx="16"/>
          </p:nvPr>
        </p:nvSpPr>
        <p:spPr>
          <a:xfrm>
            <a:off x="6349607" y="2825999"/>
            <a:ext cx="2513406"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ooter Placeholder 2">
            <a:extLst>
              <a:ext uri="{FF2B5EF4-FFF2-40B4-BE49-F238E27FC236}">
                <a16:creationId xmlns:a16="http://schemas.microsoft.com/office/drawing/2014/main" id="{6129AFD6-AF4F-FA4C-BEB4-49138E48F45D}"/>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127092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E51C41"/>
        </a:solidFill>
        <a:effectLst/>
      </p:bgPr>
    </p:bg>
    <p:spTree>
      <p:nvGrpSpPr>
        <p:cNvPr id="1" name=""/>
        <p:cNvGrpSpPr/>
        <p:nvPr/>
      </p:nvGrpSpPr>
      <p:grpSpPr>
        <a:xfrm>
          <a:off x="0" y="0"/>
          <a:ext cx="0" cy="0"/>
          <a:chOff x="0" y="0"/>
          <a:chExt cx="0" cy="0"/>
        </a:xfrm>
      </p:grpSpPr>
      <p:pic>
        <p:nvPicPr>
          <p:cNvPr id="11" name="Logo" descr="Education and Training Foundation Logo">
            <a:extLst>
              <a:ext uri="{FF2B5EF4-FFF2-40B4-BE49-F238E27FC236}">
                <a16:creationId xmlns:a16="http://schemas.microsoft.com/office/drawing/2014/main" id="{7D7663F1-DFD6-1A44-A50B-2ABF86AF494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17" name="Rectangle 16">
            <a:extLst>
              <a:ext uri="{FF2B5EF4-FFF2-40B4-BE49-F238E27FC236}">
                <a16:creationId xmlns:a16="http://schemas.microsoft.com/office/drawing/2014/main" id="{69A22DD6-14BC-CF43-9722-8BD9FD568B61}"/>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18" name="Rectangle 17">
            <a:extLst>
              <a:ext uri="{FF2B5EF4-FFF2-40B4-BE49-F238E27FC236}">
                <a16:creationId xmlns:a16="http://schemas.microsoft.com/office/drawing/2014/main" id="{933E0F30-4DD6-0F46-9159-49E2CB38564A}"/>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ubtitle 1">
            <a:extLst>
              <a:ext uri="{FF2B5EF4-FFF2-40B4-BE49-F238E27FC236}">
                <a16:creationId xmlns:a16="http://schemas.microsoft.com/office/drawing/2014/main" id="{C54FB554-6C0F-7F41-B3B1-73F3D30F82BD}"/>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0" name="Subtitle 2">
            <a:extLst>
              <a:ext uri="{FF2B5EF4-FFF2-40B4-BE49-F238E27FC236}">
                <a16:creationId xmlns:a16="http://schemas.microsoft.com/office/drawing/2014/main" id="{19081514-9C2F-EE48-B61F-88BD493A9F3E}"/>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1" name="Web address" descr="www.ETFOUNDATION.CO.UK&#10;">
            <a:extLst>
              <a:ext uri="{FF2B5EF4-FFF2-40B4-BE49-F238E27FC236}">
                <a16:creationId xmlns:a16="http://schemas.microsoft.com/office/drawing/2014/main" id="{222C9268-0E9F-7F4E-AC14-BE45FFB3CD00}"/>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2" name="Thankyou">
            <a:extLst>
              <a:ext uri="{FF2B5EF4-FFF2-40B4-BE49-F238E27FC236}">
                <a16:creationId xmlns:a16="http://schemas.microsoft.com/office/drawing/2014/main" id="{9689DB92-3A2D-2346-92F6-716C7E5B3F6F}"/>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3414260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hank You">
    <p:bg>
      <p:bgPr>
        <a:solidFill>
          <a:srgbClr val="FEB912"/>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24" name="Rectangle 23">
            <a:extLst>
              <a:ext uri="{FF2B5EF4-FFF2-40B4-BE49-F238E27FC236}">
                <a16:creationId xmlns:a16="http://schemas.microsoft.com/office/drawing/2014/main" id="{D684C190-08A9-7B48-86BA-207A5256A9CE}"/>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5" name="Rectangle 24">
            <a:extLst>
              <a:ext uri="{FF2B5EF4-FFF2-40B4-BE49-F238E27FC236}">
                <a16:creationId xmlns:a16="http://schemas.microsoft.com/office/drawing/2014/main" id="{57C51523-08F2-D042-A3E7-DCB147D003E9}"/>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ubtitle 1">
            <a:extLst>
              <a:ext uri="{FF2B5EF4-FFF2-40B4-BE49-F238E27FC236}">
                <a16:creationId xmlns:a16="http://schemas.microsoft.com/office/drawing/2014/main" id="{4A885A05-D480-E542-8856-2FDD2356CA07}"/>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7" name="Subtitle 2">
            <a:extLst>
              <a:ext uri="{FF2B5EF4-FFF2-40B4-BE49-F238E27FC236}">
                <a16:creationId xmlns:a16="http://schemas.microsoft.com/office/drawing/2014/main" id="{356FEB21-668E-AA4E-8157-C294F91A2ED1}"/>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8" name="Web address" descr="www.ETFOUNDATION.CO.UK&#10;">
            <a:extLst>
              <a:ext uri="{FF2B5EF4-FFF2-40B4-BE49-F238E27FC236}">
                <a16:creationId xmlns:a16="http://schemas.microsoft.com/office/drawing/2014/main" id="{EF4484DA-A18B-B644-B29C-6C94F927DB0C}"/>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9" name="Thankyou">
            <a:extLst>
              <a:ext uri="{FF2B5EF4-FFF2-40B4-BE49-F238E27FC236}">
                <a16:creationId xmlns:a16="http://schemas.microsoft.com/office/drawing/2014/main" id="{7D858E6C-DC75-9E40-AC7F-60076FD9DEDF}"/>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4119803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hank You">
    <p:bg>
      <p:bgPr>
        <a:solidFill>
          <a:srgbClr val="BE0064"/>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1" y="288832"/>
            <a:ext cx="892437" cy="472466"/>
          </a:xfrm>
          <a:prstGeom prst="rect">
            <a:avLst/>
          </a:prstGeom>
        </p:spPr>
      </p:pic>
      <p:sp>
        <p:nvSpPr>
          <p:cNvPr id="19" name="Rectangle 18">
            <a:extLst>
              <a:ext uri="{FF2B5EF4-FFF2-40B4-BE49-F238E27FC236}">
                <a16:creationId xmlns:a16="http://schemas.microsoft.com/office/drawing/2014/main" id="{D97529D4-70E4-0041-8B6F-056EE3D6C190}"/>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0" name="Rectangle 19">
            <a:extLst>
              <a:ext uri="{FF2B5EF4-FFF2-40B4-BE49-F238E27FC236}">
                <a16:creationId xmlns:a16="http://schemas.microsoft.com/office/drawing/2014/main" id="{A721C14A-31B7-6148-A122-3983818EADDC}"/>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1">
            <a:extLst>
              <a:ext uri="{FF2B5EF4-FFF2-40B4-BE49-F238E27FC236}">
                <a16:creationId xmlns:a16="http://schemas.microsoft.com/office/drawing/2014/main" id="{B1C0714B-324D-524D-92B1-F2450FA1DA40}"/>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2" name="Subtitle 2">
            <a:extLst>
              <a:ext uri="{FF2B5EF4-FFF2-40B4-BE49-F238E27FC236}">
                <a16:creationId xmlns:a16="http://schemas.microsoft.com/office/drawing/2014/main" id="{137D56AD-C3B2-AB46-A2B1-4327E5D2A5B8}"/>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3" name="Web address" descr="www.ETFOUNDATION.CO.UK&#10;">
            <a:extLst>
              <a:ext uri="{FF2B5EF4-FFF2-40B4-BE49-F238E27FC236}">
                <a16:creationId xmlns:a16="http://schemas.microsoft.com/office/drawing/2014/main" id="{A8FE1C9C-9AFF-0C47-9611-FA210835632D}"/>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4" name="Thankyou">
            <a:extLst>
              <a:ext uri="{FF2B5EF4-FFF2-40B4-BE49-F238E27FC236}">
                <a16:creationId xmlns:a16="http://schemas.microsoft.com/office/drawing/2014/main" id="{E57FCD4B-3DCC-1E4C-BB74-B6EAA647C8E0}"/>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2278095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hank You">
    <p:bg>
      <p:bgPr>
        <a:solidFill>
          <a:srgbClr val="0071F8"/>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19" name="Rectangle 18">
            <a:extLst>
              <a:ext uri="{FF2B5EF4-FFF2-40B4-BE49-F238E27FC236}">
                <a16:creationId xmlns:a16="http://schemas.microsoft.com/office/drawing/2014/main" id="{DE63377A-3CC2-8344-B0EF-E554B839767D}"/>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0" name="Rectangle 19">
            <a:extLst>
              <a:ext uri="{FF2B5EF4-FFF2-40B4-BE49-F238E27FC236}">
                <a16:creationId xmlns:a16="http://schemas.microsoft.com/office/drawing/2014/main" id="{ADBB5F31-C46B-6B46-8765-A0B99E1DE523}"/>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1">
            <a:extLst>
              <a:ext uri="{FF2B5EF4-FFF2-40B4-BE49-F238E27FC236}">
                <a16:creationId xmlns:a16="http://schemas.microsoft.com/office/drawing/2014/main" id="{BC5B034C-CB3E-0E48-9511-E30F21CA1BB3}"/>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2" name="Subtitle 2">
            <a:extLst>
              <a:ext uri="{FF2B5EF4-FFF2-40B4-BE49-F238E27FC236}">
                <a16:creationId xmlns:a16="http://schemas.microsoft.com/office/drawing/2014/main" id="{18AEAAA9-A037-AD4B-A0A5-D9738C1CEF97}"/>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3" name="Web address" descr="www.ETFOUNDATION.CO.UK&#10;">
            <a:extLst>
              <a:ext uri="{FF2B5EF4-FFF2-40B4-BE49-F238E27FC236}">
                <a16:creationId xmlns:a16="http://schemas.microsoft.com/office/drawing/2014/main" id="{1469E703-A0AF-004A-A767-B77B319C0AFB}"/>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4" name="Thankyou">
            <a:extLst>
              <a:ext uri="{FF2B5EF4-FFF2-40B4-BE49-F238E27FC236}">
                <a16:creationId xmlns:a16="http://schemas.microsoft.com/office/drawing/2014/main" id="{A1C71F6F-2074-6D4E-BBE6-997B3E223F83}"/>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40198455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hank You">
    <p:bg>
      <p:bgPr>
        <a:solidFill>
          <a:srgbClr val="00A068"/>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19" name="Rectangle 18">
            <a:extLst>
              <a:ext uri="{FF2B5EF4-FFF2-40B4-BE49-F238E27FC236}">
                <a16:creationId xmlns:a16="http://schemas.microsoft.com/office/drawing/2014/main" id="{CCA0DB97-2BCA-4141-841F-7BAD711051E3}"/>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0" name="Rectangle 19">
            <a:extLst>
              <a:ext uri="{FF2B5EF4-FFF2-40B4-BE49-F238E27FC236}">
                <a16:creationId xmlns:a16="http://schemas.microsoft.com/office/drawing/2014/main" id="{7D681DB3-48B8-0647-BC05-5D438496D9D2}"/>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1">
            <a:extLst>
              <a:ext uri="{FF2B5EF4-FFF2-40B4-BE49-F238E27FC236}">
                <a16:creationId xmlns:a16="http://schemas.microsoft.com/office/drawing/2014/main" id="{205C497B-39C3-2A49-93F8-852FCE3E27DA}"/>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2" name="Subtitle 2">
            <a:extLst>
              <a:ext uri="{FF2B5EF4-FFF2-40B4-BE49-F238E27FC236}">
                <a16:creationId xmlns:a16="http://schemas.microsoft.com/office/drawing/2014/main" id="{6C80702F-2DBB-E149-B3D8-399EF4336FFB}"/>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3" name="Web address" descr="www.ETFOUNDATION.CO.UK&#10;">
            <a:extLst>
              <a:ext uri="{FF2B5EF4-FFF2-40B4-BE49-F238E27FC236}">
                <a16:creationId xmlns:a16="http://schemas.microsoft.com/office/drawing/2014/main" id="{D0E2F9B9-B8B5-3548-AA39-96414C09D88E}"/>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5" name="Thankyou">
            <a:extLst>
              <a:ext uri="{FF2B5EF4-FFF2-40B4-BE49-F238E27FC236}">
                <a16:creationId xmlns:a16="http://schemas.microsoft.com/office/drawing/2014/main" id="{7A974F44-1579-EB49-A14C-4C34465E2832}"/>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3705932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hank You">
    <p:bg>
      <p:bgPr>
        <a:solidFill>
          <a:srgbClr val="E51C4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68ECBED-4C0B-B243-B45C-1A12C7394FA8}"/>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16" name="Rectangle 15">
            <a:extLst>
              <a:ext uri="{FF2B5EF4-FFF2-40B4-BE49-F238E27FC236}">
                <a16:creationId xmlns:a16="http://schemas.microsoft.com/office/drawing/2014/main" id="{11228C37-7A6A-E246-8BB2-1FEED8564C5B}"/>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1">
            <a:extLst>
              <a:ext uri="{FF2B5EF4-FFF2-40B4-BE49-F238E27FC236}">
                <a16:creationId xmlns:a16="http://schemas.microsoft.com/office/drawing/2014/main" id="{087BDA06-0DD9-7144-9EF0-DD228DFD074C}"/>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18" name="Subtitle 2">
            <a:extLst>
              <a:ext uri="{FF2B5EF4-FFF2-40B4-BE49-F238E27FC236}">
                <a16:creationId xmlns:a16="http://schemas.microsoft.com/office/drawing/2014/main" id="{27D0E203-B1F0-FA41-8A62-C5E42D77D7D4}"/>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19" name="Web address" descr="www.ETFOUNDATION.CO.UK&#10;">
            <a:extLst>
              <a:ext uri="{FF2B5EF4-FFF2-40B4-BE49-F238E27FC236}">
                <a16:creationId xmlns:a16="http://schemas.microsoft.com/office/drawing/2014/main" id="{80408406-98FE-8146-A312-F81B325F91B6}"/>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2">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10" name="DfE Logo" descr="Supported by Department for Education logo">
            <a:extLst>
              <a:ext uri="{FF2B5EF4-FFF2-40B4-BE49-F238E27FC236}">
                <a16:creationId xmlns:a16="http://schemas.microsoft.com/office/drawing/2014/main" id="{A521F76D-C57A-2E48-8EAE-C6465DC662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1" name="Thankyou">
            <a:extLst>
              <a:ext uri="{FF2B5EF4-FFF2-40B4-BE49-F238E27FC236}">
                <a16:creationId xmlns:a16="http://schemas.microsoft.com/office/drawing/2014/main" id="{337F81CD-D2EF-8146-A517-8023952D1CF4}"/>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pic>
        <p:nvPicPr>
          <p:cNvPr id="9" name="Logo" descr="Education and Training Foundation Logo"/>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Tree>
    <p:extLst>
      <p:ext uri="{BB962C8B-B14F-4D97-AF65-F5344CB8AC3E}">
        <p14:creationId xmlns:p14="http://schemas.microsoft.com/office/powerpoint/2010/main" val="375484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Thank You">
    <p:bg>
      <p:bgPr>
        <a:solidFill>
          <a:srgbClr val="FEB912"/>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
        <p:nvSpPr>
          <p:cNvPr id="22" name="Rectangle 21">
            <a:extLst>
              <a:ext uri="{FF2B5EF4-FFF2-40B4-BE49-F238E27FC236}">
                <a16:creationId xmlns:a16="http://schemas.microsoft.com/office/drawing/2014/main" id="{CE537002-A87B-444E-935A-CEE05C450DE1}"/>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3" name="Rectangle 22">
            <a:extLst>
              <a:ext uri="{FF2B5EF4-FFF2-40B4-BE49-F238E27FC236}">
                <a16:creationId xmlns:a16="http://schemas.microsoft.com/office/drawing/2014/main" id="{5B2F1AB0-07F0-594D-99DD-0F60B192936B}"/>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btitle 1">
            <a:extLst>
              <a:ext uri="{FF2B5EF4-FFF2-40B4-BE49-F238E27FC236}">
                <a16:creationId xmlns:a16="http://schemas.microsoft.com/office/drawing/2014/main" id="{EBF3114F-9F3B-6645-BCD0-F4269A1A497B}"/>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5" name="Subtitle 2">
            <a:extLst>
              <a:ext uri="{FF2B5EF4-FFF2-40B4-BE49-F238E27FC236}">
                <a16:creationId xmlns:a16="http://schemas.microsoft.com/office/drawing/2014/main" id="{D706B3D9-74BC-6C4F-AA7E-3CBDA8D915D4}"/>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6" name="Web address" descr="www.ETFOUNDATION.CO.UK&#10;">
            <a:extLst>
              <a:ext uri="{FF2B5EF4-FFF2-40B4-BE49-F238E27FC236}">
                <a16:creationId xmlns:a16="http://schemas.microsoft.com/office/drawing/2014/main" id="{408017AF-FACE-8445-BB0A-C54625B5494C}"/>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27" name="DfE Logo" descr="Supported by Department for Education logo">
            <a:extLst>
              <a:ext uri="{FF2B5EF4-FFF2-40B4-BE49-F238E27FC236}">
                <a16:creationId xmlns:a16="http://schemas.microsoft.com/office/drawing/2014/main" id="{54F0724C-3C9A-2346-982B-E113412791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8" name="Thankyou">
            <a:extLst>
              <a:ext uri="{FF2B5EF4-FFF2-40B4-BE49-F238E27FC236}">
                <a16:creationId xmlns:a16="http://schemas.microsoft.com/office/drawing/2014/main" id="{24EC5AE2-90A9-3A44-BF06-DCD6334142FE}"/>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29491612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Thank You">
    <p:bg>
      <p:bgPr>
        <a:solidFill>
          <a:srgbClr val="BE0064"/>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
        <p:nvSpPr>
          <p:cNvPr id="22" name="Rectangle 21">
            <a:extLst>
              <a:ext uri="{FF2B5EF4-FFF2-40B4-BE49-F238E27FC236}">
                <a16:creationId xmlns:a16="http://schemas.microsoft.com/office/drawing/2014/main" id="{224DB21A-CA66-1B4F-8E7A-E8C4908C99E3}"/>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3" name="Rectangle 22">
            <a:extLst>
              <a:ext uri="{FF2B5EF4-FFF2-40B4-BE49-F238E27FC236}">
                <a16:creationId xmlns:a16="http://schemas.microsoft.com/office/drawing/2014/main" id="{C1BF9886-FE14-B04D-BE46-E52E599F2452}"/>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btitle 1">
            <a:extLst>
              <a:ext uri="{FF2B5EF4-FFF2-40B4-BE49-F238E27FC236}">
                <a16:creationId xmlns:a16="http://schemas.microsoft.com/office/drawing/2014/main" id="{2E2B7716-7BB1-5643-A7E2-D30C87536485}"/>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5" name="Subtitle 2">
            <a:extLst>
              <a:ext uri="{FF2B5EF4-FFF2-40B4-BE49-F238E27FC236}">
                <a16:creationId xmlns:a16="http://schemas.microsoft.com/office/drawing/2014/main" id="{74B330AD-DC33-D040-ADA2-2F2E8B0C9EB7}"/>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6" name="Web address" descr="www.ETFOUNDATION.CO.UK&#10;">
            <a:extLst>
              <a:ext uri="{FF2B5EF4-FFF2-40B4-BE49-F238E27FC236}">
                <a16:creationId xmlns:a16="http://schemas.microsoft.com/office/drawing/2014/main" id="{FC9728B7-31CC-6B49-8913-35DB4E2EAA94}"/>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27" name="DfE Logo" descr="Supported by Department for Education logo">
            <a:extLst>
              <a:ext uri="{FF2B5EF4-FFF2-40B4-BE49-F238E27FC236}">
                <a16:creationId xmlns:a16="http://schemas.microsoft.com/office/drawing/2014/main" id="{BA390474-1B52-BB48-8EC8-346D427F2F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8" name="Thankyou">
            <a:extLst>
              <a:ext uri="{FF2B5EF4-FFF2-40B4-BE49-F238E27FC236}">
                <a16:creationId xmlns:a16="http://schemas.microsoft.com/office/drawing/2014/main" id="{417A9CA5-C9C6-D446-BDEE-F4F308BBB9B4}"/>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3266975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Thank You">
    <p:bg>
      <p:bgPr>
        <a:solidFill>
          <a:srgbClr val="0071F8"/>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29" name="Rectangle 28">
            <a:extLst>
              <a:ext uri="{FF2B5EF4-FFF2-40B4-BE49-F238E27FC236}">
                <a16:creationId xmlns:a16="http://schemas.microsoft.com/office/drawing/2014/main" id="{6E9E8740-2721-7340-BDD2-14001A44C7A9}"/>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30" name="Rectangle 29">
            <a:extLst>
              <a:ext uri="{FF2B5EF4-FFF2-40B4-BE49-F238E27FC236}">
                <a16:creationId xmlns:a16="http://schemas.microsoft.com/office/drawing/2014/main" id="{A7F9409B-8D8E-C14A-94D6-2A847B4308FD}"/>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ubtitle 1">
            <a:extLst>
              <a:ext uri="{FF2B5EF4-FFF2-40B4-BE49-F238E27FC236}">
                <a16:creationId xmlns:a16="http://schemas.microsoft.com/office/drawing/2014/main" id="{7A09E294-EA43-B544-91E1-64E4A07B24CC}"/>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32" name="Subtitle 2">
            <a:extLst>
              <a:ext uri="{FF2B5EF4-FFF2-40B4-BE49-F238E27FC236}">
                <a16:creationId xmlns:a16="http://schemas.microsoft.com/office/drawing/2014/main" id="{CB281233-5067-6849-9447-D3149CE7F216}"/>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33" name="Web address" descr="www.ETFOUNDATION.CO.UK&#10;">
            <a:extLst>
              <a:ext uri="{FF2B5EF4-FFF2-40B4-BE49-F238E27FC236}">
                <a16:creationId xmlns:a16="http://schemas.microsoft.com/office/drawing/2014/main" id="{B89411EB-D69E-DF4C-9844-9339F5A5A19B}"/>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34" name="DfE Logo" descr="Supported by Department for Education logo">
            <a:extLst>
              <a:ext uri="{FF2B5EF4-FFF2-40B4-BE49-F238E27FC236}">
                <a16:creationId xmlns:a16="http://schemas.microsoft.com/office/drawing/2014/main" id="{0E66212B-F5A0-494D-BFD6-6A63AD9CC1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35" name="Thankyou">
            <a:extLst>
              <a:ext uri="{FF2B5EF4-FFF2-40B4-BE49-F238E27FC236}">
                <a16:creationId xmlns:a16="http://schemas.microsoft.com/office/drawing/2014/main" id="{485ACB11-D5EE-1545-B4C7-F308842FEEFB}"/>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2637674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Option 1 Red (Locked)">
    <p:spTree>
      <p:nvGrpSpPr>
        <p:cNvPr id="1" name=""/>
        <p:cNvGrpSpPr/>
        <p:nvPr/>
      </p:nvGrpSpPr>
      <p:grpSpPr>
        <a:xfrm>
          <a:off x="0" y="0"/>
          <a:ext cx="0" cy="0"/>
          <a:chOff x="0" y="0"/>
          <a:chExt cx="0" cy="0"/>
        </a:xfrm>
      </p:grpSpPr>
      <p:pic>
        <p:nvPicPr>
          <p:cNvPr id="16" name="BACKGROUND IMAGE">
            <a:extLst>
              <a:ext uri="{FF2B5EF4-FFF2-40B4-BE49-F238E27FC236}">
                <a16:creationId xmlns:a16="http://schemas.microsoft.com/office/drawing/2014/main" id="{A46F8847-44AC-F741-B1D7-375D33D5C39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9616354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hank You">
    <p:bg>
      <p:bgPr>
        <a:solidFill>
          <a:srgbClr val="00A068"/>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
        <p:nvSpPr>
          <p:cNvPr id="22" name="Rectangle 21">
            <a:extLst>
              <a:ext uri="{FF2B5EF4-FFF2-40B4-BE49-F238E27FC236}">
                <a16:creationId xmlns:a16="http://schemas.microsoft.com/office/drawing/2014/main" id="{D34844BF-2207-ED49-9F25-85D40A0C69A2}"/>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3" name="Rectangle 22">
            <a:extLst>
              <a:ext uri="{FF2B5EF4-FFF2-40B4-BE49-F238E27FC236}">
                <a16:creationId xmlns:a16="http://schemas.microsoft.com/office/drawing/2014/main" id="{87259AD1-A3E5-7A4D-A666-183E96823EA9}"/>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btitle 1">
            <a:extLst>
              <a:ext uri="{FF2B5EF4-FFF2-40B4-BE49-F238E27FC236}">
                <a16:creationId xmlns:a16="http://schemas.microsoft.com/office/drawing/2014/main" id="{C45F4C38-F8FC-E947-AE4C-6E40A21167BC}"/>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5" name="Subtitle 2">
            <a:extLst>
              <a:ext uri="{FF2B5EF4-FFF2-40B4-BE49-F238E27FC236}">
                <a16:creationId xmlns:a16="http://schemas.microsoft.com/office/drawing/2014/main" id="{33B29604-A962-1042-A09C-58841C9E16B4}"/>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6" name="Web address" descr="www.ETFOUNDATION.CO.UK&#10;">
            <a:extLst>
              <a:ext uri="{FF2B5EF4-FFF2-40B4-BE49-F238E27FC236}">
                <a16:creationId xmlns:a16="http://schemas.microsoft.com/office/drawing/2014/main" id="{7C1BC566-1805-0A4E-95A3-525C2FE5A48D}"/>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27" name="DfE Logo" descr="Supported by Department for Education logo">
            <a:extLst>
              <a:ext uri="{FF2B5EF4-FFF2-40B4-BE49-F238E27FC236}">
                <a16:creationId xmlns:a16="http://schemas.microsoft.com/office/drawing/2014/main" id="{E4F7F9A6-6DDA-7847-AF6C-27013E4E9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8" name="Thankyou">
            <a:extLst>
              <a:ext uri="{FF2B5EF4-FFF2-40B4-BE49-F238E27FC236}">
                <a16:creationId xmlns:a16="http://schemas.microsoft.com/office/drawing/2014/main" id="{CCAFB428-DEA5-C440-9E4B-D7CCD0792F85}"/>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1327051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Option 2 Yellow ">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BF4AED7B-D82D-F04A-B4CB-6C63ECF0E2D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743843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Option 3 Purple">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B2B60F6C-EE8F-1745-8125-87FF48A8D87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663453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Option 4 Blue">
    <p:spTree>
      <p:nvGrpSpPr>
        <p:cNvPr id="1" name=""/>
        <p:cNvGrpSpPr/>
        <p:nvPr/>
      </p:nvGrpSpPr>
      <p:grpSpPr>
        <a:xfrm>
          <a:off x="0" y="0"/>
          <a:ext cx="0" cy="0"/>
          <a:chOff x="0" y="0"/>
          <a:chExt cx="0" cy="0"/>
        </a:xfrm>
      </p:grpSpPr>
      <p:pic>
        <p:nvPicPr>
          <p:cNvPr id="14" name="BACKGROUND IMAGE">
            <a:extLst>
              <a:ext uri="{FF2B5EF4-FFF2-40B4-BE49-F238E27FC236}">
                <a16:creationId xmlns:a16="http://schemas.microsoft.com/office/drawing/2014/main" id="{1E030DCF-B2F8-9B49-8C72-F6144F1EF0E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7944962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94" y="205979"/>
            <a:ext cx="8423593" cy="857250"/>
          </a:xfrm>
          <a:prstGeom prst="rect">
            <a:avLst/>
          </a:prstGeom>
        </p:spPr>
        <p:txBody>
          <a:bodyPr vert="horz" lIns="0" tIns="0" rIns="0" bIns="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52094" y="1200151"/>
            <a:ext cx="8423593" cy="339447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234000" y="4767263"/>
            <a:ext cx="7686376" cy="273844"/>
          </a:xfrm>
          <a:prstGeom prst="rect">
            <a:avLst/>
          </a:prstGeom>
        </p:spPr>
        <p:txBody>
          <a:bodyPr vert="horz" lIns="0" tIns="0" rIns="0" bIns="0" rtlCol="0" anchor="t" anchorCtr="0"/>
          <a:lstStyle>
            <a:lvl1pPr algn="l">
              <a:defRPr sz="700" b="1" cap="all" baseline="0">
                <a:solidFill>
                  <a:schemeClr val="tx1"/>
                </a:solidFill>
              </a:defRPr>
            </a:lvl1pPr>
          </a:lstStyle>
          <a:p>
            <a:r>
              <a:rPr lang="en-GB"/>
              <a:t>Education and Training Foundation</a:t>
            </a:r>
          </a:p>
        </p:txBody>
      </p:sp>
      <p:sp>
        <p:nvSpPr>
          <p:cNvPr id="6" name="Slide Number Placeholder 5"/>
          <p:cNvSpPr>
            <a:spLocks noGrp="1"/>
          </p:cNvSpPr>
          <p:nvPr>
            <p:ph type="sldNum" sz="quarter" idx="4"/>
          </p:nvPr>
        </p:nvSpPr>
        <p:spPr>
          <a:xfrm>
            <a:off x="7956376" y="4767263"/>
            <a:ext cx="909464" cy="273844"/>
          </a:xfrm>
          <a:prstGeom prst="rect">
            <a:avLst/>
          </a:prstGeom>
        </p:spPr>
        <p:txBody>
          <a:bodyPr vert="horz" lIns="0" tIns="0" rIns="0" bIns="0" rtlCol="0" anchor="t" anchorCtr="0"/>
          <a:lstStyle>
            <a:lvl1pPr algn="r">
              <a:defRPr sz="700" b="1">
                <a:solidFill>
                  <a:schemeClr val="tx1"/>
                </a:solidFill>
              </a:defRPr>
            </a:lvl1pPr>
          </a:lstStyle>
          <a:p>
            <a:fld id="{DA2C159E-F13C-4A85-9A41-E7669D3E0D70}" type="slidenum">
              <a:rPr lang="en-GB" smtClean="0"/>
              <a:pPr/>
              <a:t>‹#›</a:t>
            </a:fld>
            <a:endParaRPr lang="en-GB"/>
          </a:p>
        </p:txBody>
      </p:sp>
    </p:spTree>
    <p:extLst>
      <p:ext uri="{BB962C8B-B14F-4D97-AF65-F5344CB8AC3E}">
        <p14:creationId xmlns:p14="http://schemas.microsoft.com/office/powerpoint/2010/main" val="186408902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649" r:id="rId11"/>
    <p:sldLayoutId id="2147483701" r:id="rId12"/>
    <p:sldLayoutId id="2147483690" r:id="rId13"/>
    <p:sldLayoutId id="2147483693" r:id="rId14"/>
    <p:sldLayoutId id="2147483697" r:id="rId15"/>
    <p:sldLayoutId id="2147483727" r:id="rId16"/>
    <p:sldLayoutId id="2147483728" r:id="rId17"/>
    <p:sldLayoutId id="2147483729" r:id="rId18"/>
    <p:sldLayoutId id="2147483730" r:id="rId19"/>
    <p:sldLayoutId id="2147483731" r:id="rId20"/>
    <p:sldLayoutId id="2147483747" r:id="rId21"/>
    <p:sldLayoutId id="2147483748" r:id="rId22"/>
    <p:sldLayoutId id="2147483749" r:id="rId23"/>
    <p:sldLayoutId id="2147483750" r:id="rId24"/>
    <p:sldLayoutId id="2147483751" r:id="rId25"/>
    <p:sldLayoutId id="2147483672" r:id="rId26"/>
    <p:sldLayoutId id="2147483698" r:id="rId27"/>
    <p:sldLayoutId id="2147483699" r:id="rId28"/>
    <p:sldLayoutId id="2147483680" r:id="rId29"/>
    <p:sldLayoutId id="2147483681" r:id="rId30"/>
    <p:sldLayoutId id="2147483660" r:id="rId31"/>
    <p:sldLayoutId id="2147483650" r:id="rId32"/>
    <p:sldLayoutId id="2147483661" r:id="rId33"/>
    <p:sldLayoutId id="2147483708" r:id="rId34"/>
    <p:sldLayoutId id="2147483753" r:id="rId35"/>
    <p:sldLayoutId id="2147483754" r:id="rId36"/>
    <p:sldLayoutId id="2147483755" r:id="rId37"/>
    <p:sldLayoutId id="2147483756" r:id="rId38"/>
    <p:sldLayoutId id="2147483665" r:id="rId39"/>
    <p:sldLayoutId id="2147483664" r:id="rId40"/>
    <p:sldLayoutId id="2147483757" r:id="rId41"/>
    <p:sldLayoutId id="2147483758" r:id="rId42"/>
    <p:sldLayoutId id="2147483759" r:id="rId43"/>
    <p:sldLayoutId id="2147483760" r:id="rId44"/>
    <p:sldLayoutId id="2147483761" r:id="rId45"/>
    <p:sldLayoutId id="2147483762" r:id="rId46"/>
    <p:sldLayoutId id="2147483668" r:id="rId47"/>
    <p:sldLayoutId id="2147483666" r:id="rId48"/>
    <p:sldLayoutId id="2147483671" r:id="rId49"/>
    <p:sldLayoutId id="2147483669" r:id="rId50"/>
    <p:sldLayoutId id="2147483670" r:id="rId51"/>
    <p:sldLayoutId id="2147483764" r:id="rId52"/>
    <p:sldLayoutId id="2147483765" r:id="rId53"/>
    <p:sldLayoutId id="2147483766" r:id="rId54"/>
    <p:sldLayoutId id="2147483767" r:id="rId55"/>
    <p:sldLayoutId id="2147483768" r:id="rId56"/>
    <p:sldLayoutId id="2147483769" r:id="rId57"/>
    <p:sldLayoutId id="2147483770" r:id="rId58"/>
    <p:sldLayoutId id="2147483771" r:id="rId59"/>
    <p:sldLayoutId id="2147483772" r:id="rId60"/>
  </p:sldLayoutIdLst>
  <p:hf hdr="0" dt="0"/>
  <p:txStyles>
    <p:titleStyle>
      <a:lvl1pPr algn="l" defTabSz="914400" rtl="0" eaLnBrk="1" latinLnBrk="0" hangingPunct="1">
        <a:spcBef>
          <a:spcPct val="0"/>
        </a:spcBef>
        <a:buNone/>
        <a:defRPr sz="4400" kern="1200" cap="none"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0.xml"/><Relationship Id="rId5" Type="http://schemas.openxmlformats.org/officeDocument/2006/relationships/image" Target="../media/image33.svg"/><Relationship Id="rId4" Type="http://schemas.openxmlformats.org/officeDocument/2006/relationships/image" Target="../media/image32.png"/></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9.xml"/></Relationships>
</file>

<file path=ppt/slides/_rels/slide10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1.xml"/><Relationship Id="rId1" Type="http://schemas.openxmlformats.org/officeDocument/2006/relationships/slideLayout" Target="../slideLayouts/slideLayout39.xml"/><Relationship Id="rId4" Type="http://schemas.openxmlformats.org/officeDocument/2006/relationships/hyperlink" Target="https://pixabay.com/en/thought-idea-innovation-imagination-2123970/"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3.xml"/><Relationship Id="rId1" Type="http://schemas.openxmlformats.org/officeDocument/2006/relationships/slideLayout" Target="../slideLayouts/slideLayout40.xml"/><Relationship Id="rId5" Type="http://schemas.openxmlformats.org/officeDocument/2006/relationships/image" Target="../media/image136.emf"/><Relationship Id="rId4" Type="http://schemas.openxmlformats.org/officeDocument/2006/relationships/image" Target="../media/image1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hyperlink" Target="https://openclipart.org/detail/279691/share-button-yellow" TargetMode="External"/><Relationship Id="rId2" Type="http://schemas.openxmlformats.org/officeDocument/2006/relationships/image" Target="../media/image36.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hyperlink" Target="https://www.publicdomainpictures.net/en/view-image.php?image=263435&amp;picture=risk-risk-management" TargetMode="External"/><Relationship Id="rId2" Type="http://schemas.openxmlformats.org/officeDocument/2006/relationships/image" Target="../media/image42.jpe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hyperlink" Target="https://www.flickr.com/photos/26344495@N05/49806875462/" TargetMode="External"/><Relationship Id="rId2" Type="http://schemas.openxmlformats.org/officeDocument/2006/relationships/image" Target="../media/image43.jpeg"/><Relationship Id="rId1" Type="http://schemas.openxmlformats.org/officeDocument/2006/relationships/slideLayout" Target="../slideLayouts/slideLayout39.xml"/><Relationship Id="rId4" Type="http://schemas.openxmlformats.org/officeDocument/2006/relationships/hyperlink" Target="https://creativecommons.org/licenses/by/3.0/"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40.xml"/><Relationship Id="rId1" Type="http://schemas.openxmlformats.org/officeDocument/2006/relationships/video" Target="https://www.youtube.com/embed/Jkiij9dJfcw?start=174&amp;feature=oembed" TargetMode="External"/><Relationship Id="rId4" Type="http://schemas.openxmlformats.org/officeDocument/2006/relationships/hyperlink" Target="https://youtu.be/Jkiij9dJfcw?si=bKt4j0Vt_Xn4cphG&amp;t=17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playengland.org.uk/newsblog/child-safety-experts-welcome-game-changing-new-international-benchmark-that-gives-a-green-light-to-more-adventurous-play?rq=risk%20management" TargetMode="External"/><Relationship Id="rId1" Type="http://schemas.openxmlformats.org/officeDocument/2006/relationships/slideLayout" Target="../slideLayouts/slideLayout40.xml"/><Relationship Id="rId4" Type="http://schemas.openxmlformats.org/officeDocument/2006/relationships/hyperlink" Target="https://www.playgardens.co.uk/know-how/playgarden-quality-assurances/play-england-logo/"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hyperlink" Target="https://pixabay.com/en/idea-symbol-innovation-logo-3383766/" TargetMode="External"/><Relationship Id="rId2" Type="http://schemas.openxmlformats.org/officeDocument/2006/relationships/image" Target="../media/image47.jpe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hyperlink" Target="https://www.pngall.com/true-and-false-png/" TargetMode="External"/><Relationship Id="rId2" Type="http://schemas.openxmlformats.org/officeDocument/2006/relationships/image" Target="../media/image50.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hyperlink" Target="https://www.pngall.com/true-and-false-png/" TargetMode="External"/><Relationship Id="rId2" Type="http://schemas.openxmlformats.org/officeDocument/2006/relationships/image" Target="../media/image50.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hyperlink" Target="https://www.pexels.com/photo/student-doing-her-homework-6929268/" TargetMode="External"/><Relationship Id="rId2" Type="http://schemas.openxmlformats.org/officeDocument/2006/relationships/image" Target="../media/image51.jpe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hyperlink" Target="https://www.pngall.com/aim-png/" TargetMode="External"/><Relationship Id="rId2" Type="http://schemas.openxmlformats.org/officeDocument/2006/relationships/image" Target="../media/image52.pn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hyperlink" Target="https://www.exchangewales.org/early-years-foundation-stage-statutory-framework-eyfs/" TargetMode="External"/><Relationship Id="rId2" Type="http://schemas.openxmlformats.org/officeDocument/2006/relationships/image" Target="../media/image53.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hyperlink" Target="https://kidsofthewild.co.uk/2018/03/29/fun-forest-school-benefits/image-of-child-in-outdoor-gear-sitting-on-log-in-woods-whittling-with-a-knif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48.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49.xml"/><Relationship Id="rId4" Type="http://schemas.openxmlformats.org/officeDocument/2006/relationships/hyperlink" Target="https://kidsofthewild.co.uk/2018/03/29/fun-forest-school-benefits/image-of-child-in-outdoor-gear-sitting-on-log-in-woods-whittling-with-a-knif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39.xml"/><Relationship Id="rId4" Type="http://schemas.openxmlformats.org/officeDocument/2006/relationships/hyperlink" Target="https://permaclipart.org/clipart/globally-harmonized-system-of-classification-and-labelling-of-chemicals-ghs-pictogram-for-hazardous-substances-inofficial-pictogram-unknown/"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hyperlink" Target="https://teacherhead.com/2019/03/03/10-techniques-for-retrieval-practice/" TargetMode="External"/><Relationship Id="rId2" Type="http://schemas.openxmlformats.org/officeDocument/2006/relationships/image" Target="../media/image61.jpe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hyperlink" Target="https://www.publicdomainpictures.net/view-image.php?image=56506&amp;picture=fire-point-sign" TargetMode="External"/><Relationship Id="rId2" Type="http://schemas.openxmlformats.org/officeDocument/2006/relationships/image" Target="../media/image66.jpeg"/><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hyperlink" Target="https://www.publicdomainpictures.net/view-image.php?image=56506&amp;picture=fire-point-sign" TargetMode="External"/><Relationship Id="rId2" Type="http://schemas.openxmlformats.org/officeDocument/2006/relationships/image" Target="../media/image67.jpeg"/><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3" Type="http://schemas.openxmlformats.org/officeDocument/2006/relationships/hyperlink" Target="https://www.publicdomainpictures.net/view-image.php?image=56506&amp;picture=fire-point-sign" TargetMode="External"/><Relationship Id="rId2" Type="http://schemas.openxmlformats.org/officeDocument/2006/relationships/image" Target="../media/image68.jpe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s://assets.publishing.service.gov.uk/media/65aa5e42ed27ca001327b2c7/EYFS_statutory_framework_for_group_and_school_based_providers.pdf" TargetMode="External"/><Relationship Id="rId1" Type="http://schemas.openxmlformats.org/officeDocument/2006/relationships/slideLayout" Target="../slideLayouts/slideLayout39.xml"/><Relationship Id="rId4" Type="http://schemas.openxmlformats.org/officeDocument/2006/relationships/hyperlink" Target="https://www.sebright.hackney.sch.uk/nursery/trip-beach"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pixabay.com/en/coach-bus-holiday-modern-bus-3206326/" TargetMode="External"/><Relationship Id="rId2" Type="http://schemas.openxmlformats.org/officeDocument/2006/relationships/image" Target="../media/image73.png"/><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3" Type="http://schemas.openxmlformats.org/officeDocument/2006/relationships/hyperlink" Target="https://freepngimg.com/png/31147-storm-image" TargetMode="External"/><Relationship Id="rId2" Type="http://schemas.openxmlformats.org/officeDocument/2006/relationships/image" Target="../media/image76.pn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hyperlink" Target="https://freepngimg.com/png/31147-storm-image" TargetMode="External"/><Relationship Id="rId2" Type="http://schemas.openxmlformats.org/officeDocument/2006/relationships/image" Target="../media/image76.pn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hyperlink" Target="https://www.pngall.com/aim-png/" TargetMode="External"/><Relationship Id="rId2" Type="http://schemas.openxmlformats.org/officeDocument/2006/relationships/image" Target="../media/image79.png"/><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hse.gov.uk/simple-health-safety/risk/steps-needed-to-manage-risk.htm" TargetMode="External"/><Relationship Id="rId1" Type="http://schemas.openxmlformats.org/officeDocument/2006/relationships/slideLayout" Target="../slideLayouts/slideLayout40.xml"/><Relationship Id="rId4" Type="http://schemas.openxmlformats.org/officeDocument/2006/relationships/image" Target="../media/image91.svg"/></Relationships>
</file>

<file path=ppt/slides/_rels/slide71.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97.svg"/></Relationships>
</file>

<file path=ppt/slides/_rels/slide75.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3" Type="http://schemas.openxmlformats.org/officeDocument/2006/relationships/hyperlink" Target="https://www.picpedia.org/chalkboard/c/case-study.html" TargetMode="External"/><Relationship Id="rId2" Type="http://schemas.openxmlformats.org/officeDocument/2006/relationships/image" Target="../media/image100.jpeg"/><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4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hyperlink" Target="https://www.pngall.com/aim-png/" TargetMode="External"/><Relationship Id="rId2" Type="http://schemas.openxmlformats.org/officeDocument/2006/relationships/image" Target="../media/image79.png"/><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9.xml"/></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9.xml"/><Relationship Id="rId1" Type="http://schemas.openxmlformats.org/officeDocument/2006/relationships/slideLayout" Target="../slideLayouts/slideLayout40.xml"/><Relationship Id="rId5" Type="http://schemas.openxmlformats.org/officeDocument/2006/relationships/hyperlink" Target="https://creativecommons.org/licenses/by/3.0/" TargetMode="External"/><Relationship Id="rId4" Type="http://schemas.openxmlformats.org/officeDocument/2006/relationships/hyperlink" Target="https://pressbooks.nscc.ca/nscccommtrades/chapter/11-1-teamwork/" TargetMode="Externa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4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90.xml.rels><?xml version="1.0" encoding="UTF-8" standalone="yes"?>
<Relationships xmlns="http://schemas.openxmlformats.org/package/2006/relationships"><Relationship Id="rId3" Type="http://schemas.openxmlformats.org/officeDocument/2006/relationships/hyperlink" Target="https://openclipart.org/detail/95221" TargetMode="External"/><Relationship Id="rId2" Type="http://schemas.openxmlformats.org/officeDocument/2006/relationships/image" Target="../media/image118.png"/><Relationship Id="rId1" Type="http://schemas.openxmlformats.org/officeDocument/2006/relationships/slideLayout" Target="../slideLayouts/slideLayout39.xml"/></Relationships>
</file>

<file path=ppt/slides/_rels/slide9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s://www.hse.gov.uk/simple-health-safety/risk/steps-needed-to-manage-risk.htm" TargetMode="External"/><Relationship Id="rId1" Type="http://schemas.openxmlformats.org/officeDocument/2006/relationships/slideLayout" Target="../slideLayouts/slideLayout39.xml"/><Relationship Id="rId5" Type="http://schemas.openxmlformats.org/officeDocument/2006/relationships/hyperlink" Target="https://creativecommons.org/licenses/by-sa/3.0/" TargetMode="External"/><Relationship Id="rId4" Type="http://schemas.openxmlformats.org/officeDocument/2006/relationships/hyperlink" Target="https://www.geograph.org.uk/photo/5131957"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publicdomainpictures.net/en/view-image.php?image=14792&amp;picture=koi-pond" TargetMode="External"/><Relationship Id="rId2" Type="http://schemas.openxmlformats.org/officeDocument/2006/relationships/image" Target="../media/image120.jpeg"/><Relationship Id="rId1" Type="http://schemas.openxmlformats.org/officeDocument/2006/relationships/slideLayout" Target="../slideLayouts/slideLayout49.xml"/><Relationship Id="rId5" Type="http://schemas.openxmlformats.org/officeDocument/2006/relationships/hyperlink" Target="https://www.flickr.com/photos/alanstanton/14712867237" TargetMode="External"/><Relationship Id="rId4" Type="http://schemas.openxmlformats.org/officeDocument/2006/relationships/image" Target="../media/image121.jpeg"/></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www.hse.gov.uk/simple-health-safety/risk/steps-needed-to-manage-risk.htm" TargetMode="External"/><Relationship Id="rId1" Type="http://schemas.openxmlformats.org/officeDocument/2006/relationships/slideLayout" Target="../slideLayouts/slideLayout40.xml"/><Relationship Id="rId4" Type="http://schemas.openxmlformats.org/officeDocument/2006/relationships/image" Target="../media/image123.svg"/></Relationships>
</file>

<file path=ppt/slides/_rels/slide9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49.xml"/></Relationships>
</file>

<file path=ppt/slides/_rels/slide9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hse.gov.uk/simple-health-safety/risk/steps-needed-to-manage-risk.htm" TargetMode="External"/><Relationship Id="rId1" Type="http://schemas.openxmlformats.org/officeDocument/2006/relationships/slideLayout" Target="../slideLayouts/slideLayout40.xml"/><Relationship Id="rId4" Type="http://schemas.openxmlformats.org/officeDocument/2006/relationships/image" Target="../media/image56.svg"/></Relationships>
</file>

<file path=ppt/slides/_rels/slide96.xml.rels><?xml version="1.0" encoding="UTF-8" standalone="yes"?>
<Relationships xmlns="http://schemas.openxmlformats.org/package/2006/relationships"><Relationship Id="rId3" Type="http://schemas.openxmlformats.org/officeDocument/2006/relationships/hyperlink" Target="https://mommysnippets.com/clean-after-family-dog/" TargetMode="External"/><Relationship Id="rId2" Type="http://schemas.openxmlformats.org/officeDocument/2006/relationships/image" Target="../media/image126.jpeg"/><Relationship Id="rId1" Type="http://schemas.openxmlformats.org/officeDocument/2006/relationships/slideLayout" Target="../slideLayouts/slideLayout49.xml"/><Relationship Id="rId5" Type="http://schemas.openxmlformats.org/officeDocument/2006/relationships/hyperlink" Target="http://news.schoolsdo.org/2016/10/the-case-of-using-recycled-tires-on-school-playgrounds/" TargetMode="External"/><Relationship Id="rId4" Type="http://schemas.openxmlformats.org/officeDocument/2006/relationships/image" Target="../media/image127.jpeg"/></Relationships>
</file>

<file path=ppt/slides/_rels/slide9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hyperlink" Target="https://www.hse.gov.uk/simple-health-safety/risk/steps-needed-to-manage-risk.htm" TargetMode="External"/><Relationship Id="rId1" Type="http://schemas.openxmlformats.org/officeDocument/2006/relationships/slideLayout" Target="../slideLayouts/slideLayout39.xml"/><Relationship Id="rId4" Type="http://schemas.openxmlformats.org/officeDocument/2006/relationships/hyperlink" Target="https://www.flickr.com/photos/naturewise/1351860896/"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www.hse.gov.uk/simple-health-safety/risk/steps-needed-to-manage-risk.htm" TargetMode="External"/><Relationship Id="rId1" Type="http://schemas.openxmlformats.org/officeDocument/2006/relationships/slideLayout" Target="../slideLayouts/slideLayout47.xml"/><Relationship Id="rId4" Type="http://schemas.openxmlformats.org/officeDocument/2006/relationships/hyperlink" Target="https://openclipart.org/detail/214724/family"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12C84-47CE-F14E-9879-50B5699FE8E9}"/>
              </a:ext>
            </a:extLst>
          </p:cNvPr>
          <p:cNvSpPr>
            <a:spLocks noGrp="1"/>
          </p:cNvSpPr>
          <p:nvPr>
            <p:ph type="ctrTitle"/>
          </p:nvPr>
        </p:nvSpPr>
        <p:spPr/>
        <p:txBody>
          <a:bodyPr/>
          <a:lstStyle/>
          <a:p>
            <a:pPr>
              <a:lnSpc>
                <a:spcPct val="100000"/>
              </a:lnSpc>
            </a:pPr>
            <a:r>
              <a:rPr lang="en-US" sz="2000" dirty="0"/>
              <a:t>Core Skill 4: </a:t>
            </a:r>
            <a:r>
              <a:rPr lang="en-US" sz="2000" b="0" dirty="0"/>
              <a:t>How to assess and manage risks to your own and others’ safety when planning activities (Part 1)</a:t>
            </a:r>
          </a:p>
        </p:txBody>
      </p:sp>
      <p:sp>
        <p:nvSpPr>
          <p:cNvPr id="3" name="Subtitle 2">
            <a:extLst>
              <a:ext uri="{FF2B5EF4-FFF2-40B4-BE49-F238E27FC236}">
                <a16:creationId xmlns:a16="http://schemas.microsoft.com/office/drawing/2014/main" id="{FCD1F95F-D16E-774B-BA41-5586864A7E03}"/>
              </a:ext>
            </a:extLst>
          </p:cNvPr>
          <p:cNvSpPr>
            <a:spLocks noGrp="1"/>
          </p:cNvSpPr>
          <p:nvPr>
            <p:ph type="subTitle" idx="1"/>
          </p:nvPr>
        </p:nvSpPr>
        <p:spPr>
          <a:xfrm>
            <a:off x="3888720" y="3629420"/>
            <a:ext cx="4805486" cy="1052648"/>
          </a:xfrm>
        </p:spPr>
        <p:txBody>
          <a:bodyPr vert="horz" lIns="108000" tIns="108000" rIns="0" bIns="108000" rtlCol="0" anchor="t">
            <a:noAutofit/>
          </a:bodyPr>
          <a:lstStyle/>
          <a:p>
            <a:r>
              <a:rPr lang="en-US" sz="1600" dirty="0"/>
              <a:t>All images have been sourced through PowerPoint with Creative Commons or from stock images. Where references were available, these have been provided.</a:t>
            </a:r>
            <a:endParaRPr lang="en-US" dirty="0"/>
          </a:p>
        </p:txBody>
      </p:sp>
      <p:sp>
        <p:nvSpPr>
          <p:cNvPr id="4" name="Text Placeholder 4">
            <a:extLst>
              <a:ext uri="{FF2B5EF4-FFF2-40B4-BE49-F238E27FC236}">
                <a16:creationId xmlns:a16="http://schemas.microsoft.com/office/drawing/2014/main" id="{B66A7BA3-709F-AC27-997A-4B98AB6E080E}"/>
              </a:ext>
            </a:extLst>
          </p:cNvPr>
          <p:cNvSpPr txBox="1">
            <a:spLocks/>
          </p:cNvSpPr>
          <p:nvPr/>
        </p:nvSpPr>
        <p:spPr>
          <a:xfrm>
            <a:off x="3905656" y="4357675"/>
            <a:ext cx="4805486" cy="581050"/>
          </a:xfrm>
          <a:prstGeom prst="rect">
            <a:avLst/>
          </a:prstGeom>
        </p:spPr>
        <p:txBody>
          <a:bodyPr vert="horz" lIns="108000" tIns="108000" rIns="0" bIns="108000" rtlCol="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ETF/Leeds City College</a:t>
            </a:r>
          </a:p>
        </p:txBody>
      </p:sp>
    </p:spTree>
    <p:extLst>
      <p:ext uri="{BB962C8B-B14F-4D97-AF65-F5344CB8AC3E}">
        <p14:creationId xmlns:p14="http://schemas.microsoft.com/office/powerpoint/2010/main" val="281810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224B8C-81F7-4094-94BF-B37A61A90301}"/>
              </a:ext>
            </a:extLst>
          </p:cNvPr>
          <p:cNvSpPr>
            <a:spLocks noGrp="1"/>
          </p:cNvSpPr>
          <p:nvPr>
            <p:ph type="title"/>
          </p:nvPr>
        </p:nvSpPr>
        <p:spPr>
          <a:xfrm>
            <a:off x="465237" y="518080"/>
            <a:ext cx="8437563" cy="699425"/>
          </a:xfrm>
        </p:spPr>
        <p:txBody>
          <a:bodyPr>
            <a:normAutofit/>
          </a:bodyPr>
          <a:lstStyle/>
          <a:p>
            <a:pPr>
              <a:lnSpc>
                <a:spcPct val="120000"/>
              </a:lnSpc>
            </a:pPr>
            <a:r>
              <a:rPr lang="en-GB" sz="3200" dirty="0"/>
              <a:t>Definitions</a:t>
            </a:r>
          </a:p>
        </p:txBody>
      </p:sp>
      <p:sp>
        <p:nvSpPr>
          <p:cNvPr id="4" name="Text Placeholder 3">
            <a:extLst>
              <a:ext uri="{FF2B5EF4-FFF2-40B4-BE49-F238E27FC236}">
                <a16:creationId xmlns:a16="http://schemas.microsoft.com/office/drawing/2014/main" id="{D471D82B-0B90-47AF-ADB3-EB0607D1F419}"/>
              </a:ext>
            </a:extLst>
          </p:cNvPr>
          <p:cNvSpPr>
            <a:spLocks noGrp="1"/>
          </p:cNvSpPr>
          <p:nvPr>
            <p:ph type="body" sz="quarter" idx="12"/>
          </p:nvPr>
        </p:nvSpPr>
        <p:spPr>
          <a:xfrm>
            <a:off x="465237" y="1210305"/>
            <a:ext cx="6849963" cy="3415115"/>
          </a:xfrm>
        </p:spPr>
        <p:txBody>
          <a:bodyPr/>
          <a:lstStyle/>
          <a:p>
            <a:pPr>
              <a:lnSpc>
                <a:spcPct val="120000"/>
              </a:lnSpc>
            </a:pPr>
            <a:r>
              <a:rPr lang="en-GB" sz="2400" dirty="0"/>
              <a:t>Compliance: Obeying rules or meeting requirements.</a:t>
            </a:r>
          </a:p>
          <a:p>
            <a:pPr>
              <a:lnSpc>
                <a:spcPct val="120000"/>
              </a:lnSpc>
            </a:pPr>
            <a:endParaRPr lang="en-GB" sz="2400" dirty="0"/>
          </a:p>
          <a:p>
            <a:pPr>
              <a:lnSpc>
                <a:spcPct val="120000"/>
              </a:lnSpc>
            </a:pPr>
            <a:r>
              <a:rPr lang="en-GB" sz="2400" dirty="0"/>
              <a:t>Breach: Breaking rules or regulations, not meeting requirements.</a:t>
            </a:r>
          </a:p>
          <a:p>
            <a:pPr marL="457200" indent="-457200">
              <a:lnSpc>
                <a:spcPct val="120000"/>
              </a:lnSpc>
              <a:buFont typeface="Arial" panose="020B0604020202020204" pitchFamily="34" charset="0"/>
              <a:buChar char="‒"/>
            </a:pPr>
            <a:endParaRPr lang="en-GB" sz="2400" dirty="0"/>
          </a:p>
        </p:txBody>
      </p:sp>
      <p:pic>
        <p:nvPicPr>
          <p:cNvPr id="7" name="Graphic 6">
            <a:extLst>
              <a:ext uri="{FF2B5EF4-FFF2-40B4-BE49-F238E27FC236}">
                <a16:creationId xmlns:a16="http://schemas.microsoft.com/office/drawing/2014/main" id="{F2D733F4-C9BD-40CF-A7D1-0C9FA6FC014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74063" y="1201572"/>
            <a:ext cx="914400" cy="914400"/>
          </a:xfrm>
          <a:prstGeom prst="rect">
            <a:avLst/>
          </a:prstGeom>
        </p:spPr>
      </p:pic>
      <p:pic>
        <p:nvPicPr>
          <p:cNvPr id="9" name="Graphic 8">
            <a:extLst>
              <a:ext uri="{FF2B5EF4-FFF2-40B4-BE49-F238E27FC236}">
                <a16:creationId xmlns:a16="http://schemas.microsoft.com/office/drawing/2014/main" id="{686D6767-22AE-4D77-9A5B-E319D2CD925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5013" y="2582244"/>
            <a:ext cx="914400" cy="914400"/>
          </a:xfrm>
          <a:prstGeom prst="rect">
            <a:avLst/>
          </a:prstGeom>
        </p:spPr>
      </p:pic>
      <p:sp>
        <p:nvSpPr>
          <p:cNvPr id="5" name="Footer Placeholder 4">
            <a:extLst>
              <a:ext uri="{FF2B5EF4-FFF2-40B4-BE49-F238E27FC236}">
                <a16:creationId xmlns:a16="http://schemas.microsoft.com/office/drawing/2014/main" id="{2D2156F4-D00F-4E27-96AA-7DAE888C38FB}"/>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8DB2C64B-D382-4A16-82BC-41B5557EDFE0}"/>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10</a:t>
            </a:fld>
            <a:endParaRPr lang="en-GB" dirty="0"/>
          </a:p>
        </p:txBody>
      </p:sp>
    </p:spTree>
    <p:extLst>
      <p:ext uri="{BB962C8B-B14F-4D97-AF65-F5344CB8AC3E}">
        <p14:creationId xmlns:p14="http://schemas.microsoft.com/office/powerpoint/2010/main" val="21228698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B851F4-4127-D2DB-E00A-1F58FB2C05FA}"/>
              </a:ext>
            </a:extLst>
          </p:cNvPr>
          <p:cNvSpPr>
            <a:spLocks noGrp="1"/>
          </p:cNvSpPr>
          <p:nvPr>
            <p:ph type="title"/>
          </p:nvPr>
        </p:nvSpPr>
        <p:spPr>
          <a:xfrm>
            <a:off x="232950" y="249900"/>
            <a:ext cx="8437563" cy="699425"/>
          </a:xfrm>
        </p:spPr>
        <p:txBody>
          <a:bodyPr anchor="ctr">
            <a:normAutofit/>
          </a:bodyPr>
          <a:lstStyle/>
          <a:p>
            <a:r>
              <a:rPr lang="en-GB" sz="3200" dirty="0"/>
              <a:t>Types of risk assessment</a:t>
            </a:r>
          </a:p>
        </p:txBody>
      </p:sp>
      <p:graphicFrame>
        <p:nvGraphicFramePr>
          <p:cNvPr id="7" name="Text Placeholder 3" descr="We have just examined ways to carry out a generic risk assessment. These are completed for general, everyday activities and are site-specific. Risk assessments should be unique to a setting.">
            <a:extLst>
              <a:ext uri="{FF2B5EF4-FFF2-40B4-BE49-F238E27FC236}">
                <a16:creationId xmlns:a16="http://schemas.microsoft.com/office/drawing/2014/main" id="{7A2081A5-5825-AA13-652B-F89DC30F27A5}"/>
              </a:ext>
            </a:extLst>
          </p:cNvPr>
          <p:cNvGraphicFramePr/>
          <p:nvPr/>
        </p:nvGraphicFramePr>
        <p:xfrm>
          <a:off x="397279" y="866003"/>
          <a:ext cx="8349441" cy="4038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4">
            <a:extLst>
              <a:ext uri="{FF2B5EF4-FFF2-40B4-BE49-F238E27FC236}">
                <a16:creationId xmlns:a16="http://schemas.microsoft.com/office/drawing/2014/main" id="{1935C43A-1D05-1A31-4298-2BD47485DB0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2" name="Slide Number Placeholder 1">
            <a:extLst>
              <a:ext uri="{FF2B5EF4-FFF2-40B4-BE49-F238E27FC236}">
                <a16:creationId xmlns:a16="http://schemas.microsoft.com/office/drawing/2014/main" id="{7B47E17B-A6E8-A38B-9250-B8490EDF135A}"/>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100</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912592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E5B18A-AA09-06DA-DA21-5434FF2F3171}"/>
              </a:ext>
            </a:extLst>
          </p:cNvPr>
          <p:cNvSpPr>
            <a:spLocks noGrp="1"/>
          </p:cNvSpPr>
          <p:nvPr>
            <p:ph type="title"/>
          </p:nvPr>
        </p:nvSpPr>
        <p:spPr>
          <a:xfrm>
            <a:off x="232950" y="249900"/>
            <a:ext cx="8437563" cy="699425"/>
          </a:xfrm>
        </p:spPr>
        <p:txBody>
          <a:bodyPr anchor="t">
            <a:normAutofit/>
          </a:bodyPr>
          <a:lstStyle/>
          <a:p>
            <a:r>
              <a:rPr lang="en-GB" sz="3200" dirty="0"/>
              <a:t>Specific risk assessment</a:t>
            </a:r>
          </a:p>
        </p:txBody>
      </p:sp>
      <p:pic>
        <p:nvPicPr>
          <p:cNvPr id="6" name="Content Placeholder 2" descr="A child playing in a paddling pool">
            <a:extLst>
              <a:ext uri="{FF2B5EF4-FFF2-40B4-BE49-F238E27FC236}">
                <a16:creationId xmlns:a16="http://schemas.microsoft.com/office/drawing/2014/main" id="{BDD91E53-C0BD-921A-6680-039126027278}"/>
              </a:ext>
            </a:extLst>
          </p:cNvPr>
          <p:cNvPicPr>
            <a:picLocks noGrp="1" noChangeAspect="1"/>
          </p:cNvPicPr>
          <p:nvPr>
            <p:ph sz="quarter" idx="13"/>
          </p:nvPr>
        </p:nvPicPr>
        <p:blipFill rotWithShape="1">
          <a:blip r:embed="rId2" cstate="print">
            <a:extLst>
              <a:ext uri="{28A0092B-C50C-407E-A947-70E740481C1C}">
                <a14:useLocalDpi xmlns:a14="http://schemas.microsoft.com/office/drawing/2010/main" val="0"/>
              </a:ext>
            </a:extLst>
          </a:blip>
          <a:srcRect l="2537" r="34717" b="1"/>
          <a:stretch/>
        </p:blipFill>
        <p:spPr>
          <a:xfrm>
            <a:off x="473487" y="609872"/>
            <a:ext cx="3716676" cy="3953762"/>
          </a:xfrm>
          <a:noFill/>
        </p:spPr>
      </p:pic>
      <p:sp>
        <p:nvSpPr>
          <p:cNvPr id="4" name="Text Placeholder 3">
            <a:extLst>
              <a:ext uri="{FF2B5EF4-FFF2-40B4-BE49-F238E27FC236}">
                <a16:creationId xmlns:a16="http://schemas.microsoft.com/office/drawing/2014/main" id="{827B07A3-1022-8323-3653-347E0D67077D}"/>
              </a:ext>
            </a:extLst>
          </p:cNvPr>
          <p:cNvSpPr>
            <a:spLocks noGrp="1"/>
          </p:cNvSpPr>
          <p:nvPr>
            <p:ph type="body" sz="quarter" idx="12"/>
          </p:nvPr>
        </p:nvSpPr>
        <p:spPr>
          <a:xfrm>
            <a:off x="4281990" y="839328"/>
            <a:ext cx="4505171" cy="3494850"/>
          </a:xfrm>
        </p:spPr>
        <p:txBody>
          <a:bodyPr>
            <a:noAutofit/>
          </a:bodyPr>
          <a:lstStyle/>
          <a:p>
            <a:pPr marL="457200" indent="-457200">
              <a:lnSpc>
                <a:spcPct val="150000"/>
              </a:lnSpc>
              <a:buFont typeface="Arial" panose="020B0604020202020204" pitchFamily="34" charset="0"/>
              <a:buChar char="•"/>
            </a:pPr>
            <a:r>
              <a:rPr lang="en-GB" sz="2400" b="0" dirty="0"/>
              <a:t>Although happening in the setting, this activity would not be considered in a </a:t>
            </a:r>
            <a:r>
              <a:rPr lang="en-GB" sz="2400" dirty="0"/>
              <a:t>generic</a:t>
            </a:r>
            <a:r>
              <a:rPr lang="en-GB" sz="2400" b="0" dirty="0"/>
              <a:t> risk assessment.</a:t>
            </a:r>
          </a:p>
          <a:p>
            <a:pPr marL="457200" indent="-457200">
              <a:lnSpc>
                <a:spcPct val="150000"/>
              </a:lnSpc>
              <a:buFont typeface="Arial" panose="020B0604020202020204" pitchFamily="34" charset="0"/>
              <a:buChar char="•"/>
            </a:pPr>
            <a:r>
              <a:rPr lang="en-GB" sz="2400" b="0" dirty="0"/>
              <a:t>We need to identify the hazards for this </a:t>
            </a:r>
            <a:r>
              <a:rPr lang="en-GB" sz="2400" dirty="0"/>
              <a:t>specific</a:t>
            </a:r>
            <a:r>
              <a:rPr lang="en-GB" sz="2400" b="0" dirty="0"/>
              <a:t> activity.</a:t>
            </a:r>
          </a:p>
        </p:txBody>
      </p:sp>
      <p:sp>
        <p:nvSpPr>
          <p:cNvPr id="7" name="Footer Placeholder 4">
            <a:extLst>
              <a:ext uri="{FF2B5EF4-FFF2-40B4-BE49-F238E27FC236}">
                <a16:creationId xmlns:a16="http://schemas.microsoft.com/office/drawing/2014/main" id="{DF9DA87D-EA6A-52E5-3A69-BFA5F5E128CC}"/>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2" name="Slide Number Placeholder 1">
            <a:extLst>
              <a:ext uri="{FF2B5EF4-FFF2-40B4-BE49-F238E27FC236}">
                <a16:creationId xmlns:a16="http://schemas.microsoft.com/office/drawing/2014/main" id="{2EFC23B9-BAA1-7FD7-36AF-9EFEB8319066}"/>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101</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020349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8A8B5FA-C33E-A2C3-97AB-7DB189AFB7A4}"/>
              </a:ext>
            </a:extLst>
          </p:cNvPr>
          <p:cNvSpPr>
            <a:spLocks noGrp="1"/>
          </p:cNvSpPr>
          <p:nvPr>
            <p:ph type="title"/>
          </p:nvPr>
        </p:nvSpPr>
        <p:spPr>
          <a:xfrm>
            <a:off x="232950" y="249900"/>
            <a:ext cx="8437563" cy="699425"/>
          </a:xfrm>
        </p:spPr>
        <p:txBody>
          <a:bodyPr anchor="ctr">
            <a:normAutofit/>
          </a:bodyPr>
          <a:lstStyle/>
          <a:p>
            <a:r>
              <a:rPr lang="en-GB" sz="3200" dirty="0"/>
              <a:t>Activity 5.3: Specific risk assessments</a:t>
            </a:r>
          </a:p>
        </p:txBody>
      </p:sp>
      <p:sp>
        <p:nvSpPr>
          <p:cNvPr id="8" name="Text Placeholder 7">
            <a:extLst>
              <a:ext uri="{FF2B5EF4-FFF2-40B4-BE49-F238E27FC236}">
                <a16:creationId xmlns:a16="http://schemas.microsoft.com/office/drawing/2014/main" id="{D9E2DEC3-DEC4-88C2-6481-1148F96FF50D}"/>
              </a:ext>
            </a:extLst>
          </p:cNvPr>
          <p:cNvSpPr>
            <a:spLocks noGrp="1"/>
          </p:cNvSpPr>
          <p:nvPr>
            <p:ph type="body" sz="quarter" idx="12"/>
          </p:nvPr>
        </p:nvSpPr>
        <p:spPr>
          <a:xfrm>
            <a:off x="473487" y="770401"/>
            <a:ext cx="4710757" cy="3601574"/>
          </a:xfrm>
        </p:spPr>
        <p:txBody>
          <a:bodyPr anchor="ctr">
            <a:normAutofit/>
          </a:bodyPr>
          <a:lstStyle/>
          <a:p>
            <a:pPr>
              <a:lnSpc>
                <a:spcPct val="150000"/>
              </a:lnSpc>
            </a:pPr>
            <a:r>
              <a:rPr lang="en-GB" sz="2400" b="0" dirty="0"/>
              <a:t>Contribute to a whole-class list which shows the different events and occurrences for which a specific risk assessment would need to be carried out.</a:t>
            </a:r>
          </a:p>
        </p:txBody>
      </p:sp>
      <p:pic>
        <p:nvPicPr>
          <p:cNvPr id="10" name="Picture 9">
            <a:extLst>
              <a:ext uri="{FF2B5EF4-FFF2-40B4-BE49-F238E27FC236}">
                <a16:creationId xmlns:a16="http://schemas.microsoft.com/office/drawing/2014/main" id="{A58AD1D9-5AC0-0D5D-AA14-78779549704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5175" r="9491" b="-2"/>
          <a:stretch/>
        </p:blipFill>
        <p:spPr>
          <a:xfrm>
            <a:off x="5481290" y="985469"/>
            <a:ext cx="3384550" cy="3600450"/>
          </a:xfrm>
          <a:prstGeom prst="rect">
            <a:avLst/>
          </a:prstGeom>
          <a:noFill/>
        </p:spPr>
      </p:pic>
      <p:sp>
        <p:nvSpPr>
          <p:cNvPr id="2" name="Footer Placeholder 4">
            <a:extLst>
              <a:ext uri="{FF2B5EF4-FFF2-40B4-BE49-F238E27FC236}">
                <a16:creationId xmlns:a16="http://schemas.microsoft.com/office/drawing/2014/main" id="{F694BD7A-21A8-B397-9A6E-937C6A0512BB}"/>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5" name="Slide Number Placeholder 4">
            <a:extLst>
              <a:ext uri="{FF2B5EF4-FFF2-40B4-BE49-F238E27FC236}">
                <a16:creationId xmlns:a16="http://schemas.microsoft.com/office/drawing/2014/main" id="{7223D019-5503-089C-BADD-CC8179ECBE02}"/>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102</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706681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5BEC08-F673-0FEA-8A77-5C4E728139B7}"/>
              </a:ext>
            </a:extLst>
          </p:cNvPr>
          <p:cNvSpPr>
            <a:spLocks noGrp="1"/>
          </p:cNvSpPr>
          <p:nvPr>
            <p:ph type="title"/>
          </p:nvPr>
        </p:nvSpPr>
        <p:spPr>
          <a:xfrm>
            <a:off x="232950" y="249900"/>
            <a:ext cx="8437563" cy="699425"/>
          </a:xfrm>
        </p:spPr>
        <p:txBody>
          <a:bodyPr anchor="ctr">
            <a:normAutofit/>
          </a:bodyPr>
          <a:lstStyle/>
          <a:p>
            <a:r>
              <a:rPr lang="en-GB" sz="3200" dirty="0"/>
              <a:t>Activity 5.4: Reading</a:t>
            </a:r>
          </a:p>
        </p:txBody>
      </p:sp>
      <p:sp>
        <p:nvSpPr>
          <p:cNvPr id="8" name="Text Placeholder 7">
            <a:extLst>
              <a:ext uri="{FF2B5EF4-FFF2-40B4-BE49-F238E27FC236}">
                <a16:creationId xmlns:a16="http://schemas.microsoft.com/office/drawing/2014/main" id="{F1EB4FE6-1E09-6C0F-A5D5-0217EC198ED6}"/>
              </a:ext>
            </a:extLst>
          </p:cNvPr>
          <p:cNvSpPr>
            <a:spLocks noGrp="1"/>
          </p:cNvSpPr>
          <p:nvPr>
            <p:ph type="body" sz="quarter" idx="12"/>
          </p:nvPr>
        </p:nvSpPr>
        <p:spPr>
          <a:xfrm>
            <a:off x="354118" y="1216876"/>
            <a:ext cx="4582156" cy="2887547"/>
          </a:xfrm>
        </p:spPr>
        <p:txBody>
          <a:bodyPr>
            <a:normAutofit/>
          </a:bodyPr>
          <a:lstStyle/>
          <a:p>
            <a:pPr marL="457200" indent="-457200">
              <a:lnSpc>
                <a:spcPct val="150000"/>
              </a:lnSpc>
              <a:buFont typeface="Arial" panose="020B0604020202020204" pitchFamily="34" charset="0"/>
              <a:buChar char="•"/>
            </a:pPr>
            <a:r>
              <a:rPr lang="en-GB" sz="2400" b="0" dirty="0">
                <a:effectLst/>
              </a:rPr>
              <a:t>Complete the reading to recap everything covered so far.</a:t>
            </a:r>
          </a:p>
          <a:p>
            <a:pPr marL="457200" indent="-457200">
              <a:lnSpc>
                <a:spcPct val="150000"/>
              </a:lnSpc>
              <a:buFont typeface="Arial" panose="020B0604020202020204" pitchFamily="34" charset="0"/>
              <a:buChar char="•"/>
            </a:pPr>
            <a:r>
              <a:rPr lang="en-GB" sz="2400" b="0" dirty="0">
                <a:effectLst/>
              </a:rPr>
              <a:t>Produce a definition for and an example of a ‘Dynamic’ risk assessment.</a:t>
            </a:r>
            <a:endParaRPr lang="en-GB" sz="2400" b="0" dirty="0"/>
          </a:p>
        </p:txBody>
      </p:sp>
      <p:pic>
        <p:nvPicPr>
          <p:cNvPr id="10" name="Picture 9">
            <a:extLst>
              <a:ext uri="{FF2B5EF4-FFF2-40B4-BE49-F238E27FC236}">
                <a16:creationId xmlns:a16="http://schemas.microsoft.com/office/drawing/2014/main" id="{839ED8D7-070D-21BD-18A2-002901A20B78}"/>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89" r="28463" b="-1"/>
          <a:stretch/>
        </p:blipFill>
        <p:spPr>
          <a:xfrm>
            <a:off x="5285963" y="860424"/>
            <a:ext cx="3384550" cy="3600450"/>
          </a:xfrm>
          <a:prstGeom prst="rect">
            <a:avLst/>
          </a:prstGeom>
          <a:noFill/>
        </p:spPr>
      </p:pic>
      <p:sp>
        <p:nvSpPr>
          <p:cNvPr id="2" name="Footer Placeholder 4">
            <a:extLst>
              <a:ext uri="{FF2B5EF4-FFF2-40B4-BE49-F238E27FC236}">
                <a16:creationId xmlns:a16="http://schemas.microsoft.com/office/drawing/2014/main" id="{776F5A29-EE8E-825C-7440-532AAE5E8405}"/>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5" name="Slide Number Placeholder 4">
            <a:extLst>
              <a:ext uri="{FF2B5EF4-FFF2-40B4-BE49-F238E27FC236}">
                <a16:creationId xmlns:a16="http://schemas.microsoft.com/office/drawing/2014/main" id="{1B148DBD-E6CB-CBE8-7680-17FF7DF57CFA}"/>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103</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171620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A485D-1598-6287-85D5-E51541300BD2}"/>
              </a:ext>
            </a:extLst>
          </p:cNvPr>
          <p:cNvSpPr>
            <a:spLocks noGrp="1"/>
          </p:cNvSpPr>
          <p:nvPr>
            <p:ph type="title"/>
          </p:nvPr>
        </p:nvSpPr>
        <p:spPr/>
        <p:txBody>
          <a:bodyPr/>
          <a:lstStyle/>
          <a:p>
            <a:r>
              <a:rPr lang="en-GB"/>
              <a:t>Plenary: Match the definition</a:t>
            </a:r>
          </a:p>
        </p:txBody>
      </p:sp>
      <p:sp>
        <p:nvSpPr>
          <p:cNvPr id="3" name="Text Placeholder 2">
            <a:extLst>
              <a:ext uri="{FF2B5EF4-FFF2-40B4-BE49-F238E27FC236}">
                <a16:creationId xmlns:a16="http://schemas.microsoft.com/office/drawing/2014/main" id="{AF66D676-48E2-5443-CF68-ECC17C2117C4}"/>
              </a:ext>
            </a:extLst>
          </p:cNvPr>
          <p:cNvSpPr>
            <a:spLocks noGrp="1"/>
          </p:cNvSpPr>
          <p:nvPr>
            <p:ph type="body" sz="quarter" idx="12"/>
          </p:nvPr>
        </p:nvSpPr>
        <p:spPr>
          <a:xfrm>
            <a:off x="320696" y="752691"/>
            <a:ext cx="5562868" cy="3601574"/>
          </a:xfrm>
        </p:spPr>
        <p:txBody>
          <a:bodyPr/>
          <a:lstStyle/>
          <a:p>
            <a:pPr>
              <a:lnSpc>
                <a:spcPct val="150000"/>
              </a:lnSpc>
            </a:pPr>
            <a:r>
              <a:rPr lang="en-GB" sz="2400" dirty="0"/>
              <a:t>This type </a:t>
            </a:r>
            <a:r>
              <a:rPr lang="en-US" sz="2400" dirty="0"/>
              <a:t>is written for a certain site or activity. It takes into account where you are going, ​and it considers the specific group, its needs and abilities.</a:t>
            </a:r>
            <a:endParaRPr lang="en-GB" sz="2400" dirty="0"/>
          </a:p>
        </p:txBody>
      </p:sp>
      <p:sp>
        <p:nvSpPr>
          <p:cNvPr id="4" name="Content Placeholder 3">
            <a:extLst>
              <a:ext uri="{FF2B5EF4-FFF2-40B4-BE49-F238E27FC236}">
                <a16:creationId xmlns:a16="http://schemas.microsoft.com/office/drawing/2014/main" id="{6DF01E1D-6EE1-74B6-42AE-815CE5500F53}"/>
              </a:ext>
            </a:extLst>
          </p:cNvPr>
          <p:cNvSpPr>
            <a:spLocks noGrp="1"/>
          </p:cNvSpPr>
          <p:nvPr>
            <p:ph sz="quarter" idx="13"/>
          </p:nvPr>
        </p:nvSpPr>
        <p:spPr>
          <a:xfrm>
            <a:off x="6521101" y="599612"/>
            <a:ext cx="2389949" cy="3907733"/>
          </a:xfrm>
        </p:spPr>
        <p:txBody>
          <a:bodyPr/>
          <a:lstStyle/>
          <a:p>
            <a:endParaRPr lang="en-GB" sz="2400" dirty="0"/>
          </a:p>
          <a:p>
            <a:pPr>
              <a:lnSpc>
                <a:spcPct val="150000"/>
              </a:lnSpc>
            </a:pPr>
            <a:r>
              <a:rPr lang="en-GB" sz="2400" dirty="0"/>
              <a:t>Is this definition:</a:t>
            </a:r>
          </a:p>
          <a:p>
            <a:pPr marL="285750" indent="-285750">
              <a:lnSpc>
                <a:spcPct val="150000"/>
              </a:lnSpc>
              <a:buFont typeface="Arial" panose="020B0604020202020204" pitchFamily="34" charset="0"/>
              <a:buChar char="•"/>
            </a:pPr>
            <a:r>
              <a:rPr lang="en-GB" sz="2400" dirty="0"/>
              <a:t>generic</a:t>
            </a:r>
          </a:p>
          <a:p>
            <a:pPr marL="285750" indent="-285750">
              <a:lnSpc>
                <a:spcPct val="150000"/>
              </a:lnSpc>
              <a:buFont typeface="Arial" panose="020B0604020202020204" pitchFamily="34" charset="0"/>
              <a:buChar char="•"/>
            </a:pPr>
            <a:r>
              <a:rPr lang="en-GB" sz="2400" dirty="0"/>
              <a:t>specific or</a:t>
            </a:r>
          </a:p>
          <a:p>
            <a:pPr marL="285750" indent="-285750">
              <a:lnSpc>
                <a:spcPct val="150000"/>
              </a:lnSpc>
              <a:buFont typeface="Arial" panose="020B0604020202020204" pitchFamily="34" charset="0"/>
              <a:buChar char="•"/>
            </a:pPr>
            <a:r>
              <a:rPr lang="en-GB" sz="2400" dirty="0"/>
              <a:t>dynamic?</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lnSpc>
                <a:spcPct val="150000"/>
              </a:lnSpc>
              <a:buFont typeface="Arial" panose="020B0604020202020204" pitchFamily="34" charset="0"/>
              <a:buChar char="•"/>
            </a:pPr>
            <a:r>
              <a:rPr lang="en-GB" sz="2400" b="1" dirty="0">
                <a:ln>
                  <a:solidFill>
                    <a:schemeClr val="accent1"/>
                  </a:solidFill>
                </a:ln>
                <a:solidFill>
                  <a:srgbClr val="00B050"/>
                </a:solidFill>
              </a:rPr>
              <a:t>specific</a:t>
            </a:r>
            <a:endParaRPr lang="en-GB" sz="2400" dirty="0">
              <a:ln>
                <a:solidFill>
                  <a:schemeClr val="accent1"/>
                </a:solidFill>
              </a:ln>
              <a:solidFill>
                <a:srgbClr val="00B050"/>
              </a:solidFill>
            </a:endParaRPr>
          </a:p>
        </p:txBody>
      </p:sp>
      <p:sp>
        <p:nvSpPr>
          <p:cNvPr id="7" name="Footer Placeholder 4">
            <a:extLst>
              <a:ext uri="{FF2B5EF4-FFF2-40B4-BE49-F238E27FC236}">
                <a16:creationId xmlns:a16="http://schemas.microsoft.com/office/drawing/2014/main" id="{27B26538-3D91-6072-FACC-0813BCD86EA4}"/>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5" name="Slide Number Placeholder 4">
            <a:extLst>
              <a:ext uri="{FF2B5EF4-FFF2-40B4-BE49-F238E27FC236}">
                <a16:creationId xmlns:a16="http://schemas.microsoft.com/office/drawing/2014/main" id="{CD023F19-7541-15D9-21E3-7E6545A2EEA1}"/>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732792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A485D-1598-6287-85D5-E51541300BD2}"/>
              </a:ext>
            </a:extLst>
          </p:cNvPr>
          <p:cNvSpPr>
            <a:spLocks noGrp="1"/>
          </p:cNvSpPr>
          <p:nvPr>
            <p:ph type="title"/>
          </p:nvPr>
        </p:nvSpPr>
        <p:spPr/>
        <p:txBody>
          <a:bodyPr anchor="ctr">
            <a:normAutofit/>
          </a:bodyPr>
          <a:lstStyle/>
          <a:p>
            <a:r>
              <a:rPr lang="en-GB" sz="3200" dirty="0"/>
              <a:t>Plenary: Match the definition</a:t>
            </a:r>
          </a:p>
        </p:txBody>
      </p:sp>
      <p:sp>
        <p:nvSpPr>
          <p:cNvPr id="3" name="Text Placeholder 2">
            <a:extLst>
              <a:ext uri="{FF2B5EF4-FFF2-40B4-BE49-F238E27FC236}">
                <a16:creationId xmlns:a16="http://schemas.microsoft.com/office/drawing/2014/main" id="{AF66D676-48E2-5443-CF68-ECC17C2117C4}"/>
              </a:ext>
            </a:extLst>
          </p:cNvPr>
          <p:cNvSpPr>
            <a:spLocks noGrp="1"/>
          </p:cNvSpPr>
          <p:nvPr>
            <p:ph type="body" sz="quarter" idx="12"/>
          </p:nvPr>
        </p:nvSpPr>
        <p:spPr>
          <a:xfrm>
            <a:off x="521418" y="1209243"/>
            <a:ext cx="5562868" cy="2478262"/>
          </a:xfrm>
        </p:spPr>
        <p:txBody>
          <a:bodyPr/>
          <a:lstStyle/>
          <a:p>
            <a:pPr>
              <a:lnSpc>
                <a:spcPct val="150000"/>
              </a:lnSpc>
            </a:pPr>
            <a:r>
              <a:rPr lang="en-US" sz="2400" dirty="0"/>
              <a:t>An assessment taken by staff in response to hazards, carried out throughout the day, and can be ever changing.</a:t>
            </a:r>
            <a:endParaRPr lang="en-GB" sz="2400" dirty="0"/>
          </a:p>
        </p:txBody>
      </p:sp>
      <p:sp>
        <p:nvSpPr>
          <p:cNvPr id="4" name="Content Placeholder 3">
            <a:extLst>
              <a:ext uri="{FF2B5EF4-FFF2-40B4-BE49-F238E27FC236}">
                <a16:creationId xmlns:a16="http://schemas.microsoft.com/office/drawing/2014/main" id="{6DF01E1D-6EE1-74B6-42AE-815CE5500F53}"/>
              </a:ext>
            </a:extLst>
          </p:cNvPr>
          <p:cNvSpPr>
            <a:spLocks noGrp="1"/>
          </p:cNvSpPr>
          <p:nvPr>
            <p:ph sz="quarter" idx="13"/>
          </p:nvPr>
        </p:nvSpPr>
        <p:spPr>
          <a:xfrm>
            <a:off x="6475891" y="859530"/>
            <a:ext cx="2389949" cy="3907733"/>
          </a:xfrm>
        </p:spPr>
        <p:txBody>
          <a:bodyPr/>
          <a:lstStyle/>
          <a:p>
            <a:endParaRPr lang="en-GB" sz="2400" dirty="0"/>
          </a:p>
          <a:p>
            <a:pPr>
              <a:lnSpc>
                <a:spcPct val="150000"/>
              </a:lnSpc>
            </a:pPr>
            <a:r>
              <a:rPr lang="en-GB" sz="2400" dirty="0"/>
              <a:t>Is this definition:</a:t>
            </a:r>
          </a:p>
          <a:p>
            <a:pPr marL="285750" indent="-285750">
              <a:lnSpc>
                <a:spcPct val="150000"/>
              </a:lnSpc>
              <a:buFont typeface="Arial" panose="020B0604020202020204" pitchFamily="34" charset="0"/>
              <a:buChar char="•"/>
            </a:pPr>
            <a:r>
              <a:rPr lang="en-GB" sz="2400" dirty="0"/>
              <a:t>generic</a:t>
            </a:r>
          </a:p>
          <a:p>
            <a:pPr marL="285750" indent="-285750">
              <a:lnSpc>
                <a:spcPct val="150000"/>
              </a:lnSpc>
              <a:buFont typeface="Arial" panose="020B0604020202020204" pitchFamily="34" charset="0"/>
              <a:buChar char="•"/>
            </a:pPr>
            <a:r>
              <a:rPr lang="en-GB" sz="2400" dirty="0"/>
              <a:t>specific or</a:t>
            </a:r>
          </a:p>
          <a:p>
            <a:pPr marL="285750" indent="-285750">
              <a:lnSpc>
                <a:spcPct val="150000"/>
              </a:lnSpc>
              <a:buFont typeface="Arial" panose="020B0604020202020204" pitchFamily="34" charset="0"/>
              <a:buChar char="•"/>
            </a:pPr>
            <a:r>
              <a:rPr lang="en-GB" sz="2400" dirty="0"/>
              <a:t>dynamic?</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lnSpc>
                <a:spcPct val="150000"/>
              </a:lnSpc>
              <a:buFont typeface="Arial" panose="020B0604020202020204" pitchFamily="34" charset="0"/>
              <a:buChar char="•"/>
            </a:pPr>
            <a:r>
              <a:rPr lang="en-GB" sz="2400" b="1" dirty="0">
                <a:ln>
                  <a:solidFill>
                    <a:schemeClr val="accent1"/>
                  </a:solidFill>
                </a:ln>
                <a:solidFill>
                  <a:srgbClr val="00B050"/>
                </a:solidFill>
              </a:rPr>
              <a:t>dynamic</a:t>
            </a:r>
            <a:endParaRPr lang="en-GB" sz="2400" dirty="0">
              <a:ln>
                <a:solidFill>
                  <a:schemeClr val="accent1"/>
                </a:solidFill>
              </a:ln>
              <a:solidFill>
                <a:srgbClr val="00B050"/>
              </a:solidFill>
            </a:endParaRPr>
          </a:p>
        </p:txBody>
      </p:sp>
      <p:sp>
        <p:nvSpPr>
          <p:cNvPr id="7" name="Footer Placeholder 4">
            <a:extLst>
              <a:ext uri="{FF2B5EF4-FFF2-40B4-BE49-F238E27FC236}">
                <a16:creationId xmlns:a16="http://schemas.microsoft.com/office/drawing/2014/main" id="{80634D6C-6039-DCCC-ECB9-8C74C4535C84}"/>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5" name="Slide Number Placeholder 4">
            <a:extLst>
              <a:ext uri="{FF2B5EF4-FFF2-40B4-BE49-F238E27FC236}">
                <a16:creationId xmlns:a16="http://schemas.microsoft.com/office/drawing/2014/main" id="{CD023F19-7541-15D9-21E3-7E6545A2EEA1}"/>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510298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A485D-1598-6287-85D5-E51541300BD2}"/>
              </a:ext>
            </a:extLst>
          </p:cNvPr>
          <p:cNvSpPr>
            <a:spLocks noGrp="1"/>
          </p:cNvSpPr>
          <p:nvPr>
            <p:ph type="title"/>
          </p:nvPr>
        </p:nvSpPr>
        <p:spPr/>
        <p:txBody>
          <a:bodyPr anchor="ctr">
            <a:normAutofit/>
          </a:bodyPr>
          <a:lstStyle/>
          <a:p>
            <a:r>
              <a:rPr lang="en-GB" sz="3200" dirty="0"/>
              <a:t>Plenary: Match the definition</a:t>
            </a:r>
          </a:p>
        </p:txBody>
      </p:sp>
      <p:sp>
        <p:nvSpPr>
          <p:cNvPr id="3" name="Text Placeholder 2">
            <a:extLst>
              <a:ext uri="{FF2B5EF4-FFF2-40B4-BE49-F238E27FC236}">
                <a16:creationId xmlns:a16="http://schemas.microsoft.com/office/drawing/2014/main" id="{AF66D676-48E2-5443-CF68-ECC17C2117C4}"/>
              </a:ext>
            </a:extLst>
          </p:cNvPr>
          <p:cNvSpPr>
            <a:spLocks noGrp="1"/>
          </p:cNvSpPr>
          <p:nvPr>
            <p:ph type="body" sz="quarter" idx="12"/>
          </p:nvPr>
        </p:nvSpPr>
        <p:spPr>
          <a:xfrm>
            <a:off x="458619" y="1053403"/>
            <a:ext cx="3522137" cy="3332743"/>
          </a:xfrm>
        </p:spPr>
        <p:txBody>
          <a:bodyPr/>
          <a:lstStyle/>
          <a:p>
            <a:pPr>
              <a:lnSpc>
                <a:spcPct val="150000"/>
              </a:lnSpc>
            </a:pPr>
            <a:r>
              <a:rPr lang="en-GB" sz="2400" dirty="0"/>
              <a:t>This type </a:t>
            </a:r>
            <a:r>
              <a:rPr lang="en-US" sz="2400" dirty="0"/>
              <a:t>highlights commonly identified hazards and is associated with general locations, events or activities​.</a:t>
            </a:r>
            <a:endParaRPr lang="en-GB" sz="2400" dirty="0"/>
          </a:p>
        </p:txBody>
      </p:sp>
      <p:sp>
        <p:nvSpPr>
          <p:cNvPr id="4" name="Content Placeholder 3">
            <a:extLst>
              <a:ext uri="{FF2B5EF4-FFF2-40B4-BE49-F238E27FC236}">
                <a16:creationId xmlns:a16="http://schemas.microsoft.com/office/drawing/2014/main" id="{6DF01E1D-6EE1-74B6-42AE-815CE5500F53}"/>
              </a:ext>
            </a:extLst>
          </p:cNvPr>
          <p:cNvSpPr>
            <a:spLocks noGrp="1"/>
          </p:cNvSpPr>
          <p:nvPr>
            <p:ph sz="quarter" idx="13"/>
          </p:nvPr>
        </p:nvSpPr>
        <p:spPr>
          <a:xfrm>
            <a:off x="4690946" y="731024"/>
            <a:ext cx="4391362" cy="4412476"/>
          </a:xfrm>
        </p:spPr>
        <p:txBody>
          <a:bodyPr/>
          <a:lstStyle/>
          <a:p>
            <a:endParaRPr lang="en-GB" sz="2400" dirty="0"/>
          </a:p>
          <a:p>
            <a:r>
              <a:rPr lang="en-GB" sz="2400" dirty="0"/>
              <a:t>Is this a description of a:</a:t>
            </a:r>
          </a:p>
          <a:p>
            <a:pPr marL="285750" indent="-285750">
              <a:lnSpc>
                <a:spcPct val="150000"/>
              </a:lnSpc>
              <a:buFont typeface="Arial" panose="020B0604020202020204" pitchFamily="34" charset="0"/>
              <a:buChar char="•"/>
            </a:pPr>
            <a:r>
              <a:rPr lang="en-GB" sz="2400" dirty="0"/>
              <a:t>generic</a:t>
            </a:r>
          </a:p>
          <a:p>
            <a:pPr marL="285750" indent="-285750">
              <a:lnSpc>
                <a:spcPct val="150000"/>
              </a:lnSpc>
              <a:buFont typeface="Arial" panose="020B0604020202020204" pitchFamily="34" charset="0"/>
              <a:buChar char="•"/>
            </a:pPr>
            <a:r>
              <a:rPr lang="en-GB" sz="2400" dirty="0"/>
              <a:t>specific or</a:t>
            </a:r>
          </a:p>
          <a:p>
            <a:pPr marL="285750" indent="-285750">
              <a:lnSpc>
                <a:spcPct val="150000"/>
              </a:lnSpc>
              <a:buFont typeface="Arial" panose="020B0604020202020204" pitchFamily="34" charset="0"/>
              <a:buChar char="•"/>
            </a:pPr>
            <a:r>
              <a:rPr lang="en-GB" sz="2400" dirty="0"/>
              <a:t>dynamic risk assessment?</a:t>
            </a:r>
          </a:p>
          <a:p>
            <a:pPr marL="285750" indent="-285750">
              <a:buFont typeface="Arial" panose="020B0604020202020204" pitchFamily="34" charset="0"/>
              <a:buChar char="•"/>
            </a:pPr>
            <a:endParaRPr lang="en-GB" sz="2400" dirty="0"/>
          </a:p>
          <a:p>
            <a:pPr>
              <a:lnSpc>
                <a:spcPct val="150000"/>
              </a:lnSpc>
            </a:pPr>
            <a:r>
              <a:rPr lang="en-GB" sz="2400" b="1" dirty="0"/>
              <a:t>It defines a </a:t>
            </a:r>
            <a:r>
              <a:rPr lang="en-GB" sz="2400" b="1" dirty="0">
                <a:ln>
                  <a:solidFill>
                    <a:schemeClr val="accent1"/>
                  </a:solidFill>
                </a:ln>
                <a:solidFill>
                  <a:srgbClr val="00B050"/>
                </a:solidFill>
              </a:rPr>
              <a:t>generic</a:t>
            </a:r>
            <a:r>
              <a:rPr lang="en-GB" sz="2400" b="1" dirty="0"/>
              <a:t> risk assessment</a:t>
            </a:r>
          </a:p>
        </p:txBody>
      </p:sp>
      <p:sp>
        <p:nvSpPr>
          <p:cNvPr id="7" name="Footer Placeholder 4">
            <a:extLst>
              <a:ext uri="{FF2B5EF4-FFF2-40B4-BE49-F238E27FC236}">
                <a16:creationId xmlns:a16="http://schemas.microsoft.com/office/drawing/2014/main" id="{154CB387-F4BD-33E5-B0C7-831F689BE1F4}"/>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5" name="Slide Number Placeholder 4">
            <a:extLst>
              <a:ext uri="{FF2B5EF4-FFF2-40B4-BE49-F238E27FC236}">
                <a16:creationId xmlns:a16="http://schemas.microsoft.com/office/drawing/2014/main" id="{CD023F19-7541-15D9-21E3-7E6545A2EEA1}"/>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7416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 calcmode="lin" valueType="num">
                                      <p:cBhvr additive="base">
                                        <p:cTn id="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493E832-8CA5-37A8-183F-435DDA9D42D5}"/>
              </a:ext>
            </a:extLst>
          </p:cNvPr>
          <p:cNvSpPr>
            <a:spLocks noGrp="1"/>
          </p:cNvSpPr>
          <p:nvPr>
            <p:ph type="title"/>
          </p:nvPr>
        </p:nvSpPr>
        <p:spPr/>
        <p:txBody>
          <a:bodyPr anchor="ctr">
            <a:normAutofit/>
          </a:bodyPr>
          <a:lstStyle/>
          <a:p>
            <a:r>
              <a:rPr lang="en-GB" sz="3200" dirty="0"/>
              <a:t>Home study 5.0</a:t>
            </a:r>
          </a:p>
        </p:txBody>
      </p:sp>
      <p:sp>
        <p:nvSpPr>
          <p:cNvPr id="8" name="Text Placeholder 7">
            <a:extLst>
              <a:ext uri="{FF2B5EF4-FFF2-40B4-BE49-F238E27FC236}">
                <a16:creationId xmlns:a16="http://schemas.microsoft.com/office/drawing/2014/main" id="{68C73896-5021-9E1E-C1EA-AFC5BF44375E}"/>
              </a:ext>
            </a:extLst>
          </p:cNvPr>
          <p:cNvSpPr>
            <a:spLocks noGrp="1"/>
          </p:cNvSpPr>
          <p:nvPr>
            <p:ph type="body" sz="quarter" idx="12"/>
          </p:nvPr>
        </p:nvSpPr>
        <p:spPr>
          <a:xfrm>
            <a:off x="609038" y="1105449"/>
            <a:ext cx="5709986" cy="2932602"/>
          </a:xfrm>
        </p:spPr>
        <p:txBody>
          <a:bodyPr/>
          <a:lstStyle/>
          <a:p>
            <a:pPr>
              <a:lnSpc>
                <a:spcPct val="150000"/>
              </a:lnSpc>
            </a:pPr>
            <a:r>
              <a:rPr lang="en-GB" sz="2400" dirty="0"/>
              <a:t>Create a document which identifies possible hazards involved in a specific activity:</a:t>
            </a:r>
          </a:p>
          <a:p>
            <a:pPr>
              <a:lnSpc>
                <a:spcPct val="150000"/>
              </a:lnSpc>
            </a:pPr>
            <a:r>
              <a:rPr lang="en-GB" sz="2400" dirty="0"/>
              <a:t>A Year 1 school trip to the local zoo.</a:t>
            </a:r>
          </a:p>
        </p:txBody>
      </p:sp>
      <p:pic>
        <p:nvPicPr>
          <p:cNvPr id="3" name="Picture 2">
            <a:extLst>
              <a:ext uri="{FF2B5EF4-FFF2-40B4-BE49-F238E27FC236}">
                <a16:creationId xmlns:a16="http://schemas.microsoft.com/office/drawing/2014/main" id="{C2CE26BE-8AB4-A1EB-7BAF-C0BBC01822E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0526" y="432080"/>
            <a:ext cx="1291099" cy="4068326"/>
          </a:xfrm>
          <a:prstGeom prst="rect">
            <a:avLst/>
          </a:prstGeom>
        </p:spPr>
      </p:pic>
      <p:sp>
        <p:nvSpPr>
          <p:cNvPr id="2" name="Footer Placeholder 4">
            <a:extLst>
              <a:ext uri="{FF2B5EF4-FFF2-40B4-BE49-F238E27FC236}">
                <a16:creationId xmlns:a16="http://schemas.microsoft.com/office/drawing/2014/main" id="{05ED7749-86FE-06E6-029A-FD7AD267F48C}"/>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5" name="Slide Number Placeholder 4">
            <a:extLst>
              <a:ext uri="{FF2B5EF4-FFF2-40B4-BE49-F238E27FC236}">
                <a16:creationId xmlns:a16="http://schemas.microsoft.com/office/drawing/2014/main" id="{14112EF9-217A-7504-2F68-DB5D6E0C83C4}"/>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084122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2C64D5-4791-444B-9142-B07A38BD14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339502"/>
            <a:ext cx="1215103" cy="645557"/>
          </a:xfrm>
          <a:prstGeom prst="rect">
            <a:avLst/>
          </a:prstGeom>
        </p:spPr>
      </p:pic>
      <p:sp>
        <p:nvSpPr>
          <p:cNvPr id="9" name="TextBox 8">
            <a:extLst>
              <a:ext uri="{FF2B5EF4-FFF2-40B4-BE49-F238E27FC236}">
                <a16:creationId xmlns:a16="http://schemas.microsoft.com/office/drawing/2014/main" id="{93ED7E31-0A20-431C-92C7-87EA77ED0CA9}"/>
              </a:ext>
            </a:extLst>
          </p:cNvPr>
          <p:cNvSpPr txBox="1"/>
          <p:nvPr/>
        </p:nvSpPr>
        <p:spPr>
          <a:xfrm>
            <a:off x="1763688" y="1275606"/>
            <a:ext cx="1152128" cy="184666"/>
          </a:xfrm>
          <a:prstGeom prst="rect">
            <a:avLst/>
          </a:prstGeom>
          <a:noFill/>
        </p:spPr>
        <p:txBody>
          <a:bodyPr wrap="square" lIns="0" tIns="0" rIns="0" bIns="0" rtlCol="0">
            <a:spAutoFit/>
          </a:bodyPr>
          <a:lstStyle/>
          <a:p>
            <a:r>
              <a:rPr lang="en-GB" sz="1200"/>
              <a:t>PRODUCED BY</a:t>
            </a:r>
          </a:p>
        </p:txBody>
      </p:sp>
      <p:pic>
        <p:nvPicPr>
          <p:cNvPr id="12" name="Picture 11">
            <a:extLst>
              <a:ext uri="{FF2B5EF4-FFF2-40B4-BE49-F238E27FC236}">
                <a16:creationId xmlns:a16="http://schemas.microsoft.com/office/drawing/2014/main" id="{6316F597-4FD9-4CB0-B2B4-A54B9795CB39}"/>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547664" y="1590979"/>
            <a:ext cx="1591641" cy="1008112"/>
          </a:xfrm>
          <a:prstGeom prst="rect">
            <a:avLst/>
          </a:prstGeom>
        </p:spPr>
      </p:pic>
      <p:sp>
        <p:nvSpPr>
          <p:cNvPr id="17" name="TextBox 16">
            <a:extLst>
              <a:ext uri="{FF2B5EF4-FFF2-40B4-BE49-F238E27FC236}">
                <a16:creationId xmlns:a16="http://schemas.microsoft.com/office/drawing/2014/main" id="{36B2AE06-62E2-47AC-A4B8-78F23C87D5EA}"/>
              </a:ext>
            </a:extLst>
          </p:cNvPr>
          <p:cNvSpPr txBox="1"/>
          <p:nvPr/>
        </p:nvSpPr>
        <p:spPr>
          <a:xfrm>
            <a:off x="1187624" y="2787774"/>
            <a:ext cx="2613909" cy="484748"/>
          </a:xfrm>
          <a:prstGeom prst="rect">
            <a:avLst/>
          </a:prstGeom>
          <a:noFill/>
        </p:spPr>
        <p:txBody>
          <a:bodyPr wrap="square" lIns="0" tIns="0" rIns="0" bIns="0" rtlCol="0">
            <a:spAutoFit/>
          </a:bodyPr>
          <a:lstStyle/>
          <a:p>
            <a:r>
              <a:rPr lang="en-GB" sz="1050" dirty="0"/>
              <a:t>South Gloucestershire and Stroud College (SGS) has produced this resource on behalf of the Education and Training Foundation</a:t>
            </a:r>
          </a:p>
        </p:txBody>
      </p:sp>
      <p:sp>
        <p:nvSpPr>
          <p:cNvPr id="15" name="TextBox 14">
            <a:extLst>
              <a:ext uri="{FF2B5EF4-FFF2-40B4-BE49-F238E27FC236}">
                <a16:creationId xmlns:a16="http://schemas.microsoft.com/office/drawing/2014/main" id="{5E3E1E1C-19A4-4F4A-B678-E274A9DA15DB}"/>
              </a:ext>
            </a:extLst>
          </p:cNvPr>
          <p:cNvSpPr txBox="1"/>
          <p:nvPr/>
        </p:nvSpPr>
        <p:spPr>
          <a:xfrm>
            <a:off x="4675552" y="1275606"/>
            <a:ext cx="1152128" cy="184666"/>
          </a:xfrm>
          <a:prstGeom prst="rect">
            <a:avLst/>
          </a:prstGeom>
          <a:noFill/>
        </p:spPr>
        <p:txBody>
          <a:bodyPr wrap="square" lIns="0" tIns="0" rIns="0" bIns="0" rtlCol="0">
            <a:spAutoFit/>
          </a:bodyPr>
          <a:lstStyle/>
          <a:p>
            <a:r>
              <a:rPr lang="en-GB" sz="1200"/>
              <a:t>FUNDED BY</a:t>
            </a:r>
          </a:p>
        </p:txBody>
      </p:sp>
      <p:pic>
        <p:nvPicPr>
          <p:cNvPr id="14" name="Picture 13">
            <a:extLst>
              <a:ext uri="{FF2B5EF4-FFF2-40B4-BE49-F238E27FC236}">
                <a16:creationId xmlns:a16="http://schemas.microsoft.com/office/drawing/2014/main" id="{0D793A73-0B68-41C6-96A3-4A06CB6B86A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674268"/>
            <a:ext cx="1800200" cy="844550"/>
          </a:xfrm>
          <a:prstGeom prst="rect">
            <a:avLst/>
          </a:prstGeom>
          <a:noFill/>
          <a:ln>
            <a:noFill/>
          </a:ln>
        </p:spPr>
      </p:pic>
      <p:sp>
        <p:nvSpPr>
          <p:cNvPr id="16" name="TextBox 15">
            <a:extLst>
              <a:ext uri="{FF2B5EF4-FFF2-40B4-BE49-F238E27FC236}">
                <a16:creationId xmlns:a16="http://schemas.microsoft.com/office/drawing/2014/main" id="{3F2C459C-FDFD-413A-AA47-C10B685C2A01}"/>
              </a:ext>
            </a:extLst>
          </p:cNvPr>
          <p:cNvSpPr txBox="1"/>
          <p:nvPr/>
        </p:nvSpPr>
        <p:spPr>
          <a:xfrm>
            <a:off x="4662422" y="2868565"/>
            <a:ext cx="1800200" cy="323165"/>
          </a:xfrm>
          <a:prstGeom prst="rect">
            <a:avLst/>
          </a:prstGeom>
          <a:noFill/>
        </p:spPr>
        <p:txBody>
          <a:bodyPr wrap="square" lIns="0" tIns="0" rIns="0" bIns="0" rtlCol="0">
            <a:spAutoFit/>
          </a:bodyPr>
          <a:lstStyle/>
          <a:p>
            <a:r>
              <a:rPr lang="en-GB" sz="1050"/>
              <a:t>This programme is funded by the Department for Education</a:t>
            </a:r>
          </a:p>
        </p:txBody>
      </p:sp>
      <p:sp>
        <p:nvSpPr>
          <p:cNvPr id="18" name="Title 17">
            <a:extLst>
              <a:ext uri="{FF2B5EF4-FFF2-40B4-BE49-F238E27FC236}">
                <a16:creationId xmlns:a16="http://schemas.microsoft.com/office/drawing/2014/main" id="{CA481ADA-FC14-4FE3-9F8D-6121602D1055}"/>
              </a:ext>
            </a:extLst>
          </p:cNvPr>
          <p:cNvSpPr txBox="1">
            <a:spLocks noGrp="1"/>
          </p:cNvSpPr>
          <p:nvPr>
            <p:ph type="title" idx="4294967295"/>
          </p:nvPr>
        </p:nvSpPr>
        <p:spPr>
          <a:xfrm>
            <a:off x="1187624" y="3651870"/>
            <a:ext cx="6552728"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51C41"/>
                </a:solidFill>
                <a:effectLst/>
                <a:uLnTx/>
                <a:uFillTx/>
                <a:latin typeface="+mn-lt"/>
                <a:ea typeface="+mn-ea"/>
                <a:cs typeface="+mn-cs"/>
              </a:rPr>
              <a:t>ET-FOUNDATION.CO.UK</a:t>
            </a:r>
          </a:p>
        </p:txBody>
      </p:sp>
      <p:sp>
        <p:nvSpPr>
          <p:cNvPr id="2" name="Footer Placeholder 4">
            <a:extLst>
              <a:ext uri="{FF2B5EF4-FFF2-40B4-BE49-F238E27FC236}">
                <a16:creationId xmlns:a16="http://schemas.microsoft.com/office/drawing/2014/main" id="{5FBA2DAE-6873-3E22-7519-BF46D425D94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108</a:t>
            </a:fld>
            <a:endParaRPr lang="en-GB"/>
          </a:p>
        </p:txBody>
      </p:sp>
    </p:spTree>
    <p:extLst>
      <p:ext uri="{BB962C8B-B14F-4D97-AF65-F5344CB8AC3E}">
        <p14:creationId xmlns:p14="http://schemas.microsoft.com/office/powerpoint/2010/main" val="3269314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0CC0FB-6052-4908-BC98-88DDF4EFE440}"/>
              </a:ext>
            </a:extLst>
          </p:cNvPr>
          <p:cNvSpPr>
            <a:spLocks noGrp="1"/>
          </p:cNvSpPr>
          <p:nvPr>
            <p:ph type="title"/>
          </p:nvPr>
        </p:nvSpPr>
        <p:spPr>
          <a:xfrm>
            <a:off x="232950" y="581204"/>
            <a:ext cx="8437563" cy="699425"/>
          </a:xfrm>
        </p:spPr>
        <p:txBody>
          <a:bodyPr anchor="t">
            <a:normAutofit/>
          </a:bodyPr>
          <a:lstStyle/>
          <a:p>
            <a:r>
              <a:rPr lang="en-GB" sz="3200" dirty="0"/>
              <a:t>Activity 1.3: Compliance and breach</a:t>
            </a:r>
            <a:endParaRPr lang="en-GB" sz="3200" dirty="0">
              <a:cs typeface="Arial"/>
            </a:endParaRPr>
          </a:p>
        </p:txBody>
      </p:sp>
      <p:sp>
        <p:nvSpPr>
          <p:cNvPr id="4" name="Text Placeholder 3">
            <a:extLst>
              <a:ext uri="{FF2B5EF4-FFF2-40B4-BE49-F238E27FC236}">
                <a16:creationId xmlns:a16="http://schemas.microsoft.com/office/drawing/2014/main" id="{A5F96B70-F71B-40BC-8A3E-AC15D8CD4DD0}"/>
              </a:ext>
            </a:extLst>
          </p:cNvPr>
          <p:cNvSpPr>
            <a:spLocks noGrp="1"/>
          </p:cNvSpPr>
          <p:nvPr>
            <p:ph type="body" sz="quarter" idx="12"/>
          </p:nvPr>
        </p:nvSpPr>
        <p:spPr>
          <a:xfrm>
            <a:off x="936691" y="2025573"/>
            <a:ext cx="3440389" cy="1091943"/>
          </a:xfrm>
          <a:solidFill>
            <a:schemeClr val="bg1"/>
          </a:solidFill>
        </p:spPr>
        <p:txBody>
          <a:bodyPr vert="horz" lIns="0" tIns="0" rIns="0" bIns="0" rtlCol="0" anchor="t">
            <a:normAutofit/>
          </a:bodyPr>
          <a:lstStyle/>
          <a:p>
            <a:pPr>
              <a:spcAft>
                <a:spcPts val="600"/>
              </a:spcAft>
            </a:pPr>
            <a:r>
              <a:rPr lang="en-GB" sz="2400" dirty="0"/>
              <a:t>In pairs, complete the case study assigned to you. </a:t>
            </a:r>
            <a:endParaRPr lang="en-GB" sz="2400" dirty="0">
              <a:cs typeface="Arial"/>
            </a:endParaRPr>
          </a:p>
        </p:txBody>
      </p:sp>
      <p:pic>
        <p:nvPicPr>
          <p:cNvPr id="11" name="Graphic 10">
            <a:extLst>
              <a:ext uri="{FF2B5EF4-FFF2-40B4-BE49-F238E27FC236}">
                <a16:creationId xmlns:a16="http://schemas.microsoft.com/office/drawing/2014/main" id="{BB1D0AAE-A722-3CF1-12BA-B829B155AA7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11472" y="1287324"/>
            <a:ext cx="2802834" cy="2777986"/>
          </a:xfrm>
          <a:prstGeom prst="rect">
            <a:avLst/>
          </a:prstGeom>
        </p:spPr>
      </p:pic>
      <p:sp>
        <p:nvSpPr>
          <p:cNvPr id="6" name="Footer Placeholder 4">
            <a:extLst>
              <a:ext uri="{FF2B5EF4-FFF2-40B4-BE49-F238E27FC236}">
                <a16:creationId xmlns:a16="http://schemas.microsoft.com/office/drawing/2014/main" id="{7580D26A-7B3E-6ECD-2E62-E04EE76D462B}"/>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B971F8E5-AC7A-4DFA-97BE-D62AD88EF7AF}"/>
              </a:ext>
              <a:ext uri="{C183D7F6-B498-43B3-948B-1728B52AA6E4}">
                <adec:decorative xmlns:adec="http://schemas.microsoft.com/office/drawing/2017/decorative" val="1"/>
              </a:ext>
            </a:extLst>
          </p:cNvPr>
          <p:cNvSpPr>
            <a:spLocks noGrp="1"/>
          </p:cNvSpPr>
          <p:nvPr>
            <p:ph type="sldNum" sz="quarter" idx="11"/>
          </p:nvPr>
        </p:nvSpPr>
        <p:spPr/>
        <p:txBody>
          <a:bodyPr anchor="t">
            <a:normAutofit/>
          </a:bodyPr>
          <a:lstStyle/>
          <a:p>
            <a:pPr>
              <a:spcAft>
                <a:spcPts val="600"/>
              </a:spcAft>
            </a:pPr>
            <a:fld id="{DA2C159E-F13C-4A85-9A41-E7669D3E0D70}" type="slidenum">
              <a:rPr lang="en-GB" smtClean="0"/>
              <a:pPr>
                <a:spcAft>
                  <a:spcPts val="600"/>
                </a:spcAft>
              </a:pPr>
              <a:t>11</a:t>
            </a:fld>
            <a:endParaRPr lang="en-GB"/>
          </a:p>
        </p:txBody>
      </p:sp>
    </p:spTree>
    <p:extLst>
      <p:ext uri="{BB962C8B-B14F-4D97-AF65-F5344CB8AC3E}">
        <p14:creationId xmlns:p14="http://schemas.microsoft.com/office/powerpoint/2010/main" val="1970916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66287" y="521427"/>
            <a:ext cx="8437563" cy="699425"/>
          </a:xfrm>
        </p:spPr>
        <p:txBody>
          <a:bodyPr>
            <a:normAutofit/>
          </a:bodyPr>
          <a:lstStyle/>
          <a:p>
            <a:pPr>
              <a:lnSpc>
                <a:spcPct val="120000"/>
              </a:lnSpc>
            </a:pPr>
            <a:r>
              <a:rPr lang="en-GB" sz="3200" dirty="0"/>
              <a:t>Progress check (1/2)</a:t>
            </a:r>
          </a:p>
        </p:txBody>
      </p:sp>
      <p:sp>
        <p:nvSpPr>
          <p:cNvPr id="5" name="Text Placeholder 4"/>
          <p:cNvSpPr>
            <a:spLocks noGrp="1"/>
          </p:cNvSpPr>
          <p:nvPr>
            <p:ph type="body" sz="quarter" idx="12"/>
          </p:nvPr>
        </p:nvSpPr>
        <p:spPr>
          <a:xfrm>
            <a:off x="466287" y="1207610"/>
            <a:ext cx="8211426" cy="3414463"/>
          </a:xfrm>
        </p:spPr>
        <p:txBody>
          <a:bodyPr/>
          <a:lstStyle/>
          <a:p>
            <a:pPr marL="514350" indent="-514350">
              <a:lnSpc>
                <a:spcPct val="120000"/>
              </a:lnSpc>
              <a:buFont typeface="+mj-lt"/>
              <a:buAutoNum type="arabicPeriod"/>
            </a:pPr>
            <a:r>
              <a:rPr lang="en-US" sz="2400" b="0" i="0" dirty="0">
                <a:solidFill>
                  <a:srgbClr val="212529"/>
                </a:solidFill>
                <a:effectLst/>
              </a:rPr>
              <a:t>Duty of care requires employers to take reasonable steps to protect their employees from harm.</a:t>
            </a:r>
            <a:r>
              <a:rPr lang="en-US" sz="2400" dirty="0">
                <a:solidFill>
                  <a:srgbClr val="212529"/>
                </a:solidFill>
              </a:rPr>
              <a:t> </a:t>
            </a:r>
            <a:r>
              <a:rPr lang="en-US" sz="2400" b="1" dirty="0">
                <a:solidFill>
                  <a:srgbClr val="212529"/>
                </a:solidFill>
              </a:rPr>
              <a:t>True/False</a:t>
            </a:r>
            <a:endParaRPr lang="en-US" sz="2400" b="1" i="0" dirty="0">
              <a:solidFill>
                <a:srgbClr val="212529"/>
              </a:solidFill>
              <a:effectLst/>
            </a:endParaRPr>
          </a:p>
          <a:p>
            <a:pPr marL="514350" indent="-514350">
              <a:lnSpc>
                <a:spcPct val="120000"/>
              </a:lnSpc>
              <a:buFont typeface="+mj-lt"/>
              <a:buAutoNum type="arabicPeriod"/>
            </a:pPr>
            <a:r>
              <a:rPr lang="en-US" sz="2400" b="0" i="0" dirty="0">
                <a:solidFill>
                  <a:srgbClr val="212529"/>
                </a:solidFill>
                <a:effectLst/>
              </a:rPr>
              <a:t>The Health and Safety at Work Act 1974 requires employers to provide a safe and healthy working environment.</a:t>
            </a:r>
            <a:r>
              <a:rPr lang="en-US" sz="2400" dirty="0">
                <a:solidFill>
                  <a:srgbClr val="212529"/>
                </a:solidFill>
              </a:rPr>
              <a:t> </a:t>
            </a:r>
            <a:r>
              <a:rPr lang="en-US" sz="2400" b="1" dirty="0">
                <a:solidFill>
                  <a:srgbClr val="212529"/>
                </a:solidFill>
              </a:rPr>
              <a:t>True/False</a:t>
            </a:r>
          </a:p>
          <a:p>
            <a:pPr marL="514350" indent="-514350">
              <a:lnSpc>
                <a:spcPct val="120000"/>
              </a:lnSpc>
              <a:buFont typeface="+mj-lt"/>
              <a:buAutoNum type="arabicPeriod"/>
            </a:pPr>
            <a:r>
              <a:rPr lang="en-US" sz="2400" b="0" i="0" dirty="0">
                <a:solidFill>
                  <a:srgbClr val="212529"/>
                </a:solidFill>
                <a:effectLst/>
              </a:rPr>
              <a:t>Duty of care does not require individuals to take action to protect the wellbeing of others.</a:t>
            </a:r>
            <a:r>
              <a:rPr lang="en-US" sz="2400" dirty="0">
                <a:solidFill>
                  <a:srgbClr val="212529"/>
                </a:solidFill>
              </a:rPr>
              <a:t> </a:t>
            </a:r>
            <a:r>
              <a:rPr lang="en-US" sz="2400" b="1" dirty="0">
                <a:solidFill>
                  <a:srgbClr val="212529"/>
                </a:solidFill>
              </a:rPr>
              <a:t>True/False</a:t>
            </a:r>
            <a:br>
              <a:rPr lang="en-GB" sz="2400" dirty="0">
                <a:solidFill>
                  <a:schemeClr val="accent1"/>
                </a:solidFill>
              </a:rPr>
            </a:br>
            <a:endParaRPr lang="en-GB" sz="24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12</a:t>
            </a:fld>
            <a:endParaRPr lang="en-GB" dirty="0"/>
          </a:p>
        </p:txBody>
      </p:sp>
    </p:spTree>
    <p:extLst>
      <p:ext uri="{BB962C8B-B14F-4D97-AF65-F5344CB8AC3E}">
        <p14:creationId xmlns:p14="http://schemas.microsoft.com/office/powerpoint/2010/main" val="3611957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66287" y="521427"/>
            <a:ext cx="8437563" cy="699425"/>
          </a:xfrm>
        </p:spPr>
        <p:txBody>
          <a:bodyPr>
            <a:normAutofit/>
          </a:bodyPr>
          <a:lstStyle/>
          <a:p>
            <a:pPr>
              <a:lnSpc>
                <a:spcPct val="120000"/>
              </a:lnSpc>
            </a:pPr>
            <a:r>
              <a:rPr lang="en-GB" sz="3200" dirty="0"/>
              <a:t>Progress check (1/2): Answers</a:t>
            </a:r>
          </a:p>
        </p:txBody>
      </p:sp>
      <p:sp>
        <p:nvSpPr>
          <p:cNvPr id="5" name="Text Placeholder 4"/>
          <p:cNvSpPr>
            <a:spLocks noGrp="1"/>
          </p:cNvSpPr>
          <p:nvPr>
            <p:ph type="body" sz="quarter" idx="12"/>
          </p:nvPr>
        </p:nvSpPr>
        <p:spPr>
          <a:xfrm>
            <a:off x="466287" y="1207610"/>
            <a:ext cx="8211426" cy="3414463"/>
          </a:xfrm>
        </p:spPr>
        <p:txBody>
          <a:bodyPr vert="horz" lIns="0" tIns="0" rIns="0" bIns="0" rtlCol="0" anchor="t">
            <a:noAutofit/>
          </a:bodyPr>
          <a:lstStyle/>
          <a:p>
            <a:pPr marL="514350" indent="-514350">
              <a:lnSpc>
                <a:spcPct val="120000"/>
              </a:lnSpc>
              <a:buFont typeface="+mj-lt"/>
              <a:buAutoNum type="arabicPeriod"/>
            </a:pPr>
            <a:r>
              <a:rPr lang="en-US" sz="2400" b="0" i="0" dirty="0">
                <a:solidFill>
                  <a:srgbClr val="212529"/>
                </a:solidFill>
                <a:effectLst/>
              </a:rPr>
              <a:t>Duty of care requires employers to take reasonable steps to protect their employees from harm.</a:t>
            </a:r>
            <a:r>
              <a:rPr lang="en-US" sz="2400" dirty="0">
                <a:solidFill>
                  <a:srgbClr val="212529"/>
                </a:solidFill>
              </a:rPr>
              <a:t> </a:t>
            </a:r>
            <a:r>
              <a:rPr lang="en-US" sz="2400" b="1" dirty="0">
                <a:solidFill>
                  <a:srgbClr val="00B050"/>
                </a:solidFill>
              </a:rPr>
              <a:t>True</a:t>
            </a:r>
            <a:r>
              <a:rPr lang="en-US" sz="2400" b="1" dirty="0">
                <a:solidFill>
                  <a:srgbClr val="212529"/>
                </a:solidFill>
              </a:rPr>
              <a:t>/False</a:t>
            </a:r>
            <a:endParaRPr lang="en-US" sz="2400" b="1" i="0" dirty="0">
              <a:solidFill>
                <a:srgbClr val="212529"/>
              </a:solidFill>
              <a:effectLst/>
            </a:endParaRPr>
          </a:p>
          <a:p>
            <a:pPr marL="514350" indent="-514350">
              <a:lnSpc>
                <a:spcPct val="120000"/>
              </a:lnSpc>
              <a:buFont typeface="+mj-lt"/>
              <a:buAutoNum type="arabicPeriod"/>
            </a:pPr>
            <a:r>
              <a:rPr lang="en-US" sz="2400" b="0" i="0" dirty="0">
                <a:solidFill>
                  <a:srgbClr val="212529"/>
                </a:solidFill>
                <a:effectLst/>
              </a:rPr>
              <a:t>The Health and Safety at Work Act 1974 requires employers to provide a safe and healthy working environment.</a:t>
            </a:r>
            <a:r>
              <a:rPr lang="en-US" sz="2400" dirty="0">
                <a:solidFill>
                  <a:srgbClr val="212529"/>
                </a:solidFill>
              </a:rPr>
              <a:t> </a:t>
            </a:r>
            <a:r>
              <a:rPr lang="en-US" sz="2400" b="1" dirty="0">
                <a:solidFill>
                  <a:srgbClr val="00B050"/>
                </a:solidFill>
              </a:rPr>
              <a:t>True</a:t>
            </a:r>
            <a:r>
              <a:rPr lang="en-US" sz="2400" b="1" dirty="0">
                <a:solidFill>
                  <a:srgbClr val="212529"/>
                </a:solidFill>
              </a:rPr>
              <a:t>/False</a:t>
            </a:r>
          </a:p>
          <a:p>
            <a:pPr marL="514350" indent="-514350">
              <a:lnSpc>
                <a:spcPct val="120000"/>
              </a:lnSpc>
              <a:buFont typeface="+mj-lt"/>
              <a:buAutoNum type="arabicPeriod"/>
            </a:pPr>
            <a:r>
              <a:rPr lang="en-US" sz="2400" b="0" i="0" dirty="0">
                <a:solidFill>
                  <a:srgbClr val="212529"/>
                </a:solidFill>
                <a:effectLst/>
              </a:rPr>
              <a:t>Duty of care does not require individuals to take action to protect the wellbeing of others.</a:t>
            </a:r>
            <a:r>
              <a:rPr lang="en-US" sz="2400" dirty="0">
                <a:solidFill>
                  <a:srgbClr val="212529"/>
                </a:solidFill>
              </a:rPr>
              <a:t> </a:t>
            </a:r>
            <a:r>
              <a:rPr lang="en-US" sz="2400" b="1" dirty="0">
                <a:solidFill>
                  <a:srgbClr val="212529"/>
                </a:solidFill>
              </a:rPr>
              <a:t>True/</a:t>
            </a:r>
            <a:r>
              <a:rPr lang="en-US" sz="2400" b="1" dirty="0">
                <a:solidFill>
                  <a:srgbClr val="00B050"/>
                </a:solidFill>
              </a:rPr>
              <a:t>False</a:t>
            </a:r>
            <a:br>
              <a:rPr lang="en-GB" sz="2400" dirty="0">
                <a:solidFill>
                  <a:schemeClr val="accent1"/>
                </a:solidFill>
              </a:rPr>
            </a:br>
            <a:endParaRPr lang="en-GB" sz="24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a:t>Education and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13</a:t>
            </a:fld>
            <a:endParaRPr lang="en-GB"/>
          </a:p>
        </p:txBody>
      </p:sp>
    </p:spTree>
    <p:extLst>
      <p:ext uri="{BB962C8B-B14F-4D97-AF65-F5344CB8AC3E}">
        <p14:creationId xmlns:p14="http://schemas.microsoft.com/office/powerpoint/2010/main" val="1543483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140C19-46C5-F15B-35B0-936C990E7195}"/>
              </a:ext>
            </a:extLst>
          </p:cNvPr>
          <p:cNvSpPr>
            <a:spLocks noGrp="1"/>
          </p:cNvSpPr>
          <p:nvPr>
            <p:ph type="title"/>
          </p:nvPr>
        </p:nvSpPr>
        <p:spPr>
          <a:xfrm>
            <a:off x="465237" y="525331"/>
            <a:ext cx="8437563" cy="699425"/>
          </a:xfrm>
        </p:spPr>
        <p:txBody>
          <a:bodyPr>
            <a:normAutofit/>
          </a:bodyPr>
          <a:lstStyle/>
          <a:p>
            <a:pPr>
              <a:lnSpc>
                <a:spcPct val="120000"/>
              </a:lnSpc>
            </a:pPr>
            <a:r>
              <a:rPr lang="en-GB" sz="3200" dirty="0"/>
              <a:t>Progress check (2/2)</a:t>
            </a:r>
          </a:p>
        </p:txBody>
      </p:sp>
      <p:sp>
        <p:nvSpPr>
          <p:cNvPr id="4" name="Text Placeholder 3">
            <a:extLst>
              <a:ext uri="{FF2B5EF4-FFF2-40B4-BE49-F238E27FC236}">
                <a16:creationId xmlns:a16="http://schemas.microsoft.com/office/drawing/2014/main" id="{67C87642-4D9F-B015-1994-853BA7AC4DE8}"/>
              </a:ext>
            </a:extLst>
          </p:cNvPr>
          <p:cNvSpPr>
            <a:spLocks noGrp="1"/>
          </p:cNvSpPr>
          <p:nvPr>
            <p:ph type="body" sz="quarter" idx="12"/>
          </p:nvPr>
        </p:nvSpPr>
        <p:spPr>
          <a:xfrm>
            <a:off x="465237" y="1206079"/>
            <a:ext cx="8213526" cy="3412090"/>
          </a:xfrm>
        </p:spPr>
        <p:txBody>
          <a:bodyPr/>
          <a:lstStyle/>
          <a:p>
            <a:pPr marL="514350" indent="-514350">
              <a:lnSpc>
                <a:spcPct val="120000"/>
              </a:lnSpc>
              <a:buFont typeface="+mj-lt"/>
              <a:buAutoNum type="arabicPeriod" startAt="4"/>
            </a:pPr>
            <a:r>
              <a:rPr lang="en-US" sz="2400" b="0" i="0" dirty="0">
                <a:solidFill>
                  <a:srgbClr val="212529"/>
                </a:solidFill>
                <a:effectLst/>
              </a:rPr>
              <a:t>Duty of care obliges individuals to use reasonable skill and judgement when dealing with those in their care.</a:t>
            </a:r>
            <a:r>
              <a:rPr lang="en-US" sz="2400" dirty="0">
                <a:solidFill>
                  <a:srgbClr val="212529"/>
                </a:solidFill>
              </a:rPr>
              <a:t> </a:t>
            </a:r>
            <a:r>
              <a:rPr lang="en-US" sz="2400" b="1" dirty="0">
                <a:solidFill>
                  <a:srgbClr val="212529"/>
                </a:solidFill>
              </a:rPr>
              <a:t>True/False</a:t>
            </a:r>
            <a:endParaRPr lang="en-US" sz="2400" b="1" i="0" dirty="0">
              <a:solidFill>
                <a:srgbClr val="212529"/>
              </a:solidFill>
              <a:effectLst/>
            </a:endParaRPr>
          </a:p>
          <a:p>
            <a:pPr marL="514350" indent="-514350">
              <a:lnSpc>
                <a:spcPct val="120000"/>
              </a:lnSpc>
              <a:buFont typeface="+mj-lt"/>
              <a:buAutoNum type="arabicPeriod" startAt="4"/>
            </a:pPr>
            <a:r>
              <a:rPr lang="en-US" sz="2400" b="0" i="0" dirty="0">
                <a:solidFill>
                  <a:srgbClr val="212529"/>
                </a:solidFill>
                <a:effectLst/>
              </a:rPr>
              <a:t>Duty of care requires employers to eliminate all risks in the workplace.</a:t>
            </a:r>
            <a:r>
              <a:rPr lang="en-US" sz="2400" dirty="0">
                <a:solidFill>
                  <a:srgbClr val="212529"/>
                </a:solidFill>
              </a:rPr>
              <a:t> </a:t>
            </a:r>
            <a:r>
              <a:rPr lang="en-US" sz="2400" b="1" dirty="0">
                <a:solidFill>
                  <a:srgbClr val="212529"/>
                </a:solidFill>
              </a:rPr>
              <a:t>True/False</a:t>
            </a:r>
            <a:endParaRPr lang="en-US" sz="2400" b="1" i="0" dirty="0">
              <a:solidFill>
                <a:srgbClr val="212529"/>
              </a:solidFill>
              <a:effectLst/>
              <a:highlight>
                <a:srgbClr val="00FF00"/>
              </a:highlight>
            </a:endParaRPr>
          </a:p>
          <a:p>
            <a:pPr marL="514350" indent="-514350">
              <a:lnSpc>
                <a:spcPct val="120000"/>
              </a:lnSpc>
              <a:buFont typeface="+mj-lt"/>
              <a:buAutoNum type="arabicPeriod" startAt="4"/>
            </a:pPr>
            <a:r>
              <a:rPr lang="en-US" sz="2400" b="0" i="0" dirty="0">
                <a:solidFill>
                  <a:srgbClr val="212529"/>
                </a:solidFill>
                <a:effectLst/>
              </a:rPr>
              <a:t>It is safe to eat food that is past its expiration date.</a:t>
            </a:r>
            <a:r>
              <a:rPr lang="en-US" sz="2400" dirty="0">
                <a:solidFill>
                  <a:srgbClr val="212529"/>
                </a:solidFill>
              </a:rPr>
              <a:t> </a:t>
            </a:r>
            <a:r>
              <a:rPr lang="en-US" sz="2400" b="1" dirty="0">
                <a:solidFill>
                  <a:srgbClr val="212529"/>
                </a:solidFill>
              </a:rPr>
              <a:t>True/False</a:t>
            </a:r>
            <a:endParaRPr lang="en-US" sz="2400" b="1" i="0" dirty="0">
              <a:solidFill>
                <a:srgbClr val="212529"/>
              </a:solidFill>
              <a:effectLst/>
            </a:endParaRPr>
          </a:p>
        </p:txBody>
      </p:sp>
      <p:sp>
        <p:nvSpPr>
          <p:cNvPr id="5" name="Footer Placeholder 4">
            <a:extLst>
              <a:ext uri="{FF2B5EF4-FFF2-40B4-BE49-F238E27FC236}">
                <a16:creationId xmlns:a16="http://schemas.microsoft.com/office/drawing/2014/main" id="{927781FB-0F03-E721-1B21-85EFF817A8C6}"/>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B89F271A-CE2A-A406-4D1A-4D2A9067205B}"/>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14</a:t>
            </a:fld>
            <a:endParaRPr lang="en-GB" dirty="0"/>
          </a:p>
        </p:txBody>
      </p:sp>
    </p:spTree>
    <p:extLst>
      <p:ext uri="{BB962C8B-B14F-4D97-AF65-F5344CB8AC3E}">
        <p14:creationId xmlns:p14="http://schemas.microsoft.com/office/powerpoint/2010/main" val="3920876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140C19-46C5-F15B-35B0-936C990E7195}"/>
              </a:ext>
            </a:extLst>
          </p:cNvPr>
          <p:cNvSpPr>
            <a:spLocks noGrp="1"/>
          </p:cNvSpPr>
          <p:nvPr>
            <p:ph type="title"/>
          </p:nvPr>
        </p:nvSpPr>
        <p:spPr>
          <a:xfrm>
            <a:off x="465237" y="525331"/>
            <a:ext cx="8437563" cy="699425"/>
          </a:xfrm>
        </p:spPr>
        <p:txBody>
          <a:bodyPr>
            <a:normAutofit/>
          </a:bodyPr>
          <a:lstStyle/>
          <a:p>
            <a:pPr>
              <a:lnSpc>
                <a:spcPct val="120000"/>
              </a:lnSpc>
            </a:pPr>
            <a:r>
              <a:rPr lang="en-GB" sz="3200"/>
              <a:t>Progress check (2/2): Answers</a:t>
            </a:r>
          </a:p>
        </p:txBody>
      </p:sp>
      <p:sp>
        <p:nvSpPr>
          <p:cNvPr id="4" name="Text Placeholder 3">
            <a:extLst>
              <a:ext uri="{FF2B5EF4-FFF2-40B4-BE49-F238E27FC236}">
                <a16:creationId xmlns:a16="http://schemas.microsoft.com/office/drawing/2014/main" id="{67C87642-4D9F-B015-1994-853BA7AC4DE8}"/>
              </a:ext>
            </a:extLst>
          </p:cNvPr>
          <p:cNvSpPr>
            <a:spLocks noGrp="1"/>
          </p:cNvSpPr>
          <p:nvPr>
            <p:ph type="body" sz="quarter" idx="12"/>
          </p:nvPr>
        </p:nvSpPr>
        <p:spPr>
          <a:xfrm>
            <a:off x="465237" y="1206079"/>
            <a:ext cx="8213526" cy="3412090"/>
          </a:xfrm>
        </p:spPr>
        <p:txBody>
          <a:bodyPr vert="horz" lIns="0" tIns="0" rIns="0" bIns="0" rtlCol="0" anchor="t">
            <a:noAutofit/>
          </a:bodyPr>
          <a:lstStyle/>
          <a:p>
            <a:pPr marL="514350" indent="-514350">
              <a:lnSpc>
                <a:spcPct val="120000"/>
              </a:lnSpc>
              <a:buFont typeface="+mj-lt"/>
              <a:buAutoNum type="arabicPeriod" startAt="4"/>
            </a:pPr>
            <a:r>
              <a:rPr lang="en-US" sz="2400" b="0" i="0">
                <a:solidFill>
                  <a:srgbClr val="212529"/>
                </a:solidFill>
                <a:effectLst/>
              </a:rPr>
              <a:t>Duty of care obliges individuals to use reasonable skill and judgement when dealing with those in their care.</a:t>
            </a:r>
            <a:r>
              <a:rPr lang="en-US" sz="2400">
                <a:solidFill>
                  <a:srgbClr val="212529"/>
                </a:solidFill>
              </a:rPr>
              <a:t> </a:t>
            </a:r>
            <a:r>
              <a:rPr lang="en-US" sz="2400" b="1">
                <a:solidFill>
                  <a:srgbClr val="00B050"/>
                </a:solidFill>
              </a:rPr>
              <a:t>True</a:t>
            </a:r>
            <a:r>
              <a:rPr lang="en-US" sz="2400" b="1">
                <a:solidFill>
                  <a:srgbClr val="212529"/>
                </a:solidFill>
              </a:rPr>
              <a:t>/False</a:t>
            </a:r>
            <a:endParaRPr lang="en-US" sz="2400" b="1" i="0">
              <a:solidFill>
                <a:srgbClr val="212529"/>
              </a:solidFill>
              <a:effectLst/>
            </a:endParaRPr>
          </a:p>
          <a:p>
            <a:pPr marL="514350" indent="-514350">
              <a:lnSpc>
                <a:spcPct val="120000"/>
              </a:lnSpc>
              <a:buFont typeface="+mj-lt"/>
              <a:buAutoNum type="arabicPeriod" startAt="4"/>
            </a:pPr>
            <a:r>
              <a:rPr lang="en-US" sz="2400" b="0" i="0">
                <a:solidFill>
                  <a:srgbClr val="212529"/>
                </a:solidFill>
                <a:effectLst/>
              </a:rPr>
              <a:t>Duty of care requires employers to eliminate all risks in the workplace.</a:t>
            </a:r>
            <a:r>
              <a:rPr lang="en-US" sz="2400">
                <a:solidFill>
                  <a:srgbClr val="212529"/>
                </a:solidFill>
              </a:rPr>
              <a:t> </a:t>
            </a:r>
            <a:r>
              <a:rPr lang="en-US" sz="2400" b="1">
                <a:solidFill>
                  <a:srgbClr val="212529"/>
                </a:solidFill>
              </a:rPr>
              <a:t>True/</a:t>
            </a:r>
            <a:r>
              <a:rPr lang="en-US" sz="2400" b="1">
                <a:solidFill>
                  <a:srgbClr val="00B050"/>
                </a:solidFill>
              </a:rPr>
              <a:t>False</a:t>
            </a:r>
            <a:endParaRPr lang="en-US" sz="2400" b="1" i="0">
              <a:solidFill>
                <a:srgbClr val="00B050"/>
              </a:solidFill>
              <a:effectLst/>
              <a:highlight>
                <a:srgbClr val="00FF00"/>
              </a:highlight>
            </a:endParaRPr>
          </a:p>
          <a:p>
            <a:pPr marL="514350" indent="-514350">
              <a:lnSpc>
                <a:spcPct val="120000"/>
              </a:lnSpc>
              <a:buFont typeface="+mj-lt"/>
              <a:buAutoNum type="arabicPeriod" startAt="4"/>
            </a:pPr>
            <a:r>
              <a:rPr lang="en-US" sz="2400" b="0" i="0">
                <a:solidFill>
                  <a:srgbClr val="212529"/>
                </a:solidFill>
                <a:effectLst/>
              </a:rPr>
              <a:t>It is safe to eat food that is past its expiration date.</a:t>
            </a:r>
            <a:r>
              <a:rPr lang="en-US" sz="2400">
                <a:solidFill>
                  <a:srgbClr val="212529"/>
                </a:solidFill>
              </a:rPr>
              <a:t> </a:t>
            </a:r>
            <a:r>
              <a:rPr lang="en-US" sz="2400" b="1">
                <a:solidFill>
                  <a:srgbClr val="212529"/>
                </a:solidFill>
              </a:rPr>
              <a:t>True/</a:t>
            </a:r>
            <a:r>
              <a:rPr lang="en-US" sz="2400" b="1">
                <a:solidFill>
                  <a:srgbClr val="00B050"/>
                </a:solidFill>
              </a:rPr>
              <a:t>False</a:t>
            </a:r>
            <a:endParaRPr lang="en-US" sz="2400" b="1" i="0">
              <a:solidFill>
                <a:srgbClr val="00B050"/>
              </a:solidFill>
              <a:effectLst/>
              <a:cs typeface="Arial"/>
            </a:endParaRPr>
          </a:p>
        </p:txBody>
      </p:sp>
      <p:sp>
        <p:nvSpPr>
          <p:cNvPr id="5" name="Footer Placeholder 4">
            <a:extLst>
              <a:ext uri="{FF2B5EF4-FFF2-40B4-BE49-F238E27FC236}">
                <a16:creationId xmlns:a16="http://schemas.microsoft.com/office/drawing/2014/main" id="{927781FB-0F03-E721-1B21-85EFF817A8C6}"/>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a:t>Education and Training Foundation</a:t>
            </a:r>
          </a:p>
        </p:txBody>
      </p:sp>
      <p:sp>
        <p:nvSpPr>
          <p:cNvPr id="2" name="Slide Number Placeholder 1">
            <a:extLst>
              <a:ext uri="{FF2B5EF4-FFF2-40B4-BE49-F238E27FC236}">
                <a16:creationId xmlns:a16="http://schemas.microsoft.com/office/drawing/2014/main" id="{B89F271A-CE2A-A406-4D1A-4D2A9067205B}"/>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15</a:t>
            </a:fld>
            <a:endParaRPr lang="en-GB"/>
          </a:p>
        </p:txBody>
      </p:sp>
    </p:spTree>
    <p:extLst>
      <p:ext uri="{BB962C8B-B14F-4D97-AF65-F5344CB8AC3E}">
        <p14:creationId xmlns:p14="http://schemas.microsoft.com/office/powerpoint/2010/main" val="80490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405E9E-B081-66C7-F27E-BE0A56D01C31}"/>
              </a:ext>
            </a:extLst>
          </p:cNvPr>
          <p:cNvSpPr>
            <a:spLocks noGrp="1"/>
          </p:cNvSpPr>
          <p:nvPr>
            <p:ph type="title"/>
          </p:nvPr>
        </p:nvSpPr>
        <p:spPr>
          <a:xfrm>
            <a:off x="471477" y="516300"/>
            <a:ext cx="8437563" cy="699425"/>
          </a:xfrm>
        </p:spPr>
        <p:txBody>
          <a:bodyPr>
            <a:normAutofit/>
          </a:bodyPr>
          <a:lstStyle/>
          <a:p>
            <a:pPr>
              <a:lnSpc>
                <a:spcPct val="120000"/>
              </a:lnSpc>
            </a:pPr>
            <a:r>
              <a:rPr lang="en-GB" sz="3200" dirty="0"/>
              <a:t>Home study 1.0</a:t>
            </a:r>
          </a:p>
        </p:txBody>
      </p:sp>
      <p:sp>
        <p:nvSpPr>
          <p:cNvPr id="4" name="Text Placeholder 3">
            <a:extLst>
              <a:ext uri="{FF2B5EF4-FFF2-40B4-BE49-F238E27FC236}">
                <a16:creationId xmlns:a16="http://schemas.microsoft.com/office/drawing/2014/main" id="{D7BB8A74-8CB8-0A4B-0264-DB23CDA232E3}"/>
              </a:ext>
            </a:extLst>
          </p:cNvPr>
          <p:cNvSpPr>
            <a:spLocks noGrp="1"/>
          </p:cNvSpPr>
          <p:nvPr>
            <p:ph type="body" sz="quarter" idx="12"/>
          </p:nvPr>
        </p:nvSpPr>
        <p:spPr>
          <a:xfrm>
            <a:off x="471477" y="1212307"/>
            <a:ext cx="8201046" cy="3414893"/>
          </a:xfrm>
        </p:spPr>
        <p:txBody>
          <a:bodyPr/>
          <a:lstStyle/>
          <a:p>
            <a:pPr>
              <a:lnSpc>
                <a:spcPct val="120000"/>
              </a:lnSpc>
            </a:pPr>
            <a:r>
              <a:rPr lang="en-US" sz="1800" dirty="0"/>
              <a:t>Research the policies and procedures of your industry placement, and create a document that provides an outline of the following:</a:t>
            </a:r>
          </a:p>
          <a:p>
            <a:pPr marL="342900" indent="-342900">
              <a:lnSpc>
                <a:spcPct val="120000"/>
              </a:lnSpc>
              <a:buFont typeface="Arial" panose="020B0604020202020204" pitchFamily="34" charset="0"/>
              <a:buChar char="•"/>
            </a:pPr>
            <a:r>
              <a:rPr lang="en-US" sz="1800" dirty="0"/>
              <a:t>health and safety policy, including fire safety</a:t>
            </a:r>
          </a:p>
          <a:p>
            <a:pPr marL="342900" indent="-342900">
              <a:lnSpc>
                <a:spcPct val="120000"/>
              </a:lnSpc>
              <a:buFont typeface="Arial" panose="020B0604020202020204" pitchFamily="34" charset="0"/>
              <a:buChar char="•"/>
            </a:pPr>
            <a:r>
              <a:rPr lang="en-US" sz="1800" dirty="0"/>
              <a:t>food hygiene policy</a:t>
            </a:r>
          </a:p>
          <a:p>
            <a:pPr marL="342900" indent="-342900">
              <a:lnSpc>
                <a:spcPct val="120000"/>
              </a:lnSpc>
              <a:buFont typeface="Arial" panose="020B0604020202020204" pitchFamily="34" charset="0"/>
              <a:buChar char="•"/>
            </a:pPr>
            <a:r>
              <a:rPr lang="en-US" sz="1800" dirty="0"/>
              <a:t>safeguarding policy</a:t>
            </a:r>
          </a:p>
          <a:p>
            <a:pPr marL="342900" indent="-342900">
              <a:lnSpc>
                <a:spcPct val="120000"/>
              </a:lnSpc>
              <a:buFont typeface="Arial" panose="020B0604020202020204" pitchFamily="34" charset="0"/>
              <a:buChar char="•"/>
            </a:pPr>
            <a:r>
              <a:rPr lang="en-US" sz="1800" dirty="0"/>
              <a:t>visitor policy</a:t>
            </a:r>
          </a:p>
          <a:p>
            <a:pPr marL="342900" indent="-342900">
              <a:lnSpc>
                <a:spcPct val="120000"/>
              </a:lnSpc>
              <a:buFont typeface="Arial" panose="020B0604020202020204" pitchFamily="34" charset="0"/>
              <a:buChar char="•"/>
            </a:pPr>
            <a:r>
              <a:rPr lang="en-US" sz="1800" dirty="0"/>
              <a:t>confidentiality policy.</a:t>
            </a:r>
          </a:p>
          <a:p>
            <a:pPr>
              <a:lnSpc>
                <a:spcPct val="120000"/>
              </a:lnSpc>
            </a:pPr>
            <a:endParaRPr lang="en-US" sz="1800" b="1" dirty="0"/>
          </a:p>
          <a:p>
            <a:pPr>
              <a:lnSpc>
                <a:spcPct val="120000"/>
              </a:lnSpc>
            </a:pPr>
            <a:r>
              <a:rPr lang="en-US" sz="1800" b="1" dirty="0"/>
              <a:t>Extension: </a:t>
            </a:r>
            <a:r>
              <a:rPr lang="en-US" sz="1800" dirty="0"/>
              <a:t>Talk to your placement mentor or supervisor and determine your setting’s approach to risk.</a:t>
            </a:r>
          </a:p>
          <a:p>
            <a:pPr>
              <a:lnSpc>
                <a:spcPct val="120000"/>
              </a:lnSpc>
            </a:pPr>
            <a:endParaRPr lang="en-GB" sz="1800" dirty="0"/>
          </a:p>
        </p:txBody>
      </p:sp>
      <p:sp>
        <p:nvSpPr>
          <p:cNvPr id="5" name="Footer Placeholder 4">
            <a:extLst>
              <a:ext uri="{FF2B5EF4-FFF2-40B4-BE49-F238E27FC236}">
                <a16:creationId xmlns:a16="http://schemas.microsoft.com/office/drawing/2014/main" id="{C60447AB-270F-7F84-F8FE-A70925EA3A21}"/>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3E16505E-BA92-9E4D-0EE8-18D34A2E21CF}"/>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16</a:t>
            </a:fld>
            <a:endParaRPr lang="en-GB" dirty="0"/>
          </a:p>
        </p:txBody>
      </p:sp>
    </p:spTree>
    <p:extLst>
      <p:ext uri="{BB962C8B-B14F-4D97-AF65-F5344CB8AC3E}">
        <p14:creationId xmlns:p14="http://schemas.microsoft.com/office/powerpoint/2010/main" val="1523848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a:t>02</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ormAutofit fontScale="40000" lnSpcReduction="20000"/>
          </a:bodyPr>
          <a:lstStyle/>
          <a:p>
            <a:r>
              <a:rPr lang="en-US" dirty="0"/>
              <a:t>Introduction to risk assessment and management: The difference between risk aversion and risk management</a:t>
            </a:r>
          </a:p>
        </p:txBody>
      </p:sp>
    </p:spTree>
    <p:extLst>
      <p:ext uri="{BB962C8B-B14F-4D97-AF65-F5344CB8AC3E}">
        <p14:creationId xmlns:p14="http://schemas.microsoft.com/office/powerpoint/2010/main" val="3072831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65237" y="518243"/>
            <a:ext cx="8437563" cy="699425"/>
          </a:xfrm>
        </p:spPr>
        <p:txBody>
          <a:bodyPr>
            <a:normAutofit/>
          </a:bodyPr>
          <a:lstStyle/>
          <a:p>
            <a:pPr>
              <a:lnSpc>
                <a:spcPct val="120000"/>
              </a:lnSpc>
            </a:pPr>
            <a:r>
              <a:rPr lang="en-GB" sz="3200" dirty="0"/>
              <a:t>Lesson objectives</a:t>
            </a:r>
          </a:p>
        </p:txBody>
      </p:sp>
      <p:sp>
        <p:nvSpPr>
          <p:cNvPr id="5" name="Text Placeholder 4"/>
          <p:cNvSpPr>
            <a:spLocks noGrp="1"/>
          </p:cNvSpPr>
          <p:nvPr>
            <p:ph type="body" sz="quarter" idx="12"/>
          </p:nvPr>
        </p:nvSpPr>
        <p:spPr>
          <a:xfrm>
            <a:off x="465237" y="1206079"/>
            <a:ext cx="8213526" cy="3419178"/>
          </a:xfrm>
        </p:spPr>
        <p:txBody>
          <a:bodyPr/>
          <a:lstStyle/>
          <a:p>
            <a:pPr>
              <a:lnSpc>
                <a:spcPct val="120000"/>
              </a:lnSpc>
            </a:pPr>
            <a:r>
              <a:rPr lang="en-GB" sz="2400" dirty="0"/>
              <a:t>By the end of this activity, learners should be able to:</a:t>
            </a:r>
          </a:p>
          <a:p>
            <a:pPr marL="514350" indent="-514350">
              <a:lnSpc>
                <a:spcPct val="120000"/>
              </a:lnSpc>
              <a:buFont typeface="Arial" panose="020B0604020202020204" pitchFamily="34" charset="0"/>
              <a:buChar char="•"/>
            </a:pPr>
            <a:r>
              <a:rPr lang="en-US" sz="2400" dirty="0"/>
              <a:t>define “aversion” and “management” in relation to risk</a:t>
            </a:r>
          </a:p>
          <a:p>
            <a:pPr marL="514350" indent="-514350">
              <a:lnSpc>
                <a:spcPct val="120000"/>
              </a:lnSpc>
              <a:buFont typeface="Arial" panose="020B0604020202020204" pitchFamily="34" charset="0"/>
              <a:buChar char="•"/>
            </a:pPr>
            <a:r>
              <a:rPr lang="en-US" sz="2400" dirty="0"/>
              <a:t>define the difference between risk aversion and risk management</a:t>
            </a:r>
          </a:p>
          <a:p>
            <a:pPr marL="514350" indent="-514350">
              <a:lnSpc>
                <a:spcPct val="120000"/>
              </a:lnSpc>
              <a:buFont typeface="Arial" panose="020B0604020202020204" pitchFamily="34" charset="0"/>
              <a:buChar char="•"/>
            </a:pPr>
            <a:r>
              <a:rPr lang="en-US" sz="2400" dirty="0"/>
              <a:t>explain the importance of risky play for developing children’s resilience </a:t>
            </a:r>
          </a:p>
          <a:p>
            <a:pPr marL="514350" indent="-514350">
              <a:lnSpc>
                <a:spcPct val="120000"/>
              </a:lnSpc>
              <a:buFont typeface="Arial" panose="020B0604020202020204" pitchFamily="34" charset="0"/>
              <a:buChar char="•"/>
            </a:pPr>
            <a:r>
              <a:rPr lang="en-US" sz="2400" dirty="0"/>
              <a:t>support and manage risk</a:t>
            </a:r>
            <a:r>
              <a:rPr lang="en-GB" sz="2400" dirty="0"/>
              <a:t>.</a:t>
            </a:r>
            <a:br>
              <a:rPr lang="en-GB" sz="2400" dirty="0">
                <a:solidFill>
                  <a:schemeClr val="accent1"/>
                </a:solidFill>
              </a:rPr>
            </a:br>
            <a:endParaRPr lang="en-GB" sz="24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18</a:t>
            </a:fld>
            <a:endParaRPr lang="en-GB" dirty="0"/>
          </a:p>
        </p:txBody>
      </p:sp>
    </p:spTree>
    <p:extLst>
      <p:ext uri="{BB962C8B-B14F-4D97-AF65-F5344CB8AC3E}">
        <p14:creationId xmlns:p14="http://schemas.microsoft.com/office/powerpoint/2010/main" val="1546047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73F1FA-E700-E678-E5ED-8C2AD377B0BF}"/>
              </a:ext>
            </a:extLst>
          </p:cNvPr>
          <p:cNvSpPr>
            <a:spLocks noGrp="1"/>
          </p:cNvSpPr>
          <p:nvPr>
            <p:ph type="title"/>
          </p:nvPr>
        </p:nvSpPr>
        <p:spPr>
          <a:xfrm>
            <a:off x="467883" y="514887"/>
            <a:ext cx="8437563" cy="699425"/>
          </a:xfrm>
        </p:spPr>
        <p:txBody>
          <a:bodyPr anchor="t">
            <a:normAutofit/>
          </a:bodyPr>
          <a:lstStyle/>
          <a:p>
            <a:pPr>
              <a:lnSpc>
                <a:spcPct val="120000"/>
              </a:lnSpc>
            </a:pPr>
            <a:r>
              <a:rPr lang="en-GB" sz="3200" dirty="0">
                <a:latin typeface="+mn-lt"/>
              </a:rPr>
              <a:t>Starter activity 2.0</a:t>
            </a:r>
          </a:p>
        </p:txBody>
      </p:sp>
      <p:sp>
        <p:nvSpPr>
          <p:cNvPr id="4" name="Text Placeholder 3">
            <a:extLst>
              <a:ext uri="{FF2B5EF4-FFF2-40B4-BE49-F238E27FC236}">
                <a16:creationId xmlns:a16="http://schemas.microsoft.com/office/drawing/2014/main" id="{10F46066-C08D-5148-4EAA-5C5D5CCD9AE5}"/>
              </a:ext>
            </a:extLst>
          </p:cNvPr>
          <p:cNvSpPr>
            <a:spLocks noGrp="1"/>
          </p:cNvSpPr>
          <p:nvPr>
            <p:ph type="body" sz="quarter" idx="12"/>
          </p:nvPr>
        </p:nvSpPr>
        <p:spPr>
          <a:xfrm>
            <a:off x="467883" y="1207112"/>
            <a:ext cx="6138480" cy="3421501"/>
          </a:xfrm>
        </p:spPr>
        <p:txBody>
          <a:bodyPr>
            <a:noAutofit/>
          </a:bodyPr>
          <a:lstStyle/>
          <a:p>
            <a:pPr>
              <a:lnSpc>
                <a:spcPct val="120000"/>
              </a:lnSpc>
            </a:pPr>
            <a:r>
              <a:rPr lang="en-GB" sz="2400" b="0" dirty="0"/>
              <a:t>In small groups, share your home study overview of your setting’s policies and procedures:</a:t>
            </a:r>
          </a:p>
          <a:p>
            <a:pPr lvl="1">
              <a:lnSpc>
                <a:spcPct val="120000"/>
              </a:lnSpc>
              <a:buFont typeface="Arial" panose="020B0604020202020204" pitchFamily="34" charset="0"/>
              <a:buChar char="•"/>
            </a:pPr>
            <a:r>
              <a:rPr lang="en-GB" sz="2400" b="0" dirty="0"/>
              <a:t>What do you think these documents tell you about the setting’s approach to risk?</a:t>
            </a:r>
          </a:p>
          <a:p>
            <a:pPr lvl="1">
              <a:lnSpc>
                <a:spcPct val="120000"/>
              </a:lnSpc>
              <a:buFont typeface="Arial" panose="020B0604020202020204" pitchFamily="34" charset="0"/>
              <a:buChar char="•"/>
            </a:pPr>
            <a:r>
              <a:rPr lang="en-GB" sz="2400" b="0" dirty="0"/>
              <a:t>Are there any similarities and differences between individual settings? </a:t>
            </a:r>
          </a:p>
        </p:txBody>
      </p:sp>
      <p:pic>
        <p:nvPicPr>
          <p:cNvPr id="7" name="Picture 6">
            <a:extLst>
              <a:ext uri="{FF2B5EF4-FFF2-40B4-BE49-F238E27FC236}">
                <a16:creationId xmlns:a16="http://schemas.microsoft.com/office/drawing/2014/main" id="{19C63876-288C-0501-6CBF-D740B3D8D92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75069" y="1207224"/>
            <a:ext cx="2015224" cy="2015224"/>
          </a:xfrm>
          <a:prstGeom prst="rect">
            <a:avLst/>
          </a:prstGeom>
          <a:noFill/>
        </p:spPr>
      </p:pic>
      <p:sp>
        <p:nvSpPr>
          <p:cNvPr id="5" name="Footer Placeholder 4">
            <a:extLst>
              <a:ext uri="{FF2B5EF4-FFF2-40B4-BE49-F238E27FC236}">
                <a16:creationId xmlns:a16="http://schemas.microsoft.com/office/drawing/2014/main" id="{1F7C7557-C981-B59D-4A7C-D72643F9661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9B07DE87-3373-390B-7659-9E11C8437DD1}"/>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19</a:t>
            </a:fld>
            <a:endParaRPr lang="en-GB" dirty="0"/>
          </a:p>
        </p:txBody>
      </p:sp>
    </p:spTree>
    <p:extLst>
      <p:ext uri="{BB962C8B-B14F-4D97-AF65-F5344CB8AC3E}">
        <p14:creationId xmlns:p14="http://schemas.microsoft.com/office/powerpoint/2010/main" val="3704309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a:t>01</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ormAutofit fontScale="55000" lnSpcReduction="20000"/>
          </a:bodyPr>
          <a:lstStyle/>
          <a:p>
            <a:r>
              <a:rPr lang="en-US" dirty="0"/>
              <a:t>Introduction to risk assessment: Duty of care and underpinning legislation</a:t>
            </a:r>
          </a:p>
        </p:txBody>
      </p:sp>
    </p:spTree>
    <p:extLst>
      <p:ext uri="{BB962C8B-B14F-4D97-AF65-F5344CB8AC3E}">
        <p14:creationId xmlns:p14="http://schemas.microsoft.com/office/powerpoint/2010/main" val="325678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201332-3C42-C59A-9586-9F3177FA4360}"/>
              </a:ext>
            </a:extLst>
          </p:cNvPr>
          <p:cNvSpPr>
            <a:spLocks noGrp="1"/>
          </p:cNvSpPr>
          <p:nvPr>
            <p:ph type="title"/>
          </p:nvPr>
        </p:nvSpPr>
        <p:spPr>
          <a:xfrm>
            <a:off x="466287" y="515131"/>
            <a:ext cx="8437563" cy="699425"/>
          </a:xfrm>
        </p:spPr>
        <p:txBody>
          <a:bodyPr anchor="t">
            <a:normAutofit/>
          </a:bodyPr>
          <a:lstStyle/>
          <a:p>
            <a:pPr>
              <a:lnSpc>
                <a:spcPct val="120000"/>
              </a:lnSpc>
            </a:pPr>
            <a:r>
              <a:rPr lang="en-GB" sz="3200" dirty="0"/>
              <a:t>Activity 2.1</a:t>
            </a:r>
          </a:p>
        </p:txBody>
      </p:sp>
      <p:sp>
        <p:nvSpPr>
          <p:cNvPr id="4" name="Text Placeholder 3">
            <a:extLst>
              <a:ext uri="{FF2B5EF4-FFF2-40B4-BE49-F238E27FC236}">
                <a16:creationId xmlns:a16="http://schemas.microsoft.com/office/drawing/2014/main" id="{852DCF28-C6BD-D574-E509-1721B5F5D976}"/>
              </a:ext>
            </a:extLst>
          </p:cNvPr>
          <p:cNvSpPr>
            <a:spLocks noGrp="1"/>
          </p:cNvSpPr>
          <p:nvPr>
            <p:ph type="body" sz="quarter" idx="12"/>
          </p:nvPr>
        </p:nvSpPr>
        <p:spPr>
          <a:xfrm>
            <a:off x="466286" y="1212748"/>
            <a:ext cx="4826877" cy="3415621"/>
          </a:xfrm>
        </p:spPr>
        <p:txBody>
          <a:bodyPr>
            <a:noAutofit/>
          </a:bodyPr>
          <a:lstStyle/>
          <a:p>
            <a:pPr>
              <a:lnSpc>
                <a:spcPct val="140000"/>
              </a:lnSpc>
            </a:pPr>
            <a:r>
              <a:rPr lang="en-GB" sz="2400" b="0" dirty="0"/>
              <a:t>Look at the image on the right:</a:t>
            </a:r>
          </a:p>
          <a:p>
            <a:pPr lvl="1">
              <a:lnSpc>
                <a:spcPct val="140000"/>
              </a:lnSpc>
              <a:buFont typeface="Arial" panose="020B0604020202020204" pitchFamily="34" charset="0"/>
              <a:buChar char="•"/>
            </a:pPr>
            <a:r>
              <a:rPr lang="en-GB" sz="2400" b="0" dirty="0"/>
              <a:t>Identify any risks. </a:t>
            </a:r>
          </a:p>
          <a:p>
            <a:pPr lvl="1">
              <a:lnSpc>
                <a:spcPct val="140000"/>
              </a:lnSpc>
              <a:buFont typeface="Arial" panose="020B0604020202020204" pitchFamily="34" charset="0"/>
              <a:buChar char="•"/>
            </a:pPr>
            <a:r>
              <a:rPr lang="en-GB" sz="2400" b="0" dirty="0"/>
              <a:t>Describe any benefits to this type of play.</a:t>
            </a:r>
            <a:r>
              <a:rPr lang="en-GB" sz="2400" dirty="0"/>
              <a:t>	</a:t>
            </a:r>
          </a:p>
          <a:p>
            <a:pPr marL="0" lvl="1" indent="0">
              <a:lnSpc>
                <a:spcPct val="140000"/>
              </a:lnSpc>
              <a:buNone/>
            </a:pPr>
            <a:endParaRPr lang="en-GB" sz="2400" dirty="0"/>
          </a:p>
          <a:p>
            <a:pPr marL="0" lvl="1" indent="0">
              <a:lnSpc>
                <a:spcPct val="140000"/>
              </a:lnSpc>
              <a:buNone/>
            </a:pPr>
            <a:r>
              <a:rPr lang="en-GB" sz="2400" b="0" dirty="0"/>
              <a:t>Do the benefits outweigh the risks?</a:t>
            </a:r>
            <a:r>
              <a:rPr lang="en-GB" sz="2400" dirty="0"/>
              <a:t>		</a:t>
            </a:r>
          </a:p>
        </p:txBody>
      </p:sp>
      <p:pic>
        <p:nvPicPr>
          <p:cNvPr id="7" name="Picture 6" descr="An image of a child swinging on an outdoor climbing frame">
            <a:extLst>
              <a:ext uri="{FF2B5EF4-FFF2-40B4-BE49-F238E27FC236}">
                <a16:creationId xmlns:a16="http://schemas.microsoft.com/office/drawing/2014/main" id="{61D96779-137A-F6FB-116D-1DD2B55928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00" r="29553" b="1"/>
          <a:stretch/>
        </p:blipFill>
        <p:spPr>
          <a:xfrm>
            <a:off x="5466909" y="1212747"/>
            <a:ext cx="3210804" cy="3415621"/>
          </a:xfrm>
          <a:prstGeom prst="rect">
            <a:avLst/>
          </a:prstGeom>
          <a:noFill/>
        </p:spPr>
      </p:pic>
      <p:sp>
        <p:nvSpPr>
          <p:cNvPr id="5" name="Footer Placeholder 4">
            <a:extLst>
              <a:ext uri="{FF2B5EF4-FFF2-40B4-BE49-F238E27FC236}">
                <a16:creationId xmlns:a16="http://schemas.microsoft.com/office/drawing/2014/main" id="{AC2D2146-D624-6E02-0FA2-759141E4B70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3EF72777-57D0-9979-7011-88719B8AEED7}"/>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20</a:t>
            </a:fld>
            <a:endParaRPr lang="en-GB" dirty="0"/>
          </a:p>
        </p:txBody>
      </p:sp>
    </p:spTree>
    <p:extLst>
      <p:ext uri="{BB962C8B-B14F-4D97-AF65-F5344CB8AC3E}">
        <p14:creationId xmlns:p14="http://schemas.microsoft.com/office/powerpoint/2010/main" val="393970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237" y="521032"/>
            <a:ext cx="8437563" cy="699425"/>
          </a:xfrm>
        </p:spPr>
        <p:txBody>
          <a:bodyPr>
            <a:normAutofit/>
          </a:bodyPr>
          <a:lstStyle/>
          <a:p>
            <a:pPr>
              <a:lnSpc>
                <a:spcPct val="120000"/>
              </a:lnSpc>
            </a:pPr>
            <a:r>
              <a:rPr lang="en-GB" sz="3200" dirty="0"/>
              <a:t>Introduction and background</a:t>
            </a:r>
          </a:p>
        </p:txBody>
      </p:sp>
      <p:sp>
        <p:nvSpPr>
          <p:cNvPr id="5" name="Text Placeholder 4"/>
          <p:cNvSpPr>
            <a:spLocks noGrp="1"/>
          </p:cNvSpPr>
          <p:nvPr>
            <p:ph type="body" sz="quarter" idx="12"/>
          </p:nvPr>
        </p:nvSpPr>
        <p:spPr>
          <a:xfrm>
            <a:off x="465238" y="1206057"/>
            <a:ext cx="5496084" cy="3483389"/>
          </a:xfrm>
        </p:spPr>
        <p:txBody>
          <a:bodyPr vert="horz" lIns="0" tIns="0" rIns="0" bIns="0" rtlCol="0" anchor="t">
            <a:noAutofit/>
          </a:bodyPr>
          <a:lstStyle/>
          <a:p>
            <a:pPr marL="0" lvl="2" indent="0">
              <a:lnSpc>
                <a:spcPct val="120000"/>
              </a:lnSpc>
              <a:spcBef>
                <a:spcPts val="0"/>
              </a:spcBef>
              <a:buNone/>
            </a:pPr>
            <a:r>
              <a:rPr lang="en-GB" sz="2000" b="0" dirty="0">
                <a:latin typeface="Arial"/>
                <a:cs typeface="Arial"/>
              </a:rPr>
              <a:t>In the 1970s, most seven to eight year olds went to and from school on their own.</a:t>
            </a:r>
          </a:p>
          <a:p>
            <a:pPr marL="0" lvl="2" indent="0">
              <a:lnSpc>
                <a:spcPct val="120000"/>
              </a:lnSpc>
              <a:spcBef>
                <a:spcPts val="0"/>
              </a:spcBef>
              <a:buNone/>
            </a:pPr>
            <a:endParaRPr lang="en-GB" sz="2000" b="0" dirty="0">
              <a:latin typeface="Arial"/>
              <a:cs typeface="Arial"/>
            </a:endParaRPr>
          </a:p>
          <a:p>
            <a:pPr marL="0" lvl="2" indent="0">
              <a:lnSpc>
                <a:spcPct val="120000"/>
              </a:lnSpc>
              <a:spcBef>
                <a:spcPts val="0"/>
              </a:spcBef>
              <a:buNone/>
            </a:pPr>
            <a:r>
              <a:rPr lang="en-GB" sz="2000" b="0" dirty="0">
                <a:latin typeface="Arial"/>
                <a:cs typeface="Arial"/>
              </a:rPr>
              <a:t>By the 1990s, this was around 1 in 10, and this figure remains around the same today.</a:t>
            </a:r>
          </a:p>
          <a:p>
            <a:pPr marL="0" lvl="2" indent="0">
              <a:lnSpc>
                <a:spcPct val="120000"/>
              </a:lnSpc>
              <a:spcBef>
                <a:spcPts val="0"/>
              </a:spcBef>
              <a:buNone/>
            </a:pPr>
            <a:endParaRPr lang="en-GB" sz="2000" b="0" dirty="0">
              <a:latin typeface="Arial"/>
              <a:cs typeface="Arial"/>
            </a:endParaRPr>
          </a:p>
          <a:p>
            <a:pPr marL="0" lvl="2" indent="0">
              <a:lnSpc>
                <a:spcPct val="120000"/>
              </a:lnSpc>
              <a:spcBef>
                <a:spcPts val="0"/>
              </a:spcBef>
              <a:buNone/>
            </a:pPr>
            <a:r>
              <a:rPr lang="en-GB" sz="2000" b="0" dirty="0">
                <a:latin typeface="Arial"/>
                <a:cs typeface="Arial"/>
              </a:rPr>
              <a:t>What factors do you think may have caused this shift?</a:t>
            </a:r>
          </a:p>
        </p:txBody>
      </p:sp>
      <p:sp>
        <p:nvSpPr>
          <p:cNvPr id="6" name="Content Placeholder 5"/>
          <p:cNvSpPr>
            <a:spLocks noGrp="1"/>
          </p:cNvSpPr>
          <p:nvPr>
            <p:ph sz="quarter" idx="13"/>
          </p:nvPr>
        </p:nvSpPr>
        <p:spPr>
          <a:xfrm>
            <a:off x="6584565" y="2042708"/>
            <a:ext cx="2105429" cy="2579760"/>
          </a:xfrm>
        </p:spPr>
        <p:txBody>
          <a:bodyPr anchor="ctr"/>
          <a:lstStyle/>
          <a:p>
            <a:pPr algn="ctr">
              <a:lnSpc>
                <a:spcPct val="120000"/>
              </a:lnSpc>
              <a:spcBef>
                <a:spcPts val="0"/>
              </a:spcBef>
            </a:pPr>
            <a:r>
              <a:rPr lang="en-GB" sz="2000" b="0" dirty="0">
                <a:latin typeface="Arial" panose="020B0604020202020204" pitchFamily="34" charset="0"/>
                <a:cs typeface="Arial" panose="020B0604020202020204" pitchFamily="34" charset="0"/>
              </a:rPr>
              <a:t>In the UK, the way we think about keeping children safe changed in a generation.</a:t>
            </a:r>
            <a:endParaRPr lang="en-GB" sz="2000" dirty="0"/>
          </a:p>
          <a:p>
            <a:pPr>
              <a:lnSpc>
                <a:spcPct val="120000"/>
              </a:lnSpc>
              <a:spcBef>
                <a:spcPts val="0"/>
              </a:spcBef>
            </a:pPr>
            <a:endParaRPr lang="en-GB" dirty="0"/>
          </a:p>
        </p:txBody>
      </p:sp>
      <p:pic>
        <p:nvPicPr>
          <p:cNvPr id="7" name="Graphic 6">
            <a:extLst>
              <a:ext uri="{FF2B5EF4-FFF2-40B4-BE49-F238E27FC236}">
                <a16:creationId xmlns:a16="http://schemas.microsoft.com/office/drawing/2014/main" id="{5972B30C-3015-EE70-3829-3F34D8FE070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953" y="521032"/>
            <a:ext cx="1801020" cy="1801020"/>
          </a:xfrm>
          <a:prstGeom prst="rect">
            <a:avLst/>
          </a:prstGeom>
        </p:spPr>
      </p:pic>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21</a:t>
            </a:fld>
            <a:endParaRPr lang="en-GB" dirty="0"/>
          </a:p>
        </p:txBody>
      </p:sp>
    </p:spTree>
    <p:extLst>
      <p:ext uri="{BB962C8B-B14F-4D97-AF65-F5344CB8AC3E}">
        <p14:creationId xmlns:p14="http://schemas.microsoft.com/office/powerpoint/2010/main" val="1116102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EF6A6A-66C6-4ECB-337A-FDC49CE014C9}"/>
              </a:ext>
            </a:extLst>
          </p:cNvPr>
          <p:cNvSpPr>
            <a:spLocks noGrp="1"/>
          </p:cNvSpPr>
          <p:nvPr>
            <p:ph type="title"/>
          </p:nvPr>
        </p:nvSpPr>
        <p:spPr>
          <a:xfrm>
            <a:off x="466287" y="515445"/>
            <a:ext cx="8437563" cy="699425"/>
          </a:xfrm>
        </p:spPr>
        <p:txBody>
          <a:bodyPr anchor="t">
            <a:normAutofit/>
          </a:bodyPr>
          <a:lstStyle/>
          <a:p>
            <a:pPr>
              <a:lnSpc>
                <a:spcPct val="120000"/>
              </a:lnSpc>
            </a:pPr>
            <a:r>
              <a:rPr lang="en-GB" sz="3200" dirty="0">
                <a:latin typeface="+mn-lt"/>
              </a:rPr>
              <a:t>Statistics</a:t>
            </a:r>
          </a:p>
        </p:txBody>
      </p:sp>
      <p:sp>
        <p:nvSpPr>
          <p:cNvPr id="4" name="Text Placeholder 3">
            <a:extLst>
              <a:ext uri="{FF2B5EF4-FFF2-40B4-BE49-F238E27FC236}">
                <a16:creationId xmlns:a16="http://schemas.microsoft.com/office/drawing/2014/main" id="{8582396F-A9FC-FC75-4197-2095B45D7EE7}"/>
              </a:ext>
            </a:extLst>
          </p:cNvPr>
          <p:cNvSpPr>
            <a:spLocks noGrp="1"/>
          </p:cNvSpPr>
          <p:nvPr>
            <p:ph type="body" sz="quarter" idx="12"/>
          </p:nvPr>
        </p:nvSpPr>
        <p:spPr>
          <a:xfrm>
            <a:off x="464574" y="1213037"/>
            <a:ext cx="5475482" cy="3412376"/>
          </a:xfrm>
        </p:spPr>
        <p:txBody>
          <a:bodyPr>
            <a:noAutofit/>
          </a:bodyPr>
          <a:lstStyle/>
          <a:p>
            <a:pPr>
              <a:lnSpc>
                <a:spcPct val="120000"/>
              </a:lnSpc>
            </a:pPr>
            <a:r>
              <a:rPr lang="en-GB" sz="2000" b="0" dirty="0"/>
              <a:t>In a National Travel Survey, parents gave some of the following reasons for accompanying their 5-10-year-old children to school:</a:t>
            </a:r>
          </a:p>
          <a:p>
            <a:pPr lvl="1">
              <a:lnSpc>
                <a:spcPct val="120000"/>
              </a:lnSpc>
              <a:buFont typeface="Arial" panose="020B0604020202020204" pitchFamily="34" charset="0"/>
              <a:buChar char="•"/>
            </a:pPr>
            <a:r>
              <a:rPr lang="en-GB" sz="2000" b="0" dirty="0"/>
              <a:t>traffic danger (47 per cent)</a:t>
            </a:r>
          </a:p>
          <a:p>
            <a:pPr lvl="1">
              <a:lnSpc>
                <a:spcPct val="120000"/>
              </a:lnSpc>
              <a:buFont typeface="Arial" panose="020B0604020202020204" pitchFamily="34" charset="0"/>
              <a:buChar char="•"/>
            </a:pPr>
            <a:r>
              <a:rPr lang="en-GB" sz="2000" b="0" dirty="0"/>
              <a:t>fear of assault (29 per cent).</a:t>
            </a:r>
          </a:p>
          <a:p>
            <a:pPr marL="0" lvl="1" indent="0">
              <a:lnSpc>
                <a:spcPct val="120000"/>
              </a:lnSpc>
              <a:buNone/>
            </a:pPr>
            <a:endParaRPr lang="en-GB" sz="2000" b="0" dirty="0"/>
          </a:p>
          <a:p>
            <a:pPr marL="0" lvl="1" indent="0">
              <a:lnSpc>
                <a:spcPct val="120000"/>
              </a:lnSpc>
              <a:buNone/>
            </a:pPr>
            <a:r>
              <a:rPr lang="en-GB" sz="2000" b="0" dirty="0"/>
              <a:t>How does this compare to your own thoughts?</a:t>
            </a:r>
          </a:p>
        </p:txBody>
      </p:sp>
      <p:pic>
        <p:nvPicPr>
          <p:cNvPr id="9" name="Picture 8">
            <a:extLst>
              <a:ext uri="{FF2B5EF4-FFF2-40B4-BE49-F238E27FC236}">
                <a16:creationId xmlns:a16="http://schemas.microsoft.com/office/drawing/2014/main" id="{6E12D50D-B429-58CA-D990-2A4C3B80BF9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6193" y="1205949"/>
            <a:ext cx="2275696" cy="3412376"/>
          </a:xfrm>
          <a:prstGeom prst="rect">
            <a:avLst/>
          </a:prstGeom>
        </p:spPr>
      </p:pic>
      <p:sp>
        <p:nvSpPr>
          <p:cNvPr id="5" name="Footer Placeholder 4">
            <a:extLst>
              <a:ext uri="{FF2B5EF4-FFF2-40B4-BE49-F238E27FC236}">
                <a16:creationId xmlns:a16="http://schemas.microsoft.com/office/drawing/2014/main" id="{A105DA60-AE6B-8672-3383-A3DCB661B6A7}"/>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9D42C95C-BF3E-6574-2E95-5C8CE3792165}"/>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22</a:t>
            </a:fld>
            <a:endParaRPr lang="en-GB" dirty="0"/>
          </a:p>
        </p:txBody>
      </p:sp>
    </p:spTree>
    <p:extLst>
      <p:ext uri="{BB962C8B-B14F-4D97-AF65-F5344CB8AC3E}">
        <p14:creationId xmlns:p14="http://schemas.microsoft.com/office/powerpoint/2010/main" val="730046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71477" y="515395"/>
            <a:ext cx="8437563" cy="699425"/>
          </a:xfrm>
        </p:spPr>
        <p:txBody>
          <a:bodyPr anchor="t">
            <a:normAutofit/>
          </a:bodyPr>
          <a:lstStyle/>
          <a:p>
            <a:pPr>
              <a:lnSpc>
                <a:spcPct val="120000"/>
              </a:lnSpc>
            </a:pPr>
            <a:r>
              <a:rPr lang="en-GB" sz="3200" dirty="0"/>
              <a:t>Definitions</a:t>
            </a:r>
          </a:p>
        </p:txBody>
      </p:sp>
      <p:sp>
        <p:nvSpPr>
          <p:cNvPr id="5" name="Text Placeholder 4"/>
          <p:cNvSpPr>
            <a:spLocks noGrp="1"/>
          </p:cNvSpPr>
          <p:nvPr>
            <p:ph type="body" sz="quarter" idx="12"/>
          </p:nvPr>
        </p:nvSpPr>
        <p:spPr>
          <a:xfrm>
            <a:off x="471476" y="1212962"/>
            <a:ext cx="5482757" cy="3601574"/>
          </a:xfrm>
        </p:spPr>
        <p:txBody>
          <a:bodyPr>
            <a:noAutofit/>
          </a:bodyPr>
          <a:lstStyle/>
          <a:p>
            <a:pPr>
              <a:lnSpc>
                <a:spcPct val="120000"/>
              </a:lnSpc>
            </a:pPr>
            <a:r>
              <a:rPr lang="en-GB" sz="2400" b="0" dirty="0"/>
              <a:t>What do you think the following terms mean?</a:t>
            </a:r>
          </a:p>
          <a:p>
            <a:pPr lvl="1">
              <a:lnSpc>
                <a:spcPct val="120000"/>
              </a:lnSpc>
              <a:buFont typeface="Arial" panose="020B0604020202020204" pitchFamily="34" charset="0"/>
              <a:buChar char="•"/>
            </a:pPr>
            <a:r>
              <a:rPr lang="en-GB" sz="2400" b="0" dirty="0"/>
              <a:t>Aversion</a:t>
            </a:r>
          </a:p>
          <a:p>
            <a:pPr lvl="1">
              <a:lnSpc>
                <a:spcPct val="120000"/>
              </a:lnSpc>
              <a:buFont typeface="Arial" panose="020B0604020202020204" pitchFamily="34" charset="0"/>
              <a:buChar char="•"/>
            </a:pPr>
            <a:r>
              <a:rPr lang="en-GB" sz="2400" b="0" dirty="0"/>
              <a:t>Management</a:t>
            </a:r>
          </a:p>
          <a:p>
            <a:pPr marL="0" lvl="1" indent="0">
              <a:lnSpc>
                <a:spcPct val="120000"/>
              </a:lnSpc>
              <a:buNone/>
            </a:pPr>
            <a:endParaRPr lang="en-GB" sz="2400" b="0" dirty="0"/>
          </a:p>
          <a:p>
            <a:pPr marL="0" lvl="1" indent="0">
              <a:lnSpc>
                <a:spcPct val="120000"/>
              </a:lnSpc>
              <a:buNone/>
            </a:pPr>
            <a:r>
              <a:rPr lang="en-GB" sz="2400" b="0" dirty="0"/>
              <a:t>Can you put your definitions in the context of early childhood education?</a:t>
            </a:r>
          </a:p>
        </p:txBody>
      </p:sp>
      <p:pic>
        <p:nvPicPr>
          <p:cNvPr id="13" name="Picture 12" descr="Woman presenting">
            <a:extLst>
              <a:ext uri="{FF2B5EF4-FFF2-40B4-BE49-F238E27FC236}">
                <a16:creationId xmlns:a16="http://schemas.microsoft.com/office/drawing/2014/main" id="{4ACDA592-397A-650B-BE87-F31AD9E15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5481"/>
          <a:stretch/>
        </p:blipFill>
        <p:spPr>
          <a:xfrm>
            <a:off x="5478781" y="1208015"/>
            <a:ext cx="3215005" cy="3420090"/>
          </a:xfrm>
          <a:prstGeom prst="rect">
            <a:avLst/>
          </a:prstGeom>
          <a:noFill/>
        </p:spPr>
      </p:pic>
      <p:sp>
        <p:nvSpPr>
          <p:cNvPr id="4" name="Slide Number Placeholder 3"/>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23</a:t>
            </a:fld>
            <a:endParaRPr lang="en-GB"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Tree>
    <p:extLst>
      <p:ext uri="{BB962C8B-B14F-4D97-AF65-F5344CB8AC3E}">
        <p14:creationId xmlns:p14="http://schemas.microsoft.com/office/powerpoint/2010/main" val="3147940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B46CC-5F20-3487-082F-1BDD0D87B928}"/>
              </a:ext>
            </a:extLst>
          </p:cNvPr>
          <p:cNvSpPr>
            <a:spLocks noGrp="1"/>
          </p:cNvSpPr>
          <p:nvPr>
            <p:ph type="title"/>
          </p:nvPr>
        </p:nvSpPr>
        <p:spPr>
          <a:xfrm>
            <a:off x="471477" y="519367"/>
            <a:ext cx="8437563" cy="699425"/>
          </a:xfrm>
        </p:spPr>
        <p:txBody>
          <a:bodyPr>
            <a:normAutofit/>
          </a:bodyPr>
          <a:lstStyle/>
          <a:p>
            <a:pPr>
              <a:lnSpc>
                <a:spcPct val="120000"/>
              </a:lnSpc>
            </a:pPr>
            <a:r>
              <a:rPr lang="en-GB" sz="3200" dirty="0"/>
              <a:t>Our idea </a:t>
            </a:r>
          </a:p>
        </p:txBody>
      </p:sp>
      <p:sp>
        <p:nvSpPr>
          <p:cNvPr id="3" name="Text Placeholder 2">
            <a:extLst>
              <a:ext uri="{FF2B5EF4-FFF2-40B4-BE49-F238E27FC236}">
                <a16:creationId xmlns:a16="http://schemas.microsoft.com/office/drawing/2014/main" id="{70F4376F-4656-1D71-A30F-83CA7946590C}"/>
              </a:ext>
            </a:extLst>
          </p:cNvPr>
          <p:cNvSpPr>
            <a:spLocks noGrp="1"/>
          </p:cNvSpPr>
          <p:nvPr>
            <p:ph type="body" sz="quarter" idx="12"/>
          </p:nvPr>
        </p:nvSpPr>
        <p:spPr>
          <a:xfrm>
            <a:off x="471476" y="1207935"/>
            <a:ext cx="3405863" cy="3416198"/>
          </a:xfrm>
        </p:spPr>
        <p:txBody>
          <a:bodyPr/>
          <a:lstStyle/>
          <a:p>
            <a:pPr>
              <a:lnSpc>
                <a:spcPct val="120000"/>
              </a:lnSpc>
            </a:pPr>
            <a:r>
              <a:rPr lang="en-GB" sz="2400" dirty="0"/>
              <a:t>Risk aversion</a:t>
            </a:r>
          </a:p>
          <a:p>
            <a:pPr>
              <a:lnSpc>
                <a:spcPct val="120000"/>
              </a:lnSpc>
            </a:pPr>
            <a:r>
              <a:rPr lang="en-GB" sz="2400" b="0" dirty="0"/>
              <a:t>O</a:t>
            </a:r>
            <a:r>
              <a:rPr lang="en-US" sz="2400" b="0" dirty="0"/>
              <a:t>vershielding; constraining children’s innate desire to discover, challenge themselves and actively experiment.</a:t>
            </a:r>
            <a:endParaRPr lang="en-GB" sz="2400" b="0" dirty="0"/>
          </a:p>
        </p:txBody>
      </p:sp>
      <p:sp>
        <p:nvSpPr>
          <p:cNvPr id="4" name="Content Placeholder 3">
            <a:extLst>
              <a:ext uri="{FF2B5EF4-FFF2-40B4-BE49-F238E27FC236}">
                <a16:creationId xmlns:a16="http://schemas.microsoft.com/office/drawing/2014/main" id="{AD098BEB-F07B-27DC-F04C-9137FEFF420E}"/>
              </a:ext>
            </a:extLst>
          </p:cNvPr>
          <p:cNvSpPr>
            <a:spLocks noGrp="1"/>
          </p:cNvSpPr>
          <p:nvPr>
            <p:ph sz="quarter" idx="13"/>
          </p:nvPr>
        </p:nvSpPr>
        <p:spPr>
          <a:xfrm>
            <a:off x="4579087" y="1205459"/>
            <a:ext cx="4108389" cy="3411586"/>
          </a:xfrm>
        </p:spPr>
        <p:txBody>
          <a:bodyPr/>
          <a:lstStyle/>
          <a:p>
            <a:pPr marL="0" marR="0" lvl="0" indent="0" algn="l"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000000"/>
                </a:solidFill>
                <a:effectLst/>
                <a:uLnTx/>
                <a:uFillTx/>
                <a:latin typeface="Arial"/>
                <a:ea typeface="+mn-ea"/>
                <a:cs typeface="+mn-cs"/>
              </a:rPr>
              <a:t>Risk management</a:t>
            </a:r>
          </a:p>
          <a:p>
            <a:pPr marL="0" marR="0" lvl="1" indent="0" algn="l" defTabSz="914400" rtl="0" eaLnBrk="1" fontAlgn="auto" latinLnBrk="0" hangingPunct="1">
              <a:lnSpc>
                <a:spcPct val="120000"/>
              </a:lnSpc>
              <a:spcBef>
                <a:spcPts val="0"/>
              </a:spcBef>
              <a:spcAft>
                <a:spcPts val="0"/>
              </a:spcAft>
              <a:buClrTx/>
              <a:buSz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Providing a nurturing age- and stage-appropriate environment where the risks and benefits are effectively weighed up and children can develop </a:t>
            </a:r>
            <a:r>
              <a:rPr lang="en-US" sz="2400" dirty="0">
                <a:solidFill>
                  <a:srgbClr val="000000"/>
                </a:solidFill>
                <a:latin typeface="Arial"/>
              </a:rPr>
              <a:t>“r</a:t>
            </a:r>
            <a:r>
              <a:rPr kumimoji="0" lang="en-US" sz="2400" b="0" i="0" u="none" strike="noStrike" kern="1200" cap="none" spc="0" normalizeH="0" baseline="0" noProof="0" dirty="0">
                <a:ln>
                  <a:noFill/>
                </a:ln>
                <a:solidFill>
                  <a:srgbClr val="000000"/>
                </a:solidFill>
                <a:effectLst/>
                <a:uLnTx/>
                <a:uFillTx/>
                <a:latin typeface="Arial"/>
                <a:ea typeface="+mn-ea"/>
                <a:cs typeface="+mn-cs"/>
              </a:rPr>
              <a:t>isk literacy”.</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a:lnSpc>
                <a:spcPct val="120000"/>
              </a:lnSpc>
            </a:pPr>
            <a:endParaRPr lang="en-GB" sz="1200" dirty="0"/>
          </a:p>
        </p:txBody>
      </p:sp>
      <p:sp>
        <p:nvSpPr>
          <p:cNvPr id="6" name="Footer Placeholder 5">
            <a:extLst>
              <a:ext uri="{FF2B5EF4-FFF2-40B4-BE49-F238E27FC236}">
                <a16:creationId xmlns:a16="http://schemas.microsoft.com/office/drawing/2014/main" id="{55AB6829-CD6E-8CAA-738D-0B8F73DD4384}"/>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5" name="Slide Number Placeholder 4">
            <a:extLst>
              <a:ext uri="{FF2B5EF4-FFF2-40B4-BE49-F238E27FC236}">
                <a16:creationId xmlns:a16="http://schemas.microsoft.com/office/drawing/2014/main" id="{95E5487D-CA73-5B3E-230C-9DACB3F3E086}"/>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24</a:t>
            </a:fld>
            <a:endParaRPr lang="en-GB" dirty="0"/>
          </a:p>
        </p:txBody>
      </p:sp>
    </p:spTree>
    <p:extLst>
      <p:ext uri="{BB962C8B-B14F-4D97-AF65-F5344CB8AC3E}">
        <p14:creationId xmlns:p14="http://schemas.microsoft.com/office/powerpoint/2010/main" val="1694432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99792B-2E16-FDCF-A3D9-416247110099}"/>
              </a:ext>
            </a:extLst>
          </p:cNvPr>
          <p:cNvSpPr>
            <a:spLocks noGrp="1"/>
          </p:cNvSpPr>
          <p:nvPr>
            <p:ph type="title"/>
          </p:nvPr>
        </p:nvSpPr>
        <p:spPr>
          <a:xfrm>
            <a:off x="464723" y="523388"/>
            <a:ext cx="8437563" cy="699425"/>
          </a:xfrm>
        </p:spPr>
        <p:txBody>
          <a:bodyPr anchor="t">
            <a:normAutofit/>
          </a:bodyPr>
          <a:lstStyle/>
          <a:p>
            <a:pPr>
              <a:lnSpc>
                <a:spcPct val="120000"/>
              </a:lnSpc>
            </a:pPr>
            <a:r>
              <a:rPr lang="en-GB" sz="3200" dirty="0"/>
              <a:t>Risk literacy</a:t>
            </a:r>
          </a:p>
        </p:txBody>
      </p:sp>
      <p:sp>
        <p:nvSpPr>
          <p:cNvPr id="8" name="Text Placeholder 7">
            <a:extLst>
              <a:ext uri="{FF2B5EF4-FFF2-40B4-BE49-F238E27FC236}">
                <a16:creationId xmlns:a16="http://schemas.microsoft.com/office/drawing/2014/main" id="{EE187685-0719-4C4A-860D-83DA82BED38E}"/>
              </a:ext>
            </a:extLst>
          </p:cNvPr>
          <p:cNvSpPr>
            <a:spLocks noGrp="1"/>
          </p:cNvSpPr>
          <p:nvPr>
            <p:ph type="body" sz="quarter" idx="12"/>
          </p:nvPr>
        </p:nvSpPr>
        <p:spPr>
          <a:xfrm>
            <a:off x="466203" y="1208525"/>
            <a:ext cx="5490128" cy="3411587"/>
          </a:xfrm>
        </p:spPr>
        <p:txBody>
          <a:bodyPr>
            <a:noAutofit/>
          </a:bodyPr>
          <a:lstStyle/>
          <a:p>
            <a:pPr>
              <a:lnSpc>
                <a:spcPct val="120000"/>
              </a:lnSpc>
            </a:pPr>
            <a:r>
              <a:rPr lang="en-US" sz="2000" b="0" dirty="0"/>
              <a:t>The ability to deal with uncertainties in an informed way. </a:t>
            </a:r>
            <a:endParaRPr lang="en-US" sz="2000" b="0" i="0" dirty="0">
              <a:effectLst/>
            </a:endParaRPr>
          </a:p>
          <a:p>
            <a:pPr marL="361950" indent="-361950">
              <a:lnSpc>
                <a:spcPct val="120000"/>
              </a:lnSpc>
            </a:pPr>
            <a:r>
              <a:rPr lang="en-US" sz="2000" b="0" i="0" dirty="0">
                <a:effectLst/>
              </a:rPr>
              <a:t>Gigerenzer, G. (2008). </a:t>
            </a:r>
            <a:r>
              <a:rPr lang="en-US" sz="2000" b="0" i="1" dirty="0">
                <a:effectLst/>
              </a:rPr>
              <a:t>Rationality for Mortals: How People Cope with Uncertainty</a:t>
            </a:r>
            <a:r>
              <a:rPr lang="en-US" sz="2000" b="0" i="0" dirty="0">
                <a:effectLst/>
              </a:rPr>
              <a:t>. Oxford: Oxford University Press.</a:t>
            </a:r>
            <a:endParaRPr lang="en-US" sz="2000" b="1" i="1" dirty="0"/>
          </a:p>
          <a:p>
            <a:pPr>
              <a:lnSpc>
                <a:spcPct val="120000"/>
              </a:lnSpc>
            </a:pPr>
            <a:endParaRPr lang="en-US" sz="2000" b="0" i="1" dirty="0"/>
          </a:p>
          <a:p>
            <a:pPr>
              <a:lnSpc>
                <a:spcPct val="120000"/>
              </a:lnSpc>
            </a:pPr>
            <a:r>
              <a:rPr lang="en-US" sz="2000" b="0" dirty="0"/>
              <a:t>Further information: Gerd Gigerenzer, “Risk Literacy”, TedX Zurich.</a:t>
            </a:r>
            <a:endParaRPr lang="en-GB" sz="2000" b="0" dirty="0"/>
          </a:p>
        </p:txBody>
      </p:sp>
      <p:pic>
        <p:nvPicPr>
          <p:cNvPr id="10" name="Picture 9">
            <a:extLst>
              <a:ext uri="{FF2B5EF4-FFF2-40B4-BE49-F238E27FC236}">
                <a16:creationId xmlns:a16="http://schemas.microsoft.com/office/drawing/2014/main" id="{EE4BD70D-E093-E938-1823-986019697F5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72140" y="1208525"/>
            <a:ext cx="2514337" cy="2514337"/>
          </a:xfrm>
          <a:prstGeom prst="rect">
            <a:avLst/>
          </a:prstGeom>
          <a:noFill/>
        </p:spPr>
      </p:pic>
      <p:sp>
        <p:nvSpPr>
          <p:cNvPr id="6" name="Footer Placeholder 5">
            <a:extLst>
              <a:ext uri="{FF2B5EF4-FFF2-40B4-BE49-F238E27FC236}">
                <a16:creationId xmlns:a16="http://schemas.microsoft.com/office/drawing/2014/main" id="{7C944AA5-64B5-D270-13DC-AB8DD5700EEF}"/>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5" name="Slide Number Placeholder 4">
            <a:extLst>
              <a:ext uri="{FF2B5EF4-FFF2-40B4-BE49-F238E27FC236}">
                <a16:creationId xmlns:a16="http://schemas.microsoft.com/office/drawing/2014/main" id="{2CCDDB75-1607-47AE-7CC6-00021FB2E770}"/>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25</a:t>
            </a:fld>
            <a:endParaRPr lang="en-GB" dirty="0"/>
          </a:p>
        </p:txBody>
      </p:sp>
    </p:spTree>
    <p:extLst>
      <p:ext uri="{BB962C8B-B14F-4D97-AF65-F5344CB8AC3E}">
        <p14:creationId xmlns:p14="http://schemas.microsoft.com/office/powerpoint/2010/main" val="2021279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DA260B-1A0D-4B52-9429-997488E63328}"/>
              </a:ext>
            </a:extLst>
          </p:cNvPr>
          <p:cNvSpPr>
            <a:spLocks noGrp="1"/>
          </p:cNvSpPr>
          <p:nvPr>
            <p:ph type="title"/>
          </p:nvPr>
        </p:nvSpPr>
        <p:spPr>
          <a:xfrm>
            <a:off x="465715" y="523529"/>
            <a:ext cx="8437563" cy="699425"/>
          </a:xfrm>
        </p:spPr>
        <p:txBody>
          <a:bodyPr anchor="t">
            <a:noAutofit/>
          </a:bodyPr>
          <a:lstStyle/>
          <a:p>
            <a:pPr>
              <a:lnSpc>
                <a:spcPct val="120000"/>
              </a:lnSpc>
            </a:pPr>
            <a:r>
              <a:rPr lang="en-GB" sz="3200" dirty="0"/>
              <a:t>Activity 2.2: Common risks in education and early years settings</a:t>
            </a:r>
          </a:p>
        </p:txBody>
      </p:sp>
      <p:pic>
        <p:nvPicPr>
          <p:cNvPr id="6" name="Picture 5" descr="An image of a baby climbing up a wooden staircase">
            <a:extLst>
              <a:ext uri="{FF2B5EF4-FFF2-40B4-BE49-F238E27FC236}">
                <a16:creationId xmlns:a16="http://schemas.microsoft.com/office/drawing/2014/main" id="{DA689EAA-D4C0-ED4A-DBB7-36FA7E25CF6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41587" y="1789457"/>
            <a:ext cx="1745824" cy="2575063"/>
          </a:xfrm>
          <a:prstGeom prst="rect">
            <a:avLst/>
          </a:prstGeom>
        </p:spPr>
      </p:pic>
      <p:sp>
        <p:nvSpPr>
          <p:cNvPr id="8" name="TextBox 7">
            <a:extLst>
              <a:ext uri="{FF2B5EF4-FFF2-40B4-BE49-F238E27FC236}">
                <a16:creationId xmlns:a16="http://schemas.microsoft.com/office/drawing/2014/main" id="{1BA945CE-6E08-24EF-47F5-A07080B061F0}"/>
              </a:ext>
            </a:extLst>
          </p:cNvPr>
          <p:cNvSpPr txBox="1"/>
          <p:nvPr/>
        </p:nvSpPr>
        <p:spPr>
          <a:xfrm>
            <a:off x="842341" y="4364521"/>
            <a:ext cx="1744318" cy="259522"/>
          </a:xfrm>
          <a:prstGeom prst="rect">
            <a:avLst/>
          </a:prstGeom>
        </p:spPr>
        <p:txBody>
          <a:bodyPr lIns="91440" tIns="45720" rIns="91440" bIns="45720" anchor="t">
            <a:normAutofit fontScale="32500" lnSpcReduction="20000"/>
          </a:bodyPr>
          <a:lstStyle/>
          <a:p>
            <a:pPr algn="ctr"/>
            <a:r>
              <a:rPr lang="en-US">
                <a:hlinkClick r:id="rId3"/>
              </a:rPr>
              <a:t>This Photo</a:t>
            </a:r>
            <a:r>
              <a:rPr lang="en-US"/>
              <a:t> by Unknown author is licensed under </a:t>
            </a:r>
            <a:r>
              <a:rPr lang="en-US">
                <a:hlinkClick r:id="rId4"/>
              </a:rPr>
              <a:t>CC BY</a:t>
            </a:r>
            <a:r>
              <a:rPr lang="en-US"/>
              <a:t>.</a:t>
            </a:r>
          </a:p>
        </p:txBody>
      </p:sp>
      <p:sp>
        <p:nvSpPr>
          <p:cNvPr id="4" name="Text Placeholder 3">
            <a:extLst>
              <a:ext uri="{FF2B5EF4-FFF2-40B4-BE49-F238E27FC236}">
                <a16:creationId xmlns:a16="http://schemas.microsoft.com/office/drawing/2014/main" id="{947ABD54-4947-811A-01E3-E158BC0491B4}"/>
              </a:ext>
            </a:extLst>
          </p:cNvPr>
          <p:cNvSpPr>
            <a:spLocks noGrp="1"/>
          </p:cNvSpPr>
          <p:nvPr>
            <p:ph type="body" sz="quarter" idx="12"/>
          </p:nvPr>
        </p:nvSpPr>
        <p:spPr>
          <a:xfrm>
            <a:off x="3211223" y="1892301"/>
            <a:ext cx="5459973" cy="2727670"/>
          </a:xfrm>
        </p:spPr>
        <p:txBody>
          <a:bodyPr>
            <a:noAutofit/>
          </a:bodyPr>
          <a:lstStyle/>
          <a:p>
            <a:pPr>
              <a:lnSpc>
                <a:spcPct val="120000"/>
              </a:lnSpc>
            </a:pPr>
            <a:r>
              <a:rPr lang="en-GB" sz="2000" b="0" dirty="0"/>
              <a:t>Working in two groups, consider either the indoors or the outdoors and identify risks that children take daily in these environments.</a:t>
            </a:r>
          </a:p>
          <a:p>
            <a:pPr>
              <a:lnSpc>
                <a:spcPct val="120000"/>
              </a:lnSpc>
            </a:pPr>
            <a:endParaRPr lang="en-GB" sz="2000" dirty="0"/>
          </a:p>
          <a:p>
            <a:pPr>
              <a:lnSpc>
                <a:spcPct val="120000"/>
              </a:lnSpc>
            </a:pPr>
            <a:r>
              <a:rPr lang="en-GB" sz="2000" dirty="0"/>
              <a:t>Extension: </a:t>
            </a:r>
            <a:r>
              <a:rPr lang="en-GB" sz="2000" b="0" dirty="0"/>
              <a:t>Do the risks change with the age/stage of the children? Give reasons for your answers.</a:t>
            </a:r>
          </a:p>
        </p:txBody>
      </p:sp>
      <p:sp>
        <p:nvSpPr>
          <p:cNvPr id="5" name="Footer Placeholder 4">
            <a:extLst>
              <a:ext uri="{FF2B5EF4-FFF2-40B4-BE49-F238E27FC236}">
                <a16:creationId xmlns:a16="http://schemas.microsoft.com/office/drawing/2014/main" id="{007A4B58-A0D0-0A0F-E065-079C66E44ACD}"/>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B1E962BD-A9D1-DAC9-41BD-2C267E19DF75}"/>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26</a:t>
            </a:fld>
            <a:endParaRPr lang="en-GB" dirty="0"/>
          </a:p>
        </p:txBody>
      </p:sp>
    </p:spTree>
    <p:extLst>
      <p:ext uri="{BB962C8B-B14F-4D97-AF65-F5344CB8AC3E}">
        <p14:creationId xmlns:p14="http://schemas.microsoft.com/office/powerpoint/2010/main" val="2952877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EFFE59-073F-4F08-5F45-21929EF4D3BE}"/>
              </a:ext>
            </a:extLst>
          </p:cNvPr>
          <p:cNvSpPr>
            <a:spLocks noGrp="1"/>
          </p:cNvSpPr>
          <p:nvPr>
            <p:ph type="title"/>
          </p:nvPr>
        </p:nvSpPr>
        <p:spPr>
          <a:xfrm>
            <a:off x="464389" y="523388"/>
            <a:ext cx="8437563" cy="699425"/>
          </a:xfrm>
        </p:spPr>
        <p:txBody>
          <a:bodyPr>
            <a:normAutofit/>
          </a:bodyPr>
          <a:lstStyle/>
          <a:p>
            <a:pPr>
              <a:lnSpc>
                <a:spcPct val="120000"/>
              </a:lnSpc>
            </a:pPr>
            <a:r>
              <a:rPr lang="en-GB" sz="3200" dirty="0"/>
              <a:t>Risk aversion</a:t>
            </a:r>
          </a:p>
        </p:txBody>
      </p:sp>
      <p:sp>
        <p:nvSpPr>
          <p:cNvPr id="4" name="Text Placeholder 3">
            <a:extLst>
              <a:ext uri="{FF2B5EF4-FFF2-40B4-BE49-F238E27FC236}">
                <a16:creationId xmlns:a16="http://schemas.microsoft.com/office/drawing/2014/main" id="{A5EE6DB7-E8C7-C4C7-CE45-5228A00DF24C}"/>
              </a:ext>
            </a:extLst>
          </p:cNvPr>
          <p:cNvSpPr>
            <a:spLocks noGrp="1"/>
          </p:cNvSpPr>
          <p:nvPr>
            <p:ph type="body" sz="quarter" idx="12"/>
          </p:nvPr>
        </p:nvSpPr>
        <p:spPr>
          <a:xfrm>
            <a:off x="3884429" y="1191903"/>
            <a:ext cx="4809358" cy="3410789"/>
          </a:xfrm>
        </p:spPr>
        <p:txBody>
          <a:bodyPr anchor="t"/>
          <a:lstStyle/>
          <a:p>
            <a:pPr>
              <a:lnSpc>
                <a:spcPct val="120000"/>
              </a:lnSpc>
            </a:pPr>
            <a:r>
              <a:rPr lang="en-US" sz="2400" u="none" spc="0" dirty="0">
                <a:solidFill>
                  <a:srgbClr val="000000">
                    <a:alpha val="100000"/>
                  </a:srgbClr>
                </a:solidFill>
                <a:latin typeface="Arial"/>
              </a:rPr>
              <a:t>Why do you think some individuals in education and early years tend to discourage children from taking risks?</a:t>
            </a:r>
          </a:p>
          <a:p>
            <a:pPr>
              <a:lnSpc>
                <a:spcPct val="120000"/>
              </a:lnSpc>
            </a:pPr>
            <a:endParaRPr lang="en-US" sz="2400" dirty="0">
              <a:solidFill>
                <a:srgbClr val="000000">
                  <a:alpha val="100000"/>
                </a:srgbClr>
              </a:solidFill>
              <a:latin typeface="Arial"/>
            </a:endParaRPr>
          </a:p>
          <a:p>
            <a:pPr>
              <a:lnSpc>
                <a:spcPct val="120000"/>
              </a:lnSpc>
            </a:pPr>
            <a:r>
              <a:rPr lang="en-US" sz="2400" u="none" spc="0" dirty="0">
                <a:solidFill>
                  <a:srgbClr val="000000">
                    <a:alpha val="100000"/>
                  </a:srgbClr>
                </a:solidFill>
                <a:latin typeface="Arial"/>
              </a:rPr>
              <a:t>What factors do you think contribute to this </a:t>
            </a:r>
            <a:r>
              <a:rPr lang="en-US" sz="2400" dirty="0">
                <a:solidFill>
                  <a:srgbClr val="000000">
                    <a:alpha val="100000"/>
                  </a:srgbClr>
                </a:solidFill>
                <a:latin typeface="Arial"/>
              </a:rPr>
              <a:t>thinking?</a:t>
            </a:r>
            <a:endParaRPr lang="en-GB" sz="2400" dirty="0"/>
          </a:p>
        </p:txBody>
      </p:sp>
      <p:pic>
        <p:nvPicPr>
          <p:cNvPr id="7" name="Picture 6">
            <a:extLst>
              <a:ext uri="{FF2B5EF4-FFF2-40B4-BE49-F238E27FC236}">
                <a16:creationId xmlns:a16="http://schemas.microsoft.com/office/drawing/2014/main" id="{1849020B-C20F-9CB7-E1F1-8B5B3761D6BA}"/>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5124"/>
          <a:stretch/>
        </p:blipFill>
        <p:spPr>
          <a:xfrm>
            <a:off x="464389" y="1191903"/>
            <a:ext cx="2831704" cy="3440105"/>
          </a:xfrm>
          <a:prstGeom prst="rect">
            <a:avLst/>
          </a:prstGeom>
        </p:spPr>
      </p:pic>
      <p:sp>
        <p:nvSpPr>
          <p:cNvPr id="5" name="Footer Placeholder 4">
            <a:extLst>
              <a:ext uri="{FF2B5EF4-FFF2-40B4-BE49-F238E27FC236}">
                <a16:creationId xmlns:a16="http://schemas.microsoft.com/office/drawing/2014/main" id="{0905AD41-E363-6CD3-A868-D39008901B36}"/>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7D7A65E8-DC6F-2749-34FD-8A3D5A9503CD}"/>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dirty="0" smtClean="0"/>
              <a:pPr/>
              <a:t>27</a:t>
            </a:fld>
            <a:endParaRPr lang="en-GB" dirty="0"/>
          </a:p>
        </p:txBody>
      </p:sp>
    </p:spTree>
    <p:extLst>
      <p:ext uri="{BB962C8B-B14F-4D97-AF65-F5344CB8AC3E}">
        <p14:creationId xmlns:p14="http://schemas.microsoft.com/office/powerpoint/2010/main" val="1692417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11BA11-69C0-207D-C13C-56179F94F41B}"/>
              </a:ext>
            </a:extLst>
          </p:cNvPr>
          <p:cNvSpPr>
            <a:spLocks noGrp="1"/>
          </p:cNvSpPr>
          <p:nvPr>
            <p:ph type="title"/>
          </p:nvPr>
        </p:nvSpPr>
        <p:spPr>
          <a:xfrm>
            <a:off x="471477" y="519075"/>
            <a:ext cx="8437563" cy="699425"/>
          </a:xfrm>
        </p:spPr>
        <p:txBody>
          <a:bodyPr>
            <a:normAutofit fontScale="90000"/>
          </a:bodyPr>
          <a:lstStyle/>
          <a:p>
            <a:pPr>
              <a:lnSpc>
                <a:spcPct val="120000"/>
              </a:lnSpc>
            </a:pPr>
            <a:r>
              <a:rPr lang="en-GB" sz="3200" dirty="0"/>
              <a:t>Kids Gone Wild: Denmark’s Forest Kindergarten</a:t>
            </a:r>
          </a:p>
        </p:txBody>
      </p:sp>
      <p:pic>
        <p:nvPicPr>
          <p:cNvPr id="7" name="Online Media 6" descr="A video showing children learning outdoors at Denmark's Forest Kindergarten. Taking part in activities like climbing trees and sharpening wood." title="Denmark's Forest Kindergartens">
            <a:hlinkClick r:id="" action="ppaction://media"/>
            <a:extLst>
              <a:ext uri="{FF2B5EF4-FFF2-40B4-BE49-F238E27FC236}">
                <a16:creationId xmlns:a16="http://schemas.microsoft.com/office/drawing/2014/main" id="{C237AF5E-F531-3025-845A-9FA146E1FFE8}"/>
              </a:ext>
            </a:extLst>
          </p:cNvPr>
          <p:cNvPicPr>
            <a:picLocks noRot="1" noChangeAspect="1"/>
          </p:cNvPicPr>
          <p:nvPr>
            <a:videoFile r:link="rId1"/>
          </p:nvPr>
        </p:nvPicPr>
        <p:blipFill>
          <a:blip r:embed="rId3"/>
          <a:stretch>
            <a:fillRect/>
          </a:stretch>
        </p:blipFill>
        <p:spPr>
          <a:xfrm>
            <a:off x="2043550" y="1144293"/>
            <a:ext cx="5056900" cy="2854914"/>
          </a:xfrm>
          <a:prstGeom prst="rect">
            <a:avLst/>
          </a:prstGeom>
        </p:spPr>
      </p:pic>
      <p:sp>
        <p:nvSpPr>
          <p:cNvPr id="9" name="TextBox 8">
            <a:extLst>
              <a:ext uri="{FF2B5EF4-FFF2-40B4-BE49-F238E27FC236}">
                <a16:creationId xmlns:a16="http://schemas.microsoft.com/office/drawing/2014/main" id="{4B17909F-0319-24CB-D83A-9BF66DDD2D3B}"/>
              </a:ext>
            </a:extLst>
          </p:cNvPr>
          <p:cNvSpPr txBox="1"/>
          <p:nvPr/>
        </p:nvSpPr>
        <p:spPr>
          <a:xfrm>
            <a:off x="2699792" y="4167791"/>
            <a:ext cx="3744416" cy="430887"/>
          </a:xfrm>
          <a:prstGeom prst="rect">
            <a:avLst/>
          </a:prstGeom>
          <a:noFill/>
        </p:spPr>
        <p:txBody>
          <a:bodyPr wrap="square">
            <a:spAutoFit/>
          </a:bodyPr>
          <a:lstStyle/>
          <a:p>
            <a:r>
              <a:rPr lang="en-GB" sz="1100" dirty="0">
                <a:hlinkClick r:id="rId4"/>
              </a:rPr>
              <a:t>https://youtu.be/Jkiij9dJfcw?si=bKt4j0Vt_Xn4cphG&amp;t=174</a:t>
            </a:r>
            <a:endParaRPr lang="en-GB" sz="1100" dirty="0"/>
          </a:p>
          <a:p>
            <a:pPr algn="ctr"/>
            <a:r>
              <a:rPr lang="en-GB" sz="1100" dirty="0"/>
              <a:t>(2:54 to 6:13)</a:t>
            </a:r>
          </a:p>
        </p:txBody>
      </p:sp>
      <p:sp>
        <p:nvSpPr>
          <p:cNvPr id="5" name="Footer Placeholder 4">
            <a:extLst>
              <a:ext uri="{FF2B5EF4-FFF2-40B4-BE49-F238E27FC236}">
                <a16:creationId xmlns:a16="http://schemas.microsoft.com/office/drawing/2014/main" id="{044E54A7-1C15-3A8B-31AE-7336CD14C383}"/>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8A81300F-5D61-A76D-CB98-89BD541B10E1}"/>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28</a:t>
            </a:fld>
            <a:endParaRPr lang="en-GB" dirty="0"/>
          </a:p>
        </p:txBody>
      </p:sp>
    </p:spTree>
    <p:extLst>
      <p:ext uri="{BB962C8B-B14F-4D97-AF65-F5344CB8AC3E}">
        <p14:creationId xmlns:p14="http://schemas.microsoft.com/office/powerpoint/2010/main" val="323272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118FAD-5667-2CA7-C2F8-72FA2F851F83}"/>
              </a:ext>
            </a:extLst>
          </p:cNvPr>
          <p:cNvSpPr>
            <a:spLocks noGrp="1"/>
          </p:cNvSpPr>
          <p:nvPr>
            <p:ph type="title"/>
          </p:nvPr>
        </p:nvSpPr>
        <p:spPr>
          <a:xfrm>
            <a:off x="466287" y="516664"/>
            <a:ext cx="8437563" cy="699425"/>
          </a:xfrm>
        </p:spPr>
        <p:txBody>
          <a:bodyPr anchor="t">
            <a:normAutofit/>
          </a:bodyPr>
          <a:lstStyle/>
          <a:p>
            <a:pPr>
              <a:lnSpc>
                <a:spcPct val="120000"/>
              </a:lnSpc>
            </a:pPr>
            <a:r>
              <a:rPr lang="en-GB" sz="3200" dirty="0"/>
              <a:t>Class discussion</a:t>
            </a:r>
          </a:p>
        </p:txBody>
      </p:sp>
      <p:sp>
        <p:nvSpPr>
          <p:cNvPr id="4" name="Text Placeholder 3">
            <a:extLst>
              <a:ext uri="{FF2B5EF4-FFF2-40B4-BE49-F238E27FC236}">
                <a16:creationId xmlns:a16="http://schemas.microsoft.com/office/drawing/2014/main" id="{944F9EEC-89EC-FF51-9298-02FABB25DD90}"/>
              </a:ext>
            </a:extLst>
          </p:cNvPr>
          <p:cNvSpPr>
            <a:spLocks noGrp="1"/>
          </p:cNvSpPr>
          <p:nvPr>
            <p:ph type="body" sz="quarter" idx="12"/>
          </p:nvPr>
        </p:nvSpPr>
        <p:spPr>
          <a:xfrm>
            <a:off x="466287" y="1208889"/>
            <a:ext cx="7072113" cy="3417947"/>
          </a:xfrm>
        </p:spPr>
        <p:txBody>
          <a:bodyPr>
            <a:noAutofit/>
          </a:bodyPr>
          <a:lstStyle/>
          <a:p>
            <a:pPr>
              <a:lnSpc>
                <a:spcPct val="120000"/>
              </a:lnSpc>
            </a:pPr>
            <a:r>
              <a:rPr lang="en-GB" sz="2400" b="0" dirty="0"/>
              <a:t>T</a:t>
            </a:r>
            <a:r>
              <a:rPr lang="en-GB" sz="2400" b="0" dirty="0">
                <a:effectLst/>
              </a:rPr>
              <a:t>hink about this approach:</a:t>
            </a:r>
          </a:p>
          <a:p>
            <a:pPr marL="457200" indent="-457200">
              <a:lnSpc>
                <a:spcPct val="120000"/>
              </a:lnSpc>
              <a:buFont typeface="Arial" panose="020B0604020202020204" pitchFamily="34" charset="0"/>
              <a:buChar char="•"/>
            </a:pPr>
            <a:r>
              <a:rPr lang="en-GB" sz="2400" b="0" dirty="0">
                <a:effectLst/>
              </a:rPr>
              <a:t>Why do you think the attitude in this </a:t>
            </a:r>
            <a:br>
              <a:rPr lang="en-GB" sz="2400" b="0" dirty="0">
                <a:effectLst/>
              </a:rPr>
            </a:br>
            <a:r>
              <a:rPr lang="en-GB" sz="2400" b="0" dirty="0">
                <a:effectLst/>
              </a:rPr>
              <a:t>Denmark kindergarten differs from that in </a:t>
            </a:r>
            <a:br>
              <a:rPr lang="en-GB" sz="2400" b="0" dirty="0">
                <a:effectLst/>
              </a:rPr>
            </a:br>
            <a:r>
              <a:rPr lang="en-GB" sz="2400" b="0" dirty="0">
                <a:effectLst/>
              </a:rPr>
              <a:t>most early years settings in the UK?</a:t>
            </a:r>
          </a:p>
          <a:p>
            <a:pPr marL="457200" indent="-457200">
              <a:lnSpc>
                <a:spcPct val="120000"/>
              </a:lnSpc>
              <a:buFont typeface="Arial" panose="020B0604020202020204" pitchFamily="34" charset="0"/>
              <a:buChar char="•"/>
            </a:pPr>
            <a:r>
              <a:rPr lang="en-GB" sz="2400" b="0" dirty="0"/>
              <a:t>From the video, what benefits did you identify for children using this approach? </a:t>
            </a:r>
          </a:p>
        </p:txBody>
      </p:sp>
      <p:pic>
        <p:nvPicPr>
          <p:cNvPr id="7" name="Graphic 6">
            <a:extLst>
              <a:ext uri="{FF2B5EF4-FFF2-40B4-BE49-F238E27FC236}">
                <a16:creationId xmlns:a16="http://schemas.microsoft.com/office/drawing/2014/main" id="{1315881B-CBA1-3B86-EA75-4F8E68FADBB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93640" y="523752"/>
            <a:ext cx="2198249" cy="2198249"/>
          </a:xfrm>
          <a:prstGeom prst="rect">
            <a:avLst/>
          </a:prstGeom>
        </p:spPr>
      </p:pic>
      <p:sp>
        <p:nvSpPr>
          <p:cNvPr id="5" name="Footer Placeholder 4">
            <a:extLst>
              <a:ext uri="{FF2B5EF4-FFF2-40B4-BE49-F238E27FC236}">
                <a16:creationId xmlns:a16="http://schemas.microsoft.com/office/drawing/2014/main" id="{6B7D540F-95DA-8828-2269-7BB7FFC984C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FDE14ED0-0890-8687-A8B0-5DB90E2119A6}"/>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29</a:t>
            </a:fld>
            <a:endParaRPr lang="en-GB" dirty="0"/>
          </a:p>
        </p:txBody>
      </p:sp>
    </p:spTree>
    <p:extLst>
      <p:ext uri="{BB962C8B-B14F-4D97-AF65-F5344CB8AC3E}">
        <p14:creationId xmlns:p14="http://schemas.microsoft.com/office/powerpoint/2010/main" val="86894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F40DF8-52B9-49B4-B739-E5B31D00EB1D}"/>
              </a:ext>
            </a:extLst>
          </p:cNvPr>
          <p:cNvSpPr>
            <a:spLocks noGrp="1"/>
          </p:cNvSpPr>
          <p:nvPr>
            <p:ph type="title"/>
          </p:nvPr>
        </p:nvSpPr>
        <p:spPr>
          <a:xfrm>
            <a:off x="470550" y="516300"/>
            <a:ext cx="8437563" cy="699425"/>
          </a:xfrm>
        </p:spPr>
        <p:txBody>
          <a:bodyPr>
            <a:normAutofit/>
          </a:bodyPr>
          <a:lstStyle/>
          <a:p>
            <a:pPr>
              <a:lnSpc>
                <a:spcPct val="120000"/>
              </a:lnSpc>
            </a:pPr>
            <a:r>
              <a:rPr lang="en-GB" sz="3200" dirty="0"/>
              <a:t>Lesson objectives</a:t>
            </a:r>
          </a:p>
        </p:txBody>
      </p:sp>
      <p:sp>
        <p:nvSpPr>
          <p:cNvPr id="4" name="Text Placeholder 3">
            <a:extLst>
              <a:ext uri="{FF2B5EF4-FFF2-40B4-BE49-F238E27FC236}">
                <a16:creationId xmlns:a16="http://schemas.microsoft.com/office/drawing/2014/main" id="{4D3D5A4C-476F-4384-AB18-11BBE537914B}"/>
              </a:ext>
            </a:extLst>
          </p:cNvPr>
          <p:cNvSpPr>
            <a:spLocks noGrp="1"/>
          </p:cNvSpPr>
          <p:nvPr>
            <p:ph type="body" sz="quarter" idx="12"/>
          </p:nvPr>
        </p:nvSpPr>
        <p:spPr>
          <a:xfrm>
            <a:off x="470550" y="1208525"/>
            <a:ext cx="8202900" cy="3418675"/>
          </a:xfrm>
        </p:spPr>
        <p:txBody>
          <a:bodyPr/>
          <a:lstStyle/>
          <a:p>
            <a:pPr>
              <a:lnSpc>
                <a:spcPct val="120000"/>
              </a:lnSpc>
            </a:pPr>
            <a:r>
              <a:rPr lang="en-GB" sz="2400" dirty="0"/>
              <a:t>By the end of this activity, learners should be able to:</a:t>
            </a:r>
          </a:p>
          <a:p>
            <a:pPr marL="457200" indent="-457200">
              <a:lnSpc>
                <a:spcPct val="120000"/>
              </a:lnSpc>
              <a:buFont typeface="+mj-lt"/>
              <a:buAutoNum type="arabicPeriod"/>
            </a:pPr>
            <a:r>
              <a:rPr lang="en-GB" sz="2400" dirty="0"/>
              <a:t>explain the legal framework for risk assessment and risk management</a:t>
            </a:r>
          </a:p>
          <a:p>
            <a:pPr marL="457200" indent="-457200">
              <a:lnSpc>
                <a:spcPct val="120000"/>
              </a:lnSpc>
              <a:buFont typeface="+mj-lt"/>
              <a:buAutoNum type="arabicPeriod"/>
            </a:pPr>
            <a:r>
              <a:rPr lang="en-GB" sz="2400" dirty="0"/>
              <a:t>describe the implications of legislation on risk assessment and risk management</a:t>
            </a:r>
          </a:p>
          <a:p>
            <a:pPr marL="457200" indent="-457200">
              <a:lnSpc>
                <a:spcPct val="120000"/>
              </a:lnSpc>
              <a:buFont typeface="+mj-lt"/>
              <a:buAutoNum type="arabicPeriod"/>
            </a:pPr>
            <a:r>
              <a:rPr lang="en-GB" sz="2400" dirty="0"/>
              <a:t>analyse how risk assessment and risk management can be improved by following the relevant legislation.</a:t>
            </a:r>
          </a:p>
        </p:txBody>
      </p:sp>
      <p:sp>
        <p:nvSpPr>
          <p:cNvPr id="5" name="Footer Placeholder 4">
            <a:extLst>
              <a:ext uri="{FF2B5EF4-FFF2-40B4-BE49-F238E27FC236}">
                <a16:creationId xmlns:a16="http://schemas.microsoft.com/office/drawing/2014/main" id="{E3F3CD70-4DAE-47E6-BE86-EBA37773307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D61FF2B6-4CA5-4729-BD0E-7B156E9AE1CB}"/>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3</a:t>
            </a:fld>
            <a:endParaRPr lang="en-GB" dirty="0"/>
          </a:p>
        </p:txBody>
      </p:sp>
    </p:spTree>
    <p:extLst>
      <p:ext uri="{BB962C8B-B14F-4D97-AF65-F5344CB8AC3E}">
        <p14:creationId xmlns:p14="http://schemas.microsoft.com/office/powerpoint/2010/main" val="1438079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741D0A-07BB-0938-F009-7F8609414917}"/>
              </a:ext>
            </a:extLst>
          </p:cNvPr>
          <p:cNvSpPr>
            <a:spLocks noGrp="1"/>
          </p:cNvSpPr>
          <p:nvPr>
            <p:ph type="title"/>
          </p:nvPr>
        </p:nvSpPr>
        <p:spPr>
          <a:xfrm>
            <a:off x="466287" y="516300"/>
            <a:ext cx="8437563" cy="699425"/>
          </a:xfrm>
        </p:spPr>
        <p:txBody>
          <a:bodyPr>
            <a:normAutofit/>
          </a:bodyPr>
          <a:lstStyle/>
          <a:p>
            <a:pPr>
              <a:lnSpc>
                <a:spcPct val="120000"/>
              </a:lnSpc>
            </a:pPr>
            <a:r>
              <a:rPr lang="en-GB" sz="3200" dirty="0"/>
              <a:t>Activity 2.3: Reading handout</a:t>
            </a:r>
          </a:p>
        </p:txBody>
      </p:sp>
      <p:sp>
        <p:nvSpPr>
          <p:cNvPr id="4" name="Text Placeholder 3">
            <a:extLst>
              <a:ext uri="{FF2B5EF4-FFF2-40B4-BE49-F238E27FC236}">
                <a16:creationId xmlns:a16="http://schemas.microsoft.com/office/drawing/2014/main" id="{D96EDD16-2664-3089-FF68-AB0B256E3897}"/>
              </a:ext>
            </a:extLst>
          </p:cNvPr>
          <p:cNvSpPr>
            <a:spLocks noGrp="1"/>
          </p:cNvSpPr>
          <p:nvPr>
            <p:ph type="body" sz="quarter" idx="12"/>
          </p:nvPr>
        </p:nvSpPr>
        <p:spPr>
          <a:xfrm>
            <a:off x="466287" y="1208525"/>
            <a:ext cx="8229968" cy="3411587"/>
          </a:xfrm>
        </p:spPr>
        <p:txBody>
          <a:bodyPr vert="horz" lIns="0" tIns="0" rIns="0" bIns="0" rtlCol="0" anchor="t">
            <a:noAutofit/>
          </a:bodyPr>
          <a:lstStyle/>
          <a:p>
            <a:pPr>
              <a:lnSpc>
                <a:spcPct val="120000"/>
              </a:lnSpc>
            </a:pPr>
            <a:r>
              <a:rPr lang="en-GB" sz="2000" dirty="0"/>
              <a:t>Play England has welcomed a shift in attitudes </a:t>
            </a:r>
            <a:br>
              <a:rPr lang="en-GB" sz="2000" dirty="0"/>
            </a:br>
            <a:r>
              <a:rPr lang="en-GB" sz="2000" dirty="0"/>
              <a:t>following the introduction of a new standard in 2023.</a:t>
            </a:r>
          </a:p>
          <a:p>
            <a:pPr>
              <a:lnSpc>
                <a:spcPct val="120000"/>
              </a:lnSpc>
            </a:pPr>
            <a:endParaRPr lang="en-GB" sz="2000" dirty="0"/>
          </a:p>
          <a:p>
            <a:pPr>
              <a:lnSpc>
                <a:spcPct val="120000"/>
              </a:lnSpc>
            </a:pPr>
            <a:r>
              <a:rPr lang="en-GB" sz="2000" dirty="0"/>
              <a:t>Read the Play England blog post and summarise in </a:t>
            </a:r>
            <a:r>
              <a:rPr lang="en-GB" sz="2000" b="1" dirty="0"/>
              <a:t>no more than 20 words</a:t>
            </a:r>
            <a:r>
              <a:rPr lang="en-GB" sz="2000" dirty="0"/>
              <a:t> what this standard means for early years settings.</a:t>
            </a:r>
          </a:p>
          <a:p>
            <a:pPr>
              <a:lnSpc>
                <a:spcPct val="120000"/>
              </a:lnSpc>
            </a:pPr>
            <a:endParaRPr lang="en-GB" sz="2000" dirty="0"/>
          </a:p>
          <a:p>
            <a:pPr>
              <a:lnSpc>
                <a:spcPct val="120000"/>
              </a:lnSpc>
            </a:pPr>
            <a:r>
              <a:rPr lang="en-GB" sz="2000" u="sng" dirty="0">
                <a:solidFill>
                  <a:srgbClr val="0563C1"/>
                </a:solidFill>
                <a:effectLst/>
                <a:latin typeface="Arial" panose="020B0604020202020204" pitchFamily="34" charset="0"/>
                <a:ea typeface="Calibri" panose="020F0502020204030204" pitchFamily="34" charset="0"/>
                <a:hlinkClick r:id="rId2"/>
              </a:rPr>
              <a:t>https://www.playengland.org.uk/newsblog/child-safety-experts-welcome-game-changing-new-international-benchmark-that-gives-a-green-light-to-more-adventurous-play?rq=risk%20management</a:t>
            </a:r>
            <a:r>
              <a:rPr lang="en-GB" sz="2000" dirty="0">
                <a:effectLst/>
                <a:latin typeface="Arial" panose="020B0604020202020204" pitchFamily="34" charset="0"/>
                <a:ea typeface="Calibri" panose="020F0502020204030204" pitchFamily="34" charset="0"/>
              </a:rPr>
              <a:t> </a:t>
            </a:r>
            <a:endParaRPr lang="en-GB" sz="2000" dirty="0"/>
          </a:p>
        </p:txBody>
      </p:sp>
      <p:pic>
        <p:nvPicPr>
          <p:cNvPr id="7" name="Picture 6">
            <a:extLst>
              <a:ext uri="{FF2B5EF4-FFF2-40B4-BE49-F238E27FC236}">
                <a16:creationId xmlns:a16="http://schemas.microsoft.com/office/drawing/2014/main" id="{2F89F002-1FAC-6AE6-5397-304AF871328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3563" t="27600" r="30663" b="31800"/>
          <a:stretch/>
        </p:blipFill>
        <p:spPr>
          <a:xfrm>
            <a:off x="6574046" y="523388"/>
            <a:ext cx="2122209" cy="1663352"/>
          </a:xfrm>
          <a:prstGeom prst="rect">
            <a:avLst/>
          </a:prstGeom>
        </p:spPr>
      </p:pic>
      <p:sp>
        <p:nvSpPr>
          <p:cNvPr id="5" name="Footer Placeholder 4">
            <a:extLst>
              <a:ext uri="{FF2B5EF4-FFF2-40B4-BE49-F238E27FC236}">
                <a16:creationId xmlns:a16="http://schemas.microsoft.com/office/drawing/2014/main" id="{6B754233-DE55-9C98-9C54-CAA22D6368A9}"/>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37A0A7B3-6216-7152-0391-24D7C37B7A79}"/>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30</a:t>
            </a:fld>
            <a:endParaRPr lang="en-GB" dirty="0"/>
          </a:p>
        </p:txBody>
      </p:sp>
    </p:spTree>
    <p:extLst>
      <p:ext uri="{BB962C8B-B14F-4D97-AF65-F5344CB8AC3E}">
        <p14:creationId xmlns:p14="http://schemas.microsoft.com/office/powerpoint/2010/main" val="1713974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E3C7DC-1D87-ABFC-EDA7-04A0C37E38A9}"/>
              </a:ext>
            </a:extLst>
          </p:cNvPr>
          <p:cNvSpPr>
            <a:spLocks noGrp="1"/>
          </p:cNvSpPr>
          <p:nvPr>
            <p:ph type="title"/>
          </p:nvPr>
        </p:nvSpPr>
        <p:spPr>
          <a:xfrm>
            <a:off x="471477" y="516045"/>
            <a:ext cx="8437563" cy="699425"/>
          </a:xfrm>
        </p:spPr>
        <p:txBody>
          <a:bodyPr anchor="t">
            <a:noAutofit/>
          </a:bodyPr>
          <a:lstStyle/>
          <a:p>
            <a:pPr>
              <a:lnSpc>
                <a:spcPct val="120000"/>
              </a:lnSpc>
            </a:pPr>
            <a:r>
              <a:rPr lang="en-US" sz="3200" dirty="0"/>
              <a:t>E</a:t>
            </a:r>
            <a:r>
              <a:rPr lang="en-US" sz="3200" u="none" spc="0" dirty="0"/>
              <a:t>ffective strategies for managing risks in the early years</a:t>
            </a:r>
            <a:endParaRPr lang="en-GB" sz="3200" dirty="0"/>
          </a:p>
        </p:txBody>
      </p:sp>
      <p:sp>
        <p:nvSpPr>
          <p:cNvPr id="4" name="Text Placeholder 3">
            <a:extLst>
              <a:ext uri="{FF2B5EF4-FFF2-40B4-BE49-F238E27FC236}">
                <a16:creationId xmlns:a16="http://schemas.microsoft.com/office/drawing/2014/main" id="{13205918-F49D-8FC1-FB20-73EA010C9F4C}"/>
              </a:ext>
            </a:extLst>
          </p:cNvPr>
          <p:cNvSpPr>
            <a:spLocks noGrp="1"/>
          </p:cNvSpPr>
          <p:nvPr>
            <p:ph type="body" sz="quarter" idx="12"/>
          </p:nvPr>
        </p:nvSpPr>
        <p:spPr>
          <a:xfrm>
            <a:off x="471477" y="1893798"/>
            <a:ext cx="5486646" cy="2733657"/>
          </a:xfrm>
        </p:spPr>
        <p:txBody>
          <a:bodyPr>
            <a:noAutofit/>
          </a:bodyPr>
          <a:lstStyle/>
          <a:p>
            <a:pPr>
              <a:lnSpc>
                <a:spcPct val="120000"/>
              </a:lnSpc>
            </a:pPr>
            <a:r>
              <a:rPr lang="en-GB" sz="2400" b="0" dirty="0"/>
              <a:t>The standard says, crucially, that we </a:t>
            </a:r>
            <a:r>
              <a:rPr lang="en-US" sz="2400" b="0" dirty="0"/>
              <a:t>should consider the benefits of allowing a degree of risk and challenge.</a:t>
            </a:r>
            <a:endParaRPr lang="en-GB" sz="2400" b="0" dirty="0"/>
          </a:p>
          <a:p>
            <a:pPr>
              <a:lnSpc>
                <a:spcPct val="120000"/>
              </a:lnSpc>
            </a:pPr>
            <a:endParaRPr lang="en-GB" sz="2400" dirty="0"/>
          </a:p>
          <a:p>
            <a:pPr>
              <a:lnSpc>
                <a:spcPct val="120000"/>
              </a:lnSpc>
            </a:pPr>
            <a:r>
              <a:rPr lang="en-GB" sz="2400" b="0" dirty="0"/>
              <a:t>How do we weigh up the level of risk involved and the benefits to children?</a:t>
            </a:r>
          </a:p>
        </p:txBody>
      </p:sp>
      <p:pic>
        <p:nvPicPr>
          <p:cNvPr id="9" name="Graphic 8">
            <a:extLst>
              <a:ext uri="{FF2B5EF4-FFF2-40B4-BE49-F238E27FC236}">
                <a16:creationId xmlns:a16="http://schemas.microsoft.com/office/drawing/2014/main" id="{3576475D-8DF7-39AC-BAFF-C8128075D77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95538" y="1208382"/>
            <a:ext cx="2198249" cy="2198249"/>
          </a:xfrm>
          <a:prstGeom prst="rect">
            <a:avLst/>
          </a:prstGeom>
        </p:spPr>
      </p:pic>
      <p:sp>
        <p:nvSpPr>
          <p:cNvPr id="5" name="Footer Placeholder 4">
            <a:extLst>
              <a:ext uri="{FF2B5EF4-FFF2-40B4-BE49-F238E27FC236}">
                <a16:creationId xmlns:a16="http://schemas.microsoft.com/office/drawing/2014/main" id="{B2F501A9-34AF-E7D8-FB2C-B870ACCEFE48}"/>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C3A97CAB-18A9-159A-FAA6-397CF3AFF842}"/>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31</a:t>
            </a:fld>
            <a:endParaRPr lang="en-GB" dirty="0"/>
          </a:p>
        </p:txBody>
      </p:sp>
    </p:spTree>
    <p:extLst>
      <p:ext uri="{BB962C8B-B14F-4D97-AF65-F5344CB8AC3E}">
        <p14:creationId xmlns:p14="http://schemas.microsoft.com/office/powerpoint/2010/main" val="1714945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B2B2CF-ED07-4272-4C0C-BE9A09CB2C77}"/>
              </a:ext>
            </a:extLst>
          </p:cNvPr>
          <p:cNvSpPr>
            <a:spLocks noGrp="1"/>
          </p:cNvSpPr>
          <p:nvPr>
            <p:ph type="title"/>
          </p:nvPr>
        </p:nvSpPr>
        <p:spPr>
          <a:xfrm>
            <a:off x="466287" y="519308"/>
            <a:ext cx="8437563" cy="699425"/>
          </a:xfrm>
        </p:spPr>
        <p:txBody>
          <a:bodyPr>
            <a:normAutofit/>
          </a:bodyPr>
          <a:lstStyle/>
          <a:p>
            <a:pPr>
              <a:lnSpc>
                <a:spcPct val="120000"/>
              </a:lnSpc>
            </a:pPr>
            <a:r>
              <a:rPr lang="en-GB" sz="3200" dirty="0"/>
              <a:t>Our idea</a:t>
            </a:r>
          </a:p>
        </p:txBody>
      </p:sp>
      <p:sp>
        <p:nvSpPr>
          <p:cNvPr id="4" name="Text Placeholder 3">
            <a:extLst>
              <a:ext uri="{FF2B5EF4-FFF2-40B4-BE49-F238E27FC236}">
                <a16:creationId xmlns:a16="http://schemas.microsoft.com/office/drawing/2014/main" id="{DE12E15A-E474-B2D2-DA6C-E6F10533D128}"/>
              </a:ext>
            </a:extLst>
          </p:cNvPr>
          <p:cNvSpPr>
            <a:spLocks noGrp="1"/>
          </p:cNvSpPr>
          <p:nvPr>
            <p:ph type="body" sz="quarter" idx="12"/>
          </p:nvPr>
        </p:nvSpPr>
        <p:spPr>
          <a:xfrm>
            <a:off x="466288" y="1211533"/>
            <a:ext cx="5466680" cy="3412659"/>
          </a:xfrm>
        </p:spPr>
        <p:txBody>
          <a:bodyPr/>
          <a:lstStyle/>
          <a:p>
            <a:pPr lvl="1">
              <a:lnSpc>
                <a:spcPct val="120000"/>
              </a:lnSpc>
              <a:buFont typeface="Arial" panose="020B0604020202020204" pitchFamily="34" charset="0"/>
              <a:buChar char="•"/>
            </a:pPr>
            <a:r>
              <a:rPr lang="en-GB" sz="2400" dirty="0"/>
              <a:t>Start with the idea that risk is essential for children’s holistic development.</a:t>
            </a:r>
          </a:p>
          <a:p>
            <a:pPr lvl="1">
              <a:lnSpc>
                <a:spcPct val="120000"/>
              </a:lnSpc>
              <a:buFont typeface="Arial" panose="020B0604020202020204" pitchFamily="34" charset="0"/>
              <a:buChar char="•"/>
            </a:pPr>
            <a:r>
              <a:rPr lang="en-GB" sz="2400" dirty="0"/>
              <a:t>What will they miss out on if they do not take part in the activity?</a:t>
            </a:r>
          </a:p>
          <a:p>
            <a:pPr lvl="1">
              <a:lnSpc>
                <a:spcPct val="120000"/>
              </a:lnSpc>
              <a:buFont typeface="Arial" panose="020B0604020202020204" pitchFamily="34" charset="0"/>
              <a:buChar char="•"/>
            </a:pPr>
            <a:r>
              <a:rPr lang="en-GB" sz="2400" dirty="0"/>
              <a:t>Ensure the environment, resources and equipment are age and stage appropriate.</a:t>
            </a:r>
          </a:p>
        </p:txBody>
      </p:sp>
      <p:pic>
        <p:nvPicPr>
          <p:cNvPr id="7" name="Picture 6">
            <a:extLst>
              <a:ext uri="{FF2B5EF4-FFF2-40B4-BE49-F238E27FC236}">
                <a16:creationId xmlns:a16="http://schemas.microsoft.com/office/drawing/2014/main" id="{EBD37CB7-4BC8-0339-7A36-F21987BB530D}"/>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1376" r="22129"/>
          <a:stretch/>
        </p:blipFill>
        <p:spPr>
          <a:xfrm>
            <a:off x="6027593" y="1204557"/>
            <a:ext cx="2664296" cy="2652759"/>
          </a:xfrm>
          <a:prstGeom prst="rect">
            <a:avLst/>
          </a:prstGeom>
        </p:spPr>
      </p:pic>
      <p:sp>
        <p:nvSpPr>
          <p:cNvPr id="5" name="Footer Placeholder 4">
            <a:extLst>
              <a:ext uri="{FF2B5EF4-FFF2-40B4-BE49-F238E27FC236}">
                <a16:creationId xmlns:a16="http://schemas.microsoft.com/office/drawing/2014/main" id="{9EAB84A8-9433-F91B-E32F-00757C6E4AC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B65B78BF-430B-015F-6D0D-87650FB3D391}"/>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32</a:t>
            </a:fld>
            <a:endParaRPr lang="en-GB" dirty="0"/>
          </a:p>
        </p:txBody>
      </p:sp>
    </p:spTree>
    <p:extLst>
      <p:ext uri="{BB962C8B-B14F-4D97-AF65-F5344CB8AC3E}">
        <p14:creationId xmlns:p14="http://schemas.microsoft.com/office/powerpoint/2010/main" val="2594308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77" y="276205"/>
            <a:ext cx="5099672" cy="724272"/>
          </a:xfrm>
        </p:spPr>
        <p:txBody>
          <a:bodyPr>
            <a:noAutofit/>
          </a:bodyPr>
          <a:lstStyle/>
          <a:p>
            <a:pPr>
              <a:lnSpc>
                <a:spcPct val="120000"/>
              </a:lnSpc>
            </a:pPr>
            <a:r>
              <a:rPr lang="en-GB" sz="3200" dirty="0"/>
              <a:t>Activity 2.4: Case studies – Risk benefit analysis</a:t>
            </a:r>
            <a:br>
              <a:rPr lang="en-GB" sz="3200" dirty="0"/>
            </a:br>
            <a:endParaRPr lang="en-GB" sz="3200" dirty="0"/>
          </a:p>
        </p:txBody>
      </p:sp>
      <p:pic>
        <p:nvPicPr>
          <p:cNvPr id="9" name="Picture 8" descr="Two children baking with their parents, putting a mixture into a baking tray">
            <a:extLst>
              <a:ext uri="{FF2B5EF4-FFF2-40B4-BE49-F238E27FC236}">
                <a16:creationId xmlns:a16="http://schemas.microsoft.com/office/drawing/2014/main" id="{0462290A-EBE8-A979-20A2-2BEADCF32E78}"/>
              </a:ext>
            </a:extLst>
          </p:cNvPr>
          <p:cNvPicPr>
            <a:picLocks noChangeAspect="1"/>
          </p:cNvPicPr>
          <p:nvPr/>
        </p:nvPicPr>
        <p:blipFill>
          <a:blip r:embed="rId3"/>
          <a:stretch>
            <a:fillRect/>
          </a:stretch>
        </p:blipFill>
        <p:spPr>
          <a:xfrm>
            <a:off x="467591" y="1508320"/>
            <a:ext cx="3266736" cy="2205921"/>
          </a:xfrm>
          <a:prstGeom prst="rect">
            <a:avLst/>
          </a:prstGeom>
        </p:spPr>
      </p:pic>
      <p:sp>
        <p:nvSpPr>
          <p:cNvPr id="2052" name="Content Placeholder 2051"/>
          <p:cNvSpPr>
            <a:spLocks noGrp="1"/>
          </p:cNvSpPr>
          <p:nvPr>
            <p:ph sz="quarter" idx="14"/>
          </p:nvPr>
        </p:nvSpPr>
        <p:spPr>
          <a:xfrm>
            <a:off x="471477" y="3765754"/>
            <a:ext cx="3690978" cy="861346"/>
          </a:xfrm>
        </p:spPr>
        <p:txBody>
          <a:bodyPr/>
          <a:lstStyle/>
          <a:p>
            <a:pPr>
              <a:lnSpc>
                <a:spcPct val="120000"/>
              </a:lnSpc>
            </a:pPr>
            <a:r>
              <a:rPr lang="en-GB" dirty="0"/>
              <a:t>Children cooking</a:t>
            </a:r>
          </a:p>
          <a:p>
            <a:pPr lvl="1">
              <a:lnSpc>
                <a:spcPct val="120000"/>
              </a:lnSpc>
            </a:pPr>
            <a:r>
              <a:rPr lang="en-GB" dirty="0"/>
              <a:t>Children cook using real ingredients, real utensils and a real hob.</a:t>
            </a:r>
          </a:p>
          <a:p>
            <a:pPr>
              <a:lnSpc>
                <a:spcPct val="120000"/>
              </a:lnSpc>
            </a:pPr>
            <a:endParaRPr lang="en-GB" dirty="0"/>
          </a:p>
        </p:txBody>
      </p:sp>
      <p:pic>
        <p:nvPicPr>
          <p:cNvPr id="28" name="Picture 27" descr="A group of children learning in a forest with adult supervision">
            <a:extLst>
              <a:ext uri="{FF2B5EF4-FFF2-40B4-BE49-F238E27FC236}">
                <a16:creationId xmlns:a16="http://schemas.microsoft.com/office/drawing/2014/main" id="{C408BC4F-02C0-7B51-D46C-4090FC245E43}"/>
              </a:ext>
            </a:extLst>
          </p:cNvPr>
          <p:cNvPicPr>
            <a:picLocks noChangeAspect="1"/>
          </p:cNvPicPr>
          <p:nvPr/>
        </p:nvPicPr>
        <p:blipFill>
          <a:blip r:embed="rId4"/>
          <a:stretch>
            <a:fillRect/>
          </a:stretch>
        </p:blipFill>
        <p:spPr>
          <a:xfrm>
            <a:off x="4969565" y="1518630"/>
            <a:ext cx="3271631" cy="2189065"/>
          </a:xfrm>
          <a:prstGeom prst="rect">
            <a:avLst/>
          </a:prstGeom>
        </p:spPr>
      </p:pic>
      <p:sp>
        <p:nvSpPr>
          <p:cNvPr id="35" name="Content Placeholder 34"/>
          <p:cNvSpPr>
            <a:spLocks noGrp="1"/>
          </p:cNvSpPr>
          <p:nvPr>
            <p:ph sz="quarter" idx="17"/>
          </p:nvPr>
        </p:nvSpPr>
        <p:spPr>
          <a:xfrm>
            <a:off x="4968371" y="3763568"/>
            <a:ext cx="3468290" cy="899760"/>
          </a:xfrm>
        </p:spPr>
        <p:txBody>
          <a:bodyPr/>
          <a:lstStyle/>
          <a:p>
            <a:pPr>
              <a:lnSpc>
                <a:spcPct val="120000"/>
              </a:lnSpc>
            </a:pPr>
            <a:r>
              <a:rPr lang="en-GB" dirty="0"/>
              <a:t>Fire at Forest School</a:t>
            </a:r>
          </a:p>
          <a:p>
            <a:pPr lvl="1">
              <a:lnSpc>
                <a:spcPct val="120000"/>
              </a:lnSpc>
            </a:pPr>
            <a:r>
              <a:rPr lang="en-GB" dirty="0"/>
              <a:t>Under adult supervision, young children tend to a fire while at Forest School.</a:t>
            </a:r>
          </a:p>
          <a:p>
            <a:pPr>
              <a:lnSpc>
                <a:spcPct val="120000"/>
              </a:lnSpc>
            </a:pPr>
            <a:endParaRPr lang="en-GB"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33</a:t>
            </a:fld>
            <a:endParaRPr lang="en-GB" dirty="0"/>
          </a:p>
        </p:txBody>
      </p:sp>
    </p:spTree>
    <p:extLst>
      <p:ext uri="{BB962C8B-B14F-4D97-AF65-F5344CB8AC3E}">
        <p14:creationId xmlns:p14="http://schemas.microsoft.com/office/powerpoint/2010/main" val="2729948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6C9A20-B176-116D-1BEC-02FA741E7DFD}"/>
              </a:ext>
            </a:extLst>
          </p:cNvPr>
          <p:cNvSpPr>
            <a:spLocks noGrp="1"/>
          </p:cNvSpPr>
          <p:nvPr>
            <p:ph type="title"/>
          </p:nvPr>
        </p:nvSpPr>
        <p:spPr>
          <a:xfrm>
            <a:off x="464389" y="522432"/>
            <a:ext cx="8437563" cy="699425"/>
          </a:xfrm>
        </p:spPr>
        <p:txBody>
          <a:bodyPr>
            <a:noAutofit/>
          </a:bodyPr>
          <a:lstStyle/>
          <a:p>
            <a:pPr>
              <a:lnSpc>
                <a:spcPct val="120000"/>
              </a:lnSpc>
            </a:pPr>
            <a:r>
              <a:rPr lang="en-GB" sz="3200" dirty="0"/>
              <a:t>Progress check: Identify the </a:t>
            </a:r>
            <a:br>
              <a:rPr lang="en-GB" sz="3200" dirty="0"/>
            </a:br>
            <a:r>
              <a:rPr lang="en-GB" sz="3200" dirty="0"/>
              <a:t>true statements</a:t>
            </a:r>
            <a:endParaRPr lang="en-GB" sz="3200" b="0" dirty="0">
              <a:solidFill>
                <a:srgbClr val="808080"/>
              </a:solidFill>
            </a:endParaRPr>
          </a:p>
          <a:p>
            <a:pPr>
              <a:lnSpc>
                <a:spcPct val="120000"/>
              </a:lnSpc>
            </a:pPr>
            <a:endParaRPr lang="en-GB" sz="3200" dirty="0">
              <a:cs typeface="Arial"/>
            </a:endParaRPr>
          </a:p>
        </p:txBody>
      </p:sp>
      <p:sp>
        <p:nvSpPr>
          <p:cNvPr id="4" name="Text Placeholder 3">
            <a:extLst>
              <a:ext uri="{FF2B5EF4-FFF2-40B4-BE49-F238E27FC236}">
                <a16:creationId xmlns:a16="http://schemas.microsoft.com/office/drawing/2014/main" id="{A694454F-61C4-5624-1833-7E39676894A0}"/>
              </a:ext>
            </a:extLst>
          </p:cNvPr>
          <p:cNvSpPr>
            <a:spLocks noGrp="1"/>
          </p:cNvSpPr>
          <p:nvPr>
            <p:ph type="body" sz="quarter" idx="12"/>
          </p:nvPr>
        </p:nvSpPr>
        <p:spPr>
          <a:xfrm>
            <a:off x="471477" y="1894418"/>
            <a:ext cx="8203686" cy="2733738"/>
          </a:xfrm>
        </p:spPr>
        <p:txBody>
          <a:bodyPr vert="horz" lIns="0" tIns="0" rIns="0" bIns="0" rtlCol="0" anchor="t">
            <a:noAutofit/>
          </a:bodyPr>
          <a:lstStyle/>
          <a:p>
            <a:pPr lvl="1">
              <a:lnSpc>
                <a:spcPct val="120000"/>
              </a:lnSpc>
              <a:buFont typeface="Arial" panose="020B0604020202020204" pitchFamily="34" charset="0"/>
              <a:buChar char="•"/>
            </a:pPr>
            <a:r>
              <a:rPr lang="en-GB" sz="1800" dirty="0"/>
              <a:t>Risky play enables children to learn how to face danger.</a:t>
            </a:r>
            <a:endParaRPr lang="en-US" sz="1800" dirty="0"/>
          </a:p>
          <a:p>
            <a:pPr lvl="1">
              <a:lnSpc>
                <a:spcPct val="120000"/>
              </a:lnSpc>
              <a:buFont typeface="Arial" panose="020B0604020202020204" pitchFamily="34" charset="0"/>
              <a:buChar char="•"/>
            </a:pPr>
            <a:r>
              <a:rPr lang="en-GB" sz="1800" dirty="0"/>
              <a:t>Health and safety legislation and guidance make it clear that all risk should be removed.</a:t>
            </a:r>
            <a:endParaRPr lang="en-GB" sz="1800" dirty="0">
              <a:cs typeface="Arial"/>
            </a:endParaRPr>
          </a:p>
          <a:p>
            <a:pPr lvl="1">
              <a:lnSpc>
                <a:spcPct val="120000"/>
              </a:lnSpc>
              <a:buFont typeface="Arial" panose="020B0604020202020204" pitchFamily="34" charset="0"/>
              <a:buChar char="•"/>
            </a:pPr>
            <a:r>
              <a:rPr lang="en-GB" sz="1800" dirty="0"/>
              <a:t>The adult’s role is to ensure children can take risks without placing them in actual danger.</a:t>
            </a:r>
            <a:endParaRPr lang="en-GB" sz="1800" dirty="0">
              <a:cs typeface="Arial"/>
            </a:endParaRPr>
          </a:p>
          <a:p>
            <a:pPr lvl="1">
              <a:lnSpc>
                <a:spcPct val="120000"/>
              </a:lnSpc>
              <a:buFont typeface="Arial" panose="020B0604020202020204" pitchFamily="34" charset="0"/>
              <a:buChar char="•"/>
            </a:pPr>
            <a:r>
              <a:rPr lang="en-GB" sz="1800" dirty="0"/>
              <a:t>A risk benefit analysis is difficult to carry out.</a:t>
            </a:r>
            <a:endParaRPr lang="en-GB" sz="1800" dirty="0">
              <a:cs typeface="Arial"/>
            </a:endParaRPr>
          </a:p>
          <a:p>
            <a:pPr lvl="1">
              <a:lnSpc>
                <a:spcPct val="120000"/>
              </a:lnSpc>
              <a:buFont typeface="Arial" panose="020B0604020202020204" pitchFamily="34" charset="0"/>
              <a:buChar char="•"/>
            </a:pPr>
            <a:r>
              <a:rPr lang="en-US" sz="1800" dirty="0"/>
              <a:t>By developing a culture of managed risk, you are helping children to develop resilience.</a:t>
            </a:r>
            <a:endParaRPr lang="en-GB" sz="1800" dirty="0">
              <a:cs typeface="Arial"/>
            </a:endParaRPr>
          </a:p>
        </p:txBody>
      </p:sp>
      <p:pic>
        <p:nvPicPr>
          <p:cNvPr id="7" name="Picture 6">
            <a:extLst>
              <a:ext uri="{FF2B5EF4-FFF2-40B4-BE49-F238E27FC236}">
                <a16:creationId xmlns:a16="http://schemas.microsoft.com/office/drawing/2014/main" id="{E5F37121-FEFB-2EB1-8267-A63784D8A1A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14503" y="525053"/>
            <a:ext cx="2629497" cy="1089503"/>
          </a:xfrm>
          <a:prstGeom prst="rect">
            <a:avLst/>
          </a:prstGeom>
        </p:spPr>
      </p:pic>
      <p:sp>
        <p:nvSpPr>
          <p:cNvPr id="5" name="Footer Placeholder 4">
            <a:extLst>
              <a:ext uri="{FF2B5EF4-FFF2-40B4-BE49-F238E27FC236}">
                <a16:creationId xmlns:a16="http://schemas.microsoft.com/office/drawing/2014/main" id="{75F6BBA6-0315-60E7-D4A8-376AE83B2BF5}"/>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F713196C-068C-F89B-B963-28E9788E8AF1}"/>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34</a:t>
            </a:fld>
            <a:endParaRPr lang="en-GB" dirty="0"/>
          </a:p>
        </p:txBody>
      </p:sp>
    </p:spTree>
    <p:extLst>
      <p:ext uri="{BB962C8B-B14F-4D97-AF65-F5344CB8AC3E}">
        <p14:creationId xmlns:p14="http://schemas.microsoft.com/office/powerpoint/2010/main" val="2618744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6C9A20-B176-116D-1BEC-02FA741E7DFD}"/>
              </a:ext>
            </a:extLst>
          </p:cNvPr>
          <p:cNvSpPr>
            <a:spLocks noGrp="1"/>
          </p:cNvSpPr>
          <p:nvPr>
            <p:ph type="title"/>
          </p:nvPr>
        </p:nvSpPr>
        <p:spPr>
          <a:xfrm>
            <a:off x="464389" y="524398"/>
            <a:ext cx="8437563" cy="699425"/>
          </a:xfrm>
        </p:spPr>
        <p:txBody>
          <a:bodyPr>
            <a:normAutofit/>
          </a:bodyPr>
          <a:lstStyle/>
          <a:p>
            <a:pPr>
              <a:lnSpc>
                <a:spcPct val="120000"/>
              </a:lnSpc>
            </a:pPr>
            <a:r>
              <a:rPr lang="en-GB" sz="3200" dirty="0"/>
              <a:t>Progress check: Answers</a:t>
            </a:r>
          </a:p>
        </p:txBody>
      </p:sp>
      <p:sp>
        <p:nvSpPr>
          <p:cNvPr id="4" name="Text Placeholder 3">
            <a:extLst>
              <a:ext uri="{FF2B5EF4-FFF2-40B4-BE49-F238E27FC236}">
                <a16:creationId xmlns:a16="http://schemas.microsoft.com/office/drawing/2014/main" id="{A694454F-61C4-5624-1833-7E39676894A0}"/>
              </a:ext>
            </a:extLst>
          </p:cNvPr>
          <p:cNvSpPr>
            <a:spLocks noGrp="1"/>
          </p:cNvSpPr>
          <p:nvPr>
            <p:ph type="body" sz="quarter" idx="12"/>
          </p:nvPr>
        </p:nvSpPr>
        <p:spPr>
          <a:xfrm>
            <a:off x="468882" y="1422296"/>
            <a:ext cx="8206235" cy="3196151"/>
          </a:xfrm>
        </p:spPr>
        <p:txBody>
          <a:bodyPr vert="horz" lIns="0" tIns="0" rIns="0" bIns="0" rtlCol="0" anchor="t">
            <a:noAutofit/>
          </a:bodyPr>
          <a:lstStyle/>
          <a:p>
            <a:pPr lvl="1">
              <a:lnSpc>
                <a:spcPct val="120000"/>
              </a:lnSpc>
              <a:buFont typeface="Arial" panose="020B0604020202020204" pitchFamily="34" charset="0"/>
              <a:buChar char="•"/>
            </a:pPr>
            <a:r>
              <a:rPr lang="en-GB" sz="2000" dirty="0">
                <a:solidFill>
                  <a:srgbClr val="00B050"/>
                </a:solidFill>
              </a:rPr>
              <a:t>Risky play enables children to learn how to face danger.</a:t>
            </a:r>
            <a:endParaRPr lang="en-US" sz="2000" dirty="0"/>
          </a:p>
          <a:p>
            <a:pPr lvl="1">
              <a:lnSpc>
                <a:spcPct val="120000"/>
              </a:lnSpc>
              <a:buFont typeface="Arial" panose="020B0604020202020204" pitchFamily="34" charset="0"/>
              <a:buChar char="•"/>
            </a:pPr>
            <a:r>
              <a:rPr lang="en-GB" sz="2000" dirty="0"/>
              <a:t>Health and safety legislation and guidance make it clear that all risk should be removed.</a:t>
            </a:r>
            <a:endParaRPr lang="en-GB" sz="2000" dirty="0">
              <a:cs typeface="Arial"/>
            </a:endParaRPr>
          </a:p>
          <a:p>
            <a:pPr lvl="1">
              <a:lnSpc>
                <a:spcPct val="120000"/>
              </a:lnSpc>
              <a:buFont typeface="Arial" panose="020B0604020202020204" pitchFamily="34" charset="0"/>
              <a:buChar char="•"/>
            </a:pPr>
            <a:r>
              <a:rPr lang="en-GB" sz="2000" dirty="0">
                <a:solidFill>
                  <a:srgbClr val="00B050"/>
                </a:solidFill>
              </a:rPr>
              <a:t>The adult’s role is to ensure children can take risks without placing them in actual danger.</a:t>
            </a:r>
            <a:endParaRPr lang="en-GB" sz="2000" dirty="0">
              <a:solidFill>
                <a:srgbClr val="00B050"/>
              </a:solidFill>
              <a:cs typeface="Arial"/>
            </a:endParaRPr>
          </a:p>
          <a:p>
            <a:pPr lvl="1">
              <a:lnSpc>
                <a:spcPct val="120000"/>
              </a:lnSpc>
              <a:buFont typeface="Arial" panose="020B0604020202020204" pitchFamily="34" charset="0"/>
              <a:buChar char="•"/>
            </a:pPr>
            <a:r>
              <a:rPr lang="en-GB" sz="2000" dirty="0"/>
              <a:t>A risk benefit analysis is difficult to carry out.</a:t>
            </a:r>
            <a:endParaRPr lang="en-GB" sz="2000" dirty="0">
              <a:cs typeface="Arial"/>
            </a:endParaRPr>
          </a:p>
          <a:p>
            <a:pPr lvl="1">
              <a:lnSpc>
                <a:spcPct val="120000"/>
              </a:lnSpc>
              <a:buFont typeface="Arial" panose="020B0604020202020204" pitchFamily="34" charset="0"/>
              <a:buChar char="•"/>
            </a:pPr>
            <a:r>
              <a:rPr lang="en-US" sz="2000" dirty="0">
                <a:solidFill>
                  <a:srgbClr val="00B050"/>
                </a:solidFill>
              </a:rPr>
              <a:t>By developing a culture of managed risk, you are helping children to develop resilience.</a:t>
            </a:r>
            <a:endParaRPr lang="en-GB" sz="2000" dirty="0">
              <a:solidFill>
                <a:srgbClr val="00B050"/>
              </a:solidFill>
              <a:cs typeface="Arial"/>
            </a:endParaRPr>
          </a:p>
        </p:txBody>
      </p:sp>
      <p:pic>
        <p:nvPicPr>
          <p:cNvPr id="8" name="Picture 7">
            <a:extLst>
              <a:ext uri="{FF2B5EF4-FFF2-40B4-BE49-F238E27FC236}">
                <a16:creationId xmlns:a16="http://schemas.microsoft.com/office/drawing/2014/main" id="{FE044D77-BB28-2A56-8DC5-1864F36D235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14503" y="525053"/>
            <a:ext cx="2629497" cy="1089503"/>
          </a:xfrm>
          <a:prstGeom prst="rect">
            <a:avLst/>
          </a:prstGeom>
        </p:spPr>
      </p:pic>
      <p:sp>
        <p:nvSpPr>
          <p:cNvPr id="5" name="Footer Placeholder 4">
            <a:extLst>
              <a:ext uri="{FF2B5EF4-FFF2-40B4-BE49-F238E27FC236}">
                <a16:creationId xmlns:a16="http://schemas.microsoft.com/office/drawing/2014/main" id="{75F6BBA6-0315-60E7-D4A8-376AE83B2BF5}"/>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F713196C-068C-F89B-B963-28E9788E8AF1}"/>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35</a:t>
            </a:fld>
            <a:endParaRPr lang="en-GB" dirty="0"/>
          </a:p>
        </p:txBody>
      </p:sp>
    </p:spTree>
    <p:extLst>
      <p:ext uri="{BB962C8B-B14F-4D97-AF65-F5344CB8AC3E}">
        <p14:creationId xmlns:p14="http://schemas.microsoft.com/office/powerpoint/2010/main" val="55729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474246-CF4E-318D-5A36-F4D5C1FD2BE8}"/>
              </a:ext>
            </a:extLst>
          </p:cNvPr>
          <p:cNvSpPr>
            <a:spLocks noGrp="1"/>
          </p:cNvSpPr>
          <p:nvPr>
            <p:ph type="title"/>
          </p:nvPr>
        </p:nvSpPr>
        <p:spPr>
          <a:xfrm>
            <a:off x="466287" y="517399"/>
            <a:ext cx="8437563" cy="699425"/>
          </a:xfrm>
        </p:spPr>
        <p:txBody>
          <a:bodyPr anchor="t">
            <a:normAutofit/>
          </a:bodyPr>
          <a:lstStyle/>
          <a:p>
            <a:pPr>
              <a:lnSpc>
                <a:spcPct val="120000"/>
              </a:lnSpc>
            </a:pPr>
            <a:r>
              <a:rPr lang="en-GB" sz="3200" dirty="0"/>
              <a:t>Home study 2.0</a:t>
            </a:r>
          </a:p>
        </p:txBody>
      </p:sp>
      <p:sp>
        <p:nvSpPr>
          <p:cNvPr id="4" name="Text Placeholder 3">
            <a:extLst>
              <a:ext uri="{FF2B5EF4-FFF2-40B4-BE49-F238E27FC236}">
                <a16:creationId xmlns:a16="http://schemas.microsoft.com/office/drawing/2014/main" id="{D62BE312-AD93-AE55-ACFA-5E5794260EE6}"/>
              </a:ext>
            </a:extLst>
          </p:cNvPr>
          <p:cNvSpPr>
            <a:spLocks noGrp="1"/>
          </p:cNvSpPr>
          <p:nvPr>
            <p:ph type="body" sz="quarter" idx="12"/>
          </p:nvPr>
        </p:nvSpPr>
        <p:spPr>
          <a:xfrm>
            <a:off x="3213574" y="1209624"/>
            <a:ext cx="5464139" cy="3416477"/>
          </a:xfrm>
        </p:spPr>
        <p:txBody>
          <a:bodyPr>
            <a:noAutofit/>
          </a:bodyPr>
          <a:lstStyle/>
          <a:p>
            <a:pPr>
              <a:lnSpc>
                <a:spcPct val="120000"/>
              </a:lnSpc>
            </a:pPr>
            <a:r>
              <a:rPr lang="en-GB" sz="2000" b="0" dirty="0">
                <a:effectLst/>
              </a:rPr>
              <a:t>Next week, we will be investigating the difference between a hazard and a risk. Briefly research a definition for each term, paraphrase them in your own words and provide a reference to your sources.</a:t>
            </a:r>
          </a:p>
          <a:p>
            <a:pPr>
              <a:lnSpc>
                <a:spcPct val="120000"/>
              </a:lnSpc>
            </a:pPr>
            <a:endParaRPr lang="en-GB" sz="2000" b="0" dirty="0"/>
          </a:p>
          <a:p>
            <a:pPr>
              <a:lnSpc>
                <a:spcPct val="120000"/>
              </a:lnSpc>
            </a:pPr>
            <a:r>
              <a:rPr lang="en-GB" sz="2000" dirty="0">
                <a:effectLst/>
              </a:rPr>
              <a:t>Extension: </a:t>
            </a:r>
            <a:r>
              <a:rPr lang="en-GB" sz="2000" b="0" dirty="0">
                <a:effectLst/>
              </a:rPr>
              <a:t>Reflect on your own attitude and approach to risk and consider how your values and previous experiences have impacted this.</a:t>
            </a:r>
            <a:endParaRPr lang="en-GB" sz="2000" b="0" dirty="0"/>
          </a:p>
        </p:txBody>
      </p:sp>
      <p:pic>
        <p:nvPicPr>
          <p:cNvPr id="7" name="Picture 6">
            <a:extLst>
              <a:ext uri="{FF2B5EF4-FFF2-40B4-BE49-F238E27FC236}">
                <a16:creationId xmlns:a16="http://schemas.microsoft.com/office/drawing/2014/main" id="{25350451-97A8-C593-126B-6A835E71C4E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574" r="21679" b="1"/>
          <a:stretch/>
        </p:blipFill>
        <p:spPr>
          <a:xfrm>
            <a:off x="466287" y="1587222"/>
            <a:ext cx="2504231" cy="2663976"/>
          </a:xfrm>
          <a:prstGeom prst="rect">
            <a:avLst/>
          </a:prstGeom>
          <a:noFill/>
        </p:spPr>
      </p:pic>
      <p:sp>
        <p:nvSpPr>
          <p:cNvPr id="5" name="Footer Placeholder 4">
            <a:extLst>
              <a:ext uri="{FF2B5EF4-FFF2-40B4-BE49-F238E27FC236}">
                <a16:creationId xmlns:a16="http://schemas.microsoft.com/office/drawing/2014/main" id="{A85F62EC-E61E-DDD8-C530-172A12C6B0F0}"/>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926DBE9B-CBA6-E5F1-019A-6C11CF780C84}"/>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36</a:t>
            </a:fld>
            <a:endParaRPr lang="en-GB" dirty="0"/>
          </a:p>
        </p:txBody>
      </p:sp>
    </p:spTree>
    <p:extLst>
      <p:ext uri="{BB962C8B-B14F-4D97-AF65-F5344CB8AC3E}">
        <p14:creationId xmlns:p14="http://schemas.microsoft.com/office/powerpoint/2010/main" val="885836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dirty="0"/>
              <a:t>03</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ormAutofit/>
          </a:bodyPr>
          <a:lstStyle/>
          <a:p>
            <a:r>
              <a:rPr lang="en-US" sz="2500" dirty="0"/>
              <a:t>Introduction to risk assessment and management: Types of hazards</a:t>
            </a:r>
          </a:p>
        </p:txBody>
      </p:sp>
    </p:spTree>
    <p:extLst>
      <p:ext uri="{BB962C8B-B14F-4D97-AF65-F5344CB8AC3E}">
        <p14:creationId xmlns:p14="http://schemas.microsoft.com/office/powerpoint/2010/main" val="2857893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479F-C04E-B152-8299-FA933DA8FE51}"/>
              </a:ext>
            </a:extLst>
          </p:cNvPr>
          <p:cNvSpPr>
            <a:spLocks noGrp="1"/>
          </p:cNvSpPr>
          <p:nvPr>
            <p:ph type="title"/>
          </p:nvPr>
        </p:nvSpPr>
        <p:spPr>
          <a:xfrm>
            <a:off x="466571" y="516500"/>
            <a:ext cx="8437563" cy="699425"/>
          </a:xfrm>
        </p:spPr>
        <p:txBody>
          <a:bodyPr anchor="t">
            <a:normAutofit/>
          </a:bodyPr>
          <a:lstStyle/>
          <a:p>
            <a:pPr>
              <a:lnSpc>
                <a:spcPct val="120000"/>
              </a:lnSpc>
            </a:pPr>
            <a:r>
              <a:rPr lang="en-GB" sz="3200" dirty="0"/>
              <a:t>Lesson objectives</a:t>
            </a:r>
          </a:p>
        </p:txBody>
      </p:sp>
      <p:sp>
        <p:nvSpPr>
          <p:cNvPr id="3" name="Text Placeholder 2">
            <a:extLst>
              <a:ext uri="{FF2B5EF4-FFF2-40B4-BE49-F238E27FC236}">
                <a16:creationId xmlns:a16="http://schemas.microsoft.com/office/drawing/2014/main" id="{424AB6A8-3889-6558-5A9E-752DE941E9ED}"/>
              </a:ext>
            </a:extLst>
          </p:cNvPr>
          <p:cNvSpPr>
            <a:spLocks noGrp="1"/>
          </p:cNvSpPr>
          <p:nvPr>
            <p:ph sz="quarter" idx="14"/>
          </p:nvPr>
        </p:nvSpPr>
        <p:spPr>
          <a:xfrm>
            <a:off x="464660" y="1212595"/>
            <a:ext cx="8212769" cy="3414405"/>
          </a:xfrm>
        </p:spPr>
        <p:txBody>
          <a:bodyPr>
            <a:noAutofit/>
          </a:bodyPr>
          <a:lstStyle/>
          <a:p>
            <a:pPr>
              <a:lnSpc>
                <a:spcPct val="120000"/>
              </a:lnSpc>
              <a:buSzPct val="100000"/>
            </a:pPr>
            <a:r>
              <a:rPr lang="en-US" sz="2000" b="0" dirty="0">
                <a:latin typeface="Arial" panose="020B0604020202020204" pitchFamily="34" charset="0"/>
                <a:cs typeface="Arial" panose="020B0604020202020204" pitchFamily="34" charset="0"/>
              </a:rPr>
              <a:t>Explain the difference between hazard and risk.</a:t>
            </a:r>
          </a:p>
          <a:p>
            <a:pPr>
              <a:lnSpc>
                <a:spcPct val="120000"/>
              </a:lnSpc>
            </a:pPr>
            <a:r>
              <a:rPr lang="en-US" sz="2000" b="0" dirty="0">
                <a:latin typeface="Arial" panose="020B0604020202020204" pitchFamily="34" charset="0"/>
                <a:cs typeface="Arial" panose="020B0604020202020204" pitchFamily="34" charset="0"/>
              </a:rPr>
              <a:t>Describe the five types of hazard:</a:t>
            </a:r>
          </a:p>
          <a:p>
            <a:pPr lvl="4">
              <a:lnSpc>
                <a:spcPct val="120000"/>
              </a:lnSpc>
              <a:buFont typeface="Arial" panose="020B0604020202020204" pitchFamily="34" charset="0"/>
              <a:buChar char="•"/>
            </a:pPr>
            <a:r>
              <a:rPr lang="en-US" sz="2000" dirty="0">
                <a:latin typeface="Arial" panose="020B0604020202020204" pitchFamily="34" charset="0"/>
                <a:cs typeface="Arial" panose="020B0604020202020204" pitchFamily="34" charset="0"/>
              </a:rPr>
              <a:t>physical</a:t>
            </a:r>
          </a:p>
          <a:p>
            <a:pPr lvl="4">
              <a:lnSpc>
                <a:spcPct val="120000"/>
              </a:lnSpc>
              <a:buFont typeface="Arial" panose="020B0604020202020204" pitchFamily="34" charset="0"/>
              <a:buChar char="•"/>
            </a:pPr>
            <a:r>
              <a:rPr lang="en-US" sz="2000" dirty="0">
                <a:latin typeface="Arial" panose="020B0604020202020204" pitchFamily="34" charset="0"/>
                <a:cs typeface="Arial" panose="020B0604020202020204" pitchFamily="34" charset="0"/>
              </a:rPr>
              <a:t>security</a:t>
            </a:r>
          </a:p>
          <a:p>
            <a:pPr lvl="4">
              <a:lnSpc>
                <a:spcPct val="120000"/>
              </a:lnSpc>
              <a:buFont typeface="Arial" panose="020B0604020202020204" pitchFamily="34" charset="0"/>
              <a:buChar char="•"/>
            </a:pPr>
            <a:r>
              <a:rPr lang="en-US" sz="2000" dirty="0">
                <a:latin typeface="Arial" panose="020B0604020202020204" pitchFamily="34" charset="0"/>
                <a:cs typeface="Arial" panose="020B0604020202020204" pitchFamily="34" charset="0"/>
              </a:rPr>
              <a:t>fire</a:t>
            </a:r>
          </a:p>
          <a:p>
            <a:pPr lvl="4">
              <a:lnSpc>
                <a:spcPct val="120000"/>
              </a:lnSpc>
              <a:buFont typeface="Arial" panose="020B0604020202020204" pitchFamily="34" charset="0"/>
              <a:buChar char="•"/>
            </a:pPr>
            <a:r>
              <a:rPr lang="en-US" sz="2000" dirty="0">
                <a:latin typeface="Arial" panose="020B0604020202020204" pitchFamily="34" charset="0"/>
                <a:cs typeface="Arial" panose="020B0604020202020204" pitchFamily="34" charset="0"/>
              </a:rPr>
              <a:t>food safety</a:t>
            </a:r>
          </a:p>
          <a:p>
            <a:pPr lvl="4">
              <a:lnSpc>
                <a:spcPct val="120000"/>
              </a:lnSpc>
              <a:buFont typeface="Arial" panose="020B0604020202020204" pitchFamily="34" charset="0"/>
              <a:buChar char="•"/>
            </a:pPr>
            <a:r>
              <a:rPr lang="en-US" sz="2000" dirty="0">
                <a:latin typeface="Arial" panose="020B0604020202020204" pitchFamily="34" charset="0"/>
                <a:cs typeface="Arial" panose="020B0604020202020204" pitchFamily="34" charset="0"/>
              </a:rPr>
              <a:t>personal safety.</a:t>
            </a:r>
          </a:p>
          <a:p>
            <a:pPr>
              <a:lnSpc>
                <a:spcPct val="120000"/>
              </a:lnSpc>
            </a:pPr>
            <a:r>
              <a:rPr lang="en-US" sz="2000" b="0" dirty="0">
                <a:latin typeface="Arial" panose="020B0604020202020204" pitchFamily="34" charset="0"/>
                <a:cs typeface="Arial" panose="020B0604020202020204" pitchFamily="34" charset="0"/>
              </a:rPr>
              <a:t>Link hazard and risk to policies and procedures examined in lesson 1.</a:t>
            </a:r>
            <a:endParaRPr lang="en-GB"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4E38DDF-0EA9-057F-491B-AE9B7E718A85}"/>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26635" y="1205507"/>
            <a:ext cx="1560250" cy="1719284"/>
          </a:xfrm>
          <a:prstGeom prst="rect">
            <a:avLst/>
          </a:prstGeom>
          <a:noFill/>
        </p:spPr>
      </p:pic>
      <p:sp>
        <p:nvSpPr>
          <p:cNvPr id="4" name="Footer Placeholder 3">
            <a:extLst>
              <a:ext uri="{FF2B5EF4-FFF2-40B4-BE49-F238E27FC236}">
                <a16:creationId xmlns:a16="http://schemas.microsoft.com/office/drawing/2014/main" id="{6282B9DC-49FF-84F0-4940-6EC4540900E8}"/>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5" name="Slide Number Placeholder 4">
            <a:extLst>
              <a:ext uri="{FF2B5EF4-FFF2-40B4-BE49-F238E27FC236}">
                <a16:creationId xmlns:a16="http://schemas.microsoft.com/office/drawing/2014/main" id="{9426D3C1-76C0-C5F4-BDC2-BCB263935BF0}"/>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38</a:t>
            </a:fld>
            <a:endParaRPr lang="en-GB" dirty="0"/>
          </a:p>
        </p:txBody>
      </p:sp>
    </p:spTree>
    <p:extLst>
      <p:ext uri="{BB962C8B-B14F-4D97-AF65-F5344CB8AC3E}">
        <p14:creationId xmlns:p14="http://schemas.microsoft.com/office/powerpoint/2010/main" val="340701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53AADF-00EF-49B7-AB12-916DE03D5AA9}"/>
              </a:ext>
            </a:extLst>
          </p:cNvPr>
          <p:cNvSpPr>
            <a:spLocks noGrp="1"/>
          </p:cNvSpPr>
          <p:nvPr>
            <p:ph type="title"/>
          </p:nvPr>
        </p:nvSpPr>
        <p:spPr>
          <a:xfrm>
            <a:off x="471477" y="516544"/>
            <a:ext cx="8437563" cy="699425"/>
          </a:xfrm>
        </p:spPr>
        <p:txBody>
          <a:bodyPr anchor="t">
            <a:noAutofit/>
          </a:bodyPr>
          <a:lstStyle/>
          <a:p>
            <a:pPr>
              <a:lnSpc>
                <a:spcPct val="120000"/>
              </a:lnSpc>
            </a:pPr>
            <a:r>
              <a:rPr lang="en-GB" sz="3200" dirty="0"/>
              <a:t>Starter activity 3.0: Early Years Foundation Stage (EYFS) Statutory Framework 2024</a:t>
            </a:r>
            <a:br>
              <a:rPr lang="en-GB" sz="3200" dirty="0"/>
            </a:br>
            <a:endParaRPr lang="en-GB" sz="3200" dirty="0"/>
          </a:p>
        </p:txBody>
      </p:sp>
      <p:sp>
        <p:nvSpPr>
          <p:cNvPr id="4" name="Text Placeholder 3">
            <a:extLst>
              <a:ext uri="{FF2B5EF4-FFF2-40B4-BE49-F238E27FC236}">
                <a16:creationId xmlns:a16="http://schemas.microsoft.com/office/drawing/2014/main" id="{ED80F6FA-AC69-F80E-43BC-B471D07F08F3}"/>
              </a:ext>
            </a:extLst>
          </p:cNvPr>
          <p:cNvSpPr>
            <a:spLocks noGrp="1"/>
          </p:cNvSpPr>
          <p:nvPr>
            <p:ph sz="quarter" idx="18"/>
          </p:nvPr>
        </p:nvSpPr>
        <p:spPr>
          <a:xfrm>
            <a:off x="464389" y="1889255"/>
            <a:ext cx="8218979" cy="2736370"/>
          </a:xfrm>
        </p:spPr>
        <p:txBody>
          <a:bodyPr>
            <a:noAutofit/>
          </a:bodyPr>
          <a:lstStyle/>
          <a:p>
            <a:pPr>
              <a:lnSpc>
                <a:spcPct val="140000"/>
              </a:lnSpc>
            </a:pPr>
            <a:r>
              <a:rPr lang="en-US" sz="2000" b="1" dirty="0"/>
              <a:t>3.76</a:t>
            </a:r>
            <a:r>
              <a:rPr lang="en-US" sz="2000" dirty="0"/>
              <a:t> Providers must ensure that they take all </a:t>
            </a:r>
            <a:br>
              <a:rPr lang="en-US" sz="2000" dirty="0"/>
            </a:br>
            <a:r>
              <a:rPr lang="en-US" sz="2000" dirty="0"/>
              <a:t>reasonable steps to ensure staff and children in </a:t>
            </a:r>
            <a:br>
              <a:rPr lang="en-US" sz="2000" dirty="0"/>
            </a:br>
            <a:r>
              <a:rPr lang="en-US" sz="2000" dirty="0"/>
              <a:t>their care are not exposed to risks.</a:t>
            </a:r>
          </a:p>
          <a:p>
            <a:pPr>
              <a:lnSpc>
                <a:spcPct val="140000"/>
              </a:lnSpc>
            </a:pPr>
            <a:r>
              <a:rPr lang="en-US" sz="2000" b="0" dirty="0"/>
              <a:t>How is this statutory requirement associated with the concept of risk benefit?</a:t>
            </a:r>
          </a:p>
          <a:p>
            <a:pPr>
              <a:lnSpc>
                <a:spcPct val="140000"/>
              </a:lnSpc>
            </a:pPr>
            <a:r>
              <a:rPr lang="en-US" sz="2000" b="0" dirty="0"/>
              <a:t>Explain your thoughts in your notebooks and compare with a partner.</a:t>
            </a:r>
          </a:p>
          <a:p>
            <a:pPr>
              <a:lnSpc>
                <a:spcPct val="140000"/>
              </a:lnSpc>
            </a:pPr>
            <a:endParaRPr lang="en-GB" sz="2000" dirty="0"/>
          </a:p>
          <a:p>
            <a:pPr>
              <a:lnSpc>
                <a:spcPct val="140000"/>
              </a:lnSpc>
            </a:pPr>
            <a:endParaRPr lang="en-GB" sz="2000" dirty="0"/>
          </a:p>
          <a:p>
            <a:pPr>
              <a:lnSpc>
                <a:spcPct val="140000"/>
              </a:lnSpc>
            </a:pPr>
            <a:endParaRPr lang="en-GB" sz="2000" dirty="0"/>
          </a:p>
        </p:txBody>
      </p:sp>
      <p:pic>
        <p:nvPicPr>
          <p:cNvPr id="8" name="Picture 7">
            <a:extLst>
              <a:ext uri="{FF2B5EF4-FFF2-40B4-BE49-F238E27FC236}">
                <a16:creationId xmlns:a16="http://schemas.microsoft.com/office/drawing/2014/main" id="{2B1D3C73-B985-4E57-AEC6-1A43B70E400C}"/>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822" b="27180"/>
          <a:stretch/>
        </p:blipFill>
        <p:spPr>
          <a:xfrm rot="440640">
            <a:off x="6876517" y="1730671"/>
            <a:ext cx="2003051" cy="14970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Footer Placeholder 4">
            <a:extLst>
              <a:ext uri="{FF2B5EF4-FFF2-40B4-BE49-F238E27FC236}">
                <a16:creationId xmlns:a16="http://schemas.microsoft.com/office/drawing/2014/main" id="{B981A03B-72C4-1124-4E7A-AF906000B6B0}"/>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E82B6E9C-AB57-D8A3-9EAB-BBD535B7297E}"/>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39</a:t>
            </a:fld>
            <a:endParaRPr lang="en-GB" dirty="0"/>
          </a:p>
        </p:txBody>
      </p:sp>
    </p:spTree>
    <p:extLst>
      <p:ext uri="{BB962C8B-B14F-4D97-AF65-F5344CB8AC3E}">
        <p14:creationId xmlns:p14="http://schemas.microsoft.com/office/powerpoint/2010/main" val="2461469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86C959-139B-4396-BDCF-B307DB57B614}"/>
              </a:ext>
            </a:extLst>
          </p:cNvPr>
          <p:cNvSpPr>
            <a:spLocks noGrp="1"/>
          </p:cNvSpPr>
          <p:nvPr>
            <p:ph type="title"/>
          </p:nvPr>
        </p:nvSpPr>
        <p:spPr>
          <a:xfrm>
            <a:off x="464389" y="521714"/>
            <a:ext cx="8437563" cy="699425"/>
          </a:xfrm>
        </p:spPr>
        <p:txBody>
          <a:bodyPr>
            <a:normAutofit/>
          </a:bodyPr>
          <a:lstStyle/>
          <a:p>
            <a:pPr>
              <a:lnSpc>
                <a:spcPct val="120000"/>
              </a:lnSpc>
            </a:pPr>
            <a:r>
              <a:rPr lang="en-GB" sz="3200" dirty="0"/>
              <a:t>Starter activity 1.0: Part 1</a:t>
            </a:r>
          </a:p>
        </p:txBody>
      </p:sp>
      <p:sp>
        <p:nvSpPr>
          <p:cNvPr id="4" name="Text Placeholder 3">
            <a:extLst>
              <a:ext uri="{FF2B5EF4-FFF2-40B4-BE49-F238E27FC236}">
                <a16:creationId xmlns:a16="http://schemas.microsoft.com/office/drawing/2014/main" id="{CB6BDB3F-1194-4B73-A45E-00B2223FDE01}"/>
              </a:ext>
            </a:extLst>
          </p:cNvPr>
          <p:cNvSpPr>
            <a:spLocks noGrp="1"/>
          </p:cNvSpPr>
          <p:nvPr>
            <p:ph type="body" sz="quarter" idx="12"/>
          </p:nvPr>
        </p:nvSpPr>
        <p:spPr>
          <a:xfrm>
            <a:off x="466956" y="1206739"/>
            <a:ext cx="6157043" cy="3415047"/>
          </a:xfrm>
        </p:spPr>
        <p:txBody>
          <a:bodyPr vert="horz" lIns="0" tIns="0" rIns="0" bIns="0" rtlCol="0" anchor="t">
            <a:noAutofit/>
          </a:bodyPr>
          <a:lstStyle/>
          <a:p>
            <a:pPr>
              <a:lnSpc>
                <a:spcPct val="120000"/>
              </a:lnSpc>
            </a:pPr>
            <a:r>
              <a:rPr lang="en-GB" sz="2400" dirty="0"/>
              <a:t>In the context of education and early years, annotate the matchstick person with your understanding of what is meant by </a:t>
            </a:r>
            <a:br>
              <a:rPr lang="en-GB" sz="2400" dirty="0"/>
            </a:br>
            <a:r>
              <a:rPr lang="en-GB" sz="2400" dirty="0"/>
              <a:t>“</a:t>
            </a:r>
            <a:r>
              <a:rPr lang="en-GB" sz="2400" b="1" dirty="0"/>
              <a:t>duty of care</a:t>
            </a:r>
            <a:r>
              <a:rPr lang="en-GB" sz="2400" dirty="0"/>
              <a:t>”.</a:t>
            </a:r>
            <a:endParaRPr lang="en-US" sz="2400" dirty="0"/>
          </a:p>
        </p:txBody>
      </p:sp>
      <p:pic>
        <p:nvPicPr>
          <p:cNvPr id="7" name="Graphic 6" descr="An image showing the outline of a person">
            <a:extLst>
              <a:ext uri="{FF2B5EF4-FFF2-40B4-BE49-F238E27FC236}">
                <a16:creationId xmlns:a16="http://schemas.microsoft.com/office/drawing/2014/main" id="{3A8EED67-1477-3188-FD2E-76946E4AED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36703" y="1208141"/>
            <a:ext cx="2750220" cy="2750220"/>
          </a:xfrm>
          <a:prstGeom prst="rect">
            <a:avLst/>
          </a:prstGeom>
        </p:spPr>
      </p:pic>
      <p:sp>
        <p:nvSpPr>
          <p:cNvPr id="8" name="Content Placeholder 5">
            <a:extLst>
              <a:ext uri="{FF2B5EF4-FFF2-40B4-BE49-F238E27FC236}">
                <a16:creationId xmlns:a16="http://schemas.microsoft.com/office/drawing/2014/main" id="{6D2D62D1-3433-B3E5-C06F-B1F6DF185EC0}"/>
              </a:ext>
              <a:ext uri="{C183D7F6-B498-43B3-948B-1728B52AA6E4}">
                <adec:decorative xmlns:adec="http://schemas.microsoft.com/office/drawing/2017/decorative" val="1"/>
              </a:ext>
            </a:extLst>
          </p:cNvPr>
          <p:cNvSpPr txBox="1">
            <a:spLocks/>
          </p:cNvSpPr>
          <p:nvPr/>
        </p:nvSpPr>
        <p:spPr>
          <a:xfrm>
            <a:off x="5027826" y="249900"/>
            <a:ext cx="3384550" cy="36004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en-GB" dirty="0"/>
          </a:p>
          <a:p>
            <a:pPr marL="0" indent="0">
              <a:buNone/>
            </a:pPr>
            <a:endParaRPr lang="en-GB" sz="1350" dirty="0"/>
          </a:p>
        </p:txBody>
      </p:sp>
      <p:sp>
        <p:nvSpPr>
          <p:cNvPr id="5" name="Footer Placeholder 4">
            <a:extLst>
              <a:ext uri="{FF2B5EF4-FFF2-40B4-BE49-F238E27FC236}">
                <a16:creationId xmlns:a16="http://schemas.microsoft.com/office/drawing/2014/main" id="{3E4C352E-3691-4421-9C02-A602ABDDEAB2}"/>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CD7DBF87-8746-49A6-A39F-F197C3439C75}"/>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4</a:t>
            </a:fld>
            <a:endParaRPr lang="en-GB" dirty="0"/>
          </a:p>
        </p:txBody>
      </p:sp>
    </p:spTree>
    <p:extLst>
      <p:ext uri="{BB962C8B-B14F-4D97-AF65-F5344CB8AC3E}">
        <p14:creationId xmlns:p14="http://schemas.microsoft.com/office/powerpoint/2010/main" val="761709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AF3477-0423-29E7-D610-8210990E5B04}"/>
              </a:ext>
            </a:extLst>
          </p:cNvPr>
          <p:cNvSpPr>
            <a:spLocks noGrp="1"/>
          </p:cNvSpPr>
          <p:nvPr>
            <p:ph type="title"/>
          </p:nvPr>
        </p:nvSpPr>
        <p:spPr>
          <a:xfrm>
            <a:off x="471477" y="521115"/>
            <a:ext cx="8437563" cy="699425"/>
          </a:xfrm>
        </p:spPr>
        <p:txBody>
          <a:bodyPr>
            <a:normAutofit/>
          </a:bodyPr>
          <a:lstStyle/>
          <a:p>
            <a:pPr>
              <a:lnSpc>
                <a:spcPct val="120000"/>
              </a:lnSpc>
            </a:pPr>
            <a:r>
              <a:rPr lang="en-GB" sz="3200" dirty="0"/>
              <a:t>Activity 3.1</a:t>
            </a:r>
          </a:p>
        </p:txBody>
      </p:sp>
      <p:sp>
        <p:nvSpPr>
          <p:cNvPr id="7" name="Text Placeholder 6">
            <a:extLst>
              <a:ext uri="{FF2B5EF4-FFF2-40B4-BE49-F238E27FC236}">
                <a16:creationId xmlns:a16="http://schemas.microsoft.com/office/drawing/2014/main" id="{93E58DAB-078F-F216-32E0-A5B8CED589D2}"/>
              </a:ext>
            </a:extLst>
          </p:cNvPr>
          <p:cNvSpPr>
            <a:spLocks noGrp="1"/>
          </p:cNvSpPr>
          <p:nvPr>
            <p:ph type="body" sz="quarter" idx="12"/>
          </p:nvPr>
        </p:nvSpPr>
        <p:spPr>
          <a:xfrm>
            <a:off x="470649" y="1208951"/>
            <a:ext cx="4101351" cy="3429440"/>
          </a:xfrm>
        </p:spPr>
        <p:txBody>
          <a:bodyPr/>
          <a:lstStyle/>
          <a:p>
            <a:pPr>
              <a:lnSpc>
                <a:spcPct val="120000"/>
              </a:lnSpc>
            </a:pPr>
            <a:r>
              <a:rPr lang="en-GB" sz="2400" dirty="0"/>
              <a:t>Recall the definitions you completed for the home study. Examine the picture and note the hazards and risks involved in this activity.</a:t>
            </a:r>
          </a:p>
          <a:p>
            <a:pPr>
              <a:lnSpc>
                <a:spcPct val="120000"/>
              </a:lnSpc>
            </a:pPr>
            <a:endParaRPr lang="en-GB" sz="2400" dirty="0"/>
          </a:p>
          <a:p>
            <a:pPr>
              <a:lnSpc>
                <a:spcPct val="120000"/>
              </a:lnSpc>
            </a:pPr>
            <a:r>
              <a:rPr lang="en-GB" sz="2400" dirty="0"/>
              <a:t>Do the benefits outweigh the risks? Explain your answer.</a:t>
            </a:r>
          </a:p>
        </p:txBody>
      </p:sp>
      <p:pic>
        <p:nvPicPr>
          <p:cNvPr id="9" name="Picture Placeholder 8" descr="Picture of a child using a knife to sharpen a stick.">
            <a:extLst>
              <a:ext uri="{FF2B5EF4-FFF2-40B4-BE49-F238E27FC236}">
                <a16:creationId xmlns:a16="http://schemas.microsoft.com/office/drawing/2014/main" id="{1F5D3289-631F-2679-A665-C13A2B147551}"/>
              </a:ext>
              <a:ext uri="{C183D7F6-B498-43B3-948B-1728B52AA6E4}">
                <adec:decorative xmlns:adec="http://schemas.microsoft.com/office/drawing/2017/decorative" val="0"/>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4531" r="9231" b="24531"/>
          <a:stretch/>
        </p:blipFill>
        <p:spPr>
          <a:xfrm>
            <a:off x="4681131" y="1201863"/>
            <a:ext cx="4010400" cy="3429440"/>
          </a:xfrm>
        </p:spPr>
      </p:pic>
      <p:sp>
        <p:nvSpPr>
          <p:cNvPr id="5" name="Footer Placeholder 4">
            <a:extLst>
              <a:ext uri="{FF2B5EF4-FFF2-40B4-BE49-F238E27FC236}">
                <a16:creationId xmlns:a16="http://schemas.microsoft.com/office/drawing/2014/main" id="{7AC662A2-A1D3-E159-AD29-24CA2BD69A90}"/>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3A44A591-E9D6-49E5-474F-CC55D625A5A8}"/>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40</a:t>
            </a:fld>
            <a:endParaRPr lang="en-GB" dirty="0"/>
          </a:p>
        </p:txBody>
      </p:sp>
    </p:spTree>
    <p:extLst>
      <p:ext uri="{BB962C8B-B14F-4D97-AF65-F5344CB8AC3E}">
        <p14:creationId xmlns:p14="http://schemas.microsoft.com/office/powerpoint/2010/main" val="2995757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10D47F-FE51-4E38-79C2-DD99558A4E37}"/>
              </a:ext>
            </a:extLst>
          </p:cNvPr>
          <p:cNvSpPr>
            <a:spLocks noGrp="1"/>
          </p:cNvSpPr>
          <p:nvPr>
            <p:ph type="title"/>
          </p:nvPr>
        </p:nvSpPr>
        <p:spPr>
          <a:xfrm>
            <a:off x="468868" y="521729"/>
            <a:ext cx="8437563" cy="699425"/>
          </a:xfrm>
        </p:spPr>
        <p:txBody>
          <a:bodyPr>
            <a:normAutofit/>
          </a:bodyPr>
          <a:lstStyle/>
          <a:p>
            <a:pPr>
              <a:lnSpc>
                <a:spcPct val="120000"/>
              </a:lnSpc>
            </a:pPr>
            <a:r>
              <a:rPr lang="en-GB" sz="3200" dirty="0"/>
              <a:t>Difference between hazard and risk</a:t>
            </a:r>
          </a:p>
        </p:txBody>
      </p:sp>
      <p:sp>
        <p:nvSpPr>
          <p:cNvPr id="8" name="Text Placeholder 7">
            <a:extLst>
              <a:ext uri="{FF2B5EF4-FFF2-40B4-BE49-F238E27FC236}">
                <a16:creationId xmlns:a16="http://schemas.microsoft.com/office/drawing/2014/main" id="{604B9D54-AAEE-B6BE-299D-EC831F3C03B5}"/>
              </a:ext>
            </a:extLst>
          </p:cNvPr>
          <p:cNvSpPr>
            <a:spLocks noGrp="1"/>
          </p:cNvSpPr>
          <p:nvPr>
            <p:ph sz="quarter" idx="14"/>
          </p:nvPr>
        </p:nvSpPr>
        <p:spPr>
          <a:xfrm>
            <a:off x="468868" y="1206754"/>
            <a:ext cx="5485532" cy="3893990"/>
          </a:xfrm>
        </p:spPr>
        <p:txBody>
          <a:bodyPr/>
          <a:lstStyle/>
          <a:p>
            <a:pPr>
              <a:lnSpc>
                <a:spcPct val="120000"/>
              </a:lnSpc>
            </a:pPr>
            <a:r>
              <a:rPr lang="en-US" sz="2400" b="0" dirty="0">
                <a:solidFill>
                  <a:srgbClr val="111111"/>
                </a:solidFill>
              </a:rPr>
              <a:t>A</a:t>
            </a:r>
            <a:r>
              <a:rPr lang="en-US" sz="2400" dirty="0">
                <a:solidFill>
                  <a:srgbClr val="111111"/>
                </a:solidFill>
              </a:rPr>
              <a:t> </a:t>
            </a:r>
            <a:r>
              <a:rPr lang="en-US" sz="2400" b="0" i="0" dirty="0">
                <a:solidFill>
                  <a:srgbClr val="111111"/>
                </a:solidFill>
                <a:effectLst/>
              </a:rPr>
              <a:t>hazard is a potential source of harm.</a:t>
            </a:r>
          </a:p>
          <a:p>
            <a:pPr>
              <a:lnSpc>
                <a:spcPct val="120000"/>
              </a:lnSpc>
            </a:pPr>
            <a:r>
              <a:rPr lang="en-US" sz="2400" b="0" i="0" dirty="0">
                <a:solidFill>
                  <a:srgbClr val="111111"/>
                </a:solidFill>
                <a:effectLst/>
              </a:rPr>
              <a:t>Hazards are not risks themselves, but they create risks.</a:t>
            </a:r>
          </a:p>
          <a:p>
            <a:pPr>
              <a:lnSpc>
                <a:spcPct val="120000"/>
              </a:lnSpc>
            </a:pPr>
            <a:r>
              <a:rPr lang="en-US" sz="2400" b="0" i="0" dirty="0">
                <a:solidFill>
                  <a:srgbClr val="111111"/>
                </a:solidFill>
                <a:effectLst/>
              </a:rPr>
              <a:t>A hazard can generate various risks, as it may have the potential to cause harm in several ways. </a:t>
            </a:r>
            <a:endParaRPr lang="en-GB" sz="2400" dirty="0"/>
          </a:p>
        </p:txBody>
      </p:sp>
      <p:pic>
        <p:nvPicPr>
          <p:cNvPr id="18" name="Content Placeholder 17">
            <a:extLst>
              <a:ext uri="{FF2B5EF4-FFF2-40B4-BE49-F238E27FC236}">
                <a16:creationId xmlns:a16="http://schemas.microsoft.com/office/drawing/2014/main" id="{DCE33379-380A-94B7-24D3-660AB4B80BE6}"/>
              </a:ext>
              <a:ext uri="{C183D7F6-B498-43B3-948B-1728B52AA6E4}">
                <adec:decorative xmlns:adec="http://schemas.microsoft.com/office/drawing/2017/decorative" val="1"/>
              </a:ext>
            </a:extLst>
          </p:cNvPr>
          <p:cNvPicPr>
            <a:picLocks noGrp="1" noChangeAspect="1"/>
          </p:cNvPicPr>
          <p:nvPr>
            <p:ph sz="quarter" idx="18"/>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684" y="3764431"/>
            <a:ext cx="1002832" cy="1002832"/>
          </a:xfrm>
        </p:spPr>
      </p:pic>
      <p:pic>
        <p:nvPicPr>
          <p:cNvPr id="20" name="Content Placeholder 19">
            <a:extLst>
              <a:ext uri="{FF2B5EF4-FFF2-40B4-BE49-F238E27FC236}">
                <a16:creationId xmlns:a16="http://schemas.microsoft.com/office/drawing/2014/main" id="{60ACB801-39D9-96A5-F408-1D3F807B736D}"/>
              </a:ext>
              <a:ext uri="{C183D7F6-B498-43B3-948B-1728B52AA6E4}">
                <adec:decorative xmlns:adec="http://schemas.microsoft.com/office/drawing/2017/decorative" val="1"/>
              </a:ext>
            </a:extLst>
          </p:cNvPr>
          <p:cNvPicPr>
            <a:picLocks noGrp="1" noChangeAspect="1"/>
          </p:cNvPicPr>
          <p:nvPr>
            <p:ph sz="quarter" idx="19"/>
          </p:nvPr>
        </p:nvPicPr>
        <p:blipFill rotWithShape="1">
          <a:blip r:embed="rId4" cstate="print">
            <a:extLst>
              <a:ext uri="{28A0092B-C50C-407E-A947-70E740481C1C}">
                <a14:useLocalDpi xmlns:a14="http://schemas.microsoft.com/office/drawing/2010/main" val="0"/>
              </a:ext>
            </a:extLst>
          </a:blip>
          <a:srcRect l="19699" r="25760"/>
          <a:stretch/>
        </p:blipFill>
        <p:spPr>
          <a:xfrm>
            <a:off x="6834737" y="1201866"/>
            <a:ext cx="1296145" cy="1584325"/>
          </a:xfrm>
        </p:spPr>
      </p:pic>
      <p:sp>
        <p:nvSpPr>
          <p:cNvPr id="14" name="Content Placeholder 13">
            <a:extLst>
              <a:ext uri="{FF2B5EF4-FFF2-40B4-BE49-F238E27FC236}">
                <a16:creationId xmlns:a16="http://schemas.microsoft.com/office/drawing/2014/main" id="{176D69DC-9855-5252-463F-EADC578DA60A}"/>
              </a:ext>
            </a:extLst>
          </p:cNvPr>
          <p:cNvSpPr>
            <a:spLocks noGrp="1"/>
          </p:cNvSpPr>
          <p:nvPr>
            <p:ph sz="quarter" idx="17"/>
          </p:nvPr>
        </p:nvSpPr>
        <p:spPr>
          <a:xfrm>
            <a:off x="6274250" y="3133060"/>
            <a:ext cx="2416605" cy="1497289"/>
          </a:xfrm>
        </p:spPr>
        <p:txBody>
          <a:bodyPr/>
          <a:lstStyle/>
          <a:p>
            <a:pPr algn="ctr">
              <a:lnSpc>
                <a:spcPct val="120000"/>
              </a:lnSpc>
            </a:pPr>
            <a:r>
              <a:rPr lang="en-US" sz="2400" b="0" dirty="0">
                <a:solidFill>
                  <a:srgbClr val="111111"/>
                </a:solidFill>
                <a:latin typeface="Arial" panose="020B0604020202020204" pitchFamily="34" charset="0"/>
                <a:cs typeface="Arial" panose="020B0604020202020204" pitchFamily="34" charset="0"/>
              </a:rPr>
              <a:t>R</a:t>
            </a:r>
            <a:r>
              <a:rPr lang="en-US" sz="2400" b="0" i="0" dirty="0">
                <a:solidFill>
                  <a:srgbClr val="111111"/>
                </a:solidFill>
                <a:effectLst/>
                <a:latin typeface="Arial" panose="020B0604020202020204" pitchFamily="34" charset="0"/>
                <a:cs typeface="Arial" panose="020B0604020202020204" pitchFamily="34" charset="0"/>
              </a:rPr>
              <a:t>isk is the </a:t>
            </a:r>
            <a:r>
              <a:rPr lang="en-US" sz="2400" dirty="0">
                <a:solidFill>
                  <a:srgbClr val="111111"/>
                </a:solidFill>
                <a:effectLst/>
                <a:latin typeface="Arial" panose="020B0604020202020204" pitchFamily="34" charset="0"/>
                <a:cs typeface="Arial" panose="020B0604020202020204" pitchFamily="34" charset="0"/>
              </a:rPr>
              <a:t>likelihood</a:t>
            </a:r>
            <a:r>
              <a:rPr lang="en-US" sz="2400" b="0" i="0" dirty="0">
                <a:solidFill>
                  <a:srgbClr val="111111"/>
                </a:solidFill>
                <a:effectLst/>
                <a:latin typeface="Arial" panose="020B0604020202020204" pitchFamily="34" charset="0"/>
                <a:cs typeface="Arial" panose="020B0604020202020204" pitchFamily="34" charset="0"/>
              </a:rPr>
              <a:t> that harm will occur.</a:t>
            </a:r>
            <a:endParaRPr lang="en-GB" sz="2400" dirty="0">
              <a:latin typeface="Arial" panose="020B0604020202020204" pitchFamily="34" charset="0"/>
              <a:cs typeface="Arial" panose="020B0604020202020204" pitchFamily="34" charset="0"/>
            </a:endParaRPr>
          </a:p>
        </p:txBody>
      </p:sp>
      <p:sp>
        <p:nvSpPr>
          <p:cNvPr id="13" name="Footer Placeholder 4">
            <a:extLst>
              <a:ext uri="{FF2B5EF4-FFF2-40B4-BE49-F238E27FC236}">
                <a16:creationId xmlns:a16="http://schemas.microsoft.com/office/drawing/2014/main" id="{88341683-DC71-71CA-D852-9DF48CE547B4}"/>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6" name="Slide Number Placeholder 5">
            <a:extLst>
              <a:ext uri="{FF2B5EF4-FFF2-40B4-BE49-F238E27FC236}">
                <a16:creationId xmlns:a16="http://schemas.microsoft.com/office/drawing/2014/main" id="{290BC645-CA9C-76B6-0362-63B40FFB2874}"/>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41</a:t>
            </a:fld>
            <a:endParaRPr lang="en-GB" dirty="0"/>
          </a:p>
        </p:txBody>
      </p:sp>
    </p:spTree>
    <p:extLst>
      <p:ext uri="{BB962C8B-B14F-4D97-AF65-F5344CB8AC3E}">
        <p14:creationId xmlns:p14="http://schemas.microsoft.com/office/powerpoint/2010/main" val="3095089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DC3B61-4622-1259-A3A6-F364BFD448F8}"/>
              </a:ext>
            </a:extLst>
          </p:cNvPr>
          <p:cNvSpPr>
            <a:spLocks noGrp="1"/>
          </p:cNvSpPr>
          <p:nvPr>
            <p:ph type="title"/>
          </p:nvPr>
        </p:nvSpPr>
        <p:spPr>
          <a:xfrm>
            <a:off x="471477" y="519134"/>
            <a:ext cx="8437563" cy="699425"/>
          </a:xfrm>
        </p:spPr>
        <p:txBody>
          <a:bodyPr>
            <a:normAutofit/>
          </a:bodyPr>
          <a:lstStyle/>
          <a:p>
            <a:pPr>
              <a:lnSpc>
                <a:spcPct val="120000"/>
              </a:lnSpc>
            </a:pPr>
            <a:r>
              <a:rPr lang="en-GB" sz="3200" dirty="0"/>
              <a:t>Our idea</a:t>
            </a:r>
          </a:p>
        </p:txBody>
      </p:sp>
      <p:pic>
        <p:nvPicPr>
          <p:cNvPr id="3" name="Picture Placeholder 8" descr="An image of a child using a knife to sharpen a stick">
            <a:extLst>
              <a:ext uri="{FF2B5EF4-FFF2-40B4-BE49-F238E27FC236}">
                <a16:creationId xmlns:a16="http://schemas.microsoft.com/office/drawing/2014/main" id="{1A04A610-EE02-E98C-4A97-7FB06B1CA8AC}"/>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4531" r="9231" b="24531"/>
          <a:stretch/>
        </p:blipFill>
        <p:spPr>
          <a:xfrm>
            <a:off x="7308112" y="519134"/>
            <a:ext cx="1385675" cy="1185604"/>
          </a:xfrm>
          <a:prstGeom prst="rect">
            <a:avLst/>
          </a:prstGeom>
        </p:spPr>
      </p:pic>
      <p:sp>
        <p:nvSpPr>
          <p:cNvPr id="10" name="Content Placeholder 9">
            <a:extLst>
              <a:ext uri="{FF2B5EF4-FFF2-40B4-BE49-F238E27FC236}">
                <a16:creationId xmlns:a16="http://schemas.microsoft.com/office/drawing/2014/main" id="{C1E71790-2F5E-FC05-C98E-5FD614EE4CE1}"/>
              </a:ext>
            </a:extLst>
          </p:cNvPr>
          <p:cNvSpPr>
            <a:spLocks noGrp="1"/>
          </p:cNvSpPr>
          <p:nvPr>
            <p:ph sz="quarter" idx="14"/>
          </p:nvPr>
        </p:nvSpPr>
        <p:spPr>
          <a:xfrm>
            <a:off x="471477" y="1210152"/>
            <a:ext cx="4149824" cy="3677881"/>
          </a:xfrm>
        </p:spPr>
        <p:txBody>
          <a:bodyPr/>
          <a:lstStyle/>
          <a:p>
            <a:pPr>
              <a:lnSpc>
                <a:spcPct val="120000"/>
              </a:lnSpc>
            </a:pPr>
            <a:r>
              <a:rPr lang="en-GB" sz="2400" dirty="0"/>
              <a:t>Hazards</a:t>
            </a:r>
            <a:endParaRPr lang="en-GB" sz="2400" b="0" dirty="0"/>
          </a:p>
          <a:p>
            <a:pPr>
              <a:lnSpc>
                <a:spcPct val="120000"/>
              </a:lnSpc>
            </a:pPr>
            <a:r>
              <a:rPr lang="en-GB" sz="2400" b="0" dirty="0"/>
              <a:t>The knife is a potential source of harm, in several ways, to:</a:t>
            </a:r>
          </a:p>
          <a:p>
            <a:pPr marL="637200" lvl="2" indent="-457200">
              <a:lnSpc>
                <a:spcPct val="120000"/>
              </a:lnSpc>
              <a:buFont typeface="Arial" panose="020B0604020202020204" pitchFamily="34" charset="0"/>
              <a:buChar char="•"/>
            </a:pPr>
            <a:r>
              <a:rPr lang="en-GB" sz="2400" dirty="0"/>
              <a:t>the child themselves</a:t>
            </a:r>
          </a:p>
          <a:p>
            <a:pPr marL="637200" lvl="2" indent="-457200">
              <a:lnSpc>
                <a:spcPct val="120000"/>
              </a:lnSpc>
              <a:buFont typeface="Arial" panose="020B0604020202020204" pitchFamily="34" charset="0"/>
              <a:buChar char="•"/>
            </a:pPr>
            <a:r>
              <a:rPr lang="en-GB" sz="2400" dirty="0"/>
              <a:t>o</a:t>
            </a:r>
            <a:r>
              <a:rPr lang="en-GB" sz="2400" b="0" dirty="0"/>
              <a:t>ther children.</a:t>
            </a:r>
          </a:p>
        </p:txBody>
      </p:sp>
      <p:sp>
        <p:nvSpPr>
          <p:cNvPr id="11" name="Content Placeholder 10">
            <a:extLst>
              <a:ext uri="{FF2B5EF4-FFF2-40B4-BE49-F238E27FC236}">
                <a16:creationId xmlns:a16="http://schemas.microsoft.com/office/drawing/2014/main" id="{38189D64-3E07-EA20-0071-36D02326690E}"/>
              </a:ext>
            </a:extLst>
          </p:cNvPr>
          <p:cNvSpPr>
            <a:spLocks noGrp="1"/>
          </p:cNvSpPr>
          <p:nvPr>
            <p:ph sz="quarter" idx="17"/>
          </p:nvPr>
        </p:nvSpPr>
        <p:spPr>
          <a:xfrm>
            <a:off x="4690258" y="1211911"/>
            <a:ext cx="3994473" cy="2896000"/>
          </a:xfrm>
        </p:spPr>
        <p:txBody>
          <a:bodyPr/>
          <a:lstStyle/>
          <a:p>
            <a:pPr>
              <a:lnSpc>
                <a:spcPct val="120000"/>
              </a:lnSpc>
            </a:pPr>
            <a:r>
              <a:rPr lang="en-GB" sz="2400" dirty="0"/>
              <a:t>Risks</a:t>
            </a:r>
          </a:p>
          <a:p>
            <a:pPr>
              <a:lnSpc>
                <a:spcPct val="120000"/>
              </a:lnSpc>
            </a:pPr>
            <a:r>
              <a:rPr lang="en-GB" sz="2400" b="0" dirty="0"/>
              <a:t>The chance that injury or harm might occur.</a:t>
            </a:r>
          </a:p>
          <a:p>
            <a:pPr>
              <a:lnSpc>
                <a:spcPct val="120000"/>
              </a:lnSpc>
            </a:pPr>
            <a:r>
              <a:rPr lang="en-GB" sz="2400" b="0" dirty="0"/>
              <a:t>How likely is it that the child could harm themselves with the knife?</a:t>
            </a:r>
          </a:p>
        </p:txBody>
      </p:sp>
      <p:sp>
        <p:nvSpPr>
          <p:cNvPr id="5" name="Footer Placeholder 4">
            <a:extLst>
              <a:ext uri="{FF2B5EF4-FFF2-40B4-BE49-F238E27FC236}">
                <a16:creationId xmlns:a16="http://schemas.microsoft.com/office/drawing/2014/main" id="{25C684D5-543D-8B44-599B-5F9EA8157E7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6" name="Slide Number Placeholder 5">
            <a:extLst>
              <a:ext uri="{FF2B5EF4-FFF2-40B4-BE49-F238E27FC236}">
                <a16:creationId xmlns:a16="http://schemas.microsoft.com/office/drawing/2014/main" id="{A954693C-B894-F597-CE24-CCCAD21A228F}"/>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42</a:t>
            </a:fld>
            <a:endParaRPr lang="en-GB" dirty="0"/>
          </a:p>
        </p:txBody>
      </p:sp>
    </p:spTree>
    <p:extLst>
      <p:ext uri="{BB962C8B-B14F-4D97-AF65-F5344CB8AC3E}">
        <p14:creationId xmlns:p14="http://schemas.microsoft.com/office/powerpoint/2010/main" val="1528689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18877F-7B6A-96BD-6509-8A302FB246E3}"/>
              </a:ext>
            </a:extLst>
          </p:cNvPr>
          <p:cNvSpPr>
            <a:spLocks noGrp="1"/>
          </p:cNvSpPr>
          <p:nvPr>
            <p:ph type="title"/>
          </p:nvPr>
        </p:nvSpPr>
        <p:spPr>
          <a:xfrm>
            <a:off x="471477" y="519832"/>
            <a:ext cx="8437563" cy="699425"/>
          </a:xfrm>
        </p:spPr>
        <p:txBody>
          <a:bodyPr anchor="t">
            <a:normAutofit/>
          </a:bodyPr>
          <a:lstStyle/>
          <a:p>
            <a:pPr>
              <a:lnSpc>
                <a:spcPct val="120000"/>
              </a:lnSpc>
            </a:pPr>
            <a:r>
              <a:rPr lang="en-GB" sz="3200" dirty="0"/>
              <a:t>Different types of hazard</a:t>
            </a:r>
          </a:p>
        </p:txBody>
      </p:sp>
      <p:sp>
        <p:nvSpPr>
          <p:cNvPr id="4" name="Text Placeholder 3">
            <a:extLst>
              <a:ext uri="{FF2B5EF4-FFF2-40B4-BE49-F238E27FC236}">
                <a16:creationId xmlns:a16="http://schemas.microsoft.com/office/drawing/2014/main" id="{9C9E1B69-93A3-7F1D-09F2-94FCADBA31DF}"/>
              </a:ext>
            </a:extLst>
          </p:cNvPr>
          <p:cNvSpPr>
            <a:spLocks noGrp="1"/>
          </p:cNvSpPr>
          <p:nvPr>
            <p:ph type="body" sz="quarter" idx="12"/>
          </p:nvPr>
        </p:nvSpPr>
        <p:spPr>
          <a:xfrm>
            <a:off x="469669" y="1204857"/>
            <a:ext cx="4770048" cy="3418811"/>
          </a:xfrm>
        </p:spPr>
        <p:txBody>
          <a:bodyPr vert="horz" lIns="0" tIns="0" rIns="0" bIns="0" rtlCol="0" anchor="t">
            <a:normAutofit/>
          </a:bodyPr>
          <a:lstStyle/>
          <a:p>
            <a:pPr>
              <a:lnSpc>
                <a:spcPct val="120000"/>
              </a:lnSpc>
            </a:pPr>
            <a:r>
              <a:rPr lang="en-GB" sz="2400" b="0" dirty="0"/>
              <a:t>There are five main types of hazard:</a:t>
            </a:r>
            <a:endParaRPr lang="en-GB" sz="2400" b="0" dirty="0">
              <a:cs typeface="Arial"/>
            </a:endParaRPr>
          </a:p>
          <a:p>
            <a:pPr marL="727075" lvl="1" indent="-457200">
              <a:lnSpc>
                <a:spcPct val="120000"/>
              </a:lnSpc>
              <a:buFont typeface="Arial" panose="020B0604020202020204" pitchFamily="34" charset="0"/>
              <a:buChar char="•"/>
            </a:pPr>
            <a:r>
              <a:rPr lang="en-US" sz="2400" b="0" dirty="0"/>
              <a:t>physical</a:t>
            </a:r>
            <a:endParaRPr lang="en-US" sz="2400" b="0" dirty="0">
              <a:cs typeface="Arial"/>
            </a:endParaRPr>
          </a:p>
          <a:p>
            <a:pPr marL="727075" lvl="1" indent="-457200">
              <a:lnSpc>
                <a:spcPct val="120000"/>
              </a:lnSpc>
              <a:buFont typeface="Arial" panose="020B0604020202020204" pitchFamily="34" charset="0"/>
              <a:buChar char="•"/>
            </a:pPr>
            <a:r>
              <a:rPr lang="en-US" sz="2400" b="0" dirty="0"/>
              <a:t>security</a:t>
            </a:r>
            <a:endParaRPr lang="en-US" sz="2400" b="0" dirty="0">
              <a:cs typeface="Arial"/>
            </a:endParaRPr>
          </a:p>
          <a:p>
            <a:pPr marL="727075" lvl="1" indent="-457200">
              <a:lnSpc>
                <a:spcPct val="120000"/>
              </a:lnSpc>
              <a:buFont typeface="Arial" panose="020B0604020202020204" pitchFamily="34" charset="0"/>
              <a:buChar char="•"/>
            </a:pPr>
            <a:r>
              <a:rPr lang="en-US" sz="2400" b="0" dirty="0"/>
              <a:t>fire</a:t>
            </a:r>
            <a:endParaRPr lang="en-US" sz="2400" b="0" dirty="0">
              <a:cs typeface="Arial"/>
            </a:endParaRPr>
          </a:p>
          <a:p>
            <a:pPr marL="727075" lvl="1" indent="-457200">
              <a:lnSpc>
                <a:spcPct val="120000"/>
              </a:lnSpc>
              <a:buFont typeface="Arial" panose="020B0604020202020204" pitchFamily="34" charset="0"/>
              <a:buChar char="•"/>
            </a:pPr>
            <a:r>
              <a:rPr lang="en-US" sz="2400" b="0" dirty="0"/>
              <a:t>food safety</a:t>
            </a:r>
            <a:endParaRPr lang="en-US" sz="2400" b="0" dirty="0">
              <a:cs typeface="Arial"/>
            </a:endParaRPr>
          </a:p>
          <a:p>
            <a:pPr marL="727075" lvl="1" indent="-457200">
              <a:lnSpc>
                <a:spcPct val="120000"/>
              </a:lnSpc>
              <a:buFont typeface="Arial" panose="020B0604020202020204" pitchFamily="34" charset="0"/>
              <a:buChar char="•"/>
            </a:pPr>
            <a:r>
              <a:rPr lang="en-US" sz="2400" b="0" dirty="0"/>
              <a:t>personal safety.</a:t>
            </a:r>
            <a:endParaRPr lang="en-US" sz="2400" b="0" dirty="0">
              <a:cs typeface="Arial"/>
            </a:endParaRPr>
          </a:p>
        </p:txBody>
      </p:sp>
      <p:pic>
        <p:nvPicPr>
          <p:cNvPr id="7" name="Graphic 6">
            <a:extLst>
              <a:ext uri="{FF2B5EF4-FFF2-40B4-BE49-F238E27FC236}">
                <a16:creationId xmlns:a16="http://schemas.microsoft.com/office/drawing/2014/main" id="{FF3AA6F1-814B-A790-B1D9-F21A5B01EB5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5304517" y="1204857"/>
            <a:ext cx="3384550" cy="3384550"/>
          </a:xfrm>
          <a:prstGeom prst="rect">
            <a:avLst/>
          </a:prstGeom>
        </p:spPr>
      </p:pic>
      <p:sp>
        <p:nvSpPr>
          <p:cNvPr id="5" name="Footer Placeholder 4">
            <a:extLst>
              <a:ext uri="{FF2B5EF4-FFF2-40B4-BE49-F238E27FC236}">
                <a16:creationId xmlns:a16="http://schemas.microsoft.com/office/drawing/2014/main" id="{19D76AFB-29B7-BF74-8C55-66BA588FFE4A}"/>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364FC41F-4C0D-8D5D-D104-769637AAFCBE}"/>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43</a:t>
            </a:fld>
            <a:endParaRPr lang="en-GB" dirty="0"/>
          </a:p>
        </p:txBody>
      </p:sp>
    </p:spTree>
    <p:extLst>
      <p:ext uri="{BB962C8B-B14F-4D97-AF65-F5344CB8AC3E}">
        <p14:creationId xmlns:p14="http://schemas.microsoft.com/office/powerpoint/2010/main" val="2368026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A188FA-D144-A9AB-194C-5D0F068E258D}"/>
              </a:ext>
            </a:extLst>
          </p:cNvPr>
          <p:cNvSpPr>
            <a:spLocks noGrp="1"/>
          </p:cNvSpPr>
          <p:nvPr>
            <p:ph type="title"/>
          </p:nvPr>
        </p:nvSpPr>
        <p:spPr>
          <a:xfrm>
            <a:off x="471477" y="515195"/>
            <a:ext cx="8437563" cy="699425"/>
          </a:xfrm>
        </p:spPr>
        <p:txBody>
          <a:bodyPr>
            <a:noAutofit/>
          </a:bodyPr>
          <a:lstStyle/>
          <a:p>
            <a:pPr>
              <a:lnSpc>
                <a:spcPct val="120000"/>
              </a:lnSpc>
            </a:pPr>
            <a:r>
              <a:rPr lang="en-GB" sz="3200" dirty="0"/>
              <a:t>Physical hazards: Discuss the risks associated with these hazards</a:t>
            </a:r>
          </a:p>
        </p:txBody>
      </p:sp>
      <p:sp>
        <p:nvSpPr>
          <p:cNvPr id="4" name="Text Placeholder 3">
            <a:extLst>
              <a:ext uri="{FF2B5EF4-FFF2-40B4-BE49-F238E27FC236}">
                <a16:creationId xmlns:a16="http://schemas.microsoft.com/office/drawing/2014/main" id="{A0529674-F9F5-249B-E150-1A8F4D408A36}"/>
              </a:ext>
            </a:extLst>
          </p:cNvPr>
          <p:cNvSpPr>
            <a:spLocks noGrp="1"/>
          </p:cNvSpPr>
          <p:nvPr>
            <p:ph type="body" sz="quarter" idx="12"/>
          </p:nvPr>
        </p:nvSpPr>
        <p:spPr>
          <a:xfrm>
            <a:off x="411124" y="1896461"/>
            <a:ext cx="5905787" cy="1811473"/>
          </a:xfrm>
        </p:spPr>
        <p:txBody>
          <a:bodyPr vert="horz" lIns="0" tIns="0" rIns="0" bIns="0" rtlCol="0" anchor="t">
            <a:noAutofit/>
          </a:bodyPr>
          <a:lstStyle/>
          <a:p>
            <a:pPr>
              <a:lnSpc>
                <a:spcPct val="120000"/>
              </a:lnSpc>
            </a:pPr>
            <a:r>
              <a:rPr lang="en-GB" sz="1800" dirty="0"/>
              <a:t>These are things in the immediate environment with the </a:t>
            </a:r>
            <a:br>
              <a:rPr lang="en-GB" sz="1800" dirty="0"/>
            </a:br>
            <a:r>
              <a:rPr lang="en-GB" sz="1800" dirty="0"/>
              <a:t>potential to cause harm: </a:t>
            </a:r>
          </a:p>
          <a:p>
            <a:pPr marL="457200" indent="-457200">
              <a:lnSpc>
                <a:spcPct val="120000"/>
              </a:lnSpc>
              <a:buFont typeface="Arial" panose="020B0604020202020204" pitchFamily="34" charset="0"/>
              <a:buChar char="•"/>
            </a:pPr>
            <a:r>
              <a:rPr lang="en-GB" sz="1800" dirty="0"/>
              <a:t>building and grounds</a:t>
            </a:r>
            <a:endParaRPr lang="en-GB" sz="1800" dirty="0">
              <a:cs typeface="Arial"/>
            </a:endParaRPr>
          </a:p>
          <a:p>
            <a:pPr marL="457200" indent="-457200">
              <a:lnSpc>
                <a:spcPct val="120000"/>
              </a:lnSpc>
              <a:buFont typeface="Arial" panose="020B0604020202020204" pitchFamily="34" charset="0"/>
              <a:buChar char="•"/>
            </a:pPr>
            <a:r>
              <a:rPr lang="en-GB" sz="1800" dirty="0"/>
              <a:t>electricity and gas</a:t>
            </a:r>
            <a:endParaRPr lang="en-GB" sz="1800" dirty="0">
              <a:cs typeface="Arial"/>
            </a:endParaRPr>
          </a:p>
          <a:p>
            <a:pPr marL="457200" indent="-457200">
              <a:lnSpc>
                <a:spcPct val="120000"/>
              </a:lnSpc>
              <a:buFont typeface="Arial" panose="020B0604020202020204" pitchFamily="34" charset="0"/>
              <a:buChar char="•"/>
            </a:pPr>
            <a:r>
              <a:rPr lang="en-GB" sz="1800" dirty="0"/>
              <a:t>water</a:t>
            </a:r>
            <a:endParaRPr lang="en-GB" sz="1800" dirty="0">
              <a:cs typeface="Arial"/>
            </a:endParaRPr>
          </a:p>
        </p:txBody>
      </p:sp>
      <p:sp>
        <p:nvSpPr>
          <p:cNvPr id="6" name="TextBox 5">
            <a:extLst>
              <a:ext uri="{FF2B5EF4-FFF2-40B4-BE49-F238E27FC236}">
                <a16:creationId xmlns:a16="http://schemas.microsoft.com/office/drawing/2014/main" id="{6458142B-FAAC-02B6-12FD-70027E7419C3}"/>
              </a:ext>
            </a:extLst>
          </p:cNvPr>
          <p:cNvSpPr txBox="1"/>
          <p:nvPr/>
        </p:nvSpPr>
        <p:spPr>
          <a:xfrm>
            <a:off x="3453209" y="2319247"/>
            <a:ext cx="2863702" cy="1304973"/>
          </a:xfrm>
          <a:prstGeom prst="rect">
            <a:avLst/>
          </a:prstGeom>
          <a:noFill/>
        </p:spPr>
        <p:txBody>
          <a:bodyPr wrap="square" lIns="0" tIns="0" rIns="0" bIns="0" rtlCol="0">
            <a:spAutoFit/>
          </a:bodyPr>
          <a:lstStyle/>
          <a:p>
            <a:pPr marL="270000" indent="-270000">
              <a:lnSpc>
                <a:spcPct val="120000"/>
              </a:lnSpc>
              <a:buFont typeface="Arial" panose="020B0604020202020204" pitchFamily="34" charset="0"/>
              <a:buChar char="•"/>
            </a:pPr>
            <a:r>
              <a:rPr lang="en-GB" dirty="0"/>
              <a:t>play resources</a:t>
            </a:r>
            <a:endParaRPr lang="en-GB" dirty="0">
              <a:cs typeface="Arial"/>
            </a:endParaRPr>
          </a:p>
          <a:p>
            <a:pPr marL="270000" indent="-270000">
              <a:lnSpc>
                <a:spcPct val="120000"/>
              </a:lnSpc>
              <a:buFont typeface="Arial" panose="020B0604020202020204" pitchFamily="34" charset="0"/>
              <a:buChar char="•"/>
            </a:pPr>
            <a:r>
              <a:rPr lang="en-GB" dirty="0"/>
              <a:t>activities</a:t>
            </a:r>
            <a:endParaRPr lang="en-GB" dirty="0">
              <a:cs typeface="Arial"/>
            </a:endParaRPr>
          </a:p>
          <a:p>
            <a:pPr marL="270000" indent="-270000">
              <a:lnSpc>
                <a:spcPct val="120000"/>
              </a:lnSpc>
              <a:buFont typeface="Arial" panose="020B0604020202020204" pitchFamily="34" charset="0"/>
              <a:buChar char="•"/>
            </a:pPr>
            <a:r>
              <a:rPr lang="en-GB" dirty="0"/>
              <a:t>standard of equipment.</a:t>
            </a:r>
          </a:p>
          <a:p>
            <a:pPr marL="270000" indent="-270000"/>
            <a:endParaRPr lang="en-US" sz="2000" dirty="0"/>
          </a:p>
        </p:txBody>
      </p:sp>
      <p:sp>
        <p:nvSpPr>
          <p:cNvPr id="7" name="Text Placeholder 3">
            <a:extLst>
              <a:ext uri="{FF2B5EF4-FFF2-40B4-BE49-F238E27FC236}">
                <a16:creationId xmlns:a16="http://schemas.microsoft.com/office/drawing/2014/main" id="{9470B8D5-87FD-466C-12D8-651047922D2E}"/>
              </a:ext>
            </a:extLst>
          </p:cNvPr>
          <p:cNvSpPr txBox="1">
            <a:spLocks/>
          </p:cNvSpPr>
          <p:nvPr/>
        </p:nvSpPr>
        <p:spPr>
          <a:xfrm>
            <a:off x="323042" y="3707934"/>
            <a:ext cx="8497916" cy="775819"/>
          </a:xfrm>
          <a:prstGeom prst="rect">
            <a:avLst/>
          </a:prstGeom>
        </p:spPr>
        <p:txBody>
          <a:bodyPr vert="horz" lIns="0" tIns="0" rIns="0" bIns="0" rtlCol="0" anchor="t">
            <a:noAutofit/>
          </a:bodyPr>
          <a:lstStyle>
            <a:lvl1pPr marL="0" indent="0" algn="l" defTabSz="914400" rtl="0" eaLnBrk="1" latinLnBrk="0" hangingPunct="1">
              <a:lnSpc>
                <a:spcPts val="2800"/>
              </a:lnSpc>
              <a:spcBef>
                <a:spcPts val="0"/>
              </a:spcBef>
              <a:buFont typeface="Arial" panose="020B0604020202020204" pitchFamily="34" charset="0"/>
              <a:buNone/>
              <a:defRPr sz="2700" kern="1200">
                <a:solidFill>
                  <a:schemeClr val="tx1"/>
                </a:solidFill>
                <a:latin typeface="+mn-lt"/>
                <a:ea typeface="+mn-ea"/>
                <a:cs typeface="+mn-cs"/>
              </a:defRPr>
            </a:lvl1pPr>
            <a:lvl2pPr marL="270000" indent="-270000" algn="l" defTabSz="914400" rtl="0" eaLnBrk="1" latinLnBrk="0" hangingPunct="1">
              <a:lnSpc>
                <a:spcPts val="2800"/>
              </a:lnSpc>
              <a:spcBef>
                <a:spcPts val="0"/>
              </a:spcBef>
              <a:buFont typeface="Arial" panose="020B0604020202020204" pitchFamily="34" charset="0"/>
              <a:buChar char="–"/>
              <a:defRPr sz="2700" kern="1200">
                <a:solidFill>
                  <a:schemeClr val="tx1"/>
                </a:solidFill>
                <a:latin typeface="+mn-lt"/>
                <a:ea typeface="+mn-ea"/>
                <a:cs typeface="+mn-cs"/>
              </a:defRPr>
            </a:lvl2pPr>
            <a:lvl3pPr marL="54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3pPr>
            <a:lvl4pPr marL="81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4pPr>
            <a:lvl5pPr marL="108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en-GB" sz="1800" b="1" dirty="0">
                <a:cs typeface="Arial"/>
              </a:rPr>
              <a:t>Link to placement experience:</a:t>
            </a:r>
            <a:r>
              <a:rPr lang="en-GB" sz="1800" dirty="0">
                <a:cs typeface="Arial"/>
              </a:rPr>
              <a:t> Provide an example of a hazard have you identified in your setting.</a:t>
            </a:r>
          </a:p>
        </p:txBody>
      </p:sp>
      <p:pic>
        <p:nvPicPr>
          <p:cNvPr id="8" name="Picture 7">
            <a:extLst>
              <a:ext uri="{FF2B5EF4-FFF2-40B4-BE49-F238E27FC236}">
                <a16:creationId xmlns:a16="http://schemas.microsoft.com/office/drawing/2014/main" id="{5EF60D5C-7005-76F3-64D3-65A4896681C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42631" y="1200444"/>
            <a:ext cx="1944180" cy="1976529"/>
          </a:xfrm>
          <a:prstGeom prst="rect">
            <a:avLst/>
          </a:prstGeom>
        </p:spPr>
      </p:pic>
      <p:sp>
        <p:nvSpPr>
          <p:cNvPr id="5" name="Footer Placeholder 4">
            <a:extLst>
              <a:ext uri="{FF2B5EF4-FFF2-40B4-BE49-F238E27FC236}">
                <a16:creationId xmlns:a16="http://schemas.microsoft.com/office/drawing/2014/main" id="{0D286403-9522-0E07-71CC-9AA3B0D830D5}"/>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F114AA5B-1997-1571-8AAB-5E3A73378F3A}"/>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44</a:t>
            </a:fld>
            <a:endParaRPr lang="en-GB" dirty="0"/>
          </a:p>
        </p:txBody>
      </p:sp>
    </p:spTree>
    <p:extLst>
      <p:ext uri="{BB962C8B-B14F-4D97-AF65-F5344CB8AC3E}">
        <p14:creationId xmlns:p14="http://schemas.microsoft.com/office/powerpoint/2010/main" val="1211824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F51775-9E61-7775-4CEF-F549563F119F}"/>
              </a:ext>
            </a:extLst>
          </p:cNvPr>
          <p:cNvSpPr>
            <a:spLocks noGrp="1"/>
          </p:cNvSpPr>
          <p:nvPr>
            <p:ph type="title"/>
          </p:nvPr>
        </p:nvSpPr>
        <p:spPr>
          <a:xfrm>
            <a:off x="471477" y="521372"/>
            <a:ext cx="8437563" cy="699425"/>
          </a:xfrm>
        </p:spPr>
        <p:txBody>
          <a:bodyPr>
            <a:noAutofit/>
          </a:bodyPr>
          <a:lstStyle/>
          <a:p>
            <a:pPr>
              <a:lnSpc>
                <a:spcPct val="120000"/>
              </a:lnSpc>
            </a:pPr>
            <a:r>
              <a:rPr lang="en-GB" sz="3200" dirty="0"/>
              <a:t>Activity 3.2: Link to legislation and policies and procedures from lesson 1</a:t>
            </a:r>
          </a:p>
        </p:txBody>
      </p:sp>
      <p:sp>
        <p:nvSpPr>
          <p:cNvPr id="4" name="Text Placeholder 3">
            <a:extLst>
              <a:ext uri="{FF2B5EF4-FFF2-40B4-BE49-F238E27FC236}">
                <a16:creationId xmlns:a16="http://schemas.microsoft.com/office/drawing/2014/main" id="{6A0FADE3-7EE2-EAD4-1269-41580818ABD0}"/>
              </a:ext>
            </a:extLst>
          </p:cNvPr>
          <p:cNvSpPr>
            <a:spLocks noGrp="1"/>
          </p:cNvSpPr>
          <p:nvPr>
            <p:ph type="body" sz="quarter" idx="12"/>
          </p:nvPr>
        </p:nvSpPr>
        <p:spPr>
          <a:xfrm>
            <a:off x="471477" y="1894163"/>
            <a:ext cx="5475667" cy="2727965"/>
          </a:xfrm>
        </p:spPr>
        <p:txBody>
          <a:bodyPr vert="horz" lIns="0" tIns="0" rIns="0" bIns="0" rtlCol="0" anchor="t">
            <a:noAutofit/>
          </a:bodyPr>
          <a:lstStyle/>
          <a:p>
            <a:pPr>
              <a:lnSpc>
                <a:spcPct val="120000"/>
              </a:lnSpc>
            </a:pPr>
            <a:r>
              <a:rPr lang="en-GB" sz="2400" dirty="0"/>
              <a:t>What can you remember from lesson 1?</a:t>
            </a:r>
          </a:p>
          <a:p>
            <a:pPr marL="457200" indent="-457200">
              <a:lnSpc>
                <a:spcPct val="120000"/>
              </a:lnSpc>
              <a:buFont typeface="Arial" panose="020B0604020202020204" pitchFamily="34" charset="0"/>
              <a:buChar char="•"/>
            </a:pPr>
            <a:r>
              <a:rPr lang="en-GB" sz="2400" dirty="0"/>
              <a:t>Name one piece of legislation or guidance that links to the physical environment.</a:t>
            </a:r>
            <a:endParaRPr lang="en-GB" sz="2400" dirty="0">
              <a:cs typeface="Arial"/>
            </a:endParaRPr>
          </a:p>
          <a:p>
            <a:pPr marL="457200" indent="-457200">
              <a:lnSpc>
                <a:spcPct val="120000"/>
              </a:lnSpc>
              <a:buFont typeface="Arial" panose="020B0604020202020204" pitchFamily="34" charset="0"/>
              <a:buChar char="•"/>
            </a:pPr>
            <a:r>
              <a:rPr lang="en-GB" sz="2400" dirty="0"/>
              <a:t>Link this to a setting policy and procedure.</a:t>
            </a:r>
            <a:endParaRPr lang="en-GB" sz="2400" dirty="0">
              <a:cs typeface="Arial"/>
            </a:endParaRPr>
          </a:p>
        </p:txBody>
      </p:sp>
      <p:pic>
        <p:nvPicPr>
          <p:cNvPr id="7" name="Picture 6">
            <a:extLst>
              <a:ext uri="{FF2B5EF4-FFF2-40B4-BE49-F238E27FC236}">
                <a16:creationId xmlns:a16="http://schemas.microsoft.com/office/drawing/2014/main" id="{D460E646-EBBD-4892-A1E8-97C51300A62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04149" y="1894163"/>
            <a:ext cx="2289638" cy="2059333"/>
          </a:xfrm>
          <a:prstGeom prst="rect">
            <a:avLst/>
          </a:prstGeom>
        </p:spPr>
      </p:pic>
      <p:sp>
        <p:nvSpPr>
          <p:cNvPr id="5" name="Footer Placeholder 4">
            <a:extLst>
              <a:ext uri="{FF2B5EF4-FFF2-40B4-BE49-F238E27FC236}">
                <a16:creationId xmlns:a16="http://schemas.microsoft.com/office/drawing/2014/main" id="{633D853D-8488-B242-7192-AFA2F482B500}"/>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FC250E52-2137-8EFA-AD1B-D800454102F0}"/>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45</a:t>
            </a:fld>
            <a:endParaRPr lang="en-GB" dirty="0"/>
          </a:p>
        </p:txBody>
      </p:sp>
    </p:spTree>
    <p:extLst>
      <p:ext uri="{BB962C8B-B14F-4D97-AF65-F5344CB8AC3E}">
        <p14:creationId xmlns:p14="http://schemas.microsoft.com/office/powerpoint/2010/main" val="2663299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2D35F2-5D57-D7C4-65D9-974FA2F8F6D0}"/>
              </a:ext>
            </a:extLst>
          </p:cNvPr>
          <p:cNvSpPr>
            <a:spLocks noGrp="1"/>
          </p:cNvSpPr>
          <p:nvPr>
            <p:ph type="title"/>
          </p:nvPr>
        </p:nvSpPr>
        <p:spPr>
          <a:xfrm>
            <a:off x="465237" y="514896"/>
            <a:ext cx="8437563" cy="1186313"/>
          </a:xfrm>
        </p:spPr>
        <p:txBody>
          <a:bodyPr anchor="t">
            <a:noAutofit/>
          </a:bodyPr>
          <a:lstStyle/>
          <a:p>
            <a:pPr>
              <a:lnSpc>
                <a:spcPct val="120000"/>
              </a:lnSpc>
            </a:pPr>
            <a:r>
              <a:rPr lang="en-US" sz="3200" dirty="0"/>
              <a:t>Links to legislation, guidance, policy and procedure: Our idea</a:t>
            </a:r>
          </a:p>
        </p:txBody>
      </p:sp>
      <p:sp>
        <p:nvSpPr>
          <p:cNvPr id="4" name="Text Placeholder 3">
            <a:extLst>
              <a:ext uri="{FF2B5EF4-FFF2-40B4-BE49-F238E27FC236}">
                <a16:creationId xmlns:a16="http://schemas.microsoft.com/office/drawing/2014/main" id="{C0D57D3A-57F8-60E5-8168-5611008FA436}"/>
              </a:ext>
            </a:extLst>
          </p:cNvPr>
          <p:cNvSpPr>
            <a:spLocks noGrp="1"/>
          </p:cNvSpPr>
          <p:nvPr>
            <p:ph type="body" sz="quarter" idx="12"/>
          </p:nvPr>
        </p:nvSpPr>
        <p:spPr>
          <a:xfrm>
            <a:off x="465237" y="1891121"/>
            <a:ext cx="5795940" cy="2737483"/>
          </a:xfrm>
        </p:spPr>
        <p:txBody>
          <a:bodyPr vert="horz" lIns="0" tIns="0" rIns="0" bIns="0" rtlCol="0" anchor="t">
            <a:noAutofit/>
          </a:bodyPr>
          <a:lstStyle/>
          <a:p>
            <a:pPr marL="285750" indent="-285750">
              <a:lnSpc>
                <a:spcPct val="120000"/>
              </a:lnSpc>
              <a:buFont typeface="Arial"/>
              <a:buChar char="•"/>
            </a:pPr>
            <a:r>
              <a:rPr lang="en-US" sz="2000" b="0" dirty="0"/>
              <a:t>Health and Safety at Work Act 1974</a:t>
            </a:r>
          </a:p>
          <a:p>
            <a:pPr marL="285750" indent="-285750">
              <a:lnSpc>
                <a:spcPct val="120000"/>
              </a:lnSpc>
              <a:buFont typeface="Arial"/>
              <a:buChar char="•"/>
            </a:pPr>
            <a:r>
              <a:rPr lang="en-US" sz="2000" b="0" dirty="0"/>
              <a:t>RIDDOR 2013</a:t>
            </a:r>
            <a:endParaRPr lang="en-US" sz="2000" b="0" dirty="0">
              <a:cs typeface="Arial"/>
            </a:endParaRPr>
          </a:p>
          <a:p>
            <a:pPr marL="285750" indent="-285750">
              <a:lnSpc>
                <a:spcPct val="120000"/>
              </a:lnSpc>
              <a:buFont typeface="Arial"/>
              <a:buChar char="•"/>
            </a:pPr>
            <a:r>
              <a:rPr lang="en-US" sz="2000" b="0" dirty="0"/>
              <a:t>COSHH</a:t>
            </a:r>
            <a:endParaRPr lang="en-US" sz="2000" b="0" dirty="0">
              <a:cs typeface="Arial"/>
            </a:endParaRPr>
          </a:p>
          <a:p>
            <a:pPr marL="285750" indent="-285750">
              <a:lnSpc>
                <a:spcPct val="120000"/>
              </a:lnSpc>
              <a:buFont typeface="Arial"/>
              <a:buChar char="•"/>
            </a:pPr>
            <a:r>
              <a:rPr lang="en-US" sz="2000" b="0" dirty="0"/>
              <a:t>EYFS 3.64 Safety of premises</a:t>
            </a:r>
            <a:endParaRPr lang="en-US" sz="2000" b="0" dirty="0">
              <a:cs typeface="Arial"/>
            </a:endParaRPr>
          </a:p>
          <a:p>
            <a:pPr marL="285750" indent="-285750">
              <a:lnSpc>
                <a:spcPct val="120000"/>
              </a:lnSpc>
              <a:buFont typeface="Arial"/>
              <a:buChar char="•"/>
            </a:pPr>
            <a:r>
              <a:rPr lang="en-US" sz="2000" b="0" dirty="0"/>
              <a:t>Health and safety policy</a:t>
            </a:r>
            <a:endParaRPr lang="en-US" sz="2000" b="0" dirty="0">
              <a:cs typeface="Arial"/>
            </a:endParaRPr>
          </a:p>
          <a:p>
            <a:pPr marL="285750" indent="-285750">
              <a:lnSpc>
                <a:spcPct val="120000"/>
              </a:lnSpc>
              <a:buFont typeface="Arial"/>
              <a:buChar char="•"/>
            </a:pPr>
            <a:r>
              <a:rPr lang="en-US" sz="2000" b="0" dirty="0"/>
              <a:t>Equipment and resources policy</a:t>
            </a:r>
            <a:endParaRPr lang="en-US" sz="2000" b="0" dirty="0">
              <a:cs typeface="Arial"/>
            </a:endParaRPr>
          </a:p>
          <a:p>
            <a:pPr>
              <a:lnSpc>
                <a:spcPct val="120000"/>
              </a:lnSpc>
            </a:pPr>
            <a:endParaRPr lang="en-US" sz="1800" dirty="0"/>
          </a:p>
        </p:txBody>
      </p:sp>
      <p:pic>
        <p:nvPicPr>
          <p:cNvPr id="7" name="Graphic 6">
            <a:extLst>
              <a:ext uri="{FF2B5EF4-FFF2-40B4-BE49-F238E27FC236}">
                <a16:creationId xmlns:a16="http://schemas.microsoft.com/office/drawing/2014/main" id="{DD5466C4-B492-BC35-7CE4-D167799D5D2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09285" y="1893697"/>
            <a:ext cx="2683654" cy="2683654"/>
          </a:xfrm>
          <a:prstGeom prst="rect">
            <a:avLst/>
          </a:prstGeom>
        </p:spPr>
      </p:pic>
      <p:sp>
        <p:nvSpPr>
          <p:cNvPr id="5" name="Footer Placeholder 4">
            <a:extLst>
              <a:ext uri="{FF2B5EF4-FFF2-40B4-BE49-F238E27FC236}">
                <a16:creationId xmlns:a16="http://schemas.microsoft.com/office/drawing/2014/main" id="{A9A5C590-3659-620B-DF48-B2A16704C1B5}"/>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325979A3-36E7-F21F-3D06-9016C167B907}"/>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46</a:t>
            </a:fld>
            <a:endParaRPr lang="en-GB" dirty="0"/>
          </a:p>
        </p:txBody>
      </p:sp>
    </p:spTree>
    <p:extLst>
      <p:ext uri="{BB962C8B-B14F-4D97-AF65-F5344CB8AC3E}">
        <p14:creationId xmlns:p14="http://schemas.microsoft.com/office/powerpoint/2010/main" val="2248002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690D6C-39EA-4ACC-A65C-A61215D794E1}"/>
              </a:ext>
            </a:extLst>
          </p:cNvPr>
          <p:cNvSpPr>
            <a:spLocks noGrp="1"/>
          </p:cNvSpPr>
          <p:nvPr>
            <p:ph type="title"/>
          </p:nvPr>
        </p:nvSpPr>
        <p:spPr>
          <a:xfrm>
            <a:off x="470114" y="519832"/>
            <a:ext cx="8437563" cy="699425"/>
          </a:xfrm>
        </p:spPr>
        <p:txBody>
          <a:bodyPr anchor="t">
            <a:normAutofit/>
          </a:bodyPr>
          <a:lstStyle/>
          <a:p>
            <a:pPr>
              <a:lnSpc>
                <a:spcPct val="120000"/>
              </a:lnSpc>
            </a:pPr>
            <a:r>
              <a:rPr lang="en-GB" sz="3200" dirty="0"/>
              <a:t>Activity 3.3: Security hazards</a:t>
            </a:r>
          </a:p>
        </p:txBody>
      </p:sp>
      <p:sp>
        <p:nvSpPr>
          <p:cNvPr id="4" name="Text Placeholder 3">
            <a:extLst>
              <a:ext uri="{FF2B5EF4-FFF2-40B4-BE49-F238E27FC236}">
                <a16:creationId xmlns:a16="http://schemas.microsoft.com/office/drawing/2014/main" id="{6BF52EFD-3183-441E-AE02-4FBCFEE9279C}"/>
              </a:ext>
            </a:extLst>
          </p:cNvPr>
          <p:cNvSpPr>
            <a:spLocks noGrp="1"/>
          </p:cNvSpPr>
          <p:nvPr>
            <p:ph type="body" sz="quarter" idx="12"/>
          </p:nvPr>
        </p:nvSpPr>
        <p:spPr>
          <a:xfrm>
            <a:off x="470114" y="1211036"/>
            <a:ext cx="5652932" cy="3413665"/>
          </a:xfrm>
        </p:spPr>
        <p:txBody>
          <a:bodyPr vert="horz" lIns="0" tIns="0" rIns="0" bIns="0" rtlCol="0" anchor="t">
            <a:normAutofit/>
          </a:bodyPr>
          <a:lstStyle/>
          <a:p>
            <a:pPr>
              <a:lnSpc>
                <a:spcPct val="120000"/>
              </a:lnSpc>
            </a:pPr>
            <a:r>
              <a:rPr lang="en-GB" sz="2400" b="0" dirty="0"/>
              <a:t>How many security hazards can you and your group name in just 60 seconds?</a:t>
            </a:r>
            <a:endParaRPr lang="en-GB" sz="2400" b="0" dirty="0">
              <a:cs typeface="Arial"/>
            </a:endParaRPr>
          </a:p>
          <a:p>
            <a:pPr>
              <a:lnSpc>
                <a:spcPct val="120000"/>
              </a:lnSpc>
            </a:pPr>
            <a:r>
              <a:rPr lang="en-GB" sz="2400" b="0" dirty="0">
                <a:cs typeface="Arial"/>
              </a:rPr>
              <a:t>For example, entry and exit systems.</a:t>
            </a:r>
          </a:p>
        </p:txBody>
      </p:sp>
      <p:pic>
        <p:nvPicPr>
          <p:cNvPr id="6" name="Graphic 5">
            <a:extLst>
              <a:ext uri="{FF2B5EF4-FFF2-40B4-BE49-F238E27FC236}">
                <a16:creationId xmlns:a16="http://schemas.microsoft.com/office/drawing/2014/main" id="{F48AFF62-212A-1161-E2BA-9681048614E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77964" y="1203948"/>
            <a:ext cx="2910098" cy="2931664"/>
          </a:xfrm>
          <a:prstGeom prst="rect">
            <a:avLst/>
          </a:prstGeom>
        </p:spPr>
      </p:pic>
      <p:sp>
        <p:nvSpPr>
          <p:cNvPr id="5" name="Footer Placeholder 4">
            <a:extLst>
              <a:ext uri="{FF2B5EF4-FFF2-40B4-BE49-F238E27FC236}">
                <a16:creationId xmlns:a16="http://schemas.microsoft.com/office/drawing/2014/main" id="{3D84432D-40F1-4EFD-8AFB-3AE2E8B254B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0922D8B2-BCA1-4BB1-B3A3-3A1C7EA18F6B}"/>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47</a:t>
            </a:fld>
            <a:endParaRPr lang="en-GB" dirty="0"/>
          </a:p>
        </p:txBody>
      </p:sp>
    </p:spTree>
    <p:extLst>
      <p:ext uri="{BB962C8B-B14F-4D97-AF65-F5344CB8AC3E}">
        <p14:creationId xmlns:p14="http://schemas.microsoft.com/office/powerpoint/2010/main" val="9885799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F89922-DEDC-9126-F43D-55221025B03A}"/>
              </a:ext>
            </a:extLst>
          </p:cNvPr>
          <p:cNvSpPr>
            <a:spLocks noGrp="1"/>
          </p:cNvSpPr>
          <p:nvPr>
            <p:ph type="title"/>
          </p:nvPr>
        </p:nvSpPr>
        <p:spPr>
          <a:xfrm>
            <a:off x="470550" y="521250"/>
            <a:ext cx="8437563" cy="699425"/>
          </a:xfrm>
        </p:spPr>
        <p:txBody>
          <a:bodyPr anchor="t">
            <a:normAutofit/>
          </a:bodyPr>
          <a:lstStyle/>
          <a:p>
            <a:pPr>
              <a:lnSpc>
                <a:spcPct val="120000"/>
              </a:lnSpc>
            </a:pPr>
            <a:r>
              <a:rPr lang="en-GB" sz="3200" dirty="0"/>
              <a:t>Security hazards: Our ideas</a:t>
            </a:r>
          </a:p>
        </p:txBody>
      </p:sp>
      <p:sp>
        <p:nvSpPr>
          <p:cNvPr id="4" name="Text Placeholder 3">
            <a:extLst>
              <a:ext uri="{FF2B5EF4-FFF2-40B4-BE49-F238E27FC236}">
                <a16:creationId xmlns:a16="http://schemas.microsoft.com/office/drawing/2014/main" id="{2E7A7F22-D989-0D49-8676-68483D2C7466}"/>
              </a:ext>
            </a:extLst>
          </p:cNvPr>
          <p:cNvSpPr>
            <a:spLocks noGrp="1"/>
          </p:cNvSpPr>
          <p:nvPr>
            <p:ph type="body" sz="quarter" idx="12"/>
          </p:nvPr>
        </p:nvSpPr>
        <p:spPr>
          <a:xfrm>
            <a:off x="3870250" y="1206275"/>
            <a:ext cx="4803199" cy="3415975"/>
          </a:xfrm>
        </p:spPr>
        <p:txBody>
          <a:bodyPr vert="horz" lIns="0" tIns="0" rIns="0" bIns="0" rtlCol="0" anchor="t">
            <a:noAutofit/>
          </a:bodyPr>
          <a:lstStyle/>
          <a:p>
            <a:pPr marL="457200" indent="-457200">
              <a:lnSpc>
                <a:spcPct val="120000"/>
              </a:lnSpc>
              <a:buChar char="•"/>
            </a:pPr>
            <a:r>
              <a:rPr lang="en-GB" sz="2000" b="0" dirty="0"/>
              <a:t>Unauthorised people on the premises</a:t>
            </a:r>
            <a:endParaRPr lang="en-GB" sz="2000" b="0" dirty="0">
              <a:cs typeface="Arial"/>
            </a:endParaRPr>
          </a:p>
          <a:p>
            <a:pPr marL="457200" indent="-457200">
              <a:lnSpc>
                <a:spcPct val="120000"/>
              </a:lnSpc>
              <a:buFont typeface="Arial" panose="020B0604020202020204" pitchFamily="34" charset="0"/>
              <a:buChar char="•"/>
            </a:pPr>
            <a:r>
              <a:rPr lang="en-GB" sz="2000" b="0" dirty="0"/>
              <a:t>Unaccompanied visitors</a:t>
            </a:r>
            <a:endParaRPr lang="en-GB" sz="2000" b="0" dirty="0">
              <a:cs typeface="Arial"/>
            </a:endParaRPr>
          </a:p>
          <a:p>
            <a:pPr marL="457200" indent="-457200">
              <a:lnSpc>
                <a:spcPct val="120000"/>
              </a:lnSpc>
              <a:buFont typeface="Arial" panose="020B0604020202020204" pitchFamily="34" charset="0"/>
              <a:buChar char="•"/>
            </a:pPr>
            <a:r>
              <a:rPr lang="en-GB" sz="2000" b="0" dirty="0"/>
              <a:t>Security breaches to the perimeter</a:t>
            </a:r>
            <a:endParaRPr lang="en-GB" sz="2000" b="0" dirty="0">
              <a:cs typeface="Arial"/>
            </a:endParaRPr>
          </a:p>
          <a:p>
            <a:pPr marL="457200" indent="-457200">
              <a:lnSpc>
                <a:spcPct val="120000"/>
              </a:lnSpc>
              <a:buFont typeface="Arial" panose="020B0604020202020204" pitchFamily="34" charset="0"/>
              <a:buChar char="•"/>
            </a:pPr>
            <a:r>
              <a:rPr lang="en-GB" sz="2000" b="0" dirty="0"/>
              <a:t>Children leaving the premises unaccompanied</a:t>
            </a:r>
          </a:p>
          <a:p>
            <a:pPr marL="457200" indent="-457200">
              <a:lnSpc>
                <a:spcPct val="120000"/>
              </a:lnSpc>
              <a:buFont typeface="Arial" panose="020B0604020202020204" pitchFamily="34" charset="0"/>
              <a:buChar char="•"/>
            </a:pPr>
            <a:r>
              <a:rPr lang="en-GB" sz="2000" b="0" dirty="0"/>
              <a:t>Ensuring children only go home with an authorised person</a:t>
            </a:r>
            <a:endParaRPr lang="en-GB" sz="2000" b="0" dirty="0">
              <a:cs typeface="Arial"/>
            </a:endParaRPr>
          </a:p>
        </p:txBody>
      </p:sp>
      <p:pic>
        <p:nvPicPr>
          <p:cNvPr id="6" name="Picture 5">
            <a:extLst>
              <a:ext uri="{FF2B5EF4-FFF2-40B4-BE49-F238E27FC236}">
                <a16:creationId xmlns:a16="http://schemas.microsoft.com/office/drawing/2014/main" id="{0A6273E9-E670-866D-EDC7-19E22A950D6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70550" y="1206499"/>
            <a:ext cx="2618956" cy="2618956"/>
          </a:xfrm>
          <a:prstGeom prst="rect">
            <a:avLst/>
          </a:prstGeom>
          <a:noFill/>
        </p:spPr>
      </p:pic>
      <p:sp>
        <p:nvSpPr>
          <p:cNvPr id="5" name="Footer Placeholder 4">
            <a:extLst>
              <a:ext uri="{FF2B5EF4-FFF2-40B4-BE49-F238E27FC236}">
                <a16:creationId xmlns:a16="http://schemas.microsoft.com/office/drawing/2014/main" id="{C6EA50B0-AC78-223B-0476-3E7B51316820}"/>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E7DA43FA-ABF9-029F-DB74-81F87F430B37}"/>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48</a:t>
            </a:fld>
            <a:endParaRPr lang="en-GB" dirty="0"/>
          </a:p>
        </p:txBody>
      </p:sp>
    </p:spTree>
    <p:extLst>
      <p:ext uri="{BB962C8B-B14F-4D97-AF65-F5344CB8AC3E}">
        <p14:creationId xmlns:p14="http://schemas.microsoft.com/office/powerpoint/2010/main" val="1799578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F51775-9E61-7775-4CEF-F549563F119F}"/>
              </a:ext>
            </a:extLst>
          </p:cNvPr>
          <p:cNvSpPr>
            <a:spLocks noGrp="1"/>
          </p:cNvSpPr>
          <p:nvPr>
            <p:ph type="title"/>
          </p:nvPr>
        </p:nvSpPr>
        <p:spPr>
          <a:xfrm>
            <a:off x="466287" y="516300"/>
            <a:ext cx="8437563" cy="699425"/>
          </a:xfrm>
        </p:spPr>
        <p:txBody>
          <a:bodyPr anchor="t">
            <a:noAutofit/>
          </a:bodyPr>
          <a:lstStyle/>
          <a:p>
            <a:pPr>
              <a:lnSpc>
                <a:spcPct val="120000"/>
              </a:lnSpc>
            </a:pPr>
            <a:r>
              <a:rPr lang="en-GB" sz="3200" dirty="0"/>
              <a:t>Activity 3.4: Link to legislation and policies and procedures from lesson 1</a:t>
            </a:r>
          </a:p>
        </p:txBody>
      </p:sp>
      <p:sp>
        <p:nvSpPr>
          <p:cNvPr id="4" name="Text Placeholder 3">
            <a:extLst>
              <a:ext uri="{FF2B5EF4-FFF2-40B4-BE49-F238E27FC236}">
                <a16:creationId xmlns:a16="http://schemas.microsoft.com/office/drawing/2014/main" id="{6A0FADE3-7EE2-EAD4-1269-41580818ABD0}"/>
              </a:ext>
            </a:extLst>
          </p:cNvPr>
          <p:cNvSpPr>
            <a:spLocks noGrp="1"/>
          </p:cNvSpPr>
          <p:nvPr>
            <p:ph type="body" sz="quarter" idx="12"/>
          </p:nvPr>
        </p:nvSpPr>
        <p:spPr>
          <a:xfrm>
            <a:off x="466288" y="1895663"/>
            <a:ext cx="6126242" cy="2731537"/>
          </a:xfrm>
        </p:spPr>
        <p:txBody>
          <a:bodyPr vert="horz" lIns="0" tIns="0" rIns="0" bIns="0" rtlCol="0" anchor="t">
            <a:noAutofit/>
          </a:bodyPr>
          <a:lstStyle/>
          <a:p>
            <a:pPr>
              <a:lnSpc>
                <a:spcPct val="120000"/>
              </a:lnSpc>
              <a:spcBef>
                <a:spcPts val="0"/>
              </a:spcBef>
            </a:pPr>
            <a:r>
              <a:rPr lang="en-GB" sz="2400" b="0" dirty="0"/>
              <a:t>What can you remember from lesson 1?</a:t>
            </a:r>
            <a:endParaRPr lang="en-US" sz="2400" b="0" dirty="0">
              <a:cs typeface="Arial"/>
            </a:endParaRPr>
          </a:p>
          <a:p>
            <a:pPr marL="457200" indent="-457200">
              <a:lnSpc>
                <a:spcPct val="120000"/>
              </a:lnSpc>
              <a:spcBef>
                <a:spcPts val="0"/>
              </a:spcBef>
              <a:buFont typeface="Arial,Sans-Serif"/>
              <a:buChar char="•"/>
            </a:pPr>
            <a:r>
              <a:rPr lang="en-GB" sz="2400" b="0" dirty="0"/>
              <a:t>Name one piece of legislation or guidance that links to security hazards.</a:t>
            </a:r>
            <a:endParaRPr lang="en-GB" sz="2400" b="0" dirty="0">
              <a:cs typeface="Arial"/>
            </a:endParaRPr>
          </a:p>
          <a:p>
            <a:pPr marL="457200" indent="-457200">
              <a:lnSpc>
                <a:spcPct val="120000"/>
              </a:lnSpc>
              <a:spcBef>
                <a:spcPts val="0"/>
              </a:spcBef>
              <a:buFont typeface="Arial,Sans-Serif"/>
              <a:buChar char="•"/>
            </a:pPr>
            <a:r>
              <a:rPr lang="en-GB" sz="2400" b="0" dirty="0">
                <a:cs typeface="Arial"/>
              </a:rPr>
              <a:t>Link this to a setting policy and </a:t>
            </a:r>
            <a:br>
              <a:rPr lang="en-GB" sz="2400" b="0" dirty="0">
                <a:cs typeface="Arial"/>
              </a:rPr>
            </a:br>
            <a:r>
              <a:rPr lang="en-GB" sz="2400" b="0" dirty="0">
                <a:cs typeface="Arial"/>
              </a:rPr>
              <a:t>procedure.</a:t>
            </a:r>
            <a:endParaRPr lang="en-US" sz="2400" b="0" dirty="0">
              <a:solidFill>
                <a:srgbClr val="808080"/>
              </a:solidFill>
              <a:cs typeface="Arial"/>
            </a:endParaRPr>
          </a:p>
        </p:txBody>
      </p:sp>
      <p:pic>
        <p:nvPicPr>
          <p:cNvPr id="7" name="Picture 6">
            <a:extLst>
              <a:ext uri="{FF2B5EF4-FFF2-40B4-BE49-F238E27FC236}">
                <a16:creationId xmlns:a16="http://schemas.microsoft.com/office/drawing/2014/main" id="{2C8B6F74-2761-B8EF-7290-D7F46EE6B5B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53585" y="1895663"/>
            <a:ext cx="2238303" cy="2238303"/>
          </a:xfrm>
          <a:prstGeom prst="rect">
            <a:avLst/>
          </a:prstGeom>
          <a:noFill/>
        </p:spPr>
      </p:pic>
      <p:sp>
        <p:nvSpPr>
          <p:cNvPr id="5" name="Footer Placeholder 4">
            <a:extLst>
              <a:ext uri="{FF2B5EF4-FFF2-40B4-BE49-F238E27FC236}">
                <a16:creationId xmlns:a16="http://schemas.microsoft.com/office/drawing/2014/main" id="{633D853D-8488-B242-7192-AFA2F482B500}"/>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FC250E52-2137-8EFA-AD1B-D800454102F0}"/>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49</a:t>
            </a:fld>
            <a:endParaRPr lang="en-GB" dirty="0"/>
          </a:p>
        </p:txBody>
      </p:sp>
    </p:spTree>
    <p:extLst>
      <p:ext uri="{BB962C8B-B14F-4D97-AF65-F5344CB8AC3E}">
        <p14:creationId xmlns:p14="http://schemas.microsoft.com/office/powerpoint/2010/main" val="3658435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86C959-139B-4396-BDCF-B307DB57B614}"/>
              </a:ext>
            </a:extLst>
          </p:cNvPr>
          <p:cNvSpPr>
            <a:spLocks noGrp="1"/>
          </p:cNvSpPr>
          <p:nvPr>
            <p:ph type="title"/>
          </p:nvPr>
        </p:nvSpPr>
        <p:spPr>
          <a:xfrm>
            <a:off x="466287" y="523388"/>
            <a:ext cx="8437563" cy="699425"/>
          </a:xfrm>
        </p:spPr>
        <p:txBody>
          <a:bodyPr>
            <a:normAutofit/>
          </a:bodyPr>
          <a:lstStyle/>
          <a:p>
            <a:pPr>
              <a:lnSpc>
                <a:spcPct val="120000"/>
              </a:lnSpc>
            </a:pPr>
            <a:r>
              <a:rPr lang="en-GB" sz="3200" dirty="0"/>
              <a:t>Starter activity 1.0: Part 2</a:t>
            </a:r>
          </a:p>
        </p:txBody>
      </p:sp>
      <p:sp>
        <p:nvSpPr>
          <p:cNvPr id="4" name="Text Placeholder 3">
            <a:extLst>
              <a:ext uri="{FF2B5EF4-FFF2-40B4-BE49-F238E27FC236}">
                <a16:creationId xmlns:a16="http://schemas.microsoft.com/office/drawing/2014/main" id="{CB6BDB3F-1194-4B73-A45E-00B2223FDE01}"/>
              </a:ext>
            </a:extLst>
          </p:cNvPr>
          <p:cNvSpPr>
            <a:spLocks noGrp="1"/>
          </p:cNvSpPr>
          <p:nvPr>
            <p:ph type="body" sz="quarter" idx="12"/>
          </p:nvPr>
        </p:nvSpPr>
        <p:spPr>
          <a:xfrm>
            <a:off x="466286" y="1208525"/>
            <a:ext cx="8437563" cy="3411587"/>
          </a:xfrm>
        </p:spPr>
        <p:txBody>
          <a:bodyPr vert="horz" lIns="0" tIns="0" rIns="0" bIns="0" rtlCol="0" anchor="t">
            <a:noAutofit/>
          </a:bodyPr>
          <a:lstStyle/>
          <a:p>
            <a:pPr>
              <a:lnSpc>
                <a:spcPct val="120000"/>
              </a:lnSpc>
            </a:pPr>
            <a:r>
              <a:rPr lang="en-GB" sz="2400" dirty="0"/>
              <a:t>Compare your work with a partner:</a:t>
            </a:r>
          </a:p>
          <a:p>
            <a:pPr marL="342900" indent="-342900">
              <a:lnSpc>
                <a:spcPct val="120000"/>
              </a:lnSpc>
              <a:buFont typeface="Arial" panose="020B0604020202020204" pitchFamily="34" charset="0"/>
              <a:buChar char="•"/>
            </a:pPr>
            <a:r>
              <a:rPr lang="en-GB" sz="2400" dirty="0"/>
              <a:t>Are there any similarities?</a:t>
            </a:r>
          </a:p>
          <a:p>
            <a:pPr marL="342900" indent="-342900">
              <a:lnSpc>
                <a:spcPct val="120000"/>
              </a:lnSpc>
              <a:buFont typeface="Arial" panose="020B0604020202020204" pitchFamily="34" charset="0"/>
              <a:buChar char="•"/>
            </a:pPr>
            <a:r>
              <a:rPr lang="en-GB" sz="2400" dirty="0"/>
              <a:t>Are there any differences?</a:t>
            </a:r>
          </a:p>
          <a:p>
            <a:pPr marL="342900" indent="-342900">
              <a:lnSpc>
                <a:spcPct val="120000"/>
              </a:lnSpc>
              <a:buFont typeface="Arial" panose="020B0604020202020204" pitchFamily="34" charset="0"/>
              <a:buChar char="•"/>
            </a:pPr>
            <a:r>
              <a:rPr lang="en-GB" sz="2400" dirty="0"/>
              <a:t>Agree on a definition for the term “duty of care”.</a:t>
            </a:r>
          </a:p>
          <a:p>
            <a:pPr marL="342900" indent="-342900">
              <a:lnSpc>
                <a:spcPct val="120000"/>
              </a:lnSpc>
              <a:buFont typeface="Arial" panose="020B0604020202020204" pitchFamily="34" charset="0"/>
              <a:buChar char="•"/>
            </a:pPr>
            <a:r>
              <a:rPr lang="en-GB" sz="2400" dirty="0"/>
              <a:t>Share with another pair and agree on a new definition.</a:t>
            </a:r>
          </a:p>
          <a:p>
            <a:pPr marL="342900" indent="-342900">
              <a:lnSpc>
                <a:spcPct val="120000"/>
              </a:lnSpc>
              <a:buFont typeface="Arial" panose="020B0604020202020204" pitchFamily="34" charset="0"/>
              <a:buChar char="•"/>
            </a:pPr>
            <a:r>
              <a:rPr lang="en-GB" sz="2400" dirty="0"/>
              <a:t>Copy this onto flipchart paper and display it in the room.</a:t>
            </a:r>
            <a:endParaRPr lang="en-US" sz="2400" dirty="0"/>
          </a:p>
        </p:txBody>
      </p:sp>
      <p:sp>
        <p:nvSpPr>
          <p:cNvPr id="5" name="Footer Placeholder 4">
            <a:extLst>
              <a:ext uri="{FF2B5EF4-FFF2-40B4-BE49-F238E27FC236}">
                <a16:creationId xmlns:a16="http://schemas.microsoft.com/office/drawing/2014/main" id="{3E4C352E-3691-4421-9C02-A602ABDDEAB2}"/>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CD7DBF87-8746-49A6-A39F-F197C3439C75}"/>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5</a:t>
            </a:fld>
            <a:endParaRPr lang="en-GB" dirty="0"/>
          </a:p>
        </p:txBody>
      </p:sp>
    </p:spTree>
    <p:extLst>
      <p:ext uri="{BB962C8B-B14F-4D97-AF65-F5344CB8AC3E}">
        <p14:creationId xmlns:p14="http://schemas.microsoft.com/office/powerpoint/2010/main" val="26333184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96576-71D7-10C9-94F6-F5EC281870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9DAC0D-DD9D-A0C9-492C-37B2B095A18D}"/>
              </a:ext>
            </a:extLst>
          </p:cNvPr>
          <p:cNvSpPr>
            <a:spLocks noGrp="1"/>
          </p:cNvSpPr>
          <p:nvPr>
            <p:ph type="title"/>
          </p:nvPr>
        </p:nvSpPr>
        <p:spPr>
          <a:xfrm>
            <a:off x="471441" y="517197"/>
            <a:ext cx="8437563" cy="1276161"/>
          </a:xfrm>
        </p:spPr>
        <p:txBody>
          <a:bodyPr anchor="t">
            <a:noAutofit/>
          </a:bodyPr>
          <a:lstStyle/>
          <a:p>
            <a:pPr>
              <a:lnSpc>
                <a:spcPct val="120000"/>
              </a:lnSpc>
            </a:pPr>
            <a:r>
              <a:rPr lang="en-US" sz="3200" dirty="0"/>
              <a:t>Links to legislation, guidance, policy and procedure: Our idea</a:t>
            </a:r>
          </a:p>
        </p:txBody>
      </p:sp>
      <p:sp>
        <p:nvSpPr>
          <p:cNvPr id="4" name="Text Placeholder 3">
            <a:extLst>
              <a:ext uri="{FF2B5EF4-FFF2-40B4-BE49-F238E27FC236}">
                <a16:creationId xmlns:a16="http://schemas.microsoft.com/office/drawing/2014/main" id="{745458F0-2CB1-4676-D773-A368B4C8356A}"/>
              </a:ext>
            </a:extLst>
          </p:cNvPr>
          <p:cNvSpPr>
            <a:spLocks noGrp="1"/>
          </p:cNvSpPr>
          <p:nvPr>
            <p:ph type="body" sz="quarter" idx="12"/>
          </p:nvPr>
        </p:nvSpPr>
        <p:spPr>
          <a:xfrm>
            <a:off x="471441" y="1895130"/>
            <a:ext cx="6173346" cy="2731173"/>
          </a:xfrm>
        </p:spPr>
        <p:txBody>
          <a:bodyPr vert="horz" lIns="0" tIns="0" rIns="0" bIns="0" rtlCol="0" anchor="t">
            <a:noAutofit/>
          </a:bodyPr>
          <a:lstStyle/>
          <a:p>
            <a:pPr marL="285750" indent="-285750">
              <a:lnSpc>
                <a:spcPct val="120000"/>
              </a:lnSpc>
              <a:buFont typeface="Arial"/>
              <a:buChar char="•"/>
            </a:pPr>
            <a:r>
              <a:rPr lang="en-US" sz="1600" b="0" dirty="0"/>
              <a:t>Childcare Act 2006</a:t>
            </a:r>
            <a:endParaRPr lang="en-US" sz="1600" b="0" dirty="0">
              <a:cs typeface="Arial"/>
            </a:endParaRPr>
          </a:p>
          <a:p>
            <a:pPr marL="285750" indent="-285750">
              <a:lnSpc>
                <a:spcPct val="120000"/>
              </a:lnSpc>
              <a:buFont typeface="Arial"/>
              <a:buChar char="•"/>
            </a:pPr>
            <a:r>
              <a:rPr lang="en-US" sz="1600" b="0" dirty="0">
                <a:cs typeface="Arial"/>
              </a:rPr>
              <a:t>Children Act 1989/2004</a:t>
            </a:r>
            <a:endParaRPr lang="en-US" sz="1600" b="0" dirty="0"/>
          </a:p>
          <a:p>
            <a:pPr marL="285750" indent="-285750">
              <a:lnSpc>
                <a:spcPct val="120000"/>
              </a:lnSpc>
              <a:buFont typeface="Arial"/>
              <a:buChar char="•"/>
            </a:pPr>
            <a:r>
              <a:rPr lang="en-US" sz="1600" b="0" dirty="0"/>
              <a:t>EYFS 3.72 Organising premises</a:t>
            </a:r>
            <a:endParaRPr lang="en-US" sz="1600" b="0" dirty="0">
              <a:cs typeface="Arial"/>
            </a:endParaRPr>
          </a:p>
          <a:p>
            <a:pPr marL="285750" indent="-285750">
              <a:lnSpc>
                <a:spcPct val="120000"/>
              </a:lnSpc>
              <a:buFont typeface="Arial"/>
              <a:buChar char="•"/>
            </a:pPr>
            <a:r>
              <a:rPr lang="en-US" sz="1600" b="0" dirty="0"/>
              <a:t>Working Together to Safeguard Children</a:t>
            </a:r>
            <a:endParaRPr lang="en-US" sz="1600" b="0" dirty="0">
              <a:cs typeface="Arial"/>
            </a:endParaRPr>
          </a:p>
          <a:p>
            <a:pPr marL="285750" indent="-285750">
              <a:lnSpc>
                <a:spcPct val="120000"/>
              </a:lnSpc>
              <a:buFont typeface="Arial"/>
              <a:buChar char="•"/>
            </a:pPr>
            <a:r>
              <a:rPr lang="en-US" sz="1600" b="0" dirty="0">
                <a:cs typeface="Arial"/>
              </a:rPr>
              <a:t>Keeping Children Safe in Education</a:t>
            </a:r>
          </a:p>
          <a:p>
            <a:pPr marL="285750" indent="-285750">
              <a:lnSpc>
                <a:spcPct val="120000"/>
              </a:lnSpc>
              <a:buFont typeface="Arial"/>
              <a:buChar char="•"/>
            </a:pPr>
            <a:r>
              <a:rPr lang="en-US" sz="1600" b="0" dirty="0">
                <a:cs typeface="Arial"/>
              </a:rPr>
              <a:t>Visitor policy</a:t>
            </a:r>
          </a:p>
          <a:p>
            <a:pPr marL="285750" indent="-285750">
              <a:lnSpc>
                <a:spcPct val="120000"/>
              </a:lnSpc>
              <a:buFont typeface="Arial"/>
              <a:buChar char="•"/>
            </a:pPr>
            <a:r>
              <a:rPr lang="en-US" sz="1600" b="0" dirty="0">
                <a:cs typeface="Arial"/>
              </a:rPr>
              <a:t>Premises policy</a:t>
            </a:r>
          </a:p>
          <a:p>
            <a:pPr marL="285750" indent="-285750">
              <a:lnSpc>
                <a:spcPct val="120000"/>
              </a:lnSpc>
              <a:buFont typeface="Arial"/>
              <a:buChar char="•"/>
            </a:pPr>
            <a:r>
              <a:rPr lang="en-US" sz="1600" b="0" dirty="0">
                <a:cs typeface="Arial"/>
              </a:rPr>
              <a:t>Child collection policy and procedures</a:t>
            </a:r>
          </a:p>
          <a:p>
            <a:pPr>
              <a:lnSpc>
                <a:spcPct val="120000"/>
              </a:lnSpc>
            </a:pPr>
            <a:endParaRPr lang="en-US" sz="1400" dirty="0">
              <a:cs typeface="Arial"/>
            </a:endParaRPr>
          </a:p>
        </p:txBody>
      </p:sp>
      <p:pic>
        <p:nvPicPr>
          <p:cNvPr id="7" name="Graphic 6">
            <a:extLst>
              <a:ext uri="{FF2B5EF4-FFF2-40B4-BE49-F238E27FC236}">
                <a16:creationId xmlns:a16="http://schemas.microsoft.com/office/drawing/2014/main" id="{B78D5847-4E11-1812-B749-231D94C1A6E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0935" y="1889593"/>
            <a:ext cx="2478777" cy="2478777"/>
          </a:xfrm>
          <a:prstGeom prst="rect">
            <a:avLst/>
          </a:prstGeom>
        </p:spPr>
      </p:pic>
      <p:sp>
        <p:nvSpPr>
          <p:cNvPr id="5" name="Footer Placeholder 4">
            <a:extLst>
              <a:ext uri="{FF2B5EF4-FFF2-40B4-BE49-F238E27FC236}">
                <a16:creationId xmlns:a16="http://schemas.microsoft.com/office/drawing/2014/main" id="{8096494B-6222-22C1-2914-26EDF629D1F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723D019C-A14D-A501-3526-A14B19763913}"/>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50</a:t>
            </a:fld>
            <a:endParaRPr lang="en-GB" dirty="0"/>
          </a:p>
        </p:txBody>
      </p:sp>
    </p:spTree>
    <p:extLst>
      <p:ext uri="{BB962C8B-B14F-4D97-AF65-F5344CB8AC3E}">
        <p14:creationId xmlns:p14="http://schemas.microsoft.com/office/powerpoint/2010/main" val="31000835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14FB-41C8-E386-9D3E-890B09D907ED}"/>
              </a:ext>
            </a:extLst>
          </p:cNvPr>
          <p:cNvSpPr>
            <a:spLocks noGrp="1"/>
          </p:cNvSpPr>
          <p:nvPr>
            <p:ph type="title"/>
          </p:nvPr>
        </p:nvSpPr>
        <p:spPr>
          <a:xfrm>
            <a:off x="466288" y="519367"/>
            <a:ext cx="8437563" cy="699425"/>
          </a:xfrm>
        </p:spPr>
        <p:txBody>
          <a:bodyPr>
            <a:normAutofit/>
          </a:bodyPr>
          <a:lstStyle/>
          <a:p>
            <a:pPr>
              <a:lnSpc>
                <a:spcPct val="120000"/>
              </a:lnSpc>
            </a:pPr>
            <a:r>
              <a:rPr lang="en-GB" sz="3200" dirty="0">
                <a:cs typeface="Arial"/>
              </a:rPr>
              <a:t>Activity 3.5: Fire hazards</a:t>
            </a:r>
            <a:endParaRPr lang="en-US" sz="3200" b="0" dirty="0">
              <a:cs typeface="Arial"/>
            </a:endParaRPr>
          </a:p>
          <a:p>
            <a:pPr>
              <a:lnSpc>
                <a:spcPct val="120000"/>
              </a:lnSpc>
            </a:pPr>
            <a:endParaRPr lang="en-US" sz="3200" dirty="0">
              <a:cs typeface="Arial"/>
            </a:endParaRPr>
          </a:p>
        </p:txBody>
      </p:sp>
      <p:sp>
        <p:nvSpPr>
          <p:cNvPr id="3" name="Text Placeholder 2">
            <a:extLst>
              <a:ext uri="{FF2B5EF4-FFF2-40B4-BE49-F238E27FC236}">
                <a16:creationId xmlns:a16="http://schemas.microsoft.com/office/drawing/2014/main" id="{371BB2C8-8D62-B7A2-D082-F0E27C1A53A9}"/>
              </a:ext>
            </a:extLst>
          </p:cNvPr>
          <p:cNvSpPr>
            <a:spLocks noGrp="1"/>
          </p:cNvSpPr>
          <p:nvPr>
            <p:ph type="body" sz="quarter" idx="12"/>
          </p:nvPr>
        </p:nvSpPr>
        <p:spPr>
          <a:xfrm>
            <a:off x="466288" y="1211720"/>
            <a:ext cx="4325452" cy="3601574"/>
          </a:xfrm>
        </p:spPr>
        <p:txBody>
          <a:bodyPr vert="horz" lIns="0" tIns="0" rIns="0" bIns="0" rtlCol="0" anchor="t">
            <a:noAutofit/>
          </a:bodyPr>
          <a:lstStyle/>
          <a:p>
            <a:pPr>
              <a:lnSpc>
                <a:spcPct val="120000"/>
              </a:lnSpc>
            </a:pPr>
            <a:r>
              <a:rPr lang="en-US" sz="2400" b="0" dirty="0">
                <a:cs typeface="Arial"/>
              </a:rPr>
              <a:t>In pairs, use the internet to research the term “fire hazard”. </a:t>
            </a:r>
          </a:p>
          <a:p>
            <a:pPr>
              <a:lnSpc>
                <a:spcPct val="120000"/>
              </a:lnSpc>
            </a:pPr>
            <a:r>
              <a:rPr lang="en-US" sz="2400" b="0" dirty="0">
                <a:cs typeface="Arial"/>
              </a:rPr>
              <a:t>Explain what this might be in the context of education settings.</a:t>
            </a:r>
          </a:p>
          <a:p>
            <a:pPr>
              <a:lnSpc>
                <a:spcPct val="120000"/>
              </a:lnSpc>
            </a:pPr>
            <a:r>
              <a:rPr lang="en-US" sz="2400" b="0" dirty="0"/>
              <a:t>Be prepared to feed back to the class and compare notes.</a:t>
            </a:r>
            <a:endParaRPr lang="en-US" sz="2400" b="0" dirty="0">
              <a:cs typeface="Arial"/>
            </a:endParaRPr>
          </a:p>
          <a:p>
            <a:pPr>
              <a:lnSpc>
                <a:spcPct val="120000"/>
              </a:lnSpc>
            </a:pPr>
            <a:endParaRPr lang="en-US" sz="2400" b="0" dirty="0">
              <a:cs typeface="Arial"/>
            </a:endParaRPr>
          </a:p>
        </p:txBody>
      </p:sp>
      <p:sp>
        <p:nvSpPr>
          <p:cNvPr id="4" name="Content Placeholder 3">
            <a:extLst>
              <a:ext uri="{FF2B5EF4-FFF2-40B4-BE49-F238E27FC236}">
                <a16:creationId xmlns:a16="http://schemas.microsoft.com/office/drawing/2014/main" id="{2606755D-1993-BEC6-D12A-3C00B2BDDF80}"/>
              </a:ext>
            </a:extLst>
          </p:cNvPr>
          <p:cNvSpPr>
            <a:spLocks noGrp="1"/>
          </p:cNvSpPr>
          <p:nvPr>
            <p:ph sz="quarter" idx="13"/>
          </p:nvPr>
        </p:nvSpPr>
        <p:spPr>
          <a:xfrm>
            <a:off x="5307618" y="3317358"/>
            <a:ext cx="3384550" cy="1306775"/>
          </a:xfrm>
        </p:spPr>
        <p:txBody>
          <a:bodyPr/>
          <a:lstStyle/>
          <a:p>
            <a:pPr>
              <a:lnSpc>
                <a:spcPct val="120000"/>
              </a:lnSpc>
            </a:pPr>
            <a:r>
              <a:rPr lang="en-US" sz="2400" b="1" dirty="0">
                <a:cs typeface="Arial"/>
              </a:rPr>
              <a:t>Extension: </a:t>
            </a:r>
            <a:r>
              <a:rPr lang="en-US" sz="2400" dirty="0">
                <a:cs typeface="Arial"/>
              </a:rPr>
              <a:t>Can you find a statistic relating to fire hazards?</a:t>
            </a:r>
            <a:endParaRPr lang="en-US" sz="2400" dirty="0"/>
          </a:p>
        </p:txBody>
      </p:sp>
      <p:pic>
        <p:nvPicPr>
          <p:cNvPr id="7" name="Picture 6">
            <a:extLst>
              <a:ext uri="{FF2B5EF4-FFF2-40B4-BE49-F238E27FC236}">
                <a16:creationId xmlns:a16="http://schemas.microsoft.com/office/drawing/2014/main" id="{64F5BC0D-196A-4FFC-8166-D9262246185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69751" y="1137623"/>
            <a:ext cx="1460283" cy="2204201"/>
          </a:xfrm>
          <a:prstGeom prst="rect">
            <a:avLst/>
          </a:prstGeom>
          <a:noFill/>
        </p:spPr>
      </p:pic>
      <p:sp>
        <p:nvSpPr>
          <p:cNvPr id="6" name="Footer Placeholder 5">
            <a:extLst>
              <a:ext uri="{FF2B5EF4-FFF2-40B4-BE49-F238E27FC236}">
                <a16:creationId xmlns:a16="http://schemas.microsoft.com/office/drawing/2014/main" id="{3B1E0346-835A-B68A-25A5-EE76357D3E83}"/>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5" name="Slide Number Placeholder 4">
            <a:extLst>
              <a:ext uri="{FF2B5EF4-FFF2-40B4-BE49-F238E27FC236}">
                <a16:creationId xmlns:a16="http://schemas.microsoft.com/office/drawing/2014/main" id="{68230330-BA14-80B9-3EB9-77DBEFDC106C}"/>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51</a:t>
            </a:fld>
            <a:endParaRPr lang="en-GB" dirty="0"/>
          </a:p>
        </p:txBody>
      </p:sp>
    </p:spTree>
    <p:extLst>
      <p:ext uri="{BB962C8B-B14F-4D97-AF65-F5344CB8AC3E}">
        <p14:creationId xmlns:p14="http://schemas.microsoft.com/office/powerpoint/2010/main" val="31809579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AE98A2-19D4-433F-5BE3-FA48B2D9ED03}"/>
              </a:ext>
            </a:extLst>
          </p:cNvPr>
          <p:cNvSpPr>
            <a:spLocks noGrp="1"/>
          </p:cNvSpPr>
          <p:nvPr>
            <p:ph type="title"/>
          </p:nvPr>
        </p:nvSpPr>
        <p:spPr/>
        <p:txBody>
          <a:bodyPr>
            <a:normAutofit/>
          </a:bodyPr>
          <a:lstStyle/>
          <a:p>
            <a:pPr>
              <a:lnSpc>
                <a:spcPct val="120000"/>
              </a:lnSpc>
            </a:pPr>
            <a:r>
              <a:rPr lang="en-GB" sz="2400" dirty="0">
                <a:cs typeface="Arial"/>
              </a:rPr>
              <a:t>Activity 3.5: Fire hazards cont..</a:t>
            </a:r>
            <a:endParaRPr lang="en-GB" sz="2400" b="0" dirty="0"/>
          </a:p>
        </p:txBody>
      </p:sp>
      <p:sp>
        <p:nvSpPr>
          <p:cNvPr id="4" name="Text Placeholder 3">
            <a:extLst>
              <a:ext uri="{FF2B5EF4-FFF2-40B4-BE49-F238E27FC236}">
                <a16:creationId xmlns:a16="http://schemas.microsoft.com/office/drawing/2014/main" id="{41E6D09E-1AE5-2C47-F423-342DD81E375D}"/>
              </a:ext>
            </a:extLst>
          </p:cNvPr>
          <p:cNvSpPr>
            <a:spLocks noGrp="1"/>
          </p:cNvSpPr>
          <p:nvPr>
            <p:ph sz="quarter" idx="14"/>
          </p:nvPr>
        </p:nvSpPr>
        <p:spPr>
          <a:xfrm>
            <a:off x="460744" y="328967"/>
            <a:ext cx="8213163" cy="4105655"/>
          </a:xfrm>
        </p:spPr>
        <p:txBody>
          <a:bodyPr vert="horz" lIns="0" tIns="0" rIns="0" bIns="0" rtlCol="0" anchor="t">
            <a:noAutofit/>
          </a:bodyPr>
          <a:lstStyle/>
          <a:p>
            <a:pPr>
              <a:lnSpc>
                <a:spcPct val="120000"/>
              </a:lnSpc>
            </a:pPr>
            <a:endParaRPr lang="en-GB" sz="2400" b="0" dirty="0"/>
          </a:p>
          <a:p>
            <a:pPr>
              <a:lnSpc>
                <a:spcPct val="120000"/>
              </a:lnSpc>
            </a:pPr>
            <a:r>
              <a:rPr lang="en-GB" sz="2400" b="0" dirty="0"/>
              <a:t>These hazards can be caused by environmental factors or human action/error. For example:</a:t>
            </a:r>
            <a:endParaRPr lang="en-GB" sz="2400" b="0" dirty="0">
              <a:cs typeface="Arial"/>
            </a:endParaRPr>
          </a:p>
          <a:p>
            <a:pPr marL="457200" indent="-457200">
              <a:lnSpc>
                <a:spcPct val="120000"/>
              </a:lnSpc>
              <a:buFont typeface="Arial" panose="020B0604020202020204" pitchFamily="34" charset="0"/>
              <a:buChar char="•"/>
            </a:pPr>
            <a:r>
              <a:rPr lang="en-GB" sz="2400" b="0" dirty="0"/>
              <a:t>failure to turn off heating and cooking equipment</a:t>
            </a:r>
            <a:endParaRPr lang="en-GB" sz="2400" b="0" dirty="0">
              <a:cs typeface="Arial"/>
            </a:endParaRPr>
          </a:p>
          <a:p>
            <a:pPr marL="457200" indent="-457200">
              <a:lnSpc>
                <a:spcPct val="120000"/>
              </a:lnSpc>
              <a:buFont typeface="Arial" panose="020B0604020202020204" pitchFamily="34" charset="0"/>
              <a:buChar char="•"/>
            </a:pPr>
            <a:r>
              <a:rPr lang="en-GB" sz="2400" b="0" dirty="0"/>
              <a:t>covering heat sources</a:t>
            </a:r>
            <a:endParaRPr lang="en-GB" sz="2400" b="0" dirty="0">
              <a:cs typeface="Arial"/>
            </a:endParaRPr>
          </a:p>
          <a:p>
            <a:pPr marL="457200" indent="-457200">
              <a:lnSpc>
                <a:spcPct val="120000"/>
              </a:lnSpc>
              <a:buFont typeface="Arial" panose="020B0604020202020204" pitchFamily="34" charset="0"/>
              <a:buChar char="•"/>
            </a:pPr>
            <a:r>
              <a:rPr lang="en-GB" sz="2400" b="0" dirty="0"/>
              <a:t>overloaded sockets / faulty electrics</a:t>
            </a:r>
            <a:endParaRPr lang="en-GB" sz="2400" b="0" dirty="0">
              <a:cs typeface="Arial"/>
            </a:endParaRPr>
          </a:p>
          <a:p>
            <a:pPr marL="457200" indent="-457200">
              <a:lnSpc>
                <a:spcPct val="120000"/>
              </a:lnSpc>
              <a:buFont typeface="Arial" panose="020B0604020202020204" pitchFamily="34" charset="0"/>
              <a:buChar char="•"/>
            </a:pPr>
            <a:r>
              <a:rPr lang="en-GB" sz="2400" b="0" dirty="0">
                <a:cs typeface="Arial"/>
              </a:rPr>
              <a:t>arson</a:t>
            </a:r>
            <a:endParaRPr lang="en-GB" sz="2400" b="0" dirty="0"/>
          </a:p>
          <a:p>
            <a:pPr marL="457200" indent="-457200">
              <a:lnSpc>
                <a:spcPct val="120000"/>
              </a:lnSpc>
              <a:buFont typeface="Arial" panose="020B0604020202020204" pitchFamily="34" charset="0"/>
              <a:buChar char="•"/>
            </a:pPr>
            <a:r>
              <a:rPr lang="en-GB" sz="2400" b="0" dirty="0"/>
              <a:t>natural disasters like an earthquake or lightning strike</a:t>
            </a:r>
          </a:p>
          <a:p>
            <a:pPr marL="457200" indent="-457200">
              <a:lnSpc>
                <a:spcPct val="120000"/>
              </a:lnSpc>
              <a:buFont typeface="Arial" panose="020B0604020202020204" pitchFamily="34" charset="0"/>
              <a:buChar char="•"/>
            </a:pPr>
            <a:r>
              <a:rPr lang="en-GB" sz="2400" b="0" dirty="0">
                <a:cs typeface="Arial"/>
              </a:rPr>
              <a:t>smoking.</a:t>
            </a:r>
          </a:p>
        </p:txBody>
      </p:sp>
      <p:pic>
        <p:nvPicPr>
          <p:cNvPr id="10" name="Picture 9">
            <a:extLst>
              <a:ext uri="{FF2B5EF4-FFF2-40B4-BE49-F238E27FC236}">
                <a16:creationId xmlns:a16="http://schemas.microsoft.com/office/drawing/2014/main" id="{3CDA3312-A892-BFD6-58AE-6751D2B6653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56205" y="1859202"/>
            <a:ext cx="1127051" cy="1693588"/>
          </a:xfrm>
          <a:prstGeom prst="rect">
            <a:avLst/>
          </a:prstGeom>
          <a:noFill/>
        </p:spPr>
      </p:pic>
      <p:sp>
        <p:nvSpPr>
          <p:cNvPr id="5" name="Footer Placeholder 4">
            <a:extLst>
              <a:ext uri="{FF2B5EF4-FFF2-40B4-BE49-F238E27FC236}">
                <a16:creationId xmlns:a16="http://schemas.microsoft.com/office/drawing/2014/main" id="{531566B2-A7AC-9198-8DCF-F8B8780F128A}"/>
              </a:ext>
              <a:ext uri="{C183D7F6-B498-43B3-948B-1728B52AA6E4}">
                <adec:decorative xmlns:adec="http://schemas.microsoft.com/office/drawing/2017/decorative" val="1"/>
              </a:ext>
            </a:extLst>
          </p:cNvPr>
          <p:cNvSpPr>
            <a:spLocks noGrp="1"/>
          </p:cNvSpPr>
          <p:nvPr>
            <p:ph type="ftr" sz="quarter" idx="10"/>
          </p:nvPr>
        </p:nvSpPr>
        <p:spPr>
          <a:xfrm>
            <a:off x="231609" y="4767385"/>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D4C37615-132C-FA47-9264-7E3AF1ABE227}"/>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52</a:t>
            </a:fld>
            <a:endParaRPr lang="en-GB" dirty="0"/>
          </a:p>
        </p:txBody>
      </p:sp>
    </p:spTree>
    <p:extLst>
      <p:ext uri="{BB962C8B-B14F-4D97-AF65-F5344CB8AC3E}">
        <p14:creationId xmlns:p14="http://schemas.microsoft.com/office/powerpoint/2010/main" val="3742020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F51775-9E61-7775-4CEF-F549563F119F}"/>
              </a:ext>
            </a:extLst>
          </p:cNvPr>
          <p:cNvSpPr>
            <a:spLocks noGrp="1"/>
          </p:cNvSpPr>
          <p:nvPr>
            <p:ph type="title"/>
          </p:nvPr>
        </p:nvSpPr>
        <p:spPr>
          <a:xfrm>
            <a:off x="465236" y="516412"/>
            <a:ext cx="8437563" cy="699425"/>
          </a:xfrm>
        </p:spPr>
        <p:txBody>
          <a:bodyPr>
            <a:noAutofit/>
          </a:bodyPr>
          <a:lstStyle/>
          <a:p>
            <a:pPr>
              <a:lnSpc>
                <a:spcPct val="120000"/>
              </a:lnSpc>
            </a:pPr>
            <a:r>
              <a:rPr lang="en-GB" sz="3200" dirty="0"/>
              <a:t>Activity 3.6: Link to legislation and policies and procedures from lesson 1</a:t>
            </a:r>
          </a:p>
        </p:txBody>
      </p:sp>
      <p:sp>
        <p:nvSpPr>
          <p:cNvPr id="4" name="Text Placeholder 3">
            <a:extLst>
              <a:ext uri="{FF2B5EF4-FFF2-40B4-BE49-F238E27FC236}">
                <a16:creationId xmlns:a16="http://schemas.microsoft.com/office/drawing/2014/main" id="{6A0FADE3-7EE2-EAD4-1269-41580818ABD0}"/>
              </a:ext>
            </a:extLst>
          </p:cNvPr>
          <p:cNvSpPr>
            <a:spLocks noGrp="1"/>
          </p:cNvSpPr>
          <p:nvPr>
            <p:ph type="body" sz="quarter" idx="12"/>
          </p:nvPr>
        </p:nvSpPr>
        <p:spPr>
          <a:xfrm>
            <a:off x="465236" y="1893600"/>
            <a:ext cx="6183657" cy="2791813"/>
          </a:xfrm>
        </p:spPr>
        <p:txBody>
          <a:bodyPr vert="horz" lIns="0" tIns="0" rIns="0" bIns="0" rtlCol="0" anchor="t">
            <a:noAutofit/>
          </a:bodyPr>
          <a:lstStyle/>
          <a:p>
            <a:pPr>
              <a:lnSpc>
                <a:spcPct val="120000"/>
              </a:lnSpc>
            </a:pPr>
            <a:r>
              <a:rPr lang="en-GB" sz="2400" dirty="0">
                <a:cs typeface="Arial"/>
              </a:rPr>
              <a:t>What can you remember from lesson 1?</a:t>
            </a:r>
            <a:endParaRPr lang="en-US" sz="2400" dirty="0">
              <a:cs typeface="Arial"/>
            </a:endParaRPr>
          </a:p>
          <a:p>
            <a:pPr marL="457200" indent="-457200">
              <a:lnSpc>
                <a:spcPct val="120000"/>
              </a:lnSpc>
              <a:buFont typeface="Arial,Sans-Serif"/>
              <a:buChar char="•"/>
            </a:pPr>
            <a:r>
              <a:rPr lang="en-GB" sz="2400" dirty="0">
                <a:cs typeface="Arial"/>
              </a:rPr>
              <a:t>Name one piece of legislation or guidance that links to fire safety.</a:t>
            </a:r>
          </a:p>
          <a:p>
            <a:pPr marL="457200" indent="-457200">
              <a:lnSpc>
                <a:spcPct val="120000"/>
              </a:lnSpc>
              <a:buFont typeface="Arial,Sans-Serif"/>
              <a:buChar char="•"/>
            </a:pPr>
            <a:r>
              <a:rPr lang="en-GB" sz="2400" dirty="0">
                <a:cs typeface="Arial"/>
              </a:rPr>
              <a:t>Link this to a setting policy and procedure.</a:t>
            </a:r>
            <a:endParaRPr lang="en-US" sz="2400" dirty="0">
              <a:solidFill>
                <a:srgbClr val="808080"/>
              </a:solidFill>
              <a:cs typeface="Arial"/>
            </a:endParaRPr>
          </a:p>
          <a:p>
            <a:pPr>
              <a:lnSpc>
                <a:spcPct val="120000"/>
              </a:lnSpc>
            </a:pPr>
            <a:endParaRPr lang="en-GB" sz="2400" dirty="0">
              <a:cs typeface="Arial"/>
            </a:endParaRPr>
          </a:p>
        </p:txBody>
      </p:sp>
      <p:pic>
        <p:nvPicPr>
          <p:cNvPr id="7" name="Picture 6">
            <a:extLst>
              <a:ext uri="{FF2B5EF4-FFF2-40B4-BE49-F238E27FC236}">
                <a16:creationId xmlns:a16="http://schemas.microsoft.com/office/drawing/2014/main" id="{7AF41F6A-9087-017D-9CC3-9CE0F4BAFD8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64944" y="1811474"/>
            <a:ext cx="1903984" cy="2873939"/>
          </a:xfrm>
          <a:prstGeom prst="rect">
            <a:avLst/>
          </a:prstGeom>
          <a:noFill/>
        </p:spPr>
      </p:pic>
      <p:sp>
        <p:nvSpPr>
          <p:cNvPr id="5" name="Footer Placeholder 4">
            <a:extLst>
              <a:ext uri="{FF2B5EF4-FFF2-40B4-BE49-F238E27FC236}">
                <a16:creationId xmlns:a16="http://schemas.microsoft.com/office/drawing/2014/main" id="{633D853D-8488-B242-7192-AFA2F482B500}"/>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FC250E52-2137-8EFA-AD1B-D800454102F0}"/>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53</a:t>
            </a:fld>
            <a:endParaRPr lang="en-GB" dirty="0"/>
          </a:p>
        </p:txBody>
      </p:sp>
    </p:spTree>
    <p:extLst>
      <p:ext uri="{BB962C8B-B14F-4D97-AF65-F5344CB8AC3E}">
        <p14:creationId xmlns:p14="http://schemas.microsoft.com/office/powerpoint/2010/main" val="9711335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C7259-2BC2-6A9D-FD40-AB50AB7BFDA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30E7FE-6B22-5D50-A8B0-FD111C63CB6F}"/>
              </a:ext>
            </a:extLst>
          </p:cNvPr>
          <p:cNvSpPr>
            <a:spLocks noGrp="1"/>
          </p:cNvSpPr>
          <p:nvPr>
            <p:ph type="title"/>
          </p:nvPr>
        </p:nvSpPr>
        <p:spPr>
          <a:xfrm>
            <a:off x="468570" y="521888"/>
            <a:ext cx="8437563" cy="699425"/>
          </a:xfrm>
        </p:spPr>
        <p:txBody>
          <a:bodyPr anchor="t">
            <a:noAutofit/>
          </a:bodyPr>
          <a:lstStyle/>
          <a:p>
            <a:pPr>
              <a:lnSpc>
                <a:spcPct val="120000"/>
              </a:lnSpc>
            </a:pPr>
            <a:r>
              <a:rPr lang="en-US" sz="3200" dirty="0"/>
              <a:t>Links to legislation, guidance, policy and procedure: Our idea</a:t>
            </a:r>
          </a:p>
        </p:txBody>
      </p:sp>
      <p:sp>
        <p:nvSpPr>
          <p:cNvPr id="4" name="Text Placeholder 3">
            <a:extLst>
              <a:ext uri="{FF2B5EF4-FFF2-40B4-BE49-F238E27FC236}">
                <a16:creationId xmlns:a16="http://schemas.microsoft.com/office/drawing/2014/main" id="{1567F7EC-BA83-C82B-9F6F-C46F3DB7C2C2}"/>
              </a:ext>
            </a:extLst>
          </p:cNvPr>
          <p:cNvSpPr>
            <a:spLocks noGrp="1"/>
          </p:cNvSpPr>
          <p:nvPr>
            <p:ph type="body" sz="quarter" idx="12"/>
          </p:nvPr>
        </p:nvSpPr>
        <p:spPr>
          <a:xfrm>
            <a:off x="468570" y="1896071"/>
            <a:ext cx="5084262" cy="2725542"/>
          </a:xfrm>
        </p:spPr>
        <p:txBody>
          <a:bodyPr vert="horz" lIns="0" tIns="0" rIns="0" bIns="0" rtlCol="0" anchor="t">
            <a:noAutofit/>
          </a:bodyPr>
          <a:lstStyle/>
          <a:p>
            <a:pPr marL="285750" indent="-285750">
              <a:lnSpc>
                <a:spcPct val="120000"/>
              </a:lnSpc>
              <a:buFont typeface="Arial"/>
              <a:buChar char="•"/>
            </a:pPr>
            <a:r>
              <a:rPr lang="en-US" sz="1800" b="0" dirty="0"/>
              <a:t>HASAWA 1974</a:t>
            </a:r>
            <a:endParaRPr lang="en-US" sz="1800" b="0" dirty="0">
              <a:cs typeface="Arial"/>
            </a:endParaRPr>
          </a:p>
          <a:p>
            <a:pPr marL="285750" indent="-285750">
              <a:lnSpc>
                <a:spcPct val="120000"/>
              </a:lnSpc>
              <a:buFont typeface="Arial"/>
              <a:buChar char="•"/>
            </a:pPr>
            <a:r>
              <a:rPr lang="en-US" sz="1800" b="0" dirty="0"/>
              <a:t>EYFS 3.65 Safety of premises</a:t>
            </a:r>
            <a:endParaRPr lang="en-US" sz="1800" b="0" dirty="0">
              <a:cs typeface="Arial"/>
            </a:endParaRPr>
          </a:p>
          <a:p>
            <a:pPr marL="285750" indent="-285750">
              <a:lnSpc>
                <a:spcPct val="120000"/>
              </a:lnSpc>
              <a:buFont typeface="Arial"/>
              <a:buChar char="•"/>
            </a:pPr>
            <a:r>
              <a:rPr lang="en-US" sz="1800" b="0" dirty="0">
                <a:cs typeface="Arial"/>
              </a:rPr>
              <a:t>EYFS 3.22 Smoking/vaping</a:t>
            </a:r>
          </a:p>
          <a:p>
            <a:pPr marL="285750" indent="-285750">
              <a:lnSpc>
                <a:spcPct val="120000"/>
              </a:lnSpc>
              <a:buFont typeface="Arial"/>
              <a:buChar char="•"/>
            </a:pPr>
            <a:r>
              <a:rPr lang="en-US" sz="1800" b="0" dirty="0">
                <a:cs typeface="Arial"/>
              </a:rPr>
              <a:t>Health and safety policy</a:t>
            </a:r>
          </a:p>
          <a:p>
            <a:pPr marL="285750" indent="-285750">
              <a:lnSpc>
                <a:spcPct val="120000"/>
              </a:lnSpc>
              <a:buFont typeface="Arial"/>
              <a:buChar char="•"/>
            </a:pPr>
            <a:r>
              <a:rPr lang="en-US" sz="1800" b="0" dirty="0">
                <a:cs typeface="Arial"/>
              </a:rPr>
              <a:t>Premises policy</a:t>
            </a:r>
            <a:endParaRPr lang="en-US" sz="1800" dirty="0"/>
          </a:p>
          <a:p>
            <a:pPr marL="285750" indent="-285750">
              <a:lnSpc>
                <a:spcPct val="120000"/>
              </a:lnSpc>
              <a:buFont typeface="Arial"/>
              <a:buChar char="•"/>
            </a:pPr>
            <a:r>
              <a:rPr lang="en-US" sz="1800" b="0" dirty="0">
                <a:cs typeface="Arial"/>
              </a:rPr>
              <a:t>Fire safety check procedures</a:t>
            </a:r>
            <a:endParaRPr lang="en-US" sz="1800" dirty="0"/>
          </a:p>
          <a:p>
            <a:pPr marL="285750" indent="-285750">
              <a:lnSpc>
                <a:spcPct val="120000"/>
              </a:lnSpc>
              <a:buFont typeface="Arial"/>
              <a:buChar char="•"/>
            </a:pPr>
            <a:r>
              <a:rPr lang="en-US" sz="1800" b="0" dirty="0">
                <a:cs typeface="Arial"/>
              </a:rPr>
              <a:t>Fire drill procedures</a:t>
            </a:r>
          </a:p>
        </p:txBody>
      </p:sp>
      <p:pic>
        <p:nvPicPr>
          <p:cNvPr id="7" name="Graphic 6">
            <a:extLst>
              <a:ext uri="{FF2B5EF4-FFF2-40B4-BE49-F238E27FC236}">
                <a16:creationId xmlns:a16="http://schemas.microsoft.com/office/drawing/2014/main" id="{DEDB99C5-5A65-6897-65C5-157A1A385F9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64064" y="1896071"/>
            <a:ext cx="2725542" cy="2725542"/>
          </a:xfrm>
          <a:prstGeom prst="rect">
            <a:avLst/>
          </a:prstGeom>
        </p:spPr>
      </p:pic>
      <p:sp>
        <p:nvSpPr>
          <p:cNvPr id="5" name="Footer Placeholder 4">
            <a:extLst>
              <a:ext uri="{FF2B5EF4-FFF2-40B4-BE49-F238E27FC236}">
                <a16:creationId xmlns:a16="http://schemas.microsoft.com/office/drawing/2014/main" id="{BA4EBF77-7C27-A70B-9BC0-F1F59AB415C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35EC4E85-B68A-1A52-D5F6-0C2254DC4BA7}"/>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54</a:t>
            </a:fld>
            <a:endParaRPr lang="en-GB" dirty="0"/>
          </a:p>
        </p:txBody>
      </p:sp>
    </p:spTree>
    <p:extLst>
      <p:ext uri="{BB962C8B-B14F-4D97-AF65-F5344CB8AC3E}">
        <p14:creationId xmlns:p14="http://schemas.microsoft.com/office/powerpoint/2010/main" val="5771331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CF9959-A348-8716-372E-AA83B51C2C9B}"/>
              </a:ext>
            </a:extLst>
          </p:cNvPr>
          <p:cNvSpPr>
            <a:spLocks noGrp="1"/>
          </p:cNvSpPr>
          <p:nvPr>
            <p:ph type="title"/>
          </p:nvPr>
        </p:nvSpPr>
        <p:spPr>
          <a:xfrm>
            <a:off x="466902" y="514842"/>
            <a:ext cx="8587164" cy="699425"/>
          </a:xfrm>
        </p:spPr>
        <p:txBody>
          <a:bodyPr anchor="t">
            <a:noAutofit/>
          </a:bodyPr>
          <a:lstStyle/>
          <a:p>
            <a:pPr>
              <a:lnSpc>
                <a:spcPct val="120000"/>
              </a:lnSpc>
            </a:pPr>
            <a:r>
              <a:rPr lang="en-GB" sz="3200" dirty="0"/>
              <a:t>Food safety hazards: Discuss the risks associated with these hazards</a:t>
            </a:r>
          </a:p>
        </p:txBody>
      </p:sp>
      <p:sp>
        <p:nvSpPr>
          <p:cNvPr id="14" name="Content Placeholder 1">
            <a:extLst>
              <a:ext uri="{FF2B5EF4-FFF2-40B4-BE49-F238E27FC236}">
                <a16:creationId xmlns:a16="http://schemas.microsoft.com/office/drawing/2014/main" id="{77333540-B9C0-F414-2E59-1F65B7C5073D}"/>
              </a:ext>
            </a:extLst>
          </p:cNvPr>
          <p:cNvSpPr>
            <a:spLocks noGrp="1"/>
          </p:cNvSpPr>
          <p:nvPr>
            <p:ph sz="quarter" idx="18"/>
          </p:nvPr>
        </p:nvSpPr>
        <p:spPr>
          <a:xfrm>
            <a:off x="466902" y="1891067"/>
            <a:ext cx="8210196" cy="2744131"/>
          </a:xfrm>
        </p:spPr>
        <p:txBody>
          <a:bodyPr vert="horz" lIns="0" tIns="0" rIns="0" bIns="0" rtlCol="0" anchor="t">
            <a:noAutofit/>
          </a:bodyPr>
          <a:lstStyle/>
          <a:p>
            <a:pPr marL="342900" indent="-342900">
              <a:lnSpc>
                <a:spcPct val="120000"/>
              </a:lnSpc>
              <a:buFont typeface="Arial" panose="020B0604020202020204" pitchFamily="34" charset="0"/>
              <a:buChar char="•"/>
            </a:pPr>
            <a:r>
              <a:rPr lang="en-US" sz="1600" b="0" dirty="0">
                <a:cs typeface="Arial"/>
              </a:rPr>
              <a:t>Cross-contamination</a:t>
            </a:r>
          </a:p>
          <a:p>
            <a:pPr marL="342900" indent="-342900">
              <a:lnSpc>
                <a:spcPct val="120000"/>
              </a:lnSpc>
              <a:buFont typeface="Arial" panose="020B0604020202020204" pitchFamily="34" charset="0"/>
              <a:buChar char="•"/>
            </a:pPr>
            <a:r>
              <a:rPr lang="en-US" sz="1600" b="0" dirty="0">
                <a:cs typeface="Arial"/>
              </a:rPr>
              <a:t>Use-by dates</a:t>
            </a:r>
          </a:p>
          <a:p>
            <a:pPr marL="342900" indent="-342900">
              <a:lnSpc>
                <a:spcPct val="120000"/>
              </a:lnSpc>
              <a:buFont typeface="Arial" panose="020B0604020202020204" pitchFamily="34" charset="0"/>
              <a:buChar char="•"/>
            </a:pPr>
            <a:r>
              <a:rPr lang="en-US" sz="1600" b="0" dirty="0">
                <a:cs typeface="Arial"/>
              </a:rPr>
              <a:t>Food not reheated correctly</a:t>
            </a:r>
          </a:p>
          <a:p>
            <a:pPr marL="342900" indent="-342900">
              <a:lnSpc>
                <a:spcPct val="120000"/>
              </a:lnSpc>
              <a:buFont typeface="Arial" panose="020B0604020202020204" pitchFamily="34" charset="0"/>
              <a:buChar char="•"/>
            </a:pPr>
            <a:r>
              <a:rPr lang="en-US" sz="1600" b="0" dirty="0">
                <a:cs typeface="Arial"/>
              </a:rPr>
              <a:t>Allergies</a:t>
            </a:r>
          </a:p>
          <a:p>
            <a:pPr marL="342900" indent="-342900">
              <a:lnSpc>
                <a:spcPct val="120000"/>
              </a:lnSpc>
              <a:buFont typeface="Arial" panose="020B0604020202020204" pitchFamily="34" charset="0"/>
              <a:buChar char="•"/>
            </a:pPr>
            <a:r>
              <a:rPr lang="en-US" sz="1600" b="0" dirty="0">
                <a:cs typeface="Arial"/>
              </a:rPr>
              <a:t>Dietary requirements</a:t>
            </a:r>
          </a:p>
          <a:p>
            <a:pPr marL="342900" indent="-342900">
              <a:lnSpc>
                <a:spcPct val="120000"/>
              </a:lnSpc>
              <a:buFont typeface="Arial" panose="020B0604020202020204" pitchFamily="34" charset="0"/>
              <a:buChar char="•"/>
            </a:pPr>
            <a:r>
              <a:rPr lang="en-US" sz="1600" b="0" dirty="0">
                <a:cs typeface="Arial"/>
              </a:rPr>
              <a:t>Poor hygiene practices</a:t>
            </a:r>
          </a:p>
          <a:p>
            <a:pPr marL="342900" indent="-342900">
              <a:lnSpc>
                <a:spcPct val="120000"/>
              </a:lnSpc>
              <a:buFont typeface="Arial" panose="020B0604020202020204" pitchFamily="34" charset="0"/>
              <a:buChar char="•"/>
            </a:pPr>
            <a:r>
              <a:rPr lang="en-US" sz="1600" b="0" dirty="0">
                <a:cs typeface="Arial"/>
              </a:rPr>
              <a:t>Poor food storage</a:t>
            </a:r>
          </a:p>
          <a:p>
            <a:pPr marL="342900" indent="-342900">
              <a:lnSpc>
                <a:spcPct val="120000"/>
              </a:lnSpc>
              <a:buFont typeface="Arial" panose="020B0604020202020204" pitchFamily="34" charset="0"/>
              <a:buChar char="•"/>
            </a:pPr>
            <a:r>
              <a:rPr lang="en-US" sz="1600" b="0" dirty="0">
                <a:cs typeface="Arial"/>
              </a:rPr>
              <a:t>Pests</a:t>
            </a:r>
          </a:p>
        </p:txBody>
      </p:sp>
      <p:pic>
        <p:nvPicPr>
          <p:cNvPr id="9" name="Content Placeholder 8">
            <a:extLst>
              <a:ext uri="{FF2B5EF4-FFF2-40B4-BE49-F238E27FC236}">
                <a16:creationId xmlns:a16="http://schemas.microsoft.com/office/drawing/2014/main" id="{F26D8D00-A4CD-CA3C-6D42-52AAEFF95D8E}"/>
              </a:ext>
              <a:ext uri="{C183D7F6-B498-43B3-948B-1728B52AA6E4}">
                <adec:decorative xmlns:adec="http://schemas.microsoft.com/office/drawing/2017/decorative" val="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a:xfrm>
            <a:off x="5932967" y="1891067"/>
            <a:ext cx="2744131" cy="2744131"/>
          </a:xfrm>
        </p:spPr>
      </p:pic>
      <p:sp>
        <p:nvSpPr>
          <p:cNvPr id="2" name="Slide Number Placeholder 1">
            <a:extLst>
              <a:ext uri="{FF2B5EF4-FFF2-40B4-BE49-F238E27FC236}">
                <a16:creationId xmlns:a16="http://schemas.microsoft.com/office/drawing/2014/main" id="{CB0081DC-41F7-D060-33B5-12F295051ED0}"/>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55</a:t>
            </a:fld>
            <a:endParaRPr lang="en-GB" dirty="0"/>
          </a:p>
        </p:txBody>
      </p:sp>
      <p:sp>
        <p:nvSpPr>
          <p:cNvPr id="5" name="Footer Placeholder 4">
            <a:extLst>
              <a:ext uri="{FF2B5EF4-FFF2-40B4-BE49-F238E27FC236}">
                <a16:creationId xmlns:a16="http://schemas.microsoft.com/office/drawing/2014/main" id="{984867EA-DB0A-AE34-25B5-F2ADC3632694}"/>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Tree>
    <p:extLst>
      <p:ext uri="{BB962C8B-B14F-4D97-AF65-F5344CB8AC3E}">
        <p14:creationId xmlns:p14="http://schemas.microsoft.com/office/powerpoint/2010/main" val="2804238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F51775-9E61-7775-4CEF-F549563F119F}"/>
              </a:ext>
            </a:extLst>
          </p:cNvPr>
          <p:cNvSpPr>
            <a:spLocks noGrp="1"/>
          </p:cNvSpPr>
          <p:nvPr>
            <p:ph type="title"/>
          </p:nvPr>
        </p:nvSpPr>
        <p:spPr>
          <a:xfrm>
            <a:off x="465964" y="516209"/>
            <a:ext cx="8437563" cy="699425"/>
          </a:xfrm>
        </p:spPr>
        <p:txBody>
          <a:bodyPr anchor="t">
            <a:noAutofit/>
          </a:bodyPr>
          <a:lstStyle/>
          <a:p>
            <a:pPr>
              <a:lnSpc>
                <a:spcPct val="120000"/>
              </a:lnSpc>
            </a:pPr>
            <a:r>
              <a:rPr lang="en-GB" sz="3200" dirty="0"/>
              <a:t>Activity 3.7: Link to legislation and policies and procedures from lesson 1</a:t>
            </a:r>
          </a:p>
        </p:txBody>
      </p:sp>
      <p:sp>
        <p:nvSpPr>
          <p:cNvPr id="4" name="Text Placeholder 3">
            <a:extLst>
              <a:ext uri="{FF2B5EF4-FFF2-40B4-BE49-F238E27FC236}">
                <a16:creationId xmlns:a16="http://schemas.microsoft.com/office/drawing/2014/main" id="{6A0FADE3-7EE2-EAD4-1269-41580818ABD0}"/>
              </a:ext>
            </a:extLst>
          </p:cNvPr>
          <p:cNvSpPr>
            <a:spLocks noGrp="1"/>
          </p:cNvSpPr>
          <p:nvPr>
            <p:ph type="body" sz="quarter" idx="12"/>
          </p:nvPr>
        </p:nvSpPr>
        <p:spPr>
          <a:xfrm>
            <a:off x="3208964" y="1893052"/>
            <a:ext cx="5474235" cy="2741075"/>
          </a:xfrm>
        </p:spPr>
        <p:txBody>
          <a:bodyPr vert="horz" lIns="0" tIns="0" rIns="0" bIns="0" rtlCol="0" anchor="t">
            <a:normAutofit/>
          </a:bodyPr>
          <a:lstStyle/>
          <a:p>
            <a:pPr>
              <a:lnSpc>
                <a:spcPct val="140000"/>
              </a:lnSpc>
              <a:spcBef>
                <a:spcPts val="0"/>
              </a:spcBef>
            </a:pPr>
            <a:r>
              <a:rPr lang="en-GB" sz="2400" b="0" dirty="0"/>
              <a:t>What can you remember from lesson 1?</a:t>
            </a:r>
            <a:endParaRPr lang="en-US" sz="2400" b="0" dirty="0">
              <a:cs typeface="Arial"/>
            </a:endParaRPr>
          </a:p>
          <a:p>
            <a:pPr marL="457200" indent="-457200">
              <a:lnSpc>
                <a:spcPct val="140000"/>
              </a:lnSpc>
              <a:spcBef>
                <a:spcPts val="0"/>
              </a:spcBef>
              <a:buFont typeface="Arial,Sans-Serif"/>
              <a:buChar char="•"/>
            </a:pPr>
            <a:r>
              <a:rPr lang="en-GB" sz="2400" b="0" dirty="0"/>
              <a:t>Name one piece of legislation or guidance that links to food safety.</a:t>
            </a:r>
            <a:endParaRPr lang="en-GB" sz="2400" b="0" dirty="0">
              <a:cs typeface="Arial"/>
            </a:endParaRPr>
          </a:p>
          <a:p>
            <a:pPr marL="457200" indent="-457200">
              <a:lnSpc>
                <a:spcPct val="140000"/>
              </a:lnSpc>
              <a:spcBef>
                <a:spcPts val="0"/>
              </a:spcBef>
              <a:buFont typeface="Arial,Sans-Serif" panose="020B0604020202020204" pitchFamily="34" charset="0"/>
              <a:buChar char="•"/>
            </a:pPr>
            <a:r>
              <a:rPr lang="en-GB" sz="2400" b="0" dirty="0"/>
              <a:t>Link this to a setting policy and procedure.</a:t>
            </a:r>
            <a:endParaRPr lang="en-US" sz="2400" b="0" dirty="0">
              <a:solidFill>
                <a:srgbClr val="808080"/>
              </a:solidFill>
            </a:endParaRPr>
          </a:p>
          <a:p>
            <a:pPr>
              <a:lnSpc>
                <a:spcPct val="140000"/>
              </a:lnSpc>
            </a:pPr>
            <a:endParaRPr lang="en-GB" sz="2400" dirty="0">
              <a:cs typeface="Arial"/>
            </a:endParaRPr>
          </a:p>
        </p:txBody>
      </p:sp>
      <p:pic>
        <p:nvPicPr>
          <p:cNvPr id="7" name="Content Placeholder 8">
            <a:extLst>
              <a:ext uri="{FF2B5EF4-FFF2-40B4-BE49-F238E27FC236}">
                <a16:creationId xmlns:a16="http://schemas.microsoft.com/office/drawing/2014/main" id="{58D950D0-9452-1C99-DD71-FF9D621FDC9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a:xfrm>
            <a:off x="467889" y="1893052"/>
            <a:ext cx="2741075" cy="2741075"/>
          </a:xfrm>
          <a:prstGeom prst="rect">
            <a:avLst/>
          </a:prstGeom>
        </p:spPr>
      </p:pic>
      <p:sp>
        <p:nvSpPr>
          <p:cNvPr id="5" name="Footer Placeholder 4">
            <a:extLst>
              <a:ext uri="{FF2B5EF4-FFF2-40B4-BE49-F238E27FC236}">
                <a16:creationId xmlns:a16="http://schemas.microsoft.com/office/drawing/2014/main" id="{633D853D-8488-B242-7192-AFA2F482B500}"/>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FC250E52-2137-8EFA-AD1B-D800454102F0}"/>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56</a:t>
            </a:fld>
            <a:endParaRPr lang="en-GB" dirty="0"/>
          </a:p>
        </p:txBody>
      </p:sp>
    </p:spTree>
    <p:extLst>
      <p:ext uri="{BB962C8B-B14F-4D97-AF65-F5344CB8AC3E}">
        <p14:creationId xmlns:p14="http://schemas.microsoft.com/office/powerpoint/2010/main" val="2962643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7AC3B-088D-2489-BF27-A68529BA060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2B5C9F4-E88F-529D-1F5A-7EFCC3495104}"/>
              </a:ext>
            </a:extLst>
          </p:cNvPr>
          <p:cNvSpPr>
            <a:spLocks noGrp="1"/>
          </p:cNvSpPr>
          <p:nvPr>
            <p:ph type="title"/>
          </p:nvPr>
        </p:nvSpPr>
        <p:spPr>
          <a:xfrm>
            <a:off x="467169" y="518072"/>
            <a:ext cx="8437563" cy="699425"/>
          </a:xfrm>
        </p:spPr>
        <p:txBody>
          <a:bodyPr>
            <a:noAutofit/>
          </a:bodyPr>
          <a:lstStyle/>
          <a:p>
            <a:pPr>
              <a:lnSpc>
                <a:spcPct val="120000"/>
              </a:lnSpc>
            </a:pPr>
            <a:r>
              <a:rPr lang="en-US" sz="3200" dirty="0"/>
              <a:t>Links to legislation, guidance, policy and procedure: Our idea</a:t>
            </a:r>
            <a:endParaRPr lang="en-GB" sz="3200" b="0" dirty="0"/>
          </a:p>
          <a:p>
            <a:pPr>
              <a:lnSpc>
                <a:spcPct val="120000"/>
              </a:lnSpc>
            </a:pPr>
            <a:endParaRPr lang="en-GB" sz="3200" i="1" dirty="0">
              <a:cs typeface="Arial"/>
            </a:endParaRPr>
          </a:p>
        </p:txBody>
      </p:sp>
      <p:sp>
        <p:nvSpPr>
          <p:cNvPr id="4" name="Text Placeholder 3">
            <a:extLst>
              <a:ext uri="{FF2B5EF4-FFF2-40B4-BE49-F238E27FC236}">
                <a16:creationId xmlns:a16="http://schemas.microsoft.com/office/drawing/2014/main" id="{6CCD406E-E5FA-1FD1-75EE-97B557D0716B}"/>
              </a:ext>
            </a:extLst>
          </p:cNvPr>
          <p:cNvSpPr>
            <a:spLocks noGrp="1"/>
          </p:cNvSpPr>
          <p:nvPr>
            <p:ph type="body" sz="quarter" idx="12"/>
          </p:nvPr>
        </p:nvSpPr>
        <p:spPr>
          <a:xfrm>
            <a:off x="467169" y="1895612"/>
            <a:ext cx="6160459" cy="2729816"/>
          </a:xfrm>
        </p:spPr>
        <p:txBody>
          <a:bodyPr vert="horz" lIns="0" tIns="0" rIns="0" bIns="0" rtlCol="0" anchor="t">
            <a:noAutofit/>
          </a:bodyPr>
          <a:lstStyle/>
          <a:p>
            <a:pPr marL="342900" indent="-342900">
              <a:lnSpc>
                <a:spcPct val="120000"/>
              </a:lnSpc>
              <a:buFont typeface="Arial" panose="020B0604020202020204" pitchFamily="34" charset="0"/>
              <a:buChar char="•"/>
            </a:pPr>
            <a:r>
              <a:rPr lang="en-GB" sz="2000" dirty="0"/>
              <a:t>Health and Safety at Work Act 1974</a:t>
            </a:r>
            <a:endParaRPr lang="en-US" sz="2000" dirty="0"/>
          </a:p>
          <a:p>
            <a:pPr marL="342900" indent="-342900">
              <a:lnSpc>
                <a:spcPct val="120000"/>
              </a:lnSpc>
              <a:buFont typeface="Arial" panose="020B0604020202020204" pitchFamily="34" charset="0"/>
              <a:buChar char="•"/>
            </a:pPr>
            <a:r>
              <a:rPr lang="en-GB" sz="2000" dirty="0"/>
              <a:t>COSHH</a:t>
            </a:r>
            <a:endParaRPr lang="en-GB" sz="2000" dirty="0">
              <a:cs typeface="Arial"/>
            </a:endParaRPr>
          </a:p>
          <a:p>
            <a:pPr marL="342900" indent="-342900">
              <a:lnSpc>
                <a:spcPct val="120000"/>
              </a:lnSpc>
              <a:buFont typeface="Arial" panose="020B0604020202020204" pitchFamily="34" charset="0"/>
              <a:buChar char="•"/>
            </a:pPr>
            <a:r>
              <a:rPr lang="en-US" sz="2000" i="0" dirty="0">
                <a:effectLst/>
              </a:rPr>
              <a:t>Food Hygiene (England) Regulations 2006</a:t>
            </a:r>
            <a:endParaRPr lang="en-US" sz="2000" i="0" dirty="0">
              <a:effectLst/>
              <a:cs typeface="Arial"/>
            </a:endParaRPr>
          </a:p>
          <a:p>
            <a:pPr marL="342900" indent="-342900">
              <a:lnSpc>
                <a:spcPct val="120000"/>
              </a:lnSpc>
              <a:buFont typeface="Arial" panose="020B0604020202020204" pitchFamily="34" charset="0"/>
              <a:buChar char="•"/>
            </a:pPr>
            <a:r>
              <a:rPr lang="en-GB" sz="2000" dirty="0"/>
              <a:t>Childcare Act 2006</a:t>
            </a:r>
            <a:endParaRPr lang="en-GB" sz="2000" dirty="0">
              <a:cs typeface="Arial"/>
            </a:endParaRPr>
          </a:p>
          <a:p>
            <a:pPr marL="342900" indent="-342900">
              <a:lnSpc>
                <a:spcPct val="120000"/>
              </a:lnSpc>
              <a:buFont typeface="Arial" panose="020B0604020202020204" pitchFamily="34" charset="0"/>
              <a:buChar char="•"/>
            </a:pPr>
            <a:r>
              <a:rPr lang="en-GB" sz="2000" dirty="0"/>
              <a:t>EYFS 3.56 Food and drink </a:t>
            </a:r>
            <a:endParaRPr lang="en-GB" sz="2000" dirty="0">
              <a:cs typeface="Arial"/>
            </a:endParaRPr>
          </a:p>
          <a:p>
            <a:pPr marL="342900" indent="-342900">
              <a:lnSpc>
                <a:spcPct val="120000"/>
              </a:lnSpc>
              <a:buFont typeface="Arial" panose="020B0604020202020204" pitchFamily="34" charset="0"/>
              <a:buChar char="•"/>
            </a:pPr>
            <a:r>
              <a:rPr lang="en-GB" sz="2000" dirty="0">
                <a:cs typeface="Arial"/>
              </a:rPr>
              <a:t>Food safety policy</a:t>
            </a:r>
          </a:p>
          <a:p>
            <a:pPr marL="342900" indent="-342900">
              <a:lnSpc>
                <a:spcPct val="120000"/>
              </a:lnSpc>
              <a:buFont typeface="Arial" panose="020B0604020202020204" pitchFamily="34" charset="0"/>
              <a:buChar char="•"/>
            </a:pPr>
            <a:r>
              <a:rPr lang="en-GB" sz="2000" dirty="0">
                <a:cs typeface="Arial"/>
              </a:rPr>
              <a:t>Healthy eating policy</a:t>
            </a:r>
          </a:p>
          <a:p>
            <a:pPr marL="342900" indent="-342900">
              <a:lnSpc>
                <a:spcPct val="120000"/>
              </a:lnSpc>
              <a:buFont typeface="Arial" panose="020B0604020202020204" pitchFamily="34" charset="0"/>
              <a:buChar char="•"/>
            </a:pPr>
            <a:endParaRPr lang="en-GB" sz="2000" dirty="0"/>
          </a:p>
          <a:p>
            <a:pPr marL="342900" indent="-342900">
              <a:lnSpc>
                <a:spcPct val="120000"/>
              </a:lnSpc>
              <a:buFont typeface="Arial" panose="020B0604020202020204" pitchFamily="34" charset="0"/>
              <a:buChar char="•"/>
            </a:pPr>
            <a:endParaRPr lang="en-GB" sz="2000" dirty="0"/>
          </a:p>
          <a:p>
            <a:pPr marL="342900" indent="-342900">
              <a:lnSpc>
                <a:spcPct val="120000"/>
              </a:lnSpc>
              <a:buFont typeface="Arial" panose="020B0604020202020204" pitchFamily="34" charset="0"/>
              <a:buChar char="•"/>
            </a:pPr>
            <a:endParaRPr lang="en-GB" sz="2000" dirty="0"/>
          </a:p>
          <a:p>
            <a:pPr marL="342900" indent="-342900">
              <a:lnSpc>
                <a:spcPct val="120000"/>
              </a:lnSpc>
              <a:buFont typeface="Arial" panose="020B0604020202020204" pitchFamily="34" charset="0"/>
              <a:buChar char="•"/>
            </a:pPr>
            <a:endParaRPr lang="en-GB" sz="2000" dirty="0">
              <a:cs typeface="Arial"/>
            </a:endParaRPr>
          </a:p>
        </p:txBody>
      </p:sp>
      <p:pic>
        <p:nvPicPr>
          <p:cNvPr id="6" name="Graphic 5">
            <a:extLst>
              <a:ext uri="{FF2B5EF4-FFF2-40B4-BE49-F238E27FC236}">
                <a16:creationId xmlns:a16="http://schemas.microsoft.com/office/drawing/2014/main" id="{318F374A-04B5-8187-065C-CBA820C4CED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61192" y="1895611"/>
            <a:ext cx="2729816" cy="2729816"/>
          </a:xfrm>
          <a:prstGeom prst="rect">
            <a:avLst/>
          </a:prstGeom>
        </p:spPr>
      </p:pic>
      <p:sp>
        <p:nvSpPr>
          <p:cNvPr id="5" name="Footer Placeholder 4">
            <a:extLst>
              <a:ext uri="{FF2B5EF4-FFF2-40B4-BE49-F238E27FC236}">
                <a16:creationId xmlns:a16="http://schemas.microsoft.com/office/drawing/2014/main" id="{E18D4A28-6BA9-A731-DF2D-30E18647BBD5}"/>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C5E3D8F6-F24E-1C73-289C-FEB0DEAE4349}"/>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57</a:t>
            </a:fld>
            <a:endParaRPr lang="en-GB" dirty="0"/>
          </a:p>
        </p:txBody>
      </p:sp>
    </p:spTree>
    <p:extLst>
      <p:ext uri="{BB962C8B-B14F-4D97-AF65-F5344CB8AC3E}">
        <p14:creationId xmlns:p14="http://schemas.microsoft.com/office/powerpoint/2010/main" val="5172909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8F8D71-2B4B-80CF-AA0D-9C4EF480EDF3}"/>
              </a:ext>
            </a:extLst>
          </p:cNvPr>
          <p:cNvSpPr>
            <a:spLocks noGrp="1"/>
          </p:cNvSpPr>
          <p:nvPr>
            <p:ph type="title"/>
          </p:nvPr>
        </p:nvSpPr>
        <p:spPr>
          <a:xfrm>
            <a:off x="465237" y="519218"/>
            <a:ext cx="8437563" cy="699425"/>
          </a:xfrm>
        </p:spPr>
        <p:txBody>
          <a:bodyPr anchor="t">
            <a:noAutofit/>
          </a:bodyPr>
          <a:lstStyle/>
          <a:p>
            <a:pPr>
              <a:lnSpc>
                <a:spcPct val="120000"/>
              </a:lnSpc>
            </a:pPr>
            <a:r>
              <a:rPr lang="en-GB" sz="3200" dirty="0"/>
              <a:t>Personal safety hazards: Discuss the associated risks</a:t>
            </a:r>
          </a:p>
        </p:txBody>
      </p:sp>
      <p:sp>
        <p:nvSpPr>
          <p:cNvPr id="4" name="Text Placeholder 3">
            <a:extLst>
              <a:ext uri="{FF2B5EF4-FFF2-40B4-BE49-F238E27FC236}">
                <a16:creationId xmlns:a16="http://schemas.microsoft.com/office/drawing/2014/main" id="{CFEC7846-3B88-6D60-8C19-904C4C6C4BDC}"/>
              </a:ext>
            </a:extLst>
          </p:cNvPr>
          <p:cNvSpPr>
            <a:spLocks noGrp="1"/>
          </p:cNvSpPr>
          <p:nvPr>
            <p:ph sz="quarter" idx="14"/>
          </p:nvPr>
        </p:nvSpPr>
        <p:spPr>
          <a:xfrm>
            <a:off x="466586" y="1894625"/>
            <a:ext cx="3316849" cy="2729657"/>
          </a:xfrm>
        </p:spPr>
        <p:txBody>
          <a:bodyPr vert="horz" lIns="0" tIns="0" rIns="0" bIns="0" rtlCol="0" anchor="t">
            <a:noAutofit/>
          </a:bodyPr>
          <a:lstStyle/>
          <a:p>
            <a:pPr marL="342900" indent="-342900">
              <a:lnSpc>
                <a:spcPct val="120000"/>
              </a:lnSpc>
              <a:buFont typeface="Arial" panose="020B0604020202020204" pitchFamily="34" charset="0"/>
              <a:buChar char="•"/>
            </a:pPr>
            <a:r>
              <a:rPr lang="en-GB" sz="2000" b="0" dirty="0"/>
              <a:t>Contagious diseases</a:t>
            </a:r>
            <a:endParaRPr lang="en-GB" sz="2000" b="0" dirty="0">
              <a:cs typeface="Arial"/>
            </a:endParaRPr>
          </a:p>
          <a:p>
            <a:pPr marL="342900" indent="-342900">
              <a:lnSpc>
                <a:spcPct val="120000"/>
              </a:lnSpc>
              <a:buFont typeface="Arial" panose="020B0604020202020204" pitchFamily="34" charset="0"/>
              <a:buChar char="•"/>
            </a:pPr>
            <a:r>
              <a:rPr lang="en-GB" sz="2000" b="0" dirty="0"/>
              <a:t>Poor hygiene practices</a:t>
            </a:r>
            <a:endParaRPr lang="en-GB" sz="2000" b="0" dirty="0">
              <a:cs typeface="Arial"/>
            </a:endParaRPr>
          </a:p>
          <a:p>
            <a:pPr marL="342900" indent="-342900">
              <a:lnSpc>
                <a:spcPct val="120000"/>
              </a:lnSpc>
              <a:buFont typeface="Arial" panose="020B0604020202020204" pitchFamily="34" charset="0"/>
              <a:buChar char="•"/>
            </a:pPr>
            <a:r>
              <a:rPr lang="en-GB" sz="2000" b="0" dirty="0"/>
              <a:t>Poor adult-to-child ratios</a:t>
            </a:r>
            <a:endParaRPr lang="en-GB" sz="2000" b="0" dirty="0">
              <a:cs typeface="Arial"/>
            </a:endParaRPr>
          </a:p>
          <a:p>
            <a:pPr marL="342900" indent="-342900">
              <a:lnSpc>
                <a:spcPct val="120000"/>
              </a:lnSpc>
              <a:buFont typeface="Arial" panose="020B0604020202020204" pitchFamily="34" charset="0"/>
              <a:buChar char="•"/>
            </a:pPr>
            <a:r>
              <a:rPr lang="en-GB" sz="2000" b="0" dirty="0"/>
              <a:t>Choking</a:t>
            </a:r>
            <a:endParaRPr lang="en-GB" sz="2000" b="0" dirty="0">
              <a:cs typeface="Arial"/>
            </a:endParaRPr>
          </a:p>
          <a:p>
            <a:pPr marL="342900" indent="-342900">
              <a:lnSpc>
                <a:spcPct val="120000"/>
              </a:lnSpc>
              <a:buFont typeface="Arial" panose="020B0604020202020204" pitchFamily="34" charset="0"/>
              <a:buChar char="•"/>
            </a:pPr>
            <a:r>
              <a:rPr lang="en-GB" sz="2000" b="0" dirty="0"/>
              <a:t>Slips, trips and falls</a:t>
            </a:r>
            <a:endParaRPr lang="en-GB" sz="2000" b="0" dirty="0">
              <a:cs typeface="Arial"/>
            </a:endParaRPr>
          </a:p>
          <a:p>
            <a:pPr marL="342900" indent="-342900">
              <a:lnSpc>
                <a:spcPct val="120000"/>
              </a:lnSpc>
              <a:buFont typeface="Arial" panose="020B0604020202020204" pitchFamily="34" charset="0"/>
              <a:buChar char="•"/>
            </a:pPr>
            <a:r>
              <a:rPr lang="en-GB" sz="2000" b="0" dirty="0"/>
              <a:t>Poisoning</a:t>
            </a:r>
            <a:endParaRPr lang="en-GB" sz="2000" b="0" dirty="0">
              <a:cs typeface="Arial"/>
            </a:endParaRPr>
          </a:p>
          <a:p>
            <a:pPr marL="342900" indent="-342900">
              <a:lnSpc>
                <a:spcPct val="120000"/>
              </a:lnSpc>
              <a:buFont typeface="Arial" panose="020B0604020202020204" pitchFamily="34" charset="0"/>
              <a:buChar char="•"/>
            </a:pPr>
            <a:endParaRPr lang="en-GB" sz="2000" b="0" dirty="0">
              <a:cs typeface="Arial"/>
            </a:endParaRPr>
          </a:p>
          <a:p>
            <a:pPr marL="342900" indent="-342900">
              <a:lnSpc>
                <a:spcPct val="120000"/>
              </a:lnSpc>
              <a:buFont typeface="Arial" panose="020B0604020202020204" pitchFamily="34" charset="0"/>
              <a:buChar char="•"/>
            </a:pPr>
            <a:endParaRPr lang="en-GB" sz="2000" dirty="0">
              <a:cs typeface="Arial"/>
            </a:endParaRPr>
          </a:p>
        </p:txBody>
      </p:sp>
      <p:sp>
        <p:nvSpPr>
          <p:cNvPr id="7" name="Content Placeholder 6">
            <a:extLst>
              <a:ext uri="{FF2B5EF4-FFF2-40B4-BE49-F238E27FC236}">
                <a16:creationId xmlns:a16="http://schemas.microsoft.com/office/drawing/2014/main" id="{DF81F592-644E-DB4D-32B0-109FFCEBE194}"/>
              </a:ext>
            </a:extLst>
          </p:cNvPr>
          <p:cNvSpPr>
            <a:spLocks noGrp="1"/>
          </p:cNvSpPr>
          <p:nvPr>
            <p:ph sz="quarter" idx="17"/>
          </p:nvPr>
        </p:nvSpPr>
        <p:spPr>
          <a:xfrm>
            <a:off x="3892066" y="1894625"/>
            <a:ext cx="2802350" cy="2729657"/>
          </a:xfrm>
        </p:spPr>
        <p:txBody>
          <a:bodyPr vert="horz" lIns="0" tIns="0" rIns="0" bIns="0" rtlCol="0" anchor="t">
            <a:noAutofit/>
          </a:bodyPr>
          <a:lstStyle/>
          <a:p>
            <a:pPr marL="342900" indent="-342900">
              <a:lnSpc>
                <a:spcPct val="120000"/>
              </a:lnSpc>
              <a:buFont typeface="Arial" panose="020B0604020202020204" pitchFamily="34" charset="0"/>
              <a:buChar char="•"/>
            </a:pPr>
            <a:r>
              <a:rPr lang="en-GB" sz="2000" b="0" dirty="0">
                <a:cs typeface="Arial"/>
              </a:rPr>
              <a:t>Suffocating</a:t>
            </a:r>
            <a:endParaRPr lang="en-GB" sz="2000" b="0" dirty="0">
              <a:solidFill>
                <a:srgbClr val="808080"/>
              </a:solidFill>
              <a:cs typeface="Arial"/>
            </a:endParaRPr>
          </a:p>
          <a:p>
            <a:pPr marL="342900" indent="-342900">
              <a:lnSpc>
                <a:spcPct val="120000"/>
              </a:lnSpc>
              <a:buFont typeface="Arial" panose="020B0604020202020204" pitchFamily="34" charset="0"/>
              <a:buChar char="•"/>
            </a:pPr>
            <a:r>
              <a:rPr lang="en-GB" sz="2000" b="0" dirty="0">
                <a:cs typeface="Arial"/>
              </a:rPr>
              <a:t>Drowning</a:t>
            </a:r>
            <a:endParaRPr lang="en-US" sz="2000" b="0" dirty="0">
              <a:solidFill>
                <a:srgbClr val="808080"/>
              </a:solidFill>
              <a:cs typeface="Arial"/>
            </a:endParaRPr>
          </a:p>
          <a:p>
            <a:pPr marL="342900" indent="-342900">
              <a:lnSpc>
                <a:spcPct val="120000"/>
              </a:lnSpc>
              <a:buFont typeface="Arial" panose="020B0604020202020204" pitchFamily="34" charset="0"/>
              <a:buChar char="•"/>
            </a:pPr>
            <a:r>
              <a:rPr lang="en-GB" sz="2000" b="0" dirty="0">
                <a:cs typeface="Arial"/>
              </a:rPr>
              <a:t>Burns and scalds</a:t>
            </a:r>
            <a:endParaRPr lang="en-US" sz="2000" dirty="0">
              <a:cs typeface="Arial"/>
            </a:endParaRPr>
          </a:p>
          <a:p>
            <a:pPr marL="342900" indent="-342900">
              <a:lnSpc>
                <a:spcPct val="120000"/>
              </a:lnSpc>
              <a:buFont typeface="Arial" panose="020B0604020202020204" pitchFamily="34" charset="0"/>
              <a:buChar char="•"/>
            </a:pPr>
            <a:r>
              <a:rPr lang="en-GB" sz="2000" b="0" dirty="0">
                <a:cs typeface="Arial"/>
              </a:rPr>
              <a:t>Inappropriate play </a:t>
            </a:r>
            <a:br>
              <a:rPr lang="en-GB" sz="2000" b="0" dirty="0">
                <a:cs typeface="Arial"/>
              </a:rPr>
            </a:br>
            <a:r>
              <a:rPr lang="en-GB" sz="2000" b="0" dirty="0">
                <a:cs typeface="Arial"/>
              </a:rPr>
              <a:t>resources</a:t>
            </a:r>
          </a:p>
          <a:p>
            <a:pPr marL="342900" indent="-342900">
              <a:lnSpc>
                <a:spcPct val="120000"/>
              </a:lnSpc>
              <a:buFont typeface="Arial" panose="020B0604020202020204" pitchFamily="34" charset="0"/>
              <a:buChar char="•"/>
            </a:pPr>
            <a:r>
              <a:rPr lang="en-GB" sz="2000" b="0" dirty="0">
                <a:cs typeface="Arial"/>
              </a:rPr>
              <a:t>Crushing</a:t>
            </a:r>
          </a:p>
        </p:txBody>
      </p:sp>
      <p:pic>
        <p:nvPicPr>
          <p:cNvPr id="6" name="Picture 5">
            <a:extLst>
              <a:ext uri="{FF2B5EF4-FFF2-40B4-BE49-F238E27FC236}">
                <a16:creationId xmlns:a16="http://schemas.microsoft.com/office/drawing/2014/main" id="{B55B4F20-2B9C-729E-FA3C-1133459D520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816662" y="1894640"/>
            <a:ext cx="1874928" cy="1649771"/>
          </a:xfrm>
          <a:prstGeom prst="rect">
            <a:avLst/>
          </a:prstGeom>
          <a:noFill/>
        </p:spPr>
      </p:pic>
      <p:sp>
        <p:nvSpPr>
          <p:cNvPr id="5" name="Footer Placeholder 4">
            <a:extLst>
              <a:ext uri="{FF2B5EF4-FFF2-40B4-BE49-F238E27FC236}">
                <a16:creationId xmlns:a16="http://schemas.microsoft.com/office/drawing/2014/main" id="{72069326-76AC-21A1-956D-6E3F0BB1C167}"/>
              </a:ext>
              <a:ext uri="{C183D7F6-B498-43B3-948B-1728B52AA6E4}">
                <adec:decorative xmlns:adec="http://schemas.microsoft.com/office/drawing/2017/decorative" val="1"/>
              </a:ext>
            </a:extLst>
          </p:cNvPr>
          <p:cNvSpPr>
            <a:spLocks noGrp="1"/>
          </p:cNvSpPr>
          <p:nvPr>
            <p:ph type="ftr" sz="quarter" idx="10"/>
          </p:nvPr>
        </p:nvSpPr>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135D3A68-B853-97E6-5D22-B432D9870937}"/>
              </a:ext>
              <a:ext uri="{C183D7F6-B498-43B3-948B-1728B52AA6E4}">
                <adec:decorative xmlns:adec="http://schemas.microsoft.com/office/drawing/2017/decorative" val="1"/>
              </a:ext>
            </a:extLst>
          </p:cNvPr>
          <p:cNvSpPr>
            <a:spLocks noGrp="1"/>
          </p:cNvSpPr>
          <p:nvPr>
            <p:ph type="sldNum" sz="quarter" idx="11"/>
          </p:nvPr>
        </p:nvSpPr>
        <p:spPr/>
        <p:txBody>
          <a:bodyPr anchor="t">
            <a:normAutofit/>
          </a:bodyPr>
          <a:lstStyle/>
          <a:p>
            <a:pPr>
              <a:spcAft>
                <a:spcPts val="600"/>
              </a:spcAft>
            </a:pPr>
            <a:fld id="{DA2C159E-F13C-4A85-9A41-E7669D3E0D70}" type="slidenum">
              <a:rPr lang="en-GB" smtClean="0"/>
              <a:pPr>
                <a:spcAft>
                  <a:spcPts val="600"/>
                </a:spcAft>
              </a:pPr>
              <a:t>58</a:t>
            </a:fld>
            <a:endParaRPr lang="en-GB" dirty="0"/>
          </a:p>
        </p:txBody>
      </p:sp>
    </p:spTree>
    <p:extLst>
      <p:ext uri="{BB962C8B-B14F-4D97-AF65-F5344CB8AC3E}">
        <p14:creationId xmlns:p14="http://schemas.microsoft.com/office/powerpoint/2010/main" val="16012098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F51775-9E61-7775-4CEF-F549563F119F}"/>
              </a:ext>
            </a:extLst>
          </p:cNvPr>
          <p:cNvSpPr>
            <a:spLocks noGrp="1"/>
          </p:cNvSpPr>
          <p:nvPr>
            <p:ph type="title"/>
          </p:nvPr>
        </p:nvSpPr>
        <p:spPr>
          <a:xfrm>
            <a:off x="465237" y="518243"/>
            <a:ext cx="8437563" cy="699425"/>
          </a:xfrm>
        </p:spPr>
        <p:txBody>
          <a:bodyPr>
            <a:noAutofit/>
          </a:bodyPr>
          <a:lstStyle/>
          <a:p>
            <a:pPr>
              <a:lnSpc>
                <a:spcPct val="120000"/>
              </a:lnSpc>
            </a:pPr>
            <a:r>
              <a:rPr lang="en-GB" sz="3200" dirty="0"/>
              <a:t>Activity 3.8: Link to legislation and policies and procedures from lesson 1</a:t>
            </a:r>
          </a:p>
        </p:txBody>
      </p:sp>
      <p:sp>
        <p:nvSpPr>
          <p:cNvPr id="4" name="Text Placeholder 3">
            <a:extLst>
              <a:ext uri="{FF2B5EF4-FFF2-40B4-BE49-F238E27FC236}">
                <a16:creationId xmlns:a16="http://schemas.microsoft.com/office/drawing/2014/main" id="{6A0FADE3-7EE2-EAD4-1269-41580818ABD0}"/>
              </a:ext>
            </a:extLst>
          </p:cNvPr>
          <p:cNvSpPr>
            <a:spLocks noGrp="1"/>
          </p:cNvSpPr>
          <p:nvPr>
            <p:ph type="body" sz="quarter" idx="12"/>
          </p:nvPr>
        </p:nvSpPr>
        <p:spPr>
          <a:xfrm>
            <a:off x="465237" y="1893599"/>
            <a:ext cx="6169479" cy="2731657"/>
          </a:xfrm>
        </p:spPr>
        <p:txBody>
          <a:bodyPr vert="horz" lIns="0" tIns="0" rIns="0" bIns="0" rtlCol="0" anchor="t">
            <a:noAutofit/>
          </a:bodyPr>
          <a:lstStyle/>
          <a:p>
            <a:pPr fontAlgn="base">
              <a:lnSpc>
                <a:spcPct val="120000"/>
              </a:lnSpc>
            </a:pPr>
            <a:r>
              <a:rPr lang="en-GB" sz="2400" dirty="0"/>
              <a:t>What can you remember from lesson 1?</a:t>
            </a:r>
            <a:r>
              <a:rPr lang="en-US" sz="2400" dirty="0"/>
              <a:t>​</a:t>
            </a:r>
          </a:p>
          <a:p>
            <a:pPr marL="457200" indent="-457200" fontAlgn="base">
              <a:lnSpc>
                <a:spcPct val="120000"/>
              </a:lnSpc>
              <a:buFont typeface="Arial" panose="020B0604020202020204" pitchFamily="34" charset="0"/>
              <a:buChar char="•"/>
            </a:pPr>
            <a:r>
              <a:rPr lang="en-GB" sz="2400" dirty="0"/>
              <a:t>Name one piece of legislation or guidance that links to the physical environment​.</a:t>
            </a:r>
          </a:p>
          <a:p>
            <a:pPr marL="457200" indent="-457200">
              <a:lnSpc>
                <a:spcPct val="120000"/>
              </a:lnSpc>
              <a:buFont typeface="Arial,Sans-Serif" panose="020B0604020202020204" pitchFamily="34" charset="0"/>
              <a:buChar char="•"/>
            </a:pPr>
            <a:r>
              <a:rPr lang="en-GB" sz="2400" dirty="0"/>
              <a:t>Link this to a setting policy and procedure.</a:t>
            </a:r>
            <a:endParaRPr lang="en-US" sz="2400" dirty="0">
              <a:solidFill>
                <a:srgbClr val="808080"/>
              </a:solidFill>
            </a:endParaRPr>
          </a:p>
        </p:txBody>
      </p:sp>
      <p:pic>
        <p:nvPicPr>
          <p:cNvPr id="7" name="Picture 6">
            <a:extLst>
              <a:ext uri="{FF2B5EF4-FFF2-40B4-BE49-F238E27FC236}">
                <a16:creationId xmlns:a16="http://schemas.microsoft.com/office/drawing/2014/main" id="{CA32D26D-05DD-6890-3E64-B2ABA461D37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816662" y="1894640"/>
            <a:ext cx="1874928" cy="1649771"/>
          </a:xfrm>
          <a:prstGeom prst="rect">
            <a:avLst/>
          </a:prstGeom>
          <a:noFill/>
        </p:spPr>
      </p:pic>
      <p:sp>
        <p:nvSpPr>
          <p:cNvPr id="5" name="Footer Placeholder 4">
            <a:extLst>
              <a:ext uri="{FF2B5EF4-FFF2-40B4-BE49-F238E27FC236}">
                <a16:creationId xmlns:a16="http://schemas.microsoft.com/office/drawing/2014/main" id="{633D853D-8488-B242-7192-AFA2F482B500}"/>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FC250E52-2137-8EFA-AD1B-D800454102F0}"/>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59</a:t>
            </a:fld>
            <a:endParaRPr lang="en-GB" dirty="0"/>
          </a:p>
        </p:txBody>
      </p:sp>
    </p:spTree>
    <p:extLst>
      <p:ext uri="{BB962C8B-B14F-4D97-AF65-F5344CB8AC3E}">
        <p14:creationId xmlns:p14="http://schemas.microsoft.com/office/powerpoint/2010/main" val="1411505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B19EB6-3033-D21C-3F8C-02D25CCDDB5C}"/>
              </a:ext>
            </a:extLst>
          </p:cNvPr>
          <p:cNvSpPr>
            <a:spLocks noGrp="1"/>
          </p:cNvSpPr>
          <p:nvPr>
            <p:ph type="title"/>
          </p:nvPr>
        </p:nvSpPr>
        <p:spPr>
          <a:xfrm>
            <a:off x="471477" y="516143"/>
            <a:ext cx="8437563" cy="699425"/>
          </a:xfrm>
        </p:spPr>
        <p:txBody>
          <a:bodyPr>
            <a:normAutofit/>
          </a:bodyPr>
          <a:lstStyle/>
          <a:p>
            <a:pPr>
              <a:lnSpc>
                <a:spcPct val="120000"/>
              </a:lnSpc>
            </a:pPr>
            <a:r>
              <a:rPr lang="en-US" sz="3200" dirty="0">
                <a:cs typeface="Arial"/>
              </a:rPr>
              <a:t>Duty of care</a:t>
            </a:r>
            <a:endParaRPr lang="en-US" sz="3200" dirty="0"/>
          </a:p>
        </p:txBody>
      </p:sp>
      <p:sp>
        <p:nvSpPr>
          <p:cNvPr id="4" name="Text Placeholder 3">
            <a:extLst>
              <a:ext uri="{FF2B5EF4-FFF2-40B4-BE49-F238E27FC236}">
                <a16:creationId xmlns:a16="http://schemas.microsoft.com/office/drawing/2014/main" id="{91A8C36C-F148-B6CC-8B08-E7693EC70D43}"/>
              </a:ext>
            </a:extLst>
          </p:cNvPr>
          <p:cNvSpPr>
            <a:spLocks noGrp="1"/>
          </p:cNvSpPr>
          <p:nvPr>
            <p:ph type="body" sz="quarter" idx="12"/>
          </p:nvPr>
        </p:nvSpPr>
        <p:spPr>
          <a:xfrm>
            <a:off x="471478" y="1208368"/>
            <a:ext cx="8201045" cy="3601574"/>
          </a:xfrm>
        </p:spPr>
        <p:txBody>
          <a:bodyPr/>
          <a:lstStyle/>
          <a:p>
            <a:pPr>
              <a:lnSpc>
                <a:spcPct val="120000"/>
              </a:lnSpc>
            </a:pPr>
            <a:r>
              <a:rPr lang="en-US" sz="2000" dirty="0"/>
              <a:t>The legal obligation to ensure the safety and wellbeing of </a:t>
            </a:r>
            <a:br>
              <a:rPr lang="en-US" sz="2000" dirty="0"/>
            </a:br>
            <a:r>
              <a:rPr lang="en-US" sz="2000" dirty="0"/>
              <a:t>everyone in your care; to keep them safe from physical, personal or emotional harm.</a:t>
            </a:r>
          </a:p>
          <a:p>
            <a:pPr>
              <a:lnSpc>
                <a:spcPct val="120000"/>
              </a:lnSpc>
            </a:pPr>
            <a:endParaRPr lang="en-US" sz="2000" dirty="0"/>
          </a:p>
          <a:p>
            <a:pPr>
              <a:lnSpc>
                <a:spcPct val="120000"/>
              </a:lnSpc>
            </a:pPr>
            <a:r>
              <a:rPr lang="en-US" sz="2000" dirty="0"/>
              <a:t>This includes not only children but also staff, volunteers and any visitors either on the premises or working offsite, for example on a trip or external training.</a:t>
            </a:r>
          </a:p>
          <a:p>
            <a:pPr marL="727200" lvl="1" indent="-457200">
              <a:lnSpc>
                <a:spcPct val="120000"/>
              </a:lnSpc>
              <a:buFont typeface="Arial" panose="020B0604020202020204" pitchFamily="34" charset="0"/>
              <a:buChar char="•"/>
            </a:pPr>
            <a:endParaRPr lang="en-US" sz="2000" dirty="0"/>
          </a:p>
        </p:txBody>
      </p:sp>
      <p:pic>
        <p:nvPicPr>
          <p:cNvPr id="7" name="Graphic 6">
            <a:extLst>
              <a:ext uri="{FF2B5EF4-FFF2-40B4-BE49-F238E27FC236}">
                <a16:creationId xmlns:a16="http://schemas.microsoft.com/office/drawing/2014/main" id="{FE2759B5-9B5B-DFF3-192F-F964CC05E25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72522" y="516143"/>
            <a:ext cx="914400" cy="914400"/>
          </a:xfrm>
          <a:prstGeom prst="rect">
            <a:avLst/>
          </a:prstGeom>
        </p:spPr>
      </p:pic>
      <p:sp>
        <p:nvSpPr>
          <p:cNvPr id="5" name="Footer Placeholder 4">
            <a:extLst>
              <a:ext uri="{FF2B5EF4-FFF2-40B4-BE49-F238E27FC236}">
                <a16:creationId xmlns:a16="http://schemas.microsoft.com/office/drawing/2014/main" id="{916387B8-C7D8-D2CD-AED0-203EF1754AD3}"/>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7A1ECF63-BFE9-E0E8-ED4A-C323D4D2124B}"/>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6</a:t>
            </a:fld>
            <a:endParaRPr lang="en-GB" dirty="0"/>
          </a:p>
        </p:txBody>
      </p:sp>
    </p:spTree>
    <p:extLst>
      <p:ext uri="{BB962C8B-B14F-4D97-AF65-F5344CB8AC3E}">
        <p14:creationId xmlns:p14="http://schemas.microsoft.com/office/powerpoint/2010/main" val="35629722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7AC3B-088D-2489-BF27-A68529BA060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2B5C9F4-E88F-529D-1F5A-7EFCC3495104}"/>
              </a:ext>
            </a:extLst>
          </p:cNvPr>
          <p:cNvSpPr>
            <a:spLocks noGrp="1"/>
          </p:cNvSpPr>
          <p:nvPr>
            <p:ph type="title"/>
          </p:nvPr>
        </p:nvSpPr>
        <p:spPr>
          <a:xfrm>
            <a:off x="471477" y="518538"/>
            <a:ext cx="8437563" cy="699425"/>
          </a:xfrm>
        </p:spPr>
        <p:txBody>
          <a:bodyPr>
            <a:noAutofit/>
          </a:bodyPr>
          <a:lstStyle/>
          <a:p>
            <a:pPr>
              <a:lnSpc>
                <a:spcPct val="120000"/>
              </a:lnSpc>
            </a:pPr>
            <a:r>
              <a:rPr lang="en-US" sz="3200" dirty="0"/>
              <a:t>Links to legislation, guidance, policy and procedure: Our idea</a:t>
            </a:r>
            <a:endParaRPr lang="en-GB" sz="3200" b="0" dirty="0"/>
          </a:p>
          <a:p>
            <a:pPr>
              <a:lnSpc>
                <a:spcPct val="120000"/>
              </a:lnSpc>
            </a:pPr>
            <a:endParaRPr lang="en-GB" sz="3200" i="1" dirty="0">
              <a:cs typeface="Arial"/>
            </a:endParaRPr>
          </a:p>
        </p:txBody>
      </p:sp>
      <p:sp>
        <p:nvSpPr>
          <p:cNvPr id="4" name="Text Placeholder 3">
            <a:extLst>
              <a:ext uri="{FF2B5EF4-FFF2-40B4-BE49-F238E27FC236}">
                <a16:creationId xmlns:a16="http://schemas.microsoft.com/office/drawing/2014/main" id="{6CCD406E-E5FA-1FD1-75EE-97B557D0716B}"/>
              </a:ext>
            </a:extLst>
          </p:cNvPr>
          <p:cNvSpPr>
            <a:spLocks noGrp="1"/>
          </p:cNvSpPr>
          <p:nvPr>
            <p:ph type="body" sz="quarter" idx="12"/>
          </p:nvPr>
        </p:nvSpPr>
        <p:spPr>
          <a:xfrm>
            <a:off x="464390" y="1895612"/>
            <a:ext cx="5659574" cy="2729350"/>
          </a:xfrm>
        </p:spPr>
        <p:txBody>
          <a:bodyPr vert="horz" lIns="0" tIns="0" rIns="0" bIns="0" rtlCol="0" anchor="t">
            <a:noAutofit/>
          </a:bodyPr>
          <a:lstStyle/>
          <a:p>
            <a:pPr marL="342900" indent="-342900">
              <a:lnSpc>
                <a:spcPct val="120000"/>
              </a:lnSpc>
              <a:buFont typeface="Arial" panose="020B0604020202020204" pitchFamily="34" charset="0"/>
              <a:buChar char="•"/>
            </a:pPr>
            <a:r>
              <a:rPr lang="en-GB" sz="1800" dirty="0"/>
              <a:t>Health and Safety at Work Act 1974</a:t>
            </a:r>
            <a:endParaRPr lang="en-US" sz="1800" dirty="0"/>
          </a:p>
          <a:p>
            <a:pPr marL="342900" indent="-342900">
              <a:lnSpc>
                <a:spcPct val="120000"/>
              </a:lnSpc>
              <a:buFont typeface="Arial" panose="020B0604020202020204" pitchFamily="34" charset="0"/>
              <a:buChar char="•"/>
            </a:pPr>
            <a:r>
              <a:rPr lang="en-GB" sz="1800" dirty="0"/>
              <a:t>COSHH</a:t>
            </a:r>
          </a:p>
          <a:p>
            <a:pPr marL="342900" indent="-342900">
              <a:lnSpc>
                <a:spcPct val="120000"/>
              </a:lnSpc>
              <a:buFont typeface="Arial" panose="020B0604020202020204" pitchFamily="34" charset="0"/>
              <a:buChar char="•"/>
            </a:pPr>
            <a:r>
              <a:rPr lang="en-GB" sz="1800" dirty="0">
                <a:cs typeface="Arial"/>
              </a:rPr>
              <a:t>RIDDOR</a:t>
            </a:r>
          </a:p>
          <a:p>
            <a:pPr marL="342900" indent="-342900">
              <a:lnSpc>
                <a:spcPct val="120000"/>
              </a:lnSpc>
              <a:buFont typeface="Arial" panose="020B0604020202020204" pitchFamily="34" charset="0"/>
              <a:buChar char="•"/>
            </a:pPr>
            <a:r>
              <a:rPr lang="en-GB" sz="1800" dirty="0"/>
              <a:t>Childcare Act 2006</a:t>
            </a:r>
            <a:endParaRPr lang="en-GB" sz="1800" dirty="0">
              <a:cs typeface="Arial"/>
            </a:endParaRPr>
          </a:p>
          <a:p>
            <a:pPr marL="342900" indent="-342900">
              <a:lnSpc>
                <a:spcPct val="120000"/>
              </a:lnSpc>
              <a:buFont typeface="Arial" panose="020B0604020202020204" pitchFamily="34" charset="0"/>
              <a:buChar char="•"/>
            </a:pPr>
            <a:r>
              <a:rPr lang="en-GB" sz="1800" dirty="0"/>
              <a:t>EYFS 3.71 Toilets and intimate hygiene </a:t>
            </a:r>
            <a:endParaRPr lang="en-GB" sz="1800" dirty="0">
              <a:cs typeface="Arial"/>
            </a:endParaRPr>
          </a:p>
          <a:p>
            <a:pPr marL="342900" indent="-342900">
              <a:lnSpc>
                <a:spcPct val="120000"/>
              </a:lnSpc>
              <a:buFont typeface="Arial" panose="020B0604020202020204" pitchFamily="34" charset="0"/>
              <a:buChar char="•"/>
            </a:pPr>
            <a:r>
              <a:rPr lang="en-GB" sz="1800" dirty="0">
                <a:cs typeface="Arial"/>
              </a:rPr>
              <a:t>Food safety policy</a:t>
            </a:r>
          </a:p>
          <a:p>
            <a:pPr marL="342900" indent="-342900">
              <a:lnSpc>
                <a:spcPct val="120000"/>
              </a:lnSpc>
              <a:buFont typeface="Arial" panose="020B0604020202020204" pitchFamily="34" charset="0"/>
              <a:buChar char="•"/>
            </a:pPr>
            <a:r>
              <a:rPr lang="en-GB" sz="1800" dirty="0">
                <a:cs typeface="Arial"/>
              </a:rPr>
              <a:t>Managing sick children policy</a:t>
            </a:r>
          </a:p>
          <a:p>
            <a:pPr marL="342900" indent="-342900">
              <a:lnSpc>
                <a:spcPct val="120000"/>
              </a:lnSpc>
              <a:buFont typeface="Arial" panose="020B0604020202020204" pitchFamily="34" charset="0"/>
              <a:buChar char="•"/>
            </a:pPr>
            <a:r>
              <a:rPr lang="en-GB" sz="1800" dirty="0">
                <a:cs typeface="Arial"/>
              </a:rPr>
              <a:t>Cleaning procedures</a:t>
            </a:r>
          </a:p>
          <a:p>
            <a:pPr marL="342900" indent="-342900">
              <a:lnSpc>
                <a:spcPct val="120000"/>
              </a:lnSpc>
              <a:buFont typeface="Arial" panose="020B0604020202020204" pitchFamily="34" charset="0"/>
              <a:buChar char="•"/>
            </a:pPr>
            <a:endParaRPr lang="en-GB" sz="1800" dirty="0">
              <a:cs typeface="Arial"/>
            </a:endParaRPr>
          </a:p>
          <a:p>
            <a:pPr marL="342900" indent="-342900">
              <a:lnSpc>
                <a:spcPct val="120000"/>
              </a:lnSpc>
              <a:buFont typeface="Arial" panose="020B0604020202020204" pitchFamily="34" charset="0"/>
              <a:buChar char="•"/>
            </a:pPr>
            <a:endParaRPr lang="en-GB" sz="1800" dirty="0"/>
          </a:p>
          <a:p>
            <a:pPr marL="342900" indent="-342900">
              <a:lnSpc>
                <a:spcPct val="120000"/>
              </a:lnSpc>
              <a:buFont typeface="Arial" panose="020B0604020202020204" pitchFamily="34" charset="0"/>
              <a:buChar char="•"/>
            </a:pPr>
            <a:endParaRPr lang="en-GB" sz="1800" dirty="0"/>
          </a:p>
          <a:p>
            <a:pPr marL="342900" indent="-342900">
              <a:lnSpc>
                <a:spcPct val="120000"/>
              </a:lnSpc>
              <a:buFont typeface="Arial" panose="020B0604020202020204" pitchFamily="34" charset="0"/>
              <a:buChar char="•"/>
            </a:pPr>
            <a:endParaRPr lang="en-GB" sz="1800" dirty="0"/>
          </a:p>
          <a:p>
            <a:pPr marL="342900" indent="-342900">
              <a:lnSpc>
                <a:spcPct val="120000"/>
              </a:lnSpc>
              <a:buFont typeface="Arial" panose="020B0604020202020204" pitchFamily="34" charset="0"/>
              <a:buChar char="•"/>
            </a:pPr>
            <a:endParaRPr lang="en-GB" sz="1800" dirty="0">
              <a:cs typeface="Arial"/>
            </a:endParaRPr>
          </a:p>
        </p:txBody>
      </p:sp>
      <p:pic>
        <p:nvPicPr>
          <p:cNvPr id="6" name="Graphic 5">
            <a:extLst>
              <a:ext uri="{FF2B5EF4-FFF2-40B4-BE49-F238E27FC236}">
                <a16:creationId xmlns:a16="http://schemas.microsoft.com/office/drawing/2014/main" id="{318F374A-04B5-8187-065C-CBA820C4CED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60678" y="1895612"/>
            <a:ext cx="2729350" cy="2729350"/>
          </a:xfrm>
          <a:prstGeom prst="rect">
            <a:avLst/>
          </a:prstGeom>
        </p:spPr>
      </p:pic>
      <p:sp>
        <p:nvSpPr>
          <p:cNvPr id="5" name="Footer Placeholder 4">
            <a:extLst>
              <a:ext uri="{FF2B5EF4-FFF2-40B4-BE49-F238E27FC236}">
                <a16:creationId xmlns:a16="http://schemas.microsoft.com/office/drawing/2014/main" id="{E18D4A28-6BA9-A731-DF2D-30E18647BBD5}"/>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C5E3D8F6-F24E-1C73-289C-FEB0DEAE4349}"/>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60</a:t>
            </a:fld>
            <a:endParaRPr lang="en-GB" dirty="0"/>
          </a:p>
        </p:txBody>
      </p:sp>
    </p:spTree>
    <p:extLst>
      <p:ext uri="{BB962C8B-B14F-4D97-AF65-F5344CB8AC3E}">
        <p14:creationId xmlns:p14="http://schemas.microsoft.com/office/powerpoint/2010/main" val="3124389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35FF87-407F-5E37-1CE1-622335718808}"/>
              </a:ext>
            </a:extLst>
          </p:cNvPr>
          <p:cNvSpPr>
            <a:spLocks noGrp="1"/>
          </p:cNvSpPr>
          <p:nvPr>
            <p:ph type="title"/>
          </p:nvPr>
        </p:nvSpPr>
        <p:spPr>
          <a:xfrm>
            <a:off x="465238" y="515157"/>
            <a:ext cx="8437563" cy="699425"/>
          </a:xfrm>
        </p:spPr>
        <p:txBody>
          <a:bodyPr anchor="t">
            <a:noAutofit/>
          </a:bodyPr>
          <a:lstStyle/>
          <a:p>
            <a:pPr>
              <a:lnSpc>
                <a:spcPct val="120000"/>
              </a:lnSpc>
            </a:pPr>
            <a:r>
              <a:rPr lang="en-US" sz="3200" dirty="0"/>
              <a:t>Safety on outings: </a:t>
            </a:r>
            <a:r>
              <a:rPr lang="en-GB" sz="3200" dirty="0"/>
              <a:t>EYFS Statutory Framework 2024</a:t>
            </a:r>
          </a:p>
        </p:txBody>
      </p:sp>
      <p:sp>
        <p:nvSpPr>
          <p:cNvPr id="4" name="Text Placeholder 3">
            <a:extLst>
              <a:ext uri="{FF2B5EF4-FFF2-40B4-BE49-F238E27FC236}">
                <a16:creationId xmlns:a16="http://schemas.microsoft.com/office/drawing/2014/main" id="{C880F181-0B2D-02DA-EC77-341A3F5033A0}"/>
              </a:ext>
            </a:extLst>
          </p:cNvPr>
          <p:cNvSpPr>
            <a:spLocks noGrp="1"/>
          </p:cNvSpPr>
          <p:nvPr>
            <p:ph type="body" sz="quarter" idx="12"/>
          </p:nvPr>
        </p:nvSpPr>
        <p:spPr>
          <a:xfrm>
            <a:off x="465238" y="1893600"/>
            <a:ext cx="5488995" cy="2734743"/>
          </a:xfrm>
        </p:spPr>
        <p:txBody>
          <a:bodyPr vert="horz" lIns="0" tIns="0" rIns="0" bIns="0" rtlCol="0" anchor="t">
            <a:noAutofit/>
          </a:bodyPr>
          <a:lstStyle/>
          <a:p>
            <a:pPr>
              <a:lnSpc>
                <a:spcPct val="120000"/>
              </a:lnSpc>
            </a:pPr>
            <a:r>
              <a:rPr lang="en-US" sz="1800" b="0" dirty="0">
                <a:latin typeface="+mj-lt"/>
                <a:cs typeface="Arial"/>
              </a:rPr>
              <a:t>3.74 Children must be kept safe while on outings:</a:t>
            </a:r>
          </a:p>
          <a:p>
            <a:pPr marL="270000" indent="-270000">
              <a:lnSpc>
                <a:spcPct val="120000"/>
              </a:lnSpc>
              <a:spcBef>
                <a:spcPts val="0"/>
              </a:spcBef>
              <a:buChar char="•"/>
            </a:pPr>
            <a:r>
              <a:rPr lang="en-US" sz="1800" b="0" dirty="0">
                <a:latin typeface="+mj-lt"/>
                <a:cs typeface="Segoe UI"/>
              </a:rPr>
              <a:t>Providers must assess potential risks or hazards.</a:t>
            </a:r>
          </a:p>
          <a:p>
            <a:pPr marL="270000" indent="-270000">
              <a:lnSpc>
                <a:spcPct val="120000"/>
              </a:lnSpc>
              <a:spcBef>
                <a:spcPts val="0"/>
              </a:spcBef>
              <a:buChar char="•"/>
            </a:pPr>
            <a:r>
              <a:rPr lang="en-US" sz="1800" b="0" dirty="0">
                <a:latin typeface="+mj-lt"/>
                <a:cs typeface="Arial"/>
              </a:rPr>
              <a:t>This must include consideration of adult-to-child ratios.</a:t>
            </a:r>
          </a:p>
          <a:p>
            <a:pPr marL="270000" indent="-270000">
              <a:lnSpc>
                <a:spcPct val="120000"/>
              </a:lnSpc>
              <a:spcBef>
                <a:spcPts val="0"/>
              </a:spcBef>
              <a:buChar char="•"/>
            </a:pPr>
            <a:endParaRPr lang="en-US" sz="1800" dirty="0">
              <a:latin typeface="+mj-lt"/>
            </a:endParaRPr>
          </a:p>
          <a:p>
            <a:pPr>
              <a:lnSpc>
                <a:spcPct val="120000"/>
              </a:lnSpc>
            </a:pPr>
            <a:r>
              <a:rPr lang="en-GB" sz="1800" b="0" dirty="0">
                <a:latin typeface="+mj-lt"/>
                <a:hlinkClick r:id="rId2"/>
              </a:rPr>
              <a:t>Statutory framework for the early years foundation stage for group and school providers (publishing.service.gov.uk)</a:t>
            </a:r>
            <a:endParaRPr lang="en-US" sz="1800" b="0" dirty="0">
              <a:latin typeface="+mj-lt"/>
              <a:cs typeface="Arial"/>
            </a:endParaRPr>
          </a:p>
        </p:txBody>
      </p:sp>
      <p:pic>
        <p:nvPicPr>
          <p:cNvPr id="7" name="Picture 6">
            <a:extLst>
              <a:ext uri="{FF2B5EF4-FFF2-40B4-BE49-F238E27FC236}">
                <a16:creationId xmlns:a16="http://schemas.microsoft.com/office/drawing/2014/main" id="{236626B1-63B5-4D8C-9D15-D3D9CDDB317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4" b="20485"/>
          <a:stretch/>
        </p:blipFill>
        <p:spPr>
          <a:xfrm>
            <a:off x="6117264" y="1893600"/>
            <a:ext cx="2575673" cy="2739975"/>
          </a:xfrm>
          <a:prstGeom prst="rect">
            <a:avLst/>
          </a:prstGeom>
          <a:noFill/>
        </p:spPr>
      </p:pic>
      <p:sp>
        <p:nvSpPr>
          <p:cNvPr id="5" name="Footer Placeholder 4">
            <a:extLst>
              <a:ext uri="{FF2B5EF4-FFF2-40B4-BE49-F238E27FC236}">
                <a16:creationId xmlns:a16="http://schemas.microsoft.com/office/drawing/2014/main" id="{93F8408C-5884-E2A7-15BB-05C1476E1FA5}"/>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AC6820A5-3C67-5CD9-05C4-4B47546431B0}"/>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61</a:t>
            </a:fld>
            <a:endParaRPr lang="en-GB" dirty="0"/>
          </a:p>
        </p:txBody>
      </p:sp>
    </p:spTree>
    <p:extLst>
      <p:ext uri="{BB962C8B-B14F-4D97-AF65-F5344CB8AC3E}">
        <p14:creationId xmlns:p14="http://schemas.microsoft.com/office/powerpoint/2010/main" val="27425820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35FF87-407F-5E37-1CE1-622335718808}"/>
              </a:ext>
            </a:extLst>
          </p:cNvPr>
          <p:cNvSpPr>
            <a:spLocks noGrp="1"/>
          </p:cNvSpPr>
          <p:nvPr>
            <p:ph type="title"/>
          </p:nvPr>
        </p:nvSpPr>
        <p:spPr>
          <a:xfrm>
            <a:off x="467318" y="518429"/>
            <a:ext cx="8437563" cy="699425"/>
          </a:xfrm>
        </p:spPr>
        <p:txBody>
          <a:bodyPr>
            <a:noAutofit/>
          </a:bodyPr>
          <a:lstStyle/>
          <a:p>
            <a:pPr>
              <a:lnSpc>
                <a:spcPct val="120000"/>
              </a:lnSpc>
            </a:pPr>
            <a:r>
              <a:rPr lang="en-US" sz="3200" dirty="0"/>
              <a:t>Safety on outings: </a:t>
            </a:r>
            <a:r>
              <a:rPr lang="en-GB" sz="3200" dirty="0"/>
              <a:t>EYFS Statutory Framework 2024</a:t>
            </a:r>
          </a:p>
        </p:txBody>
      </p:sp>
      <p:sp>
        <p:nvSpPr>
          <p:cNvPr id="4" name="Text Placeholder 3">
            <a:extLst>
              <a:ext uri="{FF2B5EF4-FFF2-40B4-BE49-F238E27FC236}">
                <a16:creationId xmlns:a16="http://schemas.microsoft.com/office/drawing/2014/main" id="{C880F181-0B2D-02DA-EC77-341A3F5033A0}"/>
              </a:ext>
            </a:extLst>
          </p:cNvPr>
          <p:cNvSpPr>
            <a:spLocks noGrp="1"/>
          </p:cNvSpPr>
          <p:nvPr>
            <p:ph type="body" sz="quarter" idx="12"/>
          </p:nvPr>
        </p:nvSpPr>
        <p:spPr>
          <a:xfrm>
            <a:off x="467318" y="1892954"/>
            <a:ext cx="4085994" cy="2732117"/>
          </a:xfrm>
        </p:spPr>
        <p:txBody>
          <a:bodyPr/>
          <a:lstStyle/>
          <a:p>
            <a:pPr>
              <a:lnSpc>
                <a:spcPct val="120000"/>
              </a:lnSpc>
            </a:pPr>
            <a:r>
              <a:rPr lang="en-US" sz="2400" dirty="0"/>
              <a:t>3.75 Vehicles transporting children, and the drivers of those vehicles, must be adequately insured.</a:t>
            </a:r>
            <a:endParaRPr lang="en-GB" sz="2400" dirty="0"/>
          </a:p>
        </p:txBody>
      </p:sp>
      <p:pic>
        <p:nvPicPr>
          <p:cNvPr id="7" name="Picture 6">
            <a:extLst>
              <a:ext uri="{FF2B5EF4-FFF2-40B4-BE49-F238E27FC236}">
                <a16:creationId xmlns:a16="http://schemas.microsoft.com/office/drawing/2014/main" id="{7736D2BF-D0B8-1D81-9E4C-5DBD1586C5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90689" y="1891625"/>
            <a:ext cx="4100169" cy="2733446"/>
          </a:xfrm>
          <a:prstGeom prst="rect">
            <a:avLst/>
          </a:prstGeom>
        </p:spPr>
      </p:pic>
      <p:sp>
        <p:nvSpPr>
          <p:cNvPr id="5" name="Footer Placeholder 4">
            <a:extLst>
              <a:ext uri="{FF2B5EF4-FFF2-40B4-BE49-F238E27FC236}">
                <a16:creationId xmlns:a16="http://schemas.microsoft.com/office/drawing/2014/main" id="{93F8408C-5884-E2A7-15BB-05C1476E1FA5}"/>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AC6820A5-3C67-5CD9-05C4-4B47546431B0}"/>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62</a:t>
            </a:fld>
            <a:endParaRPr lang="en-GB" dirty="0"/>
          </a:p>
        </p:txBody>
      </p:sp>
    </p:spTree>
    <p:extLst>
      <p:ext uri="{BB962C8B-B14F-4D97-AF65-F5344CB8AC3E}">
        <p14:creationId xmlns:p14="http://schemas.microsoft.com/office/powerpoint/2010/main" val="42319855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178BDB-48B7-B2AD-085A-19F566229314}"/>
              </a:ext>
            </a:extLst>
          </p:cNvPr>
          <p:cNvSpPr>
            <a:spLocks noGrp="1"/>
          </p:cNvSpPr>
          <p:nvPr>
            <p:ph type="title"/>
          </p:nvPr>
        </p:nvSpPr>
        <p:spPr>
          <a:xfrm>
            <a:off x="465237" y="521894"/>
            <a:ext cx="8437563" cy="699425"/>
          </a:xfrm>
        </p:spPr>
        <p:txBody>
          <a:bodyPr anchor="t">
            <a:normAutofit/>
          </a:bodyPr>
          <a:lstStyle/>
          <a:p>
            <a:pPr>
              <a:lnSpc>
                <a:spcPct val="120000"/>
              </a:lnSpc>
            </a:pPr>
            <a:r>
              <a:rPr lang="en-GB" sz="3200" dirty="0"/>
              <a:t>Activity 3.9</a:t>
            </a:r>
          </a:p>
        </p:txBody>
      </p:sp>
      <p:sp>
        <p:nvSpPr>
          <p:cNvPr id="4" name="Text Placeholder 3">
            <a:extLst>
              <a:ext uri="{FF2B5EF4-FFF2-40B4-BE49-F238E27FC236}">
                <a16:creationId xmlns:a16="http://schemas.microsoft.com/office/drawing/2014/main" id="{7BAACD6E-0EF9-7293-A004-74A6FB3E9492}"/>
              </a:ext>
            </a:extLst>
          </p:cNvPr>
          <p:cNvSpPr>
            <a:spLocks noGrp="1"/>
          </p:cNvSpPr>
          <p:nvPr>
            <p:ph type="body" sz="quarter" idx="12"/>
          </p:nvPr>
        </p:nvSpPr>
        <p:spPr>
          <a:xfrm>
            <a:off x="465236" y="1206919"/>
            <a:ext cx="4106763" cy="3414687"/>
          </a:xfrm>
        </p:spPr>
        <p:txBody>
          <a:bodyPr vert="horz" lIns="0" tIns="0" rIns="0" bIns="0" rtlCol="0" anchor="t">
            <a:normAutofit lnSpcReduction="10000"/>
          </a:bodyPr>
          <a:lstStyle/>
          <a:p>
            <a:pPr>
              <a:lnSpc>
                <a:spcPct val="120000"/>
              </a:lnSpc>
            </a:pPr>
            <a:r>
              <a:rPr lang="en-GB" sz="2400" b="0" dirty="0"/>
              <a:t>Your school setting is planning a reception class trip to the beach in March. They will travel the short distance using the school minibus.</a:t>
            </a:r>
            <a:endParaRPr lang="en-GB" sz="2400" b="0" dirty="0">
              <a:cs typeface="Arial"/>
            </a:endParaRPr>
          </a:p>
          <a:p>
            <a:pPr>
              <a:lnSpc>
                <a:spcPct val="120000"/>
              </a:lnSpc>
            </a:pPr>
            <a:r>
              <a:rPr lang="en-GB" sz="2400" b="0" dirty="0">
                <a:cs typeface="Arial"/>
              </a:rPr>
              <a:t>In small groups, identify the hazards and risks involved in this trip.</a:t>
            </a:r>
          </a:p>
        </p:txBody>
      </p:sp>
      <p:pic>
        <p:nvPicPr>
          <p:cNvPr id="7" name="Graphic 6">
            <a:extLst>
              <a:ext uri="{FF2B5EF4-FFF2-40B4-BE49-F238E27FC236}">
                <a16:creationId xmlns:a16="http://schemas.microsoft.com/office/drawing/2014/main" id="{0B3041E5-81B5-C4AA-1548-988A99B5990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51783" y="2139738"/>
            <a:ext cx="1563448" cy="1563448"/>
          </a:xfrm>
          <a:prstGeom prst="rect">
            <a:avLst/>
          </a:prstGeom>
        </p:spPr>
      </p:pic>
      <p:sp>
        <p:nvSpPr>
          <p:cNvPr id="9" name="TextBox 8">
            <a:extLst>
              <a:ext uri="{FF2B5EF4-FFF2-40B4-BE49-F238E27FC236}">
                <a16:creationId xmlns:a16="http://schemas.microsoft.com/office/drawing/2014/main" id="{E4B54611-EF8C-ACA3-5668-156110C5AEFB}"/>
              </a:ext>
            </a:extLst>
          </p:cNvPr>
          <p:cNvSpPr txBox="1"/>
          <p:nvPr/>
        </p:nvSpPr>
        <p:spPr>
          <a:xfrm>
            <a:off x="5295015" y="1206919"/>
            <a:ext cx="3398874" cy="3597139"/>
          </a:xfrm>
          <a:prstGeom prst="rect">
            <a:avLst/>
          </a:prstGeom>
          <a:noFill/>
        </p:spPr>
        <p:txBody>
          <a:bodyPr wrap="square" lIns="91440" tIns="45720" rIns="91440" bIns="45720" anchor="t">
            <a:spAutoFit/>
          </a:bodyPr>
          <a:lstStyle/>
          <a:p>
            <a:pPr>
              <a:lnSpc>
                <a:spcPct val="120000"/>
              </a:lnSpc>
            </a:pPr>
            <a:r>
              <a:rPr lang="en-GB" sz="2400" dirty="0"/>
              <a:t>Categorise the hazards using the five types:</a:t>
            </a:r>
            <a:endParaRPr lang="en-US" sz="2400" dirty="0"/>
          </a:p>
          <a:p>
            <a:pPr marL="727075" lvl="1" indent="-457200">
              <a:lnSpc>
                <a:spcPct val="120000"/>
              </a:lnSpc>
              <a:buFont typeface="Arial,Sans-Serif"/>
              <a:buChar char="•"/>
            </a:pPr>
            <a:r>
              <a:rPr lang="en-US" sz="2400" dirty="0">
                <a:cs typeface="Arial"/>
              </a:rPr>
              <a:t>physical</a:t>
            </a:r>
            <a:endParaRPr lang="en-US" sz="2400" dirty="0">
              <a:solidFill>
                <a:srgbClr val="808080"/>
              </a:solidFill>
              <a:cs typeface="Arial"/>
            </a:endParaRPr>
          </a:p>
          <a:p>
            <a:pPr marL="727075" lvl="1" indent="-457200">
              <a:lnSpc>
                <a:spcPct val="120000"/>
              </a:lnSpc>
              <a:buFont typeface="Arial,Sans-Serif"/>
              <a:buChar char="•"/>
            </a:pPr>
            <a:r>
              <a:rPr lang="en-US" sz="2400" dirty="0">
                <a:cs typeface="Arial"/>
              </a:rPr>
              <a:t>security</a:t>
            </a:r>
            <a:endParaRPr lang="en-US" sz="2400" dirty="0">
              <a:solidFill>
                <a:srgbClr val="808080"/>
              </a:solidFill>
              <a:cs typeface="Arial"/>
            </a:endParaRPr>
          </a:p>
          <a:p>
            <a:pPr marL="727075" lvl="1" indent="-457200">
              <a:lnSpc>
                <a:spcPct val="120000"/>
              </a:lnSpc>
              <a:buFont typeface="Arial,Sans-Serif"/>
              <a:buChar char="•"/>
            </a:pPr>
            <a:r>
              <a:rPr lang="en-US" sz="2400" dirty="0">
                <a:cs typeface="Arial"/>
              </a:rPr>
              <a:t>fire</a:t>
            </a:r>
            <a:endParaRPr lang="en-US" sz="2400" dirty="0">
              <a:solidFill>
                <a:srgbClr val="808080"/>
              </a:solidFill>
              <a:cs typeface="Arial"/>
            </a:endParaRPr>
          </a:p>
          <a:p>
            <a:pPr marL="727075" lvl="1" indent="-457200">
              <a:lnSpc>
                <a:spcPct val="120000"/>
              </a:lnSpc>
              <a:buFont typeface="Arial,Sans-Serif"/>
              <a:buChar char="•"/>
            </a:pPr>
            <a:r>
              <a:rPr lang="en-US" sz="2400" dirty="0">
                <a:cs typeface="Arial"/>
              </a:rPr>
              <a:t>food safety</a:t>
            </a:r>
            <a:endParaRPr lang="en-US" sz="2400" dirty="0">
              <a:solidFill>
                <a:srgbClr val="808080"/>
              </a:solidFill>
              <a:cs typeface="Arial"/>
            </a:endParaRPr>
          </a:p>
          <a:p>
            <a:pPr marL="727075" lvl="1" indent="-457200">
              <a:lnSpc>
                <a:spcPct val="120000"/>
              </a:lnSpc>
              <a:buFont typeface="Arial,Sans-Serif"/>
              <a:buChar char="•"/>
            </a:pPr>
            <a:r>
              <a:rPr lang="en-US" sz="2400" dirty="0">
                <a:cs typeface="Arial"/>
              </a:rPr>
              <a:t>personal safety.</a:t>
            </a:r>
            <a:endParaRPr lang="en-US" sz="2400" dirty="0">
              <a:solidFill>
                <a:srgbClr val="808080"/>
              </a:solidFill>
              <a:cs typeface="Arial"/>
            </a:endParaRPr>
          </a:p>
          <a:p>
            <a:pPr>
              <a:lnSpc>
                <a:spcPct val="120000"/>
              </a:lnSpc>
            </a:pPr>
            <a:endParaRPr lang="en-GB" sz="2400" dirty="0">
              <a:cs typeface="Arial"/>
            </a:endParaRPr>
          </a:p>
        </p:txBody>
      </p:sp>
      <p:sp>
        <p:nvSpPr>
          <p:cNvPr id="5" name="Footer Placeholder 4">
            <a:extLst>
              <a:ext uri="{FF2B5EF4-FFF2-40B4-BE49-F238E27FC236}">
                <a16:creationId xmlns:a16="http://schemas.microsoft.com/office/drawing/2014/main" id="{0D2A34C3-BD68-0F29-01E0-40A4B781FDB9}"/>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F5415461-6AE7-70C3-E1D0-BE3401F02C15}"/>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63</a:t>
            </a:fld>
            <a:endParaRPr lang="en-GB" dirty="0"/>
          </a:p>
        </p:txBody>
      </p:sp>
    </p:spTree>
    <p:extLst>
      <p:ext uri="{BB962C8B-B14F-4D97-AF65-F5344CB8AC3E}">
        <p14:creationId xmlns:p14="http://schemas.microsoft.com/office/powerpoint/2010/main" val="26788878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8E6DE7-8417-4B70-49F2-AEDDF98F297A}"/>
              </a:ext>
            </a:extLst>
          </p:cNvPr>
          <p:cNvSpPr>
            <a:spLocks noGrp="1"/>
          </p:cNvSpPr>
          <p:nvPr>
            <p:ph type="title"/>
          </p:nvPr>
        </p:nvSpPr>
        <p:spPr>
          <a:xfrm>
            <a:off x="465237" y="521471"/>
            <a:ext cx="8437563" cy="699425"/>
          </a:xfrm>
        </p:spPr>
        <p:txBody>
          <a:bodyPr>
            <a:normAutofit/>
          </a:bodyPr>
          <a:lstStyle/>
          <a:p>
            <a:pPr>
              <a:lnSpc>
                <a:spcPct val="120000"/>
              </a:lnSpc>
            </a:pPr>
            <a:r>
              <a:rPr lang="en-GB" sz="3200" dirty="0"/>
              <a:t>Progress check: Case study</a:t>
            </a:r>
          </a:p>
        </p:txBody>
      </p:sp>
      <p:sp>
        <p:nvSpPr>
          <p:cNvPr id="4" name="Text Placeholder 3">
            <a:extLst>
              <a:ext uri="{FF2B5EF4-FFF2-40B4-BE49-F238E27FC236}">
                <a16:creationId xmlns:a16="http://schemas.microsoft.com/office/drawing/2014/main" id="{0EE886F3-35E3-6F48-A567-9E09C9E209A8}"/>
              </a:ext>
            </a:extLst>
          </p:cNvPr>
          <p:cNvSpPr>
            <a:spLocks noGrp="1"/>
          </p:cNvSpPr>
          <p:nvPr>
            <p:ph type="body" sz="quarter" idx="12"/>
          </p:nvPr>
        </p:nvSpPr>
        <p:spPr>
          <a:xfrm>
            <a:off x="465237" y="1206496"/>
            <a:ext cx="8213526" cy="3415533"/>
          </a:xfrm>
        </p:spPr>
        <p:txBody>
          <a:bodyPr vert="horz" lIns="0" tIns="0" rIns="0" bIns="0" rtlCol="0" anchor="t">
            <a:noAutofit/>
          </a:bodyPr>
          <a:lstStyle/>
          <a:p>
            <a:pPr>
              <a:lnSpc>
                <a:spcPct val="120000"/>
              </a:lnSpc>
            </a:pPr>
            <a:r>
              <a:rPr lang="en-GB" sz="2400" dirty="0"/>
              <a:t>The nursery manager is driving home in a </a:t>
            </a:r>
            <a:br>
              <a:rPr lang="en-GB" sz="2400" dirty="0"/>
            </a:br>
            <a:r>
              <a:rPr lang="en-GB" sz="2400" dirty="0"/>
              <a:t>storm. They see a parent and child walking </a:t>
            </a:r>
            <a:br>
              <a:rPr lang="en-GB" sz="2400" dirty="0"/>
            </a:br>
            <a:r>
              <a:rPr lang="en-GB" sz="2400" dirty="0"/>
              <a:t>home from the setting, so they stop and </a:t>
            </a:r>
            <a:br>
              <a:rPr lang="en-GB" sz="2400" dirty="0"/>
            </a:br>
            <a:r>
              <a:rPr lang="en-GB" sz="2400" dirty="0"/>
              <a:t>offer them a lift.</a:t>
            </a:r>
          </a:p>
          <a:p>
            <a:pPr marL="514350" indent="-514350">
              <a:lnSpc>
                <a:spcPct val="120000"/>
              </a:lnSpc>
              <a:buFont typeface="Arial" panose="020B0604020202020204" pitchFamily="34" charset="0"/>
              <a:buChar char="•"/>
            </a:pPr>
            <a:r>
              <a:rPr lang="en-GB" sz="2400" dirty="0"/>
              <a:t>What potential hazards can you identify in this scenario?</a:t>
            </a:r>
            <a:endParaRPr lang="en-GB" sz="2400" dirty="0">
              <a:cs typeface="Arial"/>
            </a:endParaRPr>
          </a:p>
          <a:p>
            <a:pPr marL="514350" indent="-514350">
              <a:lnSpc>
                <a:spcPct val="120000"/>
              </a:lnSpc>
              <a:buFont typeface="Arial" panose="020B0604020202020204" pitchFamily="34" charset="0"/>
              <a:buChar char="•"/>
            </a:pPr>
            <a:r>
              <a:rPr lang="en-GB" sz="2400" dirty="0"/>
              <a:t>What is the risk of each hazard happening?</a:t>
            </a:r>
            <a:endParaRPr lang="en-GB" sz="2400" dirty="0">
              <a:cs typeface="Arial"/>
            </a:endParaRPr>
          </a:p>
          <a:p>
            <a:pPr marL="514350" indent="-514350">
              <a:lnSpc>
                <a:spcPct val="120000"/>
              </a:lnSpc>
              <a:buFont typeface="Arial" panose="020B0604020202020204" pitchFamily="34" charset="0"/>
              <a:buChar char="•"/>
            </a:pPr>
            <a:r>
              <a:rPr lang="en-GB" sz="2400" dirty="0"/>
              <a:t>What advice would you give to the manager?</a:t>
            </a:r>
            <a:endParaRPr lang="en-GB" sz="2400" dirty="0">
              <a:cs typeface="Arial"/>
            </a:endParaRPr>
          </a:p>
        </p:txBody>
      </p:sp>
      <p:pic>
        <p:nvPicPr>
          <p:cNvPr id="7" name="Picture 6">
            <a:extLst>
              <a:ext uri="{FF2B5EF4-FFF2-40B4-BE49-F238E27FC236}">
                <a16:creationId xmlns:a16="http://schemas.microsoft.com/office/drawing/2014/main" id="{232143D8-B655-5E91-0DD3-F6092B5FC39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27559" y="1205636"/>
            <a:ext cx="1865380" cy="1755652"/>
          </a:xfrm>
          <a:prstGeom prst="rect">
            <a:avLst/>
          </a:prstGeom>
        </p:spPr>
      </p:pic>
      <p:sp>
        <p:nvSpPr>
          <p:cNvPr id="5" name="Footer Placeholder 4">
            <a:extLst>
              <a:ext uri="{FF2B5EF4-FFF2-40B4-BE49-F238E27FC236}">
                <a16:creationId xmlns:a16="http://schemas.microsoft.com/office/drawing/2014/main" id="{2B5D8F04-1FE5-4DC4-1D4C-976FCD42B2F0}"/>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6BC04AE1-1164-85CB-CE16-CD7C31EE385D}"/>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64</a:t>
            </a:fld>
            <a:endParaRPr lang="en-GB" dirty="0"/>
          </a:p>
        </p:txBody>
      </p:sp>
    </p:spTree>
    <p:extLst>
      <p:ext uri="{BB962C8B-B14F-4D97-AF65-F5344CB8AC3E}">
        <p14:creationId xmlns:p14="http://schemas.microsoft.com/office/powerpoint/2010/main" val="37109637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8E6DE7-8417-4B70-49F2-AEDDF98F297A}"/>
              </a:ext>
            </a:extLst>
          </p:cNvPr>
          <p:cNvSpPr>
            <a:spLocks noGrp="1"/>
          </p:cNvSpPr>
          <p:nvPr>
            <p:ph type="title"/>
          </p:nvPr>
        </p:nvSpPr>
        <p:spPr>
          <a:xfrm>
            <a:off x="470550" y="524458"/>
            <a:ext cx="8437563" cy="699425"/>
          </a:xfrm>
        </p:spPr>
        <p:txBody>
          <a:bodyPr>
            <a:normAutofit/>
          </a:bodyPr>
          <a:lstStyle/>
          <a:p>
            <a:pPr>
              <a:lnSpc>
                <a:spcPct val="120000"/>
              </a:lnSpc>
            </a:pPr>
            <a:r>
              <a:rPr lang="en-GB" sz="3200" dirty="0"/>
              <a:t>Progress check: Case study – Our idea</a:t>
            </a:r>
          </a:p>
        </p:txBody>
      </p:sp>
      <p:sp>
        <p:nvSpPr>
          <p:cNvPr id="4" name="Text Placeholder 3">
            <a:extLst>
              <a:ext uri="{FF2B5EF4-FFF2-40B4-BE49-F238E27FC236}">
                <a16:creationId xmlns:a16="http://schemas.microsoft.com/office/drawing/2014/main" id="{0EE886F3-35E3-6F48-A567-9E09C9E209A8}"/>
              </a:ext>
            </a:extLst>
          </p:cNvPr>
          <p:cNvSpPr>
            <a:spLocks noGrp="1"/>
          </p:cNvSpPr>
          <p:nvPr>
            <p:ph type="body" sz="quarter" idx="12"/>
          </p:nvPr>
        </p:nvSpPr>
        <p:spPr>
          <a:xfrm>
            <a:off x="470550" y="1202507"/>
            <a:ext cx="6412259" cy="3416535"/>
          </a:xfrm>
        </p:spPr>
        <p:txBody>
          <a:bodyPr vert="horz" lIns="0" tIns="0" rIns="0" bIns="0" rtlCol="0" anchor="t">
            <a:noAutofit/>
          </a:bodyPr>
          <a:lstStyle/>
          <a:p>
            <a:pPr>
              <a:lnSpc>
                <a:spcPct val="120000"/>
              </a:lnSpc>
            </a:pPr>
            <a:r>
              <a:rPr lang="en-GB" sz="2000" dirty="0"/>
              <a:t>What potential hazards can you identify in this scenario? </a:t>
            </a:r>
            <a:endParaRPr lang="en-GB" sz="2000" dirty="0">
              <a:solidFill>
                <a:srgbClr val="00B050"/>
              </a:solidFill>
              <a:cs typeface="Arial"/>
            </a:endParaRPr>
          </a:p>
          <a:p>
            <a:pPr>
              <a:lnSpc>
                <a:spcPct val="120000"/>
              </a:lnSpc>
            </a:pPr>
            <a:r>
              <a:rPr lang="en-GB" sz="2000" dirty="0">
                <a:solidFill>
                  <a:srgbClr val="00B050"/>
                </a:solidFill>
              </a:rPr>
              <a:t>Uninsured driver, driving conditions, road traffic accident.</a:t>
            </a:r>
            <a:endParaRPr lang="en-GB" sz="2000" dirty="0">
              <a:solidFill>
                <a:srgbClr val="00B050"/>
              </a:solidFill>
              <a:cs typeface="Arial"/>
            </a:endParaRPr>
          </a:p>
          <a:p>
            <a:pPr>
              <a:lnSpc>
                <a:spcPct val="120000"/>
              </a:lnSpc>
            </a:pPr>
            <a:endParaRPr lang="en-GB" sz="2000" dirty="0"/>
          </a:p>
          <a:p>
            <a:pPr>
              <a:lnSpc>
                <a:spcPct val="120000"/>
              </a:lnSpc>
            </a:pPr>
            <a:r>
              <a:rPr lang="en-GB" sz="2000" dirty="0"/>
              <a:t>What is the risk of each hazard happening?</a:t>
            </a:r>
            <a:endParaRPr lang="en-GB" sz="2000" dirty="0">
              <a:cs typeface="Arial"/>
            </a:endParaRPr>
          </a:p>
          <a:p>
            <a:pPr>
              <a:lnSpc>
                <a:spcPct val="120000"/>
              </a:lnSpc>
            </a:pPr>
            <a:r>
              <a:rPr lang="en-GB" sz="2000" dirty="0">
                <a:solidFill>
                  <a:srgbClr val="00B050"/>
                </a:solidFill>
                <a:cs typeface="Arial"/>
              </a:rPr>
              <a:t>Small risk of harm, high risk of breaking statutory guidance and the law if uninsured for business use.</a:t>
            </a:r>
          </a:p>
          <a:p>
            <a:pPr>
              <a:lnSpc>
                <a:spcPct val="120000"/>
              </a:lnSpc>
            </a:pPr>
            <a:endParaRPr lang="en-GB" sz="2000" dirty="0">
              <a:solidFill>
                <a:srgbClr val="00B050"/>
              </a:solidFill>
            </a:endParaRPr>
          </a:p>
          <a:p>
            <a:pPr>
              <a:lnSpc>
                <a:spcPct val="120000"/>
              </a:lnSpc>
            </a:pPr>
            <a:r>
              <a:rPr lang="en-GB" sz="2000" dirty="0"/>
              <a:t>What advice would you give to the manager?</a:t>
            </a:r>
          </a:p>
          <a:p>
            <a:pPr>
              <a:lnSpc>
                <a:spcPct val="120000"/>
              </a:lnSpc>
            </a:pPr>
            <a:r>
              <a:rPr lang="en-GB" sz="2000" dirty="0">
                <a:solidFill>
                  <a:srgbClr val="00B050"/>
                </a:solidFill>
                <a:cs typeface="Arial"/>
              </a:rPr>
              <a:t>Do not offer a lift if uninsured for business use.</a:t>
            </a:r>
            <a:endParaRPr lang="en-GB" sz="2000" dirty="0">
              <a:cs typeface="Arial"/>
            </a:endParaRPr>
          </a:p>
        </p:txBody>
      </p:sp>
      <p:pic>
        <p:nvPicPr>
          <p:cNvPr id="6" name="Picture 5">
            <a:extLst>
              <a:ext uri="{FF2B5EF4-FFF2-40B4-BE49-F238E27FC236}">
                <a16:creationId xmlns:a16="http://schemas.microsoft.com/office/drawing/2014/main" id="{B0771B02-C8EA-59E7-0D11-BBA8C3623E3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27559" y="1205636"/>
            <a:ext cx="1865380" cy="1755652"/>
          </a:xfrm>
          <a:prstGeom prst="rect">
            <a:avLst/>
          </a:prstGeom>
        </p:spPr>
      </p:pic>
      <p:sp>
        <p:nvSpPr>
          <p:cNvPr id="5" name="Footer Placeholder 4">
            <a:extLst>
              <a:ext uri="{FF2B5EF4-FFF2-40B4-BE49-F238E27FC236}">
                <a16:creationId xmlns:a16="http://schemas.microsoft.com/office/drawing/2014/main" id="{2B5D8F04-1FE5-4DC4-1D4C-976FCD42B2F0}"/>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6BC04AE1-1164-85CB-CE16-CD7C31EE385D}"/>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65</a:t>
            </a:fld>
            <a:endParaRPr lang="en-GB" dirty="0"/>
          </a:p>
        </p:txBody>
      </p:sp>
    </p:spTree>
    <p:extLst>
      <p:ext uri="{BB962C8B-B14F-4D97-AF65-F5344CB8AC3E}">
        <p14:creationId xmlns:p14="http://schemas.microsoft.com/office/powerpoint/2010/main" val="17676247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731720-40EC-B489-5F11-C132A7A8D50B}"/>
              </a:ext>
            </a:extLst>
          </p:cNvPr>
          <p:cNvSpPr>
            <a:spLocks noGrp="1"/>
          </p:cNvSpPr>
          <p:nvPr>
            <p:ph type="title"/>
          </p:nvPr>
        </p:nvSpPr>
        <p:spPr>
          <a:xfrm>
            <a:off x="465237" y="514998"/>
            <a:ext cx="8437563" cy="699425"/>
          </a:xfrm>
        </p:spPr>
        <p:txBody>
          <a:bodyPr>
            <a:normAutofit/>
          </a:bodyPr>
          <a:lstStyle/>
          <a:p>
            <a:pPr>
              <a:lnSpc>
                <a:spcPct val="120000"/>
              </a:lnSpc>
            </a:pPr>
            <a:r>
              <a:rPr lang="en-GB" sz="3200" dirty="0"/>
              <a:t>Home study 3.0</a:t>
            </a:r>
          </a:p>
        </p:txBody>
      </p:sp>
      <p:sp>
        <p:nvSpPr>
          <p:cNvPr id="4" name="Text Placeholder 3">
            <a:extLst>
              <a:ext uri="{FF2B5EF4-FFF2-40B4-BE49-F238E27FC236}">
                <a16:creationId xmlns:a16="http://schemas.microsoft.com/office/drawing/2014/main" id="{95F59D42-7A07-6833-9C69-E332F4AA7C5C}"/>
              </a:ext>
            </a:extLst>
          </p:cNvPr>
          <p:cNvSpPr>
            <a:spLocks noGrp="1"/>
          </p:cNvSpPr>
          <p:nvPr>
            <p:ph type="body" sz="quarter" idx="12"/>
          </p:nvPr>
        </p:nvSpPr>
        <p:spPr>
          <a:xfrm>
            <a:off x="465363" y="1207223"/>
            <a:ext cx="6830578" cy="3421279"/>
          </a:xfrm>
        </p:spPr>
        <p:txBody>
          <a:bodyPr/>
          <a:lstStyle/>
          <a:p>
            <a:pPr>
              <a:lnSpc>
                <a:spcPct val="120000"/>
              </a:lnSpc>
            </a:pPr>
            <a:r>
              <a:rPr lang="en-GB" sz="2400" dirty="0"/>
              <a:t>Find an example of a risk assessment that has been carried out in your setting. Bring in a blank or anonymised copy of the template or the completed risk assessment.</a:t>
            </a:r>
          </a:p>
          <a:p>
            <a:pPr>
              <a:lnSpc>
                <a:spcPct val="120000"/>
              </a:lnSpc>
            </a:pPr>
            <a:endParaRPr lang="en-GB" sz="2400" dirty="0"/>
          </a:p>
          <a:p>
            <a:pPr>
              <a:lnSpc>
                <a:spcPct val="120000"/>
              </a:lnSpc>
            </a:pPr>
            <a:r>
              <a:rPr lang="en-GB" sz="2400" b="1" dirty="0"/>
              <a:t>Extension: </a:t>
            </a:r>
            <a:r>
              <a:rPr lang="en-GB" sz="2400" dirty="0"/>
              <a:t>Design a risk assessment template. What do you think should be included?</a:t>
            </a:r>
          </a:p>
        </p:txBody>
      </p:sp>
      <p:pic>
        <p:nvPicPr>
          <p:cNvPr id="7" name="Graphic 6">
            <a:extLst>
              <a:ext uri="{FF2B5EF4-FFF2-40B4-BE49-F238E27FC236}">
                <a16:creationId xmlns:a16="http://schemas.microsoft.com/office/drawing/2014/main" id="{EBC8DE84-5914-E296-2EFB-4D5750AA309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95940" y="1207335"/>
            <a:ext cx="1394085" cy="1394085"/>
          </a:xfrm>
          <a:prstGeom prst="rect">
            <a:avLst/>
          </a:prstGeom>
        </p:spPr>
      </p:pic>
      <p:sp>
        <p:nvSpPr>
          <p:cNvPr id="5" name="Footer Placeholder 4">
            <a:extLst>
              <a:ext uri="{FF2B5EF4-FFF2-40B4-BE49-F238E27FC236}">
                <a16:creationId xmlns:a16="http://schemas.microsoft.com/office/drawing/2014/main" id="{EA657415-535B-6168-2535-FBF34368F16A}"/>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86F160DA-160B-D3B9-677D-5D96C5DB8B3A}"/>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66</a:t>
            </a:fld>
            <a:endParaRPr lang="en-GB" dirty="0"/>
          </a:p>
        </p:txBody>
      </p:sp>
    </p:spTree>
    <p:extLst>
      <p:ext uri="{BB962C8B-B14F-4D97-AF65-F5344CB8AC3E}">
        <p14:creationId xmlns:p14="http://schemas.microsoft.com/office/powerpoint/2010/main" val="2653140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a:t>04</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ormAutofit/>
          </a:bodyPr>
          <a:lstStyle/>
          <a:p>
            <a:r>
              <a:rPr lang="en-GB" sz="2800" dirty="0"/>
              <a:t>Five steps to risk assessment</a:t>
            </a:r>
            <a:endParaRPr lang="en-US" sz="2800" dirty="0">
              <a:cs typeface="Arial"/>
            </a:endParaRPr>
          </a:p>
        </p:txBody>
      </p:sp>
    </p:spTree>
    <p:extLst>
      <p:ext uri="{BB962C8B-B14F-4D97-AF65-F5344CB8AC3E}">
        <p14:creationId xmlns:p14="http://schemas.microsoft.com/office/powerpoint/2010/main" val="1478108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479F-C04E-B152-8299-FA933DA8FE51}"/>
              </a:ext>
            </a:extLst>
          </p:cNvPr>
          <p:cNvSpPr>
            <a:spLocks noGrp="1"/>
          </p:cNvSpPr>
          <p:nvPr>
            <p:ph type="title"/>
          </p:nvPr>
        </p:nvSpPr>
        <p:spPr>
          <a:xfrm>
            <a:off x="232950" y="249900"/>
            <a:ext cx="8437563" cy="699425"/>
          </a:xfrm>
        </p:spPr>
        <p:txBody>
          <a:bodyPr anchor="ctr">
            <a:normAutofit/>
          </a:bodyPr>
          <a:lstStyle/>
          <a:p>
            <a:r>
              <a:rPr lang="en-GB" sz="3200" dirty="0"/>
              <a:t>Lesson objectives</a:t>
            </a:r>
          </a:p>
        </p:txBody>
      </p:sp>
      <p:sp>
        <p:nvSpPr>
          <p:cNvPr id="3" name="Text Placeholder 2">
            <a:extLst>
              <a:ext uri="{FF2B5EF4-FFF2-40B4-BE49-F238E27FC236}">
                <a16:creationId xmlns:a16="http://schemas.microsoft.com/office/drawing/2014/main" id="{424AB6A8-3889-6558-5A9E-752DE941E9ED}"/>
              </a:ext>
            </a:extLst>
          </p:cNvPr>
          <p:cNvSpPr>
            <a:spLocks noGrp="1"/>
          </p:cNvSpPr>
          <p:nvPr>
            <p:ph sz="quarter" idx="14"/>
          </p:nvPr>
        </p:nvSpPr>
        <p:spPr>
          <a:xfrm>
            <a:off x="404605" y="1112193"/>
            <a:ext cx="6155082" cy="2843230"/>
          </a:xfrm>
        </p:spPr>
        <p:txBody>
          <a:bodyPr vert="horz" lIns="0" tIns="0" rIns="0" bIns="0" rtlCol="0" anchor="t">
            <a:noAutofit/>
          </a:bodyPr>
          <a:lstStyle/>
          <a:p>
            <a:pPr marL="457200" indent="-457200">
              <a:lnSpc>
                <a:spcPct val="150000"/>
              </a:lnSpc>
              <a:buSzPct val="100000"/>
              <a:buFont typeface="Arial" panose="020B0604020202020204" pitchFamily="34" charset="0"/>
              <a:buChar char="•"/>
            </a:pPr>
            <a:r>
              <a:rPr lang="en-US" sz="2400" b="0" dirty="0">
                <a:latin typeface="Arial"/>
                <a:cs typeface="Arial"/>
              </a:rPr>
              <a:t>Recap the difference between hazard and risk</a:t>
            </a:r>
            <a:endParaRPr lang="en-US" sz="2400" dirty="0"/>
          </a:p>
          <a:p>
            <a:pPr marL="457200" indent="-457200">
              <a:lnSpc>
                <a:spcPct val="150000"/>
              </a:lnSpc>
              <a:buFont typeface="Arial" panose="020B0604020202020204" pitchFamily="34" charset="0"/>
              <a:buChar char="•"/>
            </a:pPr>
            <a:r>
              <a:rPr lang="en-US" sz="2400" b="0" dirty="0">
                <a:latin typeface="Arial"/>
                <a:cs typeface="Arial"/>
              </a:rPr>
              <a:t>Describe the five steps to risk assessment as identified by the Health and Safety Executive (HSE). </a:t>
            </a:r>
            <a:endParaRPr lang="en-GB" sz="2400" dirty="0">
              <a:latin typeface="Arial"/>
              <a:cs typeface="Arial"/>
            </a:endParaRPr>
          </a:p>
        </p:txBody>
      </p:sp>
      <p:pic>
        <p:nvPicPr>
          <p:cNvPr id="7" name="Picture 6">
            <a:extLst>
              <a:ext uri="{FF2B5EF4-FFF2-40B4-BE49-F238E27FC236}">
                <a16:creationId xmlns:a16="http://schemas.microsoft.com/office/drawing/2014/main" id="{84E38DDF-0EA9-057F-491B-AE9B7E718A85}"/>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64184" y="1463842"/>
            <a:ext cx="2301656" cy="2491581"/>
          </a:xfrm>
          <a:prstGeom prst="rect">
            <a:avLst/>
          </a:prstGeom>
          <a:noFill/>
        </p:spPr>
      </p:pic>
      <p:sp>
        <p:nvSpPr>
          <p:cNvPr id="6" name="Footer Placeholder 4">
            <a:extLst>
              <a:ext uri="{FF2B5EF4-FFF2-40B4-BE49-F238E27FC236}">
                <a16:creationId xmlns:a16="http://schemas.microsoft.com/office/drawing/2014/main" id="{2A9C5515-EE4E-A9E3-2317-59A9D93F755A}"/>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5" name="Slide Number Placeholder 4">
            <a:extLst>
              <a:ext uri="{FF2B5EF4-FFF2-40B4-BE49-F238E27FC236}">
                <a16:creationId xmlns:a16="http://schemas.microsoft.com/office/drawing/2014/main" id="{9426D3C1-76C0-C5F4-BDC2-BCB263935BF0}"/>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68</a:t>
            </a:fld>
            <a:endParaRPr lang="en-GB"/>
          </a:p>
        </p:txBody>
      </p:sp>
    </p:spTree>
    <p:extLst>
      <p:ext uri="{BB962C8B-B14F-4D97-AF65-F5344CB8AC3E}">
        <p14:creationId xmlns:p14="http://schemas.microsoft.com/office/powerpoint/2010/main" val="29795786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1C3233-AD0C-3695-6898-3DD43C399BC3}"/>
              </a:ext>
            </a:extLst>
          </p:cNvPr>
          <p:cNvSpPr>
            <a:spLocks noGrp="1"/>
          </p:cNvSpPr>
          <p:nvPr>
            <p:ph type="title"/>
          </p:nvPr>
        </p:nvSpPr>
        <p:spPr>
          <a:xfrm>
            <a:off x="232950" y="249900"/>
            <a:ext cx="8437563" cy="1504559"/>
          </a:xfrm>
        </p:spPr>
        <p:txBody>
          <a:bodyPr anchor="ctr">
            <a:normAutofit/>
          </a:bodyPr>
          <a:lstStyle/>
          <a:p>
            <a:pPr>
              <a:lnSpc>
                <a:spcPct val="100000"/>
              </a:lnSpc>
            </a:pPr>
            <a:r>
              <a:rPr lang="en-US" sz="2800" dirty="0"/>
              <a:t>Starter activity: Put these steps in the order you think they happen when carrying out a risk assessment</a:t>
            </a:r>
            <a:endParaRPr lang="en-US" sz="2800" dirty="0">
              <a:cs typeface="Arial"/>
            </a:endParaRPr>
          </a:p>
        </p:txBody>
      </p:sp>
      <p:graphicFrame>
        <p:nvGraphicFramePr>
          <p:cNvPr id="10" name="Content Placeholder 1" descr="Assess the risks, review the controls, control the risks, identify hazards, record your findings.">
            <a:extLst>
              <a:ext uri="{FF2B5EF4-FFF2-40B4-BE49-F238E27FC236}">
                <a16:creationId xmlns:a16="http://schemas.microsoft.com/office/drawing/2014/main" id="{77FF508D-11E9-CF3C-7185-3BAB47240DFC}"/>
              </a:ext>
            </a:extLst>
          </p:cNvPr>
          <p:cNvGraphicFramePr/>
          <p:nvPr>
            <p:extLst>
              <p:ext uri="{D42A27DB-BD31-4B8C-83A1-F6EECF244321}">
                <p14:modId xmlns:p14="http://schemas.microsoft.com/office/powerpoint/2010/main" val="3046055659"/>
              </p:ext>
            </p:extLst>
          </p:nvPr>
        </p:nvGraphicFramePr>
        <p:xfrm>
          <a:off x="126382" y="1817591"/>
          <a:ext cx="5768896" cy="2886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ontent Placeholder 1">
            <a:extLst>
              <a:ext uri="{FF2B5EF4-FFF2-40B4-BE49-F238E27FC236}">
                <a16:creationId xmlns:a16="http://schemas.microsoft.com/office/drawing/2014/main" id="{C1E5F316-80F5-CDC1-185A-DEED38531347}"/>
              </a:ext>
            </a:extLst>
          </p:cNvPr>
          <p:cNvSpPr>
            <a:spLocks noGrp="1"/>
          </p:cNvSpPr>
          <p:nvPr>
            <p:ph sz="quarter" idx="17"/>
          </p:nvPr>
        </p:nvSpPr>
        <p:spPr>
          <a:xfrm>
            <a:off x="5535888" y="2594252"/>
            <a:ext cx="3315976" cy="1993623"/>
          </a:xfrm>
        </p:spPr>
        <p:txBody>
          <a:bodyPr vert="horz" lIns="0" tIns="0" rIns="0" bIns="0" rtlCol="0" anchor="t">
            <a:normAutofit/>
          </a:bodyPr>
          <a:lstStyle/>
          <a:p>
            <a:pPr algn="ctr">
              <a:lnSpc>
                <a:spcPct val="150000"/>
              </a:lnSpc>
            </a:pPr>
            <a:r>
              <a:rPr lang="en-US" sz="2400" dirty="0"/>
              <a:t>Extension activity</a:t>
            </a:r>
            <a:endParaRPr lang="en-US" sz="2400" dirty="0">
              <a:cs typeface="Arial"/>
            </a:endParaRPr>
          </a:p>
          <a:p>
            <a:pPr algn="ctr">
              <a:lnSpc>
                <a:spcPct val="150000"/>
              </a:lnSpc>
            </a:pPr>
            <a:r>
              <a:rPr lang="en-US" sz="2400" b="0" dirty="0"/>
              <a:t>Justify your decision in your notebooks. </a:t>
            </a:r>
            <a:endParaRPr lang="en-US" sz="2400" b="0" dirty="0">
              <a:cs typeface="Arial"/>
            </a:endParaRPr>
          </a:p>
        </p:txBody>
      </p:sp>
      <p:sp>
        <p:nvSpPr>
          <p:cNvPr id="2" name="Footer Placeholder 4">
            <a:extLst>
              <a:ext uri="{FF2B5EF4-FFF2-40B4-BE49-F238E27FC236}">
                <a16:creationId xmlns:a16="http://schemas.microsoft.com/office/drawing/2014/main" id="{402D408B-4FD3-C082-0FA2-BF7A7BAB4A4A}"/>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5" name="Slide Number Placeholder 4">
            <a:extLst>
              <a:ext uri="{FF2B5EF4-FFF2-40B4-BE49-F238E27FC236}">
                <a16:creationId xmlns:a16="http://schemas.microsoft.com/office/drawing/2014/main" id="{5FDD8608-8EE3-4A07-1DBA-9840C0FF80BE}"/>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dirty="0" smtClean="0"/>
              <a:pPr>
                <a:spcAft>
                  <a:spcPts val="600"/>
                </a:spcAft>
              </a:pPr>
              <a:t>69</a:t>
            </a:fld>
            <a:endParaRPr lang="en-GB"/>
          </a:p>
        </p:txBody>
      </p:sp>
    </p:spTree>
    <p:extLst>
      <p:ext uri="{BB962C8B-B14F-4D97-AF65-F5344CB8AC3E}">
        <p14:creationId xmlns:p14="http://schemas.microsoft.com/office/powerpoint/2010/main" val="870083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77" y="518194"/>
            <a:ext cx="8437563" cy="699425"/>
          </a:xfrm>
        </p:spPr>
        <p:txBody>
          <a:bodyPr>
            <a:noAutofit/>
          </a:bodyPr>
          <a:lstStyle/>
          <a:p>
            <a:pPr>
              <a:lnSpc>
                <a:spcPct val="120000"/>
              </a:lnSpc>
            </a:pPr>
            <a:r>
              <a:rPr lang="en-GB" sz="3200" dirty="0"/>
              <a:t>Activity 1.1: Legislation, frameworks and guidance</a:t>
            </a:r>
          </a:p>
        </p:txBody>
      </p:sp>
      <p:sp>
        <p:nvSpPr>
          <p:cNvPr id="5" name="Text Placeholder 4"/>
          <p:cNvSpPr>
            <a:spLocks noGrp="1"/>
          </p:cNvSpPr>
          <p:nvPr>
            <p:ph type="body" sz="quarter" idx="12"/>
          </p:nvPr>
        </p:nvSpPr>
        <p:spPr>
          <a:xfrm>
            <a:off x="466468" y="1893600"/>
            <a:ext cx="3651876" cy="2731706"/>
          </a:xfrm>
        </p:spPr>
        <p:txBody>
          <a:bodyPr vert="horz" lIns="0" tIns="0" rIns="0" bIns="0" rtlCol="0" anchor="t">
            <a:noAutofit/>
          </a:bodyPr>
          <a:lstStyle/>
          <a:p>
            <a:pPr>
              <a:lnSpc>
                <a:spcPct val="120000"/>
              </a:lnSpc>
            </a:pPr>
            <a:r>
              <a:rPr lang="en-GB" sz="2400" b="0" dirty="0"/>
              <a:t>In small groups, brainstorm which legislation and guidance may underpin duty of care.</a:t>
            </a:r>
          </a:p>
        </p:txBody>
      </p:sp>
      <p:sp>
        <p:nvSpPr>
          <p:cNvPr id="6" name="Content Placeholder 5"/>
          <p:cNvSpPr>
            <a:spLocks noGrp="1"/>
          </p:cNvSpPr>
          <p:nvPr>
            <p:ph sz="quarter" idx="13"/>
          </p:nvPr>
        </p:nvSpPr>
        <p:spPr>
          <a:xfrm>
            <a:off x="4579200" y="1893600"/>
            <a:ext cx="4105532" cy="2731706"/>
          </a:xfrm>
        </p:spPr>
        <p:txBody>
          <a:bodyPr/>
          <a:lstStyle/>
          <a:p>
            <a:pPr>
              <a:lnSpc>
                <a:spcPct val="120000"/>
              </a:lnSpc>
            </a:pPr>
            <a:r>
              <a:rPr lang="en-GB" sz="1600" dirty="0"/>
              <a:t>Think about the legislation, guidance and frameworks that ensure:</a:t>
            </a:r>
          </a:p>
          <a:p>
            <a:pPr marL="285750" indent="-285750">
              <a:lnSpc>
                <a:spcPct val="120000"/>
              </a:lnSpc>
              <a:buFont typeface="Arial" panose="020B0604020202020204" pitchFamily="34" charset="0"/>
              <a:buChar char="•"/>
            </a:pPr>
            <a:r>
              <a:rPr lang="en-GB" sz="1600" dirty="0"/>
              <a:t>fire safety</a:t>
            </a:r>
          </a:p>
          <a:p>
            <a:pPr marL="285750" indent="-285750">
              <a:lnSpc>
                <a:spcPct val="120000"/>
              </a:lnSpc>
              <a:buFont typeface="Arial" panose="020B0604020202020204" pitchFamily="34" charset="0"/>
              <a:buChar char="•"/>
            </a:pPr>
            <a:r>
              <a:rPr lang="en-GB" sz="1600" dirty="0"/>
              <a:t>health and safety</a:t>
            </a:r>
          </a:p>
          <a:p>
            <a:pPr marL="285750" indent="-285750">
              <a:lnSpc>
                <a:spcPct val="120000"/>
              </a:lnSpc>
              <a:buFont typeface="Arial" panose="020B0604020202020204" pitchFamily="34" charset="0"/>
              <a:buChar char="•"/>
            </a:pPr>
            <a:r>
              <a:rPr lang="en-GB" sz="1600" dirty="0"/>
              <a:t>food safety</a:t>
            </a:r>
          </a:p>
          <a:p>
            <a:pPr marL="285750" indent="-285750">
              <a:lnSpc>
                <a:spcPct val="120000"/>
              </a:lnSpc>
              <a:buFont typeface="Arial" panose="020B0604020202020204" pitchFamily="34" charset="0"/>
              <a:buChar char="•"/>
            </a:pPr>
            <a:r>
              <a:rPr lang="en-GB" sz="1600" dirty="0"/>
              <a:t>personal safety</a:t>
            </a:r>
          </a:p>
          <a:p>
            <a:pPr marL="285750" indent="-285750">
              <a:lnSpc>
                <a:spcPct val="120000"/>
              </a:lnSpc>
              <a:buFont typeface="Arial" panose="020B0604020202020204" pitchFamily="34" charset="0"/>
              <a:buChar char="•"/>
            </a:pPr>
            <a:r>
              <a:rPr lang="en-GB" sz="1600" dirty="0"/>
              <a:t>child protection</a:t>
            </a:r>
          </a:p>
          <a:p>
            <a:pPr marL="285750" indent="-285750">
              <a:lnSpc>
                <a:spcPct val="120000"/>
              </a:lnSpc>
              <a:buFont typeface="Arial" panose="020B0604020202020204" pitchFamily="34" charset="0"/>
              <a:buChar char="•"/>
            </a:pPr>
            <a:r>
              <a:rPr lang="en-GB" sz="1600" dirty="0"/>
              <a:t>any other relevant factors.</a:t>
            </a:r>
          </a:p>
          <a:p>
            <a:pPr marL="285750" indent="-285750">
              <a:lnSpc>
                <a:spcPct val="120000"/>
              </a:lnSpc>
              <a:buFont typeface="Arial" panose="020B0604020202020204" pitchFamily="34" charset="0"/>
              <a:buChar char="‒"/>
            </a:pPr>
            <a:endParaRPr lang="en-GB" sz="1600" dirty="0"/>
          </a:p>
          <a:p>
            <a:pPr>
              <a:lnSpc>
                <a:spcPct val="120000"/>
              </a:lnSpc>
            </a:pPr>
            <a:endParaRPr lang="en-GB" sz="16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7</a:t>
            </a:fld>
            <a:endParaRPr lang="en-GB" dirty="0"/>
          </a:p>
        </p:txBody>
      </p:sp>
    </p:spTree>
    <p:extLst>
      <p:ext uri="{BB962C8B-B14F-4D97-AF65-F5344CB8AC3E}">
        <p14:creationId xmlns:p14="http://schemas.microsoft.com/office/powerpoint/2010/main" val="10031165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B22229-91D5-E650-2041-BB448BA31438}"/>
              </a:ext>
            </a:extLst>
          </p:cNvPr>
          <p:cNvSpPr>
            <a:spLocks noGrp="1"/>
          </p:cNvSpPr>
          <p:nvPr>
            <p:ph type="title"/>
          </p:nvPr>
        </p:nvSpPr>
        <p:spPr>
          <a:xfrm>
            <a:off x="329423" y="400956"/>
            <a:ext cx="8437563" cy="699425"/>
          </a:xfrm>
        </p:spPr>
        <p:txBody>
          <a:bodyPr anchor="ctr">
            <a:normAutofit/>
          </a:bodyPr>
          <a:lstStyle/>
          <a:p>
            <a:r>
              <a:rPr lang="en-US" sz="3200" dirty="0">
                <a:cs typeface="Arial"/>
              </a:rPr>
              <a:t>Starter: Answers</a:t>
            </a:r>
            <a:endParaRPr lang="en-US" sz="3200" dirty="0"/>
          </a:p>
        </p:txBody>
      </p:sp>
      <p:sp>
        <p:nvSpPr>
          <p:cNvPr id="2" name="Content Placeholder 1">
            <a:extLst>
              <a:ext uri="{FF2B5EF4-FFF2-40B4-BE49-F238E27FC236}">
                <a16:creationId xmlns:a16="http://schemas.microsoft.com/office/drawing/2014/main" id="{D88F5C28-E361-2ECB-152B-4FB2A128F50A}"/>
              </a:ext>
            </a:extLst>
          </p:cNvPr>
          <p:cNvSpPr>
            <a:spLocks noGrp="1"/>
          </p:cNvSpPr>
          <p:nvPr>
            <p:ph type="body" sz="quarter" idx="12"/>
          </p:nvPr>
        </p:nvSpPr>
        <p:spPr>
          <a:xfrm>
            <a:off x="557023" y="969836"/>
            <a:ext cx="7982364" cy="2910735"/>
          </a:xfrm>
        </p:spPr>
        <p:txBody>
          <a:bodyPr vert="horz" lIns="0" tIns="0" rIns="0" bIns="0" rtlCol="0" anchor="t">
            <a:noAutofit/>
          </a:bodyPr>
          <a:lstStyle/>
          <a:p>
            <a:pPr marL="514350" indent="-514350">
              <a:lnSpc>
                <a:spcPct val="150000"/>
              </a:lnSpc>
              <a:buAutoNum type="arabicPeriod"/>
            </a:pPr>
            <a:r>
              <a:rPr lang="en-GB" sz="2400" dirty="0">
                <a:cs typeface="Arial"/>
              </a:rPr>
              <a:t>Identify hazards</a:t>
            </a:r>
            <a:endParaRPr lang="en-US" sz="2400" dirty="0">
              <a:cs typeface="Arial"/>
            </a:endParaRPr>
          </a:p>
          <a:p>
            <a:pPr marL="514350" indent="-514350">
              <a:lnSpc>
                <a:spcPct val="150000"/>
              </a:lnSpc>
              <a:buAutoNum type="arabicPeriod"/>
            </a:pPr>
            <a:r>
              <a:rPr lang="en-GB" sz="2400" dirty="0">
                <a:cs typeface="Arial"/>
              </a:rPr>
              <a:t>Assess the risks</a:t>
            </a:r>
            <a:endParaRPr lang="en-US" sz="2400" dirty="0">
              <a:cs typeface="Arial"/>
            </a:endParaRPr>
          </a:p>
          <a:p>
            <a:pPr marL="514350" indent="-514350">
              <a:lnSpc>
                <a:spcPct val="150000"/>
              </a:lnSpc>
              <a:buAutoNum type="arabicPeriod"/>
            </a:pPr>
            <a:r>
              <a:rPr lang="en-GB" sz="2400" dirty="0">
                <a:cs typeface="Arial"/>
              </a:rPr>
              <a:t>Control the risks</a:t>
            </a:r>
            <a:endParaRPr lang="en-US" sz="2400" dirty="0">
              <a:cs typeface="Arial"/>
            </a:endParaRPr>
          </a:p>
          <a:p>
            <a:pPr marL="514350" indent="-514350">
              <a:lnSpc>
                <a:spcPct val="150000"/>
              </a:lnSpc>
              <a:buAutoNum type="arabicPeriod"/>
            </a:pPr>
            <a:r>
              <a:rPr lang="en-GB" sz="2400" dirty="0">
                <a:cs typeface="Arial"/>
              </a:rPr>
              <a:t>Record your findings</a:t>
            </a:r>
            <a:endParaRPr lang="en-US" sz="2400" dirty="0">
              <a:cs typeface="Arial"/>
            </a:endParaRPr>
          </a:p>
          <a:p>
            <a:pPr marL="514350" indent="-514350">
              <a:lnSpc>
                <a:spcPct val="150000"/>
              </a:lnSpc>
              <a:buAutoNum type="arabicPeriod"/>
            </a:pPr>
            <a:r>
              <a:rPr lang="en-GB" sz="2400" dirty="0">
                <a:cs typeface="Arial"/>
              </a:rPr>
              <a:t>Review the controls</a:t>
            </a:r>
            <a:endParaRPr lang="en-GB" dirty="0">
              <a:cs typeface="Arial"/>
            </a:endParaRPr>
          </a:p>
        </p:txBody>
      </p:sp>
      <p:sp>
        <p:nvSpPr>
          <p:cNvPr id="3" name="TextBox 2">
            <a:extLst>
              <a:ext uri="{FF2B5EF4-FFF2-40B4-BE49-F238E27FC236}">
                <a16:creationId xmlns:a16="http://schemas.microsoft.com/office/drawing/2014/main" id="{B67B5C0B-A20A-B1CA-8EFA-8E59D72A0232}"/>
              </a:ext>
            </a:extLst>
          </p:cNvPr>
          <p:cNvSpPr txBox="1"/>
          <p:nvPr/>
        </p:nvSpPr>
        <p:spPr>
          <a:xfrm>
            <a:off x="557023" y="3988998"/>
            <a:ext cx="5724939"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dirty="0">
                <a:hlinkClick r:id="rId2"/>
              </a:rPr>
              <a:t>https://www.hse.gov.uk/simple-health-safety/risk/steps-needed-to-manage-risk.htm</a:t>
            </a:r>
            <a:endParaRPr lang="en-US" sz="1200" dirty="0"/>
          </a:p>
        </p:txBody>
      </p:sp>
      <p:pic>
        <p:nvPicPr>
          <p:cNvPr id="7" name="Graphic 6">
            <a:extLst>
              <a:ext uri="{FF2B5EF4-FFF2-40B4-BE49-F238E27FC236}">
                <a16:creationId xmlns:a16="http://schemas.microsoft.com/office/drawing/2014/main" id="{FDF37519-6FDB-FF29-C4C8-6FB009C031E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34539" y="1344268"/>
            <a:ext cx="2339008" cy="2330726"/>
          </a:xfrm>
          <a:prstGeom prst="rect">
            <a:avLst/>
          </a:prstGeom>
        </p:spPr>
      </p:pic>
      <p:sp>
        <p:nvSpPr>
          <p:cNvPr id="8" name="Footer Placeholder 4">
            <a:extLst>
              <a:ext uri="{FF2B5EF4-FFF2-40B4-BE49-F238E27FC236}">
                <a16:creationId xmlns:a16="http://schemas.microsoft.com/office/drawing/2014/main" id="{164BA053-75CF-DF66-18DD-D27698140174}"/>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5" name="Slide Number Placeholder 4">
            <a:extLst>
              <a:ext uri="{FF2B5EF4-FFF2-40B4-BE49-F238E27FC236}">
                <a16:creationId xmlns:a16="http://schemas.microsoft.com/office/drawing/2014/main" id="{5BF0190E-5F1D-0D1E-2BA9-7FCC00795B03}"/>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70</a:t>
            </a:fld>
            <a:endParaRPr lang="en-GB"/>
          </a:p>
        </p:txBody>
      </p:sp>
    </p:spTree>
    <p:extLst>
      <p:ext uri="{BB962C8B-B14F-4D97-AF65-F5344CB8AC3E}">
        <p14:creationId xmlns:p14="http://schemas.microsoft.com/office/powerpoint/2010/main" val="37293762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13EA54-C9B2-9FF1-1696-80E4BED082CA}"/>
              </a:ext>
            </a:extLst>
          </p:cNvPr>
          <p:cNvSpPr>
            <a:spLocks noGrp="1"/>
          </p:cNvSpPr>
          <p:nvPr>
            <p:ph type="title"/>
          </p:nvPr>
        </p:nvSpPr>
        <p:spPr>
          <a:xfrm>
            <a:off x="232950" y="249900"/>
            <a:ext cx="8437563" cy="699425"/>
          </a:xfrm>
        </p:spPr>
        <p:txBody>
          <a:bodyPr anchor="ctr">
            <a:normAutofit/>
          </a:bodyPr>
          <a:lstStyle/>
          <a:p>
            <a:r>
              <a:rPr lang="en-US" sz="3200" dirty="0"/>
              <a:t>Reflective questions</a:t>
            </a:r>
          </a:p>
        </p:txBody>
      </p:sp>
      <p:sp>
        <p:nvSpPr>
          <p:cNvPr id="4" name="Text Placeholder 3">
            <a:extLst>
              <a:ext uri="{FF2B5EF4-FFF2-40B4-BE49-F238E27FC236}">
                <a16:creationId xmlns:a16="http://schemas.microsoft.com/office/drawing/2014/main" id="{C138C714-DB02-FDC7-2350-6BA56CB4C78B}"/>
              </a:ext>
            </a:extLst>
          </p:cNvPr>
          <p:cNvSpPr>
            <a:spLocks noGrp="1"/>
          </p:cNvSpPr>
          <p:nvPr>
            <p:ph type="body" sz="quarter" idx="12"/>
          </p:nvPr>
        </p:nvSpPr>
        <p:spPr>
          <a:xfrm>
            <a:off x="234000" y="1480856"/>
            <a:ext cx="6151932" cy="2515343"/>
          </a:xfrm>
        </p:spPr>
        <p:txBody>
          <a:bodyPr vert="horz" lIns="0" tIns="0" rIns="0" bIns="0" rtlCol="0" anchor="t">
            <a:noAutofit/>
          </a:bodyPr>
          <a:lstStyle/>
          <a:p>
            <a:r>
              <a:rPr lang="en-US" sz="2400" dirty="0"/>
              <a:t>Was there anything in the order that surprised you? Why?</a:t>
            </a:r>
          </a:p>
          <a:p>
            <a:endParaRPr lang="en-US" sz="2400" dirty="0"/>
          </a:p>
          <a:p>
            <a:r>
              <a:rPr lang="en-US" sz="2400" dirty="0"/>
              <a:t>Share your original thoughts with a partner and explain your thinking.</a:t>
            </a:r>
          </a:p>
          <a:p>
            <a:endParaRPr lang="en-US" sz="2400" dirty="0">
              <a:highlight>
                <a:srgbClr val="FFFF00"/>
              </a:highlight>
            </a:endParaRPr>
          </a:p>
        </p:txBody>
      </p:sp>
      <p:pic>
        <p:nvPicPr>
          <p:cNvPr id="7" name="Content Placeholder 6">
            <a:extLst>
              <a:ext uri="{FF2B5EF4-FFF2-40B4-BE49-F238E27FC236}">
                <a16:creationId xmlns:a16="http://schemas.microsoft.com/office/drawing/2014/main" id="{7135C40D-6316-0CBA-03D2-FDF202DF8CCC}"/>
              </a:ext>
              <a:ext uri="{C183D7F6-B498-43B3-948B-1728B52AA6E4}">
                <adec:decorative xmlns:adec="http://schemas.microsoft.com/office/drawing/2017/decorative" val="1"/>
              </a:ext>
            </a:extLst>
          </p:cNvPr>
          <p:cNvPicPr>
            <a:picLocks noGrp="1" noChangeAspect="1"/>
          </p:cNvPicPr>
          <p:nvPr>
            <p:ph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85932" y="1128614"/>
            <a:ext cx="2688296" cy="2688296"/>
          </a:xfrm>
        </p:spPr>
      </p:pic>
      <p:sp>
        <p:nvSpPr>
          <p:cNvPr id="6" name="Footer Placeholder 4">
            <a:extLst>
              <a:ext uri="{FF2B5EF4-FFF2-40B4-BE49-F238E27FC236}">
                <a16:creationId xmlns:a16="http://schemas.microsoft.com/office/drawing/2014/main" id="{DC30E3E5-1050-4BC0-B874-521DE33FED3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BDB0246F-8FC9-91AC-56DB-0B004B3691A3}"/>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71</a:t>
            </a:fld>
            <a:endParaRPr lang="en-GB"/>
          </a:p>
        </p:txBody>
      </p:sp>
    </p:spTree>
    <p:extLst>
      <p:ext uri="{BB962C8B-B14F-4D97-AF65-F5344CB8AC3E}">
        <p14:creationId xmlns:p14="http://schemas.microsoft.com/office/powerpoint/2010/main" val="6998328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FCC4A8-68F3-737E-B226-639FC826C5C9}"/>
              </a:ext>
            </a:extLst>
          </p:cNvPr>
          <p:cNvSpPr>
            <a:spLocks noGrp="1"/>
          </p:cNvSpPr>
          <p:nvPr>
            <p:ph type="title"/>
          </p:nvPr>
        </p:nvSpPr>
        <p:spPr>
          <a:xfrm>
            <a:off x="232950" y="249900"/>
            <a:ext cx="8437563" cy="699425"/>
          </a:xfrm>
        </p:spPr>
        <p:txBody>
          <a:bodyPr anchor="ctr">
            <a:normAutofit/>
          </a:bodyPr>
          <a:lstStyle/>
          <a:p>
            <a:r>
              <a:rPr lang="en-US" sz="3200" dirty="0"/>
              <a:t>Progress</a:t>
            </a:r>
            <a:r>
              <a:rPr lang="en-US" dirty="0"/>
              <a:t> </a:t>
            </a:r>
            <a:r>
              <a:rPr lang="en-US" sz="3200" dirty="0"/>
              <a:t>check: Risk or hazard?</a:t>
            </a:r>
            <a:endParaRPr lang="en-US" dirty="0"/>
          </a:p>
        </p:txBody>
      </p:sp>
      <p:sp>
        <p:nvSpPr>
          <p:cNvPr id="4" name="Text Placeholder 3">
            <a:extLst>
              <a:ext uri="{FF2B5EF4-FFF2-40B4-BE49-F238E27FC236}">
                <a16:creationId xmlns:a16="http://schemas.microsoft.com/office/drawing/2014/main" id="{4A95D030-84A1-EAD2-6B98-ED2C65D0EEEC}"/>
              </a:ext>
            </a:extLst>
          </p:cNvPr>
          <p:cNvSpPr>
            <a:spLocks noGrp="1"/>
          </p:cNvSpPr>
          <p:nvPr>
            <p:ph type="body" sz="quarter" idx="12"/>
          </p:nvPr>
        </p:nvSpPr>
        <p:spPr>
          <a:xfrm>
            <a:off x="278160" y="1165689"/>
            <a:ext cx="5120201" cy="3601574"/>
          </a:xfrm>
        </p:spPr>
        <p:txBody>
          <a:bodyPr vert="horz" lIns="0" tIns="0" rIns="0" bIns="0" rtlCol="0" anchor="t">
            <a:normAutofit/>
          </a:bodyPr>
          <a:lstStyle/>
          <a:p>
            <a:r>
              <a:rPr lang="en-US" sz="2400" dirty="0"/>
              <a:t>What can you remember about the difference between hazards and risks?</a:t>
            </a:r>
            <a:endParaRPr lang="en-US" sz="2400" b="0" dirty="0"/>
          </a:p>
          <a:p>
            <a:pPr>
              <a:lnSpc>
                <a:spcPct val="150000"/>
              </a:lnSpc>
            </a:pPr>
            <a:r>
              <a:rPr lang="en-US" sz="2400" b="0" dirty="0"/>
              <a:t>The chance that someone may be harmed is a …?</a:t>
            </a:r>
            <a:endParaRPr lang="en-US" sz="2400" dirty="0"/>
          </a:p>
          <a:p>
            <a:pPr>
              <a:lnSpc>
                <a:spcPct val="150000"/>
              </a:lnSpc>
            </a:pPr>
            <a:r>
              <a:rPr lang="en-US" sz="2400" b="0" dirty="0"/>
              <a:t>A potential source of harm is a …?</a:t>
            </a:r>
            <a:endParaRPr lang="en-US" sz="2400" b="0" dirty="0">
              <a:cs typeface="Arial"/>
            </a:endParaRPr>
          </a:p>
        </p:txBody>
      </p:sp>
      <p:pic>
        <p:nvPicPr>
          <p:cNvPr id="7" name="Graphic 6">
            <a:extLst>
              <a:ext uri="{FF2B5EF4-FFF2-40B4-BE49-F238E27FC236}">
                <a16:creationId xmlns:a16="http://schemas.microsoft.com/office/drawing/2014/main" id="{ECCB2473-73E6-5FB9-E925-29633BDF316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5180550" y="843600"/>
            <a:ext cx="3489963" cy="3384550"/>
          </a:xfrm>
          <a:prstGeom prst="rect">
            <a:avLst/>
          </a:prstGeom>
        </p:spPr>
      </p:pic>
      <p:sp>
        <p:nvSpPr>
          <p:cNvPr id="6" name="Footer Placeholder 4">
            <a:extLst>
              <a:ext uri="{FF2B5EF4-FFF2-40B4-BE49-F238E27FC236}">
                <a16:creationId xmlns:a16="http://schemas.microsoft.com/office/drawing/2014/main" id="{E5221768-E8EB-9DB8-D1A9-5782DE9876A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2AE8FACF-F9EB-C7C6-367D-FC9E6CFF198B}"/>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72</a:t>
            </a:fld>
            <a:endParaRPr lang="en-GB"/>
          </a:p>
        </p:txBody>
      </p:sp>
    </p:spTree>
    <p:extLst>
      <p:ext uri="{BB962C8B-B14F-4D97-AF65-F5344CB8AC3E}">
        <p14:creationId xmlns:p14="http://schemas.microsoft.com/office/powerpoint/2010/main" val="27484849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23F16-7B57-89E6-2D8A-D11F1D9C1A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372EFE-5A1E-6AA7-DB62-F83D3C93D6DE}"/>
              </a:ext>
            </a:extLst>
          </p:cNvPr>
          <p:cNvSpPr>
            <a:spLocks noGrp="1"/>
          </p:cNvSpPr>
          <p:nvPr>
            <p:ph type="title"/>
          </p:nvPr>
        </p:nvSpPr>
        <p:spPr>
          <a:xfrm>
            <a:off x="232950" y="249900"/>
            <a:ext cx="8437563" cy="699425"/>
          </a:xfrm>
        </p:spPr>
        <p:txBody>
          <a:bodyPr anchor="ctr">
            <a:normAutofit/>
          </a:bodyPr>
          <a:lstStyle/>
          <a:p>
            <a:r>
              <a:rPr lang="en-US" sz="3200" dirty="0"/>
              <a:t>Progress check: Risk or hazard? Answers</a:t>
            </a:r>
          </a:p>
        </p:txBody>
      </p:sp>
      <p:sp>
        <p:nvSpPr>
          <p:cNvPr id="4" name="Text Placeholder 3">
            <a:extLst>
              <a:ext uri="{FF2B5EF4-FFF2-40B4-BE49-F238E27FC236}">
                <a16:creationId xmlns:a16="http://schemas.microsoft.com/office/drawing/2014/main" id="{E897E010-C1E3-7AE0-8F59-6C985263EB63}"/>
              </a:ext>
            </a:extLst>
          </p:cNvPr>
          <p:cNvSpPr>
            <a:spLocks noGrp="1"/>
          </p:cNvSpPr>
          <p:nvPr>
            <p:ph type="body" sz="quarter" idx="12"/>
          </p:nvPr>
        </p:nvSpPr>
        <p:spPr>
          <a:xfrm>
            <a:off x="590838" y="992788"/>
            <a:ext cx="4523854" cy="3384550"/>
          </a:xfrm>
        </p:spPr>
        <p:txBody>
          <a:bodyPr vert="horz" lIns="0" tIns="0" rIns="0" bIns="0" rtlCol="0" anchor="ctr">
            <a:normAutofit/>
          </a:bodyPr>
          <a:lstStyle/>
          <a:p>
            <a:pPr>
              <a:lnSpc>
                <a:spcPct val="150000"/>
              </a:lnSpc>
            </a:pPr>
            <a:r>
              <a:rPr lang="en-US" sz="2400" b="0" dirty="0"/>
              <a:t>The chance that someone may be harmed is a </a:t>
            </a:r>
            <a:r>
              <a:rPr lang="en-US" sz="2400" b="0" dirty="0">
                <a:solidFill>
                  <a:srgbClr val="00B050"/>
                </a:solidFill>
              </a:rPr>
              <a:t>RISK</a:t>
            </a:r>
            <a:r>
              <a:rPr lang="en-US" sz="2400" b="0" dirty="0"/>
              <a:t>.</a:t>
            </a:r>
          </a:p>
          <a:p>
            <a:pPr>
              <a:lnSpc>
                <a:spcPct val="150000"/>
              </a:lnSpc>
            </a:pPr>
            <a:endParaRPr lang="en-US" sz="2400" b="0" dirty="0"/>
          </a:p>
          <a:p>
            <a:pPr>
              <a:lnSpc>
                <a:spcPct val="150000"/>
              </a:lnSpc>
            </a:pPr>
            <a:r>
              <a:rPr lang="en-US" sz="2400" b="0" dirty="0"/>
              <a:t>A potential source of harm is a </a:t>
            </a:r>
            <a:r>
              <a:rPr lang="en-US" sz="2400" b="0" dirty="0">
                <a:solidFill>
                  <a:srgbClr val="00B050"/>
                </a:solidFill>
              </a:rPr>
              <a:t>HAZARD</a:t>
            </a:r>
            <a:r>
              <a:rPr lang="en-US" sz="2400" b="0" dirty="0"/>
              <a:t>.</a:t>
            </a:r>
            <a:endParaRPr lang="en-US" sz="2400" b="0" dirty="0">
              <a:cs typeface="Arial"/>
            </a:endParaRPr>
          </a:p>
        </p:txBody>
      </p:sp>
      <p:pic>
        <p:nvPicPr>
          <p:cNvPr id="6" name="Graphic 5">
            <a:extLst>
              <a:ext uri="{FF2B5EF4-FFF2-40B4-BE49-F238E27FC236}">
                <a16:creationId xmlns:a16="http://schemas.microsoft.com/office/drawing/2014/main" id="{4CACFA25-67F3-2DF7-2557-2A41AC31F9C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5180550" y="879475"/>
            <a:ext cx="3489963" cy="3384550"/>
          </a:xfrm>
          <a:prstGeom prst="rect">
            <a:avLst/>
          </a:prstGeom>
        </p:spPr>
      </p:pic>
      <p:sp>
        <p:nvSpPr>
          <p:cNvPr id="7" name="Footer Placeholder 4">
            <a:extLst>
              <a:ext uri="{FF2B5EF4-FFF2-40B4-BE49-F238E27FC236}">
                <a16:creationId xmlns:a16="http://schemas.microsoft.com/office/drawing/2014/main" id="{7E041568-B570-CE87-E1AA-01E876551DB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29EB98C7-2204-8AFF-849C-5C3E08B88CBA}"/>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73</a:t>
            </a:fld>
            <a:endParaRPr lang="en-GB"/>
          </a:p>
        </p:txBody>
      </p:sp>
    </p:spTree>
    <p:extLst>
      <p:ext uri="{BB962C8B-B14F-4D97-AF65-F5344CB8AC3E}">
        <p14:creationId xmlns:p14="http://schemas.microsoft.com/office/powerpoint/2010/main" val="16813923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AADF8B-CA71-CA0D-F140-03EB6114EF16}"/>
              </a:ext>
              <a:ext uri="{C183D7F6-B498-43B3-948B-1728B52AA6E4}">
                <adec:decorative xmlns:adec="http://schemas.microsoft.com/office/drawing/2017/decorative" val="0"/>
              </a:ext>
            </a:extLst>
          </p:cNvPr>
          <p:cNvSpPr>
            <a:spLocks noGrp="1"/>
          </p:cNvSpPr>
          <p:nvPr>
            <p:ph type="title"/>
          </p:nvPr>
        </p:nvSpPr>
        <p:spPr>
          <a:xfrm>
            <a:off x="232950" y="386282"/>
            <a:ext cx="8437563" cy="699425"/>
          </a:xfrm>
        </p:spPr>
        <p:txBody>
          <a:bodyPr anchor="ctr">
            <a:noAutofit/>
          </a:bodyPr>
          <a:lstStyle/>
          <a:p>
            <a:pPr>
              <a:lnSpc>
                <a:spcPct val="100000"/>
              </a:lnSpc>
            </a:pPr>
            <a:r>
              <a:rPr lang="en-GB" sz="3200" dirty="0"/>
              <a:t>Activity 4.1: Compare and contrast risk assessments</a:t>
            </a:r>
          </a:p>
        </p:txBody>
      </p:sp>
      <p:sp>
        <p:nvSpPr>
          <p:cNvPr id="10" name="Text Placeholder 9">
            <a:extLst>
              <a:ext uri="{FF2B5EF4-FFF2-40B4-BE49-F238E27FC236}">
                <a16:creationId xmlns:a16="http://schemas.microsoft.com/office/drawing/2014/main" id="{74F3E92A-1F07-B0DF-EC1B-17430481941F}"/>
              </a:ext>
            </a:extLst>
          </p:cNvPr>
          <p:cNvSpPr>
            <a:spLocks noGrp="1"/>
          </p:cNvSpPr>
          <p:nvPr>
            <p:ph type="body" sz="quarter" idx="12"/>
          </p:nvPr>
        </p:nvSpPr>
        <p:spPr>
          <a:xfrm>
            <a:off x="359330" y="1375986"/>
            <a:ext cx="5944826" cy="2964615"/>
          </a:xfrm>
        </p:spPr>
        <p:txBody>
          <a:bodyPr/>
          <a:lstStyle/>
          <a:p>
            <a:r>
              <a:rPr lang="en-GB" sz="2400" dirty="0"/>
              <a:t>Access the blank template or anonymised and completed risk assessment that you sourced for home study. </a:t>
            </a:r>
          </a:p>
          <a:p>
            <a:endParaRPr lang="en-GB" sz="2400" dirty="0">
              <a:effectLst/>
              <a:latin typeface="Arial" panose="020B0604020202020204" pitchFamily="34" charset="0"/>
              <a:ea typeface="Calibri" panose="020F0502020204030204" pitchFamily="34" charset="0"/>
            </a:endParaRPr>
          </a:p>
          <a:p>
            <a:r>
              <a:rPr lang="en-GB" sz="2400" dirty="0">
                <a:effectLst/>
                <a:latin typeface="Arial" panose="020B0604020202020204" pitchFamily="34" charset="0"/>
                <a:ea typeface="Calibri" panose="020F0502020204030204" pitchFamily="34" charset="0"/>
              </a:rPr>
              <a:t>Swap with a partner, compare similarities and differences, then do this again with another learner until you have seen at least three risk assessment templates.</a:t>
            </a:r>
          </a:p>
        </p:txBody>
      </p:sp>
      <p:pic>
        <p:nvPicPr>
          <p:cNvPr id="2" name="Graphic 1">
            <a:extLst>
              <a:ext uri="{FF2B5EF4-FFF2-40B4-BE49-F238E27FC236}">
                <a16:creationId xmlns:a16="http://schemas.microsoft.com/office/drawing/2014/main" id="{4E00AE25-68E1-3A10-1F4B-8373EBE8B88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95666" y="1502229"/>
            <a:ext cx="2376846" cy="2376846"/>
          </a:xfrm>
          <a:prstGeom prst="rect">
            <a:avLst/>
          </a:prstGeom>
        </p:spPr>
      </p:pic>
      <p:sp>
        <p:nvSpPr>
          <p:cNvPr id="3" name="Footer Placeholder 4">
            <a:extLst>
              <a:ext uri="{FF2B5EF4-FFF2-40B4-BE49-F238E27FC236}">
                <a16:creationId xmlns:a16="http://schemas.microsoft.com/office/drawing/2014/main" id="{91A7248A-AAD7-C578-7BD3-AB448EA88E64}"/>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5" name="Slide Number Placeholder 4">
            <a:extLst>
              <a:ext uri="{FF2B5EF4-FFF2-40B4-BE49-F238E27FC236}">
                <a16:creationId xmlns:a16="http://schemas.microsoft.com/office/drawing/2014/main" id="{187B3062-9788-0D0E-F05A-F98B4D7A5332}"/>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74</a:t>
            </a:fld>
            <a:endParaRPr lang="en-GB"/>
          </a:p>
        </p:txBody>
      </p:sp>
    </p:spTree>
    <p:extLst>
      <p:ext uri="{BB962C8B-B14F-4D97-AF65-F5344CB8AC3E}">
        <p14:creationId xmlns:p14="http://schemas.microsoft.com/office/powerpoint/2010/main" val="35366393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59E306-7FA2-FD09-E09E-2FE8CF2E5561}"/>
              </a:ext>
            </a:extLst>
          </p:cNvPr>
          <p:cNvSpPr>
            <a:spLocks noGrp="1"/>
          </p:cNvSpPr>
          <p:nvPr>
            <p:ph type="title"/>
          </p:nvPr>
        </p:nvSpPr>
        <p:spPr>
          <a:xfrm>
            <a:off x="232949" y="249900"/>
            <a:ext cx="8862559" cy="699425"/>
          </a:xfrm>
        </p:spPr>
        <p:txBody>
          <a:bodyPr anchor="ctr">
            <a:normAutofit/>
          </a:bodyPr>
          <a:lstStyle/>
          <a:p>
            <a:r>
              <a:rPr lang="en-GB" sz="3200" dirty="0"/>
              <a:t>Activity 4.2: The five steps to risk assessment</a:t>
            </a:r>
          </a:p>
        </p:txBody>
      </p:sp>
      <p:sp>
        <p:nvSpPr>
          <p:cNvPr id="4" name="Text Placeholder 3">
            <a:extLst>
              <a:ext uri="{FF2B5EF4-FFF2-40B4-BE49-F238E27FC236}">
                <a16:creationId xmlns:a16="http://schemas.microsoft.com/office/drawing/2014/main" id="{CA59FA86-555B-FBAB-1E50-BF4D9B4254C3}"/>
              </a:ext>
            </a:extLst>
          </p:cNvPr>
          <p:cNvSpPr>
            <a:spLocks noGrp="1"/>
          </p:cNvSpPr>
          <p:nvPr>
            <p:ph type="body" sz="quarter" idx="12"/>
          </p:nvPr>
        </p:nvSpPr>
        <p:spPr>
          <a:xfrm>
            <a:off x="361319" y="1165689"/>
            <a:ext cx="4687405" cy="3601574"/>
          </a:xfrm>
        </p:spPr>
        <p:txBody>
          <a:bodyPr/>
          <a:lstStyle/>
          <a:p>
            <a:pPr>
              <a:lnSpc>
                <a:spcPct val="150000"/>
              </a:lnSpc>
            </a:pPr>
            <a:r>
              <a:rPr lang="en-GB" sz="2400" dirty="0">
                <a:latin typeface="Arial" panose="020B0604020202020204" pitchFamily="34" charset="0"/>
                <a:ea typeface="Calibri" panose="020F0502020204030204" pitchFamily="34" charset="0"/>
              </a:rPr>
              <a:t>How do the risk assessment examples seen compare with the five steps from the HSE?</a:t>
            </a:r>
          </a:p>
          <a:p>
            <a:pPr>
              <a:lnSpc>
                <a:spcPct val="100000"/>
              </a:lnSpc>
            </a:pPr>
            <a:endParaRPr lang="en-GB" sz="2400" dirty="0">
              <a:latin typeface="Arial" panose="020B0604020202020204" pitchFamily="34" charset="0"/>
              <a:ea typeface="Calibri" panose="020F0502020204030204" pitchFamily="34" charset="0"/>
            </a:endParaRPr>
          </a:p>
          <a:p>
            <a:pPr>
              <a:lnSpc>
                <a:spcPct val="150000"/>
              </a:lnSpc>
            </a:pPr>
            <a:r>
              <a:rPr lang="en-GB" sz="2400" dirty="0">
                <a:latin typeface="Arial" panose="020B0604020202020204" pitchFamily="34" charset="0"/>
                <a:ea typeface="Calibri" panose="020F0502020204030204" pitchFamily="34" charset="0"/>
              </a:rPr>
              <a:t>Summarise your findings in your notebooks.</a:t>
            </a:r>
            <a:endParaRPr lang="en-GB" sz="2400" dirty="0"/>
          </a:p>
          <a:p>
            <a:pPr>
              <a:lnSpc>
                <a:spcPct val="150000"/>
              </a:lnSpc>
            </a:pPr>
            <a:endParaRPr lang="en-GB" dirty="0">
              <a:cs typeface="Arial"/>
            </a:endParaRPr>
          </a:p>
        </p:txBody>
      </p:sp>
      <p:sp>
        <p:nvSpPr>
          <p:cNvPr id="6" name="Content Placeholder 5">
            <a:extLst>
              <a:ext uri="{FF2B5EF4-FFF2-40B4-BE49-F238E27FC236}">
                <a16:creationId xmlns:a16="http://schemas.microsoft.com/office/drawing/2014/main" id="{B4CFD58E-0BA6-A4DF-09C2-E5D8B8CD492B}"/>
              </a:ext>
            </a:extLst>
          </p:cNvPr>
          <p:cNvSpPr>
            <a:spLocks noGrp="1"/>
          </p:cNvSpPr>
          <p:nvPr>
            <p:ph sz="quarter" idx="13"/>
          </p:nvPr>
        </p:nvSpPr>
        <p:spPr>
          <a:xfrm>
            <a:off x="5481290" y="1476904"/>
            <a:ext cx="3384550" cy="3178986"/>
          </a:xfrm>
        </p:spPr>
        <p:txBody>
          <a:bodyPr/>
          <a:lstStyle/>
          <a:p>
            <a:pPr marL="514350" indent="-514350">
              <a:lnSpc>
                <a:spcPct val="150000"/>
              </a:lnSpc>
              <a:buAutoNum type="arabicPeriod"/>
            </a:pPr>
            <a:r>
              <a:rPr lang="en-GB" sz="2400" dirty="0">
                <a:cs typeface="Arial"/>
              </a:rPr>
              <a:t>Identify hazards</a:t>
            </a:r>
            <a:endParaRPr lang="en-US" sz="2400" dirty="0">
              <a:cs typeface="Arial"/>
            </a:endParaRPr>
          </a:p>
          <a:p>
            <a:pPr marL="514350" indent="-514350">
              <a:lnSpc>
                <a:spcPct val="150000"/>
              </a:lnSpc>
              <a:buAutoNum type="arabicPeriod"/>
            </a:pPr>
            <a:r>
              <a:rPr lang="en-GB" sz="2400" dirty="0">
                <a:cs typeface="Arial"/>
              </a:rPr>
              <a:t>Assess the risks</a:t>
            </a:r>
            <a:endParaRPr lang="en-US" sz="2400" dirty="0">
              <a:cs typeface="Arial"/>
            </a:endParaRPr>
          </a:p>
          <a:p>
            <a:pPr marL="514350" indent="-514350">
              <a:lnSpc>
                <a:spcPct val="150000"/>
              </a:lnSpc>
              <a:buAutoNum type="arabicPeriod"/>
            </a:pPr>
            <a:r>
              <a:rPr lang="en-GB" sz="2400" dirty="0">
                <a:cs typeface="Arial"/>
              </a:rPr>
              <a:t>Control the risks</a:t>
            </a:r>
            <a:endParaRPr lang="en-US" sz="2400" dirty="0">
              <a:cs typeface="Arial"/>
            </a:endParaRPr>
          </a:p>
          <a:p>
            <a:pPr marL="514350" indent="-514350">
              <a:lnSpc>
                <a:spcPct val="150000"/>
              </a:lnSpc>
              <a:buAutoNum type="arabicPeriod"/>
            </a:pPr>
            <a:r>
              <a:rPr lang="en-GB" sz="2400" dirty="0">
                <a:cs typeface="Arial"/>
              </a:rPr>
              <a:t>Record your findings</a:t>
            </a:r>
            <a:endParaRPr lang="en-US" sz="2400" dirty="0">
              <a:cs typeface="Arial"/>
            </a:endParaRPr>
          </a:p>
          <a:p>
            <a:pPr marL="514350" indent="-514350">
              <a:lnSpc>
                <a:spcPct val="150000"/>
              </a:lnSpc>
              <a:buAutoNum type="arabicPeriod"/>
            </a:pPr>
            <a:r>
              <a:rPr lang="en-GB" sz="2400" dirty="0">
                <a:cs typeface="Arial"/>
              </a:rPr>
              <a:t>Review the controls</a:t>
            </a:r>
            <a:endParaRPr lang="en-GB" sz="1400" dirty="0"/>
          </a:p>
        </p:txBody>
      </p:sp>
      <p:pic>
        <p:nvPicPr>
          <p:cNvPr id="8" name="Graphic 7">
            <a:extLst>
              <a:ext uri="{FF2B5EF4-FFF2-40B4-BE49-F238E27FC236}">
                <a16:creationId xmlns:a16="http://schemas.microsoft.com/office/drawing/2014/main" id="{EEE644FE-1CB7-3CB5-FDE1-33486D8E08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5971" y="712363"/>
            <a:ext cx="914400" cy="914400"/>
          </a:xfrm>
          <a:prstGeom prst="rect">
            <a:avLst/>
          </a:prstGeom>
        </p:spPr>
      </p:pic>
      <p:sp>
        <p:nvSpPr>
          <p:cNvPr id="7" name="Footer Placeholder 4">
            <a:extLst>
              <a:ext uri="{FF2B5EF4-FFF2-40B4-BE49-F238E27FC236}">
                <a16:creationId xmlns:a16="http://schemas.microsoft.com/office/drawing/2014/main" id="{F532AB8C-174F-8D85-758E-2B83F5A4B5A6}"/>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E5F069E8-0F0C-F443-CAB9-5A7BAC8BEFBE}"/>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75</a:t>
            </a:fld>
            <a:endParaRPr lang="en-GB"/>
          </a:p>
        </p:txBody>
      </p:sp>
    </p:spTree>
    <p:extLst>
      <p:ext uri="{BB962C8B-B14F-4D97-AF65-F5344CB8AC3E}">
        <p14:creationId xmlns:p14="http://schemas.microsoft.com/office/powerpoint/2010/main" val="40081859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79A312-7B3F-CC93-7315-49D7BF0C59A5}"/>
              </a:ext>
            </a:extLst>
          </p:cNvPr>
          <p:cNvSpPr>
            <a:spLocks noGrp="1"/>
          </p:cNvSpPr>
          <p:nvPr>
            <p:ph type="title"/>
          </p:nvPr>
        </p:nvSpPr>
        <p:spPr>
          <a:xfrm>
            <a:off x="232950" y="249900"/>
            <a:ext cx="8437563" cy="699425"/>
          </a:xfrm>
        </p:spPr>
        <p:txBody>
          <a:bodyPr anchor="ctr">
            <a:normAutofit/>
          </a:bodyPr>
          <a:lstStyle/>
          <a:p>
            <a:r>
              <a:rPr lang="en-GB" sz="3200" dirty="0"/>
              <a:t>Activity 4.3: Case studies</a:t>
            </a:r>
          </a:p>
        </p:txBody>
      </p:sp>
      <p:sp>
        <p:nvSpPr>
          <p:cNvPr id="8" name="Text Placeholder 7">
            <a:extLst>
              <a:ext uri="{FF2B5EF4-FFF2-40B4-BE49-F238E27FC236}">
                <a16:creationId xmlns:a16="http://schemas.microsoft.com/office/drawing/2014/main" id="{7CF1A18A-EC67-357D-2FDE-5CF01FC8383B}"/>
              </a:ext>
            </a:extLst>
          </p:cNvPr>
          <p:cNvSpPr>
            <a:spLocks noGrp="1"/>
          </p:cNvSpPr>
          <p:nvPr>
            <p:ph sz="quarter" idx="14"/>
          </p:nvPr>
        </p:nvSpPr>
        <p:spPr>
          <a:xfrm>
            <a:off x="234000" y="987425"/>
            <a:ext cx="4122100" cy="3600449"/>
          </a:xfrm>
        </p:spPr>
        <p:txBody>
          <a:bodyPr vert="horz" lIns="0" tIns="0" rIns="0" bIns="0" rtlCol="0" anchor="t">
            <a:normAutofit/>
          </a:bodyPr>
          <a:lstStyle/>
          <a:p>
            <a:pPr>
              <a:lnSpc>
                <a:spcPct val="120000"/>
              </a:lnSpc>
              <a:spcAft>
                <a:spcPts val="600"/>
              </a:spcAft>
            </a:pPr>
            <a:r>
              <a:rPr lang="en-GB" sz="2400" b="0" dirty="0"/>
              <a:t>In small groups, complete the case study allocated to you.</a:t>
            </a:r>
          </a:p>
          <a:p>
            <a:pPr>
              <a:lnSpc>
                <a:spcPct val="120000"/>
              </a:lnSpc>
              <a:spcAft>
                <a:spcPts val="600"/>
              </a:spcAft>
            </a:pPr>
            <a:r>
              <a:rPr lang="en-US" sz="2400" b="0" dirty="0"/>
              <a:t>Trigger warning: All cases are genuine incidents involving real children. Some of these cases have resulted in serious injury or death.</a:t>
            </a:r>
            <a:endParaRPr lang="en-GB" sz="2400" b="0" dirty="0">
              <a:cs typeface="Arial"/>
            </a:endParaRPr>
          </a:p>
        </p:txBody>
      </p:sp>
      <p:sp>
        <p:nvSpPr>
          <p:cNvPr id="3" name="TextBox 2">
            <a:extLst>
              <a:ext uri="{FF2B5EF4-FFF2-40B4-BE49-F238E27FC236}">
                <a16:creationId xmlns:a16="http://schemas.microsoft.com/office/drawing/2014/main" id="{E74C7AEC-E0D0-1179-3F31-C24CC196C5F4}"/>
              </a:ext>
            </a:extLst>
          </p:cNvPr>
          <p:cNvSpPr txBox="1"/>
          <p:nvPr/>
        </p:nvSpPr>
        <p:spPr>
          <a:xfrm>
            <a:off x="4653776" y="893194"/>
            <a:ext cx="4016737" cy="726609"/>
          </a:xfrm>
          <a:prstGeom prst="rect">
            <a:avLst/>
          </a:prstGeom>
          <a:noFill/>
        </p:spPr>
        <p:txBody>
          <a:bodyPr wrap="square">
            <a:spAutoFit/>
          </a:bodyPr>
          <a:lstStyle/>
          <a:p>
            <a:pPr algn="ctr">
              <a:lnSpc>
                <a:spcPct val="120000"/>
              </a:lnSpc>
              <a:spcAft>
                <a:spcPts val="600"/>
              </a:spcAft>
            </a:pPr>
            <a:r>
              <a:rPr lang="en-GB" sz="1800" b="1" dirty="0"/>
              <a:t>Extension activity</a:t>
            </a:r>
            <a:r>
              <a:rPr lang="en-GB" sz="1800" dirty="0"/>
              <a:t>: </a:t>
            </a:r>
            <a:r>
              <a:rPr lang="en-GB" sz="1800" b="0" dirty="0"/>
              <a:t>Explain the wider implications of the case.</a:t>
            </a:r>
          </a:p>
        </p:txBody>
      </p:sp>
      <p:pic>
        <p:nvPicPr>
          <p:cNvPr id="10" name="Picture 9">
            <a:extLst>
              <a:ext uri="{FF2B5EF4-FFF2-40B4-BE49-F238E27FC236}">
                <a16:creationId xmlns:a16="http://schemas.microsoft.com/office/drawing/2014/main" id="{3AC663FF-5A38-28E4-36F6-1CBC44D4CC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72000" y="1709498"/>
            <a:ext cx="4210497" cy="2810506"/>
          </a:xfrm>
          <a:prstGeom prst="rect">
            <a:avLst/>
          </a:prstGeom>
          <a:noFill/>
        </p:spPr>
      </p:pic>
      <p:sp>
        <p:nvSpPr>
          <p:cNvPr id="2" name="Footer Placeholder 4">
            <a:extLst>
              <a:ext uri="{FF2B5EF4-FFF2-40B4-BE49-F238E27FC236}">
                <a16:creationId xmlns:a16="http://schemas.microsoft.com/office/drawing/2014/main" id="{F71CCA96-A4F1-657E-98B0-6758FA610477}"/>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5" name="Slide Number Placeholder 4">
            <a:extLst>
              <a:ext uri="{FF2B5EF4-FFF2-40B4-BE49-F238E27FC236}">
                <a16:creationId xmlns:a16="http://schemas.microsoft.com/office/drawing/2014/main" id="{CAB7D678-5695-D0AE-7C9A-27E849A21439}"/>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76</a:t>
            </a:fld>
            <a:endParaRPr lang="en-GB"/>
          </a:p>
        </p:txBody>
      </p:sp>
    </p:spTree>
    <p:extLst>
      <p:ext uri="{BB962C8B-B14F-4D97-AF65-F5344CB8AC3E}">
        <p14:creationId xmlns:p14="http://schemas.microsoft.com/office/powerpoint/2010/main" val="20593444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B59FB5-39A6-DAFC-FAFE-C7F52C7E329A}"/>
              </a:ext>
            </a:extLst>
          </p:cNvPr>
          <p:cNvSpPr>
            <a:spLocks noGrp="1"/>
          </p:cNvSpPr>
          <p:nvPr>
            <p:ph type="title"/>
          </p:nvPr>
        </p:nvSpPr>
        <p:spPr/>
        <p:txBody>
          <a:bodyPr anchor="ctr">
            <a:normAutofit fontScale="90000"/>
          </a:bodyPr>
          <a:lstStyle/>
          <a:p>
            <a:pPr>
              <a:lnSpc>
                <a:spcPct val="100000"/>
              </a:lnSpc>
            </a:pPr>
            <a:r>
              <a:rPr lang="en-GB" sz="3200" dirty="0"/>
              <a:t>Activity 4.3: Case studies </a:t>
            </a:r>
            <a:r>
              <a:rPr lang="en-GB" sz="3200" dirty="0">
                <a:latin typeface="Arial" panose="020B0604020202020204" pitchFamily="34" charset="0"/>
                <a:cs typeface="Arial" panose="020B0604020202020204" pitchFamily="34" charset="0"/>
              </a:rPr>
              <a:t>– </a:t>
            </a:r>
            <a:r>
              <a:rPr lang="en-US" sz="3200" dirty="0"/>
              <a:t>Present your case and findings </a:t>
            </a:r>
            <a:endParaRPr lang="en-GB" sz="3200" dirty="0"/>
          </a:p>
        </p:txBody>
      </p:sp>
      <p:sp>
        <p:nvSpPr>
          <p:cNvPr id="8" name="Text Placeholder 7">
            <a:extLst>
              <a:ext uri="{FF2B5EF4-FFF2-40B4-BE49-F238E27FC236}">
                <a16:creationId xmlns:a16="http://schemas.microsoft.com/office/drawing/2014/main" id="{3BAC405C-6365-2DE1-D1B6-41FD25A410E3}"/>
              </a:ext>
            </a:extLst>
          </p:cNvPr>
          <p:cNvSpPr>
            <a:spLocks noGrp="1"/>
          </p:cNvSpPr>
          <p:nvPr>
            <p:ph type="body" sz="quarter" idx="12"/>
          </p:nvPr>
        </p:nvSpPr>
        <p:spPr>
          <a:xfrm>
            <a:off x="562697" y="1302611"/>
            <a:ext cx="5936340" cy="3601574"/>
          </a:xfrm>
        </p:spPr>
        <p:txBody>
          <a:bodyPr/>
          <a:lstStyle/>
          <a:p>
            <a:pPr>
              <a:lnSpc>
                <a:spcPct val="150000"/>
              </a:lnSpc>
            </a:pPr>
            <a:r>
              <a:rPr lang="en-GB" sz="2400" dirty="0"/>
              <a:t>Each group should now take it in turns to share their case study overview and findings with the rest of the class.</a:t>
            </a:r>
          </a:p>
          <a:p>
            <a:endParaRPr lang="en-GB" sz="2400" dirty="0"/>
          </a:p>
          <a:p>
            <a:pPr>
              <a:lnSpc>
                <a:spcPct val="150000"/>
              </a:lnSpc>
            </a:pPr>
            <a:r>
              <a:rPr lang="en-US" sz="2400" dirty="0"/>
              <a:t>While listening, you should record any pertinent information in your notebooks.</a:t>
            </a:r>
            <a:endParaRPr lang="en-GB" sz="2400" dirty="0"/>
          </a:p>
          <a:p>
            <a:endParaRPr lang="en-GB" dirty="0"/>
          </a:p>
          <a:p>
            <a:endParaRPr lang="en-GB" dirty="0"/>
          </a:p>
        </p:txBody>
      </p:sp>
      <p:pic>
        <p:nvPicPr>
          <p:cNvPr id="10" name="Graphic 9">
            <a:extLst>
              <a:ext uri="{FF2B5EF4-FFF2-40B4-BE49-F238E27FC236}">
                <a16:creationId xmlns:a16="http://schemas.microsoft.com/office/drawing/2014/main" id="{EDD103B8-089B-E781-1B46-B0443F88814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6933775" y="1947145"/>
            <a:ext cx="1736738" cy="1758175"/>
          </a:xfrm>
          <a:prstGeom prst="rect">
            <a:avLst/>
          </a:prstGeom>
        </p:spPr>
      </p:pic>
      <p:sp>
        <p:nvSpPr>
          <p:cNvPr id="2" name="Footer Placeholder 4">
            <a:extLst>
              <a:ext uri="{FF2B5EF4-FFF2-40B4-BE49-F238E27FC236}">
                <a16:creationId xmlns:a16="http://schemas.microsoft.com/office/drawing/2014/main" id="{A616B40B-A8F9-A47B-F293-9168AE1FB50E}"/>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6" name="Slide Number Placeholder 5">
            <a:extLst>
              <a:ext uri="{FF2B5EF4-FFF2-40B4-BE49-F238E27FC236}">
                <a16:creationId xmlns:a16="http://schemas.microsoft.com/office/drawing/2014/main" id="{960D9392-A557-1D7A-B98D-3BBA54C54FA1}"/>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77</a:t>
            </a:fld>
            <a:endParaRPr lang="en-GB"/>
          </a:p>
        </p:txBody>
      </p:sp>
    </p:spTree>
    <p:extLst>
      <p:ext uri="{BB962C8B-B14F-4D97-AF65-F5344CB8AC3E}">
        <p14:creationId xmlns:p14="http://schemas.microsoft.com/office/powerpoint/2010/main" val="25177427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7A2FF4-D2D8-DA5B-62ED-303B9357C44D}"/>
              </a:ext>
            </a:extLst>
          </p:cNvPr>
          <p:cNvSpPr>
            <a:spLocks noGrp="1"/>
          </p:cNvSpPr>
          <p:nvPr>
            <p:ph type="title"/>
          </p:nvPr>
        </p:nvSpPr>
        <p:spPr>
          <a:xfrm>
            <a:off x="232950" y="249900"/>
            <a:ext cx="8437563" cy="699425"/>
          </a:xfrm>
        </p:spPr>
        <p:txBody>
          <a:bodyPr anchor="ctr">
            <a:normAutofit/>
          </a:bodyPr>
          <a:lstStyle/>
          <a:p>
            <a:r>
              <a:rPr lang="en-GB" sz="3200" dirty="0"/>
              <a:t>Activity 4.4</a:t>
            </a:r>
          </a:p>
        </p:txBody>
      </p:sp>
      <p:sp>
        <p:nvSpPr>
          <p:cNvPr id="4" name="Text Placeholder 3">
            <a:extLst>
              <a:ext uri="{FF2B5EF4-FFF2-40B4-BE49-F238E27FC236}">
                <a16:creationId xmlns:a16="http://schemas.microsoft.com/office/drawing/2014/main" id="{E641C595-5B65-AF73-83B5-2DDFA7CD5A1E}"/>
              </a:ext>
            </a:extLst>
          </p:cNvPr>
          <p:cNvSpPr>
            <a:spLocks noGrp="1"/>
          </p:cNvSpPr>
          <p:nvPr>
            <p:ph type="body" sz="quarter" idx="12"/>
          </p:nvPr>
        </p:nvSpPr>
        <p:spPr>
          <a:xfrm>
            <a:off x="330643" y="1057507"/>
            <a:ext cx="5118587" cy="3601574"/>
          </a:xfrm>
        </p:spPr>
        <p:txBody>
          <a:bodyPr>
            <a:normAutofit/>
          </a:bodyPr>
          <a:lstStyle/>
          <a:p>
            <a:pPr>
              <a:lnSpc>
                <a:spcPct val="150000"/>
              </a:lnSpc>
            </a:pPr>
            <a:r>
              <a:rPr lang="en-GB" sz="2400" b="0" dirty="0"/>
              <a:t>Thinking about each of the four cases examined, </a:t>
            </a:r>
            <a:r>
              <a:rPr lang="en-US" sz="2400" b="0" dirty="0"/>
              <a:t>contribute to a class discussion to identify the legislation, guidance and policy and procedures that were not followed or were breached in each of the cases.</a:t>
            </a:r>
            <a:endParaRPr lang="en-GB" sz="2400" b="0" dirty="0"/>
          </a:p>
        </p:txBody>
      </p:sp>
      <p:pic>
        <p:nvPicPr>
          <p:cNvPr id="7" name="Graphic 6">
            <a:extLst>
              <a:ext uri="{FF2B5EF4-FFF2-40B4-BE49-F238E27FC236}">
                <a16:creationId xmlns:a16="http://schemas.microsoft.com/office/drawing/2014/main" id="{A58FA50E-D62D-2369-1751-E7996EF0F8E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5963" y="949325"/>
            <a:ext cx="3384550" cy="3384550"/>
          </a:xfrm>
          <a:prstGeom prst="rect">
            <a:avLst/>
          </a:prstGeom>
        </p:spPr>
      </p:pic>
      <p:sp>
        <p:nvSpPr>
          <p:cNvPr id="6" name="Footer Placeholder 4">
            <a:extLst>
              <a:ext uri="{FF2B5EF4-FFF2-40B4-BE49-F238E27FC236}">
                <a16:creationId xmlns:a16="http://schemas.microsoft.com/office/drawing/2014/main" id="{873BEE98-0BC0-7BB3-1BF6-15C12B4B4A9B}"/>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9F334081-50F9-A7EB-743B-14D3252BB5C5}"/>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78</a:t>
            </a:fld>
            <a:endParaRPr lang="en-GB"/>
          </a:p>
        </p:txBody>
      </p:sp>
    </p:spTree>
    <p:extLst>
      <p:ext uri="{BB962C8B-B14F-4D97-AF65-F5344CB8AC3E}">
        <p14:creationId xmlns:p14="http://schemas.microsoft.com/office/powerpoint/2010/main" val="27524835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7DF38-33C3-BEC8-BA20-4AD159DC12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00E4CF-BF4A-4C1E-4595-D391F0C174B3}"/>
              </a:ext>
            </a:extLst>
          </p:cNvPr>
          <p:cNvSpPr>
            <a:spLocks noGrp="1"/>
          </p:cNvSpPr>
          <p:nvPr>
            <p:ph type="title"/>
          </p:nvPr>
        </p:nvSpPr>
        <p:spPr/>
        <p:txBody>
          <a:bodyPr anchor="ctr">
            <a:normAutofit/>
          </a:bodyPr>
          <a:lstStyle/>
          <a:p>
            <a:r>
              <a:rPr lang="en-GB" sz="3200" dirty="0"/>
              <a:t>Progress check: True or false?</a:t>
            </a:r>
          </a:p>
        </p:txBody>
      </p:sp>
      <p:sp>
        <p:nvSpPr>
          <p:cNvPr id="4" name="Text Placeholder 3">
            <a:extLst>
              <a:ext uri="{FF2B5EF4-FFF2-40B4-BE49-F238E27FC236}">
                <a16:creationId xmlns:a16="http://schemas.microsoft.com/office/drawing/2014/main" id="{A5C72FA9-17AE-D609-1FD9-D29FC79D0389}"/>
              </a:ext>
            </a:extLst>
          </p:cNvPr>
          <p:cNvSpPr>
            <a:spLocks noGrp="1"/>
          </p:cNvSpPr>
          <p:nvPr>
            <p:ph type="body" sz="quarter" idx="12"/>
          </p:nvPr>
        </p:nvSpPr>
        <p:spPr>
          <a:xfrm>
            <a:off x="306259" y="909909"/>
            <a:ext cx="8530859" cy="3780863"/>
          </a:xfrm>
        </p:spPr>
        <p:txBody>
          <a:bodyPr/>
          <a:lstStyle/>
          <a:p>
            <a:pPr marL="514350" indent="-514350">
              <a:lnSpc>
                <a:spcPct val="150000"/>
              </a:lnSpc>
              <a:buFont typeface="+mj-lt"/>
              <a:buAutoNum type="arabicPeriod"/>
            </a:pPr>
            <a:r>
              <a:rPr lang="en-GB" sz="2400" dirty="0"/>
              <a:t>You should identify who might be harmed before you identify the hazard.</a:t>
            </a:r>
          </a:p>
          <a:p>
            <a:pPr marL="514350" indent="-514350">
              <a:lnSpc>
                <a:spcPct val="150000"/>
              </a:lnSpc>
              <a:buFont typeface="+mj-lt"/>
              <a:buAutoNum type="arabicPeriod"/>
            </a:pPr>
            <a:r>
              <a:rPr lang="en-GB" sz="2400" dirty="0"/>
              <a:t>A risk assessment should be reviewed at least weekly.</a:t>
            </a:r>
          </a:p>
          <a:p>
            <a:pPr marL="514350" indent="-514350">
              <a:lnSpc>
                <a:spcPct val="150000"/>
              </a:lnSpc>
              <a:buFont typeface="+mj-lt"/>
              <a:buAutoNum type="arabicPeriod"/>
            </a:pPr>
            <a:r>
              <a:rPr lang="en-GB" sz="2400" dirty="0"/>
              <a:t>It is a statutory requirement of the EYFS that risk assessments be carried out.</a:t>
            </a:r>
          </a:p>
          <a:p>
            <a:pPr marL="514350" indent="-514350">
              <a:lnSpc>
                <a:spcPct val="150000"/>
              </a:lnSpc>
              <a:buFont typeface="+mj-lt"/>
              <a:buAutoNum type="arabicPeriod"/>
            </a:pPr>
            <a:r>
              <a:rPr lang="en-GB" sz="2400" dirty="0"/>
              <a:t>All risk assessments should be written.</a:t>
            </a:r>
          </a:p>
          <a:p>
            <a:pPr marL="514350" indent="-514350">
              <a:lnSpc>
                <a:spcPct val="150000"/>
              </a:lnSpc>
              <a:buFont typeface="+mj-lt"/>
              <a:buAutoNum type="arabicPeriod"/>
            </a:pPr>
            <a:r>
              <a:rPr lang="en-GB" sz="2400" dirty="0"/>
              <a:t>You should remove all risk to keep children safe.</a:t>
            </a:r>
          </a:p>
          <a:p>
            <a:pPr marL="514350" indent="-514350">
              <a:buFont typeface="+mj-lt"/>
              <a:buAutoNum type="arabicPeriod"/>
            </a:pPr>
            <a:endParaRPr lang="en-GB" sz="2400" dirty="0"/>
          </a:p>
        </p:txBody>
      </p:sp>
      <p:pic>
        <p:nvPicPr>
          <p:cNvPr id="6" name="Graphic 5">
            <a:extLst>
              <a:ext uri="{FF2B5EF4-FFF2-40B4-BE49-F238E27FC236}">
                <a16:creationId xmlns:a16="http://schemas.microsoft.com/office/drawing/2014/main" id="{8F0407C5-0B97-943B-6C06-A5C3E7BCADF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323" y="140277"/>
            <a:ext cx="914400" cy="914400"/>
          </a:xfrm>
          <a:prstGeom prst="rect">
            <a:avLst/>
          </a:prstGeom>
        </p:spPr>
      </p:pic>
      <p:sp>
        <p:nvSpPr>
          <p:cNvPr id="7" name="Footer Placeholder 4">
            <a:extLst>
              <a:ext uri="{FF2B5EF4-FFF2-40B4-BE49-F238E27FC236}">
                <a16:creationId xmlns:a16="http://schemas.microsoft.com/office/drawing/2014/main" id="{71B640E0-AD2B-A31C-3BE0-CBD03519957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7FF5F324-A280-854E-CD9A-BDC13DE90E34}"/>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79</a:t>
            </a:fld>
            <a:endParaRPr lang="en-GB"/>
          </a:p>
        </p:txBody>
      </p:sp>
    </p:spTree>
    <p:extLst>
      <p:ext uri="{BB962C8B-B14F-4D97-AF65-F5344CB8AC3E}">
        <p14:creationId xmlns:p14="http://schemas.microsoft.com/office/powerpoint/2010/main" val="3194622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D2E71D-5B14-49C9-A2BE-14267D0E424E}"/>
              </a:ext>
            </a:extLst>
          </p:cNvPr>
          <p:cNvSpPr>
            <a:spLocks noGrp="1"/>
          </p:cNvSpPr>
          <p:nvPr>
            <p:ph type="title"/>
          </p:nvPr>
        </p:nvSpPr>
        <p:spPr>
          <a:xfrm>
            <a:off x="462153" y="522849"/>
            <a:ext cx="8437563" cy="699425"/>
          </a:xfrm>
        </p:spPr>
        <p:txBody>
          <a:bodyPr>
            <a:normAutofit/>
          </a:bodyPr>
          <a:lstStyle/>
          <a:p>
            <a:pPr>
              <a:lnSpc>
                <a:spcPct val="120000"/>
              </a:lnSpc>
            </a:pPr>
            <a:r>
              <a:rPr lang="en-GB" sz="3200" dirty="0"/>
              <a:t>Legislation (non-exhaustive list)</a:t>
            </a:r>
          </a:p>
        </p:txBody>
      </p:sp>
      <p:sp>
        <p:nvSpPr>
          <p:cNvPr id="4" name="Text Placeholder 3">
            <a:extLst>
              <a:ext uri="{FF2B5EF4-FFF2-40B4-BE49-F238E27FC236}">
                <a16:creationId xmlns:a16="http://schemas.microsoft.com/office/drawing/2014/main" id="{9125EA98-1038-41D9-9D81-61AE7DE335A1}"/>
              </a:ext>
            </a:extLst>
          </p:cNvPr>
          <p:cNvSpPr>
            <a:spLocks noGrp="1"/>
          </p:cNvSpPr>
          <p:nvPr>
            <p:ph type="body" sz="quarter" idx="12"/>
          </p:nvPr>
        </p:nvSpPr>
        <p:spPr>
          <a:xfrm>
            <a:off x="462154" y="1213807"/>
            <a:ext cx="8219694" cy="3420867"/>
          </a:xfrm>
        </p:spPr>
        <p:txBody>
          <a:bodyPr vert="horz" lIns="0" tIns="0" rIns="0" bIns="0" rtlCol="0" anchor="t">
            <a:noAutofit/>
          </a:bodyPr>
          <a:lstStyle/>
          <a:p>
            <a:pPr marL="285750" indent="-285750">
              <a:lnSpc>
                <a:spcPct val="120000"/>
              </a:lnSpc>
              <a:buFont typeface="Arial" panose="020B0604020202020204" pitchFamily="34" charset="0"/>
              <a:buChar char="•"/>
            </a:pPr>
            <a:r>
              <a:rPr lang="en-GB" sz="1600" dirty="0"/>
              <a:t>Health and Safety at Work Act 1974</a:t>
            </a:r>
          </a:p>
          <a:p>
            <a:pPr marL="285750" indent="-285750">
              <a:lnSpc>
                <a:spcPct val="120000"/>
              </a:lnSpc>
              <a:buFont typeface="Arial" panose="020B0604020202020204" pitchFamily="34" charset="0"/>
              <a:buChar char="•"/>
            </a:pPr>
            <a:r>
              <a:rPr lang="en-GB" sz="1600" dirty="0"/>
              <a:t>Reporting of Injuries, Diseases and Dangerous Occurrences (RIDDOR) 2013</a:t>
            </a:r>
            <a:endParaRPr lang="en-GB" sz="1600" dirty="0">
              <a:cs typeface="Arial"/>
            </a:endParaRPr>
          </a:p>
          <a:p>
            <a:pPr marL="285750" indent="-285750">
              <a:lnSpc>
                <a:spcPct val="120000"/>
              </a:lnSpc>
              <a:buFont typeface="Arial" panose="020B0604020202020204" pitchFamily="34" charset="0"/>
              <a:buChar char="•"/>
            </a:pPr>
            <a:r>
              <a:rPr lang="en-GB" sz="1600" dirty="0"/>
              <a:t>Control of Substances Hazardous to Health (COSHH)</a:t>
            </a:r>
            <a:endParaRPr lang="en-GB" sz="1600" dirty="0">
              <a:cs typeface="Arial"/>
            </a:endParaRPr>
          </a:p>
          <a:p>
            <a:pPr marL="285750" indent="-285750" algn="l">
              <a:lnSpc>
                <a:spcPct val="120000"/>
              </a:lnSpc>
              <a:buFont typeface="Arial" panose="020B0604020202020204" pitchFamily="34" charset="0"/>
              <a:buChar char="•"/>
            </a:pPr>
            <a:r>
              <a:rPr lang="en-US" sz="1600" i="0" dirty="0">
                <a:effectLst/>
              </a:rPr>
              <a:t>Food Hygiene (England) Regulations 2006</a:t>
            </a:r>
          </a:p>
          <a:p>
            <a:pPr marL="285750" indent="-285750">
              <a:lnSpc>
                <a:spcPct val="120000"/>
              </a:lnSpc>
              <a:buFont typeface="Arial" panose="020B0604020202020204" pitchFamily="34" charset="0"/>
              <a:buChar char="•"/>
            </a:pPr>
            <a:r>
              <a:rPr lang="en-GB" sz="1600" dirty="0"/>
              <a:t>Equality Act 2010</a:t>
            </a:r>
          </a:p>
          <a:p>
            <a:pPr marL="285750" indent="-285750">
              <a:lnSpc>
                <a:spcPct val="120000"/>
              </a:lnSpc>
              <a:buFont typeface="Arial" panose="020B0604020202020204" pitchFamily="34" charset="0"/>
              <a:buChar char="•"/>
            </a:pPr>
            <a:r>
              <a:rPr lang="en-GB" sz="1600" dirty="0"/>
              <a:t>Children Act 1989/2004</a:t>
            </a:r>
          </a:p>
          <a:p>
            <a:pPr marL="285750" indent="-285750">
              <a:lnSpc>
                <a:spcPct val="120000"/>
              </a:lnSpc>
              <a:buFont typeface="Arial" panose="020B0604020202020204" pitchFamily="34" charset="0"/>
              <a:buChar char="•"/>
            </a:pPr>
            <a:r>
              <a:rPr lang="en-GB" sz="1600" dirty="0"/>
              <a:t>Childcare Act 2006</a:t>
            </a:r>
          </a:p>
          <a:p>
            <a:pPr marL="285750" indent="-285750">
              <a:lnSpc>
                <a:spcPct val="120000"/>
              </a:lnSpc>
              <a:buFont typeface="Arial" panose="020B0604020202020204" pitchFamily="34" charset="0"/>
              <a:buChar char="•"/>
            </a:pPr>
            <a:r>
              <a:rPr lang="en-GB" sz="1600" dirty="0"/>
              <a:t>Early Years Foundation Stage </a:t>
            </a:r>
          </a:p>
          <a:p>
            <a:pPr marL="285750" indent="-285750">
              <a:lnSpc>
                <a:spcPct val="120000"/>
              </a:lnSpc>
              <a:buFont typeface="Arial" panose="020B0604020202020204" pitchFamily="34" charset="0"/>
              <a:buChar char="•"/>
            </a:pPr>
            <a:r>
              <a:rPr lang="en-GB" sz="1600" dirty="0"/>
              <a:t>Working Together to Safeguard Children</a:t>
            </a:r>
          </a:p>
          <a:p>
            <a:pPr marL="285750" indent="-285750">
              <a:lnSpc>
                <a:spcPct val="120000"/>
              </a:lnSpc>
              <a:buFont typeface="Arial" panose="020B0604020202020204" pitchFamily="34" charset="0"/>
              <a:buChar char="•"/>
            </a:pPr>
            <a:r>
              <a:rPr lang="en-GB" sz="1600" dirty="0"/>
              <a:t>Keeping Children Safe in Education</a:t>
            </a:r>
          </a:p>
          <a:p>
            <a:pPr>
              <a:lnSpc>
                <a:spcPct val="120000"/>
              </a:lnSpc>
            </a:pPr>
            <a:r>
              <a:rPr lang="en-GB" sz="1600" dirty="0">
                <a:cs typeface="Arial"/>
              </a:rPr>
              <a:t>Please refer to the latest versions.</a:t>
            </a:r>
          </a:p>
          <a:p>
            <a:pPr>
              <a:lnSpc>
                <a:spcPct val="120000"/>
              </a:lnSpc>
            </a:pPr>
            <a:endParaRPr lang="en-GB" sz="1600" dirty="0"/>
          </a:p>
          <a:p>
            <a:pPr>
              <a:lnSpc>
                <a:spcPct val="120000"/>
              </a:lnSpc>
            </a:pPr>
            <a:endParaRPr lang="en-GB" sz="1600" dirty="0"/>
          </a:p>
          <a:p>
            <a:pPr>
              <a:lnSpc>
                <a:spcPct val="120000"/>
              </a:lnSpc>
            </a:pPr>
            <a:endParaRPr lang="en-GB" sz="1600" dirty="0"/>
          </a:p>
          <a:p>
            <a:pPr>
              <a:lnSpc>
                <a:spcPct val="120000"/>
              </a:lnSpc>
            </a:pPr>
            <a:endParaRPr lang="en-GB" sz="1600" dirty="0"/>
          </a:p>
          <a:p>
            <a:pPr>
              <a:lnSpc>
                <a:spcPct val="120000"/>
              </a:lnSpc>
            </a:pPr>
            <a:endParaRPr lang="en-GB" sz="1600" dirty="0">
              <a:cs typeface="Arial"/>
            </a:endParaRPr>
          </a:p>
        </p:txBody>
      </p:sp>
      <p:pic>
        <p:nvPicPr>
          <p:cNvPr id="6" name="Graphic 5">
            <a:extLst>
              <a:ext uri="{FF2B5EF4-FFF2-40B4-BE49-F238E27FC236}">
                <a16:creationId xmlns:a16="http://schemas.microsoft.com/office/drawing/2014/main" id="{49437FE4-8BC5-44D1-99AF-B4F7C09F539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98643" y="2543004"/>
            <a:ext cx="2091670" cy="2091670"/>
          </a:xfrm>
          <a:prstGeom prst="rect">
            <a:avLst/>
          </a:prstGeom>
        </p:spPr>
      </p:pic>
      <p:sp>
        <p:nvSpPr>
          <p:cNvPr id="5" name="Footer Placeholder 4">
            <a:extLst>
              <a:ext uri="{FF2B5EF4-FFF2-40B4-BE49-F238E27FC236}">
                <a16:creationId xmlns:a16="http://schemas.microsoft.com/office/drawing/2014/main" id="{1AB88DCA-42FD-4966-8420-492027882A52}"/>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5AEE19A8-B9F8-42DA-962B-5510AAC0C1C6}"/>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8</a:t>
            </a:fld>
            <a:endParaRPr lang="en-GB" dirty="0"/>
          </a:p>
        </p:txBody>
      </p:sp>
    </p:spTree>
    <p:extLst>
      <p:ext uri="{BB962C8B-B14F-4D97-AF65-F5344CB8AC3E}">
        <p14:creationId xmlns:p14="http://schemas.microsoft.com/office/powerpoint/2010/main" val="20544234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036B2-86F6-83D1-6F4C-BE807A994D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B3F1A4-3D68-D2FD-E85B-3A3E5DFE7408}"/>
              </a:ext>
            </a:extLst>
          </p:cNvPr>
          <p:cNvSpPr>
            <a:spLocks noGrp="1"/>
          </p:cNvSpPr>
          <p:nvPr>
            <p:ph type="title"/>
          </p:nvPr>
        </p:nvSpPr>
        <p:spPr/>
        <p:txBody>
          <a:bodyPr anchor="ctr">
            <a:normAutofit/>
          </a:bodyPr>
          <a:lstStyle/>
          <a:p>
            <a:r>
              <a:rPr lang="en-GB" sz="3200" dirty="0"/>
              <a:t>Progress check: True or False? Answers</a:t>
            </a:r>
          </a:p>
        </p:txBody>
      </p:sp>
      <p:sp>
        <p:nvSpPr>
          <p:cNvPr id="4" name="Text Placeholder 3">
            <a:extLst>
              <a:ext uri="{FF2B5EF4-FFF2-40B4-BE49-F238E27FC236}">
                <a16:creationId xmlns:a16="http://schemas.microsoft.com/office/drawing/2014/main" id="{867E06D6-4042-1AB6-DD39-A31658ACA545}"/>
              </a:ext>
            </a:extLst>
          </p:cNvPr>
          <p:cNvSpPr>
            <a:spLocks noGrp="1"/>
          </p:cNvSpPr>
          <p:nvPr>
            <p:ph type="body" sz="quarter" idx="12"/>
          </p:nvPr>
        </p:nvSpPr>
        <p:spPr>
          <a:xfrm>
            <a:off x="232950" y="1203983"/>
            <a:ext cx="8248361" cy="3390320"/>
          </a:xfrm>
        </p:spPr>
        <p:txBody>
          <a:bodyPr/>
          <a:lstStyle/>
          <a:p>
            <a:pPr marL="514350" indent="-514350">
              <a:buFont typeface="+mj-lt"/>
              <a:buAutoNum type="arabicPeriod"/>
            </a:pPr>
            <a:r>
              <a:rPr lang="en-GB" sz="2400" dirty="0"/>
              <a:t>You should identify who might be harmed before you identify the hazard. </a:t>
            </a:r>
            <a:r>
              <a:rPr lang="en-GB" sz="2400" dirty="0">
                <a:solidFill>
                  <a:srgbClr val="FF0000"/>
                </a:solidFill>
              </a:rPr>
              <a:t>False, you first need to know what the hazard is before you can assess the likelihood of harm and who might be harmed.</a:t>
            </a:r>
          </a:p>
          <a:p>
            <a:pPr marL="514350" indent="-514350">
              <a:buFont typeface="+mj-lt"/>
              <a:buAutoNum type="arabicPeriod"/>
            </a:pPr>
            <a:r>
              <a:rPr lang="en-GB" sz="2400" dirty="0"/>
              <a:t>A risk assessment should be reviewed at least weekly. </a:t>
            </a:r>
            <a:r>
              <a:rPr lang="en-GB" sz="2400" dirty="0">
                <a:solidFill>
                  <a:srgbClr val="FF0000"/>
                </a:solidFill>
              </a:rPr>
              <a:t>False, risk assessments should be reviewed as often as necessary. This may be more or less often than weekly. For example, you may not need to review a trip risk assessment as this is a one-off activity. </a:t>
            </a:r>
            <a:endParaRPr lang="en-GB" sz="2400" dirty="0"/>
          </a:p>
          <a:p>
            <a:pPr marL="514350" indent="-514350">
              <a:buFont typeface="+mj-lt"/>
              <a:buAutoNum type="arabicPeriod"/>
            </a:pPr>
            <a:endParaRPr lang="en-GB" dirty="0">
              <a:solidFill>
                <a:srgbClr val="FF0000"/>
              </a:solidFill>
            </a:endParaRPr>
          </a:p>
        </p:txBody>
      </p:sp>
      <p:sp>
        <p:nvSpPr>
          <p:cNvPr id="6" name="Footer Placeholder 4">
            <a:extLst>
              <a:ext uri="{FF2B5EF4-FFF2-40B4-BE49-F238E27FC236}">
                <a16:creationId xmlns:a16="http://schemas.microsoft.com/office/drawing/2014/main" id="{6D551D66-2EEB-09EB-D1B1-6E161CD7850E}"/>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00904800-E9FD-A40C-CC87-94465F2F62FE}"/>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80</a:t>
            </a:fld>
            <a:endParaRPr lang="en-GB"/>
          </a:p>
        </p:txBody>
      </p:sp>
    </p:spTree>
    <p:extLst>
      <p:ext uri="{BB962C8B-B14F-4D97-AF65-F5344CB8AC3E}">
        <p14:creationId xmlns:p14="http://schemas.microsoft.com/office/powerpoint/2010/main" val="3995923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CB703-10A1-03C8-1991-3AAB2B4445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81F313F-E03D-486F-FA0E-2952D56E587F}"/>
              </a:ext>
            </a:extLst>
          </p:cNvPr>
          <p:cNvSpPr>
            <a:spLocks noGrp="1"/>
          </p:cNvSpPr>
          <p:nvPr>
            <p:ph type="title"/>
          </p:nvPr>
        </p:nvSpPr>
        <p:spPr/>
        <p:txBody>
          <a:bodyPr anchor="ctr">
            <a:normAutofit/>
          </a:bodyPr>
          <a:lstStyle/>
          <a:p>
            <a:r>
              <a:rPr lang="en-GB" sz="3200" dirty="0"/>
              <a:t>Progress check – True or False?</a:t>
            </a:r>
          </a:p>
        </p:txBody>
      </p:sp>
      <p:sp>
        <p:nvSpPr>
          <p:cNvPr id="4" name="Text Placeholder 3">
            <a:extLst>
              <a:ext uri="{FF2B5EF4-FFF2-40B4-BE49-F238E27FC236}">
                <a16:creationId xmlns:a16="http://schemas.microsoft.com/office/drawing/2014/main" id="{B53F498C-C939-29DC-747B-E385C733ED3A}"/>
              </a:ext>
            </a:extLst>
          </p:cNvPr>
          <p:cNvSpPr>
            <a:spLocks noGrp="1"/>
          </p:cNvSpPr>
          <p:nvPr>
            <p:ph type="body" sz="quarter" idx="12"/>
          </p:nvPr>
        </p:nvSpPr>
        <p:spPr>
          <a:xfrm>
            <a:off x="297811" y="1260244"/>
            <a:ext cx="8568029" cy="3042907"/>
          </a:xfrm>
        </p:spPr>
        <p:txBody>
          <a:bodyPr/>
          <a:lstStyle/>
          <a:p>
            <a:pPr marL="514350" indent="-514350">
              <a:buFont typeface="+mj-lt"/>
              <a:buAutoNum type="arabicPeriod" startAt="3"/>
            </a:pPr>
            <a:r>
              <a:rPr lang="en-GB" sz="2400" dirty="0"/>
              <a:t>It is a statutory requirement of the EYFS that risk assessments should be carried out. </a:t>
            </a:r>
            <a:r>
              <a:rPr lang="en-GB" sz="2400" dirty="0">
                <a:solidFill>
                  <a:srgbClr val="FF0000"/>
                </a:solidFill>
              </a:rPr>
              <a:t>True, EYFS 3.76.</a:t>
            </a:r>
            <a:endParaRPr lang="en-GB" sz="2400" dirty="0"/>
          </a:p>
          <a:p>
            <a:pPr marL="514350" indent="-514350">
              <a:lnSpc>
                <a:spcPct val="100000"/>
              </a:lnSpc>
              <a:buFont typeface="+mj-lt"/>
              <a:buAutoNum type="arabicPeriod" startAt="4"/>
            </a:pPr>
            <a:r>
              <a:rPr lang="en-GB" sz="2400" dirty="0"/>
              <a:t>All risk assessments should be written. </a:t>
            </a:r>
            <a:r>
              <a:rPr lang="en-GB" sz="2400" dirty="0">
                <a:solidFill>
                  <a:srgbClr val="FF0000"/>
                </a:solidFill>
              </a:rPr>
              <a:t>False, but it is important to consider how these risk assessments will be shared effectively if they are not recorded.</a:t>
            </a:r>
            <a:endParaRPr lang="en-GB" sz="2400" dirty="0"/>
          </a:p>
          <a:p>
            <a:pPr marL="514350" indent="-514350">
              <a:lnSpc>
                <a:spcPct val="100000"/>
              </a:lnSpc>
              <a:buFont typeface="+mj-lt"/>
              <a:buAutoNum type="arabicPeriod" startAt="4"/>
            </a:pPr>
            <a:r>
              <a:rPr lang="en-GB" sz="2400" dirty="0"/>
              <a:t>You should remove all risk to keep children safe. </a:t>
            </a:r>
            <a:r>
              <a:rPr lang="en-GB" sz="2400" dirty="0">
                <a:solidFill>
                  <a:srgbClr val="FF0000"/>
                </a:solidFill>
              </a:rPr>
              <a:t>False, we need to consider the risk benefit and manage the risk accordingly.</a:t>
            </a:r>
            <a:endParaRPr lang="en-GB" sz="2400" dirty="0"/>
          </a:p>
          <a:p>
            <a:pPr marL="514350" indent="-514350">
              <a:buFont typeface="+mj-lt"/>
              <a:buAutoNum type="arabicPeriod" startAt="3"/>
            </a:pPr>
            <a:endParaRPr lang="en-GB" dirty="0"/>
          </a:p>
          <a:p>
            <a:pPr marL="514350" indent="-514350">
              <a:buFont typeface="+mj-lt"/>
              <a:buAutoNum type="arabicPeriod" startAt="3"/>
            </a:pPr>
            <a:endParaRPr lang="en-GB" dirty="0"/>
          </a:p>
        </p:txBody>
      </p:sp>
      <p:sp>
        <p:nvSpPr>
          <p:cNvPr id="6" name="Footer Placeholder 4">
            <a:extLst>
              <a:ext uri="{FF2B5EF4-FFF2-40B4-BE49-F238E27FC236}">
                <a16:creationId xmlns:a16="http://schemas.microsoft.com/office/drawing/2014/main" id="{80C42ECD-BDA1-E896-AB32-4D06B9C1F18D}"/>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6EB331E6-95B7-C849-9B3D-50B423D1F275}"/>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81</a:t>
            </a:fld>
            <a:endParaRPr lang="en-GB"/>
          </a:p>
        </p:txBody>
      </p:sp>
    </p:spTree>
    <p:extLst>
      <p:ext uri="{BB962C8B-B14F-4D97-AF65-F5344CB8AC3E}">
        <p14:creationId xmlns:p14="http://schemas.microsoft.com/office/powerpoint/2010/main" val="40252886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AF1717-66E1-97E2-1AB0-C33E6E839964}"/>
              </a:ext>
            </a:extLst>
          </p:cNvPr>
          <p:cNvSpPr>
            <a:spLocks noGrp="1"/>
          </p:cNvSpPr>
          <p:nvPr>
            <p:ph type="title"/>
          </p:nvPr>
        </p:nvSpPr>
        <p:spPr>
          <a:xfrm>
            <a:off x="232950" y="137450"/>
            <a:ext cx="8437563" cy="699425"/>
          </a:xfrm>
        </p:spPr>
        <p:txBody>
          <a:bodyPr anchor="ctr">
            <a:normAutofit/>
          </a:bodyPr>
          <a:lstStyle/>
          <a:p>
            <a:r>
              <a:rPr lang="en-GB" sz="3200" dirty="0"/>
              <a:t>Home study 4.0</a:t>
            </a:r>
          </a:p>
        </p:txBody>
      </p:sp>
      <p:graphicFrame>
        <p:nvGraphicFramePr>
          <p:cNvPr id="7" name="Text Placeholder 3" descr="Prepare a poster for display in the classroom. The poster should clearly explain to parents how and why settings carry out risk assessments. You could include the five steps to risk assessment to help you explain.">
            <a:extLst>
              <a:ext uri="{FF2B5EF4-FFF2-40B4-BE49-F238E27FC236}">
                <a16:creationId xmlns:a16="http://schemas.microsoft.com/office/drawing/2014/main" id="{4A83F88A-A01B-A08D-9246-114501402BE6}"/>
              </a:ext>
            </a:extLst>
          </p:cNvPr>
          <p:cNvGraphicFramePr/>
          <p:nvPr>
            <p:extLst>
              <p:ext uri="{D42A27DB-BD31-4B8C-83A1-F6EECF244321}">
                <p14:modId xmlns:p14="http://schemas.microsoft.com/office/powerpoint/2010/main" val="917035692"/>
              </p:ext>
            </p:extLst>
          </p:nvPr>
        </p:nvGraphicFramePr>
        <p:xfrm>
          <a:off x="585771" y="980294"/>
          <a:ext cx="6020769" cy="3643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Content Placeholder 7">
            <a:extLst>
              <a:ext uri="{FF2B5EF4-FFF2-40B4-BE49-F238E27FC236}">
                <a16:creationId xmlns:a16="http://schemas.microsoft.com/office/drawing/2014/main" id="{51C43498-8E98-ECBF-89F9-657D1FE18E44}"/>
              </a:ext>
              <a:ext uri="{C183D7F6-B498-43B3-948B-1728B52AA6E4}">
                <adec:decorative xmlns:adec="http://schemas.microsoft.com/office/drawing/2017/decorative" val="1"/>
              </a:ext>
            </a:extLst>
          </p:cNvPr>
          <p:cNvPicPr>
            <a:picLocks noGrp="1" noChangeAspect="1"/>
          </p:cNvPicPr>
          <p:nvPr>
            <p:ph sz="quarter" idx="14"/>
          </p:nvPr>
        </p:nvPicPr>
        <p:blipFill>
          <a:blip r:embed="rId8" cstate="print">
            <a:extLst>
              <a:ext uri="{28A0092B-C50C-407E-A947-70E740481C1C}">
                <a14:useLocalDpi xmlns:a14="http://schemas.microsoft.com/office/drawing/2010/main" val="0"/>
              </a:ext>
            </a:extLst>
          </a:blip>
          <a:stretch>
            <a:fillRect/>
          </a:stretch>
        </p:blipFill>
        <p:spPr>
          <a:xfrm flipH="1">
            <a:off x="6205605" y="407344"/>
            <a:ext cx="2705445" cy="4081378"/>
          </a:xfrm>
        </p:spPr>
      </p:pic>
      <p:sp>
        <p:nvSpPr>
          <p:cNvPr id="4" name="Footer Placeholder 4">
            <a:extLst>
              <a:ext uri="{FF2B5EF4-FFF2-40B4-BE49-F238E27FC236}">
                <a16:creationId xmlns:a16="http://schemas.microsoft.com/office/drawing/2014/main" id="{F88C9083-3FC0-4F32-4CAA-8697FA1FCA35}"/>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B5876802-3978-17FB-9FF8-0FD6310F2E1B}"/>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82</a:t>
            </a:fld>
            <a:endParaRPr lang="en-GB"/>
          </a:p>
        </p:txBody>
      </p:sp>
    </p:spTree>
    <p:extLst>
      <p:ext uri="{BB962C8B-B14F-4D97-AF65-F5344CB8AC3E}">
        <p14:creationId xmlns:p14="http://schemas.microsoft.com/office/powerpoint/2010/main" val="23385082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F2C95-6963-550D-FA16-9BEAD449C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D58D17-8E07-CD1C-390A-7D639E31C9D0}"/>
              </a:ext>
            </a:extLst>
          </p:cNvPr>
          <p:cNvSpPr>
            <a:spLocks noGrp="1"/>
          </p:cNvSpPr>
          <p:nvPr>
            <p:ph type="ctrTitle"/>
          </p:nvPr>
        </p:nvSpPr>
        <p:spPr>
          <a:xfrm>
            <a:off x="2446020" y="1455480"/>
            <a:ext cx="6408720" cy="1602360"/>
          </a:xfrm>
        </p:spPr>
        <p:txBody>
          <a:bodyPr/>
          <a:lstStyle/>
          <a:p>
            <a:r>
              <a:rPr lang="en-US"/>
              <a:t>05</a:t>
            </a:r>
          </a:p>
        </p:txBody>
      </p:sp>
      <p:sp>
        <p:nvSpPr>
          <p:cNvPr id="3" name="Subtitle 2">
            <a:extLst>
              <a:ext uri="{FF2B5EF4-FFF2-40B4-BE49-F238E27FC236}">
                <a16:creationId xmlns:a16="http://schemas.microsoft.com/office/drawing/2014/main" id="{EFE9B605-7D44-ED98-CB74-FF304987A5F0}"/>
              </a:ext>
            </a:extLst>
          </p:cNvPr>
          <p:cNvSpPr>
            <a:spLocks noGrp="1"/>
          </p:cNvSpPr>
          <p:nvPr>
            <p:ph type="subTitle" idx="1"/>
          </p:nvPr>
        </p:nvSpPr>
        <p:spPr/>
        <p:txBody>
          <a:bodyPr>
            <a:normAutofit/>
          </a:bodyPr>
          <a:lstStyle/>
          <a:p>
            <a:r>
              <a:rPr lang="en-GB" sz="2800" i="0">
                <a:effectLst/>
                <a:latin typeface="Arial" panose="020B0604020202020204" pitchFamily="34" charset="0"/>
              </a:rPr>
              <a:t>Identifying hazards</a:t>
            </a:r>
            <a:endParaRPr lang="en-US" sz="2800">
              <a:cs typeface="Arial"/>
            </a:endParaRPr>
          </a:p>
        </p:txBody>
      </p:sp>
    </p:spTree>
    <p:extLst>
      <p:ext uri="{BB962C8B-B14F-4D97-AF65-F5344CB8AC3E}">
        <p14:creationId xmlns:p14="http://schemas.microsoft.com/office/powerpoint/2010/main" val="9780043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5F3C5-7227-DA6A-7A66-D35486DC10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53BA9F-3EDD-E4D5-A7D0-CF1F4B482095}"/>
              </a:ext>
            </a:extLst>
          </p:cNvPr>
          <p:cNvSpPr>
            <a:spLocks noGrp="1"/>
          </p:cNvSpPr>
          <p:nvPr>
            <p:ph type="title"/>
          </p:nvPr>
        </p:nvSpPr>
        <p:spPr>
          <a:xfrm>
            <a:off x="232950" y="249900"/>
            <a:ext cx="8437563" cy="699425"/>
          </a:xfrm>
        </p:spPr>
        <p:txBody>
          <a:bodyPr anchor="t">
            <a:normAutofit/>
          </a:bodyPr>
          <a:lstStyle/>
          <a:p>
            <a:r>
              <a:rPr lang="en-GB" sz="3200" dirty="0"/>
              <a:t>Lesson objectives</a:t>
            </a:r>
          </a:p>
        </p:txBody>
      </p:sp>
      <p:sp>
        <p:nvSpPr>
          <p:cNvPr id="3" name="Text Placeholder 2">
            <a:extLst>
              <a:ext uri="{FF2B5EF4-FFF2-40B4-BE49-F238E27FC236}">
                <a16:creationId xmlns:a16="http://schemas.microsoft.com/office/drawing/2014/main" id="{FA962336-F22F-6B3B-07FA-78C0C9C0E48B}"/>
              </a:ext>
            </a:extLst>
          </p:cNvPr>
          <p:cNvSpPr>
            <a:spLocks noGrp="1"/>
          </p:cNvSpPr>
          <p:nvPr>
            <p:ph sz="quarter" idx="14"/>
          </p:nvPr>
        </p:nvSpPr>
        <p:spPr>
          <a:xfrm>
            <a:off x="490303" y="1050406"/>
            <a:ext cx="8163394" cy="3569350"/>
          </a:xfrm>
        </p:spPr>
        <p:txBody>
          <a:bodyPr vert="horz" lIns="0" tIns="0" rIns="0" bIns="0" rtlCol="0" anchor="t">
            <a:noAutofit/>
          </a:bodyPr>
          <a:lstStyle/>
          <a:p>
            <a:pPr algn="l" rtl="0" fontAlgn="base">
              <a:lnSpc>
                <a:spcPct val="120000"/>
              </a:lnSpc>
            </a:pPr>
            <a:r>
              <a:rPr lang="en-US" sz="2400" b="0" i="0" dirty="0">
                <a:solidFill>
                  <a:srgbClr val="000000"/>
                </a:solidFill>
                <a:effectLst/>
                <a:latin typeface="Arial" panose="020B0604020202020204" pitchFamily="34" charset="0"/>
              </a:rPr>
              <a:t>Explain the difference between hazard and risk. </a:t>
            </a:r>
          </a:p>
          <a:p>
            <a:pPr algn="l" rtl="0" fontAlgn="base">
              <a:lnSpc>
                <a:spcPct val="120000"/>
              </a:lnSpc>
            </a:pPr>
            <a:r>
              <a:rPr lang="en-US" sz="2400" b="0" i="0" dirty="0">
                <a:solidFill>
                  <a:srgbClr val="000000"/>
                </a:solidFill>
                <a:effectLst/>
                <a:latin typeface="Arial" panose="020B0604020202020204" pitchFamily="34" charset="0"/>
              </a:rPr>
              <a:t>Explain different types of risk assessment: </a:t>
            </a:r>
          </a:p>
          <a:p>
            <a:pPr marL="1080000" lvl="5" indent="-457200" fontAlgn="base">
              <a:lnSpc>
                <a:spcPct val="120000"/>
              </a:lnSpc>
            </a:pPr>
            <a:r>
              <a:rPr lang="en-US" sz="2400" b="0" i="0" dirty="0">
                <a:solidFill>
                  <a:srgbClr val="000000"/>
                </a:solidFill>
                <a:effectLst/>
                <a:latin typeface="Arial" panose="020B0604020202020204" pitchFamily="34" charset="0"/>
              </a:rPr>
              <a:t>generic </a:t>
            </a:r>
          </a:p>
          <a:p>
            <a:pPr marL="1080000" lvl="5" indent="-457200" fontAlgn="base">
              <a:lnSpc>
                <a:spcPct val="120000"/>
              </a:lnSpc>
            </a:pPr>
            <a:r>
              <a:rPr lang="en-US" sz="2400" b="0" i="0" dirty="0">
                <a:solidFill>
                  <a:srgbClr val="000000"/>
                </a:solidFill>
                <a:effectLst/>
                <a:latin typeface="Arial" panose="020B0604020202020204" pitchFamily="34" charset="0"/>
              </a:rPr>
              <a:t>specific </a:t>
            </a:r>
          </a:p>
          <a:p>
            <a:pPr marL="1080000" lvl="5" indent="-457200" fontAlgn="base">
              <a:lnSpc>
                <a:spcPct val="120000"/>
              </a:lnSpc>
            </a:pPr>
            <a:r>
              <a:rPr lang="en-US" sz="2400" b="0" i="0" dirty="0">
                <a:solidFill>
                  <a:srgbClr val="000000"/>
                </a:solidFill>
                <a:effectLst/>
                <a:latin typeface="Arial" panose="020B0604020202020204" pitchFamily="34" charset="0"/>
              </a:rPr>
              <a:t>dynamic.</a:t>
            </a:r>
            <a:r>
              <a:rPr lang="en-US" sz="2400" b="0" dirty="0">
                <a:latin typeface="Arial"/>
                <a:cs typeface="Arial"/>
              </a:rPr>
              <a:t> </a:t>
            </a:r>
            <a:endParaRPr lang="en-GB" sz="2400" dirty="0">
              <a:latin typeface="Arial"/>
              <a:cs typeface="Arial"/>
            </a:endParaRPr>
          </a:p>
        </p:txBody>
      </p:sp>
      <p:pic>
        <p:nvPicPr>
          <p:cNvPr id="7" name="Picture 6">
            <a:extLst>
              <a:ext uri="{FF2B5EF4-FFF2-40B4-BE49-F238E27FC236}">
                <a16:creationId xmlns:a16="http://schemas.microsoft.com/office/drawing/2014/main" id="{36C92D8B-50CE-E490-159C-4BA71725033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55992" y="2402019"/>
            <a:ext cx="2301656" cy="2491581"/>
          </a:xfrm>
          <a:prstGeom prst="rect">
            <a:avLst/>
          </a:prstGeom>
          <a:noFill/>
        </p:spPr>
      </p:pic>
      <p:sp>
        <p:nvSpPr>
          <p:cNvPr id="6" name="Footer Placeholder 4">
            <a:extLst>
              <a:ext uri="{FF2B5EF4-FFF2-40B4-BE49-F238E27FC236}">
                <a16:creationId xmlns:a16="http://schemas.microsoft.com/office/drawing/2014/main" id="{1DD1E5C4-BFD4-ACB8-7A96-3975A47D6357}"/>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5" name="Slide Number Placeholder 4">
            <a:extLst>
              <a:ext uri="{FF2B5EF4-FFF2-40B4-BE49-F238E27FC236}">
                <a16:creationId xmlns:a16="http://schemas.microsoft.com/office/drawing/2014/main" id="{3249CC22-A6F6-88B7-4694-C0DA7A15A7BC}"/>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84</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235192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F627FB-A512-30DC-2E64-46DC122361AD}"/>
              </a:ext>
            </a:extLst>
          </p:cNvPr>
          <p:cNvSpPr>
            <a:spLocks noGrp="1"/>
          </p:cNvSpPr>
          <p:nvPr>
            <p:ph type="title"/>
          </p:nvPr>
        </p:nvSpPr>
        <p:spPr/>
        <p:txBody>
          <a:bodyPr anchor="ctr">
            <a:normAutofit/>
          </a:bodyPr>
          <a:lstStyle/>
          <a:p>
            <a:r>
              <a:rPr lang="en-GB" sz="3200" dirty="0"/>
              <a:t>Starter activity 5.0</a:t>
            </a:r>
          </a:p>
        </p:txBody>
      </p:sp>
      <p:sp>
        <p:nvSpPr>
          <p:cNvPr id="8" name="Text Placeholder 7">
            <a:extLst>
              <a:ext uri="{FF2B5EF4-FFF2-40B4-BE49-F238E27FC236}">
                <a16:creationId xmlns:a16="http://schemas.microsoft.com/office/drawing/2014/main" id="{69846088-2865-1CAF-F3BF-A3555CCADBC1}"/>
              </a:ext>
            </a:extLst>
          </p:cNvPr>
          <p:cNvSpPr>
            <a:spLocks noGrp="1"/>
          </p:cNvSpPr>
          <p:nvPr>
            <p:ph type="body" sz="quarter" idx="12"/>
          </p:nvPr>
        </p:nvSpPr>
        <p:spPr>
          <a:xfrm>
            <a:off x="376439" y="1165689"/>
            <a:ext cx="6231774" cy="3601574"/>
          </a:xfrm>
        </p:spPr>
        <p:txBody>
          <a:bodyPr/>
          <a:lstStyle/>
          <a:p>
            <a:pPr>
              <a:lnSpc>
                <a:spcPct val="120000"/>
              </a:lnSpc>
            </a:pPr>
            <a:r>
              <a:rPr lang="en-GB" sz="2400" dirty="0"/>
              <a:t>Imagine you are explaining risk assessment to a level 2 apprentice.</a:t>
            </a:r>
          </a:p>
          <a:p>
            <a:pPr>
              <a:lnSpc>
                <a:spcPct val="120000"/>
              </a:lnSpc>
            </a:pPr>
            <a:endParaRPr lang="en-GB" sz="2400" dirty="0"/>
          </a:p>
          <a:p>
            <a:pPr>
              <a:lnSpc>
                <a:spcPct val="120000"/>
              </a:lnSpc>
            </a:pPr>
            <a:r>
              <a:rPr lang="en-GB" sz="2400" dirty="0"/>
              <a:t>Use an example from a setting’s outdoor area to explain the difference between a hazard and a risk.</a:t>
            </a:r>
          </a:p>
        </p:txBody>
      </p:sp>
      <p:pic>
        <p:nvPicPr>
          <p:cNvPr id="10" name="Graphic 9">
            <a:extLst>
              <a:ext uri="{FF2B5EF4-FFF2-40B4-BE49-F238E27FC236}">
                <a16:creationId xmlns:a16="http://schemas.microsoft.com/office/drawing/2014/main" id="{AF09D01A-9F22-F162-C1E4-A494E8728B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8213" y="1443830"/>
            <a:ext cx="2377322" cy="2377322"/>
          </a:xfrm>
          <a:prstGeom prst="rect">
            <a:avLst/>
          </a:prstGeom>
        </p:spPr>
      </p:pic>
      <p:sp>
        <p:nvSpPr>
          <p:cNvPr id="2" name="Footer Placeholder 4">
            <a:extLst>
              <a:ext uri="{FF2B5EF4-FFF2-40B4-BE49-F238E27FC236}">
                <a16:creationId xmlns:a16="http://schemas.microsoft.com/office/drawing/2014/main" id="{DF62DAE4-A32E-0E7B-6F1C-EFC121E638F6}"/>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5" name="Slide Number Placeholder 4">
            <a:extLst>
              <a:ext uri="{FF2B5EF4-FFF2-40B4-BE49-F238E27FC236}">
                <a16:creationId xmlns:a16="http://schemas.microsoft.com/office/drawing/2014/main" id="{7A4990A4-DB2A-C393-C7C4-9BA18A29DC41}"/>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108721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DCD171-2042-4116-1B3A-56F88A867E2B}"/>
              </a:ext>
            </a:extLst>
          </p:cNvPr>
          <p:cNvSpPr>
            <a:spLocks noGrp="1"/>
          </p:cNvSpPr>
          <p:nvPr>
            <p:ph type="title"/>
          </p:nvPr>
        </p:nvSpPr>
        <p:spPr>
          <a:xfrm>
            <a:off x="232950" y="249900"/>
            <a:ext cx="8437563" cy="699425"/>
          </a:xfrm>
        </p:spPr>
        <p:txBody>
          <a:bodyPr anchor="ctr">
            <a:normAutofit/>
          </a:bodyPr>
          <a:lstStyle/>
          <a:p>
            <a:r>
              <a:rPr lang="en-GB" sz="3200" dirty="0"/>
              <a:t>Starter activity example: Our idea</a:t>
            </a:r>
          </a:p>
        </p:txBody>
      </p:sp>
      <p:sp>
        <p:nvSpPr>
          <p:cNvPr id="4" name="Text Placeholder 3">
            <a:extLst>
              <a:ext uri="{FF2B5EF4-FFF2-40B4-BE49-F238E27FC236}">
                <a16:creationId xmlns:a16="http://schemas.microsoft.com/office/drawing/2014/main" id="{4825EDC5-3B34-095D-968D-99C3FC12FEF1}"/>
              </a:ext>
            </a:extLst>
          </p:cNvPr>
          <p:cNvSpPr>
            <a:spLocks noGrp="1"/>
          </p:cNvSpPr>
          <p:nvPr>
            <p:ph type="body" sz="quarter" idx="12"/>
          </p:nvPr>
        </p:nvSpPr>
        <p:spPr>
          <a:xfrm>
            <a:off x="274723" y="890472"/>
            <a:ext cx="5544631" cy="3816449"/>
          </a:xfrm>
        </p:spPr>
        <p:txBody>
          <a:bodyPr>
            <a:normAutofit fontScale="85000" lnSpcReduction="10000"/>
          </a:bodyPr>
          <a:lstStyle/>
          <a:p>
            <a:pPr>
              <a:lnSpc>
                <a:spcPct val="130000"/>
              </a:lnSpc>
            </a:pPr>
            <a:r>
              <a:rPr lang="en-GB" sz="2400" b="0" dirty="0"/>
              <a:t>The sand tray could be a </a:t>
            </a:r>
            <a:r>
              <a:rPr lang="en-GB" sz="2400" dirty="0"/>
              <a:t>hazard</a:t>
            </a:r>
            <a:r>
              <a:rPr lang="en-GB" sz="2400" b="0" dirty="0"/>
              <a:t> because of:</a:t>
            </a:r>
            <a:endParaRPr lang="en-GB" sz="2400" dirty="0"/>
          </a:p>
          <a:p>
            <a:pPr marL="457200" indent="-457200">
              <a:lnSpc>
                <a:spcPct val="130000"/>
              </a:lnSpc>
              <a:buFont typeface="Arial" panose="020B0604020202020204" pitchFamily="34" charset="0"/>
              <a:buChar char="•"/>
            </a:pPr>
            <a:r>
              <a:rPr lang="en-GB" sz="2400" b="0" dirty="0"/>
              <a:t>animal faeces – if left uncovered</a:t>
            </a:r>
          </a:p>
          <a:p>
            <a:pPr marL="457200" indent="-457200">
              <a:lnSpc>
                <a:spcPct val="130000"/>
              </a:lnSpc>
              <a:buFont typeface="Arial" panose="020B0604020202020204" pitchFamily="34" charset="0"/>
              <a:buChar char="•"/>
            </a:pPr>
            <a:r>
              <a:rPr lang="en-GB" sz="2400" b="0" dirty="0"/>
              <a:t>mouldy sand – if left too wet.</a:t>
            </a:r>
          </a:p>
          <a:p>
            <a:pPr marL="457200" indent="-457200">
              <a:lnSpc>
                <a:spcPct val="130000"/>
              </a:lnSpc>
              <a:buFont typeface="Arial" panose="020B0604020202020204" pitchFamily="34" charset="0"/>
              <a:buChar char="•"/>
            </a:pPr>
            <a:endParaRPr lang="en-GB" sz="2400" b="0" dirty="0"/>
          </a:p>
          <a:p>
            <a:pPr>
              <a:lnSpc>
                <a:spcPct val="130000"/>
              </a:lnSpc>
            </a:pPr>
            <a:r>
              <a:rPr lang="en-GB" sz="2400" b="0" dirty="0"/>
              <a:t>The </a:t>
            </a:r>
            <a:r>
              <a:rPr lang="en-GB" sz="2400" dirty="0"/>
              <a:t>risk</a:t>
            </a:r>
            <a:r>
              <a:rPr lang="en-GB" sz="2400" b="0" dirty="0"/>
              <a:t> is that the children and adults in the setting could become ill.</a:t>
            </a:r>
          </a:p>
          <a:p>
            <a:pPr>
              <a:lnSpc>
                <a:spcPct val="130000"/>
              </a:lnSpc>
            </a:pPr>
            <a:r>
              <a:rPr lang="en-GB" sz="2400" b="0" dirty="0"/>
              <a:t> </a:t>
            </a:r>
          </a:p>
          <a:p>
            <a:pPr>
              <a:lnSpc>
                <a:spcPct val="130000"/>
              </a:lnSpc>
            </a:pPr>
            <a:r>
              <a:rPr lang="en-GB" sz="2400" b="0" dirty="0"/>
              <a:t>The </a:t>
            </a:r>
            <a:r>
              <a:rPr lang="en-GB" sz="2400" dirty="0"/>
              <a:t>likelihood</a:t>
            </a:r>
            <a:r>
              <a:rPr lang="en-GB" sz="2400" b="0" dirty="0"/>
              <a:t> of this happening is low to medium.</a:t>
            </a:r>
          </a:p>
          <a:p>
            <a:endParaRPr lang="en-GB" sz="1600" dirty="0"/>
          </a:p>
        </p:txBody>
      </p:sp>
      <p:pic>
        <p:nvPicPr>
          <p:cNvPr id="6" name="Picture 5">
            <a:extLst>
              <a:ext uri="{FF2B5EF4-FFF2-40B4-BE49-F238E27FC236}">
                <a16:creationId xmlns:a16="http://schemas.microsoft.com/office/drawing/2014/main" id="{8321F558-7556-E04E-C8BD-E9FBF8E325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930660" y="1288570"/>
            <a:ext cx="2738888" cy="2458529"/>
          </a:xfrm>
          <a:prstGeom prst="rect">
            <a:avLst/>
          </a:prstGeom>
        </p:spPr>
      </p:pic>
      <p:sp>
        <p:nvSpPr>
          <p:cNvPr id="7" name="Footer Placeholder 4">
            <a:extLst>
              <a:ext uri="{FF2B5EF4-FFF2-40B4-BE49-F238E27FC236}">
                <a16:creationId xmlns:a16="http://schemas.microsoft.com/office/drawing/2014/main" id="{D1076739-8D02-507E-5AD9-D5C552534249}"/>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2" name="Slide Number Placeholder 1">
            <a:extLst>
              <a:ext uri="{FF2B5EF4-FFF2-40B4-BE49-F238E27FC236}">
                <a16:creationId xmlns:a16="http://schemas.microsoft.com/office/drawing/2014/main" id="{C5330E62-5CC6-4214-D1E4-71B5CF7A87EB}"/>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86</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657976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27B88F-6E30-4A4A-36D9-D451FF0D5D93}"/>
              </a:ext>
            </a:extLst>
          </p:cNvPr>
          <p:cNvSpPr>
            <a:spLocks noGrp="1"/>
          </p:cNvSpPr>
          <p:nvPr>
            <p:ph type="title"/>
          </p:nvPr>
        </p:nvSpPr>
        <p:spPr>
          <a:xfrm>
            <a:off x="4519960" y="376237"/>
            <a:ext cx="4507681" cy="827596"/>
          </a:xfrm>
        </p:spPr>
        <p:txBody>
          <a:bodyPr anchor="ctr">
            <a:normAutofit fontScale="90000"/>
          </a:bodyPr>
          <a:lstStyle/>
          <a:p>
            <a:pPr>
              <a:lnSpc>
                <a:spcPct val="100000"/>
              </a:lnSpc>
            </a:pPr>
            <a:r>
              <a:rPr lang="en-GB" sz="3200" dirty="0"/>
              <a:t>Activity 5.1: Home study – Peer evaluation</a:t>
            </a:r>
          </a:p>
        </p:txBody>
      </p:sp>
      <p:grpSp>
        <p:nvGrpSpPr>
          <p:cNvPr id="12" name="Group 11" descr="A diagram of the constructive criticism sandwich. Following the steps of: positive comments, praise, compliments, criticism, strong points and leaving on a positive note">
            <a:extLst>
              <a:ext uri="{FF2B5EF4-FFF2-40B4-BE49-F238E27FC236}">
                <a16:creationId xmlns:a16="http://schemas.microsoft.com/office/drawing/2014/main" id="{C9A0C35D-2C3C-32A3-4FD8-D44A6C6A8F6F}"/>
              </a:ext>
              <a:ext uri="{C183D7F6-B498-43B3-948B-1728B52AA6E4}">
                <adec:decorative xmlns:adec="http://schemas.microsoft.com/office/drawing/2017/decorative" val="0"/>
              </a:ext>
            </a:extLst>
          </p:cNvPr>
          <p:cNvGrpSpPr/>
          <p:nvPr/>
        </p:nvGrpSpPr>
        <p:grpSpPr>
          <a:xfrm>
            <a:off x="137283" y="195943"/>
            <a:ext cx="4266215" cy="4569053"/>
            <a:chOff x="137283" y="195943"/>
            <a:chExt cx="4266215" cy="4569053"/>
          </a:xfrm>
        </p:grpSpPr>
        <p:pic>
          <p:nvPicPr>
            <p:cNvPr id="8" name="Picture 7" descr="A poster of a sandwich&#10;&#10;Description automatically generated">
              <a:extLst>
                <a:ext uri="{FF2B5EF4-FFF2-40B4-BE49-F238E27FC236}">
                  <a16:creationId xmlns:a16="http://schemas.microsoft.com/office/drawing/2014/main" id="{C5FF383F-19C6-5890-DA93-9B3F12D82B4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7283" y="195943"/>
              <a:ext cx="3919835" cy="4374017"/>
            </a:xfrm>
            <a:prstGeom prst="rect">
              <a:avLst/>
            </a:prstGeom>
          </p:spPr>
        </p:pic>
        <p:sp>
          <p:nvSpPr>
            <p:cNvPr id="9" name="TextBox 8">
              <a:extLst>
                <a:ext uri="{FF2B5EF4-FFF2-40B4-BE49-F238E27FC236}">
                  <a16:creationId xmlns:a16="http://schemas.microsoft.com/office/drawing/2014/main" id="{064E3932-A831-C199-6999-06D0170B44C2}"/>
                </a:ext>
              </a:extLst>
            </p:cNvPr>
            <p:cNvSpPr txBox="1"/>
            <p:nvPr/>
          </p:nvSpPr>
          <p:spPr>
            <a:xfrm>
              <a:off x="137886" y="4569959"/>
              <a:ext cx="4265612" cy="195037"/>
            </a:xfrm>
            <a:prstGeom prst="rect">
              <a:avLst/>
            </a:prstGeom>
          </p:spPr>
          <p:txBody>
            <a:bodyPr lIns="91440" tIns="45720" rIns="91440" b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hlinkClick r:id="rId4"/>
                </a:rPr>
                <a:t>This Photo</a:t>
              </a:r>
              <a:r>
                <a:rPr kumimoji="0" lang="en-US" sz="1100" b="0" i="0" u="none" strike="noStrike" kern="1200" cap="none" spc="0" normalizeH="0" baseline="0" noProof="0" dirty="0">
                  <a:ln>
                    <a:noFill/>
                  </a:ln>
                  <a:solidFill>
                    <a:srgbClr val="000000"/>
                  </a:solidFill>
                  <a:effectLst/>
                  <a:uLnTx/>
                  <a:uFillTx/>
                  <a:latin typeface="Arial"/>
                  <a:ea typeface="+mn-ea"/>
                  <a:cs typeface="+mn-cs"/>
                </a:rPr>
                <a:t> by Unknown author is licensed under </a:t>
              </a:r>
              <a:r>
                <a:rPr kumimoji="0" lang="en-US" sz="1100" b="0" i="0" u="none" strike="noStrike" kern="1200" cap="none" spc="0" normalizeH="0" baseline="0" noProof="0" dirty="0">
                  <a:ln>
                    <a:noFill/>
                  </a:ln>
                  <a:solidFill>
                    <a:srgbClr val="000000"/>
                  </a:solidFill>
                  <a:effectLst/>
                  <a:uLnTx/>
                  <a:uFillTx/>
                  <a:latin typeface="Arial"/>
                  <a:ea typeface="+mn-ea"/>
                  <a:cs typeface="+mn-cs"/>
                  <a:hlinkClick r:id="rId5"/>
                </a:rPr>
                <a:t>CC BY</a:t>
              </a:r>
              <a:r>
                <a:rPr kumimoji="0" lang="en-US" sz="1100" b="0" i="0" u="none" strike="noStrike" kern="1200" cap="none" spc="0" normalizeH="0" baseline="0" noProof="0" dirty="0">
                  <a:ln>
                    <a:noFill/>
                  </a:ln>
                  <a:solidFill>
                    <a:srgbClr val="000000"/>
                  </a:solidFill>
                  <a:effectLst/>
                  <a:uLnTx/>
                  <a:uFillTx/>
                  <a:latin typeface="Arial"/>
                  <a:ea typeface="+mn-ea"/>
                  <a:cs typeface="+mn-cs"/>
                </a:rPr>
                <a:t>.</a:t>
              </a:r>
              <a:endParaRPr kumimoji="0" lang="en-US" sz="1100" b="0" i="0" u="none" strike="noStrike" kern="1200" cap="none" spc="0" normalizeH="0" baseline="0" noProof="0">
                <a:ln>
                  <a:noFill/>
                </a:ln>
                <a:solidFill>
                  <a:srgbClr val="000000"/>
                </a:solidFill>
                <a:effectLst/>
                <a:uLnTx/>
                <a:uFillTx/>
                <a:latin typeface="Arial"/>
                <a:ea typeface="+mn-ea"/>
                <a:cs typeface="Arial"/>
              </a:endParaRPr>
            </a:p>
          </p:txBody>
        </p:sp>
      </p:grpSp>
      <p:sp>
        <p:nvSpPr>
          <p:cNvPr id="4" name="Text Placeholder 3">
            <a:extLst>
              <a:ext uri="{FF2B5EF4-FFF2-40B4-BE49-F238E27FC236}">
                <a16:creationId xmlns:a16="http://schemas.microsoft.com/office/drawing/2014/main" id="{69771F99-54F9-C12C-CA63-5BCADB598F4F}"/>
              </a:ext>
            </a:extLst>
          </p:cNvPr>
          <p:cNvSpPr>
            <a:spLocks noGrp="1"/>
          </p:cNvSpPr>
          <p:nvPr>
            <p:ph type="body" sz="quarter" idx="12"/>
          </p:nvPr>
        </p:nvSpPr>
        <p:spPr>
          <a:xfrm>
            <a:off x="4389653" y="1391473"/>
            <a:ext cx="4507682" cy="3319071"/>
          </a:xfrm>
        </p:spPr>
        <p:txBody>
          <a:bodyPr/>
          <a:lstStyle/>
          <a:p>
            <a:pPr marL="457200" indent="-457200">
              <a:lnSpc>
                <a:spcPct val="120000"/>
              </a:lnSpc>
              <a:buFont typeface="Arial" panose="020B0604020202020204" pitchFamily="34" charset="0"/>
              <a:buChar char="•"/>
            </a:pPr>
            <a:r>
              <a:rPr lang="en-GB" sz="2400" dirty="0"/>
              <a:t>Share the poster you created with a peer.</a:t>
            </a:r>
          </a:p>
          <a:p>
            <a:pPr marL="457200" indent="-457200">
              <a:lnSpc>
                <a:spcPct val="120000"/>
              </a:lnSpc>
              <a:buFont typeface="Arial" panose="020B0604020202020204" pitchFamily="34" charset="0"/>
              <a:buChar char="•"/>
            </a:pPr>
            <a:r>
              <a:rPr lang="en-GB" sz="2400" dirty="0"/>
              <a:t>Take it in turns to appraise the posters created and provide feedback using the “feedback sandwich” method.</a:t>
            </a:r>
          </a:p>
          <a:p>
            <a:endParaRPr lang="en-GB" sz="2400" dirty="0"/>
          </a:p>
        </p:txBody>
      </p:sp>
      <p:sp>
        <p:nvSpPr>
          <p:cNvPr id="6" name="Footer Placeholder 4">
            <a:extLst>
              <a:ext uri="{FF2B5EF4-FFF2-40B4-BE49-F238E27FC236}">
                <a16:creationId xmlns:a16="http://schemas.microsoft.com/office/drawing/2014/main" id="{97B462B0-84E0-E75C-AB24-39E233F0A965}"/>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2" name="Slide Number Placeholder 1">
            <a:extLst>
              <a:ext uri="{FF2B5EF4-FFF2-40B4-BE49-F238E27FC236}">
                <a16:creationId xmlns:a16="http://schemas.microsoft.com/office/drawing/2014/main" id="{485E1F9A-F5D5-CFED-E572-6F0C1D812C15}"/>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046186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64F6C9-0140-BE86-0B80-A13D54215E36}"/>
              </a:ext>
            </a:extLst>
          </p:cNvPr>
          <p:cNvSpPr>
            <a:spLocks noGrp="1"/>
          </p:cNvSpPr>
          <p:nvPr>
            <p:ph type="title"/>
          </p:nvPr>
        </p:nvSpPr>
        <p:spPr>
          <a:xfrm>
            <a:off x="232950" y="249900"/>
            <a:ext cx="8437563" cy="699425"/>
          </a:xfrm>
        </p:spPr>
        <p:txBody>
          <a:bodyPr anchor="ctr">
            <a:normAutofit/>
          </a:bodyPr>
          <a:lstStyle/>
          <a:p>
            <a:r>
              <a:rPr lang="en-GB" sz="3200" dirty="0"/>
              <a:t>Reflection</a:t>
            </a:r>
          </a:p>
        </p:txBody>
      </p:sp>
      <p:graphicFrame>
        <p:nvGraphicFramePr>
          <p:cNvPr id="7" name="Text Placeholder 3" descr="How did you feel being the one who gave feedback? And how did you feel receiving feedback?">
            <a:extLst>
              <a:ext uri="{FF2B5EF4-FFF2-40B4-BE49-F238E27FC236}">
                <a16:creationId xmlns:a16="http://schemas.microsoft.com/office/drawing/2014/main" id="{917F411C-0975-C9BD-DD66-61D04B6C5BC1}"/>
              </a:ext>
            </a:extLst>
          </p:cNvPr>
          <p:cNvGraphicFramePr/>
          <p:nvPr/>
        </p:nvGraphicFramePr>
        <p:xfrm>
          <a:off x="359663" y="678729"/>
          <a:ext cx="8184136" cy="3937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4">
            <a:extLst>
              <a:ext uri="{FF2B5EF4-FFF2-40B4-BE49-F238E27FC236}">
                <a16:creationId xmlns:a16="http://schemas.microsoft.com/office/drawing/2014/main" id="{3BB01F60-9F7D-01CD-C4E7-FE2CF68B4C04}"/>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2" name="Slide Number Placeholder 1">
            <a:extLst>
              <a:ext uri="{FF2B5EF4-FFF2-40B4-BE49-F238E27FC236}">
                <a16:creationId xmlns:a16="http://schemas.microsoft.com/office/drawing/2014/main" id="{A684B0C7-956D-7DCD-8100-3F8047E825DB}"/>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88</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843485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04C744-47DC-9588-242E-FA514AC76CC6}"/>
              </a:ext>
            </a:extLst>
          </p:cNvPr>
          <p:cNvSpPr>
            <a:spLocks noGrp="1"/>
          </p:cNvSpPr>
          <p:nvPr>
            <p:ph type="title"/>
          </p:nvPr>
        </p:nvSpPr>
        <p:spPr>
          <a:xfrm>
            <a:off x="232949" y="351695"/>
            <a:ext cx="8437563" cy="699425"/>
          </a:xfrm>
        </p:spPr>
        <p:txBody>
          <a:bodyPr anchor="ctr">
            <a:normAutofit fontScale="90000"/>
          </a:bodyPr>
          <a:lstStyle/>
          <a:p>
            <a:pPr algn="ctr">
              <a:lnSpc>
                <a:spcPct val="100000"/>
              </a:lnSpc>
            </a:pPr>
            <a:r>
              <a:rPr lang="en-GB" sz="3200" dirty="0"/>
              <a:t>Can you remember the correct order of the five steps to risk assessment?</a:t>
            </a:r>
          </a:p>
        </p:txBody>
      </p:sp>
      <p:sp>
        <p:nvSpPr>
          <p:cNvPr id="2" name="Content Placeholder 1">
            <a:extLst>
              <a:ext uri="{FF2B5EF4-FFF2-40B4-BE49-F238E27FC236}">
                <a16:creationId xmlns:a16="http://schemas.microsoft.com/office/drawing/2014/main" id="{ACB8EB0F-77B9-0E19-D668-A7AAC8411923}"/>
              </a:ext>
            </a:extLst>
          </p:cNvPr>
          <p:cNvSpPr>
            <a:spLocks noGrp="1"/>
          </p:cNvSpPr>
          <p:nvPr>
            <p:ph sz="quarter" idx="14"/>
          </p:nvPr>
        </p:nvSpPr>
        <p:spPr>
          <a:xfrm>
            <a:off x="329631" y="1330888"/>
            <a:ext cx="4122100" cy="3156607"/>
          </a:xfrm>
        </p:spPr>
        <p:txBody>
          <a:bodyPr/>
          <a:lstStyle/>
          <a:p>
            <a:pPr>
              <a:lnSpc>
                <a:spcPct val="150000"/>
              </a:lnSpc>
            </a:pPr>
            <a:r>
              <a:rPr lang="en-GB" sz="2400" dirty="0">
                <a:cs typeface="Arial"/>
              </a:rPr>
              <a:t>Assess the risks</a:t>
            </a:r>
            <a:endParaRPr lang="en-US" sz="2400" dirty="0">
              <a:cs typeface="Arial"/>
            </a:endParaRPr>
          </a:p>
          <a:p>
            <a:pPr>
              <a:lnSpc>
                <a:spcPct val="150000"/>
              </a:lnSpc>
            </a:pPr>
            <a:r>
              <a:rPr lang="en-GB" sz="2400" dirty="0">
                <a:cs typeface="Arial"/>
              </a:rPr>
              <a:t>Record your findings</a:t>
            </a:r>
            <a:endParaRPr lang="en-US" sz="2400" dirty="0">
              <a:cs typeface="Arial"/>
            </a:endParaRPr>
          </a:p>
          <a:p>
            <a:pPr>
              <a:lnSpc>
                <a:spcPct val="150000"/>
              </a:lnSpc>
            </a:pPr>
            <a:r>
              <a:rPr lang="en-GB" sz="2400" dirty="0">
                <a:cs typeface="Arial"/>
              </a:rPr>
              <a:t>Control the risks</a:t>
            </a:r>
            <a:endParaRPr lang="en-US" sz="2400" dirty="0">
              <a:cs typeface="Arial"/>
            </a:endParaRPr>
          </a:p>
          <a:p>
            <a:pPr>
              <a:lnSpc>
                <a:spcPct val="150000"/>
              </a:lnSpc>
            </a:pPr>
            <a:r>
              <a:rPr lang="en-GB" sz="2400" dirty="0">
                <a:cs typeface="Arial"/>
              </a:rPr>
              <a:t>Identify hazards</a:t>
            </a:r>
            <a:endParaRPr lang="en-US" sz="2400" dirty="0">
              <a:cs typeface="Arial"/>
            </a:endParaRPr>
          </a:p>
          <a:p>
            <a:pPr>
              <a:lnSpc>
                <a:spcPct val="150000"/>
              </a:lnSpc>
            </a:pPr>
            <a:r>
              <a:rPr lang="en-GB" sz="2400" dirty="0">
                <a:cs typeface="Arial"/>
              </a:rPr>
              <a:t>Review the controls</a:t>
            </a:r>
          </a:p>
          <a:p>
            <a:endParaRPr lang="en-GB" sz="1200" dirty="0"/>
          </a:p>
        </p:txBody>
      </p:sp>
      <p:sp>
        <p:nvSpPr>
          <p:cNvPr id="3" name="Content Placeholder 2">
            <a:extLst>
              <a:ext uri="{FF2B5EF4-FFF2-40B4-BE49-F238E27FC236}">
                <a16:creationId xmlns:a16="http://schemas.microsoft.com/office/drawing/2014/main" id="{578A6296-8CE3-3EBA-668F-CF3BB62AF0A2}"/>
              </a:ext>
            </a:extLst>
          </p:cNvPr>
          <p:cNvSpPr>
            <a:spLocks noGrp="1"/>
          </p:cNvSpPr>
          <p:nvPr>
            <p:ph sz="quarter" idx="17"/>
          </p:nvPr>
        </p:nvSpPr>
        <p:spPr>
          <a:xfrm>
            <a:off x="4692271" y="1318787"/>
            <a:ext cx="4210497" cy="3079013"/>
          </a:xfrm>
        </p:spPr>
        <p:txBody>
          <a:bodyPr/>
          <a:lstStyle/>
          <a:p>
            <a:pPr marL="514350" indent="-514350">
              <a:lnSpc>
                <a:spcPct val="150000"/>
              </a:lnSpc>
              <a:buAutoNum type="arabicPeriod"/>
            </a:pPr>
            <a:r>
              <a:rPr lang="en-GB" sz="2400" dirty="0">
                <a:cs typeface="Arial"/>
              </a:rPr>
              <a:t>Identify hazards</a:t>
            </a:r>
            <a:endParaRPr lang="en-US" sz="2400" dirty="0">
              <a:cs typeface="Arial"/>
            </a:endParaRPr>
          </a:p>
          <a:p>
            <a:pPr marL="514350" indent="-514350">
              <a:lnSpc>
                <a:spcPct val="150000"/>
              </a:lnSpc>
              <a:buAutoNum type="arabicPeriod"/>
            </a:pPr>
            <a:r>
              <a:rPr lang="en-GB" sz="2400" dirty="0">
                <a:cs typeface="Arial"/>
              </a:rPr>
              <a:t>Assess the risks</a:t>
            </a:r>
            <a:endParaRPr lang="en-US" sz="2400" dirty="0">
              <a:cs typeface="Arial"/>
            </a:endParaRPr>
          </a:p>
          <a:p>
            <a:pPr marL="514350" indent="-514350">
              <a:lnSpc>
                <a:spcPct val="150000"/>
              </a:lnSpc>
              <a:buAutoNum type="arabicPeriod"/>
            </a:pPr>
            <a:r>
              <a:rPr lang="en-GB" sz="2400" dirty="0">
                <a:cs typeface="Arial"/>
              </a:rPr>
              <a:t>Control the risks</a:t>
            </a:r>
            <a:endParaRPr lang="en-US" sz="2400" dirty="0">
              <a:cs typeface="Arial"/>
            </a:endParaRPr>
          </a:p>
          <a:p>
            <a:pPr marL="514350" indent="-514350">
              <a:lnSpc>
                <a:spcPct val="150000"/>
              </a:lnSpc>
              <a:buAutoNum type="arabicPeriod"/>
            </a:pPr>
            <a:r>
              <a:rPr lang="en-GB" sz="2400" dirty="0">
                <a:cs typeface="Arial"/>
              </a:rPr>
              <a:t>Record your findings</a:t>
            </a:r>
            <a:endParaRPr lang="en-US" sz="2400" dirty="0">
              <a:cs typeface="Arial"/>
            </a:endParaRPr>
          </a:p>
          <a:p>
            <a:pPr marL="514350" indent="-514350">
              <a:lnSpc>
                <a:spcPct val="150000"/>
              </a:lnSpc>
              <a:buAutoNum type="arabicPeriod"/>
            </a:pPr>
            <a:r>
              <a:rPr lang="en-GB" sz="2400" dirty="0">
                <a:cs typeface="Arial"/>
              </a:rPr>
              <a:t>Review the controls</a:t>
            </a:r>
          </a:p>
        </p:txBody>
      </p:sp>
      <p:sp>
        <p:nvSpPr>
          <p:cNvPr id="7" name="Footer Placeholder 4">
            <a:extLst>
              <a:ext uri="{FF2B5EF4-FFF2-40B4-BE49-F238E27FC236}">
                <a16:creationId xmlns:a16="http://schemas.microsoft.com/office/drawing/2014/main" id="{6EAA9F17-7EC5-8139-AE33-79FCFF95C419}"/>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5" name="Slide Number Placeholder 4">
            <a:extLst>
              <a:ext uri="{FF2B5EF4-FFF2-40B4-BE49-F238E27FC236}">
                <a16:creationId xmlns:a16="http://schemas.microsoft.com/office/drawing/2014/main" id="{7988EDC2-2573-3B0B-3B83-46D074B84A58}"/>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1967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77" y="518194"/>
            <a:ext cx="8437563" cy="699425"/>
          </a:xfrm>
        </p:spPr>
        <p:txBody>
          <a:bodyPr>
            <a:noAutofit/>
          </a:bodyPr>
          <a:lstStyle/>
          <a:p>
            <a:pPr>
              <a:lnSpc>
                <a:spcPct val="120000"/>
              </a:lnSpc>
            </a:pPr>
            <a:r>
              <a:rPr lang="en-GB" sz="3200" dirty="0"/>
              <a:t>Activity 1.2: Researching legislation, frameworks and guidance</a:t>
            </a:r>
          </a:p>
        </p:txBody>
      </p:sp>
      <p:sp>
        <p:nvSpPr>
          <p:cNvPr id="5" name="Text Placeholder 4"/>
          <p:cNvSpPr>
            <a:spLocks noGrp="1"/>
          </p:cNvSpPr>
          <p:nvPr>
            <p:ph type="body" sz="quarter" idx="12"/>
          </p:nvPr>
        </p:nvSpPr>
        <p:spPr>
          <a:xfrm>
            <a:off x="466468" y="1893600"/>
            <a:ext cx="3417960" cy="2730582"/>
          </a:xfrm>
        </p:spPr>
        <p:txBody>
          <a:bodyPr/>
          <a:lstStyle/>
          <a:p>
            <a:pPr marL="514350" indent="-514350">
              <a:lnSpc>
                <a:spcPct val="120000"/>
              </a:lnSpc>
              <a:buFont typeface="+mj-lt"/>
              <a:buAutoNum type="arabicPeriod"/>
            </a:pPr>
            <a:r>
              <a:rPr lang="en-GB" sz="2000" b="0" dirty="0"/>
              <a:t>In pairs, research the legislation or guidance assigned to you and create an information leaflet.</a:t>
            </a:r>
          </a:p>
          <a:p>
            <a:pPr marL="514350" indent="-514350">
              <a:lnSpc>
                <a:spcPct val="120000"/>
              </a:lnSpc>
              <a:buFont typeface="+mj-lt"/>
              <a:buAutoNum type="arabicPeriod"/>
            </a:pPr>
            <a:r>
              <a:rPr lang="en-GB" sz="2000" b="0" dirty="0"/>
              <a:t>Present your findings to the class.</a:t>
            </a:r>
          </a:p>
        </p:txBody>
      </p:sp>
      <p:sp>
        <p:nvSpPr>
          <p:cNvPr id="6" name="Content Placeholder 5"/>
          <p:cNvSpPr>
            <a:spLocks noGrp="1"/>
          </p:cNvSpPr>
          <p:nvPr>
            <p:ph sz="quarter" idx="13"/>
          </p:nvPr>
        </p:nvSpPr>
        <p:spPr>
          <a:xfrm>
            <a:off x="4423144" y="1894724"/>
            <a:ext cx="4254388" cy="2730582"/>
          </a:xfrm>
        </p:spPr>
        <p:txBody>
          <a:bodyPr/>
          <a:lstStyle/>
          <a:p>
            <a:pPr>
              <a:lnSpc>
                <a:spcPct val="120000"/>
              </a:lnSpc>
            </a:pPr>
            <a:r>
              <a:rPr lang="en-GB" dirty="0"/>
              <a:t>Produce an information leaflet that explains the </a:t>
            </a:r>
            <a:br>
              <a:rPr lang="en-GB" dirty="0"/>
            </a:br>
            <a:r>
              <a:rPr lang="en-GB" b="1" dirty="0"/>
              <a:t>key points </a:t>
            </a:r>
            <a:r>
              <a:rPr lang="en-GB" dirty="0"/>
              <a:t>of the legislation, guidance or framework in relation to </a:t>
            </a:r>
            <a:r>
              <a:rPr lang="en-GB" b="1" dirty="0"/>
              <a:t>duty of care</a:t>
            </a:r>
            <a:r>
              <a:rPr lang="en-GB" dirty="0"/>
              <a:t>.</a:t>
            </a:r>
          </a:p>
          <a:p>
            <a:pPr>
              <a:lnSpc>
                <a:spcPct val="120000"/>
              </a:lnSpc>
            </a:pPr>
            <a:endParaRPr lang="en-GB" b="1" dirty="0"/>
          </a:p>
          <a:p>
            <a:pPr>
              <a:lnSpc>
                <a:spcPct val="120000"/>
              </a:lnSpc>
            </a:pPr>
            <a:r>
              <a:rPr lang="en-GB" b="1" dirty="0">
                <a:effectLst/>
                <a:ea typeface="Calibri" panose="020F0502020204030204" pitchFamily="34" charset="0"/>
              </a:rPr>
              <a:t>Example</a:t>
            </a:r>
          </a:p>
          <a:p>
            <a:pPr>
              <a:lnSpc>
                <a:spcPct val="120000"/>
              </a:lnSpc>
            </a:pPr>
            <a:r>
              <a:rPr lang="en-GB" dirty="0">
                <a:effectLst/>
                <a:ea typeface="Calibri" panose="020F0502020204030204" pitchFamily="34" charset="0"/>
              </a:rPr>
              <a:t>Food Hygiene (England) Regulations 2006: Safe storage of food to avoid cross-contamination.</a:t>
            </a:r>
            <a:endParaRPr lang="en-GB" b="1" dirty="0"/>
          </a:p>
          <a:p>
            <a:pPr>
              <a:lnSpc>
                <a:spcPct val="120000"/>
              </a:lnSpc>
            </a:pPr>
            <a:endParaRPr lang="en-GB" b="1" dirty="0"/>
          </a:p>
          <a:p>
            <a:pPr>
              <a:lnSpc>
                <a:spcPct val="120000"/>
              </a:lnSpc>
            </a:pPr>
            <a:r>
              <a:rPr lang="en-GB" dirty="0"/>
              <a:t>Take meaningful notes from others’ presentations so that you can collate the key points for all the legislation.</a:t>
            </a:r>
          </a:p>
          <a:p>
            <a:pPr>
              <a:lnSpc>
                <a:spcPct val="120000"/>
              </a:lnSpc>
            </a:pPr>
            <a:endParaRPr lang="en-GB" b="1" dirty="0"/>
          </a:p>
          <a:p>
            <a:pPr>
              <a:lnSpc>
                <a:spcPct val="120000"/>
              </a:lnSpc>
            </a:pPr>
            <a:endParaRPr lang="en-GB"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9</a:t>
            </a:fld>
            <a:endParaRPr lang="en-GB" dirty="0"/>
          </a:p>
        </p:txBody>
      </p:sp>
    </p:spTree>
    <p:extLst>
      <p:ext uri="{BB962C8B-B14F-4D97-AF65-F5344CB8AC3E}">
        <p14:creationId xmlns:p14="http://schemas.microsoft.com/office/powerpoint/2010/main" val="21354984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487201-6B1B-58BD-A429-BDB8746BE320}"/>
              </a:ext>
            </a:extLst>
          </p:cNvPr>
          <p:cNvSpPr>
            <a:spLocks noGrp="1"/>
          </p:cNvSpPr>
          <p:nvPr>
            <p:ph type="title"/>
          </p:nvPr>
        </p:nvSpPr>
        <p:spPr>
          <a:xfrm>
            <a:off x="232950" y="249900"/>
            <a:ext cx="8437563" cy="699425"/>
          </a:xfrm>
        </p:spPr>
        <p:txBody>
          <a:bodyPr anchor="ctr">
            <a:normAutofit/>
          </a:bodyPr>
          <a:lstStyle/>
          <a:p>
            <a:r>
              <a:rPr lang="en-GB" sz="3200" dirty="0"/>
              <a:t>Activity 5.2: Identifying hazards</a:t>
            </a:r>
          </a:p>
        </p:txBody>
      </p:sp>
      <p:pic>
        <p:nvPicPr>
          <p:cNvPr id="10" name="Picture 9">
            <a:extLst>
              <a:ext uri="{FF2B5EF4-FFF2-40B4-BE49-F238E27FC236}">
                <a16:creationId xmlns:a16="http://schemas.microsoft.com/office/drawing/2014/main" id="{18B9F72C-36E5-E5D3-057C-CA172CD187F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7261" y="1415029"/>
            <a:ext cx="3252240" cy="2313441"/>
          </a:xfrm>
          <a:prstGeom prst="rect">
            <a:avLst/>
          </a:prstGeom>
          <a:noFill/>
        </p:spPr>
      </p:pic>
      <p:sp>
        <p:nvSpPr>
          <p:cNvPr id="8" name="Text Placeholder 7">
            <a:extLst>
              <a:ext uri="{FF2B5EF4-FFF2-40B4-BE49-F238E27FC236}">
                <a16:creationId xmlns:a16="http://schemas.microsoft.com/office/drawing/2014/main" id="{EF560E61-675E-5DEC-1888-D78039B74B56}"/>
              </a:ext>
            </a:extLst>
          </p:cNvPr>
          <p:cNvSpPr>
            <a:spLocks noGrp="1"/>
          </p:cNvSpPr>
          <p:nvPr>
            <p:ph type="body" sz="quarter" idx="12"/>
          </p:nvPr>
        </p:nvSpPr>
        <p:spPr>
          <a:xfrm>
            <a:off x="3947021" y="1137847"/>
            <a:ext cx="4918819" cy="3567968"/>
          </a:xfrm>
        </p:spPr>
        <p:txBody>
          <a:bodyPr>
            <a:normAutofit fontScale="92500"/>
          </a:bodyPr>
          <a:lstStyle/>
          <a:p>
            <a:pPr marL="457200" indent="-457200">
              <a:lnSpc>
                <a:spcPct val="120000"/>
              </a:lnSpc>
              <a:buFont typeface="Arial" panose="020B0604020202020204" pitchFamily="34" charset="0"/>
              <a:buChar char="•"/>
            </a:pPr>
            <a:r>
              <a:rPr lang="en-GB" sz="2400" b="0" dirty="0"/>
              <a:t>This is the first task in the five steps to risk assessment.</a:t>
            </a:r>
          </a:p>
          <a:p>
            <a:pPr marL="457200" indent="-457200">
              <a:lnSpc>
                <a:spcPct val="120000"/>
              </a:lnSpc>
              <a:buFont typeface="Arial" panose="020B0604020202020204" pitchFamily="34" charset="0"/>
              <a:buChar char="•"/>
            </a:pPr>
            <a:r>
              <a:rPr lang="en-GB" sz="2400" b="0" dirty="0"/>
              <a:t>In small groups, discuss and record in a mind map ways to identify hazards in a setting</a:t>
            </a:r>
          </a:p>
          <a:p>
            <a:pPr marL="457200" indent="-457200">
              <a:lnSpc>
                <a:spcPct val="120000"/>
              </a:lnSpc>
              <a:buFont typeface="Arial" panose="020B0604020202020204" pitchFamily="34" charset="0"/>
              <a:buChar char="•"/>
            </a:pPr>
            <a:r>
              <a:rPr lang="en-GB" sz="2400" b="0" dirty="0"/>
              <a:t>What needs to be considered?</a:t>
            </a:r>
          </a:p>
          <a:p>
            <a:pPr marL="457200" indent="-457200">
              <a:lnSpc>
                <a:spcPct val="120000"/>
              </a:lnSpc>
              <a:buFont typeface="Arial" panose="020B0604020202020204" pitchFamily="34" charset="0"/>
              <a:buChar char="•"/>
            </a:pPr>
            <a:r>
              <a:rPr lang="en-GB" sz="2400" b="0" dirty="0"/>
              <a:t>Are there other records that could help us to identify hazards?</a:t>
            </a:r>
          </a:p>
          <a:p>
            <a:endParaRPr lang="en-GB" sz="1600" dirty="0"/>
          </a:p>
        </p:txBody>
      </p:sp>
      <p:sp>
        <p:nvSpPr>
          <p:cNvPr id="2" name="Footer Placeholder 4">
            <a:extLst>
              <a:ext uri="{FF2B5EF4-FFF2-40B4-BE49-F238E27FC236}">
                <a16:creationId xmlns:a16="http://schemas.microsoft.com/office/drawing/2014/main" id="{94C2A330-9213-B05A-6EC1-FFE6F993860F}"/>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5" name="Slide Number Placeholder 4">
            <a:extLst>
              <a:ext uri="{FF2B5EF4-FFF2-40B4-BE49-F238E27FC236}">
                <a16:creationId xmlns:a16="http://schemas.microsoft.com/office/drawing/2014/main" id="{9ED1C0BA-C6EF-6717-B409-EE665360903B}"/>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90</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496574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195194-7CCF-62EA-72DA-BC8A8142CF17}"/>
              </a:ext>
            </a:extLst>
          </p:cNvPr>
          <p:cNvSpPr>
            <a:spLocks noGrp="1"/>
          </p:cNvSpPr>
          <p:nvPr>
            <p:ph type="title"/>
          </p:nvPr>
        </p:nvSpPr>
        <p:spPr>
          <a:xfrm>
            <a:off x="232950" y="249900"/>
            <a:ext cx="8437563" cy="699425"/>
          </a:xfrm>
        </p:spPr>
        <p:txBody>
          <a:bodyPr anchor="ctr">
            <a:normAutofit/>
          </a:bodyPr>
          <a:lstStyle/>
          <a:p>
            <a:r>
              <a:rPr lang="en-GB" sz="3200" dirty="0"/>
              <a:t>Checklist: Actions</a:t>
            </a:r>
          </a:p>
        </p:txBody>
      </p:sp>
      <p:sp>
        <p:nvSpPr>
          <p:cNvPr id="4" name="Text Placeholder 3">
            <a:extLst>
              <a:ext uri="{FF2B5EF4-FFF2-40B4-BE49-F238E27FC236}">
                <a16:creationId xmlns:a16="http://schemas.microsoft.com/office/drawing/2014/main" id="{26D31D70-1810-542E-4604-94903C65BAD7}"/>
              </a:ext>
            </a:extLst>
          </p:cNvPr>
          <p:cNvSpPr>
            <a:spLocks noGrp="1"/>
          </p:cNvSpPr>
          <p:nvPr>
            <p:ph type="body" sz="quarter" idx="12"/>
          </p:nvPr>
        </p:nvSpPr>
        <p:spPr>
          <a:xfrm>
            <a:off x="330644" y="1039540"/>
            <a:ext cx="4338000" cy="3601574"/>
          </a:xfrm>
        </p:spPr>
        <p:txBody>
          <a:bodyPr>
            <a:normAutofit lnSpcReduction="10000"/>
          </a:bodyPr>
          <a:lstStyle/>
          <a:p>
            <a:pPr>
              <a:lnSpc>
                <a:spcPct val="120000"/>
              </a:lnSpc>
            </a:pPr>
            <a:r>
              <a:rPr lang="en-US" sz="2400" b="0" dirty="0">
                <a:latin typeface="Arial" panose="020B0604020202020204" pitchFamily="34" charset="0"/>
                <a:cs typeface="Arial" panose="020B0604020202020204" pitchFamily="34" charset="0"/>
              </a:rPr>
              <a:t>First, look around the environment and think about what may cause harm. </a:t>
            </a:r>
          </a:p>
          <a:p>
            <a:pPr>
              <a:lnSpc>
                <a:spcPct val="120000"/>
              </a:lnSpc>
            </a:pPr>
            <a:endParaRPr lang="en-US" sz="2400" b="0" dirty="0">
              <a:latin typeface="Arial" panose="020B0604020202020204" pitchFamily="34" charset="0"/>
              <a:cs typeface="Arial" panose="020B0604020202020204" pitchFamily="34" charset="0"/>
            </a:endParaRPr>
          </a:p>
          <a:p>
            <a:pPr>
              <a:lnSpc>
                <a:spcPct val="120000"/>
              </a:lnSpc>
            </a:pPr>
            <a:r>
              <a:rPr lang="en-US" sz="2400" b="0" dirty="0">
                <a:latin typeface="Arial" panose="020B0604020202020204" pitchFamily="34" charset="0"/>
                <a:cs typeface="Arial" panose="020B0604020202020204" pitchFamily="34" charset="0"/>
              </a:rPr>
              <a:t>What is the condition of the premises</a:t>
            </a:r>
            <a:r>
              <a:rPr lang="en-GB" sz="2400" b="0" dirty="0">
                <a:latin typeface="Arial" panose="020B0604020202020204" pitchFamily="34" charset="0"/>
                <a:cs typeface="Arial" panose="020B0604020202020204" pitchFamily="34" charset="0"/>
              </a:rPr>
              <a:t>, building, equipment, security measures, etc.?</a:t>
            </a:r>
          </a:p>
          <a:p>
            <a:pPr>
              <a:lnSpc>
                <a:spcPct val="120000"/>
              </a:lnSpc>
            </a:pPr>
            <a:r>
              <a:rPr lang="en-US" sz="1600" dirty="0">
                <a:hlinkClick r:id="rId2"/>
              </a:rPr>
              <a:t>Risk assessment: Steps needed to manage risk - HSE</a:t>
            </a:r>
            <a:endParaRPr lang="en-US" sz="1600" dirty="0"/>
          </a:p>
        </p:txBody>
      </p:sp>
      <p:pic>
        <p:nvPicPr>
          <p:cNvPr id="7" name="Picture 6" descr="A gated grass playground with four slides">
            <a:extLst>
              <a:ext uri="{FF2B5EF4-FFF2-40B4-BE49-F238E27FC236}">
                <a16:creationId xmlns:a16="http://schemas.microsoft.com/office/drawing/2014/main" id="{B47D15B3-F088-1D42-446C-68A597BD1BE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8038" r="5326" b="2"/>
          <a:stretch/>
        </p:blipFill>
        <p:spPr>
          <a:xfrm>
            <a:off x="5285963" y="914514"/>
            <a:ext cx="3384550" cy="3600450"/>
          </a:xfrm>
          <a:prstGeom prst="rect">
            <a:avLst/>
          </a:prstGeom>
          <a:noFill/>
        </p:spPr>
      </p:pic>
      <p:sp>
        <p:nvSpPr>
          <p:cNvPr id="8" name="TextBox 7">
            <a:extLst>
              <a:ext uri="{FF2B5EF4-FFF2-40B4-BE49-F238E27FC236}">
                <a16:creationId xmlns:a16="http://schemas.microsoft.com/office/drawing/2014/main" id="{B80E06F5-87A5-A17B-EBD7-128123514B9B}"/>
              </a:ext>
            </a:extLst>
          </p:cNvPr>
          <p:cNvSpPr txBox="1"/>
          <p:nvPr/>
        </p:nvSpPr>
        <p:spPr>
          <a:xfrm>
            <a:off x="6290054" y="4407242"/>
            <a:ext cx="2380459" cy="107722"/>
          </a:xfrm>
          <a:prstGeom prst="rect">
            <a:avLst/>
          </a:prstGeom>
          <a:solidFill>
            <a:srgbClr val="000000"/>
          </a:solid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700" b="0" i="0" u="none" strike="noStrike" kern="1200" cap="none" spc="0" normalizeH="0" baseline="0" noProof="0">
                <a:ln>
                  <a:noFill/>
                </a:ln>
                <a:solidFill>
                  <a:srgbClr val="FFFFFF"/>
                </a:solidFill>
                <a:effectLst/>
                <a:uLnTx/>
                <a:uFillTx/>
                <a:latin typeface="Arial"/>
                <a:ea typeface="+mn-ea"/>
                <a:cs typeface="+mn-cs"/>
                <a:hlinkClick r:id="rId4" tooltip="https://www.geograph.org.uk/photo/5131957">
                  <a:extLst>
                    <a:ext uri="{A12FA001-AC4F-418D-AE19-62706E023703}">
                      <ahyp:hlinkClr xmlns:ahyp="http://schemas.microsoft.com/office/drawing/2018/hyperlinkcolor" val="tx"/>
                    </a:ext>
                  </a:extLst>
                </a:hlinkClick>
              </a:rPr>
              <a:t>This Photo</a:t>
            </a:r>
            <a:r>
              <a:rPr kumimoji="0" lang="en-GB" sz="700" b="0" i="0" u="none" strike="noStrike" kern="1200" cap="none" spc="0" normalizeH="0" baseline="0" noProof="0">
                <a:ln>
                  <a:noFill/>
                </a:ln>
                <a:solidFill>
                  <a:srgbClr val="FFFFFF"/>
                </a:solidFill>
                <a:effectLst/>
                <a:uLnTx/>
                <a:uFillTx/>
                <a:latin typeface="Arial"/>
                <a:ea typeface="+mn-ea"/>
                <a:cs typeface="+mn-cs"/>
              </a:rPr>
              <a:t> by Unknown Author is licensed under </a:t>
            </a:r>
            <a:r>
              <a:rPr kumimoji="0" lang="en-GB" sz="700" b="0" i="0" u="none" strike="noStrike" kern="1200" cap="none" spc="0" normalizeH="0" baseline="0" noProof="0">
                <a:ln>
                  <a:noFill/>
                </a:ln>
                <a:solidFill>
                  <a:srgbClr val="FFFFFF"/>
                </a:solidFill>
                <a:effectLst/>
                <a:uLnTx/>
                <a:uFillTx/>
                <a:latin typeface="Arial"/>
                <a:ea typeface="+mn-ea"/>
                <a:cs typeface="+mn-cs"/>
                <a:hlinkClick r:id="rId5" tooltip="https://creativecommons.org/licenses/by-sa/3.0/">
                  <a:extLst>
                    <a:ext uri="{A12FA001-AC4F-418D-AE19-62706E023703}">
                      <ahyp:hlinkClr xmlns:ahyp="http://schemas.microsoft.com/office/drawing/2018/hyperlinkcolor" val="tx"/>
                    </a:ext>
                  </a:extLst>
                </a:hlinkClick>
              </a:rPr>
              <a:t>CC BY-SA</a:t>
            </a:r>
            <a:endParaRPr kumimoji="0" lang="en-GB" sz="700" b="0" i="0" u="none" strike="noStrike" kern="1200" cap="none" spc="0" normalizeH="0" baseline="0" noProof="0">
              <a:ln>
                <a:noFill/>
              </a:ln>
              <a:solidFill>
                <a:srgbClr val="FFFFFF"/>
              </a:solidFill>
              <a:effectLst/>
              <a:uLnTx/>
              <a:uFillTx/>
              <a:latin typeface="Arial"/>
              <a:ea typeface="+mn-ea"/>
              <a:cs typeface="+mn-cs"/>
            </a:endParaRPr>
          </a:p>
        </p:txBody>
      </p:sp>
      <p:sp>
        <p:nvSpPr>
          <p:cNvPr id="6" name="Footer Placeholder 4">
            <a:extLst>
              <a:ext uri="{FF2B5EF4-FFF2-40B4-BE49-F238E27FC236}">
                <a16:creationId xmlns:a16="http://schemas.microsoft.com/office/drawing/2014/main" id="{2163CEBF-521C-2350-CFF3-DB3B4ED5ED07}"/>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2" name="Slide Number Placeholder 1">
            <a:extLst>
              <a:ext uri="{FF2B5EF4-FFF2-40B4-BE49-F238E27FC236}">
                <a16:creationId xmlns:a16="http://schemas.microsoft.com/office/drawing/2014/main" id="{EE8D34EE-5825-5968-5E1B-5EC6B073CDB2}"/>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91</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573676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1D6C29-DFA3-040F-7AF3-02BB0F03238A}"/>
              </a:ext>
            </a:extLst>
          </p:cNvPr>
          <p:cNvSpPr>
            <a:spLocks noGrp="1"/>
          </p:cNvSpPr>
          <p:nvPr>
            <p:ph type="title"/>
          </p:nvPr>
        </p:nvSpPr>
        <p:spPr/>
        <p:txBody>
          <a:bodyPr anchor="ctr">
            <a:normAutofit/>
          </a:bodyPr>
          <a:lstStyle/>
          <a:p>
            <a:r>
              <a:rPr lang="en-GB" sz="3200" dirty="0"/>
              <a:t>Identify the hazards in these images </a:t>
            </a:r>
          </a:p>
        </p:txBody>
      </p:sp>
      <p:pic>
        <p:nvPicPr>
          <p:cNvPr id="15" name="Content Placeholder 14" descr="A pond with lily pads and reeds">
            <a:extLst>
              <a:ext uri="{FF2B5EF4-FFF2-40B4-BE49-F238E27FC236}">
                <a16:creationId xmlns:a16="http://schemas.microsoft.com/office/drawing/2014/main" id="{C5201410-8FD2-E0AF-415C-AF981555BBFC}"/>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33363" y="1208881"/>
            <a:ext cx="4210050" cy="3157537"/>
          </a:xfrm>
        </p:spPr>
      </p:pic>
      <p:pic>
        <p:nvPicPr>
          <p:cNvPr id="12" name="Content Placeholder 11" descr="A drain grate on the ground">
            <a:extLst>
              <a:ext uri="{FF2B5EF4-FFF2-40B4-BE49-F238E27FC236}">
                <a16:creationId xmlns:a16="http://schemas.microsoft.com/office/drawing/2014/main" id="{2A9D1003-21BA-F9EC-283F-8FCD908B2EC5}"/>
              </a:ext>
            </a:extLst>
          </p:cNvPr>
          <p:cNvPicPr>
            <a:picLocks noGrp="1" noChangeAspect="1"/>
          </p:cNvPicPr>
          <p:nvPr>
            <p:ph sz="quarter" idx="17"/>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500563" y="1208881"/>
            <a:ext cx="4210050" cy="3157537"/>
          </a:xfrm>
        </p:spPr>
      </p:pic>
      <p:sp>
        <p:nvSpPr>
          <p:cNvPr id="2" name="Footer Placeholder 4">
            <a:extLst>
              <a:ext uri="{FF2B5EF4-FFF2-40B4-BE49-F238E27FC236}">
                <a16:creationId xmlns:a16="http://schemas.microsoft.com/office/drawing/2014/main" id="{1F3AAAE4-FAF6-D3F1-5041-4EFC4AD580C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5" name="Slide Number Placeholder 4">
            <a:extLst>
              <a:ext uri="{FF2B5EF4-FFF2-40B4-BE49-F238E27FC236}">
                <a16:creationId xmlns:a16="http://schemas.microsoft.com/office/drawing/2014/main" id="{5C8205F5-4EAE-786F-25E5-7D4D4FF8C8FA}"/>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867800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195194-7CCF-62EA-72DA-BC8A8142CF17}"/>
              </a:ext>
            </a:extLst>
          </p:cNvPr>
          <p:cNvSpPr>
            <a:spLocks noGrp="1"/>
          </p:cNvSpPr>
          <p:nvPr>
            <p:ph type="title"/>
          </p:nvPr>
        </p:nvSpPr>
        <p:spPr/>
        <p:txBody>
          <a:bodyPr anchor="ctr">
            <a:normAutofit/>
          </a:bodyPr>
          <a:lstStyle/>
          <a:p>
            <a:r>
              <a:rPr lang="en-GB" sz="3200" dirty="0"/>
              <a:t>Checklist: Actions</a:t>
            </a:r>
          </a:p>
        </p:txBody>
      </p:sp>
      <p:sp>
        <p:nvSpPr>
          <p:cNvPr id="4" name="Text Placeholder 3">
            <a:extLst>
              <a:ext uri="{FF2B5EF4-FFF2-40B4-BE49-F238E27FC236}">
                <a16:creationId xmlns:a16="http://schemas.microsoft.com/office/drawing/2014/main" id="{26D31D70-1810-542E-4604-94903C65BAD7}"/>
              </a:ext>
            </a:extLst>
          </p:cNvPr>
          <p:cNvSpPr>
            <a:spLocks noGrp="1"/>
          </p:cNvSpPr>
          <p:nvPr>
            <p:ph type="body" sz="quarter" idx="12"/>
          </p:nvPr>
        </p:nvSpPr>
        <p:spPr>
          <a:xfrm>
            <a:off x="369722" y="860802"/>
            <a:ext cx="6202063" cy="2678481"/>
          </a:xfrm>
        </p:spPr>
        <p:txBody>
          <a:bodyPr/>
          <a:lstStyle/>
          <a:p>
            <a:pPr marL="457200" indent="-457200">
              <a:lnSpc>
                <a:spcPct val="120000"/>
              </a:lnSpc>
              <a:buFont typeface="Arial" panose="020B0604020202020204" pitchFamily="34" charset="0"/>
              <a:buChar char="•"/>
            </a:pPr>
            <a:r>
              <a:rPr lang="en-US" sz="2400" dirty="0"/>
              <a:t>How do people work in this area and how is equipment used?</a:t>
            </a:r>
          </a:p>
          <a:p>
            <a:pPr marL="457200" indent="-457200">
              <a:lnSpc>
                <a:spcPct val="120000"/>
              </a:lnSpc>
              <a:buFont typeface="Arial" panose="020B0604020202020204" pitchFamily="34" charset="0"/>
              <a:buChar char="•"/>
            </a:pPr>
            <a:r>
              <a:rPr lang="en-US" sz="2400" dirty="0"/>
              <a:t>Consider routine maintenance and cleaning schedules.</a:t>
            </a:r>
          </a:p>
          <a:p>
            <a:pPr marL="457200" indent="-457200">
              <a:lnSpc>
                <a:spcPct val="120000"/>
              </a:lnSpc>
              <a:buFont typeface="Arial" panose="020B0604020202020204" pitchFamily="34" charset="0"/>
              <a:buChar char="•"/>
            </a:pPr>
            <a:r>
              <a:rPr lang="en-US" sz="2400" dirty="0"/>
              <a:t>Are there any chemicals or other hazardous substances?</a:t>
            </a:r>
          </a:p>
          <a:p>
            <a:pPr>
              <a:lnSpc>
                <a:spcPct val="120000"/>
              </a:lnSpc>
            </a:pPr>
            <a:r>
              <a:rPr lang="en-US" sz="2000" dirty="0">
                <a:hlinkClick r:id="rId2"/>
              </a:rPr>
              <a:t>Risk assessment: Steps needed to manage risk - HSE</a:t>
            </a:r>
            <a:endParaRPr lang="en-US" sz="2000" dirty="0"/>
          </a:p>
        </p:txBody>
      </p:sp>
      <p:pic>
        <p:nvPicPr>
          <p:cNvPr id="10" name="Graphic 9">
            <a:extLst>
              <a:ext uri="{FF2B5EF4-FFF2-40B4-BE49-F238E27FC236}">
                <a16:creationId xmlns:a16="http://schemas.microsoft.com/office/drawing/2014/main" id="{D2FB245A-E80A-368D-CB85-A09E728DF32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7177" y="1594560"/>
            <a:ext cx="1759595" cy="1759595"/>
          </a:xfrm>
          <a:prstGeom prst="rect">
            <a:avLst/>
          </a:prstGeom>
        </p:spPr>
      </p:pic>
      <p:sp>
        <p:nvSpPr>
          <p:cNvPr id="6" name="Footer Placeholder 4">
            <a:extLst>
              <a:ext uri="{FF2B5EF4-FFF2-40B4-BE49-F238E27FC236}">
                <a16:creationId xmlns:a16="http://schemas.microsoft.com/office/drawing/2014/main" id="{AE5CDB26-63E3-BBF7-D0A7-9AEE8D070C3A}"/>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2" name="Slide Number Placeholder 1">
            <a:extLst>
              <a:ext uri="{FF2B5EF4-FFF2-40B4-BE49-F238E27FC236}">
                <a16:creationId xmlns:a16="http://schemas.microsoft.com/office/drawing/2014/main" id="{EE8D34EE-5825-5968-5E1B-5EC6B073CDB2}"/>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223163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1D6C29-DFA3-040F-7AF3-02BB0F03238A}"/>
              </a:ext>
            </a:extLst>
          </p:cNvPr>
          <p:cNvSpPr>
            <a:spLocks noGrp="1"/>
          </p:cNvSpPr>
          <p:nvPr>
            <p:ph type="title"/>
          </p:nvPr>
        </p:nvSpPr>
        <p:spPr/>
        <p:txBody>
          <a:bodyPr anchor="ctr">
            <a:normAutofit/>
          </a:bodyPr>
          <a:lstStyle/>
          <a:p>
            <a:r>
              <a:rPr lang="en-GB" sz="3200" dirty="0"/>
              <a:t>Identify the hazards in these images </a:t>
            </a:r>
          </a:p>
        </p:txBody>
      </p:sp>
      <p:pic>
        <p:nvPicPr>
          <p:cNvPr id="12" name="Content Placeholder 11" descr="Cleaning items including cloths, sponges, gloves and liquid solutions.">
            <a:extLst>
              <a:ext uri="{FF2B5EF4-FFF2-40B4-BE49-F238E27FC236}">
                <a16:creationId xmlns:a16="http://schemas.microsoft.com/office/drawing/2014/main" id="{3230BF0D-9FF4-8268-283C-6677C7134F21}"/>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233363" y="1414088"/>
            <a:ext cx="4122737" cy="2747123"/>
          </a:xfrm>
        </p:spPr>
      </p:pic>
      <p:pic>
        <p:nvPicPr>
          <p:cNvPr id="14" name="Content Placeholder 13" descr="A mother changing her babies diaper on a changing table">
            <a:extLst>
              <a:ext uri="{FF2B5EF4-FFF2-40B4-BE49-F238E27FC236}">
                <a16:creationId xmlns:a16="http://schemas.microsoft.com/office/drawing/2014/main" id="{E2D6124B-03FE-21B6-2A55-CDC2219D7679}"/>
              </a:ext>
            </a:extLst>
          </p:cNvPr>
          <p:cNvPicPr>
            <a:picLocks noGrp="1" noChangeAspect="1"/>
          </p:cNvPicPr>
          <p:nvPr>
            <p:ph sz="quarter" idx="17"/>
          </p:nvPr>
        </p:nvPicPr>
        <p:blipFill>
          <a:blip r:embed="rId3" cstate="print">
            <a:extLst>
              <a:ext uri="{28A0092B-C50C-407E-A947-70E740481C1C}">
                <a14:useLocalDpi xmlns:a14="http://schemas.microsoft.com/office/drawing/2010/main" val="0"/>
              </a:ext>
            </a:extLst>
          </a:blip>
          <a:stretch>
            <a:fillRect/>
          </a:stretch>
        </p:blipFill>
        <p:spPr>
          <a:xfrm>
            <a:off x="4500563" y="1382453"/>
            <a:ext cx="4210050" cy="2810393"/>
          </a:xfrm>
        </p:spPr>
      </p:pic>
      <p:sp>
        <p:nvSpPr>
          <p:cNvPr id="2" name="Footer Placeholder 4">
            <a:extLst>
              <a:ext uri="{FF2B5EF4-FFF2-40B4-BE49-F238E27FC236}">
                <a16:creationId xmlns:a16="http://schemas.microsoft.com/office/drawing/2014/main" id="{A2059E86-D4C2-B091-5DD5-2939286347C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5" name="Slide Number Placeholder 4">
            <a:extLst>
              <a:ext uri="{FF2B5EF4-FFF2-40B4-BE49-F238E27FC236}">
                <a16:creationId xmlns:a16="http://schemas.microsoft.com/office/drawing/2014/main" id="{5C8205F5-4EAE-786F-25E5-7D4D4FF8C8FA}"/>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4550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195194-7CCF-62EA-72DA-BC8A8142CF17}"/>
              </a:ext>
            </a:extLst>
          </p:cNvPr>
          <p:cNvSpPr>
            <a:spLocks noGrp="1"/>
          </p:cNvSpPr>
          <p:nvPr>
            <p:ph type="title"/>
          </p:nvPr>
        </p:nvSpPr>
        <p:spPr/>
        <p:txBody>
          <a:bodyPr anchor="ctr">
            <a:normAutofit/>
          </a:bodyPr>
          <a:lstStyle/>
          <a:p>
            <a:r>
              <a:rPr lang="en-GB" sz="3200" b="1" kern="1200" baseline="0" dirty="0">
                <a:solidFill>
                  <a:srgbClr val="000000"/>
                </a:solidFill>
                <a:effectLst/>
                <a:latin typeface="Arial" panose="020B0604020202020204" pitchFamily="34" charset="0"/>
                <a:ea typeface="+mj-ea"/>
                <a:cs typeface="+mj-cs"/>
              </a:rPr>
              <a:t>Checklist: Actions</a:t>
            </a:r>
            <a:endParaRPr lang="en-GB" sz="3600" dirty="0"/>
          </a:p>
        </p:txBody>
      </p:sp>
      <p:sp>
        <p:nvSpPr>
          <p:cNvPr id="4" name="Text Placeholder 3">
            <a:extLst>
              <a:ext uri="{FF2B5EF4-FFF2-40B4-BE49-F238E27FC236}">
                <a16:creationId xmlns:a16="http://schemas.microsoft.com/office/drawing/2014/main" id="{26D31D70-1810-542E-4604-94903C65BAD7}"/>
              </a:ext>
            </a:extLst>
          </p:cNvPr>
          <p:cNvSpPr>
            <a:spLocks noGrp="1"/>
          </p:cNvSpPr>
          <p:nvPr>
            <p:ph type="body" sz="quarter" idx="12"/>
          </p:nvPr>
        </p:nvSpPr>
        <p:spPr>
          <a:xfrm>
            <a:off x="338450" y="1215931"/>
            <a:ext cx="6069017" cy="2974232"/>
          </a:xfrm>
        </p:spPr>
        <p:txBody>
          <a:bodyPr/>
          <a:lstStyle/>
          <a:p>
            <a:pPr marL="457200" indent="-457200">
              <a:lnSpc>
                <a:spcPct val="120000"/>
              </a:lnSpc>
              <a:buFont typeface="Arial" panose="020B0604020202020204" pitchFamily="34" charset="0"/>
              <a:buChar char="•"/>
            </a:pPr>
            <a:r>
              <a:rPr lang="en-US" sz="2400" dirty="0"/>
              <a:t>Are there any safe or unsafe work practices already happening?</a:t>
            </a:r>
          </a:p>
          <a:p>
            <a:pPr marL="457200" indent="-457200">
              <a:lnSpc>
                <a:spcPct val="120000"/>
              </a:lnSpc>
              <a:buFont typeface="Arial" panose="020B0604020202020204" pitchFamily="34" charset="0"/>
              <a:buChar char="•"/>
            </a:pPr>
            <a:r>
              <a:rPr lang="en-US" sz="2400" dirty="0"/>
              <a:t>Consider previous accident records to help identify less obvious hazards. </a:t>
            </a:r>
          </a:p>
          <a:p>
            <a:pPr>
              <a:lnSpc>
                <a:spcPct val="120000"/>
              </a:lnSpc>
            </a:pPr>
            <a:r>
              <a:rPr lang="en-US" sz="1000" dirty="0">
                <a:hlinkClick r:id="rId2"/>
              </a:rPr>
              <a:t>Risk assessment: Steps needed to manage risk - HSE</a:t>
            </a:r>
            <a:endParaRPr lang="en-US" sz="1000" dirty="0"/>
          </a:p>
        </p:txBody>
      </p:sp>
      <p:pic>
        <p:nvPicPr>
          <p:cNvPr id="7" name="Graphic 6">
            <a:extLst>
              <a:ext uri="{FF2B5EF4-FFF2-40B4-BE49-F238E27FC236}">
                <a16:creationId xmlns:a16="http://schemas.microsoft.com/office/drawing/2014/main" id="{9EEA649B-63C3-7D17-D3DD-429D7108C59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9791" y="1406769"/>
            <a:ext cx="1803720" cy="1803720"/>
          </a:xfrm>
          <a:prstGeom prst="rect">
            <a:avLst/>
          </a:prstGeom>
        </p:spPr>
      </p:pic>
      <p:sp>
        <p:nvSpPr>
          <p:cNvPr id="6" name="Footer Placeholder 4">
            <a:extLst>
              <a:ext uri="{FF2B5EF4-FFF2-40B4-BE49-F238E27FC236}">
                <a16:creationId xmlns:a16="http://schemas.microsoft.com/office/drawing/2014/main" id="{105AAFCB-6837-D1D4-1A48-9C480D121B6B}"/>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2" name="Slide Number Placeholder 1">
            <a:extLst>
              <a:ext uri="{FF2B5EF4-FFF2-40B4-BE49-F238E27FC236}">
                <a16:creationId xmlns:a16="http://schemas.microsoft.com/office/drawing/2014/main" id="{EE8D34EE-5825-5968-5E1B-5EC6B073CDB2}"/>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460424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1D6C29-DFA3-040F-7AF3-02BB0F03238A}"/>
              </a:ext>
            </a:extLst>
          </p:cNvPr>
          <p:cNvSpPr>
            <a:spLocks noGrp="1"/>
          </p:cNvSpPr>
          <p:nvPr>
            <p:ph type="title"/>
          </p:nvPr>
        </p:nvSpPr>
        <p:spPr>
          <a:xfrm>
            <a:off x="232950" y="249900"/>
            <a:ext cx="8437563" cy="699425"/>
          </a:xfrm>
        </p:spPr>
        <p:txBody>
          <a:bodyPr anchor="ctr">
            <a:normAutofit/>
          </a:bodyPr>
          <a:lstStyle/>
          <a:p>
            <a:r>
              <a:rPr lang="en-GB" sz="3200" dirty="0"/>
              <a:t>Identify the hazards in these images </a:t>
            </a:r>
          </a:p>
        </p:txBody>
      </p:sp>
      <p:pic>
        <p:nvPicPr>
          <p:cNvPr id="13" name="Content Placeholder 12" descr="A person pouring water out of a bucket onto the grass">
            <a:extLst>
              <a:ext uri="{FF2B5EF4-FFF2-40B4-BE49-F238E27FC236}">
                <a16:creationId xmlns:a16="http://schemas.microsoft.com/office/drawing/2014/main" id="{0030B5B7-D803-8535-2B37-DE5E95245B94}"/>
              </a:ext>
            </a:extLst>
          </p:cNvPr>
          <p:cNvPicPr>
            <a:picLocks noGrp="1" noChangeAspect="1"/>
          </p:cNvPicPr>
          <p:nvPr>
            <p:ph sz="quarter" idx="14"/>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33363" y="1314387"/>
            <a:ext cx="4122737" cy="2946526"/>
          </a:xfrm>
        </p:spPr>
      </p:pic>
      <p:pic>
        <p:nvPicPr>
          <p:cNvPr id="9" name="Picture 8" descr="An elevated playground walkway made out of a bench and tyres">
            <a:extLst>
              <a:ext uri="{FF2B5EF4-FFF2-40B4-BE49-F238E27FC236}">
                <a16:creationId xmlns:a16="http://schemas.microsoft.com/office/drawing/2014/main" id="{FB50502F-4EA7-4061-5BAA-D3DECE33BAA5}"/>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3402" t="9081" r="-1" b="9081"/>
          <a:stretch/>
        </p:blipFill>
        <p:spPr>
          <a:xfrm>
            <a:off x="4500563" y="1314386"/>
            <a:ext cx="4210497" cy="2946527"/>
          </a:xfrm>
          <a:prstGeom prst="rect">
            <a:avLst/>
          </a:prstGeom>
          <a:noFill/>
        </p:spPr>
      </p:pic>
      <p:sp>
        <p:nvSpPr>
          <p:cNvPr id="2" name="Footer Placeholder 4">
            <a:extLst>
              <a:ext uri="{FF2B5EF4-FFF2-40B4-BE49-F238E27FC236}">
                <a16:creationId xmlns:a16="http://schemas.microsoft.com/office/drawing/2014/main" id="{C17EC4D8-1CD7-F591-CCF3-AFEF5EACD557}"/>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5" name="Slide Number Placeholder 4">
            <a:extLst>
              <a:ext uri="{FF2B5EF4-FFF2-40B4-BE49-F238E27FC236}">
                <a16:creationId xmlns:a16="http://schemas.microsoft.com/office/drawing/2014/main" id="{5C8205F5-4EAE-786F-25E5-7D4D4FF8C8FA}"/>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96</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211715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195194-7CCF-62EA-72DA-BC8A8142CF17}"/>
              </a:ext>
            </a:extLst>
          </p:cNvPr>
          <p:cNvSpPr>
            <a:spLocks noGrp="1"/>
          </p:cNvSpPr>
          <p:nvPr>
            <p:ph type="title"/>
          </p:nvPr>
        </p:nvSpPr>
        <p:spPr>
          <a:xfrm>
            <a:off x="232950" y="249900"/>
            <a:ext cx="8437563" cy="699425"/>
          </a:xfrm>
        </p:spPr>
        <p:txBody>
          <a:bodyPr anchor="ctr">
            <a:normAutofit/>
          </a:bodyPr>
          <a:lstStyle/>
          <a:p>
            <a:r>
              <a:rPr lang="en-GB" sz="3200" dirty="0"/>
              <a:t>Checklist: Actions</a:t>
            </a:r>
          </a:p>
        </p:txBody>
      </p:sp>
      <p:sp>
        <p:nvSpPr>
          <p:cNvPr id="4" name="Text Placeholder 3">
            <a:extLst>
              <a:ext uri="{FF2B5EF4-FFF2-40B4-BE49-F238E27FC236}">
                <a16:creationId xmlns:a16="http://schemas.microsoft.com/office/drawing/2014/main" id="{26D31D70-1810-542E-4604-94903C65BAD7}"/>
              </a:ext>
            </a:extLst>
          </p:cNvPr>
          <p:cNvSpPr>
            <a:spLocks noGrp="1"/>
          </p:cNvSpPr>
          <p:nvPr>
            <p:ph type="body" sz="quarter" idx="12"/>
          </p:nvPr>
        </p:nvSpPr>
        <p:spPr>
          <a:xfrm>
            <a:off x="232950" y="1174623"/>
            <a:ext cx="4508822" cy="3206459"/>
          </a:xfrm>
        </p:spPr>
        <p:txBody>
          <a:bodyPr>
            <a:normAutofit lnSpcReduction="10000"/>
          </a:bodyPr>
          <a:lstStyle/>
          <a:p>
            <a:pPr marL="457200" indent="-457200">
              <a:lnSpc>
                <a:spcPct val="120000"/>
              </a:lnSpc>
              <a:buFont typeface="Arial" panose="020B0604020202020204" pitchFamily="34" charset="0"/>
              <a:buChar char="•"/>
            </a:pPr>
            <a:r>
              <a:rPr lang="en-US" sz="2600" b="0" dirty="0"/>
              <a:t>Think about hazards to health, such as manual handling, waste disposal and use of chemicals, and causes of work-related stress.</a:t>
            </a:r>
            <a:endParaRPr lang="en-US" sz="2600" dirty="0"/>
          </a:p>
          <a:p>
            <a:pPr marR="0" lvl="0" defTabSz="914400" rtl="0" eaLnBrk="1" fontAlgn="auto" latinLnBrk="0" hangingPunct="1">
              <a:lnSpc>
                <a:spcPct val="120000"/>
              </a:lnSpc>
              <a:spcBef>
                <a:spcPts val="0"/>
              </a:spcBef>
              <a:spcAft>
                <a:spcPts val="0"/>
              </a:spcAft>
              <a:buClrTx/>
              <a:buSzTx/>
              <a:tabLst/>
              <a:defRPr/>
            </a:pPr>
            <a:r>
              <a:rPr kumimoji="0" lang="en-US" sz="1500" b="0" i="0" u="none" strike="noStrike" kern="1200" cap="none" spc="0" normalizeH="0" baseline="0" noProof="0" dirty="0">
                <a:ln>
                  <a:noFill/>
                </a:ln>
                <a:effectLst/>
                <a:uLnTx/>
                <a:uFillTx/>
                <a:hlinkClick r:id="rId2"/>
              </a:rPr>
              <a:t>Risk assessment: Steps needed to manage risk - HSE</a:t>
            </a:r>
            <a:endParaRPr kumimoji="0" lang="en-US" sz="1500" b="0" i="0" u="none" strike="noStrike" kern="1200" cap="none" spc="0" normalizeH="0" baseline="0" noProof="0" dirty="0">
              <a:ln>
                <a:noFill/>
              </a:ln>
              <a:effectLst/>
              <a:uLnTx/>
              <a:uFillTx/>
            </a:endParaRPr>
          </a:p>
          <a:p>
            <a:endParaRPr lang="en-US" sz="2500" dirty="0"/>
          </a:p>
        </p:txBody>
      </p:sp>
      <p:pic>
        <p:nvPicPr>
          <p:cNvPr id="7" name="Picture 6">
            <a:extLst>
              <a:ext uri="{FF2B5EF4-FFF2-40B4-BE49-F238E27FC236}">
                <a16:creationId xmlns:a16="http://schemas.microsoft.com/office/drawing/2014/main" id="{5A393182-7381-D4B8-5A0A-11541C82632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583" r="8918" b="4"/>
          <a:stretch/>
        </p:blipFill>
        <p:spPr>
          <a:xfrm>
            <a:off x="5049678" y="529274"/>
            <a:ext cx="3620835" cy="3851808"/>
          </a:xfrm>
          <a:prstGeom prst="rect">
            <a:avLst/>
          </a:prstGeom>
          <a:noFill/>
        </p:spPr>
      </p:pic>
      <p:sp>
        <p:nvSpPr>
          <p:cNvPr id="6" name="Footer Placeholder 4">
            <a:extLst>
              <a:ext uri="{FF2B5EF4-FFF2-40B4-BE49-F238E27FC236}">
                <a16:creationId xmlns:a16="http://schemas.microsoft.com/office/drawing/2014/main" id="{0CC7DE8B-B787-ACA7-A671-ACC10B8D422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2" name="Slide Number Placeholder 1">
            <a:extLst>
              <a:ext uri="{FF2B5EF4-FFF2-40B4-BE49-F238E27FC236}">
                <a16:creationId xmlns:a16="http://schemas.microsoft.com/office/drawing/2014/main" id="{EE8D34EE-5825-5968-5E1B-5EC6B073CDB2}"/>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97</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794070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195194-7CCF-62EA-72DA-BC8A8142CF17}"/>
              </a:ext>
            </a:extLst>
          </p:cNvPr>
          <p:cNvSpPr>
            <a:spLocks noGrp="1"/>
          </p:cNvSpPr>
          <p:nvPr>
            <p:ph type="title"/>
          </p:nvPr>
        </p:nvSpPr>
        <p:spPr>
          <a:xfrm>
            <a:off x="232950" y="249900"/>
            <a:ext cx="8437563" cy="699425"/>
          </a:xfrm>
        </p:spPr>
        <p:txBody>
          <a:bodyPr anchor="ctr">
            <a:normAutofit/>
          </a:bodyPr>
          <a:lstStyle/>
          <a:p>
            <a:r>
              <a:rPr lang="en-GB" sz="3200" dirty="0"/>
              <a:t>Checklist: Actions</a:t>
            </a:r>
          </a:p>
        </p:txBody>
      </p:sp>
      <p:sp>
        <p:nvSpPr>
          <p:cNvPr id="4" name="Text Placeholder 3">
            <a:extLst>
              <a:ext uri="{FF2B5EF4-FFF2-40B4-BE49-F238E27FC236}">
                <a16:creationId xmlns:a16="http://schemas.microsoft.com/office/drawing/2014/main" id="{26D31D70-1810-542E-4604-94903C65BAD7}"/>
              </a:ext>
            </a:extLst>
          </p:cNvPr>
          <p:cNvSpPr>
            <a:spLocks noGrp="1"/>
          </p:cNvSpPr>
          <p:nvPr>
            <p:ph sz="quarter" idx="18"/>
          </p:nvPr>
        </p:nvSpPr>
        <p:spPr>
          <a:xfrm>
            <a:off x="232950" y="1300705"/>
            <a:ext cx="4509872" cy="3200692"/>
          </a:xfrm>
        </p:spPr>
        <p:txBody>
          <a:bodyPr>
            <a:normAutofit/>
          </a:bodyPr>
          <a:lstStyle/>
          <a:p>
            <a:pPr marL="457200" indent="-457200">
              <a:lnSpc>
                <a:spcPct val="120000"/>
              </a:lnSpc>
              <a:buFont typeface="Arial" panose="020B0604020202020204" pitchFamily="34" charset="0"/>
              <a:buChar char="•"/>
            </a:pPr>
            <a:r>
              <a:rPr lang="en-US" sz="2400" b="0" dirty="0"/>
              <a:t>For each hazard, you should think about what might harm the children, employees, visitors or members of the public.</a:t>
            </a:r>
          </a:p>
          <a:p>
            <a:pPr marR="0" lvl="0" defTabSz="914400" rtl="0" eaLnBrk="1" fontAlgn="auto" latinLnBrk="0" hangingPunct="1">
              <a:lnSpc>
                <a:spcPct val="120000"/>
              </a:lnSpc>
              <a:spcBef>
                <a:spcPts val="0"/>
              </a:spcBef>
              <a:spcAft>
                <a:spcPts val="0"/>
              </a:spcAft>
              <a:buClrTx/>
              <a:buSzTx/>
              <a:tabLst/>
              <a:defRPr/>
            </a:pPr>
            <a:r>
              <a:rPr kumimoji="0" lang="en-US" b="0" i="0" u="none" strike="noStrike" kern="1200" cap="none" spc="0" normalizeH="0" baseline="0" noProof="0" dirty="0">
                <a:ln>
                  <a:noFill/>
                </a:ln>
                <a:effectLst/>
                <a:uLnTx/>
                <a:uFillTx/>
                <a:hlinkClick r:id="rId2"/>
              </a:rPr>
              <a:t>Risk assessment: Steps needed to manage risk - HSE</a:t>
            </a:r>
            <a:endParaRPr kumimoji="0" lang="en-US" b="0" i="0" u="none" strike="noStrike" kern="1200" cap="none" spc="0" normalizeH="0" baseline="0" noProof="0" dirty="0">
              <a:ln>
                <a:noFill/>
              </a:ln>
              <a:effectLst/>
              <a:uLnTx/>
              <a:uFillTx/>
            </a:endParaRPr>
          </a:p>
          <a:p>
            <a:endParaRPr lang="en-GB" dirty="0"/>
          </a:p>
        </p:txBody>
      </p:sp>
      <p:pic>
        <p:nvPicPr>
          <p:cNvPr id="7" name="Picture 6">
            <a:extLst>
              <a:ext uri="{FF2B5EF4-FFF2-40B4-BE49-F238E27FC236}">
                <a16:creationId xmlns:a16="http://schemas.microsoft.com/office/drawing/2014/main" id="{10A7B4F6-5234-5746-B83C-172232B66C1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80196" y="1215191"/>
            <a:ext cx="4030854" cy="3031902"/>
          </a:xfrm>
          <a:prstGeom prst="rect">
            <a:avLst/>
          </a:prstGeom>
          <a:noFill/>
        </p:spPr>
      </p:pic>
      <p:sp>
        <p:nvSpPr>
          <p:cNvPr id="6" name="Footer Placeholder 4">
            <a:extLst>
              <a:ext uri="{FF2B5EF4-FFF2-40B4-BE49-F238E27FC236}">
                <a16:creationId xmlns:a16="http://schemas.microsoft.com/office/drawing/2014/main" id="{CC50D694-0627-2F12-7C8E-3D891E9999B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2" name="Slide Number Placeholder 1">
            <a:extLst>
              <a:ext uri="{FF2B5EF4-FFF2-40B4-BE49-F238E27FC236}">
                <a16:creationId xmlns:a16="http://schemas.microsoft.com/office/drawing/2014/main" id="{EE8D34EE-5825-5968-5E1B-5EC6B073CDB2}"/>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98</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475088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2AE414-4F52-9CDC-4AD2-87DE2CD9BFB6}"/>
              </a:ext>
            </a:extLst>
          </p:cNvPr>
          <p:cNvSpPr>
            <a:spLocks noGrp="1"/>
          </p:cNvSpPr>
          <p:nvPr>
            <p:ph type="title"/>
          </p:nvPr>
        </p:nvSpPr>
        <p:spPr>
          <a:xfrm>
            <a:off x="232950" y="249900"/>
            <a:ext cx="8437563" cy="699425"/>
          </a:xfrm>
        </p:spPr>
        <p:txBody>
          <a:bodyPr anchor="ctr">
            <a:normAutofit/>
          </a:bodyPr>
          <a:lstStyle/>
          <a:p>
            <a:r>
              <a:rPr lang="en-GB" sz="3200" dirty="0"/>
              <a:t>Checklist: Actions</a:t>
            </a:r>
          </a:p>
        </p:txBody>
      </p:sp>
      <p:sp>
        <p:nvSpPr>
          <p:cNvPr id="4" name="Text Placeholder 3">
            <a:extLst>
              <a:ext uri="{FF2B5EF4-FFF2-40B4-BE49-F238E27FC236}">
                <a16:creationId xmlns:a16="http://schemas.microsoft.com/office/drawing/2014/main" id="{7919F0A5-977A-6BDE-27C3-4EAD120A37DC}"/>
              </a:ext>
            </a:extLst>
          </p:cNvPr>
          <p:cNvSpPr>
            <a:spLocks noGrp="1"/>
          </p:cNvSpPr>
          <p:nvPr>
            <p:ph type="body" sz="quarter" idx="13"/>
          </p:nvPr>
        </p:nvSpPr>
        <p:spPr>
          <a:xfrm>
            <a:off x="233363" y="1438717"/>
            <a:ext cx="4126201" cy="3293274"/>
          </a:xfrm>
        </p:spPr>
        <p:txBody>
          <a:bodyPr>
            <a:noAutofit/>
          </a:bodyPr>
          <a:lstStyle/>
          <a:p>
            <a:pPr marL="457200" indent="-457200">
              <a:lnSpc>
                <a:spcPct val="150000"/>
              </a:lnSpc>
              <a:spcAft>
                <a:spcPts val="600"/>
              </a:spcAft>
              <a:buFont typeface="Arial" panose="020B0604020202020204" pitchFamily="34" charset="0"/>
              <a:buChar char="•"/>
            </a:pPr>
            <a:r>
              <a:rPr lang="en-GB" sz="2400" b="0" dirty="0"/>
              <a:t>You also need to consider any vulnerable employees.</a:t>
            </a:r>
          </a:p>
          <a:p>
            <a:pPr marL="457200" indent="-457200">
              <a:lnSpc>
                <a:spcPct val="150000"/>
              </a:lnSpc>
              <a:spcAft>
                <a:spcPts val="600"/>
              </a:spcAft>
              <a:buFont typeface="Arial" panose="020B0604020202020204" pitchFamily="34" charset="0"/>
              <a:buChar char="•"/>
            </a:pPr>
            <a:r>
              <a:rPr lang="en-GB" sz="2400" b="0" dirty="0"/>
              <a:t>Can you think of three examples?</a:t>
            </a:r>
          </a:p>
        </p:txBody>
      </p:sp>
      <p:sp>
        <p:nvSpPr>
          <p:cNvPr id="10" name="Picture Placeholder 3">
            <a:extLst>
              <a:ext uri="{FF2B5EF4-FFF2-40B4-BE49-F238E27FC236}">
                <a16:creationId xmlns:a16="http://schemas.microsoft.com/office/drawing/2014/main" id="{1FA7E0DB-ABEA-00F9-27FF-8485AF3CFB88}"/>
              </a:ext>
            </a:extLst>
          </p:cNvPr>
          <p:cNvSpPr>
            <a:spLocks noGrp="1"/>
          </p:cNvSpPr>
          <p:nvPr>
            <p:ph type="pic" sz="quarter" idx="12"/>
          </p:nvPr>
        </p:nvSpPr>
        <p:spPr>
          <a:xfrm>
            <a:off x="4739640" y="1140419"/>
            <a:ext cx="4126200" cy="3371785"/>
          </a:xfrm>
        </p:spPr>
        <p:txBody>
          <a:bodyPr/>
          <a:lstStyle/>
          <a:p>
            <a:pPr marL="457200" indent="-457200">
              <a:lnSpc>
                <a:spcPct val="150000"/>
              </a:lnSpc>
              <a:spcAft>
                <a:spcPts val="600"/>
              </a:spcAft>
              <a:buFont typeface="Arial" panose="020B0604020202020204" pitchFamily="34" charset="0"/>
              <a:buChar char="•"/>
            </a:pPr>
            <a:r>
              <a:rPr lang="en-GB" sz="2400" dirty="0"/>
              <a:t>Pregnancy and maternity</a:t>
            </a:r>
          </a:p>
          <a:p>
            <a:pPr marL="457200" indent="-457200">
              <a:lnSpc>
                <a:spcPct val="150000"/>
              </a:lnSpc>
              <a:spcAft>
                <a:spcPts val="600"/>
              </a:spcAft>
              <a:buFont typeface="Arial" panose="020B0604020202020204" pitchFamily="34" charset="0"/>
              <a:buChar char="•"/>
            </a:pPr>
            <a:r>
              <a:rPr lang="en-GB" sz="2400" dirty="0"/>
              <a:t>Young, inexperienced staff</a:t>
            </a:r>
          </a:p>
          <a:p>
            <a:pPr marL="457200" indent="-457200">
              <a:lnSpc>
                <a:spcPct val="150000"/>
              </a:lnSpc>
              <a:spcAft>
                <a:spcPts val="600"/>
              </a:spcAft>
              <a:buFont typeface="Arial" panose="020B0604020202020204" pitchFamily="34" charset="0"/>
              <a:buChar char="•"/>
            </a:pPr>
            <a:r>
              <a:rPr lang="en-GB" sz="2400" dirty="0"/>
              <a:t>People with a disability</a:t>
            </a:r>
          </a:p>
          <a:p>
            <a:pPr marL="457200" indent="-457200">
              <a:lnSpc>
                <a:spcPct val="150000"/>
              </a:lnSpc>
              <a:spcAft>
                <a:spcPts val="600"/>
              </a:spcAft>
              <a:buFont typeface="Arial" panose="020B0604020202020204" pitchFamily="34" charset="0"/>
              <a:buChar char="•"/>
            </a:pPr>
            <a:r>
              <a:rPr lang="en-GB" sz="2400" dirty="0"/>
              <a:t>People with English as an Additional Language</a:t>
            </a:r>
          </a:p>
          <a:p>
            <a:endParaRPr lang="en-GB" sz="2800" dirty="0"/>
          </a:p>
        </p:txBody>
      </p:sp>
      <p:sp>
        <p:nvSpPr>
          <p:cNvPr id="6" name="Footer Placeholder 4">
            <a:extLst>
              <a:ext uri="{FF2B5EF4-FFF2-40B4-BE49-F238E27FC236}">
                <a16:creationId xmlns:a16="http://schemas.microsoft.com/office/drawing/2014/main" id="{4FEE4B1E-4BD2-2196-26A4-2CEDD007EB4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Education and Training Foundation</a:t>
            </a:r>
          </a:p>
        </p:txBody>
      </p:sp>
      <p:sp>
        <p:nvSpPr>
          <p:cNvPr id="2" name="Slide Number Placeholder 1">
            <a:extLst>
              <a:ext uri="{FF2B5EF4-FFF2-40B4-BE49-F238E27FC236}">
                <a16:creationId xmlns:a16="http://schemas.microsoft.com/office/drawing/2014/main" id="{01CE096C-9CD0-7BC4-EB2E-3C5F48ACBC76}"/>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99</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5852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ETF Master">
  <a:themeElements>
    <a:clrScheme name="Custom 2">
      <a:dk1>
        <a:srgbClr val="000000"/>
      </a:dk1>
      <a:lt1>
        <a:srgbClr val="FFFFFF"/>
      </a:lt1>
      <a:dk2>
        <a:srgbClr val="000000"/>
      </a:dk2>
      <a:lt2>
        <a:srgbClr val="EEECE1"/>
      </a:lt2>
      <a:accent1>
        <a:srgbClr val="00A068"/>
      </a:accent1>
      <a:accent2>
        <a:srgbClr val="E51C41"/>
      </a:accent2>
      <a:accent3>
        <a:srgbClr val="FDB913"/>
      </a:accent3>
      <a:accent4>
        <a:srgbClr val="0071F8"/>
      </a:accent4>
      <a:accent5>
        <a:srgbClr val="BE0064"/>
      </a:accent5>
      <a:accent6>
        <a:srgbClr val="000000"/>
      </a:accent6>
      <a:hlink>
        <a:srgbClr val="0000FF"/>
      </a:hlink>
      <a:folHlink>
        <a:srgbClr val="800080"/>
      </a:folHlink>
    </a:clrScheme>
    <a:fontScheme name="ETF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350" dirty="0"/>
        </a:defPPr>
      </a:lstStyle>
    </a:txDef>
  </a:objectDefaults>
  <a:extraClrSchemeLst/>
  <a:extLst>
    <a:ext uri="{05A4C25C-085E-4340-85A3-A5531E510DB2}">
      <thm15:themeFamily xmlns:thm15="http://schemas.microsoft.com/office/thememl/2012/main" name="ETF PPT TEMPLATE 2017 REVISION 2" id="{D9072210-44E4-4708-8F0F-C17D53D19737}" vid="{93905E69-2C3A-474D-AE1D-AE1AB7FC7A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14d2ded-29cc-4abd-a1df-c646721ce55b">
      <Terms xmlns="http://schemas.microsoft.com/office/infopath/2007/PartnerControls"/>
    </lcf76f155ced4ddcb4097134ff3c332f>
    <TaxCatchAll xmlns="2847a094-2edf-4950-a853-13ec668231e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84A5350B050F46AD6AC251716740DC" ma:contentTypeVersion="17" ma:contentTypeDescription="Create a new document." ma:contentTypeScope="" ma:versionID="b65acc67901e0485b8aac86fe72ed177">
  <xsd:schema xmlns:xsd="http://www.w3.org/2001/XMLSchema" xmlns:xs="http://www.w3.org/2001/XMLSchema" xmlns:p="http://schemas.microsoft.com/office/2006/metadata/properties" xmlns:ns2="414d2ded-29cc-4abd-a1df-c646721ce55b" xmlns:ns3="2847a094-2edf-4950-a853-13ec668231ed" targetNamespace="http://schemas.microsoft.com/office/2006/metadata/properties" ma:root="true" ma:fieldsID="dedb8be4e17833ccb9caf5b6a1865ed7" ns2:_="" ns3:_="">
    <xsd:import namespace="414d2ded-29cc-4abd-a1df-c646721ce55b"/>
    <xsd:import namespace="2847a094-2edf-4950-a853-13ec668231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MediaServiceAutoTag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4d2ded-29cc-4abd-a1df-c646721ce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0cda56a-0d36-40e2-ad5d-df46f41119b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47a094-2edf-4950-a853-13ec668231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5bcd669-d17d-41a9-93bf-403babf16228}" ma:internalName="TaxCatchAll" ma:showField="CatchAllData" ma:web="2847a094-2edf-4950-a853-13ec668231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76E745-D9E8-4D93-8B7F-BCE1E4A491AA}">
  <ds:schemaRefs>
    <ds:schemaRef ds:uri="http://schemas.microsoft.com/office/2006/documentManagement/types"/>
    <ds:schemaRef ds:uri="http://schemas.microsoft.com/office/2006/metadata/properties"/>
    <ds:schemaRef ds:uri="http://www.w3.org/XML/1998/namespace"/>
    <ds:schemaRef ds:uri="http://purl.org/dc/terms/"/>
    <ds:schemaRef ds:uri="http://purl.org/dc/dcmitype/"/>
    <ds:schemaRef ds:uri="http://purl.org/dc/elements/1.1/"/>
    <ds:schemaRef ds:uri="414d2ded-29cc-4abd-a1df-c646721ce55b"/>
    <ds:schemaRef ds:uri="http://schemas.openxmlformats.org/package/2006/metadata/core-properties"/>
    <ds:schemaRef ds:uri="http://schemas.microsoft.com/office/infopath/2007/PartnerControls"/>
    <ds:schemaRef ds:uri="2847a094-2edf-4950-a853-13ec668231ed"/>
  </ds:schemaRefs>
</ds:datastoreItem>
</file>

<file path=customXml/itemProps2.xml><?xml version="1.0" encoding="utf-8"?>
<ds:datastoreItem xmlns:ds="http://schemas.openxmlformats.org/officeDocument/2006/customXml" ds:itemID="{652E1CBE-E955-4B99-82F8-C9E5ECDD64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4d2ded-29cc-4abd-a1df-c646721ce55b"/>
    <ds:schemaRef ds:uri="2847a094-2edf-4950-a853-13ec668231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729C5E-FC3E-4187-92B8-5FE37E61E9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5215</Words>
  <Application>Microsoft Office PowerPoint</Application>
  <PresentationFormat>On-screen Show (16:9)</PresentationFormat>
  <Paragraphs>801</Paragraphs>
  <Slides>108</Slides>
  <Notes>23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108</vt:i4>
      </vt:variant>
    </vt:vector>
  </HeadingPairs>
  <TitlesOfParts>
    <vt:vector size="112" baseType="lpstr">
      <vt:lpstr>Arial</vt:lpstr>
      <vt:lpstr>Arial,Sans-Serif</vt:lpstr>
      <vt:lpstr>Calibri</vt:lpstr>
      <vt:lpstr>ETF Master</vt:lpstr>
      <vt:lpstr>Core Skill 4: How to assess and manage risks to your own and others’ safety when planning activities (Part 1)</vt:lpstr>
      <vt:lpstr>01</vt:lpstr>
      <vt:lpstr>Lesson objectives</vt:lpstr>
      <vt:lpstr>Starter activity 1.0: Part 1</vt:lpstr>
      <vt:lpstr>Starter activity 1.0: Part 2</vt:lpstr>
      <vt:lpstr>Duty of care</vt:lpstr>
      <vt:lpstr>Activity 1.1: Legislation, frameworks and guidance</vt:lpstr>
      <vt:lpstr>Legislation (non-exhaustive list)</vt:lpstr>
      <vt:lpstr>Activity 1.2: Researching legislation, frameworks and guidance</vt:lpstr>
      <vt:lpstr>Definitions</vt:lpstr>
      <vt:lpstr>Activity 1.3: Compliance and breach</vt:lpstr>
      <vt:lpstr>Progress check (1/2)</vt:lpstr>
      <vt:lpstr>Progress check (1/2): Answers</vt:lpstr>
      <vt:lpstr>Progress check (2/2)</vt:lpstr>
      <vt:lpstr>Progress check (2/2): Answers</vt:lpstr>
      <vt:lpstr>Home study 1.0</vt:lpstr>
      <vt:lpstr>02</vt:lpstr>
      <vt:lpstr>Lesson objectives</vt:lpstr>
      <vt:lpstr>Starter activity 2.0</vt:lpstr>
      <vt:lpstr>Activity 2.1</vt:lpstr>
      <vt:lpstr>Introduction and background</vt:lpstr>
      <vt:lpstr>Statistics</vt:lpstr>
      <vt:lpstr>Definitions</vt:lpstr>
      <vt:lpstr>Our idea </vt:lpstr>
      <vt:lpstr>Risk literacy</vt:lpstr>
      <vt:lpstr>Activity 2.2: Common risks in education and early years settings</vt:lpstr>
      <vt:lpstr>Risk aversion</vt:lpstr>
      <vt:lpstr>Kids Gone Wild: Denmark’s Forest Kindergarten</vt:lpstr>
      <vt:lpstr>Class discussion</vt:lpstr>
      <vt:lpstr>Activity 2.3: Reading handout</vt:lpstr>
      <vt:lpstr>Effective strategies for managing risks in the early years</vt:lpstr>
      <vt:lpstr>Our idea</vt:lpstr>
      <vt:lpstr>Activity 2.4: Case studies – Risk benefit analysis </vt:lpstr>
      <vt:lpstr>Progress check: Identify the  true statements </vt:lpstr>
      <vt:lpstr>Progress check: Answers</vt:lpstr>
      <vt:lpstr>Home study 2.0</vt:lpstr>
      <vt:lpstr>03</vt:lpstr>
      <vt:lpstr>Lesson objectives</vt:lpstr>
      <vt:lpstr>Starter activity 3.0: Early Years Foundation Stage (EYFS) Statutory Framework 2024 </vt:lpstr>
      <vt:lpstr>Activity 3.1</vt:lpstr>
      <vt:lpstr>Difference between hazard and risk</vt:lpstr>
      <vt:lpstr>Our idea</vt:lpstr>
      <vt:lpstr>Different types of hazard</vt:lpstr>
      <vt:lpstr>Physical hazards: Discuss the risks associated with these hazards</vt:lpstr>
      <vt:lpstr>Activity 3.2: Link to legislation and policies and procedures from lesson 1</vt:lpstr>
      <vt:lpstr>Links to legislation, guidance, policy and procedure: Our idea</vt:lpstr>
      <vt:lpstr>Activity 3.3: Security hazards</vt:lpstr>
      <vt:lpstr>Security hazards: Our ideas</vt:lpstr>
      <vt:lpstr>Activity 3.4: Link to legislation and policies and procedures from lesson 1</vt:lpstr>
      <vt:lpstr>Links to legislation, guidance, policy and procedure: Our idea</vt:lpstr>
      <vt:lpstr>Activity 3.5: Fire hazards </vt:lpstr>
      <vt:lpstr>Activity 3.5: Fire hazards cont..</vt:lpstr>
      <vt:lpstr>Activity 3.6: Link to legislation and policies and procedures from lesson 1</vt:lpstr>
      <vt:lpstr>Links to legislation, guidance, policy and procedure: Our idea</vt:lpstr>
      <vt:lpstr>Food safety hazards: Discuss the risks associated with these hazards</vt:lpstr>
      <vt:lpstr>Activity 3.7: Link to legislation and policies and procedures from lesson 1</vt:lpstr>
      <vt:lpstr>Links to legislation, guidance, policy and procedure: Our idea </vt:lpstr>
      <vt:lpstr>Personal safety hazards: Discuss the associated risks</vt:lpstr>
      <vt:lpstr>Activity 3.8: Link to legislation and policies and procedures from lesson 1</vt:lpstr>
      <vt:lpstr>Links to legislation, guidance, policy and procedure: Our idea </vt:lpstr>
      <vt:lpstr>Safety on outings: EYFS Statutory Framework 2024</vt:lpstr>
      <vt:lpstr>Safety on outings: EYFS Statutory Framework 2024</vt:lpstr>
      <vt:lpstr>Activity 3.9</vt:lpstr>
      <vt:lpstr>Progress check: Case study</vt:lpstr>
      <vt:lpstr>Progress check: Case study – Our idea</vt:lpstr>
      <vt:lpstr>Home study 3.0</vt:lpstr>
      <vt:lpstr>04</vt:lpstr>
      <vt:lpstr>Lesson objectives</vt:lpstr>
      <vt:lpstr>Starter activity: Put these steps in the order you think they happen when carrying out a risk assessment</vt:lpstr>
      <vt:lpstr>Starter: Answers</vt:lpstr>
      <vt:lpstr>Reflective questions</vt:lpstr>
      <vt:lpstr>Progress check: Risk or hazard?</vt:lpstr>
      <vt:lpstr>Progress check: Risk or hazard? Answers</vt:lpstr>
      <vt:lpstr>Activity 4.1: Compare and contrast risk assessments</vt:lpstr>
      <vt:lpstr>Activity 4.2: The five steps to risk assessment</vt:lpstr>
      <vt:lpstr>Activity 4.3: Case studies</vt:lpstr>
      <vt:lpstr>Activity 4.3: Case studies – Present your case and findings </vt:lpstr>
      <vt:lpstr>Activity 4.4</vt:lpstr>
      <vt:lpstr>Progress check: True or false?</vt:lpstr>
      <vt:lpstr>Progress check: True or False? Answers</vt:lpstr>
      <vt:lpstr>Progress check – True or False?</vt:lpstr>
      <vt:lpstr>Home study 4.0</vt:lpstr>
      <vt:lpstr>05</vt:lpstr>
      <vt:lpstr>Lesson objectives</vt:lpstr>
      <vt:lpstr>Starter activity 5.0</vt:lpstr>
      <vt:lpstr>Starter activity example: Our idea</vt:lpstr>
      <vt:lpstr>Activity 5.1: Home study – Peer evaluation</vt:lpstr>
      <vt:lpstr>Reflection</vt:lpstr>
      <vt:lpstr>Can you remember the correct order of the five steps to risk assessment?</vt:lpstr>
      <vt:lpstr>Activity 5.2: Identifying hazards</vt:lpstr>
      <vt:lpstr>Checklist: Actions</vt:lpstr>
      <vt:lpstr>Identify the hazards in these images </vt:lpstr>
      <vt:lpstr>Checklist: Actions</vt:lpstr>
      <vt:lpstr>Identify the hazards in these images </vt:lpstr>
      <vt:lpstr>Checklist: Actions</vt:lpstr>
      <vt:lpstr>Identify the hazards in these images </vt:lpstr>
      <vt:lpstr>Checklist: Actions</vt:lpstr>
      <vt:lpstr>Checklist: Actions</vt:lpstr>
      <vt:lpstr>Checklist: Actions</vt:lpstr>
      <vt:lpstr>Types of risk assessment</vt:lpstr>
      <vt:lpstr>Specific risk assessment</vt:lpstr>
      <vt:lpstr>Activity 5.3: Specific risk assessments</vt:lpstr>
      <vt:lpstr>Activity 5.4: Reading</vt:lpstr>
      <vt:lpstr>Plenary: Match the definition</vt:lpstr>
      <vt:lpstr>Plenary: Match the definition</vt:lpstr>
      <vt:lpstr>Plenary: Match the definition</vt:lpstr>
      <vt:lpstr>Home study 5.0</vt:lpstr>
      <vt:lpstr>ET-FOUNDATION.CO.UK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underpinning excellence</dc:title>
  <dc:creator>Richard Overton</dc:creator>
  <cp:lastModifiedBy>Chris Woods</cp:lastModifiedBy>
  <cp:revision>143</cp:revision>
  <dcterms:created xsi:type="dcterms:W3CDTF">2020-10-20T08:50:32Z</dcterms:created>
  <dcterms:modified xsi:type="dcterms:W3CDTF">2025-11-06T11:14:37Z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0x010100D684A5350B050F46AD6AC251716740DC</vt:lpwstr>
  </property>
  <property fmtid="{D5CDD505-2E9C-101B-9397-08002B2CF9AE}" pid="3" name="MediaServiceImageTags">
    <vt:lpwstr/>
  </property>
</Properties>
</file>