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embeddedFontLst>
    <p:embeddedFont>
      <p:font typeface="Source Sans Pro"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7A633-1B73-FC08-CA4E-F71587293C24}" v="1" dt="2024-05-23T20:38:08.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ie.harwin" userId="S::tammie.harwin_outlook.com#ext#@etfoundation.onmicrosoft.com::476abe78-2a7d-4513-9f09-3f9c1a38cab8" providerId="AD" clId="Web-{7627A633-1B73-FC08-CA4E-F71587293C24}"/>
    <pc:docChg chg="modSld">
      <pc:chgData name="Tammie.harwin" userId="S::tammie.harwin_outlook.com#ext#@etfoundation.onmicrosoft.com::476abe78-2a7d-4513-9f09-3f9c1a38cab8" providerId="AD" clId="Web-{7627A633-1B73-FC08-CA4E-F71587293C24}" dt="2024-05-23T20:38:08.454" v="0" actId="1076"/>
      <pc:docMkLst>
        <pc:docMk/>
      </pc:docMkLst>
      <pc:sldChg chg="modSp">
        <pc:chgData name="Tammie.harwin" userId="S::tammie.harwin_outlook.com#ext#@etfoundation.onmicrosoft.com::476abe78-2a7d-4513-9f09-3f9c1a38cab8" providerId="AD" clId="Web-{7627A633-1B73-FC08-CA4E-F71587293C24}" dt="2024-05-23T20:38:08.454" v="0" actId="1076"/>
        <pc:sldMkLst>
          <pc:docMk/>
          <pc:sldMk cId="0" sldId="256"/>
        </pc:sldMkLst>
        <pc:spChg chg="mod">
          <ac:chgData name="Tammie.harwin" userId="S::tammie.harwin_outlook.com#ext#@etfoundation.onmicrosoft.com::476abe78-2a7d-4513-9f09-3f9c1a38cab8" providerId="AD" clId="Web-{7627A633-1B73-FC08-CA4E-F71587293C24}" dt="2024-05-23T20:38:08.454" v="0" actId="1076"/>
          <ac:spMkLst>
            <pc:docMk/>
            <pc:sldMk cId="0" sldId="256"/>
            <ac:spMk id="232" creationId="{00000000-0000-0000-0000-000000000000}"/>
          </ac:spMkLst>
        </pc:spChg>
      </pc:sldChg>
    </pc:docChg>
  </pc:docChgLst>
  <pc:docChgLst>
    <pc:chgData name="Tammie Harwin" userId="64b9b3c494b02905" providerId="LiveId" clId="{D02F23DB-F0E3-431E-ADA5-E27F902E90B3}"/>
    <pc:docChg chg="undo custSel modSld">
      <pc:chgData name="Tammie Harwin" userId="64b9b3c494b02905" providerId="LiveId" clId="{D02F23DB-F0E3-431E-ADA5-E27F902E90B3}" dt="2024-05-23T20:14:51.544" v="209" actId="403"/>
      <pc:docMkLst>
        <pc:docMk/>
      </pc:docMkLst>
      <pc:sldChg chg="modSp mod">
        <pc:chgData name="Tammie Harwin" userId="64b9b3c494b02905" providerId="LiveId" clId="{D02F23DB-F0E3-431E-ADA5-E27F902E90B3}" dt="2024-05-23T20:14:51.544" v="209" actId="403"/>
        <pc:sldMkLst>
          <pc:docMk/>
          <pc:sldMk cId="0" sldId="256"/>
        </pc:sldMkLst>
        <pc:spChg chg="mod">
          <ac:chgData name="Tammie Harwin" userId="64b9b3c494b02905" providerId="LiveId" clId="{D02F23DB-F0E3-431E-ADA5-E27F902E90B3}" dt="2024-05-23T20:14:51.544" v="209" actId="403"/>
          <ac:spMkLst>
            <pc:docMk/>
            <pc:sldMk cId="0" sldId="256"/>
            <ac:spMk id="232" creationId="{00000000-0000-0000-0000-000000000000}"/>
          </ac:spMkLst>
        </pc:spChg>
        <pc:spChg chg="mod">
          <ac:chgData name="Tammie Harwin" userId="64b9b3c494b02905" providerId="LiveId" clId="{D02F23DB-F0E3-431E-ADA5-E27F902E90B3}" dt="2024-05-23T20:14:17.607" v="156"/>
          <ac:spMkLst>
            <pc:docMk/>
            <pc:sldMk cId="0" sldId="256"/>
            <ac:spMk id="233" creationId="{00000000-0000-0000-0000-000000000000}"/>
          </ac:spMkLst>
        </pc:spChg>
        <pc:spChg chg="mod">
          <ac:chgData name="Tammie Harwin" userId="64b9b3c494b02905" providerId="LiveId" clId="{D02F23DB-F0E3-431E-ADA5-E27F902E90B3}" dt="2023-10-05T18:33:21.651" v="96" actId="20577"/>
          <ac:spMkLst>
            <pc:docMk/>
            <pc:sldMk cId="0" sldId="256"/>
            <ac:spMk id="234" creationId="{00000000-0000-0000-0000-000000000000}"/>
          </ac:spMkLst>
        </pc:spChg>
      </pc:sldChg>
      <pc:sldChg chg="modSp mod">
        <pc:chgData name="Tammie Harwin" userId="64b9b3c494b02905" providerId="LiveId" clId="{D02F23DB-F0E3-431E-ADA5-E27F902E90B3}" dt="2023-10-19T14:00:02.158" v="153" actId="1076"/>
        <pc:sldMkLst>
          <pc:docMk/>
          <pc:sldMk cId="0" sldId="259"/>
        </pc:sldMkLst>
        <pc:spChg chg="mod">
          <ac:chgData name="Tammie Harwin" userId="64b9b3c494b02905" providerId="LiveId" clId="{D02F23DB-F0E3-431E-ADA5-E27F902E90B3}" dt="2023-10-19T14:00:02.158" v="153" actId="1076"/>
          <ac:spMkLst>
            <pc:docMk/>
            <pc:sldMk cId="0" sldId="259"/>
            <ac:spMk id="255" creationId="{00000000-0000-0000-0000-000000000000}"/>
          </ac:spMkLst>
        </pc:spChg>
      </pc:sldChg>
      <pc:sldChg chg="modSp mod">
        <pc:chgData name="Tammie Harwin" userId="64b9b3c494b02905" providerId="LiveId" clId="{D02F23DB-F0E3-431E-ADA5-E27F902E90B3}" dt="2023-10-05T18:34:09.592" v="147" actId="1076"/>
        <pc:sldMkLst>
          <pc:docMk/>
          <pc:sldMk cId="0" sldId="282"/>
        </pc:sldMkLst>
        <pc:spChg chg="mod">
          <ac:chgData name="Tammie Harwin" userId="64b9b3c494b02905" providerId="LiveId" clId="{D02F23DB-F0E3-431E-ADA5-E27F902E90B3}" dt="2023-10-05T18:33:40.678" v="99"/>
          <ac:spMkLst>
            <pc:docMk/>
            <pc:sldMk cId="0" sldId="282"/>
            <ac:spMk id="415" creationId="{00000000-0000-0000-0000-000000000000}"/>
          </ac:spMkLst>
        </pc:spChg>
        <pc:spChg chg="mod">
          <ac:chgData name="Tammie Harwin" userId="64b9b3c494b02905" providerId="LiveId" clId="{D02F23DB-F0E3-431E-ADA5-E27F902E90B3}" dt="2023-10-05T18:34:09.592" v="147" actId="1076"/>
          <ac:spMkLst>
            <pc:docMk/>
            <pc:sldMk cId="0" sldId="282"/>
            <ac:spMk id="4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0258036b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80258036b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7e884d39e9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7e884d39e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e884d39e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7e884d39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e884d39e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e884d39e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7e884d39e9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7e884d39e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7e884d39e9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7e884d39e9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7e884d39e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7e884d39e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82c901251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82c90125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e884d39e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7e884d39e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e884d39e9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e884d39e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7e884d39e9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7e884d39e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0258036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0258036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7e884d39e9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7e884d39e9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e884d39e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7e884d39e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e884d39e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7e884d39e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e884d39e9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7e884d39e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41db5308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41db5308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e884d39e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7e884d39e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7e884d39e9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7e884d39e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80258036b9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280258036b9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7e884d39e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7e884d39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2c901251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82c90125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e884d39e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e884d39e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e884d39e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7e884d39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82c901251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82c901251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e884d39e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7e884d39e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2c901251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82c901251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68675"/>
            <a:ext cx="8982600" cy="499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14750" y="-3848100"/>
            <a:ext cx="13744800" cy="7497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3" name="Google Shape;13;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6" name="Google Shape;56;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7" name="Google Shape;57;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1 blue (Locked)">
  <p:cSld name="Title Slide Option 1 blue (Locke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67" name="Google Shape;67;p14"/>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14"/>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4"/>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0" name="Google Shape;70;p14"/>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72" name="Google Shape;72;p1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73" name="Google Shape;73;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76" name="Google Shape;76;p1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5"/>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9" name="Google Shape;79;p15"/>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81" name="Google Shape;81;p1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82" name="Google Shape;82;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85" name="Google Shape;85;p16"/>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6"/>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8" name="Google Shape;88;p16"/>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0" name="Google Shape;90;p1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91" name="Google Shape;9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94" name="Google Shape;94;p17"/>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17"/>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p17"/>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8" name="Google Shape;98;p17"/>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9" name="Google Shape;99;p1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0" name="Google Shape;10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03" name="Google Shape;103;p18"/>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18"/>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8"/>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06" name="Google Shape;106;p18"/>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7" name="Google Shape;107;p18"/>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08" name="Google Shape;108;p1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9" name="Google Shape;10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12" name="Google Shape;112;p1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19"/>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9"/>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15" name="Google Shape;115;p19"/>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9"/>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17" name="Google Shape;117;p1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18" name="Google Shape;118;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Option 2 blue">
  <p:cSld name="3_Title Slide Option 2 blue">
    <p:bg>
      <p:bgPr>
        <a:solidFill>
          <a:srgbClr val="006EF5"/>
        </a:solidFill>
        <a:effectLst/>
      </p:bgPr>
    </p:bg>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21" name="Google Shape;121;p2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20"/>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4" name="Google Shape;124;p20"/>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2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26" name="Google Shape;126;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a:off x="251520" y="986400"/>
            <a:ext cx="7200900" cy="3459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4500"/>
              <a:buNone/>
              <a:defRPr sz="4500" b="1" cap="none">
                <a:solidFill>
                  <a:srgbClr val="005AC5"/>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0" name="Google Shape;130;p2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2"/>
          <p:cNvSpPr txBox="1">
            <a:spLocks noGrp="1"/>
          </p:cNvSpPr>
          <p:nvPr>
            <p:ph type="body" idx="1"/>
          </p:nvPr>
        </p:nvSpPr>
        <p:spPr>
          <a:xfrm>
            <a:off x="234000" y="986399"/>
            <a:ext cx="8441700" cy="3601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3600"/>
              <a:buNone/>
              <a:defRPr sz="3600" b="1">
                <a:solidFill>
                  <a:srgbClr val="005AC5"/>
                </a:solidFill>
              </a:defRPr>
            </a:lvl1pPr>
            <a:lvl2pPr marL="914400" lvl="1" indent="-228600" algn="l" rtl="0">
              <a:lnSpc>
                <a:spcPct val="100000"/>
              </a:lnSpc>
              <a:spcBef>
                <a:spcPts val="0"/>
              </a:spcBef>
              <a:spcAft>
                <a:spcPts val="0"/>
              </a:spcAft>
              <a:buClr>
                <a:schemeClr val="dk1"/>
              </a:buClr>
              <a:buSzPts val="3600"/>
              <a:buNone/>
              <a:defRPr sz="3600"/>
            </a:lvl2pPr>
            <a:lvl3pPr marL="1371600" lvl="2" indent="-228600" algn="l" rtl="0">
              <a:lnSpc>
                <a:spcPct val="100000"/>
              </a:lnSpc>
              <a:spcBef>
                <a:spcPts val="0"/>
              </a:spcBef>
              <a:spcAft>
                <a:spcPts val="0"/>
              </a:spcAft>
              <a:buClr>
                <a:schemeClr val="dk1"/>
              </a:buClr>
              <a:buSzPts val="3600"/>
              <a:buNone/>
              <a:defRPr sz="3600"/>
            </a:lvl3pPr>
            <a:lvl4pPr marL="1828800" lvl="3" indent="-228600" algn="l" rtl="0">
              <a:lnSpc>
                <a:spcPct val="100000"/>
              </a:lnSpc>
              <a:spcBef>
                <a:spcPts val="0"/>
              </a:spcBef>
              <a:spcAft>
                <a:spcPts val="0"/>
              </a:spcAft>
              <a:buClr>
                <a:schemeClr val="dk1"/>
              </a:buClr>
              <a:buSzPts val="3600"/>
              <a:buNone/>
              <a:defRPr sz="3600"/>
            </a:lvl4pPr>
            <a:lvl5pPr marL="2286000" lvl="4" indent="-228600" algn="l" rtl="0">
              <a:lnSpc>
                <a:spcPct val="100000"/>
              </a:lnSpc>
              <a:spcBef>
                <a:spcPts val="0"/>
              </a:spcBef>
              <a:spcAft>
                <a:spcPts val="0"/>
              </a:spcAft>
              <a:buClr>
                <a:schemeClr val="dk1"/>
              </a:buClr>
              <a:buSzPts val="3600"/>
              <a:buNone/>
              <a:defRPr sz="3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137"/>
        <p:cNvGrpSpPr/>
        <p:nvPr/>
      </p:nvGrpSpPr>
      <p:grpSpPr>
        <a:xfrm>
          <a:off x="0" y="0"/>
          <a:ext cx="0" cy="0"/>
          <a:chOff x="0" y="0"/>
          <a:chExt cx="0" cy="0"/>
        </a:xfrm>
      </p:grpSpPr>
      <p:sp>
        <p:nvSpPr>
          <p:cNvPr id="138" name="Google Shape;138;p2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9" name="Google Shape;139;p2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a:off x="234000" y="986400"/>
            <a:ext cx="76677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0"/>
              </a:spcBef>
              <a:spcAft>
                <a:spcPts val="0"/>
              </a:spcAft>
              <a:buClr>
                <a:schemeClr val="dk1"/>
              </a:buClr>
              <a:buSzPts val="2700"/>
              <a:buNone/>
              <a:defRPr sz="2700"/>
            </a:lvl1pPr>
            <a:lvl2pPr marL="914400" lvl="1" indent="-400050" algn="l" rtl="0">
              <a:lnSpc>
                <a:spcPct val="103703"/>
              </a:lnSpc>
              <a:spcBef>
                <a:spcPts val="0"/>
              </a:spcBef>
              <a:spcAft>
                <a:spcPts val="0"/>
              </a:spcAft>
              <a:buClr>
                <a:schemeClr val="dk1"/>
              </a:buClr>
              <a:buSzPts val="2700"/>
              <a:buChar char="–"/>
              <a:defRPr sz="2700"/>
            </a:lvl2pPr>
            <a:lvl3pPr marL="1371600" lvl="2" indent="-400050" algn="l" rtl="0">
              <a:lnSpc>
                <a:spcPct val="103703"/>
              </a:lnSpc>
              <a:spcBef>
                <a:spcPts val="540"/>
              </a:spcBef>
              <a:spcAft>
                <a:spcPts val="0"/>
              </a:spcAft>
              <a:buClr>
                <a:schemeClr val="dk1"/>
              </a:buClr>
              <a:buSzPts val="2700"/>
              <a:buChar char="•"/>
              <a:defRPr sz="2700"/>
            </a:lvl3pPr>
            <a:lvl4pPr marL="1828800" lvl="3" indent="-400050" algn="l" rtl="0">
              <a:lnSpc>
                <a:spcPct val="103703"/>
              </a:lnSpc>
              <a:spcBef>
                <a:spcPts val="540"/>
              </a:spcBef>
              <a:spcAft>
                <a:spcPts val="0"/>
              </a:spcAft>
              <a:buClr>
                <a:schemeClr val="dk1"/>
              </a:buClr>
              <a:buSzPts val="2700"/>
              <a:buChar char="–"/>
              <a:defRPr sz="2700"/>
            </a:lvl4pPr>
            <a:lvl5pPr marL="2286000" lvl="4" indent="-400050" algn="l" rtl="0">
              <a:lnSpc>
                <a:spcPct val="103703"/>
              </a:lnSpc>
              <a:spcBef>
                <a:spcPts val="540"/>
              </a:spcBef>
              <a:spcAft>
                <a:spcPts val="0"/>
              </a:spcAft>
              <a:buClr>
                <a:schemeClr val="dk1"/>
              </a:buClr>
              <a:buSzPts val="2700"/>
              <a:buChar char="»"/>
              <a:defRPr sz="27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 name="Google Shape;141;p2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006EF5"/>
        </a:solidFill>
        <a:effectLst/>
      </p:bgPr>
    </p:bg>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44" name="Google Shape;144;p24"/>
          <p:cNvSpPr/>
          <p:nvPr/>
        </p:nvSpPr>
        <p:spPr>
          <a:xfrm>
            <a:off x="3888720" y="3596661"/>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24"/>
          <p:cNvSpPr txBox="1">
            <a:spLocks noGrp="1"/>
          </p:cNvSpPr>
          <p:nvPr>
            <p:ph type="ctrTitle"/>
          </p:nvPr>
        </p:nvSpPr>
        <p:spPr>
          <a:xfrm>
            <a:off x="3888720" y="2199861"/>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56944"/>
              </a:lnSpc>
              <a:spcBef>
                <a:spcPts val="0"/>
              </a:spcBef>
              <a:spcAft>
                <a:spcPts val="0"/>
              </a:spcAft>
              <a:buClr>
                <a:srgbClr val="005AC5"/>
              </a:buClr>
              <a:buSzPts val="7200"/>
              <a:buFont typeface="Arial"/>
              <a:buNone/>
              <a:defRPr sz="72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4"/>
          <p:cNvSpPr txBox="1">
            <a:spLocks noGrp="1"/>
          </p:cNvSpPr>
          <p:nvPr>
            <p:ph type="subTitle" idx="1"/>
          </p:nvPr>
        </p:nvSpPr>
        <p:spPr>
          <a:xfrm>
            <a:off x="3888720" y="3608080"/>
            <a:ext cx="4805400" cy="7638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00000"/>
              </a:lnSpc>
              <a:spcBef>
                <a:spcPts val="0"/>
              </a:spcBef>
              <a:spcAft>
                <a:spcPts val="0"/>
              </a:spcAft>
              <a:buClr>
                <a:schemeClr val="lt1"/>
              </a:buClr>
              <a:buSzPts val="3200"/>
              <a:buNone/>
              <a:defRPr sz="320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5"/>
          <p:cNvSpPr txBox="1">
            <a:spLocks noGrp="1"/>
          </p:cNvSpPr>
          <p:nvPr>
            <p:ph type="body" idx="1"/>
          </p:nvPr>
        </p:nvSpPr>
        <p:spPr>
          <a:xfrm>
            <a:off x="234000" y="986400"/>
            <a:ext cx="39600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540"/>
              </a:spcBef>
              <a:spcAft>
                <a:spcPts val="0"/>
              </a:spcAft>
              <a:buClr>
                <a:schemeClr val="dk1"/>
              </a:buClr>
              <a:buSzPts val="2700"/>
              <a:buNone/>
              <a:defRPr sz="2700" b="1"/>
            </a:lvl1pPr>
            <a:lvl2pPr marL="914400" lvl="1" indent="-400050" algn="l" rtl="0">
              <a:lnSpc>
                <a:spcPct val="103703"/>
              </a:lnSpc>
              <a:spcBef>
                <a:spcPts val="0"/>
              </a:spcBef>
              <a:spcAft>
                <a:spcPts val="0"/>
              </a:spcAft>
              <a:buClr>
                <a:schemeClr val="dk1"/>
              </a:buClr>
              <a:buSzPts val="2700"/>
              <a:buFont typeface="Calibri"/>
              <a:buChar char="–"/>
              <a:defRPr sz="2700" b="1"/>
            </a:lvl2pPr>
            <a:lvl3pPr marL="1371600" lvl="2" indent="-400050" algn="l" rtl="0">
              <a:lnSpc>
                <a:spcPct val="103703"/>
              </a:lnSpc>
              <a:spcBef>
                <a:spcPts val="540"/>
              </a:spcBef>
              <a:spcAft>
                <a:spcPts val="0"/>
              </a:spcAft>
              <a:buClr>
                <a:schemeClr val="dk1"/>
              </a:buClr>
              <a:buSzPts val="2700"/>
              <a:buFont typeface="Calibri"/>
              <a:buChar char="–"/>
              <a:defRPr sz="2700" b="1"/>
            </a:lvl3pPr>
            <a:lvl4pPr marL="1828800" lvl="3" indent="-400050" algn="l" rtl="0">
              <a:lnSpc>
                <a:spcPct val="103703"/>
              </a:lnSpc>
              <a:spcBef>
                <a:spcPts val="540"/>
              </a:spcBef>
              <a:spcAft>
                <a:spcPts val="0"/>
              </a:spcAft>
              <a:buClr>
                <a:schemeClr val="dk1"/>
              </a:buClr>
              <a:buSzPts val="2700"/>
              <a:buFont typeface="Calibri"/>
              <a:buChar char="–"/>
              <a:defRPr sz="2700" b="1"/>
            </a:lvl4pPr>
            <a:lvl5pPr marL="2286000" lvl="4" indent="-400050" algn="l" rtl="0">
              <a:lnSpc>
                <a:spcPct val="103703"/>
              </a:lnSpc>
              <a:spcBef>
                <a:spcPts val="540"/>
              </a:spcBef>
              <a:spcAft>
                <a:spcPts val="0"/>
              </a:spcAft>
              <a:buClr>
                <a:schemeClr val="dk1"/>
              </a:buClr>
              <a:buSzPts val="2700"/>
              <a:buFont typeface="Calibri"/>
              <a:buChar char="–"/>
              <a:defRPr sz="2700" b="1"/>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p25"/>
          <p:cNvSpPr txBox="1">
            <a:spLocks noGrp="1"/>
          </p:cNvSpPr>
          <p:nvPr>
            <p:ph type="body" idx="2"/>
          </p:nvPr>
        </p:nvSpPr>
        <p:spPr>
          <a:xfrm>
            <a:off x="4572000" y="987425"/>
            <a:ext cx="3384600" cy="36006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a:lvl1pPr>
            <a:lvl2pPr marL="914400" lvl="1" indent="-314325" algn="l" rtl="0">
              <a:lnSpc>
                <a:spcPct val="118518"/>
              </a:lnSpc>
              <a:spcBef>
                <a:spcPts val="270"/>
              </a:spcBef>
              <a:spcAft>
                <a:spcPts val="0"/>
              </a:spcAft>
              <a:buClr>
                <a:schemeClr val="dk1"/>
              </a:buClr>
              <a:buSzPts val="1350"/>
              <a:buFont typeface="Calibri"/>
              <a:buChar char="–"/>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p2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2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6"/>
          <p:cNvSpPr txBox="1">
            <a:spLocks noGrp="1"/>
          </p:cNvSpPr>
          <p:nvPr>
            <p:ph type="body" idx="1"/>
          </p:nvPr>
        </p:nvSpPr>
        <p:spPr>
          <a:xfrm>
            <a:off x="234000" y="986400"/>
            <a:ext cx="41220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26"/>
          <p:cNvSpPr txBox="1">
            <a:spLocks noGrp="1"/>
          </p:cNvSpPr>
          <p:nvPr>
            <p:ph type="body" idx="2"/>
          </p:nvPr>
        </p:nvSpPr>
        <p:spPr>
          <a:xfrm>
            <a:off x="4499992" y="986400"/>
            <a:ext cx="41757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7" name="Google Shape;157;p26"/>
          <p:cNvSpPr txBox="1">
            <a:spLocks noGrp="1"/>
          </p:cNvSpPr>
          <p:nvPr>
            <p:ph type="body" idx="3"/>
          </p:nvPr>
        </p:nvSpPr>
        <p:spPr>
          <a:xfrm>
            <a:off x="234000" y="2825999"/>
            <a:ext cx="41220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8" name="Google Shape;158;p26"/>
          <p:cNvSpPr txBox="1">
            <a:spLocks noGrp="1"/>
          </p:cNvSpPr>
          <p:nvPr>
            <p:ph type="body" idx="4"/>
          </p:nvPr>
        </p:nvSpPr>
        <p:spPr>
          <a:xfrm>
            <a:off x="4499992" y="2825999"/>
            <a:ext cx="41757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7"/>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4" name="Google Shape;164;p27"/>
          <p:cNvSpPr>
            <a:spLocks noGrp="1"/>
          </p:cNvSpPr>
          <p:nvPr>
            <p:ph type="pic" idx="2"/>
          </p:nvPr>
        </p:nvSpPr>
        <p:spPr>
          <a:xfrm>
            <a:off x="4500564" y="1059582"/>
            <a:ext cx="4362600" cy="3672300"/>
          </a:xfrm>
          <a:prstGeom prst="rect">
            <a:avLst/>
          </a:prstGeom>
          <a:noFill/>
          <a:ln>
            <a:noFill/>
          </a:ln>
        </p:spPr>
      </p:sp>
      <p:sp>
        <p:nvSpPr>
          <p:cNvPr id="165" name="Google Shape;165;p2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67" name="Google Shape;167;p27"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8"/>
          <p:cNvSpPr txBox="1">
            <a:spLocks noGrp="1"/>
          </p:cNvSpPr>
          <p:nvPr>
            <p:ph type="body" idx="1"/>
          </p:nvPr>
        </p:nvSpPr>
        <p:spPr>
          <a:xfrm>
            <a:off x="234000" y="1059582"/>
            <a:ext cx="4105200" cy="3528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8"/>
          <p:cNvSpPr>
            <a:spLocks noGrp="1"/>
          </p:cNvSpPr>
          <p:nvPr>
            <p:ph type="pic" idx="2"/>
          </p:nvPr>
        </p:nvSpPr>
        <p:spPr>
          <a:xfrm>
            <a:off x="4500564" y="1059582"/>
            <a:ext cx="4362600" cy="3508500"/>
          </a:xfrm>
          <a:prstGeom prst="rect">
            <a:avLst/>
          </a:prstGeom>
          <a:noFill/>
          <a:ln>
            <a:noFill/>
          </a:ln>
        </p:spPr>
      </p:sp>
      <p:sp>
        <p:nvSpPr>
          <p:cNvPr id="172" name="Google Shape;172;p2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006EF5"/>
        </a:solidFill>
        <a:effectLst/>
      </p:bgPr>
    </p:bg>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176" name="Google Shape;176;p2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29"/>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178" name="Google Shape;17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179" name="Google Shape;179;p29"/>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180" name="Google Shape;180;p29"/>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9"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182" name="Google Shape;182;p29"/>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183"/>
        <p:cNvGrpSpPr/>
        <p:nvPr/>
      </p:nvGrpSpPr>
      <p:grpSpPr>
        <a:xfrm>
          <a:off x="0" y="0"/>
          <a:ext cx="0" cy="0"/>
          <a:chOff x="0" y="0"/>
          <a:chExt cx="0" cy="0"/>
        </a:xfrm>
      </p:grpSpPr>
      <p:sp>
        <p:nvSpPr>
          <p:cNvPr id="184" name="Google Shape;184;p30"/>
          <p:cNvSpPr>
            <a:spLocks noGrp="1"/>
          </p:cNvSpPr>
          <p:nvPr>
            <p:ph type="pic" idx="2"/>
          </p:nvPr>
        </p:nvSpPr>
        <p:spPr>
          <a:xfrm>
            <a:off x="0" y="0"/>
            <a:ext cx="9144000" cy="5143500"/>
          </a:xfrm>
          <a:prstGeom prst="rect">
            <a:avLst/>
          </a:prstGeom>
          <a:solidFill>
            <a:schemeClr val="lt2"/>
          </a:solidFill>
          <a:ln>
            <a:noFill/>
          </a:ln>
        </p:spPr>
      </p:sp>
      <p:sp>
        <p:nvSpPr>
          <p:cNvPr id="185" name="Google Shape;185;p3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30"/>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8" name="Google Shape;188;p3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9" name="Google Shape;189;p3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90" name="Google Shape;190;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Option 3n blue">
  <p:cSld name="2_Title Slide Option 3n blue">
    <p:bg>
      <p:bgPr>
        <a:solidFill>
          <a:srgbClr val="006EF5"/>
        </a:solidFill>
        <a:effectLst/>
      </p:bgPr>
    </p:bg>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93" name="Google Shape;193;p31"/>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31"/>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31"/>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96" name="Google Shape;196;p31"/>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7" name="Google Shape;197;p31"/>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98" name="Google Shape;198;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312420">
            <a:off x="-5629285" y="-2797611"/>
            <a:ext cx="13744820" cy="3638424"/>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23" name="Google Shape;23;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32"/>
          <p:cNvSpPr>
            <a:spLocks noGrp="1"/>
          </p:cNvSpPr>
          <p:nvPr>
            <p:ph type="pic" idx="2"/>
          </p:nvPr>
        </p:nvSpPr>
        <p:spPr>
          <a:xfrm>
            <a:off x="4500564" y="1059582"/>
            <a:ext cx="4362600" cy="3672300"/>
          </a:xfrm>
          <a:prstGeom prst="rect">
            <a:avLst/>
          </a:prstGeom>
          <a:noFill/>
          <a:ln>
            <a:noFill/>
          </a:ln>
        </p:spPr>
      </p:sp>
      <p:pic>
        <p:nvPicPr>
          <p:cNvPr id="203" name="Google Shape;203;p32"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
        <p:nvSpPr>
          <p:cNvPr id="204" name="Google Shape;204;p3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33"/>
          <p:cNvSpPr txBox="1">
            <a:spLocks noGrp="1"/>
          </p:cNvSpPr>
          <p:nvPr>
            <p:ph type="body" idx="1"/>
          </p:nvPr>
        </p:nvSpPr>
        <p:spPr>
          <a:xfrm>
            <a:off x="234000" y="987425"/>
            <a:ext cx="41220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9" name="Google Shape;209;p33"/>
          <p:cNvSpPr txBox="1">
            <a:spLocks noGrp="1"/>
          </p:cNvSpPr>
          <p:nvPr>
            <p:ph type="body" idx="2"/>
          </p:nvPr>
        </p:nvSpPr>
        <p:spPr>
          <a:xfrm>
            <a:off x="4500563" y="987425"/>
            <a:ext cx="42105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0" name="Google Shape;210;p3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34"/>
          <p:cNvSpPr txBox="1">
            <a:spLocks noGrp="1"/>
          </p:cNvSpPr>
          <p:nvPr>
            <p:ph type="body" idx="1"/>
          </p:nvPr>
        </p:nvSpPr>
        <p:spPr>
          <a:xfrm>
            <a:off x="251520" y="2825999"/>
            <a:ext cx="25203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5" name="Google Shape;215;p34"/>
          <p:cNvSpPr txBox="1">
            <a:spLocks noGrp="1"/>
          </p:cNvSpPr>
          <p:nvPr>
            <p:ph type="body" idx="2"/>
          </p:nvPr>
        </p:nvSpPr>
        <p:spPr>
          <a:xfrm>
            <a:off x="3304304" y="2825999"/>
            <a:ext cx="25128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6" name="Google Shape;216;p34"/>
          <p:cNvSpPr txBox="1">
            <a:spLocks noGrp="1"/>
          </p:cNvSpPr>
          <p:nvPr>
            <p:ph type="body" idx="3"/>
          </p:nvPr>
        </p:nvSpPr>
        <p:spPr>
          <a:xfrm>
            <a:off x="6349607" y="2825999"/>
            <a:ext cx="25134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4"/>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4"/>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006EF5"/>
        </a:solidFill>
        <a:effectLst/>
      </p:bgPr>
    </p:bg>
    <p:spTree>
      <p:nvGrpSpPr>
        <p:cNvPr id="1" name="Shape 219"/>
        <p:cNvGrpSpPr/>
        <p:nvPr/>
      </p:nvGrpSpPr>
      <p:grpSpPr>
        <a:xfrm>
          <a:off x="0" y="0"/>
          <a:ext cx="0" cy="0"/>
          <a:chOff x="0" y="0"/>
          <a:chExt cx="0" cy="0"/>
        </a:xfrm>
      </p:grpSpPr>
      <p:pic>
        <p:nvPicPr>
          <p:cNvPr id="220" name="Google Shape;22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221" name="Google Shape;221;p3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35"/>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223" name="Google Shape;223;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224" name="Google Shape;224;p35"/>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225" name="Google Shape;225;p35"/>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5"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227" name="Google Shape;227;p35"/>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9" name="Google Shape;39;p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2" name="Google Shape;42;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7" name="Google Shape;47;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9" name="Google Shape;49;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52" name="Google Shape;52;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52094" y="205979"/>
            <a:ext cx="8423700" cy="8574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Google Shape;62;p13"/>
          <p:cNvSpPr txBox="1">
            <a:spLocks noGrp="1"/>
          </p:cNvSpPr>
          <p:nvPr>
            <p:ph type="body" idx="1"/>
          </p:nvPr>
        </p:nvSpPr>
        <p:spPr>
          <a:xfrm>
            <a:off x="252094" y="1200151"/>
            <a:ext cx="8423700" cy="33945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ofsted.gov.uk/v1/file/5021656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vac.ac.uk/registra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dp.etfoundation.co.uk/programmes/awd/resourcesnotavailable?rids=172,173,167,166,168,169,170,171&amp;_gl=1*cl2nb7*_ga*MTQ1NzgzMzcxNC4xNjg4NjM0NDgz*_ga_6F0PEMWK3W*MTY4ODk3ODY3NS4xLjEuMTY4ODk3ODcyMi4xMy4wLjA." TargetMode="External"/><Relationship Id="rId5" Type="http://schemas.openxmlformats.org/officeDocument/2006/relationships/hyperlink" Target="https://www.et-foundation.co.uk/professional-development/apprenticeships/" TargetMode="External"/><Relationship Id="rId4" Type="http://schemas.openxmlformats.org/officeDocument/2006/relationships/hyperlink" Target="https://uvac.ac.uk/apprenticeship-workforce-development-program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hyperlink" Target="http://drive.google.com/file/d/1nADMNORKQF2aX74zgRQcViKcG8UkxRLs/view"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hyperlink" Target="http://drive.google.com/file/d/19c4W_1n0AskilxHNKt8g7qKw1GoBYQtM/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apprenticeships-off-the-job-train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ctrTitle"/>
          </p:nvPr>
        </p:nvSpPr>
        <p:spPr>
          <a:xfrm>
            <a:off x="3813239" y="1574478"/>
            <a:ext cx="4967400" cy="1242000"/>
          </a:xfrm>
          <a:prstGeom prst="rect">
            <a:avLst/>
          </a:prstGeom>
          <a:solidFill>
            <a:srgbClr val="006EF5"/>
          </a:solidFill>
          <a:ln>
            <a:noFill/>
          </a:ln>
        </p:spPr>
        <p:txBody>
          <a:bodyPr spcFirstLastPara="1" wrap="square" lIns="108000" tIns="136800" rIns="0" bIns="0" anchor="ctr" anchorCtr="0">
            <a:noAutofit/>
          </a:bodyPr>
          <a:lstStyle/>
          <a:p>
            <a:r>
              <a:rPr lang="en-GB" sz="2400"/>
              <a:t>APPRENTICESHIP WORKFORCE DEVELOPMENT</a:t>
            </a:r>
            <a:br>
              <a:rPr lang="en-US" sz="2000"/>
            </a:br>
            <a:endParaRPr sz="2000"/>
          </a:p>
        </p:txBody>
      </p:sp>
      <p:sp>
        <p:nvSpPr>
          <p:cNvPr id="233" name="Google Shape;233;p3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p>
            <a:pPr marL="0" indent="0"/>
            <a:r>
              <a:rPr lang="en-GB" sz="1400"/>
              <a:t>CPD to </a:t>
            </a:r>
            <a:r>
              <a:rPr lang="en-US" sz="1400"/>
              <a:t>Support Academic Colleagues with Apprenticeship Requirements</a:t>
            </a:r>
            <a:br>
              <a:rPr lang="en-US" sz="1400"/>
            </a:br>
            <a:r>
              <a:rPr lang="en-GB"/>
              <a:t>SESSION 1- Introduction to apprenticeships</a:t>
            </a:r>
          </a:p>
          <a:p>
            <a:pPr marL="0" lvl="0" indent="0" algn="l" rtl="0">
              <a:lnSpc>
                <a:spcPct val="118518"/>
              </a:lnSpc>
              <a:spcBef>
                <a:spcPts val="0"/>
              </a:spcBef>
              <a:spcAft>
                <a:spcPts val="0"/>
              </a:spcAft>
              <a:buClr>
                <a:schemeClr val="lt1"/>
              </a:buClr>
              <a:buSzPts val="1350"/>
              <a:buNone/>
            </a:pPr>
            <a:endParaRPr/>
          </a:p>
        </p:txBody>
      </p:sp>
      <p:sp>
        <p:nvSpPr>
          <p:cNvPr id="234" name="Google Shape;234;p36"/>
          <p:cNvSpPr txBox="1">
            <a:spLocks noGrp="1"/>
          </p:cNvSpPr>
          <p:nvPr>
            <p:ph type="body" idx="3"/>
          </p:nvPr>
        </p:nvSpPr>
        <p:spPr>
          <a:xfrm>
            <a:off x="3888725" y="3632500"/>
            <a:ext cx="4805400" cy="532800"/>
          </a:xfrm>
          <a:prstGeom prst="rect">
            <a:avLst/>
          </a:prstGeom>
          <a:noFill/>
          <a:ln>
            <a:noFill/>
          </a:ln>
        </p:spPr>
        <p:txBody>
          <a:bodyPr spcFirstLastPara="1" wrap="square" lIns="108000" tIns="108000" rIns="0" bIns="108000" anchor="b" anchorCtr="0">
            <a:noAutofit/>
          </a:bodyPr>
          <a:lstStyle/>
          <a:p>
            <a:pPr marL="0" lvl="0" indent="0" algn="l" rtl="0">
              <a:lnSpc>
                <a:spcPct val="118518"/>
              </a:lnSpc>
              <a:spcBef>
                <a:spcPts val="0"/>
              </a:spcBef>
              <a:spcAft>
                <a:spcPts val="0"/>
              </a:spcAft>
              <a:buClr>
                <a:schemeClr val="lt1"/>
              </a:buClr>
              <a:buSzPts val="1350"/>
              <a:buFont typeface="Arial"/>
              <a:buNone/>
            </a:pPr>
            <a:r>
              <a:rPr lang="en-GB"/>
              <a:t>By University of Portsmouth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1900"/>
              <a:t>How can you support the university to remain compliant?</a:t>
            </a:r>
            <a:endParaRPr sz="1900"/>
          </a:p>
        </p:txBody>
      </p:sp>
      <p:pic>
        <p:nvPicPr>
          <p:cNvPr id="300" name="Google Shape;30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3875" y="907675"/>
            <a:ext cx="6562425" cy="4182400"/>
          </a:xfrm>
          <a:prstGeom prst="rect">
            <a:avLst/>
          </a:prstGeom>
          <a:noFill/>
          <a:ln>
            <a:noFill/>
          </a:ln>
          <a:effectLst>
            <a:outerShdw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Ofsted</a:t>
            </a:r>
            <a:endParaRPr/>
          </a:p>
        </p:txBody>
      </p:sp>
      <p:sp>
        <p:nvSpPr>
          <p:cNvPr id="306" name="Google Shape;306;p46"/>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Ofsted inspects and regulates  education providers,  including universities offering apprenticeship programs. Their inspections are designed to assess the effectiveness of leadership and management, teaching, learning, and assessment, effectiveness of safeguarding, as well as the overall impact apprenticeship programmes are having on learners’ growth and development.</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accent3"/>
                </a:solidFill>
                <a:highlight>
                  <a:srgbClr val="FFFFFF"/>
                </a:highlight>
                <a:latin typeface="Arial"/>
                <a:ea typeface="Arial"/>
                <a:cs typeface="Arial"/>
                <a:sym typeface="Arial"/>
              </a:rPr>
              <a:t>In March 2023, the University of Portsmouth was inspected as a new provider. </a:t>
            </a:r>
            <a:r>
              <a:rPr lang="en-GB" sz="1150">
                <a:solidFill>
                  <a:schemeClr val="dk2"/>
                </a:solidFill>
                <a:highlight>
                  <a:srgbClr val="FFFFFF"/>
                </a:highlight>
                <a:latin typeface="Arial"/>
                <a:ea typeface="Arial"/>
                <a:cs typeface="Arial"/>
                <a:sym typeface="Arial"/>
              </a:rPr>
              <a:t> Three themes were assessed, and we achieved the following outcomes.  </a:t>
            </a:r>
            <a:endParaRPr sz="1150">
              <a:solidFill>
                <a:schemeClr val="dk2"/>
              </a:solidFill>
              <a:highlight>
                <a:srgbClr val="FFFFFF"/>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How much progress have leaders made in ensuring that the provider is meeting all the requirements of successful apprenticeship provision? Significant progress</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What progress have leaders and managers made in ensuring that apprentices benefit from high-quality training that leads to positive outcomes for apprentices? Significant progress</a:t>
            </a:r>
            <a:endParaRPr sz="1150">
              <a:solidFill>
                <a:schemeClr val="dk2"/>
              </a:solidFill>
              <a:highlight>
                <a:srgbClr val="FFFFFF"/>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How much progress have leaders and managers made in ensuring that effective safeguarding arrangements are in place? Reasonable progress </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A copy of the monitoring visit report can be found </a:t>
            </a:r>
            <a:r>
              <a:rPr lang="en-GB" sz="1150">
                <a:solidFill>
                  <a:schemeClr val="accent3"/>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GB" sz="1150">
                <a:solidFill>
                  <a:schemeClr val="dk2"/>
                </a:solidFill>
                <a:highlight>
                  <a:srgbClr val="FFFFFF"/>
                </a:highlight>
                <a:latin typeface="Arial"/>
                <a:ea typeface="Arial"/>
                <a:cs typeface="Arial"/>
                <a:sym typeface="Arial"/>
              </a:rPr>
              <a:t>. </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None/>
            </a:pPr>
            <a:r>
              <a:rPr lang="en-GB" sz="1150">
                <a:solidFill>
                  <a:schemeClr val="accent3"/>
                </a:solidFill>
                <a:highlight>
                  <a:srgbClr val="FFFFFF"/>
                </a:highlight>
                <a:latin typeface="Arial"/>
                <a:ea typeface="Arial"/>
                <a:cs typeface="Arial"/>
                <a:sym typeface="Arial"/>
              </a:rPr>
              <a:t>You can link your latest ofsted report. You may also want to include an exercise sharing other </a:t>
            </a:r>
            <a:endParaRPr sz="1150">
              <a:solidFill>
                <a:schemeClr val="accent3"/>
              </a:solidFill>
              <a:highlight>
                <a:srgbClr val="FFFFFF"/>
              </a:highlight>
              <a:latin typeface="Arial"/>
              <a:ea typeface="Arial"/>
              <a:cs typeface="Arial"/>
              <a:sym typeface="Arial"/>
            </a:endParaRPr>
          </a:p>
          <a:p>
            <a:pPr marL="0" lvl="0" indent="0" algn="l" rtl="0">
              <a:spcBef>
                <a:spcPts val="0"/>
              </a:spcBef>
              <a:spcAft>
                <a:spcPts val="0"/>
              </a:spcAft>
              <a:buNone/>
            </a:pPr>
            <a:r>
              <a:rPr lang="en-GB" sz="1150">
                <a:solidFill>
                  <a:schemeClr val="accent3"/>
                </a:solidFill>
                <a:highlight>
                  <a:srgbClr val="FFFFFF"/>
                </a:highlight>
                <a:latin typeface="Arial"/>
                <a:ea typeface="Arial"/>
                <a:cs typeface="Arial"/>
                <a:sym typeface="Arial"/>
              </a:rPr>
              <a:t>similar provider Ofsted reports and invite a discussion on similar themes.</a:t>
            </a:r>
            <a:endParaRPr/>
          </a:p>
        </p:txBody>
      </p:sp>
      <p:pic>
        <p:nvPicPr>
          <p:cNvPr id="307" name="Google Shape;307;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97125" y="3663013"/>
            <a:ext cx="1689400" cy="88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Ofsted continued</a:t>
            </a:r>
            <a:endParaRPr/>
          </a:p>
        </p:txBody>
      </p:sp>
      <p:sp>
        <p:nvSpPr>
          <p:cNvPr id="313" name="Google Shape;313;p4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As the University of Portsmouth has been approved as a provider, we will now be working towards a full inspection. The four possible outcomes from a full inspection are:</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Outstanding (Grade 1): Exceptional provision that significantly exceeds the minimum requirements, with consistently excellent outcomes for apprentices.</a:t>
            </a:r>
            <a:endParaRPr sz="1150">
              <a:solidFill>
                <a:schemeClr val="dk2"/>
              </a:solidFill>
              <a:highlight>
                <a:srgbClr val="FFFFFF"/>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150">
              <a:solidFill>
                <a:schemeClr val="dk2"/>
              </a:solidFill>
              <a:highlight>
                <a:srgbClr val="FFFFFF"/>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Good (Grade 2): High-quality provision that meets all the minimum requirements and delivers effective education and training for apprentices.</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Requires Improvement (Grade 3): Provision that falls below the minimum requirements in one or more areas, with identified areas for improvement to ensure better outcomes for apprentices.</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Inadequate (Grade 4): Provision that fails to meet minimum requirements, resulting in inadequate outcomes for apprentices. Immediate and significant improvements are needed to address identified weaknesses.</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None/>
            </a:pPr>
            <a:r>
              <a:rPr lang="en-GB" sz="1000">
                <a:solidFill>
                  <a:schemeClr val="accent3"/>
                </a:solidFill>
                <a:latin typeface="Arial"/>
                <a:ea typeface="Arial"/>
                <a:cs typeface="Arial"/>
                <a:sym typeface="Arial"/>
              </a:rPr>
              <a:t>We have also added to mini podcast to our online session - You could complete your own podcasts or video recordings to </a:t>
            </a:r>
            <a:endParaRPr sz="1000">
              <a:solidFill>
                <a:schemeClr val="accent3"/>
              </a:solidFill>
              <a:latin typeface="Arial"/>
              <a:ea typeface="Arial"/>
              <a:cs typeface="Arial"/>
              <a:sym typeface="Arial"/>
            </a:endParaRPr>
          </a:p>
          <a:p>
            <a:pPr marL="0" lvl="0" indent="0" algn="l" rtl="0">
              <a:spcBef>
                <a:spcPts val="0"/>
              </a:spcBef>
              <a:spcAft>
                <a:spcPts val="0"/>
              </a:spcAft>
              <a:buNone/>
            </a:pPr>
            <a:r>
              <a:rPr lang="en-GB" sz="1000">
                <a:solidFill>
                  <a:schemeClr val="accent3"/>
                </a:solidFill>
                <a:latin typeface="Arial"/>
                <a:ea typeface="Arial"/>
                <a:cs typeface="Arial"/>
                <a:sym typeface="Arial"/>
              </a:rPr>
              <a:t>play in the session. We have added a recording from our quality nominee and from a colleague who was observed as </a:t>
            </a:r>
            <a:endParaRPr sz="1000">
              <a:solidFill>
                <a:schemeClr val="accent3"/>
              </a:solidFill>
              <a:latin typeface="Arial"/>
              <a:ea typeface="Arial"/>
              <a:cs typeface="Arial"/>
              <a:sym typeface="Arial"/>
            </a:endParaRPr>
          </a:p>
          <a:p>
            <a:pPr marL="0" lvl="0" indent="0" algn="l" rtl="0">
              <a:spcBef>
                <a:spcPts val="0"/>
              </a:spcBef>
              <a:spcAft>
                <a:spcPts val="0"/>
              </a:spcAft>
              <a:buNone/>
            </a:pPr>
            <a:r>
              <a:rPr lang="en-GB" sz="1000">
                <a:solidFill>
                  <a:schemeClr val="accent3"/>
                </a:solidFill>
                <a:latin typeface="Arial"/>
                <a:ea typeface="Arial"/>
                <a:cs typeface="Arial"/>
                <a:sym typeface="Arial"/>
              </a:rPr>
              <a:t>part of our last inspection to understand more experience on the last visit. </a:t>
            </a:r>
            <a:endParaRPr sz="1000">
              <a:solidFill>
                <a:schemeClr val="accent3"/>
              </a:solidFill>
              <a:latin typeface="Arial"/>
              <a:ea typeface="Arial"/>
              <a:cs typeface="Arial"/>
              <a:sym typeface="Arial"/>
            </a:endParaRPr>
          </a:p>
        </p:txBody>
      </p:sp>
      <p:pic>
        <p:nvPicPr>
          <p:cNvPr id="314" name="Google Shape;314;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97125" y="3663013"/>
            <a:ext cx="1689400" cy="88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txBox="1">
            <a:spLocks noGrp="1"/>
          </p:cNvSpPr>
          <p:nvPr>
            <p:ph type="title"/>
          </p:nvPr>
        </p:nvSpPr>
        <p:spPr>
          <a:xfrm>
            <a:off x="352650" y="1049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Top tips </a:t>
            </a:r>
            <a:endParaRPr/>
          </a:p>
        </p:txBody>
      </p:sp>
      <p:sp>
        <p:nvSpPr>
          <p:cNvPr id="320" name="Google Shape;320;p48"/>
          <p:cNvSpPr txBox="1">
            <a:spLocks noGrp="1"/>
          </p:cNvSpPr>
          <p:nvPr>
            <p:ph type="body" idx="1"/>
          </p:nvPr>
        </p:nvSpPr>
        <p:spPr>
          <a:xfrm>
            <a:off x="311700" y="982000"/>
            <a:ext cx="8520600" cy="40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b="1">
                <a:solidFill>
                  <a:schemeClr val="dk1"/>
                </a:solidFill>
                <a:highlight>
                  <a:srgbClr val="FEFEFE"/>
                </a:highlight>
                <a:latin typeface="Arial"/>
                <a:ea typeface="Arial"/>
                <a:cs typeface="Arial"/>
                <a:sym typeface="Arial"/>
              </a:rPr>
              <a:t>1) Innovation</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None/>
            </a:pPr>
            <a:r>
              <a:rPr lang="en-GB" sz="1000">
                <a:solidFill>
                  <a:schemeClr val="dk2"/>
                </a:solidFill>
                <a:highlight>
                  <a:srgbClr val="FEFEFE"/>
                </a:highlight>
                <a:latin typeface="Arial"/>
                <a:ea typeface="Arial"/>
                <a:cs typeface="Arial"/>
                <a:sym typeface="Arial"/>
              </a:rPr>
              <a:t>Employ a variety of innovative and engaging teaching strategies that cater to the diverse learning needs of apprentices. Foster a supportive and inclusive learning environment that encourages active participation, critical thinking, and independent learning. </a:t>
            </a:r>
            <a:r>
              <a:rPr lang="en-GB" sz="1000">
                <a:solidFill>
                  <a:schemeClr val="accent3"/>
                </a:solidFill>
                <a:highlight>
                  <a:srgbClr val="FEFEFE"/>
                </a:highlight>
                <a:latin typeface="Arial"/>
                <a:ea typeface="Arial"/>
                <a:cs typeface="Arial"/>
                <a:sym typeface="Arial"/>
              </a:rPr>
              <a:t>Link to your institutions learning and teaching support. </a:t>
            </a:r>
            <a:endParaRPr sz="1000" u="sng">
              <a:solidFill>
                <a:schemeClr val="accent3"/>
              </a:solidFill>
              <a:highlight>
                <a:srgbClr val="FEFEFE"/>
              </a:highlight>
              <a:latin typeface="Arial"/>
              <a:ea typeface="Arial"/>
              <a:cs typeface="Arial"/>
              <a:sym typeface="Arial"/>
            </a:endParaRPr>
          </a:p>
          <a:p>
            <a:pPr marL="0" marR="139700" lvl="0" indent="0" algn="l" rtl="0">
              <a:spcBef>
                <a:spcPts val="0"/>
              </a:spcBef>
              <a:spcAft>
                <a:spcPts val="0"/>
              </a:spcAft>
              <a:buClr>
                <a:schemeClr val="dk2"/>
              </a:buClr>
              <a:buSzPts val="1100"/>
              <a:buFont typeface="Arial"/>
              <a:buNone/>
            </a:pPr>
            <a:r>
              <a:rPr lang="en-GB" sz="1000" b="1">
                <a:solidFill>
                  <a:schemeClr val="dk1"/>
                </a:solidFill>
                <a:highlight>
                  <a:srgbClr val="FEFEFE"/>
                </a:highlight>
                <a:latin typeface="Arial"/>
                <a:ea typeface="Arial"/>
                <a:cs typeface="Arial"/>
                <a:sym typeface="Arial"/>
              </a:rPr>
              <a:t>2) Structure</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Clr>
                <a:schemeClr val="dk2"/>
              </a:buClr>
              <a:buSzPts val="1100"/>
              <a:buFont typeface="Arial"/>
              <a:buNone/>
            </a:pPr>
            <a:r>
              <a:rPr lang="en-GB" sz="1000">
                <a:solidFill>
                  <a:schemeClr val="dk2"/>
                </a:solidFill>
                <a:highlight>
                  <a:srgbClr val="FEFEFE"/>
                </a:highlight>
                <a:latin typeface="Arial"/>
                <a:ea typeface="Arial"/>
                <a:cs typeface="Arial"/>
                <a:sym typeface="Arial"/>
              </a:rPr>
              <a:t>Develop a well-structured and coherent module that aligns with the relevant areas of the apprenticeship standard and meets the requirements of the correct professional body. The content delivers the knowledge, skills and behaviours, not just the degree. Ensure that the curriculum is comprehensive, up-to-date, and prepares apprentices for their current or future roles effectively.</a:t>
            </a:r>
            <a:endParaRPr sz="1000">
              <a:solidFill>
                <a:schemeClr val="dk2"/>
              </a:solidFill>
              <a:highlight>
                <a:srgbClr val="FEFEFE"/>
              </a:highlight>
              <a:latin typeface="Arial"/>
              <a:ea typeface="Arial"/>
              <a:cs typeface="Arial"/>
              <a:sym typeface="Arial"/>
            </a:endParaRPr>
          </a:p>
          <a:p>
            <a:pPr marL="0" lvl="0" indent="0" algn="l" rtl="0">
              <a:spcBef>
                <a:spcPts val="0"/>
              </a:spcBef>
              <a:spcAft>
                <a:spcPts val="0"/>
              </a:spcAft>
              <a:buNone/>
            </a:pPr>
            <a:r>
              <a:rPr lang="en-GB" sz="1000" b="1">
                <a:solidFill>
                  <a:schemeClr val="dk1"/>
                </a:solidFill>
                <a:highlight>
                  <a:srgbClr val="FEFEFE"/>
                </a:highlight>
                <a:latin typeface="Arial"/>
                <a:ea typeface="Arial"/>
                <a:cs typeface="Arial"/>
                <a:sym typeface="Arial"/>
              </a:rPr>
              <a:t>3) Module Feedback</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None/>
            </a:pPr>
            <a:r>
              <a:rPr lang="en-GB" sz="1000">
                <a:solidFill>
                  <a:schemeClr val="dk2"/>
                </a:solidFill>
                <a:highlight>
                  <a:srgbClr val="FEFEFE"/>
                </a:highlight>
                <a:latin typeface="Arial"/>
                <a:ea typeface="Arial"/>
                <a:cs typeface="Arial"/>
                <a:sym typeface="Arial"/>
              </a:rPr>
              <a:t>Review module feedback but also consider accessing feedback from </a:t>
            </a:r>
            <a:r>
              <a:rPr lang="en-GB" sz="1000">
                <a:solidFill>
                  <a:schemeClr val="accent3"/>
                </a:solidFill>
                <a:highlight>
                  <a:srgbClr val="FEFEFE"/>
                </a:highlight>
                <a:latin typeface="Arial"/>
                <a:ea typeface="Arial"/>
                <a:cs typeface="Arial"/>
                <a:sym typeface="Arial"/>
              </a:rPr>
              <a:t>those that complete your tripartite reviews, apprentice forums or other ways your institution may collect this data. Course leaders/relevant </a:t>
            </a:r>
            <a:r>
              <a:rPr lang="en-GB" sz="1000">
                <a:solidFill>
                  <a:schemeClr val="dk2"/>
                </a:solidFill>
                <a:highlight>
                  <a:srgbClr val="FEFEFE"/>
                </a:highlight>
                <a:latin typeface="Arial"/>
                <a:ea typeface="Arial"/>
                <a:cs typeface="Arial"/>
                <a:sym typeface="Arial"/>
              </a:rPr>
              <a:t>person can share this with you.</a:t>
            </a:r>
            <a:endParaRPr sz="1000">
              <a:solidFill>
                <a:schemeClr val="dk2"/>
              </a:solidFill>
              <a:highlight>
                <a:srgbClr val="FEFEFE"/>
              </a:highlight>
              <a:latin typeface="Arial"/>
              <a:ea typeface="Arial"/>
              <a:cs typeface="Arial"/>
              <a:sym typeface="Arial"/>
            </a:endParaRPr>
          </a:p>
          <a:p>
            <a:pPr marL="0" lvl="0" indent="0" algn="l" rtl="0">
              <a:spcBef>
                <a:spcPts val="0"/>
              </a:spcBef>
              <a:spcAft>
                <a:spcPts val="0"/>
              </a:spcAft>
              <a:buNone/>
            </a:pPr>
            <a:r>
              <a:rPr lang="en-GB" sz="1000" b="1">
                <a:solidFill>
                  <a:schemeClr val="dk1"/>
                </a:solidFill>
                <a:highlight>
                  <a:srgbClr val="FEFEFE"/>
                </a:highlight>
                <a:latin typeface="Arial"/>
                <a:ea typeface="Arial"/>
                <a:cs typeface="Arial"/>
                <a:sym typeface="Arial"/>
              </a:rPr>
              <a:t>4) Constructive Feedback</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None/>
            </a:pPr>
            <a:r>
              <a:rPr lang="en-GB" sz="1000">
                <a:solidFill>
                  <a:schemeClr val="dk2"/>
                </a:solidFill>
                <a:highlight>
                  <a:srgbClr val="FEFEFE"/>
                </a:highlight>
                <a:latin typeface="Arial"/>
                <a:ea typeface="Arial"/>
                <a:cs typeface="Arial"/>
                <a:sym typeface="Arial"/>
              </a:rPr>
              <a:t>Provide timely and constructive feedback to enable apprentices to reflect on their performance, identify areas for improvement, and develop their skills and knowledge further. Where possible match feedback to the knowledge, skills and behaviours required in the standard. </a:t>
            </a:r>
            <a:r>
              <a:rPr lang="en-GB" sz="1000">
                <a:solidFill>
                  <a:schemeClr val="accent3"/>
                </a:solidFill>
                <a:highlight>
                  <a:srgbClr val="FEFEFE"/>
                </a:highlight>
                <a:latin typeface="Arial"/>
                <a:ea typeface="Arial"/>
                <a:cs typeface="Arial"/>
                <a:sym typeface="Arial"/>
              </a:rPr>
              <a:t>Link to your institutions assessment/feedback/marking guidance. </a:t>
            </a:r>
            <a:endParaRPr sz="1000" u="sng">
              <a:solidFill>
                <a:schemeClr val="hlink"/>
              </a:solidFill>
              <a:highlight>
                <a:srgbClr val="FEFEFE"/>
              </a:highlight>
              <a:latin typeface="Arial"/>
              <a:ea typeface="Arial"/>
              <a:cs typeface="Arial"/>
              <a:sym typeface="Arial"/>
            </a:endParaRPr>
          </a:p>
          <a:p>
            <a:pPr marL="0" lvl="0" indent="0" algn="l" rtl="0">
              <a:spcBef>
                <a:spcPts val="0"/>
              </a:spcBef>
              <a:spcAft>
                <a:spcPts val="0"/>
              </a:spcAft>
              <a:buNone/>
            </a:pPr>
            <a:r>
              <a:rPr lang="en-GB" sz="1000" b="1">
                <a:solidFill>
                  <a:schemeClr val="dk1"/>
                </a:solidFill>
                <a:highlight>
                  <a:srgbClr val="FEFEFE"/>
                </a:highlight>
                <a:latin typeface="Arial"/>
                <a:ea typeface="Arial"/>
                <a:cs typeface="Arial"/>
                <a:sym typeface="Arial"/>
              </a:rPr>
              <a:t>5) Safeguarding</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None/>
            </a:pPr>
            <a:r>
              <a:rPr lang="en-GB" sz="1000">
                <a:solidFill>
                  <a:schemeClr val="dk2"/>
                </a:solidFill>
                <a:highlight>
                  <a:srgbClr val="FEFEFE"/>
                </a:highlight>
                <a:latin typeface="Arial"/>
                <a:ea typeface="Arial"/>
                <a:cs typeface="Arial"/>
                <a:sym typeface="Arial"/>
              </a:rPr>
              <a:t>Be knowledgeable about safeguarding policies and procedures, create a safe and inclusive learning environment, and promptly address any concerns related to the well-being of apprentices. You can view our safeguarding policy here. </a:t>
            </a:r>
            <a:r>
              <a:rPr lang="en-GB" sz="1000">
                <a:solidFill>
                  <a:schemeClr val="accent3"/>
                </a:solidFill>
                <a:highlight>
                  <a:srgbClr val="FEFEFE"/>
                </a:highlight>
                <a:latin typeface="Arial"/>
                <a:ea typeface="Arial"/>
                <a:cs typeface="Arial"/>
                <a:sym typeface="Arial"/>
              </a:rPr>
              <a:t>Link to your organisations safeguarding policy and safeguarding staff training. </a:t>
            </a:r>
            <a:endParaRPr sz="1000" u="sng">
              <a:solidFill>
                <a:schemeClr val="accent3"/>
              </a:solidFill>
              <a:highlight>
                <a:srgbClr val="FEFEFE"/>
              </a:highlight>
              <a:latin typeface="Arial"/>
              <a:ea typeface="Arial"/>
              <a:cs typeface="Arial"/>
              <a:sym typeface="Arial"/>
            </a:endParaRPr>
          </a:p>
          <a:p>
            <a:pPr marL="0" lvl="0" indent="0" algn="l" rtl="0">
              <a:spcBef>
                <a:spcPts val="0"/>
              </a:spcBef>
              <a:spcAft>
                <a:spcPts val="0"/>
              </a:spcAft>
              <a:buNone/>
            </a:pPr>
            <a:r>
              <a:rPr lang="en-GB" sz="1000" b="1">
                <a:solidFill>
                  <a:schemeClr val="dk1"/>
                </a:solidFill>
                <a:highlight>
                  <a:srgbClr val="FEFEFE"/>
                </a:highlight>
                <a:latin typeface="Arial"/>
                <a:ea typeface="Arial"/>
                <a:cs typeface="Arial"/>
                <a:sym typeface="Arial"/>
              </a:rPr>
              <a:t>6) Signposting</a:t>
            </a:r>
            <a:endParaRPr sz="1000" b="1">
              <a:solidFill>
                <a:schemeClr val="dk1"/>
              </a:solidFill>
              <a:highlight>
                <a:srgbClr val="FEFEFE"/>
              </a:highlight>
              <a:latin typeface="Arial"/>
              <a:ea typeface="Arial"/>
              <a:cs typeface="Arial"/>
              <a:sym typeface="Arial"/>
            </a:endParaRPr>
          </a:p>
          <a:p>
            <a:pPr marL="89999" marR="139700" lvl="0" indent="0" algn="l" rtl="0">
              <a:spcBef>
                <a:spcPts val="0"/>
              </a:spcBef>
              <a:spcAft>
                <a:spcPts val="0"/>
              </a:spcAft>
              <a:buNone/>
            </a:pPr>
            <a:r>
              <a:rPr lang="en-GB" sz="1000">
                <a:solidFill>
                  <a:schemeClr val="dk2"/>
                </a:solidFill>
                <a:highlight>
                  <a:srgbClr val="FEFEFE"/>
                </a:highlight>
                <a:latin typeface="Arial"/>
                <a:ea typeface="Arial"/>
                <a:cs typeface="Arial"/>
                <a:sym typeface="Arial"/>
              </a:rPr>
              <a:t>Signpost apprentices to other personal and professional development. This could include accessing their LinkedIn Learning account or upcoming university/faculty events</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CPD for you</a:t>
            </a:r>
            <a:endParaRPr/>
          </a:p>
        </p:txBody>
      </p:sp>
      <p:sp>
        <p:nvSpPr>
          <p:cNvPr id="326" name="Google Shape;326;p4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2"/>
              </a:buClr>
              <a:buSzPct val="51162"/>
              <a:buFont typeface="Arial"/>
              <a:buNone/>
            </a:pPr>
            <a:endParaRPr sz="2150" b="1">
              <a:solidFill>
                <a:srgbClr val="222266"/>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Engage in continuous professional development to stay up-to-date with the latest industry practices, teaching methodologies, and assessment techniques. Actively seek opportunities for training, networking, and collaboration to enhance your own expertise and contribute to the continuous improvement of the degree apprenticeship program. You can take advantage of our UVAC membership as UVAC regularly delivers apprenticeship CPD.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Colleagues can access UVAC. You will need to register under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and this will allow access to all the member content. You can do this here - </a:t>
            </a:r>
            <a:r>
              <a:rPr lang="en-GB" sz="1200" u="sng">
                <a:solidFill>
                  <a:schemeClr val="dk1"/>
                </a:solidFill>
                <a:highlight>
                  <a:srgbClr val="FEFEFE"/>
                </a:highlight>
                <a:latin typeface="Arial"/>
                <a:ea typeface="Arial"/>
                <a:cs typeface="Arial"/>
                <a:sym typeface="Arial"/>
                <a:hlinkClick r:id="rId3">
                  <a:extLst>
                    <a:ext uri="{A12FA001-AC4F-418D-AE19-62706E023703}">
                      <ahyp:hlinkClr xmlns:ahyp="http://schemas.microsoft.com/office/drawing/2018/hyperlinkcolor" val="tx"/>
                    </a:ext>
                  </a:extLst>
                </a:hlinkClick>
              </a:rPr>
              <a:t>https://uvac.ac.uk/registration/</a:t>
            </a:r>
            <a:r>
              <a:rPr lang="en-GB" sz="1200">
                <a:solidFill>
                  <a:schemeClr val="dk2"/>
                </a:solidFill>
                <a:highlight>
                  <a:srgbClr val="FEFEFE"/>
                </a:highlight>
                <a:latin typeface="Arial"/>
                <a:ea typeface="Arial"/>
                <a:cs typeface="Arial"/>
                <a:sym typeface="Arial"/>
              </a:rPr>
              <a:t> and just select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from the dropdown menu.</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Once your membership is approved, you can access previously recorded webinars, resources and guides and can register for upcoming live webinars and sessions.</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The </a:t>
            </a:r>
            <a:r>
              <a:rPr lang="en-GB" sz="1200" u="sng">
                <a:solidFill>
                  <a:schemeClr val="dk1"/>
                </a:solidFill>
                <a:highlight>
                  <a:srgbClr val="FEFEFE"/>
                </a:highlight>
                <a:latin typeface="Arial"/>
                <a:ea typeface="Arial"/>
                <a:cs typeface="Arial"/>
                <a:sym typeface="Arial"/>
                <a:hlinkClick r:id="rId4">
                  <a:extLst>
                    <a:ext uri="{A12FA001-AC4F-418D-AE19-62706E023703}">
                      <ahyp:hlinkClr xmlns:ahyp="http://schemas.microsoft.com/office/drawing/2018/hyperlinkcolor" val="tx"/>
                    </a:ext>
                  </a:extLst>
                </a:hlinkClick>
              </a:rPr>
              <a:t>AWD training</a:t>
            </a:r>
            <a:r>
              <a:rPr lang="en-GB" sz="1200">
                <a:solidFill>
                  <a:schemeClr val="dk2"/>
                </a:solidFill>
                <a:highlight>
                  <a:srgbClr val="FEFEFE"/>
                </a:highlight>
                <a:latin typeface="Arial"/>
                <a:ea typeface="Arial"/>
                <a:cs typeface="Arial"/>
                <a:sym typeface="Arial"/>
              </a:rPr>
              <a:t> and resources via the UVAC site, or you can go </a:t>
            </a:r>
            <a:r>
              <a:rPr lang="en-GB" sz="1200" u="sng">
                <a:solidFill>
                  <a:schemeClr val="dk1"/>
                </a:solidFill>
                <a:highlight>
                  <a:srgbClr val="FEFEFE"/>
                </a:highlight>
                <a:latin typeface="Arial"/>
                <a:ea typeface="Arial"/>
                <a:cs typeface="Arial"/>
                <a:sym typeface="Arial"/>
                <a:hlinkClick r:id="rId5">
                  <a:extLst>
                    <a:ext uri="{A12FA001-AC4F-418D-AE19-62706E023703}">
                      <ahyp:hlinkClr xmlns:ahyp="http://schemas.microsoft.com/office/drawing/2018/hyperlinkcolor" val="tx"/>
                    </a:ext>
                  </a:extLst>
                </a:hlinkClick>
              </a:rPr>
              <a:t>direct to ETF</a:t>
            </a:r>
            <a:r>
              <a:rPr lang="en-GB" sz="1200" u="sng">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to book. There are </a:t>
            </a:r>
            <a:r>
              <a:rPr lang="en-GB" sz="1200" u="sng">
                <a:solidFill>
                  <a:schemeClr val="dk1"/>
                </a:solidFill>
                <a:highlight>
                  <a:srgbClr val="FEFEFE"/>
                </a:highlight>
                <a:latin typeface="Arial"/>
                <a:ea typeface="Arial"/>
                <a:cs typeface="Arial"/>
                <a:sym typeface="Arial"/>
                <a:hlinkClick r:id="rId6">
                  <a:extLst>
                    <a:ext uri="{A12FA001-AC4F-418D-AE19-62706E023703}">
                      <ahyp:hlinkClr xmlns:ahyp="http://schemas.microsoft.com/office/drawing/2018/hyperlinkcolor" val="tx"/>
                    </a:ext>
                  </a:extLst>
                </a:hlinkClick>
              </a:rPr>
              <a:t>8 open access online courses available</a:t>
            </a:r>
            <a:r>
              <a:rPr lang="en-GB" sz="1200">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delivered via the FutureLearn Platform.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our own learning and teaching gateway </a:t>
            </a:r>
            <a:r>
              <a:rPr lang="en-GB" sz="1200">
                <a:solidFill>
                  <a:schemeClr val="accent3"/>
                </a:solidFill>
                <a:highlight>
                  <a:srgbClr val="FEFEFE"/>
                </a:highlight>
                <a:latin typeface="Arial"/>
                <a:ea typeface="Arial"/>
                <a:cs typeface="Arial"/>
                <a:sym typeface="Arial"/>
              </a:rPr>
              <a:t>here </a:t>
            </a:r>
            <a:r>
              <a:rPr lang="en-GB" sz="1200">
                <a:solidFill>
                  <a:schemeClr val="dk2"/>
                </a:solidFill>
                <a:highlight>
                  <a:srgbClr val="FEFEFE"/>
                </a:highlight>
                <a:latin typeface="Arial"/>
                <a:ea typeface="Arial"/>
                <a:cs typeface="Arial"/>
                <a:sym typeface="Arial"/>
              </a:rPr>
              <a:t>to browse a range of CPD options.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accent3"/>
                </a:solidFill>
                <a:highlight>
                  <a:srgbClr val="FEFEFE"/>
                </a:highlight>
                <a:latin typeface="Arial"/>
                <a:ea typeface="Arial"/>
                <a:cs typeface="Arial"/>
                <a:sym typeface="Arial"/>
              </a:rPr>
              <a:t>You can remind colleagues that the Powerpoint will be shared or provide a link at the end to all the resources. You may wish to ask if colleagues have undertaken any other training. </a:t>
            </a:r>
            <a:endParaRPr sz="1200">
              <a:solidFill>
                <a:schemeClr val="accent3"/>
              </a:solidFill>
              <a:highlight>
                <a:srgbClr val="FEFEFE"/>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How does Ofsted affect me?</a:t>
            </a:r>
            <a:endParaRPr/>
          </a:p>
        </p:txBody>
      </p:sp>
      <p:sp>
        <p:nvSpPr>
          <p:cNvPr id="332" name="Google Shape;332;p50"/>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ct val="84615"/>
              <a:buFont typeface="Arial"/>
              <a:buNone/>
            </a:pPr>
            <a:endParaRPr sz="1300" b="1">
              <a:solidFill>
                <a:schemeClr val="dk1"/>
              </a:solidFill>
              <a:highlight>
                <a:srgbClr val="FFFFFF"/>
              </a:highlight>
              <a:latin typeface="Arial"/>
              <a:ea typeface="Arial"/>
              <a:cs typeface="Arial"/>
              <a:sym typeface="Arial"/>
            </a:endParaRPr>
          </a:p>
          <a:p>
            <a:pPr marL="0" lvl="0" indent="0" algn="l" rtl="0">
              <a:spcBef>
                <a:spcPts val="400"/>
              </a:spcBef>
              <a:spcAft>
                <a:spcPts val="0"/>
              </a:spcAft>
              <a:buClr>
                <a:schemeClr val="dk2"/>
              </a:buClr>
              <a:buSzPct val="95652"/>
              <a:buFont typeface="Arial"/>
              <a:buNone/>
            </a:pPr>
            <a:r>
              <a:rPr lang="en-GB" sz="1150">
                <a:solidFill>
                  <a:schemeClr val="dk2"/>
                </a:solidFill>
                <a:highlight>
                  <a:srgbClr val="FFFFFF"/>
                </a:highlight>
                <a:latin typeface="Arial"/>
                <a:ea typeface="Arial"/>
                <a:cs typeface="Arial"/>
                <a:sym typeface="Arial"/>
              </a:rPr>
              <a:t>Ofsted will evaluate the overall impact of the degree apprenticeship programs on the learners' progress, achievements, and outcomes. This includes assessing how well the curriculum aligns with the apprenticeship standards, the quality of teaching, and the learning opportunities provided to apprentices.</a:t>
            </a:r>
            <a:br>
              <a:rPr lang="en-GB" sz="1150">
                <a:solidFill>
                  <a:schemeClr val="dk2"/>
                </a:solidFill>
                <a:highlight>
                  <a:srgbClr val="FFFFFF"/>
                </a:highlight>
                <a:latin typeface="Arial"/>
                <a:ea typeface="Arial"/>
                <a:cs typeface="Arial"/>
                <a:sym typeface="Arial"/>
              </a:rPr>
            </a:br>
            <a:br>
              <a:rPr lang="en-GB" sz="1150">
                <a:solidFill>
                  <a:schemeClr val="dk2"/>
                </a:solidFill>
                <a:highlight>
                  <a:srgbClr val="FFFFFF"/>
                </a:highlight>
                <a:latin typeface="Arial"/>
                <a:ea typeface="Arial"/>
                <a:cs typeface="Arial"/>
                <a:sym typeface="Arial"/>
              </a:rPr>
            </a:br>
            <a:r>
              <a:rPr lang="en-GB" sz="1150">
                <a:solidFill>
                  <a:schemeClr val="dk2"/>
                </a:solidFill>
                <a:highlight>
                  <a:srgbClr val="FFFFFF"/>
                </a:highlight>
                <a:latin typeface="Arial"/>
                <a:ea typeface="Arial"/>
                <a:cs typeface="Arial"/>
                <a:sym typeface="Arial"/>
              </a:rPr>
              <a:t>Next we capture information taken directly Education Inspection Framework (EIF). </a:t>
            </a:r>
            <a:br>
              <a:rPr lang="en-GB" sz="1150">
                <a:solidFill>
                  <a:schemeClr val="dk2"/>
                </a:solidFill>
                <a:highlight>
                  <a:srgbClr val="FFFFFF"/>
                </a:highlight>
                <a:latin typeface="Arial"/>
                <a:ea typeface="Arial"/>
                <a:cs typeface="Arial"/>
                <a:sym typeface="Arial"/>
              </a:rPr>
            </a:br>
            <a:br>
              <a:rPr lang="en-GB" sz="1150">
                <a:solidFill>
                  <a:schemeClr val="dk2"/>
                </a:solidFill>
                <a:highlight>
                  <a:srgbClr val="FFFFFF"/>
                </a:highlight>
                <a:latin typeface="Arial"/>
                <a:ea typeface="Arial"/>
                <a:cs typeface="Arial"/>
                <a:sym typeface="Arial"/>
              </a:rPr>
            </a:br>
            <a:r>
              <a:rPr lang="en-GB" sz="1150">
                <a:solidFill>
                  <a:schemeClr val="dk2"/>
                </a:solidFill>
                <a:highlight>
                  <a:srgbClr val="FFFFFF"/>
                </a:highlight>
                <a:latin typeface="Arial"/>
                <a:ea typeface="Arial"/>
                <a:cs typeface="Arial"/>
                <a:sym typeface="Arial"/>
              </a:rPr>
              <a:t>Quality of Education is broken down into Intent, Implementation and Impact - the 3 ‘I’s</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r>
              <a:rPr lang="en-GB" sz="1150">
                <a:solidFill>
                  <a:schemeClr val="accent3"/>
                </a:solidFill>
                <a:highlight>
                  <a:srgbClr val="FFFFFF"/>
                </a:highlight>
                <a:latin typeface="Arial"/>
                <a:ea typeface="Arial"/>
                <a:cs typeface="Arial"/>
                <a:sym typeface="Arial"/>
              </a:rPr>
              <a:t>The slides on impact, implementation and impact should not be delivered verbatim but discussed as a group. What does this look like for the courses they are involved in? Can they give examples? You will need to have a example or expand on each point discussed. </a:t>
            </a:r>
            <a:endParaRPr sz="115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r>
              <a:rPr lang="en-GB" sz="1150">
                <a:solidFill>
                  <a:schemeClr val="accent3"/>
                </a:solidFill>
                <a:highlight>
                  <a:srgbClr val="FFFFFF"/>
                </a:highlight>
                <a:latin typeface="Arial"/>
                <a:ea typeface="Arial"/>
                <a:cs typeface="Arial"/>
                <a:sym typeface="Arial"/>
              </a:rPr>
              <a:t>You may choose to embed relevant case studies into the next section like the example shown here for Amina. </a:t>
            </a:r>
            <a:endParaRPr sz="115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endParaRPr sz="115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1666"/>
              <a:buFont typeface="Arial"/>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Clr>
                <a:schemeClr val="dk2"/>
              </a:buClr>
              <a:buSzPct val="51162"/>
              <a:buFont typeface="Arial"/>
              <a:buNone/>
            </a:pPr>
            <a:endParaRPr sz="2150" b="1">
              <a:solidFill>
                <a:srgbClr val="111111"/>
              </a:solidFill>
              <a:highlight>
                <a:srgbClr val="FEFEFE"/>
              </a:highlight>
              <a:latin typeface="Arial"/>
              <a:ea typeface="Arial"/>
              <a:cs typeface="Arial"/>
              <a:sym typeface="Arial"/>
            </a:endParaRPr>
          </a:p>
          <a:p>
            <a:pPr marL="0" lvl="0" indent="0" algn="l" rtl="0">
              <a:spcBef>
                <a:spcPts val="0"/>
              </a:spcBef>
              <a:spcAft>
                <a:spcPts val="1200"/>
              </a:spcAft>
              <a:buNone/>
            </a:pPr>
            <a:endParaRPr/>
          </a:p>
        </p:txBody>
      </p:sp>
      <p:pic>
        <p:nvPicPr>
          <p:cNvPr id="333" name="Google Shape;333;p5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51825" y="3601975"/>
            <a:ext cx="1758374" cy="1271625"/>
          </a:xfrm>
          <a:prstGeom prst="rect">
            <a:avLst/>
          </a:prstGeom>
          <a:noFill/>
          <a:ln>
            <a:noFill/>
          </a:ln>
        </p:spPr>
      </p:pic>
      <p:pic>
        <p:nvPicPr>
          <p:cNvPr id="334" name="Google Shape;334;p50"/>
          <p:cNvPicPr preferRelativeResize="0"/>
          <p:nvPr/>
        </p:nvPicPr>
        <p:blipFill rotWithShape="1">
          <a:blip r:embed="rId4"/>
          <a:srcRect/>
          <a:stretch/>
        </p:blipFill>
        <p:spPr>
          <a:xfrm>
            <a:off x="3065550" y="1532700"/>
            <a:ext cx="1352975" cy="1342425"/>
          </a:xfrm>
          <a:prstGeom prst="rect">
            <a:avLst/>
          </a:prstGeom>
          <a:noFill/>
          <a:ln>
            <a:noFill/>
          </a:ln>
        </p:spPr>
      </p:pic>
      <p:pic>
        <p:nvPicPr>
          <p:cNvPr id="335" name="Google Shape;335;p50" title="Amina_default (1).mp4">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944250" y="3720400"/>
            <a:ext cx="2916637" cy="1209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Quality of Education - Intent</a:t>
            </a:r>
            <a:endParaRPr/>
          </a:p>
        </p:txBody>
      </p:sp>
      <p:sp>
        <p:nvSpPr>
          <p:cNvPr id="341" name="Google Shape;341;p51"/>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50" b="1">
              <a:solidFill>
                <a:srgbClr val="222266"/>
              </a:solidFill>
              <a:highlight>
                <a:srgbClr val="FEFEFE"/>
              </a:highlight>
              <a:latin typeface="Arial"/>
              <a:ea typeface="Arial"/>
              <a:cs typeface="Arial"/>
              <a:sym typeface="Arial"/>
            </a:endParaRPr>
          </a:p>
          <a:p>
            <a:pPr marL="825500" marR="139700" lvl="0" indent="-304800" algn="l" rtl="0">
              <a:spcBef>
                <a:spcPts val="120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Leaders take on or construct a curriculum that is ambitious and designed to give all learners, particularly the most disadvantaged and those with special educational needs and/or disabilities (SEND) or high needs, the knowledge and cultural capital they need to succeed in life.</a:t>
            </a:r>
            <a:endParaRPr sz="1200">
              <a:solidFill>
                <a:schemeClr val="dk2"/>
              </a:solidFill>
              <a:highlight>
                <a:srgbClr val="FEFEFE"/>
              </a:highlight>
              <a:latin typeface="Arial"/>
              <a:ea typeface="Arial"/>
              <a:cs typeface="Arial"/>
              <a:sym typeface="Arial"/>
            </a:endParaRPr>
          </a:p>
          <a:p>
            <a:pPr marL="825500" marR="139700" lvl="0" indent="-304800" algn="l" rtl="0">
              <a:spcBef>
                <a:spcPts val="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The provider’s curriculum is coherently planned and sequenced towards cumulatively sufficient knowledge and skills for future learning and employment.</a:t>
            </a:r>
            <a:endParaRPr sz="1200">
              <a:solidFill>
                <a:schemeClr val="dk2"/>
              </a:solidFill>
              <a:highlight>
                <a:srgbClr val="FEFEFE"/>
              </a:highlight>
              <a:latin typeface="Arial"/>
              <a:ea typeface="Arial"/>
              <a:cs typeface="Arial"/>
              <a:sym typeface="Arial"/>
            </a:endParaRPr>
          </a:p>
          <a:p>
            <a:pPr marL="825500" marR="139700" lvl="0" indent="-304800" algn="l" rtl="0">
              <a:spcBef>
                <a:spcPts val="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The provider has the same academic, technical or vocational ambitions for almost all learners. Where this is not practical – for example, for some learners with high levels of SEND – its curriculum is designed to be ambitious and to meet their needs.</a:t>
            </a:r>
            <a:endParaRPr sz="1200">
              <a:solidFill>
                <a:schemeClr val="dk2"/>
              </a:solidFill>
              <a:highlight>
                <a:srgbClr val="FEFEFE"/>
              </a:highlight>
              <a:latin typeface="Arial"/>
              <a:ea typeface="Arial"/>
              <a:cs typeface="Arial"/>
              <a:sym typeface="Arial"/>
            </a:endParaRPr>
          </a:p>
          <a:p>
            <a:pPr marL="825500" marR="139700" lvl="0" indent="-304800" algn="l" rtl="0">
              <a:spcBef>
                <a:spcPts val="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Learners study the full curriculum. Providers ensure this by teaching a full range of subjects for as long as possible, ‘specialising’ only when necessary.</a:t>
            </a:r>
            <a:endParaRPr/>
          </a:p>
        </p:txBody>
      </p:sp>
      <p:sp>
        <p:nvSpPr>
          <p:cNvPr id="342" name="Google Shape;342;p51"/>
          <p:cNvSpPr txBox="1"/>
          <p:nvPr/>
        </p:nvSpPr>
        <p:spPr>
          <a:xfrm>
            <a:off x="877625" y="3992750"/>
            <a:ext cx="35028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3"/>
                </a:solidFill>
              </a:rPr>
              <a:t>Discuss if it is agreed if this is done and if there are any actions for those participating. </a:t>
            </a:r>
            <a:endParaRPr sz="1200">
              <a:solidFill>
                <a:schemeClr val="accent3"/>
              </a:solidFill>
            </a:endParaRPr>
          </a:p>
        </p:txBody>
      </p:sp>
      <p:pic>
        <p:nvPicPr>
          <p:cNvPr id="343" name="Google Shape;343;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8686" y="3577888"/>
            <a:ext cx="1266801" cy="1342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Quality of Education- Implementation</a:t>
            </a:r>
            <a:endParaRPr/>
          </a:p>
        </p:txBody>
      </p:sp>
      <p:sp>
        <p:nvSpPr>
          <p:cNvPr id="349" name="Google Shape;349;p52"/>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Teachers have good knowledge of the subject(s) and courses they teach. Leaders provide effective support, including for those teaching outside their main areas of expertise.</a:t>
            </a:r>
            <a:endParaRPr sz="1050">
              <a:solidFill>
                <a:schemeClr val="dk2"/>
              </a:solidFill>
              <a:highlight>
                <a:srgbClr val="FEFEFE"/>
              </a:highlight>
              <a:latin typeface="Arial"/>
              <a:ea typeface="Arial"/>
              <a:cs typeface="Arial"/>
              <a:sym typeface="Arial"/>
            </a:endParaRPr>
          </a:p>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Teachers present subject matter clearly, promoting appropriate discussion about the subject matter they are teaching. They check learners’ understanding systematically, identify misconceptions accurately and provide clear, direct feedback. In doing so, they respond and adapt their teaching as necessary, without unnecessarily elaborate or differentiated approaches.</a:t>
            </a:r>
            <a:endParaRPr sz="1050">
              <a:solidFill>
                <a:schemeClr val="dk2"/>
              </a:solidFill>
              <a:highlight>
                <a:srgbClr val="FEFEFE"/>
              </a:highlight>
              <a:latin typeface="Arial"/>
              <a:ea typeface="Arial"/>
              <a:cs typeface="Arial"/>
              <a:sym typeface="Arial"/>
            </a:endParaRPr>
          </a:p>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Over the course of study, teaching is designed to help learners to remember in the long term the content they have been taught and to integrate new knowledge into larger concepts.</a:t>
            </a:r>
            <a:endParaRPr sz="1050">
              <a:solidFill>
                <a:schemeClr val="dk2"/>
              </a:solidFill>
              <a:highlight>
                <a:srgbClr val="FEFEFE"/>
              </a:highlight>
              <a:latin typeface="Arial"/>
              <a:ea typeface="Arial"/>
              <a:cs typeface="Arial"/>
              <a:sym typeface="Arial"/>
            </a:endParaRPr>
          </a:p>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Teachers and leaders use assessment well, for example, to help learners embed and use knowledge fluently or to check understanding and inform teaching. Leaders understand the limitations of assessment and do not use it in a way that creates unnecessary burdens for staff or learners.</a:t>
            </a:r>
            <a:endParaRPr sz="1050">
              <a:solidFill>
                <a:schemeClr val="dk2"/>
              </a:solidFill>
              <a:highlight>
                <a:srgbClr val="FEFEFE"/>
              </a:highlight>
              <a:latin typeface="Arial"/>
              <a:ea typeface="Arial"/>
              <a:cs typeface="Arial"/>
              <a:sym typeface="Arial"/>
            </a:endParaRPr>
          </a:p>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Teachers create an environment that allows the learner to focus on learning. The resources and materials that teachers select – in a way that does not create unnecessary workload for staff – reflect the provider’s ambitious intentions for the course of study and clearly support the intent of a coherently planned curriculum, sequenced towards cumulatively sufficient knowledge and skills for future learning and employment.</a:t>
            </a:r>
            <a:endParaRPr sz="1050">
              <a:solidFill>
                <a:schemeClr val="dk2"/>
              </a:solidFill>
              <a:highlight>
                <a:srgbClr val="FEFEFE"/>
              </a:highlight>
              <a:latin typeface="Arial"/>
              <a:ea typeface="Arial"/>
              <a:cs typeface="Arial"/>
              <a:sym typeface="Arial"/>
            </a:endParaRPr>
          </a:p>
          <a:p>
            <a:pPr marL="825500" marR="139700" lvl="0" indent="-295275" algn="l" rtl="0">
              <a:spcBef>
                <a:spcPts val="0"/>
              </a:spcBef>
              <a:spcAft>
                <a:spcPts val="0"/>
              </a:spcAft>
              <a:buClr>
                <a:schemeClr val="dk2"/>
              </a:buClr>
              <a:buSzPts val="1050"/>
              <a:buFont typeface="Arial"/>
              <a:buChar char="○"/>
            </a:pPr>
            <a:r>
              <a:rPr lang="en-GB" sz="1050">
                <a:solidFill>
                  <a:schemeClr val="dk2"/>
                </a:solidFill>
                <a:highlight>
                  <a:srgbClr val="FEFEFE"/>
                </a:highlight>
                <a:latin typeface="Arial"/>
                <a:ea typeface="Arial"/>
                <a:cs typeface="Arial"/>
                <a:sym typeface="Arial"/>
              </a:rPr>
              <a:t>A rigorous approach to the teaching of reading develops learners’ confidence and enjoyment in </a:t>
            </a:r>
            <a:endParaRPr sz="1050">
              <a:solidFill>
                <a:schemeClr val="dk2"/>
              </a:solidFill>
              <a:highlight>
                <a:srgbClr val="FEFEFE"/>
              </a:highlight>
              <a:latin typeface="Arial"/>
              <a:ea typeface="Arial"/>
              <a:cs typeface="Arial"/>
              <a:sym typeface="Arial"/>
            </a:endParaRPr>
          </a:p>
          <a:p>
            <a:pPr marL="809999" marR="139700" lvl="0" indent="0" algn="l" rtl="0">
              <a:spcBef>
                <a:spcPts val="0"/>
              </a:spcBef>
              <a:spcAft>
                <a:spcPts val="0"/>
              </a:spcAft>
              <a:buNone/>
            </a:pPr>
            <a:r>
              <a:rPr lang="en-GB" sz="1050">
                <a:solidFill>
                  <a:schemeClr val="dk2"/>
                </a:solidFill>
                <a:highlight>
                  <a:srgbClr val="FEFEFE"/>
                </a:highlight>
                <a:latin typeface="Arial"/>
                <a:ea typeface="Arial"/>
                <a:cs typeface="Arial"/>
                <a:sym typeface="Arial"/>
              </a:rPr>
              <a:t>reading. At the early stages of learning to read, reading materials are closely matched to learners’ </a:t>
            </a:r>
            <a:endParaRPr sz="1050">
              <a:solidFill>
                <a:schemeClr val="dk2"/>
              </a:solidFill>
              <a:highlight>
                <a:srgbClr val="FEFEFE"/>
              </a:highlight>
              <a:latin typeface="Arial"/>
              <a:ea typeface="Arial"/>
              <a:cs typeface="Arial"/>
              <a:sym typeface="Arial"/>
            </a:endParaRPr>
          </a:p>
          <a:p>
            <a:pPr marL="809999" marR="139700" lvl="0" indent="0" algn="l" rtl="0">
              <a:spcBef>
                <a:spcPts val="0"/>
              </a:spcBef>
              <a:spcAft>
                <a:spcPts val="0"/>
              </a:spcAft>
              <a:buNone/>
            </a:pPr>
            <a:r>
              <a:rPr lang="en-GB" sz="1050">
                <a:solidFill>
                  <a:schemeClr val="dk2"/>
                </a:solidFill>
                <a:highlight>
                  <a:srgbClr val="FEFEFE"/>
                </a:highlight>
                <a:latin typeface="Arial"/>
                <a:ea typeface="Arial"/>
                <a:cs typeface="Arial"/>
                <a:sym typeface="Arial"/>
              </a:rPr>
              <a:t>phonics knowledge.</a:t>
            </a:r>
            <a:endParaRPr sz="1050">
              <a:solidFill>
                <a:schemeClr val="dk2"/>
              </a:solidFill>
              <a:highlight>
                <a:srgbClr val="FEFEFE"/>
              </a:highlight>
              <a:latin typeface="Arial"/>
              <a:ea typeface="Arial"/>
              <a:cs typeface="Arial"/>
              <a:sym typeface="Arial"/>
            </a:endParaRPr>
          </a:p>
          <a:p>
            <a:pPr marL="809999" marR="139700" lvl="0" indent="0" algn="l" rtl="0">
              <a:spcBef>
                <a:spcPts val="0"/>
              </a:spcBef>
              <a:spcAft>
                <a:spcPts val="0"/>
              </a:spcAft>
              <a:buNone/>
            </a:pPr>
            <a:endParaRPr sz="1050">
              <a:solidFill>
                <a:schemeClr val="dk2"/>
              </a:solidFill>
              <a:highlight>
                <a:srgbClr val="FEFEFE"/>
              </a:highlight>
              <a:latin typeface="Arial"/>
              <a:ea typeface="Arial"/>
              <a:cs typeface="Arial"/>
              <a:sym typeface="Arial"/>
            </a:endParaRPr>
          </a:p>
          <a:p>
            <a:pPr marL="809999" marR="139700" lvl="0" indent="0" algn="l" rtl="0">
              <a:spcBef>
                <a:spcPts val="0"/>
              </a:spcBef>
              <a:spcAft>
                <a:spcPts val="0"/>
              </a:spcAft>
              <a:buNone/>
            </a:pPr>
            <a:endParaRPr sz="1050">
              <a:solidFill>
                <a:schemeClr val="dk2"/>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r>
              <a:rPr lang="en-GB" sz="1000">
                <a:solidFill>
                  <a:schemeClr val="accent3"/>
                </a:solidFill>
                <a:latin typeface="Arial"/>
                <a:ea typeface="Arial"/>
                <a:cs typeface="Arial"/>
                <a:sym typeface="Arial"/>
              </a:rPr>
              <a:t>Discuss if it is agreed if this is done and if there are any actions for those participating. </a:t>
            </a:r>
            <a:endParaRPr sz="650">
              <a:solidFill>
                <a:schemeClr val="dk2"/>
              </a:solidFill>
              <a:highlight>
                <a:srgbClr val="FEFEFE"/>
              </a:highlight>
              <a:latin typeface="Arial"/>
              <a:ea typeface="Arial"/>
              <a:cs typeface="Arial"/>
              <a:sym typeface="Arial"/>
            </a:endParaRPr>
          </a:p>
        </p:txBody>
      </p:sp>
      <p:pic>
        <p:nvPicPr>
          <p:cNvPr id="350" name="Google Shape;350;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267850" y="3531175"/>
            <a:ext cx="1358377" cy="134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Quality of Education - Impact</a:t>
            </a:r>
            <a:endParaRPr/>
          </a:p>
        </p:txBody>
      </p:sp>
      <p:sp>
        <p:nvSpPr>
          <p:cNvPr id="356" name="Google Shape;356;p53"/>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endParaRPr sz="2150" b="1">
              <a:solidFill>
                <a:srgbClr val="222266"/>
              </a:solidFill>
              <a:highlight>
                <a:srgbClr val="FEFEFE"/>
              </a:highlight>
              <a:latin typeface="Arial"/>
              <a:ea typeface="Arial"/>
              <a:cs typeface="Arial"/>
              <a:sym typeface="Arial"/>
            </a:endParaRPr>
          </a:p>
          <a:p>
            <a:pPr marL="825500" marR="139700" lvl="0" indent="-304800" algn="l" rtl="0">
              <a:spcBef>
                <a:spcPts val="120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Learners develop detailed knowledge and skills across the curriculum and, as a result, achieve well. Where relevant, this is reflected in results from national tests and examinations that meet government expectations, or in the qualifications obtained.</a:t>
            </a:r>
            <a:endParaRPr sz="1200">
              <a:solidFill>
                <a:schemeClr val="dk2"/>
              </a:solidFill>
              <a:highlight>
                <a:srgbClr val="FEFEFE"/>
              </a:highlight>
              <a:latin typeface="Arial"/>
              <a:ea typeface="Arial"/>
              <a:cs typeface="Arial"/>
              <a:sym typeface="Arial"/>
            </a:endParaRPr>
          </a:p>
          <a:p>
            <a:pPr marL="825500" marR="139700" lvl="0" indent="-304800" algn="l" rtl="0">
              <a:spcBef>
                <a:spcPts val="0"/>
              </a:spcBef>
              <a:spcAft>
                <a:spcPts val="0"/>
              </a:spcAft>
              <a:buClr>
                <a:schemeClr val="dk2"/>
              </a:buClr>
              <a:buSzPts val="1200"/>
              <a:buFont typeface="Arial"/>
              <a:buChar char="○"/>
            </a:pPr>
            <a:r>
              <a:rPr lang="en-GB" sz="1200">
                <a:solidFill>
                  <a:schemeClr val="dk2"/>
                </a:solidFill>
                <a:highlight>
                  <a:srgbClr val="FEFEFE"/>
                </a:highlight>
                <a:latin typeface="Arial"/>
                <a:ea typeface="Arial"/>
                <a:cs typeface="Arial"/>
                <a:sym typeface="Arial"/>
              </a:rPr>
              <a:t>Learners are ready for the next stage of education, employment or training. Where relevant, they gain qualifications that allow them to go on to destinations that meet their interests, aspirations and the intention of their course of study. They read widely and often, with fluency and comprehension.</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lnSpc>
                <a:spcPct val="100000"/>
              </a:lnSpc>
              <a:spcBef>
                <a:spcPts val="1200"/>
              </a:spcBef>
              <a:spcAft>
                <a:spcPts val="0"/>
              </a:spcAft>
              <a:buNone/>
            </a:pPr>
            <a:endParaRPr sz="1200">
              <a:solidFill>
                <a:schemeClr val="accent3"/>
              </a:solidFill>
              <a:latin typeface="Arial"/>
              <a:ea typeface="Arial"/>
              <a:cs typeface="Arial"/>
              <a:sym typeface="Arial"/>
            </a:endParaRPr>
          </a:p>
          <a:p>
            <a:pPr marL="0" lvl="0" indent="0" algn="l" rtl="0">
              <a:lnSpc>
                <a:spcPct val="100000"/>
              </a:lnSpc>
              <a:spcBef>
                <a:spcPts val="0"/>
              </a:spcBef>
              <a:spcAft>
                <a:spcPts val="0"/>
              </a:spcAft>
              <a:buNone/>
            </a:pPr>
            <a:endParaRPr sz="1200">
              <a:solidFill>
                <a:schemeClr val="accent3"/>
              </a:solidFill>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r>
              <a:rPr lang="en-GB" sz="1200">
                <a:solidFill>
                  <a:schemeClr val="accent3"/>
                </a:solidFill>
                <a:latin typeface="Arial"/>
                <a:ea typeface="Arial"/>
                <a:cs typeface="Arial"/>
                <a:sym typeface="Arial"/>
              </a:rPr>
              <a:t>Discuss if it is agreed if this is done and if there are any actions for those participating. </a:t>
            </a:r>
            <a:endParaRPr/>
          </a:p>
          <a:p>
            <a:pPr marL="0" lvl="0" indent="0" algn="l" rtl="0">
              <a:spcBef>
                <a:spcPts val="0"/>
              </a:spcBef>
              <a:spcAft>
                <a:spcPts val="1200"/>
              </a:spcAft>
              <a:buNone/>
            </a:pPr>
            <a:endParaRPr/>
          </a:p>
        </p:txBody>
      </p:sp>
      <p:pic>
        <p:nvPicPr>
          <p:cNvPr id="357" name="Google Shape;357;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01075" y="3310800"/>
            <a:ext cx="1835300" cy="1342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More detail on the EIF’s requirements  </a:t>
            </a:r>
            <a:endParaRPr/>
          </a:p>
        </p:txBody>
      </p:sp>
      <p:sp>
        <p:nvSpPr>
          <p:cNvPr id="363" name="Google Shape;363;p54"/>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2"/>
              </a:buClr>
              <a:buSzPct val="51162"/>
              <a:buFont typeface="Arial"/>
              <a:buNone/>
            </a:pPr>
            <a:r>
              <a:rPr lang="en-GB" sz="2150" b="1">
                <a:solidFill>
                  <a:schemeClr val="dk1"/>
                </a:solidFill>
                <a:highlight>
                  <a:srgbClr val="FEFEFE"/>
                </a:highlight>
                <a:latin typeface="Arial"/>
                <a:ea typeface="Arial"/>
                <a:cs typeface="Arial"/>
                <a:sym typeface="Arial"/>
              </a:rPr>
              <a:t>Quality of education</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For Quality of Education, Ofsted will scrutinise the teaching and learning methods employed, focusing on the extent they engage and challenge apprentices. They will also assess how well the assessment process measures the apprentices' knowledge, skills, and occupational competencies. Ofsted will evaluate the overall impact of the degree apprenticeship programs on the learners' progress, achievements, and outcomes. This includes assessing how well the curriculum aligns with the apprenticeship standards, the quality of teaching, and the learning opportunities provided to apprentices.</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Clr>
                <a:schemeClr val="dk2"/>
              </a:buClr>
              <a:buSzPct val="51162"/>
              <a:buFont typeface="Arial"/>
              <a:buNone/>
            </a:pPr>
            <a:r>
              <a:rPr lang="en-GB" sz="2150" b="1">
                <a:solidFill>
                  <a:schemeClr val="dk1"/>
                </a:solidFill>
                <a:highlight>
                  <a:srgbClr val="FEFEFE"/>
                </a:highlight>
                <a:latin typeface="Arial"/>
                <a:ea typeface="Arial"/>
                <a:cs typeface="Arial"/>
                <a:sym typeface="Arial"/>
              </a:rPr>
              <a:t>Behaviour and attitudes</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Ofsted evaluates whether the provider maintains consistent and fair expectations for learners' behaviour and conduct, resulting in positive behaviour and conduct among learners. Inspectors assess whether apprentices demonstrate a commitment to their education or training, possess effective study skills, exhibit resilience in the face of challenges, and take pride in their achievements.</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Ofsted evaluates attendance records and punctuality to ensure high levels of engagement and commitment. Inspectors consider the culture within the institution, examining if relationships among apprentices and staff reflect a positive and respectful environment. Bullying, discrimination, and peer-on-peer abuse are not tolerated, and any issues are addressed promptly and effectively.</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1200"/>
              </a:spcAft>
              <a:buNone/>
            </a:pPr>
            <a:r>
              <a:rPr lang="en-GB" sz="1122">
                <a:solidFill>
                  <a:schemeClr val="accent3"/>
                </a:solidFill>
                <a:latin typeface="Arial"/>
                <a:ea typeface="Arial"/>
                <a:cs typeface="Arial"/>
                <a:sym typeface="Arial"/>
              </a:rPr>
              <a:t>The above statements are taken directly from the EIF. A group discussion on each point should be led by the session facilitator with a focus on how these points affect planning for sessions, direct teaching and classroom management. Participants should be encouraged to share what they think inspectors will look for. </a:t>
            </a:r>
            <a:endParaRPr sz="1122">
              <a:solidFill>
                <a:schemeClr val="accent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Delivery guidance </a:t>
            </a:r>
            <a:endParaRPr>
              <a:latin typeface="Arial"/>
              <a:ea typeface="Arial"/>
              <a:cs typeface="Arial"/>
              <a:sym typeface="Arial"/>
            </a:endParaRPr>
          </a:p>
        </p:txBody>
      </p:sp>
      <p:sp>
        <p:nvSpPr>
          <p:cNvPr id="240" name="Google Shape;240;p3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a:latin typeface="Arial"/>
                <a:ea typeface="Arial"/>
                <a:cs typeface="Arial"/>
                <a:sym typeface="Arial"/>
              </a:rPr>
              <a:t>Three sessions have been created to cover three key themes to underpin degree apprenticeship delivery. </a:t>
            </a:r>
            <a:endParaRPr>
              <a:latin typeface="Arial"/>
              <a:ea typeface="Arial"/>
              <a:cs typeface="Arial"/>
              <a:sym typeface="Arial"/>
            </a:endParaRPr>
          </a:p>
          <a:p>
            <a:pPr marL="457200" lvl="0" indent="0" algn="l" rtl="0">
              <a:spcBef>
                <a:spcPts val="1200"/>
              </a:spcBef>
              <a:spcAft>
                <a:spcPts val="0"/>
              </a:spcAft>
              <a:buNone/>
            </a:pPr>
            <a:r>
              <a:rPr lang="en-GB" b="1">
                <a:solidFill>
                  <a:schemeClr val="dk1"/>
                </a:solidFill>
                <a:latin typeface="Arial"/>
                <a:ea typeface="Arial"/>
                <a:cs typeface="Arial"/>
                <a:sym typeface="Arial"/>
              </a:rPr>
              <a:t>Introduction to Apprenticeships</a:t>
            </a:r>
            <a:endParaRPr b="1">
              <a:solidFill>
                <a:schemeClr val="dk1"/>
              </a:solidFill>
              <a:latin typeface="Arial"/>
              <a:ea typeface="Arial"/>
              <a:cs typeface="Arial"/>
              <a:sym typeface="Arial"/>
            </a:endParaRPr>
          </a:p>
          <a:p>
            <a:pPr marL="457200" lvl="0" indent="0" algn="l" rtl="0">
              <a:spcBef>
                <a:spcPts val="1200"/>
              </a:spcBef>
              <a:spcAft>
                <a:spcPts val="0"/>
              </a:spcAft>
              <a:buNone/>
            </a:pPr>
            <a:r>
              <a:rPr lang="en-GB" b="1">
                <a:solidFill>
                  <a:schemeClr val="dk1"/>
                </a:solidFill>
                <a:latin typeface="Arial"/>
                <a:ea typeface="Arial"/>
                <a:cs typeface="Arial"/>
                <a:sym typeface="Arial"/>
              </a:rPr>
              <a:t>Knowledge, Skills and Behaviours</a:t>
            </a:r>
            <a:endParaRPr b="1">
              <a:solidFill>
                <a:schemeClr val="dk1"/>
              </a:solidFill>
              <a:latin typeface="Arial"/>
              <a:ea typeface="Arial"/>
              <a:cs typeface="Arial"/>
              <a:sym typeface="Arial"/>
            </a:endParaRPr>
          </a:p>
          <a:p>
            <a:pPr marL="457200" lvl="0" indent="0" algn="l" rtl="0">
              <a:spcBef>
                <a:spcPts val="1200"/>
              </a:spcBef>
              <a:spcAft>
                <a:spcPts val="0"/>
              </a:spcAft>
              <a:buNone/>
            </a:pPr>
            <a:r>
              <a:rPr lang="en-GB" b="1">
                <a:solidFill>
                  <a:schemeClr val="dk1"/>
                </a:solidFill>
                <a:latin typeface="Arial"/>
                <a:ea typeface="Arial"/>
                <a:cs typeface="Arial"/>
                <a:sym typeface="Arial"/>
              </a:rPr>
              <a:t>End Point Assessment</a:t>
            </a:r>
            <a:endParaRPr b="1">
              <a:latin typeface="Arial"/>
              <a:ea typeface="Arial"/>
              <a:cs typeface="Arial"/>
              <a:sym typeface="Arial"/>
            </a:endParaRPr>
          </a:p>
          <a:p>
            <a:pPr marL="0" lvl="0" indent="0" algn="l" rtl="0">
              <a:spcBef>
                <a:spcPts val="1200"/>
              </a:spcBef>
              <a:spcAft>
                <a:spcPts val="0"/>
              </a:spcAft>
              <a:buNone/>
            </a:pPr>
            <a:r>
              <a:rPr lang="en-GB">
                <a:solidFill>
                  <a:srgbClr val="212121"/>
                </a:solidFill>
                <a:latin typeface="Arial"/>
                <a:ea typeface="Arial"/>
                <a:cs typeface="Arial"/>
                <a:sym typeface="Arial"/>
              </a:rPr>
              <a:t>Colleagues are welcome to attend any session but it is strongly advised that Session 1 is attended first as an introduction, after which the remaining sessions can be completed in any order.</a:t>
            </a:r>
            <a:endParaRPr>
              <a:solidFill>
                <a:srgbClr val="212121"/>
              </a:solidFill>
              <a:latin typeface="Arial"/>
              <a:ea typeface="Arial"/>
              <a:cs typeface="Arial"/>
              <a:sym typeface="Arial"/>
            </a:endParaRPr>
          </a:p>
          <a:p>
            <a:pPr marL="0" lvl="0" indent="0" algn="l" rtl="0">
              <a:spcBef>
                <a:spcPts val="1200"/>
              </a:spcBef>
              <a:spcAft>
                <a:spcPts val="1200"/>
              </a:spcAft>
              <a:buNone/>
            </a:pPr>
            <a:r>
              <a:rPr lang="en-GB" sz="1200">
                <a:solidFill>
                  <a:schemeClr val="accent3"/>
                </a:solidFill>
                <a:latin typeface="Arial"/>
                <a:ea typeface="Arial"/>
                <a:cs typeface="Arial"/>
                <a:sym typeface="Arial"/>
              </a:rPr>
              <a:t>The slide package has been designed as a base for providers to adapt to their own institution and apprentice population. We recognise the slides may be text heavy, but again this is to allow full dissemination of the content from our aligned CPD Site. This will allow provider colleagues to create their own online CPD or develop alternative face to face delivery. Text will be written in blue where it prompts for personalised content to be added.</a:t>
            </a:r>
            <a:r>
              <a:rPr lang="en-GB" sz="1200">
                <a:solidFill>
                  <a:srgbClr val="212121"/>
                </a:solidFill>
                <a:latin typeface="Arial"/>
                <a:ea typeface="Arial"/>
                <a:cs typeface="Arial"/>
                <a:sym typeface="Arial"/>
              </a:rPr>
              <a:t> </a:t>
            </a:r>
            <a:endParaRPr sz="1200">
              <a:solidFill>
                <a:srgbClr val="21212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a:spLocks noGrp="1"/>
          </p:cNvSpPr>
          <p:nvPr>
            <p:ph type="title"/>
          </p:nvPr>
        </p:nvSpPr>
        <p:spPr>
          <a:xfrm>
            <a:off x="151675"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More detail on the EIF’s requirements</a:t>
            </a:r>
            <a:endParaRPr/>
          </a:p>
        </p:txBody>
      </p:sp>
      <p:sp>
        <p:nvSpPr>
          <p:cNvPr id="369" name="Google Shape;369;p55"/>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2"/>
              </a:buClr>
              <a:buSzPct val="51162"/>
              <a:buFont typeface="Arial"/>
              <a:buNone/>
            </a:pPr>
            <a:r>
              <a:rPr lang="en-GB" sz="2150" b="1">
                <a:solidFill>
                  <a:schemeClr val="dk1"/>
                </a:solidFill>
                <a:highlight>
                  <a:srgbClr val="FEFEFE"/>
                </a:highlight>
                <a:latin typeface="Arial"/>
                <a:ea typeface="Arial"/>
                <a:cs typeface="Arial"/>
                <a:sym typeface="Arial"/>
              </a:rPr>
              <a:t>Personal development</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Ofsted places significant importance on the personal development, behaviour, and attitudes of apprentices. They assess the university's promotion of positive behaviour, equality, diversity, and inclusion, as well as the support services provided for apprentices' overall well-being. Furthermore, inspectors evaluate whether the curriculum goes beyond academic or vocational aspects, offering opportunities for learners to develop their interests and talents.</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They also examine how effectively the curriculum and institutional practices foster characteristics such as resilience, confidence, independence, and physical and mental well-being, preparing apprentices for their future endeavours. Additionally, Ofsted assesses how well the provider equips apprentices to be responsible, respectful, and active citizens who contribute positively to society, including promoting an understanding of fundamental British values, appreciating diversity, and respecting protected characteristics as defined by law.</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Clr>
                <a:schemeClr val="dk2"/>
              </a:buClr>
              <a:buSzPct val="51162"/>
              <a:buFont typeface="Arial"/>
              <a:buNone/>
            </a:pPr>
            <a:r>
              <a:rPr lang="en-GB" sz="2150" b="1">
                <a:solidFill>
                  <a:schemeClr val="dk1"/>
                </a:solidFill>
                <a:highlight>
                  <a:srgbClr val="FEFEFE"/>
                </a:highlight>
                <a:latin typeface="Arial"/>
                <a:ea typeface="Arial"/>
                <a:cs typeface="Arial"/>
                <a:sym typeface="Arial"/>
              </a:rPr>
              <a:t>Leadership and management</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In terms of Leadership and Management, Ofsted expects leaders to have a clear and ambitious vision for delivering high-quality, inclusive education and training. This vision should be supported by strong shared values, policies, and practices. Leaders should focus on enhancing the knowledge and skills of staff in subjects, pedagogy, and pedagogical content to improve curriculum delivery and assessment practices. Their aim should be to ensure that all apprentices successfully complete their programmes of study, providing the necessary support for staff to support the achievement of this. Effective engagement with apprentices, employers, and local services is crucial. Leaders should also engage with staff, understanding and addressing their pressures and managing their workload realistically and constructively.</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Governors should have a clear vision and hold leaders accountable for the quality of education and training. Fulfilment of statutory duties under the Equality Act 2010, as well as other obligations related to the Prevent strategy, safeguarding, and promoting learner welfare, should be ensured. Lastly, a culture of safeguarding should be fostered, supporting effective arrangements to identify and provide early help for learners at risk, manage safe recruitment, and respond to allegations involving adults who may pose risks to learners and vulnerable adults. Inspectors will always report on whether arrangements for safeguarding learners are effective.</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1200"/>
              </a:spcAft>
              <a:buClr>
                <a:schemeClr val="dk2"/>
              </a:buClr>
              <a:buSzPct val="97975"/>
              <a:buFont typeface="Arial"/>
              <a:buNone/>
            </a:pPr>
            <a:r>
              <a:rPr lang="en-GB" sz="1122">
                <a:solidFill>
                  <a:schemeClr val="accent3"/>
                </a:solidFill>
                <a:latin typeface="Arial"/>
                <a:ea typeface="Arial"/>
                <a:cs typeface="Arial"/>
                <a:sym typeface="Arial"/>
              </a:rPr>
              <a:t>The above statements are taken directly from the EIF. A group discussion on each point should be led by the session facilitator with a focus on how these points affect planning for sessions, direct teaching and classroom management. Participants should be encouraged to share what they think inspectors will look for.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6"/>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Work based tutor </a:t>
            </a:r>
            <a:endParaRPr/>
          </a:p>
        </p:txBody>
      </p:sp>
      <p:sp>
        <p:nvSpPr>
          <p:cNvPr id="375" name="Google Shape;375;p56"/>
          <p:cNvSpPr txBox="1">
            <a:spLocks noGrp="1"/>
          </p:cNvSpPr>
          <p:nvPr>
            <p:ph type="body" idx="1"/>
          </p:nvPr>
        </p:nvSpPr>
        <p:spPr>
          <a:xfrm>
            <a:off x="311700" y="982000"/>
            <a:ext cx="5831400" cy="3891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A member of academic staff assigned to a degree apprenticeship programme to complete tripartite reviews. </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1200">
                <a:solidFill>
                  <a:schemeClr val="dk2"/>
                </a:solidFill>
                <a:highlight>
                  <a:srgbClr val="FEFEFE"/>
                </a:highlight>
                <a:latin typeface="Arial"/>
                <a:ea typeface="Arial"/>
                <a:cs typeface="Arial"/>
                <a:sym typeface="Arial"/>
              </a:rPr>
              <a:t> Work-based tutors have close working relationships with course teams and regularly liaise with course leaders on the progress of apprentices.</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1200">
                <a:solidFill>
                  <a:schemeClr val="dk2"/>
                </a:solidFill>
                <a:highlight>
                  <a:srgbClr val="FEFEFE"/>
                </a:highlight>
                <a:latin typeface="Arial"/>
                <a:ea typeface="Arial"/>
                <a:cs typeface="Arial"/>
                <a:sym typeface="Arial"/>
              </a:rPr>
              <a:t>They work closely with apprentices and employers to support a successful apprenticeship experience. </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1200">
                <a:latin typeface="Arial"/>
                <a:ea typeface="Arial"/>
                <a:cs typeface="Arial"/>
                <a:sym typeface="Arial"/>
              </a:rPr>
              <a:t>You may chose to include a video from one of the tutors to describe their role or make your slides bespoke to cover what their role includes for your institution. We also have recording from our work-based tutors in the podcast library </a:t>
            </a:r>
            <a:r>
              <a:rPr lang="en-GB" sz="1200">
                <a:solidFill>
                  <a:schemeClr val="dk2"/>
                </a:solidFill>
                <a:highlight>
                  <a:srgbClr val="FEFEFE"/>
                </a:highlight>
                <a:latin typeface="Arial"/>
                <a:ea typeface="Arial"/>
                <a:cs typeface="Arial"/>
                <a:sym typeface="Arial"/>
              </a:rPr>
              <a:t>covering apprentice feedback and working with apprentices. These cover the importance of clear communication between teaching teams and those completing the tripartite reviews. </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1200">
                <a:solidFill>
                  <a:schemeClr val="accent3"/>
                </a:solidFill>
                <a:highlight>
                  <a:srgbClr val="FEFEFE"/>
                </a:highlight>
                <a:latin typeface="Arial"/>
                <a:ea typeface="Arial"/>
                <a:cs typeface="Arial"/>
                <a:sym typeface="Arial"/>
              </a:rPr>
              <a:t>Please amend with the title of those that complete your tripartite review - apprenticeship coach, learning coach etc</a:t>
            </a:r>
            <a:endParaRPr sz="1200">
              <a:solidFill>
                <a:schemeClr val="accent3"/>
              </a:solidFill>
              <a:highlight>
                <a:srgbClr val="FEFEFE"/>
              </a:highlight>
              <a:latin typeface="Arial"/>
              <a:ea typeface="Arial"/>
              <a:cs typeface="Arial"/>
              <a:sym typeface="Arial"/>
            </a:endParaRPr>
          </a:p>
          <a:p>
            <a:pPr marL="0" lvl="0" indent="0" algn="l" rtl="0">
              <a:spcBef>
                <a:spcPts val="1200"/>
              </a:spcBef>
              <a:spcAft>
                <a:spcPts val="1200"/>
              </a:spcAft>
              <a:buNone/>
            </a:pPr>
            <a:r>
              <a:rPr lang="en-GB" sz="1200">
                <a:solidFill>
                  <a:schemeClr val="accent3"/>
                </a:solidFill>
                <a:highlight>
                  <a:srgbClr val="FEFEFE"/>
                </a:highlight>
                <a:latin typeface="Arial"/>
                <a:ea typeface="Arial"/>
                <a:cs typeface="Arial"/>
                <a:sym typeface="Arial"/>
              </a:rPr>
              <a:t>You can also explain the approach if this is different for your provider </a:t>
            </a:r>
            <a:endParaRPr sz="1200">
              <a:solidFill>
                <a:schemeClr val="accent3"/>
              </a:solidFill>
              <a:highlight>
                <a:srgbClr val="FEFEFE"/>
              </a:highlight>
              <a:latin typeface="Arial"/>
              <a:ea typeface="Arial"/>
              <a:cs typeface="Arial"/>
              <a:sym typeface="Arial"/>
            </a:endParaRPr>
          </a:p>
        </p:txBody>
      </p:sp>
      <p:pic>
        <p:nvPicPr>
          <p:cNvPr id="376" name="Google Shape;376;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34950" y="1556800"/>
            <a:ext cx="2797351" cy="2823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Tripartite reviews</a:t>
            </a:r>
            <a:endParaRPr/>
          </a:p>
        </p:txBody>
      </p:sp>
      <p:sp>
        <p:nvSpPr>
          <p:cNvPr id="382" name="Google Shape;382;p5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This is a meeting between the university, the apprentice and their employer. At the University of Portsmouth, work-based tutors facilitate these meetings.  Key components of these reviews include: providing guidance to apprentices and employers, tracking and monitoring progress being made, coaching and skills development, apprentice well being and target setting.</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1200"/>
              </a:spcAft>
              <a:buNone/>
            </a:pPr>
            <a:r>
              <a:rPr lang="en-GB" sz="1200">
                <a:solidFill>
                  <a:schemeClr val="accent3"/>
                </a:solidFill>
                <a:highlight>
                  <a:srgbClr val="FEFEFE"/>
                </a:highlight>
                <a:latin typeface="Arial"/>
                <a:ea typeface="Arial"/>
                <a:cs typeface="Arial"/>
                <a:sym typeface="Arial"/>
              </a:rPr>
              <a:t>You can use this opportunity to introduce the forms or the system you use add a copy? We have a short recording that shows out aptem system. </a:t>
            </a:r>
            <a:endParaRPr sz="1200">
              <a:solidFill>
                <a:schemeClr val="accent3"/>
              </a:solidFill>
              <a:highlight>
                <a:srgbClr val="FEFEFE"/>
              </a:highlight>
              <a:latin typeface="Arial"/>
              <a:ea typeface="Arial"/>
              <a:cs typeface="Arial"/>
              <a:sym typeface="Arial"/>
            </a:endParaRPr>
          </a:p>
        </p:txBody>
      </p:sp>
      <p:pic>
        <p:nvPicPr>
          <p:cNvPr id="383" name="Google Shape;383;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984150" y="2000475"/>
            <a:ext cx="4510099" cy="164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8"/>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Knowledge checks</a:t>
            </a:r>
            <a:endParaRPr/>
          </a:p>
        </p:txBody>
      </p:sp>
      <p:sp>
        <p:nvSpPr>
          <p:cNvPr id="389" name="Google Shape;389;p58"/>
          <p:cNvSpPr txBox="1">
            <a:spLocks noGrp="1"/>
          </p:cNvSpPr>
          <p:nvPr>
            <p:ph type="body" idx="1"/>
          </p:nvPr>
        </p:nvSpPr>
        <p:spPr>
          <a:xfrm>
            <a:off x="311700" y="982000"/>
            <a:ext cx="62361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solidFill>
                  <a:schemeClr val="accent3"/>
                </a:solidFill>
              </a:rPr>
              <a:t>These can be discussed or printed, or conducted via an app that allows live surveys/polls. You can add or amend questions depending on the audience</a:t>
            </a:r>
            <a:r>
              <a:rPr lang="en-GB">
                <a:solidFill>
                  <a:schemeClr val="accent3"/>
                </a:solidFill>
              </a:rPr>
              <a:t>. </a:t>
            </a:r>
            <a:endParaRPr>
              <a:solidFill>
                <a:schemeClr val="accent3"/>
              </a:solidFill>
            </a:endParaRPr>
          </a:p>
          <a:p>
            <a:pPr marL="457200" lvl="0" indent="-314325" algn="l" rtl="0">
              <a:spcBef>
                <a:spcPts val="1200"/>
              </a:spcBef>
              <a:spcAft>
                <a:spcPts val="0"/>
              </a:spcAft>
              <a:buClr>
                <a:schemeClr val="dk2"/>
              </a:buClr>
              <a:buSzPts val="1350"/>
              <a:buFont typeface="Arial"/>
              <a:buAutoNum type="arabicPeriod"/>
            </a:pPr>
            <a:r>
              <a:rPr lang="en-GB" sz="1350">
                <a:solidFill>
                  <a:schemeClr val="dk2"/>
                </a:solidFill>
                <a:latin typeface="Arial"/>
                <a:ea typeface="Arial"/>
                <a:cs typeface="Arial"/>
                <a:sym typeface="Arial"/>
              </a:rPr>
              <a:t>What is the minimum off-the-job hours an apprentice should receive per week? </a:t>
            </a:r>
            <a:endParaRPr sz="1350">
              <a:solidFill>
                <a:schemeClr val="accent3"/>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An apprentice who doesn't keep up to date with monthly off-the-job recording on APTEM and attends 12 weekly reviews is at risk of being removed from the apprenticeship. </a:t>
            </a:r>
            <a:r>
              <a:rPr lang="en-GB" sz="1350">
                <a:solidFill>
                  <a:schemeClr val="accent2"/>
                </a:solidFill>
                <a:latin typeface="Arial"/>
                <a:ea typeface="Arial"/>
                <a:cs typeface="Arial"/>
                <a:sym typeface="Arial"/>
              </a:rPr>
              <a:t>Yes/</a:t>
            </a:r>
            <a:r>
              <a:rPr lang="en-GB" sz="1350">
                <a:solidFill>
                  <a:schemeClr val="dk2"/>
                </a:solidFill>
                <a:latin typeface="Arial"/>
                <a:ea typeface="Arial"/>
                <a:cs typeface="Arial"/>
                <a:sym typeface="Arial"/>
              </a:rPr>
              <a:t>No</a:t>
            </a:r>
            <a:endParaRPr sz="1350">
              <a:solidFill>
                <a:schemeClr val="dk2"/>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Does 'significant progress' in an Ofsted monitoring visit automatically mean an 'Outstanding' grade at a full inspection? </a:t>
            </a:r>
            <a:r>
              <a:rPr lang="en-GB" sz="1350">
                <a:solidFill>
                  <a:schemeClr val="accent2"/>
                </a:solidFill>
                <a:latin typeface="Arial"/>
                <a:ea typeface="Arial"/>
                <a:cs typeface="Arial"/>
                <a:sym typeface="Arial"/>
              </a:rPr>
              <a:t>Yes/</a:t>
            </a:r>
            <a:r>
              <a:rPr lang="en-GB" sz="1350">
                <a:solidFill>
                  <a:schemeClr val="dk2"/>
                </a:solidFill>
                <a:latin typeface="Arial"/>
                <a:ea typeface="Arial"/>
                <a:cs typeface="Arial"/>
                <a:sym typeface="Arial"/>
              </a:rPr>
              <a:t>No</a:t>
            </a:r>
            <a:endParaRPr sz="1350">
              <a:solidFill>
                <a:schemeClr val="accent3"/>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Apprentices should record all the time they spend studying towards their qualification? Yes/No</a:t>
            </a:r>
            <a:r>
              <a:rPr lang="en-GB" sz="1350">
                <a:solidFill>
                  <a:schemeClr val="accent3"/>
                </a:solidFill>
                <a:latin typeface="Arial"/>
                <a:ea typeface="Arial"/>
                <a:cs typeface="Arial"/>
                <a:sym typeface="Arial"/>
              </a:rPr>
              <a:t>. </a:t>
            </a:r>
            <a:endParaRPr sz="1350">
              <a:solidFill>
                <a:schemeClr val="accent3"/>
              </a:solidFill>
              <a:latin typeface="Arial"/>
              <a:ea typeface="Arial"/>
              <a:cs typeface="Arial"/>
              <a:sym typeface="Arial"/>
            </a:endParaRPr>
          </a:p>
        </p:txBody>
      </p:sp>
      <p:pic>
        <p:nvPicPr>
          <p:cNvPr id="390" name="Google Shape;390;p58"/>
          <p:cNvPicPr preferRelativeResize="0"/>
          <p:nvPr/>
        </p:nvPicPr>
        <p:blipFill>
          <a:blip r:embed="rId3">
            <a:alphaModFix/>
          </a:blip>
          <a:stretch>
            <a:fillRect/>
          </a:stretch>
        </p:blipFill>
        <p:spPr>
          <a:xfrm>
            <a:off x="6660725" y="2122188"/>
            <a:ext cx="2095500" cy="2181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Knowledge checks - answers</a:t>
            </a:r>
            <a:endParaRPr/>
          </a:p>
        </p:txBody>
      </p:sp>
      <p:sp>
        <p:nvSpPr>
          <p:cNvPr id="396" name="Google Shape;396;p59"/>
          <p:cNvSpPr txBox="1">
            <a:spLocks noGrp="1"/>
          </p:cNvSpPr>
          <p:nvPr>
            <p:ph type="body" idx="1"/>
          </p:nvPr>
        </p:nvSpPr>
        <p:spPr>
          <a:xfrm>
            <a:off x="311700" y="982000"/>
            <a:ext cx="62361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solidFill>
                  <a:schemeClr val="accent3"/>
                </a:solidFill>
              </a:rPr>
              <a:t>These can be discussed or printed, or conducted via an app that allows live surveys/polls. You can add or amend questions depending on the audience</a:t>
            </a:r>
            <a:r>
              <a:rPr lang="en-GB">
                <a:solidFill>
                  <a:schemeClr val="accent3"/>
                </a:solidFill>
              </a:rPr>
              <a:t>. </a:t>
            </a:r>
            <a:endParaRPr>
              <a:solidFill>
                <a:schemeClr val="accent3"/>
              </a:solidFill>
            </a:endParaRPr>
          </a:p>
          <a:p>
            <a:pPr marL="457200" lvl="0" indent="-314325" algn="l" rtl="0">
              <a:spcBef>
                <a:spcPts val="1200"/>
              </a:spcBef>
              <a:spcAft>
                <a:spcPts val="0"/>
              </a:spcAft>
              <a:buClr>
                <a:schemeClr val="dk2"/>
              </a:buClr>
              <a:buSzPts val="1350"/>
              <a:buFont typeface="Arial"/>
              <a:buAutoNum type="arabicPeriod"/>
            </a:pPr>
            <a:r>
              <a:rPr lang="en-GB" sz="1350">
                <a:solidFill>
                  <a:schemeClr val="dk2"/>
                </a:solidFill>
                <a:latin typeface="Arial"/>
                <a:ea typeface="Arial"/>
                <a:cs typeface="Arial"/>
                <a:sym typeface="Arial"/>
              </a:rPr>
              <a:t>What is the minimum off-the-job hours an apprentice should receive per week? </a:t>
            </a:r>
            <a:r>
              <a:rPr lang="en-GB" sz="1350">
                <a:solidFill>
                  <a:schemeClr val="accent3"/>
                </a:solidFill>
                <a:latin typeface="Arial"/>
                <a:ea typeface="Arial"/>
                <a:cs typeface="Arial"/>
                <a:sym typeface="Arial"/>
              </a:rPr>
              <a:t>6</a:t>
            </a:r>
            <a:endParaRPr sz="1350">
              <a:solidFill>
                <a:schemeClr val="accent3"/>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An apprentice who doesn't keep up to date with monthly off-the-job recording on APTEM and attends 12 weekly reviews is at risk of being removed from the apprenticeship. </a:t>
            </a:r>
            <a:r>
              <a:rPr lang="en-GB" sz="1350">
                <a:solidFill>
                  <a:schemeClr val="accent3"/>
                </a:solidFill>
                <a:latin typeface="Arial"/>
                <a:ea typeface="Arial"/>
                <a:cs typeface="Arial"/>
                <a:sym typeface="Arial"/>
              </a:rPr>
              <a:t>Yes</a:t>
            </a:r>
            <a:r>
              <a:rPr lang="en-GB" sz="1350">
                <a:solidFill>
                  <a:schemeClr val="accent2"/>
                </a:solidFill>
                <a:latin typeface="Arial"/>
                <a:ea typeface="Arial"/>
                <a:cs typeface="Arial"/>
                <a:sym typeface="Arial"/>
              </a:rPr>
              <a:t>/</a:t>
            </a:r>
            <a:r>
              <a:rPr lang="en-GB" sz="1350">
                <a:solidFill>
                  <a:schemeClr val="dk2"/>
                </a:solidFill>
                <a:latin typeface="Arial"/>
                <a:ea typeface="Arial"/>
                <a:cs typeface="Arial"/>
                <a:sym typeface="Arial"/>
              </a:rPr>
              <a:t>No</a:t>
            </a:r>
            <a:endParaRPr sz="1350">
              <a:solidFill>
                <a:schemeClr val="dk2"/>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Does 'significant progress' in an Ofsted monitoring visit automatically mean an 'Outstanding' grade at a full inspection? </a:t>
            </a:r>
            <a:r>
              <a:rPr lang="en-GB" sz="1350">
                <a:solidFill>
                  <a:schemeClr val="accent2"/>
                </a:solidFill>
                <a:latin typeface="Arial"/>
                <a:ea typeface="Arial"/>
                <a:cs typeface="Arial"/>
                <a:sym typeface="Arial"/>
              </a:rPr>
              <a:t>Yes/</a:t>
            </a:r>
            <a:r>
              <a:rPr lang="en-GB" sz="1350">
                <a:solidFill>
                  <a:schemeClr val="accent3"/>
                </a:solidFill>
                <a:latin typeface="Arial"/>
                <a:ea typeface="Arial"/>
                <a:cs typeface="Arial"/>
                <a:sym typeface="Arial"/>
              </a:rPr>
              <a:t>No</a:t>
            </a:r>
            <a:endParaRPr sz="1350">
              <a:solidFill>
                <a:schemeClr val="accent3"/>
              </a:solidFill>
              <a:latin typeface="Arial"/>
              <a:ea typeface="Arial"/>
              <a:cs typeface="Arial"/>
              <a:sym typeface="Arial"/>
            </a:endParaRPr>
          </a:p>
          <a:p>
            <a:pPr marL="457200" lvl="0" indent="-314325" algn="l" rtl="0">
              <a:spcBef>
                <a:spcPts val="0"/>
              </a:spcBef>
              <a:spcAft>
                <a:spcPts val="0"/>
              </a:spcAft>
              <a:buSzPts val="1350"/>
              <a:buFont typeface="Arial"/>
              <a:buAutoNum type="arabicPeriod"/>
            </a:pPr>
            <a:r>
              <a:rPr lang="en-GB" sz="1350">
                <a:solidFill>
                  <a:schemeClr val="dk2"/>
                </a:solidFill>
                <a:latin typeface="Arial"/>
                <a:ea typeface="Arial"/>
                <a:cs typeface="Arial"/>
                <a:sym typeface="Arial"/>
              </a:rPr>
              <a:t>Apprentices should record all the time they spend studying towards their qualification? Yes/</a:t>
            </a:r>
            <a:r>
              <a:rPr lang="en-GB" sz="1350">
                <a:solidFill>
                  <a:schemeClr val="accent3"/>
                </a:solidFill>
                <a:latin typeface="Arial"/>
                <a:ea typeface="Arial"/>
                <a:cs typeface="Arial"/>
                <a:sym typeface="Arial"/>
              </a:rPr>
              <a:t>No - only those within working hours - not further study outside working hours. </a:t>
            </a:r>
            <a:endParaRPr sz="1350">
              <a:solidFill>
                <a:schemeClr val="accent3"/>
              </a:solidFill>
              <a:latin typeface="Arial"/>
              <a:ea typeface="Arial"/>
              <a:cs typeface="Arial"/>
              <a:sym typeface="Arial"/>
            </a:endParaRPr>
          </a:p>
        </p:txBody>
      </p:sp>
      <p:pic>
        <p:nvPicPr>
          <p:cNvPr id="397" name="Google Shape;397;p59"/>
          <p:cNvPicPr preferRelativeResize="0"/>
          <p:nvPr/>
        </p:nvPicPr>
        <p:blipFill>
          <a:blip r:embed="rId3">
            <a:alphaModFix/>
          </a:blip>
          <a:stretch>
            <a:fillRect/>
          </a:stretch>
        </p:blipFill>
        <p:spPr>
          <a:xfrm>
            <a:off x="6660725" y="2122188"/>
            <a:ext cx="2095500" cy="2181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Who can support</a:t>
            </a:r>
            <a:endParaRPr>
              <a:latin typeface="Arial"/>
              <a:ea typeface="Arial"/>
              <a:cs typeface="Arial"/>
              <a:sym typeface="Arial"/>
            </a:endParaRPr>
          </a:p>
        </p:txBody>
      </p:sp>
      <p:sp>
        <p:nvSpPr>
          <p:cNvPr id="403" name="Google Shape;403;p60"/>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solidFill>
                  <a:schemeClr val="accent3"/>
                </a:solidFill>
                <a:latin typeface="Arial"/>
                <a:ea typeface="Arial"/>
                <a:cs typeface="Arial"/>
                <a:sym typeface="Arial"/>
              </a:rPr>
              <a:t>List the the contacts and departments it may be necessary to liaise with in your organisation. You may also wish to discuss when you may need to contact each of the different contact types</a:t>
            </a:r>
            <a:endParaRPr sz="1700">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Course leaders</a:t>
            </a:r>
            <a:endParaRPr>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Course administrators</a:t>
            </a:r>
            <a:endParaRPr>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Quality manager</a:t>
            </a:r>
            <a:endParaRPr>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Head of school</a:t>
            </a:r>
            <a:endParaRPr>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Work based tutor</a:t>
            </a:r>
            <a:endParaRPr>
              <a:solidFill>
                <a:schemeClr val="accent3"/>
              </a:solidFill>
              <a:latin typeface="Arial"/>
              <a:ea typeface="Arial"/>
              <a:cs typeface="Arial"/>
              <a:sym typeface="Arial"/>
            </a:endParaRPr>
          </a:p>
          <a:p>
            <a:pPr marL="0" lvl="0" indent="0" algn="l" rtl="0">
              <a:spcBef>
                <a:spcPts val="1200"/>
              </a:spcBef>
              <a:spcAft>
                <a:spcPts val="0"/>
              </a:spcAft>
              <a:buNone/>
            </a:pPr>
            <a:r>
              <a:rPr lang="en-GB">
                <a:solidFill>
                  <a:schemeClr val="accent3"/>
                </a:solidFill>
                <a:latin typeface="Arial"/>
                <a:ea typeface="Arial"/>
                <a:cs typeface="Arial"/>
                <a:sym typeface="Arial"/>
              </a:rPr>
              <a:t>Degree apprenticeship team </a:t>
            </a:r>
            <a:endParaRPr>
              <a:solidFill>
                <a:schemeClr val="accent3"/>
              </a:solidFill>
              <a:latin typeface="Arial"/>
              <a:ea typeface="Arial"/>
              <a:cs typeface="Arial"/>
              <a:sym typeface="Arial"/>
            </a:endParaRPr>
          </a:p>
          <a:p>
            <a:pPr marL="0" lvl="0" indent="0" algn="l" rtl="0">
              <a:spcBef>
                <a:spcPts val="1200"/>
              </a:spcBef>
              <a:spcAft>
                <a:spcPts val="1200"/>
              </a:spcAft>
              <a:buNone/>
            </a:pPr>
            <a:endParaRPr>
              <a:solidFill>
                <a:schemeClr val="accent3"/>
              </a:solidFill>
              <a:latin typeface="Arial"/>
              <a:ea typeface="Arial"/>
              <a:cs typeface="Arial"/>
              <a:sym typeface="Arial"/>
            </a:endParaRPr>
          </a:p>
        </p:txBody>
      </p:sp>
      <p:sp>
        <p:nvSpPr>
          <p:cNvPr id="404" name="Google Shape;404;p60"/>
          <p:cNvSpPr/>
          <p:nvPr/>
        </p:nvSpPr>
        <p:spPr>
          <a:xfrm>
            <a:off x="5273250" y="1706600"/>
            <a:ext cx="2518350" cy="31670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3"/>
                </a:solidFill>
                <a:latin typeface="Arial"/>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Where next - attend part 2 and 3</a:t>
            </a:r>
            <a:endParaRPr>
              <a:latin typeface="Arial"/>
              <a:ea typeface="Arial"/>
              <a:cs typeface="Arial"/>
              <a:sym typeface="Arial"/>
            </a:endParaRPr>
          </a:p>
        </p:txBody>
      </p:sp>
      <p:sp>
        <p:nvSpPr>
          <p:cNvPr id="410" name="Google Shape;410;p61"/>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b="1">
                <a:solidFill>
                  <a:schemeClr val="dk1"/>
                </a:solidFill>
              </a:rPr>
              <a:t>Session 2 - </a:t>
            </a:r>
            <a:r>
              <a:rPr lang="en-GB" sz="1200" b="1">
                <a:solidFill>
                  <a:schemeClr val="dk1"/>
                </a:solidFill>
                <a:highlight>
                  <a:srgbClr val="FFFFFF"/>
                </a:highlight>
                <a:latin typeface="Arial"/>
                <a:ea typeface="Arial"/>
                <a:cs typeface="Arial"/>
                <a:sym typeface="Arial"/>
              </a:rPr>
              <a:t>Knowledge, Skills and Behaviours </a:t>
            </a:r>
            <a:endParaRPr sz="1200" b="1">
              <a:solidFill>
                <a:schemeClr val="dk1"/>
              </a:solidFill>
              <a:highlight>
                <a:srgbClr val="FFFFFF"/>
              </a:highlight>
              <a:latin typeface="Arial"/>
              <a:ea typeface="Arial"/>
              <a:cs typeface="Arial"/>
              <a:sym typeface="Arial"/>
            </a:endParaRPr>
          </a:p>
          <a:p>
            <a:pPr marL="0" lvl="0" indent="0" algn="l" rtl="0">
              <a:spcBef>
                <a:spcPts val="1200"/>
              </a:spcBef>
              <a:spcAft>
                <a:spcPts val="0"/>
              </a:spcAft>
              <a:buNone/>
            </a:pPr>
            <a:r>
              <a:rPr lang="en-GB" sz="900">
                <a:solidFill>
                  <a:schemeClr val="dk2"/>
                </a:solidFill>
                <a:highlight>
                  <a:srgbClr val="FFFFFF"/>
                </a:highlight>
                <a:latin typeface="Arial"/>
                <a:ea typeface="Arial"/>
                <a:cs typeface="Arial"/>
                <a:sym typeface="Arial"/>
              </a:rPr>
              <a:t>Knowledge, skills and behaviours form the basis of the apprenticeship.  An end-point assessment tests an apprentice’s competency against the knowledge, skills and behaviours.</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Knowledge - the information, technical detail someone needs to have and understand. Some knowledge will be occupation-specific, whereas some may be more generic.</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Skills - the practical application of knowledge needed to successfully do their duties. They are learnt through on- and/or off-the-job training or experience.</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Behaviours - mindsets, attitudes or approaches needed. Whilst these can be innate or instinctive, they can also be learnt. Behaviours tend to be very transferable. They may be more similar across apprenticeships than knowledge and skills. For example, team worker, adaptable and professional.</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200" b="1">
                <a:solidFill>
                  <a:schemeClr val="dk1"/>
                </a:solidFill>
                <a:highlight>
                  <a:srgbClr val="FFFFFF"/>
                </a:highlight>
                <a:latin typeface="Arial"/>
                <a:ea typeface="Arial"/>
                <a:cs typeface="Arial"/>
                <a:sym typeface="Arial"/>
              </a:rPr>
              <a:t>Session 3 - End Point Assessment</a:t>
            </a:r>
            <a:endParaRPr sz="1200" b="1">
              <a:solidFill>
                <a:schemeClr val="dk1"/>
              </a:solidFill>
              <a:highlight>
                <a:srgbClr val="FFFFFF"/>
              </a:highlight>
              <a:latin typeface="Arial"/>
              <a:ea typeface="Arial"/>
              <a:cs typeface="Arial"/>
              <a:sym typeface="Arial"/>
            </a:endParaRPr>
          </a:p>
          <a:p>
            <a:pPr marL="0" lvl="0" indent="0" algn="l" rtl="0">
              <a:spcBef>
                <a:spcPts val="200"/>
              </a:spcBef>
              <a:spcAft>
                <a:spcPts val="0"/>
              </a:spcAft>
              <a:buClr>
                <a:schemeClr val="dk2"/>
              </a:buClr>
              <a:buSzPts val="1100"/>
              <a:buFont typeface="Arial"/>
              <a:buNone/>
            </a:pPr>
            <a:endParaRPr sz="900" b="1">
              <a:solidFill>
                <a:schemeClr val="dk1"/>
              </a:solidFill>
              <a:highlight>
                <a:srgbClr val="FFFFFF"/>
              </a:highlight>
              <a:latin typeface="Arial"/>
              <a:ea typeface="Arial"/>
              <a:cs typeface="Arial"/>
              <a:sym typeface="Arial"/>
            </a:endParaRPr>
          </a:p>
          <a:p>
            <a:pPr marL="0" lvl="0" indent="0" algn="l" rtl="0">
              <a:spcBef>
                <a:spcPts val="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End-point assessment (EPA) is the final stage of an apprenticeship. It is an impartial assessment of whether your apprentice has developed the skills, knowledge and behaviours outlined in the apprenticeship standard.</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Assessments are designed by employers in the sector and are conducted by independent bodies known as end-point assessment organisations.</a:t>
            </a:r>
            <a:endParaRPr sz="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2"/>
          <p:cNvSpPr txBox="1">
            <a:spLocks noGrp="1"/>
          </p:cNvSpPr>
          <p:nvPr>
            <p:ph type="ctrTitle"/>
          </p:nvPr>
        </p:nvSpPr>
        <p:spPr>
          <a:xfrm>
            <a:off x="3898000" y="709725"/>
            <a:ext cx="4931700" cy="938700"/>
          </a:xfrm>
          <a:prstGeom prst="rect">
            <a:avLst/>
          </a:prstGeom>
          <a:solidFill>
            <a:schemeClr val="lt1"/>
          </a:solidFill>
          <a:ln>
            <a:noFill/>
          </a:ln>
        </p:spPr>
        <p:txBody>
          <a:bodyPr spcFirstLastPara="1" wrap="square" lIns="144000" tIns="126000" rIns="0" bIns="36000" anchor="t" anchorCtr="0">
            <a:noAutofit/>
          </a:bodyPr>
          <a:lstStyle/>
          <a:p>
            <a:pPr marL="0" lvl="0" indent="0" algn="l" rtl="0">
              <a:lnSpc>
                <a:spcPct val="91111"/>
              </a:lnSpc>
              <a:spcBef>
                <a:spcPts val="0"/>
              </a:spcBef>
              <a:spcAft>
                <a:spcPts val="0"/>
              </a:spcAft>
              <a:buClr>
                <a:schemeClr val="lt1"/>
              </a:buClr>
              <a:buSzPts val="4500"/>
              <a:buFont typeface="Arial"/>
              <a:buNone/>
            </a:pPr>
            <a:r>
              <a:rPr lang="en-GB" sz="2400"/>
              <a:t>AWD Project: CPD to </a:t>
            </a:r>
            <a:r>
              <a:rPr lang="en-US" sz="2400"/>
              <a:t>Support Academic Colleagues with Apprenticeship Requirements</a:t>
            </a:r>
            <a:br>
              <a:rPr lang="en-US" sz="2400"/>
            </a:br>
            <a:endParaRPr lang="en-US" sz="2400">
              <a:solidFill>
                <a:schemeClr val="accent4"/>
              </a:solidFill>
            </a:endParaRPr>
          </a:p>
        </p:txBody>
      </p:sp>
      <p:sp>
        <p:nvSpPr>
          <p:cNvPr id="416" name="Google Shape;416;p62"/>
          <p:cNvSpPr txBox="1">
            <a:spLocks noGrp="1"/>
          </p:cNvSpPr>
          <p:nvPr>
            <p:ph type="subTitle" idx="1"/>
          </p:nvPr>
        </p:nvSpPr>
        <p:spPr>
          <a:xfrm>
            <a:off x="3867550" y="1990050"/>
            <a:ext cx="4992600" cy="581700"/>
          </a:xfrm>
          <a:prstGeom prst="rect">
            <a:avLst/>
          </a:prstGeom>
          <a:noFill/>
          <a:ln>
            <a:noFill/>
          </a:ln>
        </p:spPr>
        <p:txBody>
          <a:bodyPr spcFirstLastPara="1" wrap="square" lIns="144000" tIns="0" rIns="0" bIns="0" anchor="t" anchorCtr="0">
            <a:normAutofit/>
          </a:bodyPr>
          <a:lstStyle/>
          <a:p>
            <a:pPr marL="0" lvl="0" indent="0" algn="l" rtl="0">
              <a:lnSpc>
                <a:spcPct val="118518"/>
              </a:lnSpc>
              <a:spcBef>
                <a:spcPts val="0"/>
              </a:spcBef>
              <a:spcAft>
                <a:spcPts val="0"/>
              </a:spcAft>
              <a:buClr>
                <a:schemeClr val="lt1"/>
              </a:buClr>
              <a:buSzPts val="1350"/>
              <a:buFont typeface="Arial"/>
              <a:buNone/>
            </a:pPr>
            <a:r>
              <a:rPr lang="en-GB">
                <a:solidFill>
                  <a:schemeClr val="accent4"/>
                </a:solidFill>
              </a:rPr>
              <a:t>Session 1 - Introduction to Apprenticeships</a:t>
            </a:r>
            <a:endParaRPr>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7930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Welcome </a:t>
            </a:r>
            <a:endParaRPr>
              <a:latin typeface="Arial"/>
              <a:ea typeface="Arial"/>
              <a:cs typeface="Arial"/>
              <a:sym typeface="Arial"/>
            </a:endParaRPr>
          </a:p>
        </p:txBody>
      </p:sp>
      <p:sp>
        <p:nvSpPr>
          <p:cNvPr id="246" name="Google Shape;246;p38"/>
          <p:cNvSpPr txBox="1">
            <a:spLocks noGrp="1"/>
          </p:cNvSpPr>
          <p:nvPr>
            <p:ph type="body" idx="1"/>
          </p:nvPr>
        </p:nvSpPr>
        <p:spPr>
          <a:xfrm>
            <a:off x="311700" y="101255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Arial"/>
                <a:ea typeface="Arial"/>
                <a:cs typeface="Arial"/>
                <a:sym typeface="Arial"/>
              </a:rPr>
              <a:t>All colleagues </a:t>
            </a:r>
            <a:r>
              <a:rPr lang="en-GB">
                <a:solidFill>
                  <a:schemeClr val="accent3"/>
                </a:solidFill>
                <a:latin typeface="Arial"/>
                <a:ea typeface="Arial"/>
                <a:cs typeface="Arial"/>
                <a:sym typeface="Arial"/>
              </a:rPr>
              <a:t>(number dependent)</a:t>
            </a:r>
            <a:r>
              <a:rPr lang="en-GB">
                <a:latin typeface="Arial"/>
                <a:ea typeface="Arial"/>
                <a:cs typeface="Arial"/>
                <a:sym typeface="Arial"/>
              </a:rPr>
              <a:t> introduce themselves and their involvement, interest and understanding level of apprenticeships. </a:t>
            </a:r>
            <a:endParaRPr>
              <a:latin typeface="Arial"/>
              <a:ea typeface="Arial"/>
              <a:cs typeface="Arial"/>
              <a:sym typeface="Arial"/>
            </a:endParaRPr>
          </a:p>
          <a:p>
            <a:pPr marL="0" lvl="0" indent="0" algn="l" rtl="0">
              <a:spcBef>
                <a:spcPts val="1200"/>
              </a:spcBef>
              <a:spcAft>
                <a:spcPts val="1200"/>
              </a:spcAft>
              <a:buNone/>
            </a:pPr>
            <a:r>
              <a:rPr lang="en-GB">
                <a:latin typeface="Arial"/>
                <a:ea typeface="Arial"/>
                <a:cs typeface="Arial"/>
                <a:sym typeface="Arial"/>
              </a:rPr>
              <a:t>Colleagues should also share their expectation of the session. </a:t>
            </a:r>
            <a:endParaRPr>
              <a:latin typeface="Arial"/>
              <a:ea typeface="Arial"/>
              <a:cs typeface="Arial"/>
              <a:sym typeface="Arial"/>
            </a:endParaRPr>
          </a:p>
        </p:txBody>
      </p:sp>
      <p:sp>
        <p:nvSpPr>
          <p:cNvPr id="247" name="Google Shape;247;p38"/>
          <p:cNvSpPr/>
          <p:nvPr/>
        </p:nvSpPr>
        <p:spPr>
          <a:xfrm>
            <a:off x="441425" y="3105975"/>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Practical takeaways </a:t>
            </a:r>
            <a:endParaRPr/>
          </a:p>
        </p:txBody>
      </p:sp>
      <p:sp>
        <p:nvSpPr>
          <p:cNvPr id="248" name="Google Shape;248;p38"/>
          <p:cNvSpPr/>
          <p:nvPr/>
        </p:nvSpPr>
        <p:spPr>
          <a:xfrm>
            <a:off x="4715875" y="347175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apprentices may differ from standard students</a:t>
            </a:r>
            <a:endParaRPr/>
          </a:p>
        </p:txBody>
      </p:sp>
      <p:sp>
        <p:nvSpPr>
          <p:cNvPr id="249" name="Google Shape;249;p38"/>
          <p:cNvSpPr/>
          <p:nvPr/>
        </p:nvSpPr>
        <p:spPr>
          <a:xfrm>
            <a:off x="6669300" y="218205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can I support apprentices</a:t>
            </a:r>
            <a:endParaRPr/>
          </a:p>
        </p:txBody>
      </p:sp>
      <p:sp>
        <p:nvSpPr>
          <p:cNvPr id="250" name="Google Shape;250;p38"/>
          <p:cNvSpPr/>
          <p:nvPr/>
        </p:nvSpPr>
        <p:spPr>
          <a:xfrm>
            <a:off x="2708875" y="231350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What are the rules and regs?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112917" y="-68744"/>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2444">
                <a:latin typeface="Arial"/>
                <a:ea typeface="Arial"/>
                <a:cs typeface="Arial"/>
                <a:sym typeface="Arial"/>
              </a:rPr>
              <a:t>Supporting our apprenticeship workforce to deve</a:t>
            </a:r>
            <a:r>
              <a:rPr lang="en-GB" sz="2400">
                <a:latin typeface="Arial"/>
                <a:ea typeface="Arial"/>
                <a:cs typeface="Arial"/>
                <a:sym typeface="Arial"/>
              </a:rPr>
              <a:t>lop</a:t>
            </a:r>
            <a:r>
              <a:rPr lang="en-GB">
                <a:latin typeface="Arial"/>
                <a:ea typeface="Arial"/>
                <a:cs typeface="Arial"/>
                <a:sym typeface="Arial"/>
              </a:rPr>
              <a:t> </a:t>
            </a:r>
            <a:endParaRPr>
              <a:latin typeface="Arial"/>
              <a:ea typeface="Arial"/>
              <a:cs typeface="Arial"/>
              <a:sym typeface="Arial"/>
            </a:endParaRPr>
          </a:p>
        </p:txBody>
      </p:sp>
      <p:sp>
        <p:nvSpPr>
          <p:cNvPr id="256" name="Google Shape;256;p3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Arial"/>
                <a:ea typeface="Arial"/>
                <a:cs typeface="Arial"/>
                <a:sym typeface="Arial"/>
              </a:rPr>
              <a:t>This session will cover key apprenticeship legislation and how it is supported in our institution including</a:t>
            </a:r>
            <a:endParaRPr>
              <a:latin typeface="Arial"/>
              <a:ea typeface="Arial"/>
              <a:cs typeface="Arial"/>
              <a:sym typeface="Arial"/>
            </a:endParaRPr>
          </a:p>
          <a:p>
            <a:pPr marL="0" lvl="0" indent="0" algn="l" rtl="0">
              <a:spcBef>
                <a:spcPts val="1200"/>
              </a:spcBef>
              <a:spcAft>
                <a:spcPts val="0"/>
              </a:spcAft>
              <a:buNone/>
            </a:pPr>
            <a:r>
              <a:rPr lang="en-GB" b="1">
                <a:solidFill>
                  <a:schemeClr val="dk1"/>
                </a:solidFill>
                <a:latin typeface="Arial"/>
                <a:ea typeface="Arial"/>
                <a:cs typeface="Arial"/>
                <a:sym typeface="Arial"/>
              </a:rPr>
              <a:t>Off-the-job training</a:t>
            </a:r>
            <a:endParaRPr b="1">
              <a:solidFill>
                <a:schemeClr val="dk1"/>
              </a:solidFill>
              <a:latin typeface="Arial"/>
              <a:ea typeface="Arial"/>
              <a:cs typeface="Arial"/>
              <a:sym typeface="Arial"/>
            </a:endParaRPr>
          </a:p>
          <a:p>
            <a:pPr marL="0" lvl="0" indent="0" algn="l" rtl="0">
              <a:spcBef>
                <a:spcPts val="1200"/>
              </a:spcBef>
              <a:spcAft>
                <a:spcPts val="0"/>
              </a:spcAft>
              <a:buNone/>
            </a:pPr>
            <a:r>
              <a:rPr lang="en-GB" b="1">
                <a:solidFill>
                  <a:schemeClr val="dk1"/>
                </a:solidFill>
                <a:latin typeface="Arial"/>
                <a:ea typeface="Arial"/>
                <a:cs typeface="Arial"/>
                <a:sym typeface="Arial"/>
              </a:rPr>
              <a:t>Funding rules</a:t>
            </a:r>
            <a:endParaRPr b="1">
              <a:solidFill>
                <a:schemeClr val="dk1"/>
              </a:solidFill>
              <a:latin typeface="Arial"/>
              <a:ea typeface="Arial"/>
              <a:cs typeface="Arial"/>
              <a:sym typeface="Arial"/>
            </a:endParaRPr>
          </a:p>
          <a:p>
            <a:pPr marL="0" lvl="0" indent="0" algn="l" rtl="0">
              <a:spcBef>
                <a:spcPts val="1200"/>
              </a:spcBef>
              <a:spcAft>
                <a:spcPts val="0"/>
              </a:spcAft>
              <a:buNone/>
            </a:pPr>
            <a:r>
              <a:rPr lang="en-GB" b="1">
                <a:solidFill>
                  <a:schemeClr val="dk1"/>
                </a:solidFill>
                <a:latin typeface="Arial"/>
                <a:ea typeface="Arial"/>
                <a:cs typeface="Arial"/>
                <a:sym typeface="Arial"/>
              </a:rPr>
              <a:t>Ofsted </a:t>
            </a:r>
            <a:endParaRPr b="1">
              <a:solidFill>
                <a:schemeClr val="dk1"/>
              </a:solidFill>
              <a:latin typeface="Arial"/>
              <a:ea typeface="Arial"/>
              <a:cs typeface="Arial"/>
              <a:sym typeface="Arial"/>
            </a:endParaRPr>
          </a:p>
          <a:p>
            <a:pPr marL="0" lvl="0" indent="0" algn="l" rtl="0">
              <a:spcBef>
                <a:spcPts val="1200"/>
              </a:spcBef>
              <a:spcAft>
                <a:spcPts val="0"/>
              </a:spcAft>
              <a:buNone/>
            </a:pPr>
            <a:endParaRPr b="1">
              <a:solidFill>
                <a:schemeClr val="dk1"/>
              </a:solidFill>
              <a:latin typeface="Arial"/>
              <a:ea typeface="Arial"/>
              <a:cs typeface="Arial"/>
              <a:sym typeface="Arial"/>
            </a:endParaRPr>
          </a:p>
          <a:p>
            <a:pPr marL="0" lvl="0" indent="0" algn="l" rtl="0">
              <a:spcBef>
                <a:spcPts val="1200"/>
              </a:spcBef>
              <a:spcAft>
                <a:spcPts val="0"/>
              </a:spcAft>
              <a:buNone/>
            </a:pPr>
            <a:endParaRPr>
              <a:solidFill>
                <a:srgbClr val="111111"/>
              </a:solidFill>
              <a:latin typeface="Arial"/>
              <a:ea typeface="Arial"/>
              <a:cs typeface="Arial"/>
              <a:sym typeface="Arial"/>
            </a:endParaRPr>
          </a:p>
          <a:p>
            <a:pPr marL="0" lvl="0" indent="0" algn="l" rtl="0">
              <a:spcBef>
                <a:spcPts val="1200"/>
              </a:spcBef>
              <a:spcAft>
                <a:spcPts val="1200"/>
              </a:spcAft>
              <a:buNone/>
            </a:pPr>
            <a:endParaRPr sz="1200"/>
          </a:p>
        </p:txBody>
      </p:sp>
      <p:pic>
        <p:nvPicPr>
          <p:cNvPr id="257" name="Google Shape;257;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065550" y="1532699"/>
            <a:ext cx="5401349" cy="1342425"/>
          </a:xfrm>
          <a:prstGeom prst="rect">
            <a:avLst/>
          </a:prstGeom>
          <a:noFill/>
          <a:ln>
            <a:noFill/>
          </a:ln>
        </p:spPr>
      </p:pic>
      <p:pic>
        <p:nvPicPr>
          <p:cNvPr id="258" name="Google Shape;258;p39" title="Amina_default.mp4">
            <a:hlinkClick r:id="rId4"/>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195500" y="3025675"/>
            <a:ext cx="1870825" cy="967975"/>
          </a:xfrm>
          <a:prstGeom prst="rect">
            <a:avLst/>
          </a:prstGeom>
          <a:noFill/>
          <a:ln>
            <a:noFill/>
          </a:ln>
        </p:spPr>
      </p:pic>
      <p:sp>
        <p:nvSpPr>
          <p:cNvPr id="259" name="Google Shape;259;p39"/>
          <p:cNvSpPr txBox="1"/>
          <p:nvPr/>
        </p:nvSpPr>
        <p:spPr>
          <a:xfrm>
            <a:off x="6929225" y="4036950"/>
            <a:ext cx="1503300" cy="5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Source Sans Pro"/>
                <a:ea typeface="Source Sans Pro"/>
                <a:cs typeface="Source Sans Pro"/>
                <a:sym typeface="Source Sans Pro"/>
              </a:rPr>
              <a:t>Aminas Story</a:t>
            </a:r>
            <a:endParaRPr>
              <a:latin typeface="Source Sans Pro"/>
              <a:ea typeface="Source Sans Pro"/>
              <a:cs typeface="Source Sans Pro"/>
              <a:sym typeface="Source Sans Pro"/>
            </a:endParaRPr>
          </a:p>
        </p:txBody>
      </p:sp>
      <p:sp>
        <p:nvSpPr>
          <p:cNvPr id="260" name="Google Shape;260;p39"/>
          <p:cNvSpPr txBox="1"/>
          <p:nvPr/>
        </p:nvSpPr>
        <p:spPr>
          <a:xfrm>
            <a:off x="511300" y="4144200"/>
            <a:ext cx="5799900" cy="3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chemeClr val="accent3"/>
                </a:solidFill>
              </a:rPr>
              <a:t>We have included some example case study videos, like the one shown here.</a:t>
            </a:r>
            <a:endParaRPr sz="1200">
              <a:solidFill>
                <a:schemeClr val="accent3"/>
              </a:solidFill>
            </a:endParaRPr>
          </a:p>
          <a:p>
            <a:pPr marL="0" lvl="0" indent="0" algn="l" rtl="0">
              <a:spcBef>
                <a:spcPts val="0"/>
              </a:spcBef>
              <a:spcAft>
                <a:spcPts val="0"/>
              </a:spcAft>
              <a:buNone/>
            </a:pPr>
            <a:endParaRPr sz="100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Off the job training</a:t>
            </a:r>
            <a:endParaRPr>
              <a:latin typeface="Arial"/>
              <a:ea typeface="Arial"/>
              <a:cs typeface="Arial"/>
              <a:sym typeface="Arial"/>
            </a:endParaRPr>
          </a:p>
        </p:txBody>
      </p:sp>
      <p:sp>
        <p:nvSpPr>
          <p:cNvPr id="266" name="Google Shape;266;p40"/>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900" b="1">
                <a:solidFill>
                  <a:schemeClr val="dk2"/>
                </a:solidFill>
                <a:highlight>
                  <a:srgbClr val="FEFEFE"/>
                </a:highlight>
                <a:latin typeface="Arial"/>
                <a:ea typeface="Arial"/>
                <a:cs typeface="Arial"/>
                <a:sym typeface="Arial"/>
              </a:rPr>
              <a:t>This is mandatory component of apprenticeships where apprentices spend a portion of their working hours engaged in learning activities that are directly related to their apprenticeship standard but take place away from their regular work duties</a:t>
            </a:r>
            <a:endParaRPr sz="900" b="1">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900" b="1">
                <a:solidFill>
                  <a:schemeClr val="dk2"/>
                </a:solidFill>
                <a:highlight>
                  <a:srgbClr val="FEFEFE"/>
                </a:highlight>
                <a:latin typeface="Arial"/>
                <a:ea typeface="Arial"/>
                <a:cs typeface="Arial"/>
                <a:sym typeface="Arial"/>
              </a:rPr>
              <a:t>Off-the-job-training </a:t>
            </a:r>
            <a:r>
              <a:rPr lang="en-GB" sz="900">
                <a:solidFill>
                  <a:schemeClr val="dk2"/>
                </a:solidFill>
                <a:highlight>
                  <a:srgbClr val="FFFFFF"/>
                </a:highlight>
                <a:latin typeface="Arial"/>
                <a:ea typeface="Arial"/>
                <a:cs typeface="Arial"/>
                <a:sym typeface="Arial"/>
              </a:rPr>
              <a:t> is one of the most common terms heard when discussing apprenticeships.</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It is a statutory requirement for an English apprenticeship. It is training which is received by the apprentice within their practical period, during the apprentice’s normal working hours, for the purpose of achieving the knowledge, skills and behaviours of the approved apprenticeship that is referenced in the apprenticeship agreement. </a:t>
            </a:r>
            <a:r>
              <a:rPr lang="en-GB" sz="900">
                <a:solidFill>
                  <a:schemeClr val="accent3"/>
                </a:solidFill>
                <a:highlight>
                  <a:srgbClr val="FFFFFF"/>
                </a:highlight>
                <a:latin typeface="Arial"/>
                <a:ea typeface="Arial"/>
                <a:cs typeface="Arial"/>
                <a:sym typeface="Arial"/>
              </a:rPr>
              <a:t>(This may also need explaining depending on the audience)</a:t>
            </a:r>
            <a:r>
              <a:rPr lang="en-GB" sz="900">
                <a:solidFill>
                  <a:schemeClr val="dk2"/>
                </a:solidFill>
                <a:highlight>
                  <a:srgbClr val="FFFFFF"/>
                </a:highlight>
                <a:latin typeface="Arial"/>
                <a:ea typeface="Arial"/>
                <a:cs typeface="Arial"/>
                <a:sym typeface="Arial"/>
              </a:rPr>
              <a:t> Normal working hours is defined as ‘hours for which the apprentice would normally be paid, excluding overtime’.</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Off the job training does not include:</a:t>
            </a:r>
            <a:endParaRPr sz="900">
              <a:solidFill>
                <a:schemeClr val="dk2"/>
              </a:solidFill>
              <a:highlight>
                <a:srgbClr val="FFFFFF"/>
              </a:highlight>
              <a:latin typeface="Arial"/>
              <a:ea typeface="Arial"/>
              <a:cs typeface="Arial"/>
              <a:sym typeface="Arial"/>
            </a:endParaRPr>
          </a:p>
          <a:p>
            <a:pPr marL="457200" lvl="0" indent="-285750" algn="l" rtl="0">
              <a:spcBef>
                <a:spcPts val="1200"/>
              </a:spcBef>
              <a:spcAft>
                <a:spcPts val="0"/>
              </a:spcAft>
              <a:buClr>
                <a:schemeClr val="dk2"/>
              </a:buClr>
              <a:buSzPts val="900"/>
              <a:buFont typeface="Arial"/>
              <a:buChar char="●"/>
            </a:pPr>
            <a:r>
              <a:rPr lang="en-GB" sz="900">
                <a:solidFill>
                  <a:schemeClr val="dk2"/>
                </a:solidFill>
                <a:highlight>
                  <a:srgbClr val="FFFFFF"/>
                </a:highlight>
                <a:latin typeface="Arial"/>
                <a:ea typeface="Arial"/>
                <a:cs typeface="Arial"/>
                <a:sym typeface="Arial"/>
              </a:rPr>
              <a:t>Time spent studying outside of apprentices paid working hours </a:t>
            </a:r>
            <a:endParaRPr sz="900">
              <a:solidFill>
                <a:schemeClr val="dk2"/>
              </a:solidFill>
              <a:highlight>
                <a:srgbClr val="FFFFFF"/>
              </a:highlight>
              <a:latin typeface="Arial"/>
              <a:ea typeface="Arial"/>
              <a:cs typeface="Arial"/>
              <a:sym typeface="Arial"/>
            </a:endParaRPr>
          </a:p>
          <a:p>
            <a:pPr marL="457200" lvl="0" indent="-285750" algn="l" rtl="0">
              <a:spcBef>
                <a:spcPts val="0"/>
              </a:spcBef>
              <a:spcAft>
                <a:spcPts val="0"/>
              </a:spcAft>
              <a:buClr>
                <a:schemeClr val="dk2"/>
              </a:buClr>
              <a:buSzPts val="900"/>
              <a:buFont typeface="Arial"/>
              <a:buChar char="●"/>
            </a:pPr>
            <a:r>
              <a:rPr lang="en-GB" sz="900">
                <a:solidFill>
                  <a:schemeClr val="dk2"/>
                </a:solidFill>
                <a:highlight>
                  <a:srgbClr val="FFFFFF"/>
                </a:highlight>
                <a:latin typeface="Arial"/>
                <a:ea typeface="Arial"/>
                <a:cs typeface="Arial"/>
                <a:sym typeface="Arial"/>
              </a:rPr>
              <a:t>Time spent on functional skills </a:t>
            </a:r>
            <a:endParaRPr sz="900">
              <a:solidFill>
                <a:schemeClr val="dk2"/>
              </a:solidFill>
              <a:highlight>
                <a:srgbClr val="FFFFFF"/>
              </a:highlight>
              <a:latin typeface="Arial"/>
              <a:ea typeface="Arial"/>
              <a:cs typeface="Arial"/>
              <a:sym typeface="Arial"/>
            </a:endParaRPr>
          </a:p>
          <a:p>
            <a:pPr marL="457200" lvl="0" indent="-285750" algn="l" rtl="0">
              <a:spcBef>
                <a:spcPts val="0"/>
              </a:spcBef>
              <a:spcAft>
                <a:spcPts val="0"/>
              </a:spcAft>
              <a:buClr>
                <a:schemeClr val="dk2"/>
              </a:buClr>
              <a:buSzPts val="900"/>
              <a:buFont typeface="Arial"/>
              <a:buChar char="●"/>
            </a:pPr>
            <a:r>
              <a:rPr lang="en-GB" sz="900">
                <a:solidFill>
                  <a:schemeClr val="dk2"/>
                </a:solidFill>
                <a:highlight>
                  <a:srgbClr val="FFFFFF"/>
                </a:highlight>
                <a:latin typeface="Arial"/>
                <a:ea typeface="Arial"/>
                <a:cs typeface="Arial"/>
                <a:sym typeface="Arial"/>
              </a:rPr>
              <a:t>Progress reviews</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From 1 August 2023, all full-time apprentices (those that work 30 hours per week or more) must spend, as a minimum, 6 hours per week, over the planned duration of the practical period, on off the job training. The 6 hours per week average is based on 20% of 30 hours.  Every apprentice will have an agreed number of off-the-job training hours they will need to achieve depending on their time of enrolment and the duration of their programme.</a:t>
            </a:r>
            <a:endParaRPr sz="9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rgbClr val="FFFFFF"/>
                </a:highlight>
                <a:latin typeface="Arial"/>
                <a:ea typeface="Arial"/>
                <a:cs typeface="Arial"/>
                <a:sym typeface="Arial"/>
              </a:rPr>
              <a:t>It is worth noting that funding rules can change each year, altering this requirement. If an apprentice raises a concern about their off the job time, please refer them to </a:t>
            </a:r>
            <a:r>
              <a:rPr lang="en-GB" sz="900">
                <a:solidFill>
                  <a:schemeClr val="accent3"/>
                </a:solidFill>
                <a:highlight>
                  <a:srgbClr val="FFFFFF"/>
                </a:highlight>
                <a:latin typeface="Arial"/>
                <a:ea typeface="Arial"/>
                <a:cs typeface="Arial"/>
                <a:sym typeface="Arial"/>
              </a:rPr>
              <a:t>insert the correct person/department/process for your institution.</a:t>
            </a:r>
            <a:endParaRPr sz="90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900">
                <a:solidFill>
                  <a:schemeClr val="dk2"/>
                </a:solidFill>
                <a:highlight>
                  <a:schemeClr val="lt1"/>
                </a:highlight>
                <a:latin typeface="Arial"/>
                <a:ea typeface="Arial"/>
                <a:cs typeface="Arial"/>
                <a:sym typeface="Arial"/>
              </a:rPr>
              <a:t>You can also </a:t>
            </a:r>
            <a:r>
              <a:rPr lang="en-GB" sz="900">
                <a:solidFill>
                  <a:srgbClr val="2B6FC1"/>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a:t>
            </a:r>
            <a:r>
              <a:rPr lang="en-GB" sz="900">
                <a:solidFill>
                  <a:schemeClr val="dk1"/>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ind out more about off-the-job training</a:t>
            </a:r>
            <a:r>
              <a:rPr lang="en-GB" sz="900">
                <a:solidFill>
                  <a:schemeClr val="dk1"/>
                </a:solidFill>
                <a:highlight>
                  <a:schemeClr val="lt1"/>
                </a:highlight>
                <a:latin typeface="Arial"/>
                <a:ea typeface="Arial"/>
                <a:cs typeface="Arial"/>
                <a:sym typeface="Arial"/>
              </a:rPr>
              <a:t> </a:t>
            </a:r>
            <a:r>
              <a:rPr lang="en-GB" sz="900">
                <a:solidFill>
                  <a:schemeClr val="dk2"/>
                </a:solidFill>
                <a:highlight>
                  <a:schemeClr val="lt1"/>
                </a:highlight>
                <a:latin typeface="Arial"/>
                <a:ea typeface="Arial"/>
                <a:cs typeface="Arial"/>
                <a:sym typeface="Arial"/>
              </a:rPr>
              <a:t>on GOV.UK </a:t>
            </a:r>
            <a:endParaRPr sz="900">
              <a:solidFill>
                <a:schemeClr val="dk2"/>
              </a:solidFill>
              <a:highlight>
                <a:srgbClr val="FEFEFE"/>
              </a:highlight>
              <a:latin typeface="Arial"/>
              <a:ea typeface="Arial"/>
              <a:cs typeface="Arial"/>
              <a:sym typeface="Arial"/>
            </a:endParaRPr>
          </a:p>
          <a:p>
            <a:pPr marL="0" lvl="0" indent="0" algn="l" rtl="0">
              <a:spcBef>
                <a:spcPts val="1200"/>
              </a:spcBef>
              <a:spcAft>
                <a:spcPts val="1200"/>
              </a:spcAft>
              <a:buClr>
                <a:schemeClr val="dk2"/>
              </a:buClr>
              <a:buSzPts val="1100"/>
              <a:buFont typeface="Arial"/>
              <a:buNone/>
            </a:pPr>
            <a:endParaRPr sz="900">
              <a:solidFill>
                <a:schemeClr val="accent3"/>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Funding rules</a:t>
            </a:r>
            <a:endParaRPr/>
          </a:p>
        </p:txBody>
      </p:sp>
      <p:sp>
        <p:nvSpPr>
          <p:cNvPr id="272" name="Google Shape;272;p41"/>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sz="3272">
                <a:solidFill>
                  <a:schemeClr val="dk2"/>
                </a:solidFill>
                <a:highlight>
                  <a:srgbClr val="FEFEFE"/>
                </a:highlight>
                <a:latin typeface="Arial"/>
                <a:ea typeface="Arial"/>
                <a:cs typeface="Arial"/>
                <a:sym typeface="Arial"/>
              </a:rPr>
              <a:t>Rules and regulations set by the Department for Education (DfE) that govern the allocation and use of funding for apprenticeship programs. Prior to April 2023, the Education and Skills Funding Agency (ESFA) were the compliance regulators responsible for auditing these rules. Ofsted: The Office for Standards in Education, Children's Services and Skills. Ofsted is the regulatory body responsible for inspecting and regulating education providers in England.  </a:t>
            </a:r>
            <a:endParaRPr sz="3272">
              <a:solidFill>
                <a:schemeClr val="dk2"/>
              </a:solidFill>
              <a:highlight>
                <a:srgbClr val="FEFEFE"/>
              </a:highlight>
              <a:latin typeface="Arial"/>
              <a:ea typeface="Arial"/>
              <a:cs typeface="Arial"/>
              <a:sym typeface="Arial"/>
            </a:endParaRPr>
          </a:p>
          <a:p>
            <a:pPr marL="0" lvl="0" indent="0" algn="l" rtl="0">
              <a:lnSpc>
                <a:spcPct val="100000"/>
              </a:lnSpc>
              <a:spcBef>
                <a:spcPts val="1200"/>
              </a:spcBef>
              <a:spcAft>
                <a:spcPts val="0"/>
              </a:spcAft>
              <a:buNone/>
            </a:pPr>
            <a:r>
              <a:rPr lang="en-GB" sz="3272">
                <a:solidFill>
                  <a:schemeClr val="dk2"/>
                </a:solidFill>
                <a:highlight>
                  <a:srgbClr val="FEFEFE"/>
                </a:highlight>
                <a:latin typeface="Arial"/>
                <a:ea typeface="Arial"/>
                <a:cs typeface="Arial"/>
                <a:sym typeface="Arial"/>
              </a:rPr>
              <a:t>From 2021, this now includes higher </a:t>
            </a:r>
            <a:endParaRPr sz="3272">
              <a:solidFill>
                <a:schemeClr val="dk2"/>
              </a:solidFill>
              <a:highlight>
                <a:srgbClr val="FEFEFE"/>
              </a:highlight>
              <a:latin typeface="Arial"/>
              <a:ea typeface="Arial"/>
              <a:cs typeface="Arial"/>
              <a:sym typeface="Arial"/>
            </a:endParaRPr>
          </a:p>
          <a:p>
            <a:pPr marL="0" lvl="0" indent="0" algn="l" rtl="0">
              <a:lnSpc>
                <a:spcPct val="100000"/>
              </a:lnSpc>
              <a:spcBef>
                <a:spcPts val="0"/>
              </a:spcBef>
              <a:spcAft>
                <a:spcPts val="0"/>
              </a:spcAft>
              <a:buNone/>
            </a:pPr>
            <a:r>
              <a:rPr lang="en-GB" sz="3272">
                <a:solidFill>
                  <a:schemeClr val="dk2"/>
                </a:solidFill>
                <a:highlight>
                  <a:srgbClr val="FEFEFE"/>
                </a:highlight>
                <a:latin typeface="Arial"/>
                <a:ea typeface="Arial"/>
                <a:cs typeface="Arial"/>
                <a:sym typeface="Arial"/>
              </a:rPr>
              <a:t>education providers delivering apprenticeships.</a:t>
            </a:r>
            <a:endParaRPr sz="1200">
              <a:solidFill>
                <a:schemeClr val="dk2"/>
              </a:solidFill>
              <a:highlight>
                <a:srgbClr val="FEFEFE"/>
              </a:highlight>
              <a:latin typeface="Arial"/>
              <a:ea typeface="Arial"/>
              <a:cs typeface="Arial"/>
              <a:sym typeface="Arial"/>
            </a:endParaRPr>
          </a:p>
        </p:txBody>
      </p:sp>
      <p:pic>
        <p:nvPicPr>
          <p:cNvPr id="273" name="Google Shape;273;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99499" y="3464350"/>
            <a:ext cx="2113850" cy="140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How we support compliance </a:t>
            </a:r>
            <a:endParaRPr>
              <a:latin typeface="Arial"/>
              <a:ea typeface="Arial"/>
              <a:cs typeface="Arial"/>
              <a:sym typeface="Arial"/>
            </a:endParaRPr>
          </a:p>
        </p:txBody>
      </p:sp>
      <p:sp>
        <p:nvSpPr>
          <p:cNvPr id="279" name="Google Shape;279;p42"/>
          <p:cNvSpPr txBox="1">
            <a:spLocks noGrp="1"/>
          </p:cNvSpPr>
          <p:nvPr>
            <p:ph type="body" idx="1"/>
          </p:nvPr>
        </p:nvSpPr>
        <p:spPr>
          <a:xfrm>
            <a:off x="311700" y="989650"/>
            <a:ext cx="55491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1. All apprentices must receive at least 6   </a:t>
            </a:r>
            <a:endParaRPr sz="2150" b="1">
              <a:solidFill>
                <a:schemeClr val="dk1"/>
              </a:solidFill>
              <a:highlight>
                <a:srgbClr val="FEFEFE"/>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    hours per week of off-the-job training</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ts val="1100"/>
              <a:buFont typeface="Arial"/>
              <a:buNone/>
            </a:pPr>
            <a:endParaRPr sz="1200" b="1">
              <a:solidFill>
                <a:schemeClr val="dk1"/>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ts val="1100"/>
              <a:buFont typeface="Arial"/>
              <a:buNone/>
            </a:pPr>
            <a:r>
              <a:rPr lang="en-GB" sz="1200" b="1">
                <a:solidFill>
                  <a:schemeClr val="dk1"/>
                </a:solidFill>
                <a:highlight>
                  <a:srgbClr val="FEFEFE"/>
                </a:highlight>
                <a:latin typeface="Arial"/>
                <a:ea typeface="Arial"/>
                <a:cs typeface="Arial"/>
                <a:sym typeface="Arial"/>
              </a:rPr>
              <a:t>How does the university support this? </a:t>
            </a:r>
            <a:endParaRPr sz="1200" b="1">
              <a:solidFill>
                <a:schemeClr val="dk1"/>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ts val="1100"/>
              <a:buFont typeface="Arial"/>
              <a:buNone/>
            </a:pPr>
            <a:r>
              <a:rPr lang="en-GB" sz="1200">
                <a:solidFill>
                  <a:schemeClr val="dk2"/>
                </a:solidFill>
                <a:highlight>
                  <a:srgbClr val="FEFEFE"/>
                </a:highlight>
                <a:latin typeface="Arial"/>
                <a:ea typeface="Arial"/>
                <a:cs typeface="Arial"/>
                <a:sym typeface="Arial"/>
              </a:rPr>
              <a:t>Providing apprentices with engaging learning opportunities through various platforms. Face-to-face teaching, online activities, moodle forums, and group projects are excellent ways to support apprentices in developing their knowledge and skills as well as ensuring they have access to new learning.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1200"/>
              </a:spcAft>
              <a:buClr>
                <a:schemeClr val="dk2"/>
              </a:buClr>
              <a:buSzPts val="1100"/>
              <a:buFont typeface="Arial"/>
              <a:buNone/>
            </a:pPr>
            <a:r>
              <a:rPr lang="en-GB" sz="1200">
                <a:solidFill>
                  <a:schemeClr val="dk2"/>
                </a:solidFill>
                <a:highlight>
                  <a:srgbClr val="FEFEFE"/>
                </a:highlight>
                <a:latin typeface="Arial"/>
                <a:ea typeface="Arial"/>
                <a:cs typeface="Arial"/>
                <a:sym typeface="Arial"/>
              </a:rPr>
              <a:t>By following up on any concerns raised by apprentices that are being supported to receive this training</a:t>
            </a:r>
            <a:endParaRPr/>
          </a:p>
        </p:txBody>
      </p:sp>
      <p:pic>
        <p:nvPicPr>
          <p:cNvPr id="280" name="Google Shape;280;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14000" y="1565675"/>
            <a:ext cx="3218300" cy="321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t>How we support compliance </a:t>
            </a:r>
            <a:endParaRPr/>
          </a:p>
        </p:txBody>
      </p:sp>
      <p:sp>
        <p:nvSpPr>
          <p:cNvPr id="286" name="Google Shape;286;p43"/>
          <p:cNvSpPr txBox="1">
            <a:spLocks noGrp="1"/>
          </p:cNvSpPr>
          <p:nvPr>
            <p:ph type="body" idx="1"/>
          </p:nvPr>
        </p:nvSpPr>
        <p:spPr>
          <a:xfrm>
            <a:off x="311700" y="997150"/>
            <a:ext cx="58467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2. Apprentices are required to keep a </a:t>
            </a:r>
            <a:endParaRPr sz="2150" b="1">
              <a:solidFill>
                <a:schemeClr val="dk1"/>
              </a:solidFill>
              <a:highlight>
                <a:srgbClr val="FEFEFE"/>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    record of their off-the-job training every </a:t>
            </a:r>
            <a:endParaRPr sz="2150" b="1">
              <a:solidFill>
                <a:schemeClr val="dk1"/>
              </a:solidFill>
              <a:highlight>
                <a:srgbClr val="FEFEFE"/>
              </a:highlight>
              <a:latin typeface="Arial"/>
              <a:ea typeface="Arial"/>
              <a:cs typeface="Arial"/>
              <a:sym typeface="Arial"/>
            </a:endParaRPr>
          </a:p>
          <a:p>
            <a:pPr marL="0"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    calendar month and reflect on this new </a:t>
            </a:r>
            <a:endParaRPr sz="2150" b="1">
              <a:solidFill>
                <a:schemeClr val="dk1"/>
              </a:solidFill>
              <a:highlight>
                <a:srgbClr val="FEFEFE"/>
              </a:highlight>
              <a:latin typeface="Arial"/>
              <a:ea typeface="Arial"/>
              <a:cs typeface="Arial"/>
              <a:sym typeface="Arial"/>
            </a:endParaRPr>
          </a:p>
          <a:p>
            <a:pPr marL="269999" lvl="0" indent="0" algn="l" rtl="0">
              <a:spcBef>
                <a:spcPts val="0"/>
              </a:spcBef>
              <a:spcAft>
                <a:spcPts val="0"/>
              </a:spcAft>
              <a:buClr>
                <a:schemeClr val="dk2"/>
              </a:buClr>
              <a:buSzPts val="1100"/>
              <a:buFont typeface="Arial"/>
              <a:buNone/>
            </a:pPr>
            <a:r>
              <a:rPr lang="en-GB" sz="2150" b="1">
                <a:solidFill>
                  <a:schemeClr val="dk1"/>
                </a:solidFill>
                <a:highlight>
                  <a:srgbClr val="FEFEFE"/>
                </a:highlight>
                <a:latin typeface="Arial"/>
                <a:ea typeface="Arial"/>
                <a:cs typeface="Arial"/>
                <a:sym typeface="Arial"/>
              </a:rPr>
              <a:t>learning and be relevant to the required KSBs.</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ts val="1100"/>
              <a:buFont typeface="Arial"/>
              <a:buNone/>
            </a:pPr>
            <a:endParaRPr sz="1200" b="1">
              <a:solidFill>
                <a:schemeClr val="dk1"/>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ts val="1100"/>
              <a:buFont typeface="Arial"/>
              <a:buNone/>
            </a:pPr>
            <a:r>
              <a:rPr lang="en-GB" sz="1200" b="1">
                <a:solidFill>
                  <a:schemeClr val="dk1"/>
                </a:solidFill>
                <a:highlight>
                  <a:srgbClr val="FEFEFE"/>
                </a:highlight>
                <a:latin typeface="Arial"/>
                <a:ea typeface="Arial"/>
                <a:cs typeface="Arial"/>
                <a:sym typeface="Arial"/>
              </a:rPr>
              <a:t>How does the university support this? </a:t>
            </a:r>
            <a:endParaRPr sz="1200" b="1">
              <a:solidFill>
                <a:schemeClr val="dk1"/>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ts val="1100"/>
              <a:buFont typeface="Arial"/>
              <a:buNone/>
            </a:pPr>
            <a:r>
              <a:rPr lang="en-GB" sz="1200">
                <a:solidFill>
                  <a:schemeClr val="dk2"/>
                </a:solidFill>
                <a:highlight>
                  <a:srgbClr val="FEFEFE"/>
                </a:highlight>
                <a:latin typeface="Arial"/>
                <a:ea typeface="Arial"/>
                <a:cs typeface="Arial"/>
                <a:sym typeface="Arial"/>
              </a:rPr>
              <a:t>APTEM is a bespoke apprenticeship system which has been implemented to ensure the University has a robust way of tracking and monitoring apprentices off-the-job hours.  Work Based Tutors encourage the completion of these logs to ensure all apprentices meet their required hours. Apprentices not keeping up to date with this requirement will be escalated to the degree apprenticeship office and risk removal from the course.</a:t>
            </a:r>
            <a:endParaRPr sz="2150" b="1">
              <a:solidFill>
                <a:srgbClr val="222266"/>
              </a:solidFill>
              <a:highlight>
                <a:srgbClr val="FEFEFE"/>
              </a:highlight>
              <a:latin typeface="Arial"/>
              <a:ea typeface="Arial"/>
              <a:cs typeface="Arial"/>
              <a:sym typeface="Arial"/>
            </a:endParaRPr>
          </a:p>
          <a:p>
            <a:pPr marL="139700" marR="139700" lvl="0" indent="0" algn="l" rtl="0">
              <a:spcBef>
                <a:spcPts val="1200"/>
              </a:spcBef>
              <a:spcAft>
                <a:spcPts val="1200"/>
              </a:spcAft>
              <a:buClr>
                <a:schemeClr val="dk2"/>
              </a:buClr>
              <a:buSzPts val="1100"/>
              <a:buFont typeface="Arial"/>
              <a:buNone/>
            </a:pPr>
            <a:r>
              <a:rPr lang="en-GB" sz="1000">
                <a:solidFill>
                  <a:schemeClr val="accent3"/>
                </a:solidFill>
                <a:highlight>
                  <a:srgbClr val="FEFEFE"/>
                </a:highlight>
                <a:latin typeface="Arial"/>
                <a:ea typeface="Arial"/>
                <a:cs typeface="Arial"/>
                <a:sym typeface="Arial"/>
              </a:rPr>
              <a:t>You will need to adapt this slide to your own roles and systems that enable your apprentices to do this. </a:t>
            </a:r>
            <a:endParaRPr sz="1000">
              <a:solidFill>
                <a:schemeClr val="accent3"/>
              </a:solidFill>
            </a:endParaRPr>
          </a:p>
        </p:txBody>
      </p:sp>
      <p:pic>
        <p:nvPicPr>
          <p:cNvPr id="287" name="Google Shape;287;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79050" y="1839100"/>
            <a:ext cx="2853248" cy="2853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GB"/>
              <a:t>How we support compliance </a:t>
            </a:r>
            <a:endParaRPr/>
          </a:p>
        </p:txBody>
      </p:sp>
      <p:sp>
        <p:nvSpPr>
          <p:cNvPr id="293" name="Google Shape;293;p44"/>
          <p:cNvSpPr txBox="1"/>
          <p:nvPr/>
        </p:nvSpPr>
        <p:spPr>
          <a:xfrm>
            <a:off x="311700" y="989625"/>
            <a:ext cx="6266700" cy="386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150" b="1">
                <a:solidFill>
                  <a:schemeClr val="dk1"/>
                </a:solidFill>
                <a:highlight>
                  <a:srgbClr val="FEFEFE"/>
                </a:highlight>
              </a:rPr>
              <a:t>3. Apprentices are required to attend tripartite  </a:t>
            </a:r>
            <a:endParaRPr sz="2150" b="1">
              <a:solidFill>
                <a:schemeClr val="dk1"/>
              </a:solidFill>
              <a:highlight>
                <a:srgbClr val="FEFEFE"/>
              </a:highlight>
            </a:endParaRPr>
          </a:p>
          <a:p>
            <a:pPr marL="0" lvl="0" indent="0" algn="l" rtl="0">
              <a:lnSpc>
                <a:spcPct val="115000"/>
              </a:lnSpc>
              <a:spcBef>
                <a:spcPts val="0"/>
              </a:spcBef>
              <a:spcAft>
                <a:spcPts val="0"/>
              </a:spcAft>
              <a:buNone/>
            </a:pPr>
            <a:r>
              <a:rPr lang="en-GB" sz="2150" b="1">
                <a:solidFill>
                  <a:schemeClr val="dk1"/>
                </a:solidFill>
                <a:highlight>
                  <a:srgbClr val="FEFEFE"/>
                </a:highlight>
              </a:rPr>
              <a:t>    reviews at least 4 times a year, currently   </a:t>
            </a:r>
            <a:endParaRPr sz="2150" b="1">
              <a:solidFill>
                <a:schemeClr val="dk1"/>
              </a:solidFill>
              <a:highlight>
                <a:srgbClr val="FEFEFE"/>
              </a:highlight>
            </a:endParaRPr>
          </a:p>
          <a:p>
            <a:pPr marL="0" lvl="0" indent="0" algn="l" rtl="0">
              <a:lnSpc>
                <a:spcPct val="115000"/>
              </a:lnSpc>
              <a:spcBef>
                <a:spcPts val="0"/>
              </a:spcBef>
              <a:spcAft>
                <a:spcPts val="0"/>
              </a:spcAft>
              <a:buNone/>
            </a:pPr>
            <a:r>
              <a:rPr lang="en-GB" sz="2150" b="1">
                <a:solidFill>
                  <a:schemeClr val="dk1"/>
                </a:solidFill>
                <a:highlight>
                  <a:srgbClr val="FEFEFE"/>
                </a:highlight>
              </a:rPr>
              <a:t>    this is every 12 weeks.</a:t>
            </a:r>
            <a:endParaRPr sz="2150" b="1">
              <a:solidFill>
                <a:schemeClr val="dk1"/>
              </a:solidFill>
              <a:highlight>
                <a:srgbClr val="FEFEFE"/>
              </a:highlight>
            </a:endParaRPr>
          </a:p>
          <a:p>
            <a:pPr marL="139700" marR="139700" lvl="0" indent="0" algn="l" rtl="0">
              <a:lnSpc>
                <a:spcPct val="115000"/>
              </a:lnSpc>
              <a:spcBef>
                <a:spcPts val="0"/>
              </a:spcBef>
              <a:spcAft>
                <a:spcPts val="0"/>
              </a:spcAft>
              <a:buNone/>
            </a:pPr>
            <a:r>
              <a:rPr lang="en-GB" sz="1200" b="1">
                <a:solidFill>
                  <a:schemeClr val="dk1"/>
                </a:solidFill>
                <a:highlight>
                  <a:srgbClr val="FEFEFE"/>
                </a:highlight>
              </a:rPr>
              <a:t>How does the university support this? </a:t>
            </a:r>
            <a:endParaRPr sz="1200" b="1">
              <a:solidFill>
                <a:schemeClr val="dk1"/>
              </a:solidFill>
              <a:highlight>
                <a:srgbClr val="FEFEFE"/>
              </a:highlight>
            </a:endParaRPr>
          </a:p>
          <a:p>
            <a:pPr marL="139700" marR="139700" lvl="0" indent="0" algn="l" rtl="0">
              <a:lnSpc>
                <a:spcPct val="115000"/>
              </a:lnSpc>
              <a:spcBef>
                <a:spcPts val="1200"/>
              </a:spcBef>
              <a:spcAft>
                <a:spcPts val="0"/>
              </a:spcAft>
              <a:buNone/>
            </a:pPr>
            <a:r>
              <a:rPr lang="en-GB" sz="1200">
                <a:solidFill>
                  <a:schemeClr val="dk2"/>
                </a:solidFill>
                <a:highlight>
                  <a:srgbClr val="FEFEFE"/>
                </a:highlight>
              </a:rPr>
              <a:t>Work Based Tutors complete tripartite reviews with apprentices and employers to track and monitor progress throughout the apprenticeship.  During these reviews, apprentices are supported with any barriers to progression. They are encouraged to reflect on their learning and their progress, both in the workplace and academically.  SMART targets are used to engage apprentices in individualised learning goals with the support of their employer. The reviews are personalised to apprentices and employers to discuss their specific requirem</a:t>
            </a:r>
            <a:endParaRPr sz="1200">
              <a:solidFill>
                <a:schemeClr val="dk2"/>
              </a:solidFill>
              <a:highlight>
                <a:srgbClr val="FEFEFE"/>
              </a:highlight>
            </a:endParaRPr>
          </a:p>
          <a:p>
            <a:pPr marL="139700" marR="139700" lvl="0" indent="0" algn="l" rtl="0">
              <a:lnSpc>
                <a:spcPct val="115000"/>
              </a:lnSpc>
              <a:spcBef>
                <a:spcPts val="1200"/>
              </a:spcBef>
              <a:spcAft>
                <a:spcPts val="1200"/>
              </a:spcAft>
              <a:buNone/>
            </a:pPr>
            <a:r>
              <a:rPr lang="en-GB" sz="1000">
                <a:solidFill>
                  <a:schemeClr val="accent3"/>
                </a:solidFill>
                <a:highlight>
                  <a:srgbClr val="FEFEFE"/>
                </a:highlight>
              </a:rPr>
              <a:t>You will need to adapt this slide to your own roles and systems that enable your apprentices to do this. You may also want to add a video from a colleague involved in completed tripartite reviews and an apprentice discussing the review. </a:t>
            </a:r>
            <a:endParaRPr sz="1000">
              <a:solidFill>
                <a:schemeClr val="accent3"/>
              </a:solidFill>
              <a:latin typeface="Source Sans Pro"/>
              <a:ea typeface="Source Sans Pro"/>
              <a:cs typeface="Source Sans Pro"/>
              <a:sym typeface="Source Sans Pro"/>
            </a:endParaRPr>
          </a:p>
        </p:txBody>
      </p:sp>
      <p:pic>
        <p:nvPicPr>
          <p:cNvPr id="294" name="Google Shape;29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02375" y="1610200"/>
            <a:ext cx="2429924" cy="2823599"/>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21360"/>
      </a:dk1>
      <a:lt1>
        <a:srgbClr val="FFFFFF"/>
      </a:lt1>
      <a:dk2>
        <a:srgbClr val="000000"/>
      </a:dk2>
      <a:lt2>
        <a:srgbClr val="7F7F7F"/>
      </a:lt2>
      <a:accent1>
        <a:srgbClr val="333333"/>
      </a:accent1>
      <a:accent2>
        <a:srgbClr val="3C023C"/>
      </a:accent2>
      <a:accent3>
        <a:srgbClr val="00A0FF"/>
      </a:accent3>
      <a:accent4>
        <a:srgbClr val="C77025"/>
      </a:accent4>
      <a:accent5>
        <a:srgbClr val="009688"/>
      </a:accent5>
      <a:accent6>
        <a:srgbClr val="FFD600"/>
      </a:accent6>
      <a:hlink>
        <a:srgbClr val="00A0FF"/>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8" ma:contentTypeDescription="Create a new document." ma:contentTypeScope="" ma:versionID="0714f0b77b20790e3834ddd750b91639">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7b7ff79a9314cc1d162676be4fbabe60"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9A548-4774-4325-8E6C-10BBA024E198}">
  <ds:schemaRefs>
    <ds:schemaRef ds:uri="http://schemas.microsoft.com/sharepoint/v3/contenttype/forms"/>
  </ds:schemaRefs>
</ds:datastoreItem>
</file>

<file path=customXml/itemProps2.xml><?xml version="1.0" encoding="utf-8"?>
<ds:datastoreItem xmlns:ds="http://schemas.openxmlformats.org/officeDocument/2006/customXml" ds:itemID="{0BD6A7C6-743A-45D1-BBBE-D80C2406265E}">
  <ds:schemaRefs>
    <ds:schemaRef ds:uri="a943fffa-545b-4eca-b17d-5f9a138dda08"/>
    <ds:schemaRef ds:uri="c5cf19a6-e467-491d-9af0-5a70f09a6a4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FEC0F1-0F21-46E7-A69A-76D966C26E4E}">
  <ds:schemaRefs>
    <ds:schemaRef ds:uri="a943fffa-545b-4eca-b17d-5f9a138dda08"/>
    <ds:schemaRef ds:uri="c5cf19a6-e467-491d-9af0-5a70f09a6a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27</Slides>
  <Notes>27</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Plum</vt:lpstr>
      <vt:lpstr>ETF Master</vt:lpstr>
      <vt:lpstr>APPRENTICESHIP WORKFORCE DEVELOPMENT </vt:lpstr>
      <vt:lpstr>Delivery guidance </vt:lpstr>
      <vt:lpstr>Welcome </vt:lpstr>
      <vt:lpstr>Supporting our apprenticeship workforce to develop </vt:lpstr>
      <vt:lpstr>Off the job training</vt:lpstr>
      <vt:lpstr>Funding rules</vt:lpstr>
      <vt:lpstr>How we support compliance </vt:lpstr>
      <vt:lpstr>How we support compliance </vt:lpstr>
      <vt:lpstr>How we support compliance </vt:lpstr>
      <vt:lpstr>How can you support the university to remain compliant?</vt:lpstr>
      <vt:lpstr>Ofsted</vt:lpstr>
      <vt:lpstr>Ofsted continued</vt:lpstr>
      <vt:lpstr>Top tips </vt:lpstr>
      <vt:lpstr>CPD for you</vt:lpstr>
      <vt:lpstr>How does Ofsted affect me?</vt:lpstr>
      <vt:lpstr>Quality of Education - Intent</vt:lpstr>
      <vt:lpstr>Quality of Education- Implementation</vt:lpstr>
      <vt:lpstr>Quality of Education - Impact</vt:lpstr>
      <vt:lpstr>More detail on the EIF’s requirements  </vt:lpstr>
      <vt:lpstr>More detail on the EIF’s requirements</vt:lpstr>
      <vt:lpstr>Work based tutor </vt:lpstr>
      <vt:lpstr>Tripartite reviews</vt:lpstr>
      <vt:lpstr>Knowledge checks</vt:lpstr>
      <vt:lpstr>Knowledge checks - answers</vt:lpstr>
      <vt:lpstr>Who can support</vt:lpstr>
      <vt:lpstr>Where next - attend part 2 and 3</vt:lpstr>
      <vt:lpstr>AWD Project: CPD to Support Academic Colleagues with Apprenticeship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CPD Session 1</dc:title>
  <cp:revision>1</cp:revision>
  <dcterms:modified xsi:type="dcterms:W3CDTF">2024-05-23T20:38:24Z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MediaServiceImageTags">
    <vt:lpwstr/>
  </property>
</Properties>
</file>