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9" r:id="rId5"/>
  </p:sldMasterIdLst>
  <p:notesMasterIdLst>
    <p:notesMasterId r:id="rId22"/>
  </p:notesMasterIdLst>
  <p:sldIdLst>
    <p:sldId id="296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268" r:id="rId19"/>
    <p:sldId id="269" r:id="rId20"/>
    <p:sldId id="298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gyuE6Hlq4lAbBDaBaHYvYfjuNaa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9484573-C29E-4D4E-8497-ED5FD9E38D36}">
  <a:tblStyle styleId="{D9484573-C29E-4D4E-8497-ED5FD9E38D36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customschemas.google.com/relationships/presentationmetadata" Target="meta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20340D-206C-4C41-A35B-4D72CE2F2B8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20340D-206C-4C41-A35B-4D72CE2F2B8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5" name="Google Shape;17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f0210fe28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f0210fe28c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Students will try to recall as many examples of SWOT as they can remember form the lesson content and enter them into the grid provided.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Teacher will call out some examples and students will tick off as they go along until they get a bingo.</a:t>
            </a:r>
            <a:endParaRPr/>
          </a:p>
        </p:txBody>
      </p:sp>
      <p:sp>
        <p:nvSpPr>
          <p:cNvPr id="183" name="Google Shape;183;gf0210fe28c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20340D-206C-4C41-A35B-4D72CE2F2B8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://www.etfoundation.co.uk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6"/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26"/>
          <p:cNvSpPr>
            <a:spLocks noGrp="1"/>
          </p:cNvSpPr>
          <p:nvPr>
            <p:ph type="pic" idx="2"/>
          </p:nvPr>
        </p:nvSpPr>
        <p:spPr>
          <a:xfrm>
            <a:off x="15" y="0"/>
            <a:ext cx="12191985" cy="457835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457200" tIns="457200" rIns="0" bIns="45700" anchor="t" anchorCtr="0">
            <a:normAutofit/>
          </a:bodyPr>
          <a:lstStyle>
            <a:lvl1pPr marR="0" lvl="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26"/>
          <p:cNvSpPr txBox="1"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sz="3600" b="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6"/>
          <p:cNvSpPr txBox="1">
            <a:spLocks noGrp="1"/>
          </p:cNvSpPr>
          <p:nvPr>
            <p:ph type="body" idx="1"/>
          </p:nvPr>
        </p:nvSpPr>
        <p:spPr>
          <a:xfrm>
            <a:off x="1097279" y="5715000"/>
            <a:ext cx="10113264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6" name="Google Shape;46;p26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6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6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FED04D8A-2191-444A-8B92-2289689D8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24515"/>
            <a:ext cx="12192000" cy="6850575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0687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B5D7302D-1995-3244-AE9A-AF35EA94B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9310"/>
            <a:ext cx="12192000" cy="6850575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627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ACKGROUND IMAGE">
            <a:extLst>
              <a:ext uri="{FF2B5EF4-FFF2-40B4-BE49-F238E27FC236}">
                <a16:creationId xmlns:a16="http://schemas.microsoft.com/office/drawing/2014/main" id="{A46F8847-44AC-F741-B1D7-375D33D5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555920"/>
            <a:ext cx="12192000" cy="6329464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41786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BF4AED7B-D82D-F04A-B4CB-6C63ECF0E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555920"/>
            <a:ext cx="12192000" cy="6329464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256858"/>
            <a:ext cx="1146437" cy="606937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738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B2B60F6C-EE8F-1745-8125-87FF48A8D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555920"/>
            <a:ext cx="12192000" cy="6329464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8"/>
            <a:ext cx="1146436" cy="606937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5646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1E030DCF-B2F8-9B49-8C72-F6144F1EF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555920"/>
            <a:ext cx="12192000" cy="6329464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3243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769720E0-D698-5F42-AF67-74E1C999A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555920"/>
            <a:ext cx="12192000" cy="6329464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6722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4DC4DA7F-C0BF-A345-96A5-A61D13AE0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1"/>
            <a:ext cx="12192000" cy="7064391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9915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D626228C-9E12-7340-977D-F48BB67DE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1"/>
            <a:ext cx="12192000" cy="7064391"/>
          </a:xfrm>
          <a:prstGeom prst="rect">
            <a:avLst/>
          </a:prstGeom>
        </p:spPr>
      </p:pic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256858"/>
            <a:ext cx="1146437" cy="606937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84339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6672E05B-8780-C045-94C1-1BCBFAD70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1"/>
            <a:ext cx="12192000" cy="706439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8"/>
            <a:ext cx="1146436" cy="606937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0837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bg>
      <p:bgPr>
        <a:solidFill>
          <a:schemeClr val="lt1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7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27"/>
          <p:cNvSpPr txBox="1"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8000"/>
              <a:buFont typeface="Arial"/>
              <a:buNone/>
              <a:defRPr sz="8000" b="0">
                <a:solidFill>
                  <a:srgbClr val="26262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7"/>
          <p:cNvSpPr txBox="1"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  <a:defRPr sz="24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cxnSp>
        <p:nvCxnSpPr>
          <p:cNvPr id="53" name="Google Shape;53;p27"/>
          <p:cNvCxnSpPr/>
          <p:nvPr/>
        </p:nvCxnSpPr>
        <p:spPr>
          <a:xfrm>
            <a:off x="1207658" y="4485132"/>
            <a:ext cx="9875520" cy="0"/>
          </a:xfrm>
          <a:prstGeom prst="straightConnector1">
            <a:avLst/>
          </a:prstGeom>
          <a:noFill/>
          <a:ln w="12700" cap="flat" cmpd="sng">
            <a:solidFill>
              <a:srgbClr val="3F3F3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4" name="Google Shape;54;p27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7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F75485EA-9D62-5F49-9769-8E118236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1"/>
            <a:ext cx="12192000" cy="7064391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89267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36D352E3-B478-244F-884D-70CCDAA92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1"/>
            <a:ext cx="12192000" cy="706439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75721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731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984DDA82-2029-3943-8C3A-C195DFC0A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256858"/>
            <a:ext cx="1146437" cy="606937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67997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06435158-31E2-7543-A29F-F72506E2D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8"/>
            <a:ext cx="1146436" cy="606937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1409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4AF41BBD-0D71-8C40-A89F-259189C9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59420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4B1A681-2E70-0344-8855-394ECF38A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86483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32556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1A2E7624-5EF3-EA44-AD43-B1DC7FEE3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256858"/>
            <a:ext cx="1146437" cy="606937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13495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10C48A06-0A1F-954D-829D-4C1E4A989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8"/>
            <a:ext cx="1146436" cy="606937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3295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8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8"/>
          <p:cNvSpPr txBox="1">
            <a:spLocks noGrp="1"/>
          </p:cNvSpPr>
          <p:nvPr>
            <p:ph type="body" idx="1"/>
          </p:nvPr>
        </p:nvSpPr>
        <p:spPr>
          <a:xfrm>
            <a:off x="1097280" y="2120900"/>
            <a:ext cx="4639736" cy="3748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4pPr>
            <a:lvl5pPr marL="2286000" lvl="4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60" name="Google Shape;60;p28"/>
          <p:cNvSpPr txBox="1">
            <a:spLocks noGrp="1"/>
          </p:cNvSpPr>
          <p:nvPr>
            <p:ph type="body" idx="2"/>
          </p:nvPr>
        </p:nvSpPr>
        <p:spPr>
          <a:xfrm>
            <a:off x="6515944" y="2120900"/>
            <a:ext cx="4639736" cy="3748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4pPr>
            <a:lvl5pPr marL="2286000" lvl="4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8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69B09CBA-4AC4-D64C-A1C2-1FC6C910E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8836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DC60B778-8D96-4D47-BD16-B16AB0F5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8518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Unlo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Black Box">
            <a:extLst>
              <a:ext uri="{FF2B5EF4-FFF2-40B4-BE49-F238E27FC236}">
                <a16:creationId xmlns:a16="http://schemas.microsoft.com/office/drawing/2014/main" id="{DF89CEBF-8DDB-584B-AB45-17DC44A5F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1C458-4902-0341-BDFB-9FBCE3A77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093796F-CDB1-D348-B1F0-9617A8EAE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1A20097-0159-9E41-A93C-5431A58F80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26CE89A-73E9-B24B-9078-4104E0E8B9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06138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1583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EBED1B9B-0A6E-A54B-B172-4DEE060EA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13DC36-E457-6143-9033-DA9500DC7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1248083E-C5D2-5345-8A8E-22F3D62550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B001CCC-F82B-4E4C-8FD3-D1EBA11F8D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6AE49EF-13C0-7B41-B858-5E194465B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7594FC0-3308-1249-AB5A-1FC574EFD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1C3437ED-F536-084E-BB10-4928099CF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256858"/>
            <a:ext cx="1146437" cy="606937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6CC2D7EA-EDA1-D043-A54E-72AC5AAF0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3890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Option 2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61F1B003-6273-F546-86AC-FEB4DB7CA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D77190-E00E-FF44-B20D-54BC35DB7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5FBE1DCA-D8B6-FE48-9937-B6A2AA9F8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756CB08-70E7-A44D-BD0E-86C2D1900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67097E92-A4F7-5D4F-A639-9669B93293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D843F5A-DA33-8B4E-9FD2-492A2FD31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6A51659-C98D-9149-B758-B7D8DF54E4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8"/>
            <a:ext cx="1146436" cy="606937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AD0D8A39-9D93-964B-A10E-3DF70661A7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2504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FFD88681-7A12-D144-ACBC-42D6F63A3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119204-FBC9-B94A-86B9-7775C3F96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rgbClr val="0071F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EF925A02-0271-4142-B01E-0B08F117F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C739F3A-1D09-D94D-8E35-21E9F4DD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03857983-908D-2B43-BBE8-9B01F801C9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27A29B06-9920-6D45-A6DA-7A94FC197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5B2018CF-28E6-7E40-8B36-5816332E0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8B65EB05-402D-1748-8051-8034DA82D6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0502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113ABC99-B7D1-FB42-B418-1D85203F4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A128B5-1853-0442-B035-3088E4C9B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rgbClr val="00A06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65CE4755-00FA-3641-B52A-4E4589B5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0CD1475-8388-5042-8ECB-B897D6426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9D5F53B3-540D-2A4A-9215-E6AE82091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8169A883-35CE-EB48-9D54-71F0DA23F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979A1F8-F02D-4D49-8042-B87C70E1BF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7"/>
            <a:ext cx="1146436" cy="606936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CAE09B20-510C-9E46-8659-338E9FB136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2574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F7BC3F4-A560-6244-B6D7-E1099F3BF5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35360" y="1315201"/>
            <a:ext cx="9601200" cy="4613108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6000"/>
              </a:lnSpc>
              <a:spcBef>
                <a:spcPts val="0"/>
              </a:spcBef>
              <a:buNone/>
              <a:defRPr lang="en-US" sz="6000" b="1" kern="1200" cap="none" baseline="0" dirty="0" smtClean="0">
                <a:solidFill>
                  <a:srgbClr val="0071F8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Font typeface="+mj-lt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2391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12000" y="1315199"/>
            <a:ext cx="11255584" cy="4801967"/>
          </a:xfrm>
        </p:spPr>
        <p:txBody>
          <a:bodyPr>
            <a:norm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4800" b="1">
                <a:solidFill>
                  <a:srgbClr val="BE0064"/>
                </a:solidFill>
              </a:defRPr>
            </a:lvl1pPr>
            <a:lvl2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2pPr>
            <a:lvl3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3pPr>
            <a:lvl4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4pPr>
            <a:lvl5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4181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 type="objTx">
  <p:cSld name="OBJECT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1"/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31"/>
          <p:cNvSpPr txBox="1"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sz="3600" b="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1"/>
          <p:cNvSpPr txBox="1">
            <a:spLocks noGrp="1"/>
          </p:cNvSpPr>
          <p:nvPr>
            <p:ph type="body" idx="1"/>
          </p:nvPr>
        </p:nvSpPr>
        <p:spPr>
          <a:xfrm>
            <a:off x="5458984" y="812799"/>
            <a:ext cx="5928344" cy="5294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4pPr>
            <a:lvl5pPr marL="2286000" lvl="4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68" name="Google Shape;68;p31"/>
          <p:cNvSpPr txBox="1">
            <a:spLocks noGrp="1"/>
          </p:cNvSpPr>
          <p:nvPr>
            <p:ph type="body" idx="2"/>
          </p:nvPr>
        </p:nvSpPr>
        <p:spPr>
          <a:xfrm>
            <a:off x="643465" y="3043050"/>
            <a:ext cx="3517567" cy="306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31"/>
          <p:cNvSpPr txBox="1">
            <a:spLocks noGrp="1"/>
          </p:cNvSpPr>
          <p:nvPr>
            <p:ph type="dt" idx="10"/>
          </p:nvPr>
        </p:nvSpPr>
        <p:spPr>
          <a:xfrm>
            <a:off x="643464" y="6446520"/>
            <a:ext cx="35175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1"/>
          <p:cNvSpPr txBox="1">
            <a:spLocks noGrp="1"/>
          </p:cNvSpPr>
          <p:nvPr>
            <p:ph type="ftr" idx="11"/>
          </p:nvPr>
        </p:nvSpPr>
        <p:spPr>
          <a:xfrm>
            <a:off x="5458983" y="6446520"/>
            <a:ext cx="533401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1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9876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282837-AA43-2B49-9719-CBE16BA36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6A42809A-0C44-5647-B234-70CCA1B7A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082" y="384000"/>
            <a:ext cx="1189916" cy="6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2684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24CD90-F3BD-A44D-9DC2-F84956FB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85DCD33C-489F-C44D-A742-83F6B7169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081" y="384000"/>
            <a:ext cx="1189919" cy="6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726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vider 1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82004C-DBA4-0E4C-9AA6-3DDE7AECD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EFD4626C-D111-7348-A258-D06D96A03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4222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8AC6BDB-3112-B24C-8DA2-713E00534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2C7784E4-A553-854B-A891-D1209DBDD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2" y="385111"/>
            <a:ext cx="1189916" cy="62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656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47600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40108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56" y="1412776"/>
            <a:ext cx="5523477" cy="365125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04245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599" y="1409465"/>
            <a:ext cx="5496983" cy="365631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25EDCA8-C39F-0A47-918D-C38807C30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24488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599" y="1412776"/>
            <a:ext cx="5496983" cy="37210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76E5675-51D7-3D40-A986-781F0BAAB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633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2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2"/>
          <p:cNvSpPr txBox="1">
            <a:spLocks noGrp="1"/>
          </p:cNvSpPr>
          <p:nvPr>
            <p:ph type="body" idx="1"/>
          </p:nvPr>
        </p:nvSpPr>
        <p:spPr>
          <a:xfrm rot="5400000">
            <a:off x="4246034" y="-1040553"/>
            <a:ext cx="3760891" cy="100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4pPr>
            <a:lvl5pPr marL="2286000" lvl="4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75" name="Google Shape;75;p32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2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2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 descr="Quote mark Graphic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600" y="1412776"/>
            <a:ext cx="5496981" cy="37210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BF5C345-1F80-854D-8834-8C51A1F8B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5592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600" y="1429611"/>
            <a:ext cx="5496984" cy="384043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1663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600" y="1435581"/>
            <a:ext cx="5496984" cy="372103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4FAF4B1-A891-9345-87E4-874AEEFCC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60962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312001" y="1412776"/>
            <a:ext cx="5473700" cy="470438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67787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47996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5496133" cy="2112101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5999989" y="1315200"/>
            <a:ext cx="5567595" cy="2112101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12000" y="3767999"/>
            <a:ext cx="5496133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5999989" y="3767999"/>
            <a:ext cx="5567595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56760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12000" y="1316567"/>
            <a:ext cx="5496133" cy="480059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6000751" y="1316567"/>
            <a:ext cx="5613996" cy="480059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8760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 etc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46ED22D-AC95-FE4D-901B-E1150775F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35360" y="3767999"/>
            <a:ext cx="3360373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15"/>
          </p:nvPr>
        </p:nvSpPr>
        <p:spPr>
          <a:xfrm>
            <a:off x="4405739" y="3767999"/>
            <a:ext cx="3350400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6"/>
          </p:nvPr>
        </p:nvSpPr>
        <p:spPr>
          <a:xfrm>
            <a:off x="8466143" y="3767999"/>
            <a:ext cx="3351208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6129AFD6-AF4F-FA4C-BEB4-49138E48F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24266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ogo" descr="Education and Training Foundation Logo">
            <a:extLst>
              <a:ext uri="{FF2B5EF4-FFF2-40B4-BE49-F238E27FC236}">
                <a16:creationId xmlns:a16="http://schemas.microsoft.com/office/drawing/2014/main" id="{7D7663F1-DFD6-1A44-A50B-2ABF86AF4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09"/>
            <a:ext cx="1189913" cy="62995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9A22DD6-14BC-CF43-9722-8BD9FD568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3E0F30-4DD6-0F46-9159-49E2CB38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19" name="Subtitle 1">
            <a:extLst>
              <a:ext uri="{FF2B5EF4-FFF2-40B4-BE49-F238E27FC236}">
                <a16:creationId xmlns:a16="http://schemas.microsoft.com/office/drawing/2014/main" id="{C54FB554-6C0F-7F41-B3B1-73F3D30F82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820955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19081514-9C2F-EE48-B61F-88BD493A9F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820955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1" name="Web address" descr="www.ETFOUNDATION.CO.UK&#10;">
            <a:extLst>
              <a:ext uri="{FF2B5EF4-FFF2-40B4-BE49-F238E27FC236}">
                <a16:creationId xmlns:a16="http://schemas.microsoft.com/office/drawing/2014/main" id="{222C9268-0E9F-7F4E-AC14-BE45FFB3CD00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sp>
        <p:nvSpPr>
          <p:cNvPr id="22" name="Thankyou">
            <a:extLst>
              <a:ext uri="{FF2B5EF4-FFF2-40B4-BE49-F238E27FC236}">
                <a16:creationId xmlns:a16="http://schemas.microsoft.com/office/drawing/2014/main" id="{9689DB92-3A2D-2346-92F6-716C7E5B3F6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23786670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09"/>
            <a:ext cx="1189913" cy="62995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684C190-08A9-7B48-86BA-207A5256A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51523-08F2-D042-A3E7-DCB147D00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6" name="Subtitle 1">
            <a:extLst>
              <a:ext uri="{FF2B5EF4-FFF2-40B4-BE49-F238E27FC236}">
                <a16:creationId xmlns:a16="http://schemas.microsoft.com/office/drawing/2014/main" id="{4A885A05-D480-E542-8856-2FDD2356CA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820955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356FEB21-668E-AA4E-8157-C294F91A2E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820955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8" name="Web address" descr="www.ETFOUNDATION.CO.UK&#10;">
            <a:extLst>
              <a:ext uri="{FF2B5EF4-FFF2-40B4-BE49-F238E27FC236}">
                <a16:creationId xmlns:a16="http://schemas.microsoft.com/office/drawing/2014/main" id="{EF4484DA-A18B-B644-B29C-6C94F927DB0C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sp>
        <p:nvSpPr>
          <p:cNvPr id="29" name="Thankyou">
            <a:extLst>
              <a:ext uri="{FF2B5EF4-FFF2-40B4-BE49-F238E27FC236}">
                <a16:creationId xmlns:a16="http://schemas.microsoft.com/office/drawing/2014/main" id="{7D858E6C-DC75-9E40-AC7F-60076FD9DE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13587956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2" y="385109"/>
            <a:ext cx="1189916" cy="62995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7529D4-70E4-0041-8B6F-056EE3D6C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1C14A-31B7-6148-A122-3983818EA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1C0714B-324D-524D-92B1-F2450FA1D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820955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37D56AD-C3B2-AB46-A2B1-4327E5D2A5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820955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A8FE1C9C-9AFF-0C47-9611-FA210835632D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E57FCD4B-3DCC-1E4C-BB74-B6EAA647C8E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122109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3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33"/>
          <p:cNvSpPr txBox="1">
            <a:spLocks noGrp="1"/>
          </p:cNvSpPr>
          <p:nvPr>
            <p:ph type="title"/>
          </p:nvPr>
        </p:nvSpPr>
        <p:spPr>
          <a:xfrm rot="5400000">
            <a:off x="7159401" y="1977801"/>
            <a:ext cx="575989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33"/>
          <p:cNvSpPr txBox="1">
            <a:spLocks noGrp="1"/>
          </p:cNvSpPr>
          <p:nvPr>
            <p:ph type="body" idx="1"/>
          </p:nvPr>
        </p:nvSpPr>
        <p:spPr>
          <a:xfrm rot="5400000">
            <a:off x="1825401" y="-574899"/>
            <a:ext cx="575989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4pPr>
            <a:lvl5pPr marL="2286000" lvl="4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82" name="Google Shape;82;p33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3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3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09"/>
            <a:ext cx="1189913" cy="62995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63377A-3CC2-8344-B0EF-E554B8397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BB5F31-C46B-6B46-8765-A0B99E1DE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C5B034C-CB3E-0E48-9511-E30F21CA1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820955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8AEAAA9-A037-AD4B-A0A5-D9738C1CE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820955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1469E703-A0AF-004A-A767-B77B319C0AFB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A1C71F6F-2074-6D4E-BBE6-997B3E223F8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27490930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09"/>
            <a:ext cx="1189913" cy="62995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CA0DB97-2BCA-4141-841F-7BAD7110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681DB3-48B8-0647-BC05-5D438496D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205C497B-39C3-2A49-93F8-852FCE3E27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820955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6C80702F-2DBB-E149-B3D8-399EF4336F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820955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D0E2F9B9-B8B5-3548-AA39-96414C09D88E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sp>
        <p:nvSpPr>
          <p:cNvPr id="25" name="Thankyou">
            <a:extLst>
              <a:ext uri="{FF2B5EF4-FFF2-40B4-BE49-F238E27FC236}">
                <a16:creationId xmlns:a16="http://schemas.microsoft.com/office/drawing/2014/main" id="{7A974F44-1579-EB49-A14C-4C34465E283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235993056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68ECBED-4C0B-B243-B45C-1A12C7394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228C37-7A6A-E246-8BB2-1FEED856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17" name="Subtitle 1">
            <a:extLst>
              <a:ext uri="{FF2B5EF4-FFF2-40B4-BE49-F238E27FC236}">
                <a16:creationId xmlns:a16="http://schemas.microsoft.com/office/drawing/2014/main" id="{087BDA06-0DD9-7144-9EF0-DD228DFD0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667338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7D0E203-B1F0-FA41-8A62-C5E42D77D7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667338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19" name="Web address" descr="www.ETFOUNDATION.CO.UK&#10;">
            <a:extLst>
              <a:ext uri="{FF2B5EF4-FFF2-40B4-BE49-F238E27FC236}">
                <a16:creationId xmlns:a16="http://schemas.microsoft.com/office/drawing/2014/main" id="{80408406-98FE-8146-A312-F81B325F91B6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pic>
        <p:nvPicPr>
          <p:cNvPr id="10" name="DfE Logo" descr="Supported by Department for Education logo">
            <a:extLst>
              <a:ext uri="{FF2B5EF4-FFF2-40B4-BE49-F238E27FC236}">
                <a16:creationId xmlns:a16="http://schemas.microsoft.com/office/drawing/2014/main" id="{A521F76D-C57A-2E48-8EAE-C6465DC662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2484003"/>
            <a:ext cx="1719020" cy="13399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1" name="Thankyou">
            <a:extLst>
              <a:ext uri="{FF2B5EF4-FFF2-40B4-BE49-F238E27FC236}">
                <a16:creationId xmlns:a16="http://schemas.microsoft.com/office/drawing/2014/main" id="{337F81CD-D2EF-8146-A517-8023952D1C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10"/>
            <a:ext cx="1189913" cy="62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2057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10"/>
            <a:ext cx="1189913" cy="62995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E537002-A87B-444E-935A-CEE05C450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2F1AB0-07F0-594D-99DD-0F60B192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EBF3114F-9F3B-6645-BCD0-F4269A1A49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667338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D706B3D9-74BC-6C4F-AA7E-3CBDA8D91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667338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408017AF-FACE-8445-BB0A-C54625B5494C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54F0724C-3C9A-2346-982B-E113412791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2484003"/>
            <a:ext cx="1719020" cy="13399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24EC5AE2-90A9-3A44-BF06-DCD6334142F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10519452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10"/>
            <a:ext cx="1189913" cy="62995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24DB21A-CA66-1B4F-8E7A-E8C4908C9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BF9886-FE14-B04D-BE46-E52E599F2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2E2B7716-7BB1-5643-A7E2-D30C875364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667338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74B330AD-DC33-D040-ADA2-2F2E8B0C9E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667338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FC9728B7-31CC-6B49-8913-35DB4E2EAA94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BA390474-1B52-BB48-8EC8-346D427F2F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2484003"/>
            <a:ext cx="1719020" cy="13399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417A9CA5-C9C6-D446-BDEE-F4F308BBB9B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208916203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09"/>
            <a:ext cx="1189913" cy="629955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E9E8740-2721-7340-BDD2-14001A44C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9409B-8D8E-C14A-94D6-2A847B430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31" name="Subtitle 1">
            <a:extLst>
              <a:ext uri="{FF2B5EF4-FFF2-40B4-BE49-F238E27FC236}">
                <a16:creationId xmlns:a16="http://schemas.microsoft.com/office/drawing/2014/main" id="{7A09E294-EA43-B544-91E1-64E4A07B24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667338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CB281233-5067-6849-9447-D3149CE7F2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667338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33" name="Web address" descr="www.ETFOUNDATION.CO.UK&#10;">
            <a:extLst>
              <a:ext uri="{FF2B5EF4-FFF2-40B4-BE49-F238E27FC236}">
                <a16:creationId xmlns:a16="http://schemas.microsoft.com/office/drawing/2014/main" id="{B89411EB-D69E-DF4C-9844-9339F5A5A19B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pic>
        <p:nvPicPr>
          <p:cNvPr id="34" name="DfE Logo" descr="Supported by Department for Education logo">
            <a:extLst>
              <a:ext uri="{FF2B5EF4-FFF2-40B4-BE49-F238E27FC236}">
                <a16:creationId xmlns:a16="http://schemas.microsoft.com/office/drawing/2014/main" id="{0E66212B-F5A0-494D-BFD6-6A63AD9CC1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2484003"/>
            <a:ext cx="1719020" cy="13399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35" name="Thankyou">
            <a:extLst>
              <a:ext uri="{FF2B5EF4-FFF2-40B4-BE49-F238E27FC236}">
                <a16:creationId xmlns:a16="http://schemas.microsoft.com/office/drawing/2014/main" id="{485ACB11-D5EE-1545-B4C7-F308842FEEF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402987685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4" y="385110"/>
            <a:ext cx="1189913" cy="62995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34844BF-2207-ED49-9F25-85D40A0C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73591" y="4344000"/>
            <a:ext cx="853440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endParaRPr lang="en-GB" sz="60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259AD1-A3E5-7A4D-A666-183E96823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60161" y="1940640"/>
            <a:ext cx="8546640" cy="210963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C45F4C38-F8FC-E947-AE4C-6E40A21167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63040" y="1940641"/>
            <a:ext cx="6673387" cy="464753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2533"/>
              </a:lnSpc>
              <a:defRPr sz="21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33B29604-A962-1042-A09C-58841C9E1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61360" y="2499837"/>
            <a:ext cx="6673387" cy="358643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1219170" rtl="0" eaLnBrk="1" latinLnBrk="0" hangingPunct="1">
              <a:lnSpc>
                <a:spcPts val="2533"/>
              </a:lnSpc>
              <a:spcBef>
                <a:spcPct val="0"/>
              </a:spcBef>
              <a:buNone/>
              <a:defRPr lang="en-GB" sz="2133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7C1BC566-1805-0A4E-95A3-525C2FE5A48D}"/>
              </a:ext>
            </a:extLst>
          </p:cNvPr>
          <p:cNvSpPr txBox="1"/>
          <p:nvPr userDrawn="1"/>
        </p:nvSpPr>
        <p:spPr>
          <a:xfrm>
            <a:off x="3263040" y="3429000"/>
            <a:ext cx="6671707" cy="621275"/>
          </a:xfrm>
          <a:prstGeom prst="rect">
            <a:avLst/>
          </a:prstGeom>
          <a:solidFill>
            <a:schemeClr val="bg1"/>
          </a:solidFill>
        </p:spPr>
        <p:txBody>
          <a:bodyPr wrap="square" lIns="192000" bIns="144000" rtlCol="0" anchor="b" anchorCtr="0">
            <a:noAutofit/>
          </a:bodyPr>
          <a:lstStyle/>
          <a:p>
            <a:r>
              <a:rPr lang="en-GB" sz="1867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sz="1867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E4F7F9A6-6DDA-7847-AF6C-27013E4E94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2484003"/>
            <a:ext cx="1719020" cy="13399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CCAFB428-DEA5-C440-9E4B-D7CCD0792F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3311692" y="4344000"/>
            <a:ext cx="6215217" cy="21364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tIns="192000" bIns="96000" rtlCol="0" anchor="ctr"/>
          <a:lstStyle/>
          <a:p>
            <a:pPr algn="l">
              <a:lnSpc>
                <a:spcPts val="6000"/>
              </a:lnSpc>
            </a:pPr>
            <a:r>
              <a:rPr lang="en-GB" sz="7200" b="1" dirty="0"/>
              <a:t>Thank you</a:t>
            </a:r>
            <a:endParaRPr lang="en-GB" sz="7200" b="1" baseline="0" dirty="0"/>
          </a:p>
          <a:p>
            <a:pPr algn="l">
              <a:lnSpc>
                <a:spcPts val="6000"/>
              </a:lnSpc>
            </a:pPr>
            <a:r>
              <a:rPr lang="en-GB" sz="6000" b="0" baseline="0" dirty="0"/>
              <a:t>Any Questions?</a:t>
            </a:r>
            <a:endParaRPr lang="en-GB" sz="6000" b="0" dirty="0"/>
          </a:p>
        </p:txBody>
      </p:sp>
    </p:spTree>
    <p:extLst>
      <p:ext uri="{BB962C8B-B14F-4D97-AF65-F5344CB8AC3E}">
        <p14:creationId xmlns:p14="http://schemas.microsoft.com/office/powerpoint/2010/main" val="1122404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A0FFD4B0-9159-8D48-9C59-956E86C08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32802"/>
            <a:ext cx="12192000" cy="6850575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001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E99084B-0580-C247-BEE0-9D1F33375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"/>
            <a:ext cx="12192000" cy="6850575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256858"/>
            <a:ext cx="1146437" cy="606937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58510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485D52BE-2C66-9A40-A0FF-6793C274E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22500"/>
            <a:ext cx="12192000" cy="6850575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67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1" y="256858"/>
            <a:ext cx="1146436" cy="606937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6898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9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27.xml"/><Relationship Id="rId34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53.xml"/><Relationship Id="rId50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61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35.xml"/><Relationship Id="rId41" Type="http://schemas.openxmlformats.org/officeDocument/2006/relationships/slideLayout" Target="../slideLayouts/slideLayout47.xml"/><Relationship Id="rId54" Type="http://schemas.openxmlformats.org/officeDocument/2006/relationships/slideLayout" Target="../slideLayouts/slideLayout60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43.xml"/><Relationship Id="rId40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51.xml"/><Relationship Id="rId53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64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34.xml"/><Relationship Id="rId36" Type="http://schemas.openxmlformats.org/officeDocument/2006/relationships/slideLayout" Target="../slideLayouts/slideLayout42.xml"/><Relationship Id="rId49" Type="http://schemas.openxmlformats.org/officeDocument/2006/relationships/slideLayout" Target="../slideLayouts/slideLayout55.xml"/><Relationship Id="rId57" Type="http://schemas.openxmlformats.org/officeDocument/2006/relationships/slideLayout" Target="../slideLayouts/slideLayout63.xml"/><Relationship Id="rId61" Type="http://schemas.openxmlformats.org/officeDocument/2006/relationships/theme" Target="../theme/theme2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31" Type="http://schemas.openxmlformats.org/officeDocument/2006/relationships/slideLayout" Target="../slideLayouts/slideLayout37.xml"/><Relationship Id="rId44" Type="http://schemas.openxmlformats.org/officeDocument/2006/relationships/slideLayout" Target="../slideLayouts/slideLayout50.xml"/><Relationship Id="rId52" Type="http://schemas.openxmlformats.org/officeDocument/2006/relationships/slideLayout" Target="../slideLayouts/slideLayout58.xml"/><Relationship Id="rId6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41.xml"/><Relationship Id="rId43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54.xml"/><Relationship Id="rId56" Type="http://schemas.openxmlformats.org/officeDocument/2006/relationships/slideLayout" Target="../slideLayouts/slideLayout62.xml"/><Relationship Id="rId8" Type="http://schemas.openxmlformats.org/officeDocument/2006/relationships/slideLayout" Target="../slideLayouts/slideLayout14.xml"/><Relationship Id="rId51" Type="http://schemas.openxmlformats.org/officeDocument/2006/relationships/slideLayout" Target="../slideLayouts/slideLayout57.xml"/><Relationship Id="rId3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44.xml"/><Relationship Id="rId46" Type="http://schemas.openxmlformats.org/officeDocument/2006/relationships/slideLayout" Target="../slideLayouts/slideLayout52.xml"/><Relationship Id="rId5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2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700"/>
              <a:buFont typeface="Arial"/>
              <a:buNone/>
              <a:defRPr sz="47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2"/>
          <p:cNvSpPr txBox="1"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marR="0" lvl="0" indent="-34925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Char char=" "/>
              <a:defRPr sz="19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5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700"/>
              <a:buFont typeface="Arial"/>
              <a:buChar char="◦"/>
              <a:defRPr sz="17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300"/>
              <a:buFont typeface="Arial"/>
              <a:buChar char="◦"/>
              <a:defRPr sz="13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300"/>
              <a:buFont typeface="Arial"/>
              <a:buChar char="◦"/>
              <a:defRPr sz="13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300"/>
              <a:buFont typeface="Arial"/>
              <a:buChar char="◦"/>
              <a:defRPr sz="13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◦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◦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◦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Arial"/>
              <a:buChar char="◦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2"/>
          <p:cNvSpPr txBox="1">
            <a:spLocks noGrp="1"/>
          </p:cNvSpPr>
          <p:nvPr>
            <p:ph type="dt" idx="10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2"/>
          <p:cNvSpPr txBox="1">
            <a:spLocks noGrp="1"/>
          </p:cNvSpPr>
          <p:nvPr>
            <p:ph type="ftr" idx="11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22"/>
          <p:cNvSpPr txBox="1">
            <a:spLocks noGrp="1"/>
          </p:cNvSpPr>
          <p:nvPr>
            <p:ph type="sldNum" idx="12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6" name="Google Shape;16;p22"/>
          <p:cNvCxnSpPr/>
          <p:nvPr/>
        </p:nvCxnSpPr>
        <p:spPr>
          <a:xfrm>
            <a:off x="1193532" y="1897380"/>
            <a:ext cx="9966960" cy="0"/>
          </a:xfrm>
          <a:prstGeom prst="straightConnector1">
            <a:avLst/>
          </a:prstGeom>
          <a:noFill/>
          <a:ln w="12700" cap="flat" cmpd="sng">
            <a:solidFill>
              <a:srgbClr val="3F3F3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6126" y="274639"/>
            <a:ext cx="11231457" cy="1143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126" y="1600201"/>
            <a:ext cx="11231457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000" y="6356351"/>
            <a:ext cx="10248501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33" b="1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08501" y="6356351"/>
            <a:ext cx="1212619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933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23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  <p:sldLayoutId id="2147483717" r:id="rId58"/>
    <p:sldLayoutId id="2147483718" r:id="rId59"/>
    <p:sldLayoutId id="2147483719" r:id="rId60"/>
  </p:sldLayoutIdLst>
  <p:hf hdr="0" dt="0"/>
  <p:txStyles>
    <p:titleStyle>
      <a:lvl1pPr algn="l" defTabSz="1219170" rtl="0" eaLnBrk="1" latinLnBrk="0" hangingPunct="1">
        <a:spcBef>
          <a:spcPct val="0"/>
        </a:spcBef>
        <a:buNone/>
        <a:defRPr sz="5867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4.emf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/>
              <a:t>Project </a:t>
            </a:r>
            <a:r>
              <a:rPr lang="en-US" sz="5400"/>
              <a:t>and change </a:t>
            </a:r>
            <a:r>
              <a:rPr lang="en-US" sz="5400" dirty="0"/>
              <a:t>m</a:t>
            </a:r>
            <a:r>
              <a:rPr lang="en-US" sz="5400"/>
              <a:t>anagement</a:t>
            </a:r>
            <a:endParaRPr lang="en-US" sz="5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1203354"/>
          </a:xfrm>
        </p:spPr>
        <p:txBody>
          <a:bodyPr/>
          <a:lstStyle/>
          <a:p>
            <a:r>
              <a:rPr lang="en-US" sz="2400" dirty="0"/>
              <a:t>Produced by Norbury Manor Business and Enterprise College, in partnership with Ursuline High School</a:t>
            </a:r>
          </a:p>
        </p:txBody>
      </p:sp>
    </p:spTree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49890C-934D-4384-9BB2-440EEB4AA9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EDCCB-252B-445F-B060-F408F48AEB7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graphicFrame>
        <p:nvGraphicFramePr>
          <p:cNvPr id="6" name="Google Shape;143;ge1d9518744_1_16">
            <a:extLst>
              <a:ext uri="{FF2B5EF4-FFF2-40B4-BE49-F238E27FC236}">
                <a16:creationId xmlns:a16="http://schemas.microsoft.com/office/drawing/2014/main" id="{B164E543-6FE1-4628-97FA-22B6A987BF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813584"/>
              </p:ext>
            </p:extLst>
          </p:nvPr>
        </p:nvGraphicFramePr>
        <p:xfrm>
          <a:off x="1321800" y="797532"/>
          <a:ext cx="9548400" cy="5038800"/>
        </p:xfrm>
        <a:graphic>
          <a:graphicData uri="http://schemas.openxmlformats.org/drawingml/2006/table">
            <a:tbl>
              <a:tblPr>
                <a:noFill/>
                <a:tableStyleId>{D9484573-C29E-4D4E-8497-ED5FD9E38D36}</a:tableStyleId>
              </a:tblPr>
              <a:tblGrid>
                <a:gridCol w="318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2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0150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400" b="1" u="none" strike="noStrike" cap="none" dirty="0"/>
                        <a:t>Opportunities</a:t>
                      </a:r>
                      <a:endParaRPr sz="2400" b="1" u="none" strike="noStrike" cap="none" dirty="0"/>
                    </a:p>
                  </a:txBody>
                  <a:tcPr marL="68575" marR="68575" marT="91425" marB="914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2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Technological innovation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Government spending </a:t>
                      </a:r>
                      <a:r>
                        <a:rPr lang="en-US" sz="2000" b="1" u="none" strike="noStrike" cap="none" dirty="0" err="1"/>
                        <a:t>programmes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Trade </a:t>
                      </a:r>
                      <a:r>
                        <a:rPr lang="en-US" sz="2000" b="1" u="none" strike="noStrike" cap="none" dirty="0" err="1"/>
                        <a:t>liberalisation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2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New demand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Higher economic growth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Social or lifestyle change</a:t>
                      </a:r>
                      <a:endParaRPr sz="2000" b="1" u="none" strike="noStrike" cap="none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2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Market growth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Diversification opportunity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Deregulation of the market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2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Demographic change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endParaRPr sz="23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7470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D525D9-DB74-45D4-9E58-266C688547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030C9-BD76-4B14-A2B4-172D9B27A87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graphicFrame>
        <p:nvGraphicFramePr>
          <p:cNvPr id="6" name="Google Shape;149;ge1d9518744_1_1">
            <a:extLst>
              <a:ext uri="{FF2B5EF4-FFF2-40B4-BE49-F238E27FC236}">
                <a16:creationId xmlns:a16="http://schemas.microsoft.com/office/drawing/2014/main" id="{0EB5FF9A-5744-4CA7-A93F-8830CD68D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9401179"/>
              </p:ext>
            </p:extLst>
          </p:nvPr>
        </p:nvGraphicFramePr>
        <p:xfrm>
          <a:off x="1043712" y="837284"/>
          <a:ext cx="10104575" cy="5013750"/>
        </p:xfrm>
        <a:graphic>
          <a:graphicData uri="http://schemas.openxmlformats.org/drawingml/2006/table">
            <a:tbl>
              <a:tblPr>
                <a:noFill/>
                <a:tableStyleId>{D9484573-C29E-4D4E-8497-ED5FD9E38D36}</a:tableStyleId>
              </a:tblPr>
              <a:tblGrid>
                <a:gridCol w="3646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8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8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35350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b="1" u="none" strike="noStrike" cap="none" dirty="0"/>
                        <a:t>Threats</a:t>
                      </a:r>
                      <a:endParaRPr sz="2400" b="1" u="none" strike="noStrike" cap="none" dirty="0"/>
                    </a:p>
                  </a:txBody>
                  <a:tcPr marL="68575" marR="68575" marT="91425" marB="914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37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New regulations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New market entrants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New substitute products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Economic downturn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Change in customer tastes or needs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Competitive price pressure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Rise of low-cost production abroad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Demographic change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 b="1" u="none" strike="noStrike" cap="none" dirty="0">
                          <a:solidFill>
                            <a:schemeClr val="dk1"/>
                          </a:solidFill>
                        </a:rPr>
                        <a:t>Higher input prices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Consolidation among buyers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9466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4CD256-150B-4C72-9194-CFBE3E051F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BDDBAD-EBA8-47F0-8E7C-0A82ECAE6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SWOT analysis example: Tesco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796A89-FD20-4998-8579-4E5A2F9028F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cxnSp>
        <p:nvCxnSpPr>
          <p:cNvPr id="6" name="Google Shape;156;ge07fd2c44e_1_40">
            <a:extLst>
              <a:ext uri="{FF2B5EF4-FFF2-40B4-BE49-F238E27FC236}">
                <a16:creationId xmlns:a16="http://schemas.microsoft.com/office/drawing/2014/main" id="{B5E75A75-F2CF-4A6C-837E-F782F751F2EA}"/>
              </a:ext>
            </a:extLst>
          </p:cNvPr>
          <p:cNvCxnSpPr/>
          <p:nvPr/>
        </p:nvCxnSpPr>
        <p:spPr>
          <a:xfrm>
            <a:off x="6000003" y="1628800"/>
            <a:ext cx="0" cy="4464600"/>
          </a:xfrm>
          <a:prstGeom prst="straightConnector1">
            <a:avLst/>
          </a:prstGeom>
          <a:noFill/>
          <a:ln w="571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7" name="Google Shape;158;ge07fd2c44e_1_40">
            <a:extLst>
              <a:ext uri="{FF2B5EF4-FFF2-40B4-BE49-F238E27FC236}">
                <a16:creationId xmlns:a16="http://schemas.microsoft.com/office/drawing/2014/main" id="{7A3CC3AE-08A9-4B1D-B986-467F22568F05}"/>
              </a:ext>
            </a:extLst>
          </p:cNvPr>
          <p:cNvSpPr/>
          <p:nvPr/>
        </p:nvSpPr>
        <p:spPr>
          <a:xfrm>
            <a:off x="719403" y="1628800"/>
            <a:ext cx="5280300" cy="576000"/>
          </a:xfrm>
          <a:prstGeom prst="rect">
            <a:avLst/>
          </a:prstGeom>
          <a:solidFill>
            <a:srgbClr val="FABF8E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-US" sz="3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TRENGTHS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ge07fd2c44e_1_40">
            <a:extLst>
              <a:ext uri="{FF2B5EF4-FFF2-40B4-BE49-F238E27FC236}">
                <a16:creationId xmlns:a16="http://schemas.microsoft.com/office/drawing/2014/main" id="{12F6D01E-CEF4-4F43-A57A-97C00B794894}"/>
              </a:ext>
            </a:extLst>
          </p:cNvPr>
          <p:cNvSpPr/>
          <p:nvPr/>
        </p:nvSpPr>
        <p:spPr>
          <a:xfrm>
            <a:off x="5999990" y="1628800"/>
            <a:ext cx="5280300" cy="576000"/>
          </a:xfrm>
          <a:prstGeom prst="rect">
            <a:avLst/>
          </a:prstGeom>
          <a:solidFill>
            <a:srgbClr val="00B05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en-US"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EAKNESSES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60;ge07fd2c44e_1_40">
            <a:extLst>
              <a:ext uri="{FF2B5EF4-FFF2-40B4-BE49-F238E27FC236}">
                <a16:creationId xmlns:a16="http://schemas.microsoft.com/office/drawing/2014/main" id="{CE38884D-5D91-40F9-B5E6-0C58748901C6}"/>
              </a:ext>
            </a:extLst>
          </p:cNvPr>
          <p:cNvSpPr/>
          <p:nvPr/>
        </p:nvSpPr>
        <p:spPr>
          <a:xfrm>
            <a:off x="719403" y="3861048"/>
            <a:ext cx="5280300" cy="576000"/>
          </a:xfrm>
          <a:prstGeom prst="rect">
            <a:avLst/>
          </a:prstGeom>
          <a:solidFill>
            <a:srgbClr val="7030A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-US"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PPORTUNITIES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1;ge07fd2c44e_1_40">
            <a:extLst>
              <a:ext uri="{FF2B5EF4-FFF2-40B4-BE49-F238E27FC236}">
                <a16:creationId xmlns:a16="http://schemas.microsoft.com/office/drawing/2014/main" id="{9A2DC443-7F50-4D6A-A0E3-0A4B6E50CCF6}"/>
              </a:ext>
            </a:extLst>
          </p:cNvPr>
          <p:cNvSpPr/>
          <p:nvPr/>
        </p:nvSpPr>
        <p:spPr>
          <a:xfrm>
            <a:off x="5999990" y="3861048"/>
            <a:ext cx="5280300" cy="576000"/>
          </a:xfrm>
          <a:prstGeom prst="rect">
            <a:avLst/>
          </a:prstGeom>
          <a:solidFill>
            <a:srgbClr val="0070C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HREATS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2;ge07fd2c44e_1_40">
            <a:extLst>
              <a:ext uri="{FF2B5EF4-FFF2-40B4-BE49-F238E27FC236}">
                <a16:creationId xmlns:a16="http://schemas.microsoft.com/office/drawing/2014/main" id="{BC8AC26A-2458-4924-B08F-C61FAAFD6286}"/>
              </a:ext>
            </a:extLst>
          </p:cNvPr>
          <p:cNvSpPr txBox="1"/>
          <p:nvPr/>
        </p:nvSpPr>
        <p:spPr>
          <a:xfrm>
            <a:off x="911424" y="2283677"/>
            <a:ext cx="4896300" cy="1477287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8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UK market leader – supermarket retailing </a:t>
            </a:r>
            <a:br>
              <a:rPr lang="en-US" sz="18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(&lt;20 per cent market share)</a:t>
            </a:r>
            <a:endParaRPr sz="1800" b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8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Leader in e-commerce retailing </a:t>
            </a:r>
            <a:br>
              <a:rPr lang="en-US" sz="18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(50 per cent share of online sales in UK)</a:t>
            </a:r>
            <a:endParaRPr sz="1800" b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8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Economies of scale</a:t>
            </a:r>
            <a:endParaRPr sz="1800" b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3;ge07fd2c44e_1_40">
            <a:extLst>
              <a:ext uri="{FF2B5EF4-FFF2-40B4-BE49-F238E27FC236}">
                <a16:creationId xmlns:a16="http://schemas.microsoft.com/office/drawing/2014/main" id="{59AF85F0-CB1F-4E3C-8A3D-92D4BC95B3AF}"/>
              </a:ext>
            </a:extLst>
          </p:cNvPr>
          <p:cNvSpPr txBox="1"/>
          <p:nvPr/>
        </p:nvSpPr>
        <p:spPr>
          <a:xfrm>
            <a:off x="6191990" y="2283677"/>
            <a:ext cx="4896300" cy="156962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Damaged brand reputation (unethical treatment of suppliers, and accounting scandal)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Lack of clear market positioning</a:t>
            </a:r>
            <a:br>
              <a:rPr lang="en-US" sz="20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 b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4;ge07fd2c44e_1_40">
            <a:extLst>
              <a:ext uri="{FF2B5EF4-FFF2-40B4-BE49-F238E27FC236}">
                <a16:creationId xmlns:a16="http://schemas.microsoft.com/office/drawing/2014/main" id="{DEE3C77D-5B38-4E9E-A813-BDBE5A3AC515}"/>
              </a:ext>
            </a:extLst>
          </p:cNvPr>
          <p:cNvSpPr txBox="1"/>
          <p:nvPr/>
        </p:nvSpPr>
        <p:spPr>
          <a:xfrm>
            <a:off x="911403" y="4527937"/>
            <a:ext cx="4896300" cy="1631175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Regain lost UK market share through clearer focus on core market</a:t>
            </a:r>
            <a:endParaRPr sz="2000" b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Improve customer loyalty through better customer service</a:t>
            </a:r>
            <a:br>
              <a:rPr lang="en-US" sz="20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2000" b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65;ge07fd2c44e_1_40">
            <a:extLst>
              <a:ext uri="{FF2B5EF4-FFF2-40B4-BE49-F238E27FC236}">
                <a16:creationId xmlns:a16="http://schemas.microsoft.com/office/drawing/2014/main" id="{D3E136C8-9FDA-4426-A89F-CA8EF4401E2B}"/>
              </a:ext>
            </a:extLst>
          </p:cNvPr>
          <p:cNvSpPr txBox="1"/>
          <p:nvPr/>
        </p:nvSpPr>
        <p:spPr>
          <a:xfrm>
            <a:off x="6191990" y="4527937"/>
            <a:ext cx="4896300" cy="156962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Further loss of market share to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price-discounters (Aldi and Lidl)</a:t>
            </a:r>
            <a:endParaRPr sz="2000" b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Impact of Amazon Fresh entry into UK market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8506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484873-C590-4E47-B276-69A56DEA8C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8CA5E95-0FB2-40F1-825E-C130A2EB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SWOT card-sorting activity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526AE-2A0E-4DB1-94A6-10BB466F07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pic>
        <p:nvPicPr>
          <p:cNvPr id="6" name="Google Shape;172;p20">
            <a:extLst>
              <a:ext uri="{FF2B5EF4-FFF2-40B4-BE49-F238E27FC236}">
                <a16:creationId xmlns:a16="http://schemas.microsoft.com/office/drawing/2014/main" id="{2D871D79-D58C-41E4-91AA-4021615B3E6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4623" t="4286" r="4541" b="7155"/>
          <a:stretch/>
        </p:blipFill>
        <p:spPr>
          <a:xfrm>
            <a:off x="1500472" y="1384837"/>
            <a:ext cx="4193150" cy="408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71;p20">
            <a:extLst>
              <a:ext uri="{FF2B5EF4-FFF2-40B4-BE49-F238E27FC236}">
                <a16:creationId xmlns:a16="http://schemas.microsoft.com/office/drawing/2014/main" id="{F9F4A87A-35B9-4CC0-BF10-86CCAE9B833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82926" y="1666211"/>
            <a:ext cx="3525575" cy="3525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4027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1"/>
          <p:cNvPicPr preferRelativeResize="0"/>
          <p:nvPr/>
        </p:nvPicPr>
        <p:blipFill rotWithShape="1">
          <a:blip r:embed="rId3">
            <a:alphaModFix/>
          </a:blip>
          <a:srcRect t="30395" b="16524"/>
          <a:stretch/>
        </p:blipFill>
        <p:spPr>
          <a:xfrm>
            <a:off x="15" y="10"/>
            <a:ext cx="12191985" cy="457834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1"/>
          <p:cNvSpPr txBox="1"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r>
              <a:rPr lang="en-US" sz="2400" b="1" dirty="0"/>
              <a:t>Plenary</a:t>
            </a:r>
            <a:endParaRPr sz="24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f0210fe28c_0_0"/>
          <p:cNvSpPr>
            <a:spLocks noGrp="1"/>
          </p:cNvSpPr>
          <p:nvPr>
            <p:ph type="pic" idx="2"/>
          </p:nvPr>
        </p:nvSpPr>
        <p:spPr>
          <a:xfrm>
            <a:off x="15" y="0"/>
            <a:ext cx="12192000" cy="4578300"/>
          </a:xfrm>
          <a:prstGeom prst="rect">
            <a:avLst/>
          </a:prstGeom>
        </p:spPr>
        <p:txBody>
          <a:bodyPr spcFirstLastPara="1" wrap="square" lIns="457200" tIns="457200" rIns="0" bIns="45700" anchor="t" anchorCtr="0">
            <a:noAutofit/>
          </a:bodyPr>
          <a:lstStyle/>
          <a:p>
            <a:pPr marL="3657600" lvl="0" indent="457200" algn="l" rtl="0">
              <a:spcBef>
                <a:spcPts val="1200"/>
              </a:spcBef>
              <a:spcAft>
                <a:spcPts val="0"/>
              </a:spcAft>
              <a:buNone/>
            </a:pPr>
            <a:endParaRPr sz="3500" dirty="0">
              <a:solidFill>
                <a:schemeClr val="dk1"/>
              </a:solidFill>
            </a:endParaRPr>
          </a:p>
          <a:p>
            <a:pPr marL="3657600" lvl="0" indent="457200" algn="l" rtl="0">
              <a:spcBef>
                <a:spcPts val="1200"/>
              </a:spcBef>
              <a:spcAft>
                <a:spcPts val="0"/>
              </a:spcAft>
              <a:buNone/>
            </a:pPr>
            <a:endParaRPr sz="3500" dirty="0">
              <a:solidFill>
                <a:schemeClr val="dk1"/>
              </a:solidFill>
            </a:endParaRPr>
          </a:p>
        </p:txBody>
      </p:sp>
      <p:sp>
        <p:nvSpPr>
          <p:cNvPr id="186" name="Google Shape;186;gf0210fe28c_0_0"/>
          <p:cNvSpPr txBox="1">
            <a:spLocks noGrp="1"/>
          </p:cNvSpPr>
          <p:nvPr>
            <p:ph type="title"/>
          </p:nvPr>
        </p:nvSpPr>
        <p:spPr>
          <a:xfrm>
            <a:off x="1097275" y="2131801"/>
            <a:ext cx="10728300" cy="34113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/>
          <a:p>
            <a:pPr marL="3657600" lvl="0" indent="45720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3500" b="1" dirty="0">
              <a:solidFill>
                <a:schemeClr val="lt1"/>
              </a:solidFill>
            </a:endParaRPr>
          </a:p>
          <a:p>
            <a:pPr marL="3657600" lvl="0" indent="45720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3500" b="1" dirty="0">
              <a:solidFill>
                <a:schemeClr val="lt1"/>
              </a:solidFill>
            </a:endParaRPr>
          </a:p>
          <a:p>
            <a:pPr marL="3657600" lvl="0" indent="45720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3500" b="1" dirty="0">
              <a:solidFill>
                <a:schemeClr val="lt1"/>
              </a:solidFill>
            </a:endParaRPr>
          </a:p>
          <a:p>
            <a:pPr marL="3657600" lvl="0" indent="45720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500" b="1" dirty="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7" name="Google Shape;187;gf0210fe28c_0_0"/>
          <p:cNvSpPr txBox="1">
            <a:spLocks noGrp="1"/>
          </p:cNvSpPr>
          <p:nvPr>
            <p:ph type="body" idx="1"/>
          </p:nvPr>
        </p:nvSpPr>
        <p:spPr>
          <a:xfrm>
            <a:off x="1097279" y="5715000"/>
            <a:ext cx="10113300" cy="609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/>
          <a:p>
            <a:pPr marL="365760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b="1" dirty="0">
                <a:solidFill>
                  <a:schemeClr val="lt1"/>
                </a:solidFill>
              </a:rPr>
              <a:t>SWOT BINGO</a:t>
            </a:r>
            <a:endParaRPr sz="2400" dirty="0"/>
          </a:p>
        </p:txBody>
      </p:sp>
      <p:pic>
        <p:nvPicPr>
          <p:cNvPr id="188" name="Google Shape;188;gf0210fe28c_0_0"/>
          <p:cNvPicPr preferRelativeResize="0"/>
          <p:nvPr/>
        </p:nvPicPr>
        <p:blipFill rotWithShape="1">
          <a:blip r:embed="rId3">
            <a:alphaModFix/>
          </a:blip>
          <a:srcRect b="25794"/>
          <a:stretch/>
        </p:blipFill>
        <p:spPr>
          <a:xfrm>
            <a:off x="4601079" y="412088"/>
            <a:ext cx="3562900" cy="397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gf0210fe28c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1013" y="4975238"/>
            <a:ext cx="2867025" cy="1590675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gf0210fe28c_0_0"/>
          <p:cNvSpPr txBox="1"/>
          <p:nvPr/>
        </p:nvSpPr>
        <p:spPr>
          <a:xfrm>
            <a:off x="7220000" y="1559700"/>
            <a:ext cx="703800" cy="4002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>
              <a:buClrTx/>
            </a:pPr>
            <a:r>
              <a:rPr lang="en-GB" sz="1600" kern="1200" dirty="0">
                <a:ea typeface="+mn-ea"/>
                <a:cs typeface="+mn-cs"/>
              </a:rPr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400267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>
              <a:buClrTx/>
            </a:pPr>
            <a:r>
              <a:rPr lang="en-GB" sz="1600" kern="1200" dirty="0">
                <a:ea typeface="+mn-ea"/>
                <a:cs typeface="+mn-cs"/>
              </a:rPr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3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>
              <a:buClrTx/>
            </a:pPr>
            <a:r>
              <a:rPr lang="en-GB" kern="1200" dirty="0">
                <a:ea typeface="+mn-ea"/>
                <a:cs typeface="+mn-cs"/>
              </a:rPr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2"/>
            <a:ext cx="278430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>
              <a:buClrTx/>
            </a:pPr>
            <a:r>
              <a:rPr lang="en-GB" kern="1200" dirty="0">
                <a:ea typeface="+mn-ea"/>
                <a:cs typeface="+mn-cs"/>
              </a:rPr>
              <a:t>Ursuline High School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1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>
              <a:buClrTx/>
            </a:pPr>
            <a:r>
              <a:rPr lang="en-GB" sz="3200" b="1" kern="1200" dirty="0">
                <a:solidFill>
                  <a:srgbClr val="E51C41"/>
                </a:solidFill>
                <a:ea typeface="+mn-ea"/>
                <a:cs typeface="+mn-cs"/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452670"/>
            <a:ext cx="1620137" cy="8607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0E067C-C4AD-4EF4-92A0-2259B01F4B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6218" y="2192621"/>
            <a:ext cx="2513195" cy="126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</p:spTree>
    <p:extLst>
      <p:ext uri="{BB962C8B-B14F-4D97-AF65-F5344CB8AC3E}">
        <p14:creationId xmlns:p14="http://schemas.microsoft.com/office/powerpoint/2010/main" val="325678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Learning objectives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200" lvl="0" indent="-457200">
              <a:lnSpc>
                <a:spcPct val="110000"/>
              </a:lnSpc>
              <a:buClr>
                <a:srgbClr val="00B050"/>
              </a:buClr>
              <a:buSzPts val="2400"/>
              <a:buFontTx/>
              <a:buChar char="-"/>
            </a:pPr>
            <a:r>
              <a:rPr lang="en-GB" sz="2700" dirty="0"/>
              <a:t>Everyone will be able to explain the reasons why change is important to organisations and explain how a business could use SWOT analysis. </a:t>
            </a:r>
          </a:p>
          <a:p>
            <a:pPr marL="457200" lvl="0" indent="-457200">
              <a:lnSpc>
                <a:spcPct val="110000"/>
              </a:lnSpc>
              <a:buClr>
                <a:srgbClr val="00B050"/>
              </a:buClr>
              <a:buSzPts val="2400"/>
              <a:buFontTx/>
              <a:buChar char="-"/>
            </a:pPr>
            <a:endParaRPr lang="en-GB" sz="2700" dirty="0"/>
          </a:p>
          <a:p>
            <a:pPr marL="457200" lvl="0" indent="-457200">
              <a:lnSpc>
                <a:spcPct val="110000"/>
              </a:lnSpc>
              <a:buClr>
                <a:srgbClr val="00B050"/>
              </a:buClr>
              <a:buSzPts val="2400"/>
              <a:buFontTx/>
              <a:buChar char="-"/>
            </a:pPr>
            <a:r>
              <a:rPr lang="en-GB" sz="2700" dirty="0"/>
              <a:t>Most will be able to identify and analyse how to carry out a SWOT analysis.</a:t>
            </a:r>
          </a:p>
          <a:p>
            <a:pPr marL="457200" lvl="0" indent="-457200">
              <a:lnSpc>
                <a:spcPct val="110000"/>
              </a:lnSpc>
              <a:buClr>
                <a:srgbClr val="00B050"/>
              </a:buClr>
              <a:buSzPts val="2400"/>
              <a:buFontTx/>
              <a:buChar char="-"/>
            </a:pPr>
            <a:endParaRPr lang="en-GB" sz="2700" dirty="0">
              <a:highlight>
                <a:schemeClr val="lt1"/>
              </a:highlight>
            </a:endParaRPr>
          </a:p>
          <a:p>
            <a:pPr marL="457200" lvl="0" indent="-457200">
              <a:lnSpc>
                <a:spcPct val="110000"/>
              </a:lnSpc>
              <a:buClr>
                <a:srgbClr val="00B050"/>
              </a:buClr>
              <a:buSzPts val="2400"/>
              <a:buFontTx/>
              <a:buChar char="-"/>
            </a:pPr>
            <a:r>
              <a:rPr lang="en-GB" sz="2700" dirty="0">
                <a:highlight>
                  <a:schemeClr val="lt1"/>
                </a:highlight>
              </a:rPr>
              <a:t>Some will be able to evaluate the effectiveness of SWOT analysis for an individual organisation.  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175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B01F07-4DB5-407D-8F1B-F4CA3F57DF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8D88E8-4D3F-4290-9A81-717212924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Starter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BC8095-5FBA-4F41-A102-9E216C241D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94497" y="1642840"/>
            <a:ext cx="8603006" cy="4802099"/>
          </a:xfrm>
        </p:spPr>
        <p:txBody>
          <a:bodyPr/>
          <a:lstStyle/>
          <a:p>
            <a:pPr marL="457200" lvl="0">
              <a:lnSpc>
                <a:spcPct val="110000"/>
              </a:lnSpc>
            </a:pPr>
            <a:r>
              <a:rPr lang="en-GB" sz="2400" dirty="0">
                <a:solidFill>
                  <a:schemeClr val="dk1"/>
                </a:solidFill>
              </a:rPr>
              <a:t>Discuss with the person beside you what you think are the </a:t>
            </a:r>
            <a:r>
              <a:rPr lang="en-GB" sz="2400" b="1" dirty="0">
                <a:solidFill>
                  <a:schemeClr val="dk1"/>
                </a:solidFill>
              </a:rPr>
              <a:t>most significant changes</a:t>
            </a:r>
            <a:r>
              <a:rPr lang="en-GB" sz="2400" dirty="0">
                <a:solidFill>
                  <a:schemeClr val="dk1"/>
                </a:solidFill>
              </a:rPr>
              <a:t> that have affected businesses over the past </a:t>
            </a:r>
            <a:r>
              <a:rPr lang="en-GB" sz="2400" b="1" dirty="0">
                <a:solidFill>
                  <a:schemeClr val="dk1"/>
                </a:solidFill>
              </a:rPr>
              <a:t>five years</a:t>
            </a:r>
            <a:r>
              <a:rPr lang="en-GB" sz="2400" dirty="0">
                <a:solidFill>
                  <a:schemeClr val="dk1"/>
                </a:solidFill>
              </a:rPr>
              <a:t>. </a:t>
            </a:r>
            <a:endParaRPr lang="en-GB" sz="2800" dirty="0"/>
          </a:p>
          <a:p>
            <a:pPr marL="91440" lvl="0" indent="86360">
              <a:lnSpc>
                <a:spcPct val="110000"/>
              </a:lnSpc>
              <a:buClr>
                <a:schemeClr val="dk1"/>
              </a:buClr>
              <a:buSzPts val="2800"/>
            </a:pPr>
            <a:endParaRPr lang="en-GB" sz="2400" dirty="0">
              <a:solidFill>
                <a:schemeClr val="dk1"/>
              </a:solidFill>
            </a:endParaRPr>
          </a:p>
          <a:p>
            <a:pPr marL="457200" lvl="0">
              <a:lnSpc>
                <a:spcPct val="110000"/>
              </a:lnSpc>
            </a:pPr>
            <a:r>
              <a:rPr lang="en-GB" sz="2400" dirty="0">
                <a:solidFill>
                  <a:schemeClr val="dk1"/>
                </a:solidFill>
              </a:rPr>
              <a:t>Be prepared to share this with the rest of the class and to  apply your answer to a real-world business example.</a:t>
            </a:r>
            <a:endParaRPr lang="en-GB" sz="2800" dirty="0"/>
          </a:p>
          <a:p>
            <a:endParaRPr lang="en-GB" sz="27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D7EE0-AFD9-4C86-9F78-AC755C47A0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9487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3E9724-6265-4418-AB61-8627D63D85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A2462DF-AB4E-4E21-825E-BD263BC5B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Key terms and concepts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985C3-EC04-4D10-8DE6-F004B6A482A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6" name="Google Shape;113;ge1d33da23d_0_12">
            <a:extLst>
              <a:ext uri="{FF2B5EF4-FFF2-40B4-BE49-F238E27FC236}">
                <a16:creationId xmlns:a16="http://schemas.microsoft.com/office/drawing/2014/main" id="{EE61021E-E2B2-4899-A035-48B06B4C1D08}"/>
              </a:ext>
            </a:extLst>
          </p:cNvPr>
          <p:cNvSpPr txBox="1">
            <a:spLocks/>
          </p:cNvSpPr>
          <p:nvPr/>
        </p:nvSpPr>
        <p:spPr>
          <a:xfrm>
            <a:off x="3291893" y="1290750"/>
            <a:ext cx="5287500" cy="42765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0" tIns="45700" rIns="0" bIns="45700" anchor="t" anchorCtr="0">
            <a:normAutofit fontScale="77500" lnSpcReduction="20000"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58757">
              <a:lnSpc>
                <a:spcPct val="110000"/>
              </a:lnSpc>
              <a:spcBef>
                <a:spcPts val="1200"/>
              </a:spcBef>
              <a:buClr>
                <a:schemeClr val="dk1"/>
              </a:buClr>
              <a:buSzPct val="96355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Strategic drift</a:t>
            </a:r>
          </a:p>
          <a:p>
            <a:pPr marL="457200" indent="-36368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SWOT Analysis</a:t>
            </a:r>
          </a:p>
          <a:p>
            <a:pPr marL="457200" indent="-36368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Incremental change</a:t>
            </a:r>
          </a:p>
          <a:p>
            <a:pPr marL="457200" indent="-36368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Step change</a:t>
            </a:r>
          </a:p>
          <a:p>
            <a:pPr marL="457200" indent="-36368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Restructuring</a:t>
            </a:r>
          </a:p>
          <a:p>
            <a:pPr marL="457200" indent="-36368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Delayering </a:t>
            </a:r>
          </a:p>
          <a:p>
            <a:pPr marL="457200" indent="-36368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Internal and external change</a:t>
            </a:r>
          </a:p>
          <a:p>
            <a:pPr marL="457200" indent="-36368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Economic growth </a:t>
            </a:r>
          </a:p>
          <a:p>
            <a:pPr marL="457200" indent="-36368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Market share &amp; growth</a:t>
            </a:r>
          </a:p>
          <a:p>
            <a:pPr marL="457200" indent="-36368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Diversification</a:t>
            </a:r>
          </a:p>
          <a:p>
            <a:pPr marL="457200" indent="-36368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Economies of scale</a:t>
            </a:r>
          </a:p>
          <a:p>
            <a:pPr marL="457200" indent="-36368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Productivity</a:t>
            </a:r>
          </a:p>
          <a:p>
            <a:pPr marL="457200" indent="-36368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❏"/>
            </a:pPr>
            <a:r>
              <a:rPr lang="en-GB" sz="2743" b="1">
                <a:solidFill>
                  <a:schemeClr val="dk1"/>
                </a:solidFill>
              </a:rPr>
              <a:t>Demography</a:t>
            </a:r>
          </a:p>
          <a:p>
            <a:pPr marL="0" indent="0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Tx/>
              <a:buSzPct val="122241"/>
              <a:buFont typeface="Arial" panose="020B0604020202020204" pitchFamily="34" charset="0"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8614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EA5149-C9E9-4CB0-88F7-8A94E48639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740775B-458E-430C-BD8E-3752353A3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What is SWOT analysis?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A9B3B6-A575-430B-9B09-E750DDDC15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28233" y="1574276"/>
            <a:ext cx="7814820" cy="4693852"/>
          </a:xfrm>
        </p:spPr>
        <p:txBody>
          <a:bodyPr/>
          <a:lstStyle/>
          <a:p>
            <a:r>
              <a:rPr lang="en-GB" sz="28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SWOT analysis is a framework that helps a business assess and evaluate its </a:t>
            </a:r>
            <a:r>
              <a:rPr lang="en-GB" sz="28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competitive position</a:t>
            </a:r>
            <a:r>
              <a:rPr lang="en-GB" sz="2800" b="1" dirty="0">
                <a:ea typeface="Arial"/>
                <a:cs typeface="Arial"/>
                <a:sym typeface="Arial"/>
              </a:rPr>
              <a:t>.</a:t>
            </a:r>
            <a:endParaRPr lang="en-GB" sz="8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endParaRPr lang="en-GB" sz="27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70E7EF-2161-4FEE-9BFE-F58AFB732A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6107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A00127-5CA5-4FCA-B0AD-14A9FA3F3F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3C7F32-765A-4517-A4B5-C714FA67D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SWOT analysis overview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F3D7E-DCC2-437F-9B60-6E337E202FC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pic>
        <p:nvPicPr>
          <p:cNvPr id="6" name="Google Shape;125;ge07fd2c44e_1_25">
            <a:extLst>
              <a:ext uri="{FF2B5EF4-FFF2-40B4-BE49-F238E27FC236}">
                <a16:creationId xmlns:a16="http://schemas.microsoft.com/office/drawing/2014/main" id="{2FC57424-FEE9-404C-B97A-1B4DDE4D11F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6477" t="4783" r="4656" b="6311"/>
          <a:stretch/>
        </p:blipFill>
        <p:spPr>
          <a:xfrm>
            <a:off x="2551420" y="952107"/>
            <a:ext cx="6768445" cy="51281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3096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F74BDD-E0D2-4116-8781-E374112BDF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6BCFF-43F1-4168-8422-ADFC899F26F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graphicFrame>
        <p:nvGraphicFramePr>
          <p:cNvPr id="6" name="Google Shape;131;ge1d9518744_1_6">
            <a:extLst>
              <a:ext uri="{FF2B5EF4-FFF2-40B4-BE49-F238E27FC236}">
                <a16:creationId xmlns:a16="http://schemas.microsoft.com/office/drawing/2014/main" id="{EECF6A53-D05B-4AB3-A1CF-5CDDEB1166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8705801"/>
              </p:ext>
            </p:extLst>
          </p:nvPr>
        </p:nvGraphicFramePr>
        <p:xfrm>
          <a:off x="831425" y="1069539"/>
          <a:ext cx="10529150" cy="4342200"/>
        </p:xfrm>
        <a:graphic>
          <a:graphicData uri="http://schemas.openxmlformats.org/drawingml/2006/table">
            <a:tbl>
              <a:tblPr>
                <a:noFill/>
                <a:tableStyleId>{D9484573-C29E-4D4E-8497-ED5FD9E38D36}</a:tableStyleId>
              </a:tblPr>
              <a:tblGrid>
                <a:gridCol w="236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2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2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22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1050">
                <a:tc grid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400" b="1" u="none" strike="noStrike" cap="none" dirty="0"/>
                        <a:t>Strengths</a:t>
                      </a:r>
                      <a:endParaRPr sz="2400" b="1" u="none" strike="noStrike" cap="none" dirty="0"/>
                    </a:p>
                  </a:txBody>
                  <a:tcPr marL="68575" marR="68575" marT="91425" marB="914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9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Market share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Technological leadership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Leadership and management skills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High productivity</a:t>
                      </a:r>
                      <a:endParaRPr sz="2000" b="1" u="none" strike="noStrike" cap="none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6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Economies of scale</a:t>
                      </a:r>
                      <a:endParaRPr sz="2000" b="1" u="none" strike="noStrike" cap="none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Brand reputation</a:t>
                      </a:r>
                      <a:endParaRPr sz="2000" b="1" u="none" strike="noStrike" cap="none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Financial resources</a:t>
                      </a:r>
                      <a:endParaRPr sz="2000" b="1" u="none" strike="noStrike" cap="none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Distribution network</a:t>
                      </a:r>
                      <a:endParaRPr sz="2000" b="1" u="none" strike="noStrike" cap="none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16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High quality</a:t>
                      </a:r>
                      <a:endParaRPr sz="2000" b="1" u="none" strike="noStrike" cap="none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Protected IP</a:t>
                      </a:r>
                      <a:endParaRPr sz="2000" b="1" u="none" strike="noStrike" cap="none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Research and development capabilities</a:t>
                      </a:r>
                      <a:endParaRPr sz="2000" b="1" u="none" strike="noStrike" cap="none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9690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803642-34E9-4232-BA16-8D6AC51C89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8CC0DF-6FD7-4C13-A6DC-8190209DA5C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graphicFrame>
        <p:nvGraphicFramePr>
          <p:cNvPr id="6" name="Google Shape;137;ge1d9518744_1_11">
            <a:extLst>
              <a:ext uri="{FF2B5EF4-FFF2-40B4-BE49-F238E27FC236}">
                <a16:creationId xmlns:a16="http://schemas.microsoft.com/office/drawing/2014/main" id="{7871D5B2-C033-4D08-A93C-5DE5126311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4824452"/>
              </p:ext>
            </p:extLst>
          </p:nvPr>
        </p:nvGraphicFramePr>
        <p:xfrm>
          <a:off x="880150" y="1108194"/>
          <a:ext cx="10431700" cy="4187375"/>
        </p:xfrm>
        <a:graphic>
          <a:graphicData uri="http://schemas.openxmlformats.org/drawingml/2006/table">
            <a:tbl>
              <a:tblPr>
                <a:noFill/>
                <a:tableStyleId>{D9484573-C29E-4D4E-8497-ED5FD9E38D36}</a:tableStyleId>
              </a:tblPr>
              <a:tblGrid>
                <a:gridCol w="260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7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7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1750">
                <a:tc grid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b="1" u="none" strike="noStrike" cap="none" dirty="0"/>
                        <a:t>Weaknesses</a:t>
                      </a:r>
                      <a:endParaRPr sz="2400" b="1" u="none" strike="noStrike" cap="none" dirty="0"/>
                    </a:p>
                  </a:txBody>
                  <a:tcPr marL="68575" marR="68575" marT="91425" marB="914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8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Inadequate distribution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Low productivity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Outdated technology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Quality problems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8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Cash-flow problems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Demotivated staff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Weak brand name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Skills gap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8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Undifferentiated product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Low market share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2000" b="1" u="none" strike="noStrike" cap="none" dirty="0"/>
                        <a:t>High costs</a:t>
                      </a:r>
                      <a:endParaRPr sz="20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 b="1" u="none" strike="noStrike" cap="none" dirty="0"/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5755970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7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9BA8B7"/>
      </a:accent1>
      <a:accent2>
        <a:srgbClr val="E6A02E"/>
      </a:accent2>
      <a:accent3>
        <a:srgbClr val="BF6A3B"/>
      </a:accent3>
      <a:accent4>
        <a:srgbClr val="92987A"/>
      </a:accent4>
      <a:accent5>
        <a:srgbClr val="857659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6" ma:contentTypeDescription="Create a new document." ma:contentTypeScope="" ma:versionID="0f627ac8ac796d0912ca7dfbd8a8a9aa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a06230f52e8ad95caf0184dcb1ba937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8A2DCF9-0C44-4B7B-80FA-1CE7E59DC5C2}"/>
</file>

<file path=customXml/itemProps2.xml><?xml version="1.0" encoding="utf-8"?>
<ds:datastoreItem xmlns:ds="http://schemas.openxmlformats.org/officeDocument/2006/customXml" ds:itemID="{BD2FD0C8-4195-440B-BFD8-9055E6246D53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5b445847-c24f-4193-86d7-f1d3b43b6266"/>
    <ds:schemaRef ds:uri="http://purl.org/dc/terms/"/>
    <ds:schemaRef ds:uri="http://schemas.openxmlformats.org/package/2006/metadata/core-properties"/>
    <ds:schemaRef ds:uri="http://purl.org/dc/dcmitype/"/>
    <ds:schemaRef ds:uri="1e93ca30-efe2-4bb4-90cd-d2db97fb21c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862259E-509D-4C0D-A517-FA431A1205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540</Words>
  <Application>Microsoft Office PowerPoint</Application>
  <PresentationFormat>Widescreen</PresentationFormat>
  <Paragraphs>132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1_RetrospectVTI</vt:lpstr>
      <vt:lpstr>ETF Master</vt:lpstr>
      <vt:lpstr>Project and change management</vt:lpstr>
      <vt:lpstr>02</vt:lpstr>
      <vt:lpstr>Learning objectives</vt:lpstr>
      <vt:lpstr>Starter</vt:lpstr>
      <vt:lpstr>Key terms and concepts</vt:lpstr>
      <vt:lpstr>What is SWOT analysis? </vt:lpstr>
      <vt:lpstr>SWOT analysis overview</vt:lpstr>
      <vt:lpstr>PowerPoint Presentation</vt:lpstr>
      <vt:lpstr>PowerPoint Presentation</vt:lpstr>
      <vt:lpstr>PowerPoint Presentation</vt:lpstr>
      <vt:lpstr>PowerPoint Presentation</vt:lpstr>
      <vt:lpstr>SWOT analysis example: Tesco</vt:lpstr>
      <vt:lpstr>SWOT card-sorting activity</vt:lpstr>
      <vt:lpstr>Plenary</vt:lpstr>
      <vt:lpstr>  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and Change Management</dc:title>
  <dc:creator>Niail Campbell</dc:creator>
  <cp:lastModifiedBy>Adi</cp:lastModifiedBy>
  <cp:revision>12</cp:revision>
  <dcterms:created xsi:type="dcterms:W3CDTF">2021-06-18T13:28:36Z</dcterms:created>
  <dcterms:modified xsi:type="dcterms:W3CDTF">2022-06-03T19:47:26Z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