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4"/>
  </p:sldMasterIdLst>
  <p:notesMasterIdLst>
    <p:notesMasterId r:id="rId48"/>
  </p:notesMasterIdLst>
  <p:handoutMasterIdLst>
    <p:handoutMasterId r:id="rId49"/>
  </p:handoutMasterIdLst>
  <p:sldIdLst>
    <p:sldId id="391" r:id="rId5"/>
    <p:sldId id="296" r:id="rId6"/>
    <p:sldId id="298" r:id="rId7"/>
    <p:sldId id="301" r:id="rId8"/>
    <p:sldId id="299" r:id="rId9"/>
    <p:sldId id="303" r:id="rId10"/>
    <p:sldId id="304" r:id="rId11"/>
    <p:sldId id="263" r:id="rId12"/>
    <p:sldId id="321" r:id="rId13"/>
    <p:sldId id="329" r:id="rId14"/>
    <p:sldId id="323" r:id="rId15"/>
    <p:sldId id="302" r:id="rId16"/>
    <p:sldId id="309" r:id="rId17"/>
    <p:sldId id="317" r:id="rId18"/>
    <p:sldId id="310" r:id="rId19"/>
    <p:sldId id="318" r:id="rId20"/>
    <p:sldId id="308" r:id="rId21"/>
    <p:sldId id="324" r:id="rId22"/>
    <p:sldId id="325" r:id="rId23"/>
    <p:sldId id="326" r:id="rId24"/>
    <p:sldId id="320" r:id="rId25"/>
    <p:sldId id="313" r:id="rId26"/>
    <p:sldId id="314" r:id="rId27"/>
    <p:sldId id="262" r:id="rId28"/>
    <p:sldId id="330" r:id="rId29"/>
    <p:sldId id="332" r:id="rId30"/>
    <p:sldId id="331"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13AB20-9E19-5782-43A2-45E4C6723A3A}" name="Hannah.johnson" initials="Ha" userId="S::hannah.johnson_southessex.ac.uk#ext#@aoctenant.onmicrosoft.com::1235d0b5-0f77-4ded-a3d6-645e60fbaacb" providerId="AD"/>
  <p188:author id="{E68DBF29-173B-1EE4-E980-EBF86C79181A}" name="Editor" initials="E" userId="Editor" providerId="None"/>
  <p188:author id="{89AA005E-741E-AE8D-4073-45F917CFA40B}" name="Hannah Johnson" initials="HJ" userId="S::Hannah.Johnson@southessex.ac.uk::9c326dd1-dfc8-4e9d-a0d3-05bc2ccbb5df" providerId="AD"/>
  <p188:author id="{8C8AC173-E54B-0DD3-4D18-0FFD385F7EF4}" name="Lucy Springall" initials="LS" userId="S::Lucy.Springall@ad.aoc.co.uk::e4236610-272f-44af-aba9-45f426dfe81c" providerId="AD"/>
  <p188:author id="{4F554196-7841-BD7A-F035-D52681CE17AC}" name="Claire Callow" initials="CC" userId="S::claire.callow@etfoundation.co.uk::bf75c9c5-7a32-4e70-b24a-119ac41439fd" providerId="AD"/>
  <p188:author id="{6BEE51D8-7DFA-0C73-07A6-B6FDEC75D2C7}" name="Sharon Moore" initials="SM" userId="11e493e1b663773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F8"/>
    <a:srgbClr val="E51C41"/>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9B15A-D95B-449B-8158-9E6F5B8B62A6}" v="3" dt="2023-11-03T14:38:08.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80" y="44"/>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4B82452-3B3D-4B10-B5B2-216C3ED6E0C1}" type="datetimeFigureOut">
              <a:rPr lang="en-GB" smtClean="0"/>
              <a:pPr/>
              <a:t>07/11/2023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3A1484-528B-4725-8337-7ACDB6138B8F}" type="datetimeFigureOut">
              <a:rPr lang="en-GB" smtClean="0"/>
              <a:pPr/>
              <a:t>07/11/2023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a:p>
        </p:txBody>
      </p:sp>
    </p:spTree>
    <p:extLst>
      <p:ext uri="{BB962C8B-B14F-4D97-AF65-F5344CB8AC3E}">
        <p14:creationId xmlns:p14="http://schemas.microsoft.com/office/powerpoint/2010/main" val="149472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11</a:t>
            </a:fld>
            <a:endParaRPr lang="en-GB"/>
          </a:p>
        </p:txBody>
      </p:sp>
    </p:spTree>
    <p:extLst>
      <p:ext uri="{BB962C8B-B14F-4D97-AF65-F5344CB8AC3E}">
        <p14:creationId xmlns:p14="http://schemas.microsoft.com/office/powerpoint/2010/main" val="272685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A profit and loss account shows the organisation’s revenue, expenses and profit or loss for a specific period. It helps stakeholders understand how the organisation is performing financially.</a:t>
            </a:r>
          </a:p>
        </p:txBody>
      </p:sp>
      <p:sp>
        <p:nvSpPr>
          <p:cNvPr id="4" name="Slide Number Placeholder 3"/>
          <p:cNvSpPr>
            <a:spLocks noGrp="1"/>
          </p:cNvSpPr>
          <p:nvPr>
            <p:ph type="sldNum" sz="quarter" idx="5"/>
          </p:nvPr>
        </p:nvSpPr>
        <p:spPr/>
        <p:txBody>
          <a:bodyPr/>
          <a:lstStyle/>
          <a:p>
            <a:fld id="{9920340D-206C-4C41-A35B-4D72CE2F2B89}" type="slidenum">
              <a:rPr lang="en-GB" smtClean="0"/>
              <a:t>12</a:t>
            </a:fld>
            <a:endParaRPr lang="en-GB"/>
          </a:p>
        </p:txBody>
      </p:sp>
    </p:spTree>
    <p:extLst>
      <p:ext uri="{BB962C8B-B14F-4D97-AF65-F5344CB8AC3E}">
        <p14:creationId xmlns:p14="http://schemas.microsoft.com/office/powerpoint/2010/main" val="70202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13</a:t>
            </a:fld>
            <a:endParaRPr lang="en-GB"/>
          </a:p>
        </p:txBody>
      </p:sp>
    </p:spTree>
    <p:extLst>
      <p:ext uri="{BB962C8B-B14F-4D97-AF65-F5344CB8AC3E}">
        <p14:creationId xmlns:p14="http://schemas.microsoft.com/office/powerpoint/2010/main" val="210733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15</a:t>
            </a:fld>
            <a:endParaRPr lang="en-GB"/>
          </a:p>
        </p:txBody>
      </p:sp>
    </p:spTree>
    <p:extLst>
      <p:ext uri="{BB962C8B-B14F-4D97-AF65-F5344CB8AC3E}">
        <p14:creationId xmlns:p14="http://schemas.microsoft.com/office/powerpoint/2010/main" val="155849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17</a:t>
            </a:fld>
            <a:endParaRPr lang="en-GB"/>
          </a:p>
        </p:txBody>
      </p:sp>
    </p:spTree>
    <p:extLst>
      <p:ext uri="{BB962C8B-B14F-4D97-AF65-F5344CB8AC3E}">
        <p14:creationId xmlns:p14="http://schemas.microsoft.com/office/powerpoint/2010/main" val="34611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18</a:t>
            </a:fld>
            <a:endParaRPr lang="en-GB"/>
          </a:p>
        </p:txBody>
      </p:sp>
    </p:spTree>
    <p:extLst>
      <p:ext uri="{BB962C8B-B14F-4D97-AF65-F5344CB8AC3E}">
        <p14:creationId xmlns:p14="http://schemas.microsoft.com/office/powerpoint/2010/main" val="115336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19</a:t>
            </a:fld>
            <a:endParaRPr lang="en-GB"/>
          </a:p>
        </p:txBody>
      </p:sp>
    </p:spTree>
    <p:extLst>
      <p:ext uri="{BB962C8B-B14F-4D97-AF65-F5344CB8AC3E}">
        <p14:creationId xmlns:p14="http://schemas.microsoft.com/office/powerpoint/2010/main" val="2821394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with learners why it is important to understand and use the correct financial terms. What could happen if the incorrect terms are used?</a:t>
            </a:r>
          </a:p>
        </p:txBody>
      </p:sp>
      <p:sp>
        <p:nvSpPr>
          <p:cNvPr id="4" name="Slide Number Placeholder 3"/>
          <p:cNvSpPr>
            <a:spLocks noGrp="1"/>
          </p:cNvSpPr>
          <p:nvPr>
            <p:ph type="sldNum" sz="quarter" idx="5"/>
          </p:nvPr>
        </p:nvSpPr>
        <p:spPr/>
        <p:txBody>
          <a:bodyPr/>
          <a:lstStyle/>
          <a:p>
            <a:fld id="{9920340D-206C-4C41-A35B-4D72CE2F2B89}" type="slidenum">
              <a:rPr lang="en-GB" smtClean="0"/>
              <a:t>21</a:t>
            </a:fld>
            <a:endParaRPr lang="en-GB"/>
          </a:p>
        </p:txBody>
      </p:sp>
    </p:spTree>
    <p:extLst>
      <p:ext uri="{BB962C8B-B14F-4D97-AF65-F5344CB8AC3E}">
        <p14:creationId xmlns:p14="http://schemas.microsoft.com/office/powerpoint/2010/main" val="1387595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22</a:t>
            </a:fld>
            <a:endParaRPr lang="en-GB"/>
          </a:p>
        </p:txBody>
      </p:sp>
    </p:spTree>
    <p:extLst>
      <p:ext uri="{BB962C8B-B14F-4D97-AF65-F5344CB8AC3E}">
        <p14:creationId xmlns:p14="http://schemas.microsoft.com/office/powerpoint/2010/main" val="2086436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23</a:t>
            </a:fld>
            <a:endParaRPr lang="en-GB"/>
          </a:p>
        </p:txBody>
      </p:sp>
    </p:spTree>
    <p:extLst>
      <p:ext uri="{BB962C8B-B14F-4D97-AF65-F5344CB8AC3E}">
        <p14:creationId xmlns:p14="http://schemas.microsoft.com/office/powerpoint/2010/main" val="314818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a:p>
        </p:txBody>
      </p:sp>
    </p:spTree>
    <p:extLst>
      <p:ext uri="{BB962C8B-B14F-4D97-AF65-F5344CB8AC3E}">
        <p14:creationId xmlns:p14="http://schemas.microsoft.com/office/powerpoint/2010/main" val="403876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24</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25</a:t>
            </a:fld>
            <a:endParaRPr lang="en-GB"/>
          </a:p>
        </p:txBody>
      </p:sp>
    </p:spTree>
    <p:extLst>
      <p:ext uri="{BB962C8B-B14F-4D97-AF65-F5344CB8AC3E}">
        <p14:creationId xmlns:p14="http://schemas.microsoft.com/office/powerpoint/2010/main" val="403876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26</a:t>
            </a:fld>
            <a:endParaRPr lang="en-GB"/>
          </a:p>
        </p:txBody>
      </p:sp>
    </p:spTree>
    <p:extLst>
      <p:ext uri="{BB962C8B-B14F-4D97-AF65-F5344CB8AC3E}">
        <p14:creationId xmlns:p14="http://schemas.microsoft.com/office/powerpoint/2010/main" val="935955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27</a:t>
            </a:fld>
            <a:endParaRPr lang="en-GB"/>
          </a:p>
        </p:txBody>
      </p:sp>
    </p:spTree>
    <p:extLst>
      <p:ext uri="{BB962C8B-B14F-4D97-AF65-F5344CB8AC3E}">
        <p14:creationId xmlns:p14="http://schemas.microsoft.com/office/powerpoint/2010/main" val="688696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28</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374151"/>
                </a:solidFill>
                <a:effectLst/>
                <a:latin typeface="Söhne"/>
              </a:rPr>
              <a:t>Stakeholders are individuals or groups who have an interest in a company and its operations. They can have a significant impact on a company’s finances in several ways.</a:t>
            </a:r>
          </a:p>
          <a:p>
            <a:pPr algn="l">
              <a:buFont typeface="+mj-lt"/>
              <a:buAutoNum type="arabicPeriod"/>
            </a:pPr>
            <a:r>
              <a:rPr lang="en-GB" b="0" i="0">
                <a:solidFill>
                  <a:srgbClr val="374151"/>
                </a:solidFill>
                <a:effectLst/>
                <a:latin typeface="Söhne"/>
              </a:rPr>
              <a:t> Shareholders/investors: they are the primary source of capital for a company, and their investments provide the company with the financial resources it needs to operate and grow. Shareholders expect a return on their investment in the form of dividends or capital appreciation. They can influence the company’s financial decisions by exercising their voting rights and by pressuring management to increase profits and share prices.</a:t>
            </a:r>
          </a:p>
          <a:p>
            <a:pPr algn="l">
              <a:buFont typeface="+mj-lt"/>
              <a:buAutoNum type="arabicPeriod"/>
            </a:pPr>
            <a:r>
              <a:rPr lang="en-GB" b="0" i="0">
                <a:solidFill>
                  <a:srgbClr val="374151"/>
                </a:solidFill>
                <a:effectLst/>
                <a:latin typeface="Söhne"/>
              </a:rPr>
              <a:t> Customers: they make up a critical stakeholder group that can have a significant impact on a company’s finances. They provide the company with revenue through the purchase of goods and services. Satisfied customers can help a company to increase its sales and profits, while dissatisfied customers can damage the company’s reputation and revenue.</a:t>
            </a:r>
          </a:p>
          <a:p>
            <a:pPr algn="l">
              <a:buFont typeface="+mj-lt"/>
              <a:buAutoNum type="arabicPeriod"/>
            </a:pPr>
            <a:r>
              <a:rPr lang="en-GB" b="0" i="0">
                <a:solidFill>
                  <a:srgbClr val="374151"/>
                </a:solidFill>
                <a:effectLst/>
                <a:latin typeface="Söhne"/>
              </a:rPr>
              <a:t> Employees: they form another critical stakeholder group that can affect a company’s finances. They contribute to the company’s operations and productivity, and can influence the company’s financial performance through their work output, motivation and retention. Satisfied employees can lead to higher productivity, lower turnover and improved financial performance.</a:t>
            </a:r>
          </a:p>
          <a:p>
            <a:pPr algn="l">
              <a:buFont typeface="+mj-lt"/>
              <a:buAutoNum type="arabicPeriod"/>
            </a:pPr>
            <a:r>
              <a:rPr lang="en-GB" b="0" i="0">
                <a:solidFill>
                  <a:srgbClr val="374151"/>
                </a:solidFill>
                <a:effectLst/>
                <a:latin typeface="Söhne"/>
              </a:rPr>
              <a:t> Suppliers: they provide the company with the raw materials and supplies it needs to produce goods and services. They can influence the company’s finances by setting prices and terms of payment, and by providing high-quality goods and services that meet the company’s needs.</a:t>
            </a:r>
          </a:p>
          <a:p>
            <a:pPr algn="l">
              <a:buFont typeface="+mj-lt"/>
              <a:buAutoNum type="arabicPeriod"/>
            </a:pPr>
            <a:r>
              <a:rPr lang="en-GB" b="0" i="0">
                <a:solidFill>
                  <a:srgbClr val="374151"/>
                </a:solidFill>
                <a:effectLst/>
                <a:latin typeface="Söhne"/>
              </a:rPr>
              <a:t> Regulators/government bodies: they can impact a company’s finances through various regulations and policies. These can include tax laws, environmental regulations, labour laws and safety regulations. Failure to comply with these regulations can result in fines, penalties and other financial costs.</a:t>
            </a:r>
          </a:p>
          <a:p>
            <a:pPr algn="l"/>
            <a:r>
              <a:rPr lang="en-GB" b="0" i="0">
                <a:solidFill>
                  <a:srgbClr val="374151"/>
                </a:solidFill>
                <a:effectLst/>
                <a:latin typeface="Söhne"/>
              </a:rPr>
              <a:t>In summary, stakeholders can have a significant impact on a company's finances through their investment, purchasing decisions, work output, pricing, regulations and policies. It is essential for companies to manage their relationships with stakeholders effectively, in order to ensure long-term financial success.</a:t>
            </a:r>
          </a:p>
        </p:txBody>
      </p:sp>
      <p:sp>
        <p:nvSpPr>
          <p:cNvPr id="4" name="Slide Number Placeholder 3"/>
          <p:cNvSpPr>
            <a:spLocks noGrp="1"/>
          </p:cNvSpPr>
          <p:nvPr>
            <p:ph type="sldNum" sz="quarter" idx="5"/>
          </p:nvPr>
        </p:nvSpPr>
        <p:spPr/>
        <p:txBody>
          <a:bodyPr/>
          <a:lstStyle/>
          <a:p>
            <a:fld id="{9920340D-206C-4C41-A35B-4D72CE2F2B89}" type="slidenum">
              <a:rPr lang="en-GB" smtClean="0"/>
              <a:t>29</a:t>
            </a:fld>
            <a:endParaRPr lang="en-GB"/>
          </a:p>
        </p:txBody>
      </p:sp>
    </p:spTree>
    <p:extLst>
      <p:ext uri="{BB962C8B-B14F-4D97-AF65-F5344CB8AC3E}">
        <p14:creationId xmlns:p14="http://schemas.microsoft.com/office/powerpoint/2010/main" val="1004033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30</a:t>
            </a:fld>
            <a:endParaRPr lang="en-GB"/>
          </a:p>
        </p:txBody>
      </p:sp>
    </p:spTree>
    <p:extLst>
      <p:ext uri="{BB962C8B-B14F-4D97-AF65-F5344CB8AC3E}">
        <p14:creationId xmlns:p14="http://schemas.microsoft.com/office/powerpoint/2010/main" val="3750934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31</a:t>
            </a:fld>
            <a:endParaRPr lang="en-GB"/>
          </a:p>
        </p:txBody>
      </p:sp>
    </p:spTree>
    <p:extLst>
      <p:ext uri="{BB962C8B-B14F-4D97-AF65-F5344CB8AC3E}">
        <p14:creationId xmlns:p14="http://schemas.microsoft.com/office/powerpoint/2010/main" val="2907858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32</a:t>
            </a:fld>
            <a:endParaRPr lang="en-GB"/>
          </a:p>
        </p:txBody>
      </p:sp>
    </p:spTree>
    <p:extLst>
      <p:ext uri="{BB962C8B-B14F-4D97-AF65-F5344CB8AC3E}">
        <p14:creationId xmlns:p14="http://schemas.microsoft.com/office/powerpoint/2010/main" val="941577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33</a:t>
            </a:fld>
            <a:endParaRPr lang="en-GB"/>
          </a:p>
        </p:txBody>
      </p:sp>
    </p:spTree>
    <p:extLst>
      <p:ext uri="{BB962C8B-B14F-4D97-AF65-F5344CB8AC3E}">
        <p14:creationId xmlns:p14="http://schemas.microsoft.com/office/powerpoint/2010/main" val="149708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a:t>
            </a:fld>
            <a:endParaRPr lang="en-GB"/>
          </a:p>
        </p:txBody>
      </p:sp>
    </p:spTree>
    <p:extLst>
      <p:ext uri="{BB962C8B-B14F-4D97-AF65-F5344CB8AC3E}">
        <p14:creationId xmlns:p14="http://schemas.microsoft.com/office/powerpoint/2010/main" val="935955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34</a:t>
            </a:fld>
            <a:endParaRPr lang="en-GB"/>
          </a:p>
        </p:txBody>
      </p:sp>
    </p:spTree>
    <p:extLst>
      <p:ext uri="{BB962C8B-B14F-4D97-AF65-F5344CB8AC3E}">
        <p14:creationId xmlns:p14="http://schemas.microsoft.com/office/powerpoint/2010/main" val="3363721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35</a:t>
            </a:fld>
            <a:endParaRPr lang="en-GB"/>
          </a:p>
        </p:txBody>
      </p:sp>
    </p:spTree>
    <p:extLst>
      <p:ext uri="{BB962C8B-B14F-4D97-AF65-F5344CB8AC3E}">
        <p14:creationId xmlns:p14="http://schemas.microsoft.com/office/powerpoint/2010/main" val="461938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36</a:t>
            </a:fld>
            <a:endParaRPr lang="en-GB"/>
          </a:p>
        </p:txBody>
      </p:sp>
    </p:spTree>
    <p:extLst>
      <p:ext uri="{BB962C8B-B14F-4D97-AF65-F5344CB8AC3E}">
        <p14:creationId xmlns:p14="http://schemas.microsoft.com/office/powerpoint/2010/main" val="2385220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37</a:t>
            </a:fld>
            <a:endParaRPr lang="en-GB"/>
          </a:p>
        </p:txBody>
      </p:sp>
    </p:spTree>
    <p:extLst>
      <p:ext uri="{BB962C8B-B14F-4D97-AF65-F5344CB8AC3E}">
        <p14:creationId xmlns:p14="http://schemas.microsoft.com/office/powerpoint/2010/main" val="909802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38</a:t>
            </a:fld>
            <a:endParaRPr lang="en-GB"/>
          </a:p>
        </p:txBody>
      </p:sp>
    </p:spTree>
    <p:extLst>
      <p:ext uri="{BB962C8B-B14F-4D97-AF65-F5344CB8AC3E}">
        <p14:creationId xmlns:p14="http://schemas.microsoft.com/office/powerpoint/2010/main" val="2501476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39</a:t>
            </a:fld>
            <a:endParaRPr lang="en-GB"/>
          </a:p>
        </p:txBody>
      </p:sp>
    </p:spTree>
    <p:extLst>
      <p:ext uri="{BB962C8B-B14F-4D97-AF65-F5344CB8AC3E}">
        <p14:creationId xmlns:p14="http://schemas.microsoft.com/office/powerpoint/2010/main" val="972802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40</a:t>
            </a:fld>
            <a:endParaRPr lang="en-GB"/>
          </a:p>
        </p:txBody>
      </p:sp>
    </p:spTree>
    <p:extLst>
      <p:ext uri="{BB962C8B-B14F-4D97-AF65-F5344CB8AC3E}">
        <p14:creationId xmlns:p14="http://schemas.microsoft.com/office/powerpoint/2010/main" val="1518017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41</a:t>
            </a:fld>
            <a:endParaRPr lang="en-GB"/>
          </a:p>
        </p:txBody>
      </p:sp>
    </p:spTree>
    <p:extLst>
      <p:ext uri="{BB962C8B-B14F-4D97-AF65-F5344CB8AC3E}">
        <p14:creationId xmlns:p14="http://schemas.microsoft.com/office/powerpoint/2010/main" val="2251933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Fixed costs: </a:t>
            </a:r>
            <a:r>
              <a:rPr lang="en-GB" b="0" i="0">
                <a:solidFill>
                  <a:srgbClr val="374151"/>
                </a:solidFill>
                <a:effectLst/>
                <a:latin typeface="Söhne"/>
              </a:rPr>
              <a:t>these costs do not vary with changes in production or sales volumes, and they are generally incurred regardless of the level of business activity. Fixed costs are important to consider when calculating breakeven points and determining profitability levels.</a:t>
            </a:r>
          </a:p>
          <a:p>
            <a:r>
              <a:rPr lang="en-GB" b="0" i="0">
                <a:solidFill>
                  <a:srgbClr val="374151"/>
                </a:solidFill>
                <a:effectLst/>
                <a:latin typeface="Söhne"/>
              </a:rPr>
              <a:t>Variable costs: these costs are important to consider, because they can influence the profit margin of a company. As sales or production increases, variable costs will increase, and the profit margin may decrease. Conversely, when sales or production decreases, variable costs will decrease, and the profit margin may increase. By understanding variable costs, a company can make informed decisions about pricing, production levels and cost management.</a:t>
            </a: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pPr/>
              <a:t>42</a:t>
            </a:fld>
            <a:endParaRPr lang="en-GB"/>
          </a:p>
        </p:txBody>
      </p:sp>
    </p:spTree>
    <p:extLst>
      <p:ext uri="{BB962C8B-B14F-4D97-AF65-F5344CB8AC3E}">
        <p14:creationId xmlns:p14="http://schemas.microsoft.com/office/powerpoint/2010/main" val="4274584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43</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94157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6</a:t>
            </a:fld>
            <a:endParaRPr lang="en-GB"/>
          </a:p>
        </p:txBody>
      </p:sp>
    </p:spTree>
    <p:extLst>
      <p:ext uri="{BB962C8B-B14F-4D97-AF65-F5344CB8AC3E}">
        <p14:creationId xmlns:p14="http://schemas.microsoft.com/office/powerpoint/2010/main" val="244538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7</a:t>
            </a:fld>
            <a:endParaRPr lang="en-GB"/>
          </a:p>
        </p:txBody>
      </p:sp>
    </p:spTree>
    <p:extLst>
      <p:ext uri="{BB962C8B-B14F-4D97-AF65-F5344CB8AC3E}">
        <p14:creationId xmlns:p14="http://schemas.microsoft.com/office/powerpoint/2010/main" val="16511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with learners why it is important to understand and use the correct financial terms. What could happen if the incorrect terms are used?</a:t>
            </a:r>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321866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10</a:t>
            </a:fld>
            <a:endParaRPr lang="en-GB"/>
          </a:p>
        </p:txBody>
      </p:sp>
    </p:spTree>
    <p:extLst>
      <p:ext uri="{BB962C8B-B14F-4D97-AF65-F5344CB8AC3E}">
        <p14:creationId xmlns:p14="http://schemas.microsoft.com/office/powerpoint/2010/main" val="274941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www.etfoundation.co.uk/" TargetMode="External"/><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1" y="249901"/>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1" y="986401"/>
            <a:ext cx="7667625" cy="3601574"/>
          </a:xfrm>
        </p:spPr>
        <p:txBody>
          <a:bodyPr>
            <a:noAutofit/>
          </a:bodyPr>
          <a:lstStyle>
            <a:lvl1pPr marL="0" indent="0">
              <a:lnSpc>
                <a:spcPts val="2800"/>
              </a:lnSpc>
              <a:spcBef>
                <a:spcPts val="0"/>
              </a:spcBef>
              <a:buNone/>
              <a:defRPr sz="2700"/>
            </a:lvl1pPr>
            <a:lvl2pPr marL="269993" indent="-269993">
              <a:lnSpc>
                <a:spcPts val="2800"/>
              </a:lnSpc>
              <a:spcBef>
                <a:spcPts val="0"/>
              </a:spcBef>
              <a:defRPr sz="2700"/>
            </a:lvl2pPr>
            <a:lvl3pPr marL="539987" indent="-269993">
              <a:lnSpc>
                <a:spcPts val="2800"/>
              </a:lnSpc>
              <a:defRPr sz="2700"/>
            </a:lvl3pPr>
            <a:lvl4pPr marL="809980" indent="-269993">
              <a:lnSpc>
                <a:spcPts val="2800"/>
              </a:lnSpc>
              <a:defRPr sz="2700"/>
            </a:lvl4pPr>
            <a:lvl5pPr marL="1079973" indent="-269993">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4"/>
            <a:ext cx="7686376" cy="273844"/>
          </a:xfrm>
        </p:spPr>
        <p:txBody>
          <a:bodyPr/>
          <a:lstStyle/>
          <a:p>
            <a:endParaRPr lang="en-GB"/>
          </a:p>
        </p:txBody>
      </p:sp>
    </p:spTree>
    <p:extLst>
      <p:ext uri="{BB962C8B-B14F-4D97-AF65-F5344CB8AC3E}">
        <p14:creationId xmlns:p14="http://schemas.microsoft.com/office/powerpoint/2010/main" val="406887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Option 4 Blue">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1E030DCF-B2F8-9B49-8C72-F6144F1EF0E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79449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Option 5 Green">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769720E0-D698-5F42-AF67-74E1C999A3E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3886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4DC4DA7F-C0BF-A345-96A5-A61D13AE0B7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09807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25" name="BACKGROUND IMAGE">
            <a:extLst>
              <a:ext uri="{FF2B5EF4-FFF2-40B4-BE49-F238E27FC236}">
                <a16:creationId xmlns:a16="http://schemas.microsoft.com/office/drawing/2014/main" id="{D626228C-9E12-7340-977D-F48BB67DEA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456175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3 Purple">
    <p:spTree>
      <p:nvGrpSpPr>
        <p:cNvPr id="1" name=""/>
        <p:cNvGrpSpPr/>
        <p:nvPr/>
      </p:nvGrpSpPr>
      <p:grpSpPr>
        <a:xfrm>
          <a:off x="0" y="0"/>
          <a:ext cx="0" cy="0"/>
          <a:chOff x="0" y="0"/>
          <a:chExt cx="0" cy="0"/>
        </a:xfrm>
      </p:grpSpPr>
      <p:pic>
        <p:nvPicPr>
          <p:cNvPr id="25" name="BACKGROUND IMAGE">
            <a:extLst>
              <a:ext uri="{FF2B5EF4-FFF2-40B4-BE49-F238E27FC236}">
                <a16:creationId xmlns:a16="http://schemas.microsoft.com/office/drawing/2014/main" id="{6672E05B-8780-C045-94C1-1BCBFAD7027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726442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Option 4 Blue">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F75485EA-9D62-5F49-9769-8E118236F12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93816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Option 5 Green">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36D352E3-B478-244F-884D-70CCDAA9210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779896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Option 1 Red (Locked)">
    <p:spTree>
      <p:nvGrpSpPr>
        <p:cNvPr id="1" name=""/>
        <p:cNvGrpSpPr/>
        <p:nvPr/>
      </p:nvGrpSpPr>
      <p:grpSpPr>
        <a:xfrm>
          <a:off x="0" y="0"/>
          <a:ext cx="0" cy="0"/>
          <a:chOff x="0" y="0"/>
          <a:chExt cx="0" cy="0"/>
        </a:xfrm>
      </p:grpSpPr>
      <p:pic>
        <p:nvPicPr>
          <p:cNvPr id="7" name="BACKGROUND IMAGE">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408978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984DDA82-2029-3943-8C3A-C195DFC0A38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808059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Option 3 Purple">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06435158-31E2-7543-A29F-F72506E2D7E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41112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Option 1 Red (Locked)">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A0FFD4B0-9159-8D48-9C59-956E86C08EE9}"/>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24601"/>
            <a:ext cx="9144000" cy="5137931"/>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04375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Option 4 Blue">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4AF41BBD-0D71-8C40-A89F-259189C9A5C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784535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Option 5 Green">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74B1A681-2E70-0344-8855-394ECF38A0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326686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Option 1 Red (Locked)">
    <p:spTree>
      <p:nvGrpSpPr>
        <p:cNvPr id="1" name=""/>
        <p:cNvGrpSpPr/>
        <p:nvPr/>
      </p:nvGrpSpPr>
      <p:grpSpPr>
        <a:xfrm>
          <a:off x="0" y="0"/>
          <a:ext cx="0" cy="0"/>
          <a:chOff x="0" y="0"/>
          <a:chExt cx="0" cy="0"/>
        </a:xfrm>
      </p:grpSpPr>
      <p:pic>
        <p:nvPicPr>
          <p:cNvPr id="7" name="BACKGROUND IMAGE">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50327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1A2E7624-5EF3-EA44-AD43-B1DC7FEE39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00355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Option 3 Purpl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10C48A06-0A1F-954D-829D-4C1E4A98950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014152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Option 4 Blu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69B09CBA-4AC4-D64C-A1C2-1FC6C910E7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44491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Slide Option 5 Green">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DC60B778-8D96-4D47-BD16-B16AB0F5DB2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266098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78545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EB912"/>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67594FC0-3308-1249-AB5A-1FC574EFD355}"/>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1C3437ED-F536-084E-BB10-4928099CF3A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1" name="T LEVELS LOGO" descr="T Levels Professional Development">
            <a:extLst>
              <a:ext uri="{FF2B5EF4-FFF2-40B4-BE49-F238E27FC236}">
                <a16:creationId xmlns:a16="http://schemas.microsoft.com/office/drawing/2014/main" id="{6CC2D7EA-EDA1-D043-A54E-72AC5AAF0F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63828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Option 2 Yellow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7E99084B-0580-C247-BEE0-9D1F3337576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0"/>
            <a:ext cx="9144000" cy="5137931"/>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80066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6D843F5A-DA33-8B4E-9FD2-492A2FD31B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76A51659-C98D-9149-B758-B7D8DF54E4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1" name="T LEVELS LOGO" descr="T Levels Professional Development">
            <a:extLst>
              <a:ext uri="{FF2B5EF4-FFF2-40B4-BE49-F238E27FC236}">
                <a16:creationId xmlns:a16="http://schemas.microsoft.com/office/drawing/2014/main" id="{AD0D8A39-9D93-964B-A10E-3DF70661A7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2263164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71F8"/>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71F8"/>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27A29B06-9920-6D45-A6DA-7A94FC1970C3}"/>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5B2018CF-28E6-7E40-8B36-5816332E0F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1" name="T LEVELS LOGO" descr="T Levels Professional Development">
            <a:extLst>
              <a:ext uri="{FF2B5EF4-FFF2-40B4-BE49-F238E27FC236}">
                <a16:creationId xmlns:a16="http://schemas.microsoft.com/office/drawing/2014/main" id="{8B65EB05-402D-1748-8051-8034DA82D6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1713644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A068"/>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A068"/>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8169A883-35CE-EB48-9D54-71F0DA23FA6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0" name="ETF LOGO">
            <a:extLst>
              <a:ext uri="{FF2B5EF4-FFF2-40B4-BE49-F238E27FC236}">
                <a16:creationId xmlns:a16="http://schemas.microsoft.com/office/drawing/2014/main" id="{7979A1F8-F02D-4D49-8042-B87C70E1BF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1" name="T LEVELS LOGO" descr="T Levels Professional Development">
            <a:extLst>
              <a:ext uri="{FF2B5EF4-FFF2-40B4-BE49-F238E27FC236}">
                <a16:creationId xmlns:a16="http://schemas.microsoft.com/office/drawing/2014/main" id="{CAE09B20-510C-9E46-8659-338E9FB136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71F8"/>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endParaRPr lang="en-GB"/>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87944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Divider 2">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2"/>
          </a:xfrm>
          <a:prstGeom prst="rect">
            <a:avLst/>
          </a:prstGeom>
        </p:spPr>
      </p:pic>
    </p:spTree>
    <p:extLst>
      <p:ext uri="{BB962C8B-B14F-4D97-AF65-F5344CB8AC3E}">
        <p14:creationId xmlns:p14="http://schemas.microsoft.com/office/powerpoint/2010/main" val="1304608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267539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Divider 1">
    <p:bg>
      <p:bgPr>
        <a:solidFill>
          <a:srgbClr val="0071F8"/>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495165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Divider 2">
    <p:bg>
      <p:bgPr>
        <a:solidFill>
          <a:srgbClr val="00A068"/>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1" y="288833"/>
            <a:ext cx="892437" cy="472466"/>
          </a:xfrm>
          <a:prstGeom prst="rect">
            <a:avLst/>
          </a:prstGeom>
        </p:spPr>
      </p:pic>
    </p:spTree>
    <p:extLst>
      <p:ext uri="{BB962C8B-B14F-4D97-AF65-F5344CB8AC3E}">
        <p14:creationId xmlns:p14="http://schemas.microsoft.com/office/powerpoint/2010/main" val="282971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Option 3 Purpl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485D52BE-2C66-9A40-A0FF-6793C274E26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6875"/>
            <a:ext cx="9144000" cy="5137931"/>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056669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267726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Tree>
    <p:extLst>
      <p:ext uri="{BB962C8B-B14F-4D97-AF65-F5344CB8AC3E}">
        <p14:creationId xmlns:p14="http://schemas.microsoft.com/office/powerpoint/2010/main" val="4068877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11590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395805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2797063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485138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610342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92217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D1AF2D4C-9CD0-B44D-B5CD-04B37D98F8C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34277239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BFC11F3F-B757-9441-BCF0-F07A1DF6C9E3}"/>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229637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Option 4 Blu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FED04D8A-2191-444A-8B92-2289689D887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8386"/>
            <a:ext cx="9144000" cy="5137931"/>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4082175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7877960D-6F48-B34C-A702-9C399DDDF017}"/>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38085671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27092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pic>
        <p:nvPicPr>
          <p:cNvPr id="11" name="Logo" descr="Education and Training Foundation Logo">
            <a:extLst>
              <a:ext uri="{FF2B5EF4-FFF2-40B4-BE49-F238E27FC236}">
                <a16:creationId xmlns:a16="http://schemas.microsoft.com/office/drawing/2014/main" id="{7D7663F1-DFD6-1A44-A50B-2ABF86AF49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7" name="Rectangle 16">
            <a:extLst>
              <a:ext uri="{FF2B5EF4-FFF2-40B4-BE49-F238E27FC236}">
                <a16:creationId xmlns:a16="http://schemas.microsoft.com/office/drawing/2014/main" id="{69A22DD6-14BC-CF43-9722-8BD9FD568B6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8" name="Rectangle 17">
            <a:extLst>
              <a:ext uri="{FF2B5EF4-FFF2-40B4-BE49-F238E27FC236}">
                <a16:creationId xmlns:a16="http://schemas.microsoft.com/office/drawing/2014/main" id="{933E0F30-4DD6-0F46-9159-49E2CB38564A}"/>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1">
            <a:extLst>
              <a:ext uri="{FF2B5EF4-FFF2-40B4-BE49-F238E27FC236}">
                <a16:creationId xmlns:a16="http://schemas.microsoft.com/office/drawing/2014/main" id="{C54FB554-6C0F-7F41-B3B1-73F3D30F82BD}"/>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0" name="Subtitle 2">
            <a:extLst>
              <a:ext uri="{FF2B5EF4-FFF2-40B4-BE49-F238E27FC236}">
                <a16:creationId xmlns:a16="http://schemas.microsoft.com/office/drawing/2014/main" id="{19081514-9C2F-EE48-B61F-88BD493A9F3E}"/>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1" name="Web address" descr="www.ETFOUNDATION.CO.UK&#10;">
            <a:extLst>
              <a:ext uri="{FF2B5EF4-FFF2-40B4-BE49-F238E27FC236}">
                <a16:creationId xmlns:a16="http://schemas.microsoft.com/office/drawing/2014/main" id="{222C9268-0E9F-7F4E-AC14-BE45FFB3CD00}"/>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2" name="Thankyou">
            <a:extLst>
              <a:ext uri="{FF2B5EF4-FFF2-40B4-BE49-F238E27FC236}">
                <a16:creationId xmlns:a16="http://schemas.microsoft.com/office/drawing/2014/main" id="{9689DB92-3A2D-2346-92F6-716C7E5B3F6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4142600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p:bg>
      <p:bgPr>
        <a:solidFill>
          <a:srgbClr val="FEB912"/>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24" name="Rectangle 23">
            <a:extLst>
              <a:ext uri="{FF2B5EF4-FFF2-40B4-BE49-F238E27FC236}">
                <a16:creationId xmlns:a16="http://schemas.microsoft.com/office/drawing/2014/main" id="{D684C190-08A9-7B48-86BA-207A5256A9CE}"/>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5" name="Rectangle 24">
            <a:extLst>
              <a:ext uri="{FF2B5EF4-FFF2-40B4-BE49-F238E27FC236}">
                <a16:creationId xmlns:a16="http://schemas.microsoft.com/office/drawing/2014/main" id="{57C51523-08F2-D042-A3E7-DCB147D003E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1">
            <a:extLst>
              <a:ext uri="{FF2B5EF4-FFF2-40B4-BE49-F238E27FC236}">
                <a16:creationId xmlns:a16="http://schemas.microsoft.com/office/drawing/2014/main" id="{4A885A05-D480-E542-8856-2FDD2356CA0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7" name="Subtitle 2">
            <a:extLst>
              <a:ext uri="{FF2B5EF4-FFF2-40B4-BE49-F238E27FC236}">
                <a16:creationId xmlns:a16="http://schemas.microsoft.com/office/drawing/2014/main" id="{356FEB21-668E-AA4E-8157-C294F91A2ED1}"/>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8" name="Web address" descr="www.ETFOUNDATION.CO.UK&#10;">
            <a:extLst>
              <a:ext uri="{FF2B5EF4-FFF2-40B4-BE49-F238E27FC236}">
                <a16:creationId xmlns:a16="http://schemas.microsoft.com/office/drawing/2014/main" id="{EF4484DA-A18B-B644-B29C-6C94F927DB0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9" name="Thankyou">
            <a:extLst>
              <a:ext uri="{FF2B5EF4-FFF2-40B4-BE49-F238E27FC236}">
                <a16:creationId xmlns:a16="http://schemas.microsoft.com/office/drawing/2014/main" id="{7D858E6C-DC75-9E40-AC7F-60076FD9DED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4119803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hank You">
    <p:bg>
      <p:bgPr>
        <a:solidFill>
          <a:srgbClr val="BE0064"/>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1" y="288832"/>
            <a:ext cx="892437" cy="472466"/>
          </a:xfrm>
          <a:prstGeom prst="rect">
            <a:avLst/>
          </a:prstGeom>
        </p:spPr>
      </p:pic>
      <p:sp>
        <p:nvSpPr>
          <p:cNvPr id="19" name="Rectangle 18">
            <a:extLst>
              <a:ext uri="{FF2B5EF4-FFF2-40B4-BE49-F238E27FC236}">
                <a16:creationId xmlns:a16="http://schemas.microsoft.com/office/drawing/2014/main" id="{D97529D4-70E4-0041-8B6F-056EE3D6C19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A721C14A-31B7-6148-A122-3983818EADDC}"/>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B1C0714B-324D-524D-92B1-F2450FA1DA40}"/>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37D56AD-C3B2-AB46-A2B1-4327E5D2A5B8}"/>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A8FE1C9C-9AFF-0C47-9611-FA210835632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4" name="Thankyou">
            <a:extLst>
              <a:ext uri="{FF2B5EF4-FFF2-40B4-BE49-F238E27FC236}">
                <a16:creationId xmlns:a16="http://schemas.microsoft.com/office/drawing/2014/main" id="{E57FCD4B-3DCC-1E4C-BB74-B6EAA647C8E0}"/>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2278095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hank You">
    <p:bg>
      <p:bgPr>
        <a:solidFill>
          <a:srgbClr val="0071F8"/>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9" name="Rectangle 18">
            <a:extLst>
              <a:ext uri="{FF2B5EF4-FFF2-40B4-BE49-F238E27FC236}">
                <a16:creationId xmlns:a16="http://schemas.microsoft.com/office/drawing/2014/main" id="{DE63377A-3CC2-8344-B0EF-E554B839767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ADBB5F31-C46B-6B46-8765-A0B99E1DE523}"/>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BC5B034C-CB3E-0E48-9511-E30F21CA1BB3}"/>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8AEAAA9-A037-AD4B-A0A5-D9738C1CEF97}"/>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1469E703-A0AF-004A-A767-B77B319C0AF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4" name="Thankyou">
            <a:extLst>
              <a:ext uri="{FF2B5EF4-FFF2-40B4-BE49-F238E27FC236}">
                <a16:creationId xmlns:a16="http://schemas.microsoft.com/office/drawing/2014/main" id="{A1C71F6F-2074-6D4E-BBE6-997B3E223F83}"/>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4019845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hank You">
    <p:bg>
      <p:bgPr>
        <a:solidFill>
          <a:srgbClr val="00A068"/>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9" name="Rectangle 18">
            <a:extLst>
              <a:ext uri="{FF2B5EF4-FFF2-40B4-BE49-F238E27FC236}">
                <a16:creationId xmlns:a16="http://schemas.microsoft.com/office/drawing/2014/main" id="{CCA0DB97-2BCA-4141-841F-7BAD711051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0" name="Rectangle 19">
            <a:extLst>
              <a:ext uri="{FF2B5EF4-FFF2-40B4-BE49-F238E27FC236}">
                <a16:creationId xmlns:a16="http://schemas.microsoft.com/office/drawing/2014/main" id="{7D681DB3-48B8-0647-BC05-5D438496D9D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1">
            <a:extLst>
              <a:ext uri="{FF2B5EF4-FFF2-40B4-BE49-F238E27FC236}">
                <a16:creationId xmlns:a16="http://schemas.microsoft.com/office/drawing/2014/main" id="{205C497B-39C3-2A49-93F8-852FCE3E27DA}"/>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6C80702F-2DBB-E149-B3D8-399EF4336FFB}"/>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D0E2F9B9-B8B5-3548-AA39-96414C09D88E}"/>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sp>
        <p:nvSpPr>
          <p:cNvPr id="25" name="Thankyou">
            <a:extLst>
              <a:ext uri="{FF2B5EF4-FFF2-40B4-BE49-F238E27FC236}">
                <a16:creationId xmlns:a16="http://schemas.microsoft.com/office/drawing/2014/main" id="{7A974F44-1579-EB49-A14C-4C34465E2832}"/>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7059322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E51C4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8ECBED-4C0B-B243-B45C-1A12C7394FA8}"/>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6" name="Rectangle 15">
            <a:extLst>
              <a:ext uri="{FF2B5EF4-FFF2-40B4-BE49-F238E27FC236}">
                <a16:creationId xmlns:a16="http://schemas.microsoft.com/office/drawing/2014/main" id="{11228C37-7A6A-E246-8BB2-1FEED8564C5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1">
            <a:extLst>
              <a:ext uri="{FF2B5EF4-FFF2-40B4-BE49-F238E27FC236}">
                <a16:creationId xmlns:a16="http://schemas.microsoft.com/office/drawing/2014/main" id="{087BDA06-0DD9-7144-9EF0-DD228DFD074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18" name="Subtitle 2">
            <a:extLst>
              <a:ext uri="{FF2B5EF4-FFF2-40B4-BE49-F238E27FC236}">
                <a16:creationId xmlns:a16="http://schemas.microsoft.com/office/drawing/2014/main" id="{27D0E203-B1F0-FA41-8A62-C5E42D77D7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19" name="Web address" descr="www.ETFOUNDATION.CO.UK&#10;">
            <a:extLst>
              <a:ext uri="{FF2B5EF4-FFF2-40B4-BE49-F238E27FC236}">
                <a16:creationId xmlns:a16="http://schemas.microsoft.com/office/drawing/2014/main" id="{80408406-98FE-8146-A312-F81B325F91B6}"/>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2">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10" name="DfE Logo" descr="Supported by Department for Education logo">
            <a:extLst>
              <a:ext uri="{FF2B5EF4-FFF2-40B4-BE49-F238E27FC236}">
                <a16:creationId xmlns:a16="http://schemas.microsoft.com/office/drawing/2014/main" id="{A521F76D-C57A-2E48-8EAE-C6465DC66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1" name="Thankyou">
            <a:extLst>
              <a:ext uri="{FF2B5EF4-FFF2-40B4-BE49-F238E27FC236}">
                <a16:creationId xmlns:a16="http://schemas.microsoft.com/office/drawing/2014/main" id="{337F81CD-D2EF-8146-A517-8023952D1CF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pic>
        <p:nvPicPr>
          <p:cNvPr id="9" name="Logo" descr="Education and Training Foundation Logo"/>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Tree>
    <p:extLst>
      <p:ext uri="{BB962C8B-B14F-4D97-AF65-F5344CB8AC3E}">
        <p14:creationId xmlns:p14="http://schemas.microsoft.com/office/powerpoint/2010/main" val="375484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FEB912"/>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CE537002-A87B-444E-935A-CEE05C450DE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5B2F1AB0-07F0-594D-99DD-0F60B192936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EBF3114F-9F3B-6645-BCD0-F4269A1A497B}"/>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D706B3D9-74BC-6C4F-AA7E-3CBDA8D915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408017AF-FACE-8445-BB0A-C54625B5494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54F0724C-3C9A-2346-982B-E113412791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24EC5AE2-90A9-3A44-BF06-DCD6334142FE}"/>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29491612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224DB21A-CA66-1B4F-8E7A-E8C4908C99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C1BF9886-FE14-B04D-BE46-E52E599F245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2E2B7716-7BB1-5643-A7E2-D30C87536485}"/>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74B330AD-DC33-D040-ADA2-2F2E8B0C9EB7}"/>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FC9728B7-31CC-6B49-8913-35DB4E2EAA94}"/>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BA390474-1B52-BB48-8EC8-346D427F2F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417A9CA5-C9C6-D446-BDEE-F4F308BBB9B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326697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Option 5 Green">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B5D7302D-1995-3244-AE9A-AF35EA94B3D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4482"/>
            <a:ext cx="9144000" cy="5137931"/>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564290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71F8"/>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29" name="Rectangle 28">
            <a:extLst>
              <a:ext uri="{FF2B5EF4-FFF2-40B4-BE49-F238E27FC236}">
                <a16:creationId xmlns:a16="http://schemas.microsoft.com/office/drawing/2014/main" id="{6E9E8740-2721-7340-BDD2-14001A44C7A9}"/>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30" name="Rectangle 29">
            <a:extLst>
              <a:ext uri="{FF2B5EF4-FFF2-40B4-BE49-F238E27FC236}">
                <a16:creationId xmlns:a16="http://schemas.microsoft.com/office/drawing/2014/main" id="{A7F9409B-8D8E-C14A-94D6-2A847B4308FD}"/>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1">
            <a:extLst>
              <a:ext uri="{FF2B5EF4-FFF2-40B4-BE49-F238E27FC236}">
                <a16:creationId xmlns:a16="http://schemas.microsoft.com/office/drawing/2014/main" id="{7A09E294-EA43-B544-91E1-64E4A07B24C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32" name="Subtitle 2">
            <a:extLst>
              <a:ext uri="{FF2B5EF4-FFF2-40B4-BE49-F238E27FC236}">
                <a16:creationId xmlns:a16="http://schemas.microsoft.com/office/drawing/2014/main" id="{CB281233-5067-6849-9447-D3149CE7F216}"/>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33" name="Web address" descr="www.ETFOUNDATION.CO.UK&#10;">
            <a:extLst>
              <a:ext uri="{FF2B5EF4-FFF2-40B4-BE49-F238E27FC236}">
                <a16:creationId xmlns:a16="http://schemas.microsoft.com/office/drawing/2014/main" id="{B89411EB-D69E-DF4C-9844-9339F5A5A19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34" name="DfE Logo" descr="Supported by Department for Education logo">
            <a:extLst>
              <a:ext uri="{FF2B5EF4-FFF2-40B4-BE49-F238E27FC236}">
                <a16:creationId xmlns:a16="http://schemas.microsoft.com/office/drawing/2014/main" id="{0E66212B-F5A0-494D-BFD6-6A63AD9CC1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35" name="Thankyou">
            <a:extLst>
              <a:ext uri="{FF2B5EF4-FFF2-40B4-BE49-F238E27FC236}">
                <a16:creationId xmlns:a16="http://schemas.microsoft.com/office/drawing/2014/main" id="{485ACB11-D5EE-1545-B4C7-F308842FEEFB}"/>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26376743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Thank You">
    <p:bg>
      <p:bgPr>
        <a:solidFill>
          <a:srgbClr val="00A068"/>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D34844BF-2207-ED49-9F25-85D40A0C69A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Rectangle 22">
            <a:extLst>
              <a:ext uri="{FF2B5EF4-FFF2-40B4-BE49-F238E27FC236}">
                <a16:creationId xmlns:a16="http://schemas.microsoft.com/office/drawing/2014/main" id="{87259AD1-A3E5-7A4D-A666-183E96823EA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1">
            <a:extLst>
              <a:ext uri="{FF2B5EF4-FFF2-40B4-BE49-F238E27FC236}">
                <a16:creationId xmlns:a16="http://schemas.microsoft.com/office/drawing/2014/main" id="{C45F4C38-F8FC-E947-AE4C-6E40A21167B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33B29604-A962-1042-A09C-58841C9E16B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7C1BC566-1805-0A4E-95A3-525C2FE5A48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a:solidFill>
                  <a:schemeClr val="tx1"/>
                </a:solidFill>
                <a:hlinkClick r:id="rId3">
                  <a:extLst>
                    <a:ext uri="{A12FA001-AC4F-418D-AE19-62706E023703}">
                      <ahyp:hlinkClr xmlns:ahyp="http://schemas.microsoft.com/office/drawing/2018/hyperlinkcolor" val="tx"/>
                    </a:ext>
                  </a:extLst>
                </a:hlinkClick>
              </a:rPr>
              <a:t>ETFOUNDATION.CO.UK</a:t>
            </a:r>
            <a:endParaRPr lang="en-GB">
              <a:solidFill>
                <a:schemeClr val="tx1"/>
              </a:solidFill>
            </a:endParaRPr>
          </a:p>
        </p:txBody>
      </p:sp>
      <p:pic>
        <p:nvPicPr>
          <p:cNvPr id="27" name="DfE Logo" descr="Supported by Department for Education logo">
            <a:extLst>
              <a:ext uri="{FF2B5EF4-FFF2-40B4-BE49-F238E27FC236}">
                <a16:creationId xmlns:a16="http://schemas.microsoft.com/office/drawing/2014/main" id="{E4F7F9A6-6DDA-7847-AF6C-27013E4E9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CCAFB428-DEA5-C440-9E4B-D7CCD0792F85}"/>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Tree>
    <p:extLst>
      <p:ext uri="{BB962C8B-B14F-4D97-AF65-F5344CB8AC3E}">
        <p14:creationId xmlns:p14="http://schemas.microsoft.com/office/powerpoint/2010/main" val="13270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Option 1 Red (Locked)">
    <p:spTree>
      <p:nvGrpSpPr>
        <p:cNvPr id="1" name=""/>
        <p:cNvGrpSpPr/>
        <p:nvPr/>
      </p:nvGrpSpPr>
      <p:grpSpPr>
        <a:xfrm>
          <a:off x="0" y="0"/>
          <a:ext cx="0" cy="0"/>
          <a:chOff x="0" y="0"/>
          <a:chExt cx="0" cy="0"/>
        </a:xfrm>
      </p:grpSpPr>
      <p:pic>
        <p:nvPicPr>
          <p:cNvPr id="16" name="BACKGROUND IMAGE">
            <a:extLst>
              <a:ext uri="{FF2B5EF4-FFF2-40B4-BE49-F238E27FC236}">
                <a16:creationId xmlns:a16="http://schemas.microsoft.com/office/drawing/2014/main" id="{A46F8847-44AC-F741-B1D7-375D33D5C39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96163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BF4AED7B-D82D-F04A-B4CB-6C63ECF0E2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74384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Option 3 Purple">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B2B60F6C-EE8F-1745-8125-87FF48A8D87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6634531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840"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837" r:id="rId12"/>
    <p:sldLayoutId id="2147483701" r:id="rId13"/>
    <p:sldLayoutId id="2147483690" r:id="rId14"/>
    <p:sldLayoutId id="2147483693" r:id="rId15"/>
    <p:sldLayoutId id="2147483697" r:id="rId16"/>
    <p:sldLayoutId id="2147483727" r:id="rId17"/>
    <p:sldLayoutId id="2147483728" r:id="rId18"/>
    <p:sldLayoutId id="2147483729" r:id="rId19"/>
    <p:sldLayoutId id="2147483730" r:id="rId20"/>
    <p:sldLayoutId id="2147483731" r:id="rId21"/>
    <p:sldLayoutId id="2147483747" r:id="rId22"/>
    <p:sldLayoutId id="2147483748" r:id="rId23"/>
    <p:sldLayoutId id="2147483749" r:id="rId24"/>
    <p:sldLayoutId id="2147483750" r:id="rId25"/>
    <p:sldLayoutId id="2147483751" r:id="rId26"/>
    <p:sldLayoutId id="2147483672" r:id="rId27"/>
    <p:sldLayoutId id="2147483698" r:id="rId28"/>
    <p:sldLayoutId id="2147483699" r:id="rId29"/>
    <p:sldLayoutId id="2147483680" r:id="rId30"/>
    <p:sldLayoutId id="2147483681" r:id="rId31"/>
    <p:sldLayoutId id="2147483839" r:id="rId32"/>
    <p:sldLayoutId id="2147483838" r:id="rId33"/>
    <p:sldLayoutId id="2147483661" r:id="rId34"/>
    <p:sldLayoutId id="2147483708" r:id="rId35"/>
    <p:sldLayoutId id="2147483753" r:id="rId36"/>
    <p:sldLayoutId id="2147483754" r:id="rId37"/>
    <p:sldLayoutId id="2147483755" r:id="rId38"/>
    <p:sldLayoutId id="2147483756" r:id="rId39"/>
    <p:sldLayoutId id="2147483665" r:id="rId40"/>
    <p:sldLayoutId id="2147483664" r:id="rId41"/>
    <p:sldLayoutId id="2147483757" r:id="rId42"/>
    <p:sldLayoutId id="2147483758" r:id="rId43"/>
    <p:sldLayoutId id="2147483759" r:id="rId44"/>
    <p:sldLayoutId id="2147483760" r:id="rId45"/>
    <p:sldLayoutId id="2147483761" r:id="rId46"/>
    <p:sldLayoutId id="2147483762" r:id="rId47"/>
    <p:sldLayoutId id="2147483668" r:id="rId48"/>
    <p:sldLayoutId id="2147483666" r:id="rId49"/>
    <p:sldLayoutId id="2147483671" r:id="rId50"/>
    <p:sldLayoutId id="2147483669" r:id="rId51"/>
    <p:sldLayoutId id="2147483670"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Lst>
  <p:hf hdr="0" ft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guardian.com/business/2017/mar/28/tesco-agrees-fine-serious-fraud-office-accounting-scandal" TargetMode="External"/><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hyperlink" Target="https://www.shutterstock.com/image-photo/evesham-uk-october-2017-tesco-supermarket-729900883"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0.xml"/><Relationship Id="rId5" Type="http://schemas.openxmlformats.org/officeDocument/2006/relationships/hyperlink" Target="https://www.istockphoto.com/photo/profit-or-loss-arrows-business-concept-gm1192538011-338872575?phrase=profit+and+loss"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1.xml"/><Relationship Id="rId5" Type="http://schemas.openxmlformats.org/officeDocument/2006/relationships/hyperlink" Target="https://www.istockphoto.com/photo/stack-of-silver-coins-with-trading-chart-in-financial-concepts-and-financial-gm1397011551-451579497?phrase=profit" TargetMode="Externa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41.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0.xml"/><Relationship Id="rId5" Type="http://schemas.openxmlformats.org/officeDocument/2006/relationships/hyperlink" Target="https://www.istockphoto.com/photo/profit-through-cooperation-gm463261183-33230012?phrase=stakeholders" TargetMode="Externa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hyperlink" Target="https://www.bbc.co.uk/news/world-europe-49824427" TargetMode="External"/><Relationship Id="rId2" Type="http://schemas.openxmlformats.org/officeDocument/2006/relationships/notesSlide" Target="../notesSlides/notesSlide26.xml"/><Relationship Id="rId1" Type="http://schemas.openxmlformats.org/officeDocument/2006/relationships/slideLayout" Target="../slideLayouts/slideLayout41.xml"/><Relationship Id="rId6" Type="http://schemas.openxmlformats.org/officeDocument/2006/relationships/hyperlink" Target="https://www.shutterstock.com/image-photo/amsterdam-netherlands-july-21st-2016-otcx-600031202" TargetMode="External"/><Relationship Id="rId5" Type="http://schemas.openxmlformats.org/officeDocument/2006/relationships/image" Target="../media/image4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40.xml"/><Relationship Id="rId5" Type="http://schemas.openxmlformats.org/officeDocument/2006/relationships/hyperlink" Target="https://www.istockphoto.com/photo/retail-clerk-serving-a-customer-gm1451382673-488073407?phrase=bakery" TargetMode="Externa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41.xml"/><Relationship Id="rId4" Type="http://schemas.openxmlformats.org/officeDocument/2006/relationships/hyperlink" Target="https://www.istockphoto.com/photo/vanilla-cupcake-with-cherry-gm172770955-5814374?phrase=cupcak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41.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1.xml"/><Relationship Id="rId5" Type="http://schemas.openxmlformats.org/officeDocument/2006/relationships/hyperlink" Target="https://www.istockphoto.com/photo/financial-literacy-is-shown-on-the-business-photo-using-the-text-gm1330590074-413964668?phrase=financial+literacy" TargetMode="Externa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FD0D-59C4-7791-B6FC-2CD12A5A53F4}"/>
              </a:ext>
            </a:extLst>
          </p:cNvPr>
          <p:cNvSpPr>
            <a:spLocks noGrp="1"/>
          </p:cNvSpPr>
          <p:nvPr>
            <p:ph type="ctrTitle"/>
          </p:nvPr>
        </p:nvSpPr>
        <p:spPr>
          <a:xfrm>
            <a:off x="3807823" y="1042482"/>
            <a:ext cx="4967280" cy="1242000"/>
          </a:xfrm>
        </p:spPr>
        <p:txBody>
          <a:bodyPr/>
          <a:lstStyle/>
          <a:p>
            <a:r>
              <a:rPr lang="en-GB" sz="2400" dirty="0"/>
              <a:t>T level technical qualification in management and administration</a:t>
            </a:r>
          </a:p>
        </p:txBody>
      </p:sp>
      <p:sp>
        <p:nvSpPr>
          <p:cNvPr id="7" name="Rectangle 6">
            <a:extLst>
              <a:ext uri="{FF2B5EF4-FFF2-40B4-BE49-F238E27FC236}">
                <a16:creationId xmlns:a16="http://schemas.microsoft.com/office/drawing/2014/main" id="{8004EF01-779E-9ACB-2511-D6034C76CEB8}"/>
              </a:ext>
            </a:extLst>
          </p:cNvPr>
          <p:cNvSpPr/>
          <p:nvPr/>
        </p:nvSpPr>
        <p:spPr>
          <a:xfrm>
            <a:off x="3879056" y="2493169"/>
            <a:ext cx="4557713" cy="2371725"/>
          </a:xfrm>
          <a:prstGeom prst="rect">
            <a:avLst/>
          </a:prstGeom>
          <a:solidFill>
            <a:schemeClr val="tx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2CE302E-2F49-808B-207F-F405883F401E}"/>
              </a:ext>
            </a:extLst>
          </p:cNvPr>
          <p:cNvPicPr>
            <a:picLocks noChangeAspect="1"/>
          </p:cNvPicPr>
          <p:nvPr/>
        </p:nvPicPr>
        <p:blipFill>
          <a:blip r:embed="rId3"/>
          <a:stretch>
            <a:fillRect/>
          </a:stretch>
        </p:blipFill>
        <p:spPr>
          <a:xfrm>
            <a:off x="3879056" y="2493169"/>
            <a:ext cx="4557713" cy="2400215"/>
          </a:xfrm>
          <a:prstGeom prst="rect">
            <a:avLst/>
          </a:prstGeom>
        </p:spPr>
      </p:pic>
    </p:spTree>
    <p:extLst>
      <p:ext uri="{BB962C8B-B14F-4D97-AF65-F5344CB8AC3E}">
        <p14:creationId xmlns:p14="http://schemas.microsoft.com/office/powerpoint/2010/main" val="102508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C2AE6E-8468-FE83-660E-52F37A174C65}"/>
              </a:ext>
            </a:extLst>
          </p:cNvPr>
          <p:cNvSpPr>
            <a:spLocks noGrp="1"/>
          </p:cNvSpPr>
          <p:nvPr>
            <p:ph type="sldNum" sz="quarter" idx="11"/>
          </p:nvPr>
        </p:nvSpPr>
        <p:spPr/>
        <p:txBody>
          <a:bodyPr/>
          <a:lstStyle/>
          <a:p>
            <a:fld id="{DA2C159E-F13C-4A85-9A41-E7669D3E0D70}" type="slidenum">
              <a:rPr lang="en-GB" smtClean="0"/>
              <a:pPr/>
              <a:t>10</a:t>
            </a:fld>
            <a:endParaRPr lang="en-GB"/>
          </a:p>
        </p:txBody>
      </p:sp>
      <p:sp>
        <p:nvSpPr>
          <p:cNvPr id="3" name="Title 2">
            <a:extLst>
              <a:ext uri="{FF2B5EF4-FFF2-40B4-BE49-F238E27FC236}">
                <a16:creationId xmlns:a16="http://schemas.microsoft.com/office/drawing/2014/main" id="{F57F7097-FEFE-08F2-A843-24273AA626EE}"/>
              </a:ext>
            </a:extLst>
          </p:cNvPr>
          <p:cNvSpPr>
            <a:spLocks noGrp="1"/>
          </p:cNvSpPr>
          <p:nvPr>
            <p:ph type="title"/>
          </p:nvPr>
        </p:nvSpPr>
        <p:spPr>
          <a:xfrm>
            <a:off x="321469" y="263235"/>
            <a:ext cx="8437563" cy="699425"/>
          </a:xfrm>
        </p:spPr>
        <p:txBody>
          <a:bodyPr/>
          <a:lstStyle/>
          <a:p>
            <a:r>
              <a:rPr lang="en-GB"/>
              <a:t>Tesco scandal</a:t>
            </a:r>
          </a:p>
        </p:txBody>
      </p:sp>
      <p:sp>
        <p:nvSpPr>
          <p:cNvPr id="9" name="Text Placeholder 8">
            <a:extLst>
              <a:ext uri="{FF2B5EF4-FFF2-40B4-BE49-F238E27FC236}">
                <a16:creationId xmlns:a16="http://schemas.microsoft.com/office/drawing/2014/main" id="{5832BA18-D912-FDC1-0FF6-F3A2ADEF877A}"/>
              </a:ext>
            </a:extLst>
          </p:cNvPr>
          <p:cNvSpPr>
            <a:spLocks noGrp="1"/>
          </p:cNvSpPr>
          <p:nvPr>
            <p:ph type="body" sz="quarter" idx="12"/>
          </p:nvPr>
        </p:nvSpPr>
        <p:spPr>
          <a:xfrm>
            <a:off x="321469" y="745339"/>
            <a:ext cx="5859618" cy="1313888"/>
          </a:xfrm>
        </p:spPr>
        <p:txBody>
          <a:bodyPr/>
          <a:lstStyle/>
          <a:p>
            <a:pPr>
              <a:lnSpc>
                <a:spcPct val="100000"/>
              </a:lnSpc>
            </a:pPr>
            <a:r>
              <a:rPr lang="en-GB" sz="1600"/>
              <a:t>In September 2014, Tesco announced that it had overstated its profits by £250 million owing to the incorrect booking of payments from suppliers. The company’s share price dropped by 11% in response to the news, and the UK Financial Conduct Authority (FCA) launched an investigation into the matter.</a:t>
            </a:r>
          </a:p>
          <a:p>
            <a:pPr>
              <a:lnSpc>
                <a:spcPct val="100000"/>
              </a:lnSpc>
            </a:pPr>
            <a:endParaRPr lang="en-GB" sz="1600"/>
          </a:p>
          <a:p>
            <a:pPr>
              <a:lnSpc>
                <a:spcPct val="100000"/>
              </a:lnSpc>
            </a:pPr>
            <a:r>
              <a:rPr lang="en-GB" sz="1600"/>
              <a:t>In 2017, Tesco reached a deferred prosecution agreement with the FCA, where the company agreed to pay a fine of </a:t>
            </a:r>
          </a:p>
          <a:p>
            <a:pPr>
              <a:lnSpc>
                <a:spcPct val="100000"/>
              </a:lnSpc>
            </a:pPr>
            <a:r>
              <a:rPr lang="en-GB" sz="1600"/>
              <a:t>£129 million to settle the investigation into the accounting irregularities. In addition, several </a:t>
            </a:r>
            <a:r>
              <a:rPr lang="en-GB" sz="1600">
                <a:latin typeface="+mj-lt"/>
              </a:rPr>
              <a:t>senior Tesco executives were charged with fraud and false accounting in connection with the scandal, and some were sentenced to prison. </a:t>
            </a:r>
          </a:p>
          <a:p>
            <a:pPr>
              <a:lnSpc>
                <a:spcPct val="100000"/>
              </a:lnSpc>
            </a:pPr>
            <a:r>
              <a:rPr lang="en-GB" sz="1600">
                <a:latin typeface="+mj-lt"/>
              </a:rPr>
              <a:t>(</a:t>
            </a:r>
            <a:r>
              <a:rPr lang="en-GB" sz="1600" i="1">
                <a:latin typeface="+mj-lt"/>
              </a:rPr>
              <a:t>The Guardian</a:t>
            </a:r>
            <a:r>
              <a:rPr lang="en-GB" sz="1600">
                <a:latin typeface="+mj-lt"/>
              </a:rPr>
              <a:t>, 2017)</a:t>
            </a:r>
          </a:p>
        </p:txBody>
      </p:sp>
      <p:sp>
        <p:nvSpPr>
          <p:cNvPr id="10" name="TextBox 9">
            <a:extLst>
              <a:ext uri="{FF2B5EF4-FFF2-40B4-BE49-F238E27FC236}">
                <a16:creationId xmlns:a16="http://schemas.microsoft.com/office/drawing/2014/main" id="{44D0DCB0-2835-A7F1-32C8-0DEB81EB0F42}"/>
              </a:ext>
            </a:extLst>
          </p:cNvPr>
          <p:cNvSpPr txBox="1"/>
          <p:nvPr/>
        </p:nvSpPr>
        <p:spPr>
          <a:xfrm>
            <a:off x="321469" y="4171950"/>
            <a:ext cx="8079581" cy="430887"/>
          </a:xfrm>
          <a:prstGeom prst="rect">
            <a:avLst/>
          </a:prstGeom>
          <a:noFill/>
        </p:spPr>
        <p:txBody>
          <a:bodyPr wrap="square" lIns="0" tIns="0" rIns="0" bIns="0" rtlCol="0">
            <a:spAutoFit/>
          </a:bodyPr>
          <a:lstStyle/>
          <a:p>
            <a:r>
              <a:rPr lang="en-GB" sz="1400">
                <a:hlinkClick r:id="rId3"/>
              </a:rPr>
              <a:t>https://www.theguardian.com/business/2017/mar/28/tesco-agrees-fine-serious-fraud-office-accounting-scandal</a:t>
            </a:r>
            <a:r>
              <a:rPr lang="en-GB" sz="1400"/>
              <a:t> (accessed 30.04.2023)</a:t>
            </a:r>
            <a:endParaRPr lang="en-GB" sz="1350"/>
          </a:p>
        </p:txBody>
      </p:sp>
      <p:pic>
        <p:nvPicPr>
          <p:cNvPr id="5" name="Picture 4">
            <a:extLst>
              <a:ext uri="{FF2B5EF4-FFF2-40B4-BE49-F238E27FC236}">
                <a16:creationId xmlns:a16="http://schemas.microsoft.com/office/drawing/2014/main" id="{B968309F-1BF1-EA09-32CF-36CA40290ECC}"/>
              </a:ext>
            </a:extLst>
          </p:cNvPr>
          <p:cNvPicPr>
            <a:picLocks noChangeAspect="1"/>
          </p:cNvPicPr>
          <p:nvPr/>
        </p:nvPicPr>
        <p:blipFill>
          <a:blip r:embed="rId4"/>
          <a:stretch>
            <a:fillRect/>
          </a:stretch>
        </p:blipFill>
        <p:spPr>
          <a:xfrm>
            <a:off x="7605074" y="173558"/>
            <a:ext cx="1304925" cy="1228725"/>
          </a:xfrm>
          <a:prstGeom prst="rect">
            <a:avLst/>
          </a:prstGeom>
        </p:spPr>
      </p:pic>
      <p:pic>
        <p:nvPicPr>
          <p:cNvPr id="6" name="Picture 5">
            <a:extLst>
              <a:ext uri="{FF2B5EF4-FFF2-40B4-BE49-F238E27FC236}">
                <a16:creationId xmlns:a16="http://schemas.microsoft.com/office/drawing/2014/main" id="{0CCA7303-A5D3-9576-02EB-DAE744A97517}"/>
              </a:ext>
            </a:extLst>
          </p:cNvPr>
          <p:cNvPicPr>
            <a:picLocks noChangeAspect="1"/>
          </p:cNvPicPr>
          <p:nvPr/>
        </p:nvPicPr>
        <p:blipFill>
          <a:blip r:embed="rId5"/>
          <a:stretch>
            <a:fillRect/>
          </a:stretch>
        </p:blipFill>
        <p:spPr>
          <a:xfrm>
            <a:off x="6033496" y="1964953"/>
            <a:ext cx="2832344" cy="1814231"/>
          </a:xfrm>
          <a:prstGeom prst="ellipse">
            <a:avLst/>
          </a:prstGeom>
          <a:ln>
            <a:noFill/>
          </a:ln>
          <a:effectLst>
            <a:softEdge rad="112500"/>
          </a:effectLst>
        </p:spPr>
      </p:pic>
      <p:sp>
        <p:nvSpPr>
          <p:cNvPr id="4" name="TextBox 3">
            <a:extLst>
              <a:ext uri="{FF2B5EF4-FFF2-40B4-BE49-F238E27FC236}">
                <a16:creationId xmlns:a16="http://schemas.microsoft.com/office/drawing/2014/main" id="{D3AF6807-1649-E020-64FE-7B10D110411E}"/>
              </a:ext>
            </a:extLst>
          </p:cNvPr>
          <p:cNvSpPr txBox="1"/>
          <p:nvPr/>
        </p:nvSpPr>
        <p:spPr>
          <a:xfrm>
            <a:off x="6348334" y="3792080"/>
            <a:ext cx="2697388" cy="215444"/>
          </a:xfrm>
          <a:prstGeom prst="rect">
            <a:avLst/>
          </a:prstGeom>
          <a:noFill/>
        </p:spPr>
        <p:txBody>
          <a:bodyPr wrap="square" lIns="0" tIns="0" rIns="0" bIns="0" rtlCol="0">
            <a:spAutoFit/>
          </a:bodyPr>
          <a:lstStyle/>
          <a:p>
            <a:r>
              <a:rPr lang="en-GB" sz="700">
                <a:hlinkClick r:id="rId6"/>
              </a:rPr>
              <a:t>Evesham </a:t>
            </a:r>
            <a:r>
              <a:rPr lang="en-GB" sz="700" err="1">
                <a:hlinkClick r:id="rId6"/>
              </a:rPr>
              <a:t>Uk</a:t>
            </a:r>
            <a:r>
              <a:rPr lang="en-GB" sz="700">
                <a:hlinkClick r:id="rId6"/>
              </a:rPr>
              <a:t> October 2017 Tesco Supermarket Stock Photo 729900883 | Shutterstock</a:t>
            </a:r>
            <a:endParaRPr lang="en-GB" sz="700"/>
          </a:p>
        </p:txBody>
      </p:sp>
    </p:spTree>
    <p:extLst>
      <p:ext uri="{BB962C8B-B14F-4D97-AF65-F5344CB8AC3E}">
        <p14:creationId xmlns:p14="http://schemas.microsoft.com/office/powerpoint/2010/main" val="19114579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4D2187-EC27-0D83-F2F1-5970927B118A}"/>
              </a:ext>
            </a:extLst>
          </p:cNvPr>
          <p:cNvSpPr>
            <a:spLocks noGrp="1"/>
          </p:cNvSpPr>
          <p:nvPr>
            <p:ph type="sldNum" sz="quarter" idx="11"/>
          </p:nvPr>
        </p:nvSpPr>
        <p:spPr/>
        <p:txBody>
          <a:bodyPr/>
          <a:lstStyle/>
          <a:p>
            <a:fld id="{DA2C159E-F13C-4A85-9A41-E7669D3E0D70}" type="slidenum">
              <a:rPr lang="en-GB" smtClean="0"/>
              <a:pPr/>
              <a:t>11</a:t>
            </a:fld>
            <a:endParaRPr lang="en-GB"/>
          </a:p>
        </p:txBody>
      </p:sp>
      <p:sp>
        <p:nvSpPr>
          <p:cNvPr id="3" name="Title 2">
            <a:extLst>
              <a:ext uri="{FF2B5EF4-FFF2-40B4-BE49-F238E27FC236}">
                <a16:creationId xmlns:a16="http://schemas.microsoft.com/office/drawing/2014/main" id="{59C09D20-684D-574C-74C8-73495FC5D4AA}"/>
              </a:ext>
            </a:extLst>
          </p:cNvPr>
          <p:cNvSpPr>
            <a:spLocks noGrp="1"/>
          </p:cNvSpPr>
          <p:nvPr>
            <p:ph type="title"/>
          </p:nvPr>
        </p:nvSpPr>
        <p:spPr/>
        <p:txBody>
          <a:bodyPr/>
          <a:lstStyle/>
          <a:p>
            <a:r>
              <a:rPr lang="en-GB"/>
              <a:t>Financial reports</a:t>
            </a:r>
          </a:p>
        </p:txBody>
      </p:sp>
      <p:sp>
        <p:nvSpPr>
          <p:cNvPr id="4" name="Text Placeholder 3">
            <a:extLst>
              <a:ext uri="{FF2B5EF4-FFF2-40B4-BE49-F238E27FC236}">
                <a16:creationId xmlns:a16="http://schemas.microsoft.com/office/drawing/2014/main" id="{198B9108-D334-4825-D1BE-C10C3DD1A356}"/>
              </a:ext>
            </a:extLst>
          </p:cNvPr>
          <p:cNvSpPr>
            <a:spLocks noGrp="1"/>
          </p:cNvSpPr>
          <p:nvPr>
            <p:ph type="body" sz="quarter" idx="12"/>
          </p:nvPr>
        </p:nvSpPr>
        <p:spPr/>
        <p:txBody>
          <a:bodyPr/>
          <a:lstStyle/>
          <a:p>
            <a:pPr>
              <a:lnSpc>
                <a:spcPct val="107000"/>
              </a:lnSpc>
              <a:spcAft>
                <a:spcPts val="800"/>
              </a:spcAft>
            </a:pPr>
            <a:r>
              <a:rPr lang="en-GB" sz="1400">
                <a:effectLst/>
                <a:latin typeface="+mj-lt"/>
                <a:ea typeface="Calibri" panose="020F0502020204030204" pitchFamily="34" charset="0"/>
                <a:cs typeface="Times New Roman" panose="02020603050405020304" pitchFamily="18" charset="0"/>
              </a:rPr>
              <a:t>Financial reports come in various formats, including the following.</a:t>
            </a:r>
          </a:p>
          <a:p>
            <a:pPr>
              <a:lnSpc>
                <a:spcPct val="107000"/>
              </a:lnSpc>
              <a:spcAft>
                <a:spcPts val="800"/>
              </a:spcAft>
            </a:pPr>
            <a:endParaRPr lang="en-GB" sz="1400">
              <a:effectLst/>
              <a:latin typeface="+mj-l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400" b="1">
                <a:effectLst/>
                <a:latin typeface="+mj-lt"/>
                <a:ea typeface="Calibri" panose="020F0502020204030204" pitchFamily="34" charset="0"/>
                <a:cs typeface="Times New Roman" panose="02020603050405020304" pitchFamily="18" charset="0"/>
              </a:rPr>
              <a:t>Balance sheet: </a:t>
            </a:r>
            <a:r>
              <a:rPr lang="en-GB" sz="1400">
                <a:effectLst/>
                <a:latin typeface="+mj-lt"/>
                <a:ea typeface="Calibri" panose="020F0502020204030204" pitchFamily="34" charset="0"/>
                <a:cs typeface="Times New Roman" panose="02020603050405020304" pitchFamily="18" charset="0"/>
              </a:rPr>
              <a:t>shows a </a:t>
            </a:r>
            <a:r>
              <a:rPr lang="en-GB" sz="1400" b="1">
                <a:effectLst/>
                <a:latin typeface="+mj-lt"/>
                <a:ea typeface="Calibri" panose="020F0502020204030204" pitchFamily="34" charset="0"/>
                <a:cs typeface="Times New Roman" panose="02020603050405020304" pitchFamily="18" charset="0"/>
              </a:rPr>
              <a:t>snapshot</a:t>
            </a:r>
            <a:r>
              <a:rPr lang="en-GB" sz="1400">
                <a:effectLst/>
                <a:latin typeface="+mj-lt"/>
                <a:ea typeface="Calibri" panose="020F0502020204030204" pitchFamily="34" charset="0"/>
                <a:cs typeface="Times New Roman" panose="02020603050405020304" pitchFamily="18" charset="0"/>
              </a:rPr>
              <a:t> of the organisation’s assets, liabilities and equity at a </a:t>
            </a:r>
            <a:r>
              <a:rPr lang="en-GB" sz="1400" b="1">
                <a:effectLst/>
                <a:latin typeface="+mj-lt"/>
                <a:ea typeface="Calibri" panose="020F0502020204030204" pitchFamily="34" charset="0"/>
                <a:cs typeface="Times New Roman" panose="02020603050405020304" pitchFamily="18" charset="0"/>
              </a:rPr>
              <a:t>specific point in time</a:t>
            </a:r>
            <a:r>
              <a:rPr lang="en-GB" sz="1400">
                <a:effectLst/>
                <a:latin typeface="+mj-lt"/>
                <a:ea typeface="Calibri" panose="020F0502020204030204" pitchFamily="34" charset="0"/>
                <a:cs typeface="Times New Roman" panose="02020603050405020304" pitchFamily="18" charset="0"/>
              </a:rPr>
              <a:t>.</a:t>
            </a:r>
          </a:p>
          <a:p>
            <a:pPr marL="171450" indent="-171450">
              <a:lnSpc>
                <a:spcPct val="107000"/>
              </a:lnSpc>
              <a:spcAft>
                <a:spcPts val="800"/>
              </a:spcAft>
              <a:buFont typeface="Arial" panose="020B0604020202020204" pitchFamily="34" charset="0"/>
              <a:buChar char="•"/>
            </a:pPr>
            <a:r>
              <a:rPr lang="en-GB" sz="1400" b="1">
                <a:effectLst/>
                <a:latin typeface="+mj-lt"/>
                <a:ea typeface="Calibri" panose="020F0502020204030204" pitchFamily="34" charset="0"/>
                <a:cs typeface="Times New Roman" panose="02020603050405020304" pitchFamily="18" charset="0"/>
              </a:rPr>
              <a:t>Profit and loss </a:t>
            </a:r>
            <a:r>
              <a:rPr lang="en-GB" sz="1400" b="1">
                <a:latin typeface="+mj-lt"/>
                <a:ea typeface="Calibri" panose="020F0502020204030204" pitchFamily="34" charset="0"/>
                <a:cs typeface="Times New Roman" panose="02020603050405020304" pitchFamily="18" charset="0"/>
              </a:rPr>
              <a:t>a</a:t>
            </a:r>
            <a:r>
              <a:rPr lang="en-GB" sz="1400" b="1">
                <a:effectLst/>
                <a:latin typeface="+mj-lt"/>
                <a:ea typeface="Calibri" panose="020F0502020204030204" pitchFamily="34" charset="0"/>
                <a:cs typeface="Times New Roman" panose="02020603050405020304" pitchFamily="18" charset="0"/>
              </a:rPr>
              <a:t>ccounts: </a:t>
            </a:r>
            <a:r>
              <a:rPr lang="en-GB" sz="1400">
                <a:effectLst/>
                <a:latin typeface="+mj-lt"/>
                <a:ea typeface="Calibri" panose="020F0502020204030204" pitchFamily="34" charset="0"/>
                <a:cs typeface="Times New Roman" panose="02020603050405020304" pitchFamily="18" charset="0"/>
              </a:rPr>
              <a:t>show the organisation’s revenue, expenses and profit or loss </a:t>
            </a:r>
            <a:r>
              <a:rPr lang="en-GB" sz="1400">
                <a:latin typeface="+mj-lt"/>
                <a:ea typeface="Calibri" panose="020F0502020204030204" pitchFamily="34" charset="0"/>
                <a:cs typeface="Times New Roman" panose="02020603050405020304" pitchFamily="18" charset="0"/>
              </a:rPr>
              <a:t>for</a:t>
            </a:r>
            <a:r>
              <a:rPr lang="en-GB" sz="1400">
                <a:effectLst/>
                <a:latin typeface="+mj-lt"/>
                <a:ea typeface="Calibri" panose="020F0502020204030204" pitchFamily="34" charset="0"/>
                <a:cs typeface="Times New Roman" panose="02020603050405020304" pitchFamily="18" charset="0"/>
              </a:rPr>
              <a:t> a </a:t>
            </a:r>
            <a:r>
              <a:rPr lang="en-GB" sz="1400" b="1">
                <a:effectLst/>
                <a:latin typeface="+mj-lt"/>
                <a:ea typeface="Calibri" panose="020F0502020204030204" pitchFamily="34" charset="0"/>
                <a:cs typeface="Times New Roman" panose="02020603050405020304" pitchFamily="18" charset="0"/>
              </a:rPr>
              <a:t>specific period</a:t>
            </a:r>
            <a:r>
              <a:rPr lang="en-GB" sz="1400">
                <a:effectLst/>
                <a:latin typeface="+mj-lt"/>
                <a:ea typeface="Calibri" panose="020F0502020204030204" pitchFamily="34" charset="0"/>
                <a:cs typeface="Times New Roman" panose="02020603050405020304" pitchFamily="18" charset="0"/>
              </a:rPr>
              <a:t>.</a:t>
            </a:r>
          </a:p>
          <a:p>
            <a:pPr marL="171450" indent="-171450">
              <a:lnSpc>
                <a:spcPct val="107000"/>
              </a:lnSpc>
              <a:spcAft>
                <a:spcPts val="800"/>
              </a:spcAft>
              <a:buFont typeface="Arial" panose="020B0604020202020204" pitchFamily="34" charset="0"/>
              <a:buChar char="•"/>
            </a:pPr>
            <a:r>
              <a:rPr lang="en-GB" sz="1400" b="1">
                <a:effectLst/>
                <a:latin typeface="+mj-lt"/>
                <a:ea typeface="Calibri" panose="020F0502020204030204" pitchFamily="34" charset="0"/>
                <a:cs typeface="Times New Roman" panose="02020603050405020304" pitchFamily="18" charset="0"/>
              </a:rPr>
              <a:t>Management accounts:</a:t>
            </a:r>
            <a:r>
              <a:rPr lang="en-GB" sz="1400">
                <a:effectLst/>
                <a:latin typeface="+mj-lt"/>
                <a:ea typeface="Calibri" panose="020F0502020204030204" pitchFamily="34" charset="0"/>
                <a:cs typeface="Times New Roman" panose="02020603050405020304" pitchFamily="18" charset="0"/>
              </a:rPr>
              <a:t> provide </a:t>
            </a:r>
            <a:r>
              <a:rPr lang="en-GB" sz="1400" b="1">
                <a:effectLst/>
                <a:latin typeface="+mj-lt"/>
                <a:ea typeface="Calibri" panose="020F0502020204030204" pitchFamily="34" charset="0"/>
                <a:cs typeface="Times New Roman" panose="02020603050405020304" pitchFamily="18" charset="0"/>
              </a:rPr>
              <a:t>detailed </a:t>
            </a:r>
            <a:r>
              <a:rPr lang="en-GB" sz="1400">
                <a:effectLst/>
                <a:latin typeface="+mj-lt"/>
                <a:ea typeface="Calibri" panose="020F0502020204030204" pitchFamily="34" charset="0"/>
                <a:cs typeface="Times New Roman" panose="02020603050405020304" pitchFamily="18" charset="0"/>
              </a:rPr>
              <a:t>financial information to help management make informed decisions.</a:t>
            </a:r>
          </a:p>
          <a:p>
            <a:pPr marL="171450" indent="-171450">
              <a:lnSpc>
                <a:spcPct val="107000"/>
              </a:lnSpc>
              <a:spcAft>
                <a:spcPts val="800"/>
              </a:spcAft>
              <a:buFont typeface="Arial" panose="020B0604020202020204" pitchFamily="34" charset="0"/>
              <a:buChar char="•"/>
            </a:pPr>
            <a:r>
              <a:rPr lang="en-GB" sz="1400" b="1">
                <a:effectLst/>
                <a:latin typeface="+mj-lt"/>
                <a:ea typeface="Calibri" panose="020F0502020204030204" pitchFamily="34" charset="0"/>
                <a:cs typeface="Times New Roman" panose="02020603050405020304" pitchFamily="18" charset="0"/>
              </a:rPr>
              <a:t>Year-end reporting: </a:t>
            </a:r>
            <a:r>
              <a:rPr lang="en-GB" sz="1400">
                <a:effectLst/>
                <a:latin typeface="+mj-lt"/>
                <a:ea typeface="Calibri" panose="020F0502020204030204" pitchFamily="34" charset="0"/>
                <a:cs typeface="Times New Roman" panose="02020603050405020304" pitchFamily="18" charset="0"/>
              </a:rPr>
              <a:t>summarises the organisation’s financial performance for the </a:t>
            </a:r>
            <a:r>
              <a:rPr lang="en-GB" sz="1400" b="1">
                <a:effectLst/>
                <a:latin typeface="+mj-lt"/>
                <a:ea typeface="Calibri" panose="020F0502020204030204" pitchFamily="34" charset="0"/>
                <a:cs typeface="Times New Roman" panose="02020603050405020304" pitchFamily="18" charset="0"/>
              </a:rPr>
              <a:t>entire year</a:t>
            </a:r>
            <a:r>
              <a:rPr lang="en-GB" sz="1400">
                <a:effectLst/>
                <a:latin typeface="+mj-lt"/>
                <a:ea typeface="Calibri" panose="020F0502020204030204" pitchFamily="34" charset="0"/>
                <a:cs typeface="Times New Roman" panose="02020603050405020304" pitchFamily="18" charset="0"/>
              </a:rPr>
              <a:t>.</a:t>
            </a:r>
          </a:p>
          <a:p>
            <a:pPr marL="171450" indent="-171450">
              <a:lnSpc>
                <a:spcPct val="107000"/>
              </a:lnSpc>
              <a:spcAft>
                <a:spcPts val="800"/>
              </a:spcAft>
              <a:buFont typeface="Arial" panose="020B0604020202020204" pitchFamily="34" charset="0"/>
              <a:buChar char="•"/>
            </a:pPr>
            <a:r>
              <a:rPr lang="en-GB" sz="1400" b="1">
                <a:effectLst/>
                <a:latin typeface="+mj-lt"/>
                <a:ea typeface="Calibri" panose="020F0502020204030204" pitchFamily="34" charset="0"/>
                <a:cs typeface="Times New Roman" panose="02020603050405020304" pitchFamily="18" charset="0"/>
              </a:rPr>
              <a:t>Cash flow:</a:t>
            </a:r>
            <a:r>
              <a:rPr lang="en-GB" sz="1400">
                <a:effectLst/>
                <a:latin typeface="+mj-lt"/>
                <a:ea typeface="Calibri" panose="020F0502020204030204" pitchFamily="34" charset="0"/>
                <a:cs typeface="Times New Roman" panose="02020603050405020304" pitchFamily="18" charset="0"/>
              </a:rPr>
              <a:t> shows the organisation’s inflows and outflows of cash during a </a:t>
            </a:r>
            <a:r>
              <a:rPr lang="en-GB" sz="1400" b="1">
                <a:effectLst/>
                <a:latin typeface="+mj-lt"/>
                <a:ea typeface="Calibri" panose="020F0502020204030204" pitchFamily="34" charset="0"/>
                <a:cs typeface="Times New Roman" panose="02020603050405020304" pitchFamily="18" charset="0"/>
              </a:rPr>
              <a:t>specific period</a:t>
            </a:r>
            <a:r>
              <a:rPr lang="en-GB" sz="1400">
                <a:effectLst/>
                <a:latin typeface="+mj-lt"/>
                <a:ea typeface="Calibri" panose="020F0502020204030204" pitchFamily="34" charset="0"/>
                <a:cs typeface="Times New Roman" panose="02020603050405020304" pitchFamily="18" charset="0"/>
              </a:rPr>
              <a:t>.</a:t>
            </a:r>
          </a:p>
          <a:p>
            <a:endParaRPr lang="en-GB"/>
          </a:p>
        </p:txBody>
      </p:sp>
    </p:spTree>
    <p:extLst>
      <p:ext uri="{BB962C8B-B14F-4D97-AF65-F5344CB8AC3E}">
        <p14:creationId xmlns:p14="http://schemas.microsoft.com/office/powerpoint/2010/main" val="32541825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12</a:t>
            </a:fld>
            <a:endParaRPr lang="en-GB"/>
          </a:p>
        </p:txBody>
      </p:sp>
      <p:sp>
        <p:nvSpPr>
          <p:cNvPr id="2" name="Title 1"/>
          <p:cNvSpPr>
            <a:spLocks noGrp="1"/>
          </p:cNvSpPr>
          <p:nvPr>
            <p:ph type="title"/>
          </p:nvPr>
        </p:nvSpPr>
        <p:spPr/>
        <p:txBody>
          <a:bodyPr/>
          <a:lstStyle/>
          <a:p>
            <a:r>
              <a:rPr lang="en-GB"/>
              <a:t>Profit and loss statement</a:t>
            </a:r>
            <a:br>
              <a:rPr lang="en-GB"/>
            </a:br>
            <a:r>
              <a:rPr lang="en-GB" b="0">
                <a:cs typeface="Arial"/>
              </a:rPr>
              <a:t>W1.2 Activity</a:t>
            </a:r>
          </a:p>
        </p:txBody>
      </p:sp>
      <p:pic>
        <p:nvPicPr>
          <p:cNvPr id="3" name="Picture 4" descr="A screenshot of a report&#10;&#10;Description automatically generated">
            <a:extLst>
              <a:ext uri="{FF2B5EF4-FFF2-40B4-BE49-F238E27FC236}">
                <a16:creationId xmlns:a16="http://schemas.microsoft.com/office/drawing/2014/main" id="{AB87138D-8130-109B-DEBC-56409F97B103}"/>
              </a:ext>
            </a:extLst>
          </p:cNvPr>
          <p:cNvPicPr>
            <a:picLocks noChangeAspect="1"/>
          </p:cNvPicPr>
          <p:nvPr/>
        </p:nvPicPr>
        <p:blipFill>
          <a:blip r:embed="rId3"/>
          <a:stretch>
            <a:fillRect/>
          </a:stretch>
        </p:blipFill>
        <p:spPr>
          <a:xfrm>
            <a:off x="2196612" y="668520"/>
            <a:ext cx="5021873" cy="4158152"/>
          </a:xfrm>
          <a:prstGeom prst="rect">
            <a:avLst/>
          </a:prstGeom>
        </p:spPr>
      </p:pic>
    </p:spTree>
    <p:extLst>
      <p:ext uri="{BB962C8B-B14F-4D97-AF65-F5344CB8AC3E}">
        <p14:creationId xmlns:p14="http://schemas.microsoft.com/office/powerpoint/2010/main" val="409022541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a:t>Gross profit</a:t>
            </a:r>
          </a:p>
        </p:txBody>
      </p:sp>
      <p:sp>
        <p:nvSpPr>
          <p:cNvPr id="5" name="Text Placeholder 4"/>
          <p:cNvSpPr>
            <a:spLocks noGrp="1"/>
          </p:cNvSpPr>
          <p:nvPr>
            <p:ph type="body" sz="quarter" idx="12"/>
          </p:nvPr>
        </p:nvSpPr>
        <p:spPr>
          <a:xfrm>
            <a:off x="288751" y="843558"/>
            <a:ext cx="8437563" cy="3601574"/>
          </a:xfrm>
        </p:spPr>
        <p:txBody>
          <a:bodyPr/>
          <a:lstStyle/>
          <a:p>
            <a:pPr>
              <a:lnSpc>
                <a:spcPct val="107000"/>
              </a:lnSpc>
              <a:spcAft>
                <a:spcPts val="800"/>
              </a:spcAft>
            </a:pPr>
            <a:r>
              <a:rPr lang="en-GB" sz="1600"/>
              <a:t>Gross profit is the amount of revenue (total income) that remains after deducting the cost of goods sold (COGS). In other words, it is the difference between the revenue generated by a company’s sales and the direct costs of producing or purchasing the goods sold.</a:t>
            </a:r>
          </a:p>
          <a:p>
            <a:pPr>
              <a:lnSpc>
                <a:spcPct val="107000"/>
              </a:lnSpc>
              <a:spcAft>
                <a:spcPts val="800"/>
              </a:spcAft>
            </a:pPr>
            <a:endParaRPr lang="en-GB" sz="1600"/>
          </a:p>
          <a:p>
            <a:pPr>
              <a:lnSpc>
                <a:spcPct val="107000"/>
              </a:lnSpc>
              <a:spcAft>
                <a:spcPts val="800"/>
              </a:spcAft>
            </a:pPr>
            <a:r>
              <a:rPr lang="en-GB" sz="1600">
                <a:solidFill>
                  <a:srgbClr val="E51C41"/>
                </a:solidFill>
              </a:rPr>
              <a:t>The formula for calculating gross profit is:</a:t>
            </a:r>
          </a:p>
          <a:p>
            <a:pPr>
              <a:lnSpc>
                <a:spcPct val="107000"/>
              </a:lnSpc>
              <a:spcAft>
                <a:spcPts val="800"/>
              </a:spcAft>
            </a:pPr>
            <a:r>
              <a:rPr lang="en-GB" sz="1600"/>
              <a:t>Gross profit = revenue – cost of goods sold</a:t>
            </a:r>
          </a:p>
          <a:p>
            <a:pPr>
              <a:lnSpc>
                <a:spcPct val="107000"/>
              </a:lnSpc>
              <a:spcAft>
                <a:spcPts val="800"/>
              </a:spcAft>
            </a:pPr>
            <a:endParaRPr lang="en-GB" sz="1600"/>
          </a:p>
          <a:p>
            <a:pPr>
              <a:lnSpc>
                <a:spcPct val="107000"/>
              </a:lnSpc>
              <a:spcAft>
                <a:spcPts val="800"/>
              </a:spcAft>
            </a:pPr>
            <a:r>
              <a:rPr lang="en-GB" sz="1600"/>
              <a:t>For example, if a company generates £100,000 in revenue from the sale of goods and incurs £60,000 in direct costs, its gross profit would be £40,000.</a:t>
            </a:r>
          </a:p>
          <a:p>
            <a:pPr>
              <a:lnSpc>
                <a:spcPct val="107000"/>
              </a:lnSpc>
              <a:spcAft>
                <a:spcPts val="800"/>
              </a:spcAft>
            </a:pPr>
            <a:endParaRPr lang="en-GB" sz="1400"/>
          </a:p>
        </p:txBody>
      </p:sp>
      <p:sp>
        <p:nvSpPr>
          <p:cNvPr id="4" name="Slide Number Placeholder 3"/>
          <p:cNvSpPr>
            <a:spLocks noGrp="1"/>
          </p:cNvSpPr>
          <p:nvPr>
            <p:ph type="sldNum" sz="quarter" idx="11"/>
          </p:nvPr>
        </p:nvSpPr>
        <p:spPr/>
        <p:txBody>
          <a:bodyPr/>
          <a:lstStyle/>
          <a:p>
            <a:fld id="{DA2C159E-F13C-4A85-9A41-E7669D3E0D70}" type="slidenum">
              <a:rPr lang="en-GB" smtClean="0"/>
              <a:pPr/>
              <a:t>13</a:t>
            </a:fld>
            <a:endParaRPr lang="en-GB"/>
          </a:p>
        </p:txBody>
      </p:sp>
    </p:spTree>
    <p:extLst>
      <p:ext uri="{BB962C8B-B14F-4D97-AF65-F5344CB8AC3E}">
        <p14:creationId xmlns:p14="http://schemas.microsoft.com/office/powerpoint/2010/main" val="513560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29CB0E-062B-4329-820A-2BDE5B3B0A27}"/>
              </a:ext>
            </a:extLst>
          </p:cNvPr>
          <p:cNvSpPr>
            <a:spLocks noGrp="1"/>
          </p:cNvSpPr>
          <p:nvPr>
            <p:ph type="sldNum" sz="quarter" idx="11"/>
          </p:nvPr>
        </p:nvSpPr>
        <p:spPr/>
        <p:txBody>
          <a:bodyPr/>
          <a:lstStyle/>
          <a:p>
            <a:fld id="{DA2C159E-F13C-4A85-9A41-E7669D3E0D70}" type="slidenum">
              <a:rPr lang="en-GB" smtClean="0"/>
              <a:pPr/>
              <a:t>14</a:t>
            </a:fld>
            <a:endParaRPr lang="en-GB"/>
          </a:p>
        </p:txBody>
      </p:sp>
      <p:sp>
        <p:nvSpPr>
          <p:cNvPr id="3" name="Title 2">
            <a:extLst>
              <a:ext uri="{FF2B5EF4-FFF2-40B4-BE49-F238E27FC236}">
                <a16:creationId xmlns:a16="http://schemas.microsoft.com/office/drawing/2014/main" id="{F0089F0F-7920-4A7D-8FAD-30279C489F28}"/>
              </a:ext>
            </a:extLst>
          </p:cNvPr>
          <p:cNvSpPr>
            <a:spLocks noGrp="1"/>
          </p:cNvSpPr>
          <p:nvPr>
            <p:ph type="title"/>
          </p:nvPr>
        </p:nvSpPr>
        <p:spPr/>
        <p:txBody>
          <a:bodyPr/>
          <a:lstStyle/>
          <a:p>
            <a:r>
              <a:rPr lang="en-GB"/>
              <a:t>Gross profit: question</a:t>
            </a:r>
          </a:p>
        </p:txBody>
      </p:sp>
      <p:sp>
        <p:nvSpPr>
          <p:cNvPr id="4" name="Text Placeholder 3">
            <a:extLst>
              <a:ext uri="{FF2B5EF4-FFF2-40B4-BE49-F238E27FC236}">
                <a16:creationId xmlns:a16="http://schemas.microsoft.com/office/drawing/2014/main" id="{A8924491-98C9-CEC0-9643-D56442E5626E}"/>
              </a:ext>
            </a:extLst>
          </p:cNvPr>
          <p:cNvSpPr>
            <a:spLocks noGrp="1"/>
          </p:cNvSpPr>
          <p:nvPr>
            <p:ph type="body" sz="quarter" idx="12"/>
          </p:nvPr>
        </p:nvSpPr>
        <p:spPr/>
        <p:txBody>
          <a:bodyPr/>
          <a:lstStyle/>
          <a:p>
            <a:r>
              <a:rPr lang="en-GB" sz="2000"/>
              <a:t>A company has an annual turnover of £650,000.</a:t>
            </a:r>
          </a:p>
          <a:p>
            <a:r>
              <a:rPr lang="en-GB" sz="2000"/>
              <a:t>The annual cost of goods is £180,000.</a:t>
            </a:r>
          </a:p>
          <a:p>
            <a:endParaRPr lang="en-GB" sz="2000"/>
          </a:p>
          <a:p>
            <a:r>
              <a:rPr lang="en-GB" sz="2000"/>
              <a:t>Calculate the gross profit.</a:t>
            </a:r>
          </a:p>
          <a:p>
            <a:endParaRPr lang="en-GB" sz="2000"/>
          </a:p>
          <a:p>
            <a:r>
              <a:rPr lang="en-GB" sz="2000"/>
              <a:t>£650,000 – £180,000 = £470,000</a:t>
            </a:r>
          </a:p>
          <a:p>
            <a:endParaRPr lang="en-GB" sz="2000"/>
          </a:p>
          <a:p>
            <a:r>
              <a:rPr lang="en-GB" sz="2000">
                <a:solidFill>
                  <a:srgbClr val="FF0000"/>
                </a:solidFill>
              </a:rPr>
              <a:t>Gross profit = £470,000</a:t>
            </a:r>
          </a:p>
        </p:txBody>
      </p:sp>
    </p:spTree>
    <p:extLst>
      <p:ext uri="{BB962C8B-B14F-4D97-AF65-F5344CB8AC3E}">
        <p14:creationId xmlns:p14="http://schemas.microsoft.com/office/powerpoint/2010/main" val="6121140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88751" y="232967"/>
            <a:ext cx="8437563" cy="699425"/>
          </a:xfrm>
        </p:spPr>
        <p:txBody>
          <a:bodyPr/>
          <a:lstStyle/>
          <a:p>
            <a:r>
              <a:rPr lang="en-GB"/>
              <a:t>Net profit</a:t>
            </a:r>
          </a:p>
        </p:txBody>
      </p:sp>
      <p:sp>
        <p:nvSpPr>
          <p:cNvPr id="5" name="Text Placeholder 4"/>
          <p:cNvSpPr>
            <a:spLocks noGrp="1"/>
          </p:cNvSpPr>
          <p:nvPr>
            <p:ph type="body" sz="quarter" idx="12"/>
          </p:nvPr>
        </p:nvSpPr>
        <p:spPr>
          <a:xfrm>
            <a:off x="288751" y="843558"/>
            <a:ext cx="8437563" cy="3601574"/>
          </a:xfrm>
        </p:spPr>
        <p:txBody>
          <a:bodyPr/>
          <a:lstStyle/>
          <a:p>
            <a:pPr>
              <a:lnSpc>
                <a:spcPct val="107000"/>
              </a:lnSpc>
              <a:spcAft>
                <a:spcPts val="800"/>
              </a:spcAft>
            </a:pPr>
            <a:r>
              <a:rPr lang="en-GB" sz="1600"/>
              <a:t>Net profit is the amount of revenue that remains after deducting all the expenses, including COGS, operating expenses, interest, taxes and other non-operating expenses. It represents the total profit or loss earned by the company during a specific period.</a:t>
            </a:r>
          </a:p>
          <a:p>
            <a:pPr>
              <a:lnSpc>
                <a:spcPct val="107000"/>
              </a:lnSpc>
              <a:spcAft>
                <a:spcPts val="800"/>
              </a:spcAft>
            </a:pPr>
            <a:endParaRPr lang="en-GB" sz="1600"/>
          </a:p>
          <a:p>
            <a:pPr>
              <a:lnSpc>
                <a:spcPct val="107000"/>
              </a:lnSpc>
              <a:spcAft>
                <a:spcPts val="800"/>
              </a:spcAft>
            </a:pPr>
            <a:r>
              <a:rPr lang="en-GB" sz="1600">
                <a:solidFill>
                  <a:srgbClr val="E51C41"/>
                </a:solidFill>
              </a:rPr>
              <a:t>The formula for calculating net profit is:</a:t>
            </a:r>
          </a:p>
          <a:p>
            <a:pPr>
              <a:lnSpc>
                <a:spcPct val="107000"/>
              </a:lnSpc>
              <a:spcAft>
                <a:spcPts val="800"/>
              </a:spcAft>
            </a:pPr>
            <a:r>
              <a:rPr lang="en-GB" sz="1600"/>
              <a:t>Net profit = revenue – cost of goods sold – operating expenses – interest – taxes – other non-operating expenses</a:t>
            </a:r>
          </a:p>
          <a:p>
            <a:pPr>
              <a:lnSpc>
                <a:spcPct val="107000"/>
              </a:lnSpc>
              <a:spcAft>
                <a:spcPts val="800"/>
              </a:spcAft>
            </a:pPr>
            <a:endParaRPr lang="en-GB" sz="1600"/>
          </a:p>
          <a:p>
            <a:pPr>
              <a:lnSpc>
                <a:spcPct val="107000"/>
              </a:lnSpc>
              <a:spcAft>
                <a:spcPts val="800"/>
              </a:spcAft>
            </a:pPr>
            <a:r>
              <a:rPr lang="en-GB" sz="1600"/>
              <a:t>For example, if a company generates £100,000 in revenue from the sale of goods, incurs £60,000 in direct costs, £20,000 in operating expenses and £5,000 in interest and taxes, its net profit would be £15,000.</a:t>
            </a:r>
          </a:p>
          <a:p>
            <a:pPr>
              <a:lnSpc>
                <a:spcPct val="107000"/>
              </a:lnSpc>
              <a:spcAft>
                <a:spcPts val="800"/>
              </a:spcAft>
            </a:pPr>
            <a:endParaRPr lang="en-GB" sz="1400"/>
          </a:p>
        </p:txBody>
      </p:sp>
      <p:sp>
        <p:nvSpPr>
          <p:cNvPr id="4" name="Slide Number Placeholder 3"/>
          <p:cNvSpPr>
            <a:spLocks noGrp="1"/>
          </p:cNvSpPr>
          <p:nvPr>
            <p:ph type="sldNum" sz="quarter" idx="11"/>
          </p:nvPr>
        </p:nvSpPr>
        <p:spPr/>
        <p:txBody>
          <a:bodyPr/>
          <a:lstStyle/>
          <a:p>
            <a:fld id="{DA2C159E-F13C-4A85-9A41-E7669D3E0D70}" type="slidenum">
              <a:rPr lang="en-GB" smtClean="0"/>
              <a:pPr/>
              <a:t>15</a:t>
            </a:fld>
            <a:endParaRPr lang="en-GB"/>
          </a:p>
        </p:txBody>
      </p:sp>
    </p:spTree>
    <p:extLst>
      <p:ext uri="{BB962C8B-B14F-4D97-AF65-F5344CB8AC3E}">
        <p14:creationId xmlns:p14="http://schemas.microsoft.com/office/powerpoint/2010/main" val="20223997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29CB0E-062B-4329-820A-2BDE5B3B0A27}"/>
              </a:ext>
            </a:extLst>
          </p:cNvPr>
          <p:cNvSpPr>
            <a:spLocks noGrp="1"/>
          </p:cNvSpPr>
          <p:nvPr>
            <p:ph type="sldNum" sz="quarter" idx="11"/>
          </p:nvPr>
        </p:nvSpPr>
        <p:spPr/>
        <p:txBody>
          <a:bodyPr/>
          <a:lstStyle/>
          <a:p>
            <a:fld id="{DA2C159E-F13C-4A85-9A41-E7669D3E0D70}" type="slidenum">
              <a:rPr lang="en-GB" smtClean="0"/>
              <a:pPr/>
              <a:t>16</a:t>
            </a:fld>
            <a:endParaRPr lang="en-GB"/>
          </a:p>
        </p:txBody>
      </p:sp>
      <p:sp>
        <p:nvSpPr>
          <p:cNvPr id="3" name="Title 2">
            <a:extLst>
              <a:ext uri="{FF2B5EF4-FFF2-40B4-BE49-F238E27FC236}">
                <a16:creationId xmlns:a16="http://schemas.microsoft.com/office/drawing/2014/main" id="{F0089F0F-7920-4A7D-8FAD-30279C489F28}"/>
              </a:ext>
            </a:extLst>
          </p:cNvPr>
          <p:cNvSpPr>
            <a:spLocks noGrp="1"/>
          </p:cNvSpPr>
          <p:nvPr>
            <p:ph type="title"/>
          </p:nvPr>
        </p:nvSpPr>
        <p:spPr/>
        <p:txBody>
          <a:bodyPr/>
          <a:lstStyle/>
          <a:p>
            <a:r>
              <a:rPr lang="en-GB"/>
              <a:t>Net profit: question</a:t>
            </a:r>
          </a:p>
        </p:txBody>
      </p:sp>
      <p:sp>
        <p:nvSpPr>
          <p:cNvPr id="4" name="Text Placeholder 3">
            <a:extLst>
              <a:ext uri="{FF2B5EF4-FFF2-40B4-BE49-F238E27FC236}">
                <a16:creationId xmlns:a16="http://schemas.microsoft.com/office/drawing/2014/main" id="{A8924491-98C9-CEC0-9643-D56442E5626E}"/>
              </a:ext>
            </a:extLst>
          </p:cNvPr>
          <p:cNvSpPr>
            <a:spLocks noGrp="1"/>
          </p:cNvSpPr>
          <p:nvPr>
            <p:ph type="body" sz="quarter" idx="12"/>
          </p:nvPr>
        </p:nvSpPr>
        <p:spPr/>
        <p:txBody>
          <a:bodyPr/>
          <a:lstStyle/>
          <a:p>
            <a:r>
              <a:rPr lang="en-GB" sz="2000"/>
              <a:t>A company generates £250,000 in revenue from the sale of goods.</a:t>
            </a:r>
          </a:p>
          <a:p>
            <a:r>
              <a:rPr lang="en-GB" sz="2000"/>
              <a:t>There are £80,000 in direct costs.</a:t>
            </a:r>
          </a:p>
          <a:p>
            <a:r>
              <a:rPr lang="en-GB" sz="2000"/>
              <a:t>There are £25,000 in operating expenses.</a:t>
            </a:r>
          </a:p>
          <a:p>
            <a:r>
              <a:rPr lang="en-GB" sz="2000"/>
              <a:t>There are £7,500 in interest and taxes. </a:t>
            </a:r>
          </a:p>
          <a:p>
            <a:endParaRPr lang="en-GB" sz="2000"/>
          </a:p>
          <a:p>
            <a:r>
              <a:rPr lang="en-GB" sz="2000"/>
              <a:t>What is the net profit?</a:t>
            </a:r>
          </a:p>
          <a:p>
            <a:endParaRPr lang="en-GB" sz="2000"/>
          </a:p>
          <a:p>
            <a:r>
              <a:rPr lang="en-GB" sz="2000">
                <a:solidFill>
                  <a:srgbClr val="FF0000"/>
                </a:solidFill>
              </a:rPr>
              <a:t>£250,000 – (£80,000 + £25,000 + £7,500) = £137,500</a:t>
            </a:r>
          </a:p>
          <a:p>
            <a:endParaRPr lang="en-GB"/>
          </a:p>
        </p:txBody>
      </p:sp>
    </p:spTree>
    <p:extLst>
      <p:ext uri="{BB962C8B-B14F-4D97-AF65-F5344CB8AC3E}">
        <p14:creationId xmlns:p14="http://schemas.microsoft.com/office/powerpoint/2010/main" val="24777377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0" y="197281"/>
            <a:ext cx="8437563" cy="699425"/>
          </a:xfrm>
        </p:spPr>
        <p:txBody>
          <a:bodyPr/>
          <a:lstStyle/>
          <a:p>
            <a:r>
              <a:rPr lang="en-GB"/>
              <a:t>Profit and loss statement activities (W1.2 and W1.2a)</a:t>
            </a:r>
          </a:p>
        </p:txBody>
      </p:sp>
      <p:sp>
        <p:nvSpPr>
          <p:cNvPr id="5" name="Text Placeholder 4"/>
          <p:cNvSpPr>
            <a:spLocks noGrp="1"/>
          </p:cNvSpPr>
          <p:nvPr>
            <p:ph type="body" sz="quarter" idx="12"/>
          </p:nvPr>
        </p:nvSpPr>
        <p:spPr>
          <a:xfrm>
            <a:off x="234000" y="986400"/>
            <a:ext cx="4049676" cy="3601574"/>
          </a:xfrm>
        </p:spPr>
        <p:txBody>
          <a:bodyPr vert="horz" lIns="0" tIns="0" rIns="0" bIns="0" rtlCol="0" anchor="t">
            <a:noAutofit/>
          </a:bodyPr>
          <a:lstStyle/>
          <a:p>
            <a:r>
              <a:rPr lang="en-GB" sz="2000">
                <a:solidFill>
                  <a:srgbClr val="E51C41"/>
                </a:solidFill>
              </a:rPr>
              <a:t>For each profit and loss statement provided, calculate:</a:t>
            </a:r>
          </a:p>
          <a:p>
            <a:pPr marL="457200" indent="-457200">
              <a:buFont typeface="Arial" panose="020B0604020202020204" pitchFamily="34" charset="0"/>
              <a:buChar char="•"/>
            </a:pPr>
            <a:r>
              <a:rPr lang="en-GB" sz="2000">
                <a:solidFill>
                  <a:srgbClr val="E51C41"/>
                </a:solidFill>
              </a:rPr>
              <a:t>total income</a:t>
            </a:r>
          </a:p>
          <a:p>
            <a:pPr marL="457200" indent="-457200">
              <a:buFont typeface="Arial" panose="020B0604020202020204" pitchFamily="34" charset="0"/>
              <a:buChar char="•"/>
            </a:pPr>
            <a:r>
              <a:rPr lang="en-GB" sz="2000">
                <a:solidFill>
                  <a:srgbClr val="E51C41"/>
                </a:solidFill>
              </a:rPr>
              <a:t>total expenses</a:t>
            </a:r>
          </a:p>
          <a:p>
            <a:pPr marL="457200" indent="-457200">
              <a:buFont typeface="Arial" panose="020B0604020202020204" pitchFamily="34" charset="0"/>
              <a:buChar char="•"/>
            </a:pPr>
            <a:r>
              <a:rPr lang="en-GB" sz="2000">
                <a:solidFill>
                  <a:srgbClr val="E51C41"/>
                </a:solidFill>
              </a:rPr>
              <a:t>gross and net profit.</a:t>
            </a:r>
          </a:p>
          <a:p>
            <a:pPr marL="457200" indent="-457200">
              <a:buFont typeface="Arial" panose="020B0604020202020204" pitchFamily="34" charset="0"/>
              <a:buChar char="•"/>
            </a:pPr>
            <a:endParaRPr lang="en-GB">
              <a:solidFill>
                <a:srgbClr val="E51C41"/>
              </a:solidFill>
            </a:endParaRPr>
          </a:p>
          <a:p>
            <a:r>
              <a:rPr lang="en-GB" sz="1200"/>
              <a:t>If you want an extra challenge, there is a further activity with more complex mathematics.</a:t>
            </a:r>
            <a:endParaRPr lang="en-GB" sz="1200">
              <a:cs typeface="Arial"/>
            </a:endParaRPr>
          </a:p>
        </p:txBody>
      </p:sp>
      <p:sp>
        <p:nvSpPr>
          <p:cNvPr id="4" name="Slide Number Placeholder 3"/>
          <p:cNvSpPr>
            <a:spLocks noGrp="1"/>
          </p:cNvSpPr>
          <p:nvPr>
            <p:ph type="sldNum" sz="quarter" idx="11"/>
          </p:nvPr>
        </p:nvSpPr>
        <p:spPr/>
        <p:txBody>
          <a:bodyPr/>
          <a:lstStyle/>
          <a:p>
            <a:fld id="{DA2C159E-F13C-4A85-9A41-E7669D3E0D70}" type="slidenum">
              <a:rPr lang="en-GB" smtClean="0"/>
              <a:pPr/>
              <a:t>17</a:t>
            </a:fld>
            <a:endParaRPr lang="en-GB"/>
          </a:p>
        </p:txBody>
      </p:sp>
      <p:pic>
        <p:nvPicPr>
          <p:cNvPr id="6" name="Picture 5">
            <a:extLst>
              <a:ext uri="{FF2B5EF4-FFF2-40B4-BE49-F238E27FC236}">
                <a16:creationId xmlns:a16="http://schemas.microsoft.com/office/drawing/2014/main" id="{91CAF243-1FFC-068F-84CE-535D5C6478F7}"/>
              </a:ext>
            </a:extLst>
          </p:cNvPr>
          <p:cNvPicPr>
            <a:picLocks noChangeAspect="1"/>
          </p:cNvPicPr>
          <p:nvPr/>
        </p:nvPicPr>
        <p:blipFill>
          <a:blip r:embed="rId3"/>
          <a:stretch>
            <a:fillRect/>
          </a:stretch>
        </p:blipFill>
        <p:spPr>
          <a:xfrm>
            <a:off x="4283676" y="1446362"/>
            <a:ext cx="4860324" cy="3320901"/>
          </a:xfrm>
          <a:prstGeom prst="rect">
            <a:avLst/>
          </a:prstGeom>
        </p:spPr>
      </p:pic>
      <p:pic>
        <p:nvPicPr>
          <p:cNvPr id="8" name="Picture 7">
            <a:extLst>
              <a:ext uri="{FF2B5EF4-FFF2-40B4-BE49-F238E27FC236}">
                <a16:creationId xmlns:a16="http://schemas.microsoft.com/office/drawing/2014/main" id="{DCD3432B-423B-0467-7317-631FC9CC7718}"/>
              </a:ext>
            </a:extLst>
          </p:cNvPr>
          <p:cNvPicPr>
            <a:picLocks noChangeAspect="1"/>
          </p:cNvPicPr>
          <p:nvPr/>
        </p:nvPicPr>
        <p:blipFill>
          <a:blip r:embed="rId4"/>
          <a:stretch>
            <a:fillRect/>
          </a:stretch>
        </p:blipFill>
        <p:spPr>
          <a:xfrm>
            <a:off x="7599934" y="197282"/>
            <a:ext cx="1265906" cy="1624024"/>
          </a:xfrm>
          <a:prstGeom prst="rect">
            <a:avLst/>
          </a:prstGeom>
        </p:spPr>
      </p:pic>
      <p:sp>
        <p:nvSpPr>
          <p:cNvPr id="3" name="TextBox 2">
            <a:extLst>
              <a:ext uri="{FF2B5EF4-FFF2-40B4-BE49-F238E27FC236}">
                <a16:creationId xmlns:a16="http://schemas.microsoft.com/office/drawing/2014/main" id="{AE9D036B-B9B1-7CD4-C7FE-C2D523F03485}"/>
              </a:ext>
            </a:extLst>
          </p:cNvPr>
          <p:cNvSpPr txBox="1"/>
          <p:nvPr/>
        </p:nvSpPr>
        <p:spPr>
          <a:xfrm>
            <a:off x="5771796" y="4794266"/>
            <a:ext cx="2184580" cy="153888"/>
          </a:xfrm>
          <a:prstGeom prst="rect">
            <a:avLst/>
          </a:prstGeom>
          <a:noFill/>
        </p:spPr>
        <p:txBody>
          <a:bodyPr wrap="square" lIns="0" tIns="0" rIns="0" bIns="0" rtlCol="0">
            <a:spAutoFit/>
          </a:bodyPr>
          <a:lstStyle/>
          <a:p>
            <a:r>
              <a:rPr lang="en-GB" sz="500">
                <a:hlinkClick r:id="rId5"/>
              </a:rPr>
              <a:t>Profit Or Loss Arrows Business Concept Stock Photo - Download Image Now - Loss, Making Money, Bank Statement - iStock (istockphoto.com)</a:t>
            </a:r>
            <a:endParaRPr lang="en-GB" sz="500"/>
          </a:p>
        </p:txBody>
      </p:sp>
    </p:spTree>
    <p:extLst>
      <p:ext uri="{BB962C8B-B14F-4D97-AF65-F5344CB8AC3E}">
        <p14:creationId xmlns:p14="http://schemas.microsoft.com/office/powerpoint/2010/main" val="109853668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ED2960-A80A-3B02-7E72-F82CDC09383C}"/>
              </a:ext>
            </a:extLst>
          </p:cNvPr>
          <p:cNvSpPr>
            <a:spLocks noGrp="1"/>
          </p:cNvSpPr>
          <p:nvPr>
            <p:ph type="sldNum" sz="quarter" idx="11"/>
          </p:nvPr>
        </p:nvSpPr>
        <p:spPr/>
        <p:txBody>
          <a:bodyPr/>
          <a:lstStyle/>
          <a:p>
            <a:fld id="{DA2C159E-F13C-4A85-9A41-E7669D3E0D70}" type="slidenum">
              <a:rPr lang="en-GB" smtClean="0"/>
              <a:pPr/>
              <a:t>18</a:t>
            </a:fld>
            <a:endParaRPr lang="en-GB"/>
          </a:p>
        </p:txBody>
      </p:sp>
      <p:sp>
        <p:nvSpPr>
          <p:cNvPr id="3" name="Title 2">
            <a:extLst>
              <a:ext uri="{FF2B5EF4-FFF2-40B4-BE49-F238E27FC236}">
                <a16:creationId xmlns:a16="http://schemas.microsoft.com/office/drawing/2014/main" id="{23B99D99-29EE-CE15-ECCD-17C20CDBAC2A}"/>
              </a:ext>
            </a:extLst>
          </p:cNvPr>
          <p:cNvSpPr>
            <a:spLocks noGrp="1"/>
          </p:cNvSpPr>
          <p:nvPr>
            <p:ph type="title"/>
          </p:nvPr>
        </p:nvSpPr>
        <p:spPr/>
        <p:txBody>
          <a:bodyPr/>
          <a:lstStyle/>
          <a:p>
            <a:r>
              <a:rPr lang="en-GB"/>
              <a:t>Rearranging formulas</a:t>
            </a:r>
          </a:p>
        </p:txBody>
      </p:sp>
      <p:sp>
        <p:nvSpPr>
          <p:cNvPr id="4" name="Text Placeholder 3">
            <a:extLst>
              <a:ext uri="{FF2B5EF4-FFF2-40B4-BE49-F238E27FC236}">
                <a16:creationId xmlns:a16="http://schemas.microsoft.com/office/drawing/2014/main" id="{EC141A90-E8FA-21CA-C9B5-624D5CE331A4}"/>
              </a:ext>
            </a:extLst>
          </p:cNvPr>
          <p:cNvSpPr>
            <a:spLocks noGrp="1"/>
          </p:cNvSpPr>
          <p:nvPr>
            <p:ph type="body" sz="quarter" idx="12"/>
          </p:nvPr>
        </p:nvSpPr>
        <p:spPr>
          <a:xfrm>
            <a:off x="234000" y="986400"/>
            <a:ext cx="8540206" cy="3601574"/>
          </a:xfrm>
        </p:spPr>
        <p:txBody>
          <a:bodyPr/>
          <a:lstStyle/>
          <a:p>
            <a:r>
              <a:rPr lang="en-GB" sz="1800"/>
              <a:t>When working in finance, there will be times when you have only parts of the information you need. For example, you may know the gross profit and cost of goods sold, but not the revenue figure. In these situations, you can rearrange this formula to help you find the missing value:</a:t>
            </a:r>
          </a:p>
          <a:p>
            <a:r>
              <a:rPr lang="en-GB" sz="1800"/>
              <a:t>     Gross profit = revenue – cost of goods sold (COGS)</a:t>
            </a:r>
          </a:p>
          <a:p>
            <a:endParaRPr lang="en-GB" sz="1800"/>
          </a:p>
          <a:p>
            <a:pPr marL="342900" indent="-342900">
              <a:buFont typeface="+mj-lt"/>
              <a:buAutoNum type="arabicPeriod"/>
            </a:pPr>
            <a:r>
              <a:rPr lang="en-GB" sz="1800"/>
              <a:t>Rearrange the formula to make the revenue the subject.</a:t>
            </a:r>
          </a:p>
          <a:p>
            <a:pPr marL="342900" indent="-342900">
              <a:buFont typeface="+mj-lt"/>
              <a:buAutoNum type="arabicPeriod"/>
            </a:pPr>
            <a:endParaRPr lang="en-GB" sz="1800"/>
          </a:p>
          <a:p>
            <a:pPr marL="342900" indent="-342900">
              <a:buFont typeface="+mj-lt"/>
              <a:buAutoNum type="arabicPeriod"/>
            </a:pPr>
            <a:r>
              <a:rPr lang="en-GB" sz="1800"/>
              <a:t>Rearrange the formula to make the cost of goods sold the subject.</a:t>
            </a:r>
          </a:p>
          <a:p>
            <a:endParaRPr lang="en-GB" sz="1600"/>
          </a:p>
        </p:txBody>
      </p:sp>
    </p:spTree>
    <p:extLst>
      <p:ext uri="{BB962C8B-B14F-4D97-AF65-F5344CB8AC3E}">
        <p14:creationId xmlns:p14="http://schemas.microsoft.com/office/powerpoint/2010/main" val="678976786"/>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ED2960-A80A-3B02-7E72-F82CDC09383C}"/>
              </a:ext>
            </a:extLst>
          </p:cNvPr>
          <p:cNvSpPr>
            <a:spLocks noGrp="1"/>
          </p:cNvSpPr>
          <p:nvPr>
            <p:ph type="sldNum" sz="quarter" idx="11"/>
          </p:nvPr>
        </p:nvSpPr>
        <p:spPr/>
        <p:txBody>
          <a:bodyPr/>
          <a:lstStyle/>
          <a:p>
            <a:fld id="{DA2C159E-F13C-4A85-9A41-E7669D3E0D70}" type="slidenum">
              <a:rPr lang="en-GB" smtClean="0"/>
              <a:pPr/>
              <a:t>19</a:t>
            </a:fld>
            <a:endParaRPr lang="en-GB"/>
          </a:p>
        </p:txBody>
      </p:sp>
      <p:sp>
        <p:nvSpPr>
          <p:cNvPr id="3" name="Title 2">
            <a:extLst>
              <a:ext uri="{FF2B5EF4-FFF2-40B4-BE49-F238E27FC236}">
                <a16:creationId xmlns:a16="http://schemas.microsoft.com/office/drawing/2014/main" id="{23B99D99-29EE-CE15-ECCD-17C20CDBAC2A}"/>
              </a:ext>
            </a:extLst>
          </p:cNvPr>
          <p:cNvSpPr>
            <a:spLocks noGrp="1"/>
          </p:cNvSpPr>
          <p:nvPr>
            <p:ph type="title"/>
          </p:nvPr>
        </p:nvSpPr>
        <p:spPr/>
        <p:txBody>
          <a:bodyPr/>
          <a:lstStyle/>
          <a:p>
            <a:r>
              <a:rPr lang="en-GB"/>
              <a:t>Rearranging formulas: answers</a:t>
            </a:r>
          </a:p>
        </p:txBody>
      </p:sp>
      <p:sp>
        <p:nvSpPr>
          <p:cNvPr id="4" name="Text Placeholder 3">
            <a:extLst>
              <a:ext uri="{FF2B5EF4-FFF2-40B4-BE49-F238E27FC236}">
                <a16:creationId xmlns:a16="http://schemas.microsoft.com/office/drawing/2014/main" id="{EC141A90-E8FA-21CA-C9B5-624D5CE331A4}"/>
              </a:ext>
            </a:extLst>
          </p:cNvPr>
          <p:cNvSpPr>
            <a:spLocks noGrp="1"/>
          </p:cNvSpPr>
          <p:nvPr>
            <p:ph type="body" sz="quarter" idx="12"/>
          </p:nvPr>
        </p:nvSpPr>
        <p:spPr>
          <a:xfrm>
            <a:off x="232950" y="593124"/>
            <a:ext cx="8216783" cy="4275209"/>
          </a:xfrm>
        </p:spPr>
        <p:txBody>
          <a:bodyPr/>
          <a:lstStyle/>
          <a:p>
            <a:pPr marL="342900" indent="-342900">
              <a:buFont typeface="+mj-lt"/>
              <a:buAutoNum type="arabicPeriod"/>
            </a:pPr>
            <a:r>
              <a:rPr lang="en-GB" sz="1600"/>
              <a:t>Rearrange the formula to make the revenue the subject.</a:t>
            </a:r>
          </a:p>
          <a:p>
            <a:r>
              <a:rPr lang="en-GB" sz="1600">
                <a:solidFill>
                  <a:srgbClr val="FF0000"/>
                </a:solidFill>
              </a:rPr>
              <a:t>Gross profit = revenue – cost of goods sold (COGS)</a:t>
            </a:r>
          </a:p>
          <a:p>
            <a:r>
              <a:rPr lang="en-GB" sz="1600">
                <a:solidFill>
                  <a:srgbClr val="FF0000"/>
                </a:solidFill>
              </a:rPr>
              <a:t>Add “+ COGS” to both sides of the equation:</a:t>
            </a:r>
          </a:p>
          <a:p>
            <a:r>
              <a:rPr lang="en-GB" sz="1600">
                <a:solidFill>
                  <a:srgbClr val="FF0000"/>
                </a:solidFill>
              </a:rPr>
              <a:t>Gross profit + COGS = revenue – COGS + COGS</a:t>
            </a:r>
          </a:p>
          <a:p>
            <a:r>
              <a:rPr lang="en-GB" sz="1600">
                <a:solidFill>
                  <a:srgbClr val="FF0000"/>
                </a:solidFill>
              </a:rPr>
              <a:t>On the right, “– COGS + COGS” cancel each other out to leave:</a:t>
            </a:r>
          </a:p>
          <a:p>
            <a:r>
              <a:rPr lang="en-GB" sz="1600">
                <a:solidFill>
                  <a:srgbClr val="FF0000"/>
                </a:solidFill>
              </a:rPr>
              <a:t>Gross profit + COGS = revenue</a:t>
            </a:r>
          </a:p>
          <a:p>
            <a:r>
              <a:rPr lang="en-GB" sz="1600"/>
              <a:t>2.   Rearrange the formula to make the cost of goods sold the subject.</a:t>
            </a:r>
          </a:p>
          <a:p>
            <a:r>
              <a:rPr lang="en-GB" sz="1600">
                <a:solidFill>
                  <a:srgbClr val="FF0000"/>
                </a:solidFill>
              </a:rPr>
              <a:t>Gross profit = revenue – cost of goods sold (COGS)</a:t>
            </a:r>
          </a:p>
          <a:p>
            <a:r>
              <a:rPr lang="en-GB" sz="1600">
                <a:solidFill>
                  <a:srgbClr val="FF0000"/>
                </a:solidFill>
              </a:rPr>
              <a:t>Do the steps in 1 above. Then add “– gross profit” to both sides of the equation:</a:t>
            </a:r>
          </a:p>
          <a:p>
            <a:r>
              <a:rPr lang="en-GB" sz="1600">
                <a:solidFill>
                  <a:srgbClr val="FF0000"/>
                </a:solidFill>
              </a:rPr>
              <a:t>Gross profit – gross profit + COGS = revenue – gross profit</a:t>
            </a:r>
          </a:p>
          <a:p>
            <a:r>
              <a:rPr lang="en-GB" sz="1600">
                <a:solidFill>
                  <a:srgbClr val="FF0000"/>
                </a:solidFill>
              </a:rPr>
              <a:t>On the left, “gross profit – gross profit” cancel each other out to leave:</a:t>
            </a:r>
          </a:p>
          <a:p>
            <a:r>
              <a:rPr lang="en-GB" sz="1600">
                <a:solidFill>
                  <a:srgbClr val="FF0000"/>
                </a:solidFill>
              </a:rPr>
              <a:t>COGS = revenue – gross profit</a:t>
            </a:r>
          </a:p>
        </p:txBody>
      </p:sp>
      <p:sp>
        <p:nvSpPr>
          <p:cNvPr id="5" name="Rectangle: Diagonal Corners Rounded 4">
            <a:extLst>
              <a:ext uri="{FF2B5EF4-FFF2-40B4-BE49-F238E27FC236}">
                <a16:creationId xmlns:a16="http://schemas.microsoft.com/office/drawing/2014/main" id="{B0A686BE-DA19-77F8-8191-A8697548F88D}"/>
              </a:ext>
            </a:extLst>
          </p:cNvPr>
          <p:cNvSpPr/>
          <p:nvPr/>
        </p:nvSpPr>
        <p:spPr>
          <a:xfrm>
            <a:off x="6261787" y="469557"/>
            <a:ext cx="2150075" cy="1223318"/>
          </a:xfrm>
          <a:prstGeom prst="round2Diag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B098ADD-32FD-78AF-07D1-7BD01F7C8B94}"/>
              </a:ext>
            </a:extLst>
          </p:cNvPr>
          <p:cNvSpPr txBox="1"/>
          <p:nvPr/>
        </p:nvSpPr>
        <p:spPr>
          <a:xfrm>
            <a:off x="6469920" y="561845"/>
            <a:ext cx="1795591" cy="10387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350">
                <a:cs typeface="Arial"/>
              </a:rPr>
              <a:t>Hint:</a:t>
            </a:r>
          </a:p>
          <a:p>
            <a:r>
              <a:rPr lang="en-GB" sz="1350">
                <a:cs typeface="Arial"/>
              </a:rPr>
              <a:t>When moving items from one side of the equation to the other + to – and vice versa</a:t>
            </a:r>
          </a:p>
        </p:txBody>
      </p:sp>
    </p:spTree>
    <p:extLst>
      <p:ext uri="{BB962C8B-B14F-4D97-AF65-F5344CB8AC3E}">
        <p14:creationId xmlns:p14="http://schemas.microsoft.com/office/powerpoint/2010/main" val="29940491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p:txBody>
          <a:bodyPr/>
          <a:lstStyle/>
          <a:p>
            <a:pPr>
              <a:lnSpc>
                <a:spcPct val="100000"/>
              </a:lnSpc>
            </a:pPr>
            <a:r>
              <a:rPr lang="en-US" sz="2000"/>
              <a:t>Management and administration</a:t>
            </a:r>
            <a:br>
              <a:rPr lang="en-US" sz="2000"/>
            </a:br>
            <a:r>
              <a:rPr lang="en-US" sz="2000"/>
              <a:t>4: Finance (core)</a:t>
            </a:r>
            <a:br>
              <a:rPr lang="en-US" sz="2000"/>
            </a:br>
            <a:r>
              <a:rPr lang="en-US" sz="2000"/>
              <a:t>Session 1</a:t>
            </a:r>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p:txBody>
          <a:bodyPr/>
          <a:lstStyle/>
          <a:p>
            <a:r>
              <a:rPr lang="en-US"/>
              <a:t>Presenter name</a:t>
            </a:r>
          </a:p>
        </p:txBody>
      </p:sp>
      <p:sp>
        <p:nvSpPr>
          <p:cNvPr id="4" name="Text Placeholder 3">
            <a:extLst>
              <a:ext uri="{FF2B5EF4-FFF2-40B4-BE49-F238E27FC236}">
                <a16:creationId xmlns:a16="http://schemas.microsoft.com/office/drawing/2014/main" id="{EB4CC04C-4404-2344-B3AF-3A1327FC7224}"/>
              </a:ext>
            </a:extLst>
          </p:cNvPr>
          <p:cNvSpPr>
            <a:spLocks noGrp="1"/>
          </p:cNvSpPr>
          <p:nvPr>
            <p:ph type="body" sz="quarter" idx="14"/>
          </p:nvPr>
        </p:nvSpPr>
        <p:spPr/>
        <p:txBody>
          <a:bodyPr/>
          <a:lstStyle/>
          <a:p>
            <a:r>
              <a:rPr lang="en-US"/>
              <a:t>Time and date</a:t>
            </a:r>
          </a:p>
        </p:txBody>
      </p:sp>
      <p:sp>
        <p:nvSpPr>
          <p:cNvPr id="5" name="Text Placeholder 4">
            <a:extLst>
              <a:ext uri="{FF2B5EF4-FFF2-40B4-BE49-F238E27FC236}">
                <a16:creationId xmlns:a16="http://schemas.microsoft.com/office/drawing/2014/main" id="{6B4643D2-5B40-084D-AF5C-E1AE7B10AF17}"/>
              </a:ext>
            </a:extLst>
          </p:cNvPr>
          <p:cNvSpPr>
            <a:spLocks noGrp="1"/>
          </p:cNvSpPr>
          <p:nvPr>
            <p:ph type="body" sz="quarter" idx="15"/>
          </p:nvPr>
        </p:nvSpPr>
        <p:spPr/>
        <p:txBody>
          <a:bodyPr/>
          <a:lstStyle/>
          <a:p>
            <a:r>
              <a:rPr lang="en-US"/>
              <a:t>Location</a:t>
            </a:r>
          </a:p>
        </p:txBody>
      </p:sp>
    </p:spTree>
    <p:extLst>
      <p:ext uri="{BB962C8B-B14F-4D97-AF65-F5344CB8AC3E}">
        <p14:creationId xmlns:p14="http://schemas.microsoft.com/office/powerpoint/2010/main" val="1945931993"/>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ED2960-A80A-3B02-7E72-F82CDC09383C}"/>
              </a:ext>
            </a:extLst>
          </p:cNvPr>
          <p:cNvSpPr>
            <a:spLocks noGrp="1"/>
          </p:cNvSpPr>
          <p:nvPr>
            <p:ph type="sldNum" sz="quarter" idx="11"/>
          </p:nvPr>
        </p:nvSpPr>
        <p:spPr/>
        <p:txBody>
          <a:bodyPr/>
          <a:lstStyle/>
          <a:p>
            <a:fld id="{DA2C159E-F13C-4A85-9A41-E7669D3E0D70}" type="slidenum">
              <a:rPr lang="en-GB" smtClean="0"/>
              <a:pPr/>
              <a:t>20</a:t>
            </a:fld>
            <a:endParaRPr lang="en-GB"/>
          </a:p>
        </p:txBody>
      </p:sp>
      <p:sp>
        <p:nvSpPr>
          <p:cNvPr id="3" name="Title 2">
            <a:extLst>
              <a:ext uri="{FF2B5EF4-FFF2-40B4-BE49-F238E27FC236}">
                <a16:creationId xmlns:a16="http://schemas.microsoft.com/office/drawing/2014/main" id="{23B99D99-29EE-CE15-ECCD-17C20CDBAC2A}"/>
              </a:ext>
            </a:extLst>
          </p:cNvPr>
          <p:cNvSpPr>
            <a:spLocks noGrp="1"/>
          </p:cNvSpPr>
          <p:nvPr>
            <p:ph type="title"/>
          </p:nvPr>
        </p:nvSpPr>
        <p:spPr/>
        <p:txBody>
          <a:bodyPr/>
          <a:lstStyle/>
          <a:p>
            <a:r>
              <a:rPr lang="en-GB"/>
              <a:t>Rearranging formulas: practice questions</a:t>
            </a:r>
          </a:p>
        </p:txBody>
      </p:sp>
      <p:sp>
        <p:nvSpPr>
          <p:cNvPr id="4" name="Text Placeholder 3">
            <a:extLst>
              <a:ext uri="{FF2B5EF4-FFF2-40B4-BE49-F238E27FC236}">
                <a16:creationId xmlns:a16="http://schemas.microsoft.com/office/drawing/2014/main" id="{EC141A90-E8FA-21CA-C9B5-624D5CE331A4}"/>
              </a:ext>
            </a:extLst>
          </p:cNvPr>
          <p:cNvSpPr>
            <a:spLocks noGrp="1"/>
          </p:cNvSpPr>
          <p:nvPr>
            <p:ph type="body" sz="quarter" idx="12"/>
          </p:nvPr>
        </p:nvSpPr>
        <p:spPr>
          <a:xfrm>
            <a:off x="232950" y="527222"/>
            <a:ext cx="8437563" cy="4240041"/>
          </a:xfrm>
        </p:spPr>
        <p:txBody>
          <a:bodyPr/>
          <a:lstStyle/>
          <a:p>
            <a:pPr marL="342900" indent="-342900">
              <a:buFont typeface="+mj-lt"/>
              <a:buAutoNum type="arabicPeriod"/>
            </a:pPr>
            <a:r>
              <a:rPr lang="en-GB" sz="1600"/>
              <a:t>Calculate the revenue when the cost of goods sold is £12,750 and the gross profit is £34,555.</a:t>
            </a:r>
          </a:p>
          <a:p>
            <a:r>
              <a:rPr lang="en-GB" sz="1600">
                <a:solidFill>
                  <a:srgbClr val="FF0000"/>
                </a:solidFill>
              </a:rPr>
              <a:t>Gross profit = revenue – cost of goods sold</a:t>
            </a:r>
          </a:p>
          <a:p>
            <a:r>
              <a:rPr lang="en-GB" sz="1600">
                <a:solidFill>
                  <a:srgbClr val="FF0000"/>
                </a:solidFill>
              </a:rPr>
              <a:t>Revenue = gross profit + cost of goods sold</a:t>
            </a:r>
          </a:p>
          <a:p>
            <a:r>
              <a:rPr lang="en-GB" sz="1600">
                <a:solidFill>
                  <a:srgbClr val="FF0000"/>
                </a:solidFill>
              </a:rPr>
              <a:t>Revenue = £12,750 + £34,555 </a:t>
            </a:r>
          </a:p>
          <a:p>
            <a:r>
              <a:rPr lang="en-GB" sz="1600">
                <a:solidFill>
                  <a:srgbClr val="FF0000"/>
                </a:solidFill>
              </a:rPr>
              <a:t>Revenue = £47,305</a:t>
            </a:r>
          </a:p>
          <a:p>
            <a:r>
              <a:rPr lang="en-GB" sz="1600"/>
              <a:t>2.   Calculate the cost of goods sold when the revenue is £132,850 and the gross profit is £82,125.</a:t>
            </a:r>
          </a:p>
          <a:p>
            <a:r>
              <a:rPr lang="en-GB" sz="1600">
                <a:solidFill>
                  <a:srgbClr val="FF0000"/>
                </a:solidFill>
              </a:rPr>
              <a:t>Gross profit = revenue – cost of goods sold</a:t>
            </a:r>
          </a:p>
          <a:p>
            <a:r>
              <a:rPr lang="en-GB" sz="1600">
                <a:solidFill>
                  <a:srgbClr val="FF0000"/>
                </a:solidFill>
              </a:rPr>
              <a:t>Cost of goods sold = revenue – gross profit</a:t>
            </a:r>
          </a:p>
          <a:p>
            <a:r>
              <a:rPr lang="en-GB" sz="1600">
                <a:solidFill>
                  <a:srgbClr val="FF0000"/>
                </a:solidFill>
              </a:rPr>
              <a:t>Cost of goods sold = £132,850 – £82,125</a:t>
            </a:r>
          </a:p>
          <a:p>
            <a:r>
              <a:rPr lang="en-GB" sz="1600">
                <a:solidFill>
                  <a:srgbClr val="FF0000"/>
                </a:solidFill>
              </a:rPr>
              <a:t>Cost of goods sold = £50,725</a:t>
            </a:r>
          </a:p>
          <a:p>
            <a:endParaRPr lang="en-GB" sz="1200">
              <a:solidFill>
                <a:srgbClr val="FF0000"/>
              </a:solidFill>
            </a:endParaRPr>
          </a:p>
          <a:p>
            <a:endParaRPr lang="en-GB" sz="1200">
              <a:solidFill>
                <a:srgbClr val="FF0000"/>
              </a:solidFill>
            </a:endParaRPr>
          </a:p>
        </p:txBody>
      </p:sp>
    </p:spTree>
    <p:extLst>
      <p:ext uri="{BB962C8B-B14F-4D97-AF65-F5344CB8AC3E}">
        <p14:creationId xmlns:p14="http://schemas.microsoft.com/office/powerpoint/2010/main" val="332438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50" y="249900"/>
            <a:ext cx="8437563" cy="699425"/>
          </a:xfrm>
        </p:spPr>
        <p:txBody>
          <a:bodyPr anchor="t">
            <a:normAutofit/>
          </a:bodyPr>
          <a:lstStyle/>
          <a:p>
            <a:r>
              <a:rPr lang="en-GB"/>
              <a:t>Gross and net profit activity (W1.3)</a:t>
            </a:r>
          </a:p>
        </p:txBody>
      </p:sp>
      <p:sp>
        <p:nvSpPr>
          <p:cNvPr id="5" name="Text Placeholder 4"/>
          <p:cNvSpPr>
            <a:spLocks noGrp="1"/>
          </p:cNvSpPr>
          <p:nvPr>
            <p:ph sz="quarter" idx="14"/>
          </p:nvPr>
        </p:nvSpPr>
        <p:spPr>
          <a:xfrm>
            <a:off x="572934" y="1690812"/>
            <a:ext cx="3886758" cy="1761875"/>
          </a:xfrm>
        </p:spPr>
        <p:txBody>
          <a:bodyPr>
            <a:normAutofit/>
          </a:bodyPr>
          <a:lstStyle/>
          <a:p>
            <a:pPr>
              <a:lnSpc>
                <a:spcPct val="100000"/>
              </a:lnSpc>
            </a:pPr>
            <a:r>
              <a:rPr lang="en-GB" sz="2000"/>
              <a:t>Find the missing monetary values for each of the two scenarios provided, using the formulas just demonstrated.</a:t>
            </a:r>
          </a:p>
        </p:txBody>
      </p:sp>
      <p:sp>
        <p:nvSpPr>
          <p:cNvPr id="7" name="Slide Number Placeholder 6">
            <a:extLst>
              <a:ext uri="{FF2B5EF4-FFF2-40B4-BE49-F238E27FC236}">
                <a16:creationId xmlns:a16="http://schemas.microsoft.com/office/drawing/2014/main" id="{7EEB6171-A5D2-7944-24DF-72EBA9E47A85}"/>
              </a:ext>
            </a:extLst>
          </p:cNvPr>
          <p:cNvSpPr>
            <a:spLocks noGrp="1"/>
          </p:cNvSpPr>
          <p:nvPr>
            <p:ph type="sldNum" sz="quarter" idx="11"/>
          </p:nvPr>
        </p:nvSpPr>
        <p:spPr/>
        <p:txBody>
          <a:bodyPr/>
          <a:lstStyle/>
          <a:p>
            <a:fld id="{DA2C159E-F13C-4A85-9A41-E7669D3E0D70}" type="slidenum">
              <a:rPr lang="en-GB" smtClean="0"/>
              <a:pPr/>
              <a:t>21</a:t>
            </a:fld>
            <a:endParaRPr lang="en-GB"/>
          </a:p>
        </p:txBody>
      </p:sp>
      <p:pic>
        <p:nvPicPr>
          <p:cNvPr id="3" name="Picture 2">
            <a:extLst>
              <a:ext uri="{FF2B5EF4-FFF2-40B4-BE49-F238E27FC236}">
                <a16:creationId xmlns:a16="http://schemas.microsoft.com/office/drawing/2014/main" id="{E9893B59-5E74-6F0B-AB3D-5390A3943626}"/>
              </a:ext>
            </a:extLst>
          </p:cNvPr>
          <p:cNvPicPr>
            <a:picLocks noChangeAspect="1"/>
          </p:cNvPicPr>
          <p:nvPr/>
        </p:nvPicPr>
        <p:blipFill>
          <a:blip r:embed="rId3"/>
          <a:stretch>
            <a:fillRect/>
          </a:stretch>
        </p:blipFill>
        <p:spPr>
          <a:xfrm>
            <a:off x="7732519" y="45907"/>
            <a:ext cx="1201016" cy="1219306"/>
          </a:xfrm>
          <a:prstGeom prst="rect">
            <a:avLst/>
          </a:prstGeom>
        </p:spPr>
      </p:pic>
      <p:pic>
        <p:nvPicPr>
          <p:cNvPr id="4" name="Picture 3">
            <a:extLst>
              <a:ext uri="{FF2B5EF4-FFF2-40B4-BE49-F238E27FC236}">
                <a16:creationId xmlns:a16="http://schemas.microsoft.com/office/drawing/2014/main" id="{19D8DD28-5BE4-8FE4-6EEE-AA48C3AA998F}"/>
              </a:ext>
            </a:extLst>
          </p:cNvPr>
          <p:cNvPicPr>
            <a:picLocks noChangeAspect="1"/>
          </p:cNvPicPr>
          <p:nvPr/>
        </p:nvPicPr>
        <p:blipFill>
          <a:blip r:embed="rId4"/>
          <a:stretch>
            <a:fillRect/>
          </a:stretch>
        </p:blipFill>
        <p:spPr>
          <a:xfrm>
            <a:off x="5219512" y="1690812"/>
            <a:ext cx="3113515" cy="2009540"/>
          </a:xfrm>
          <a:prstGeom prst="rect">
            <a:avLst/>
          </a:prstGeom>
        </p:spPr>
      </p:pic>
      <p:sp>
        <p:nvSpPr>
          <p:cNvPr id="8" name="TextBox 7">
            <a:extLst>
              <a:ext uri="{FF2B5EF4-FFF2-40B4-BE49-F238E27FC236}">
                <a16:creationId xmlns:a16="http://schemas.microsoft.com/office/drawing/2014/main" id="{95A60D27-4657-8D69-4123-6E25454C1473}"/>
              </a:ext>
            </a:extLst>
          </p:cNvPr>
          <p:cNvSpPr txBox="1"/>
          <p:nvPr/>
        </p:nvSpPr>
        <p:spPr>
          <a:xfrm>
            <a:off x="5015954" y="3800890"/>
            <a:ext cx="3395154" cy="153888"/>
          </a:xfrm>
          <a:prstGeom prst="rect">
            <a:avLst/>
          </a:prstGeom>
          <a:noFill/>
        </p:spPr>
        <p:txBody>
          <a:bodyPr wrap="square" lIns="0" tIns="0" rIns="0" bIns="0" rtlCol="0">
            <a:spAutoFit/>
          </a:bodyPr>
          <a:lstStyle/>
          <a:p>
            <a:r>
              <a:rPr lang="en-GB" sz="500">
                <a:hlinkClick r:id="rId5"/>
              </a:rPr>
              <a:t>Stack Of Silver Coins With Trading Chart In Financial Concepts And Financial Investment Business Stock Growth Stock Photo - Download Image Now - iStock (istockphoto.com)</a:t>
            </a:r>
            <a:endParaRPr lang="en-GB" sz="500"/>
          </a:p>
        </p:txBody>
      </p:sp>
    </p:spTree>
    <p:extLst>
      <p:ext uri="{BB962C8B-B14F-4D97-AF65-F5344CB8AC3E}">
        <p14:creationId xmlns:p14="http://schemas.microsoft.com/office/powerpoint/2010/main" val="347591400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a:t>Balance sheet</a:t>
            </a:r>
          </a:p>
        </p:txBody>
      </p:sp>
      <p:sp>
        <p:nvSpPr>
          <p:cNvPr id="5" name="Text Placeholder 4"/>
          <p:cNvSpPr>
            <a:spLocks noGrp="1"/>
          </p:cNvSpPr>
          <p:nvPr>
            <p:ph type="body" sz="quarter" idx="12"/>
          </p:nvPr>
        </p:nvSpPr>
        <p:spPr>
          <a:xfrm>
            <a:off x="288751" y="568411"/>
            <a:ext cx="8437563" cy="4198851"/>
          </a:xfrm>
        </p:spPr>
        <p:txBody>
          <a:bodyPr/>
          <a:lstStyle/>
          <a:p>
            <a:pPr fontAlgn="base"/>
            <a:r>
              <a:rPr lang="en-GB" sz="1800"/>
              <a:t>A balance sheet is a financial statement that provides a snapshot of a company’s financial position at a specific point in time. It shows what the company owns (assets), what it owes (liabilities), and the difference between them (equity).</a:t>
            </a:r>
            <a:r>
              <a:rPr lang="en-US" sz="1800"/>
              <a:t>​</a:t>
            </a:r>
          </a:p>
          <a:p>
            <a:pPr fontAlgn="base"/>
            <a:r>
              <a:rPr lang="en-GB" sz="1800"/>
              <a:t>​The balance sheet is divided into two main sections: </a:t>
            </a:r>
            <a:r>
              <a:rPr lang="en-GB" sz="1800" b="1"/>
              <a:t>assets</a:t>
            </a:r>
            <a:r>
              <a:rPr lang="en-GB" sz="1800"/>
              <a:t> and </a:t>
            </a:r>
            <a:r>
              <a:rPr lang="en-GB" sz="1800" b="1"/>
              <a:t>liabilities and equity</a:t>
            </a:r>
            <a:r>
              <a:rPr lang="en-GB" sz="1800"/>
              <a:t>.</a:t>
            </a:r>
          </a:p>
          <a:p>
            <a:pPr fontAlgn="base"/>
            <a:r>
              <a:rPr lang="en-GB" sz="1800" b="1"/>
              <a:t>Assets</a:t>
            </a:r>
            <a:r>
              <a:rPr lang="en-GB" sz="1800"/>
              <a:t> are resources owned by the company that have future economic value. Assets can be divided into two categories: current assets and non-current assets. ​</a:t>
            </a:r>
            <a:br>
              <a:rPr lang="en-GB" sz="1800"/>
            </a:br>
            <a:r>
              <a:rPr lang="en-GB" sz="1800"/>
              <a:t>​</a:t>
            </a:r>
            <a:r>
              <a:rPr lang="en-GB" sz="1800" b="1">
                <a:solidFill>
                  <a:srgbClr val="FF0000"/>
                </a:solidFill>
              </a:rPr>
              <a:t>Current assets</a:t>
            </a:r>
            <a:r>
              <a:rPr lang="en-GB" sz="1800">
                <a:solidFill>
                  <a:srgbClr val="FF0000"/>
                </a:solidFill>
              </a:rPr>
              <a:t> </a:t>
            </a:r>
            <a:r>
              <a:rPr lang="en-GB" sz="1800"/>
              <a:t>are assets that can be converted into cash within a year, such as cash, accounts receivable and inventory. ​</a:t>
            </a:r>
          </a:p>
          <a:p>
            <a:pPr fontAlgn="base"/>
            <a:r>
              <a:rPr lang="en-GB" sz="1800" b="1">
                <a:solidFill>
                  <a:srgbClr val="FF0000"/>
                </a:solidFill>
              </a:rPr>
              <a:t>Non-current assets</a:t>
            </a:r>
            <a:r>
              <a:rPr lang="en-GB" sz="1800">
                <a:solidFill>
                  <a:srgbClr val="FF0000"/>
                </a:solidFill>
              </a:rPr>
              <a:t> </a:t>
            </a:r>
            <a:r>
              <a:rPr lang="en-GB" sz="1800"/>
              <a:t>are assets that have a longer useful life, such as property, plant and equipment.</a:t>
            </a:r>
          </a:p>
        </p:txBody>
      </p:sp>
      <p:sp>
        <p:nvSpPr>
          <p:cNvPr id="4" name="Slide Number Placeholder 3"/>
          <p:cNvSpPr>
            <a:spLocks noGrp="1"/>
          </p:cNvSpPr>
          <p:nvPr>
            <p:ph type="sldNum" sz="quarter" idx="11"/>
          </p:nvPr>
        </p:nvSpPr>
        <p:spPr/>
        <p:txBody>
          <a:bodyPr/>
          <a:lstStyle/>
          <a:p>
            <a:fld id="{DA2C159E-F13C-4A85-9A41-E7669D3E0D70}" type="slidenum">
              <a:rPr lang="en-GB" smtClean="0"/>
              <a:pPr/>
              <a:t>22</a:t>
            </a:fld>
            <a:endParaRPr lang="en-GB"/>
          </a:p>
        </p:txBody>
      </p:sp>
    </p:spTree>
    <p:extLst>
      <p:ext uri="{BB962C8B-B14F-4D97-AF65-F5344CB8AC3E}">
        <p14:creationId xmlns:p14="http://schemas.microsoft.com/office/powerpoint/2010/main" val="27951001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a:t>Balance sheet cont. </a:t>
            </a:r>
          </a:p>
        </p:txBody>
      </p:sp>
      <p:sp>
        <p:nvSpPr>
          <p:cNvPr id="5" name="Text Placeholder 4"/>
          <p:cNvSpPr>
            <a:spLocks noGrp="1"/>
          </p:cNvSpPr>
          <p:nvPr>
            <p:ph type="body" sz="quarter" idx="12"/>
          </p:nvPr>
        </p:nvSpPr>
        <p:spPr>
          <a:xfrm>
            <a:off x="288751" y="843558"/>
            <a:ext cx="8437563" cy="3601574"/>
          </a:xfrm>
        </p:spPr>
        <p:txBody>
          <a:bodyPr vert="horz" lIns="0" tIns="0" rIns="0" bIns="0" rtlCol="0" anchor="t">
            <a:noAutofit/>
          </a:bodyPr>
          <a:lstStyle/>
          <a:p>
            <a:pPr>
              <a:lnSpc>
                <a:spcPct val="107000"/>
              </a:lnSpc>
              <a:spcAft>
                <a:spcPts val="800"/>
              </a:spcAft>
            </a:pPr>
            <a:r>
              <a:rPr lang="en-GB" sz="1600" b="1"/>
              <a:t>Liabilities </a:t>
            </a:r>
            <a:r>
              <a:rPr lang="en-GB" sz="1600"/>
              <a:t>are the obligations owed by the company to external parties, such as suppliers, lenders and employees. Like assets, liabilities can be divided into current and non-current liabilities.</a:t>
            </a:r>
          </a:p>
          <a:p>
            <a:pPr>
              <a:lnSpc>
                <a:spcPct val="107000"/>
              </a:lnSpc>
              <a:spcAft>
                <a:spcPts val="800"/>
              </a:spcAft>
            </a:pPr>
            <a:r>
              <a:rPr lang="en-GB" sz="1600" b="1">
                <a:solidFill>
                  <a:srgbClr val="FF0000"/>
                </a:solidFill>
              </a:rPr>
              <a:t>Current liabilities </a:t>
            </a:r>
            <a:r>
              <a:rPr lang="en-GB" sz="1600"/>
              <a:t>are obligations that must be paid within a year, such as accounts payable, short-term loans and taxes owed. </a:t>
            </a:r>
          </a:p>
          <a:p>
            <a:pPr>
              <a:lnSpc>
                <a:spcPct val="107000"/>
              </a:lnSpc>
              <a:spcAft>
                <a:spcPts val="800"/>
              </a:spcAft>
            </a:pPr>
            <a:r>
              <a:rPr lang="en-GB" sz="1600" b="1">
                <a:solidFill>
                  <a:srgbClr val="FF0000"/>
                </a:solidFill>
              </a:rPr>
              <a:t>Non-current liabilities </a:t>
            </a:r>
            <a:r>
              <a:rPr lang="en-GB" sz="1600"/>
              <a:t>are obligations that have a longer-term maturity, such as long-term debt.</a:t>
            </a:r>
            <a:r>
              <a:rPr lang="en-GB" sz="1600">
                <a:solidFill>
                  <a:schemeClr val="accent2"/>
                </a:solidFill>
              </a:rPr>
              <a:t> </a:t>
            </a:r>
          </a:p>
          <a:p>
            <a:pPr>
              <a:lnSpc>
                <a:spcPct val="107000"/>
              </a:lnSpc>
              <a:spcAft>
                <a:spcPts val="800"/>
              </a:spcAft>
            </a:pPr>
            <a:r>
              <a:rPr lang="en-GB" sz="1600" b="1"/>
              <a:t>Equity </a:t>
            </a:r>
            <a:r>
              <a:rPr lang="en-GB" sz="1600"/>
              <a:t>represents the residual interest in the assets after deducting liabilities. It includes the owner’s investment in the company and any accumulated profits or losses.</a:t>
            </a:r>
          </a:p>
          <a:p>
            <a:pPr>
              <a:lnSpc>
                <a:spcPct val="107000"/>
              </a:lnSpc>
              <a:spcAft>
                <a:spcPts val="800"/>
              </a:spcAft>
            </a:pPr>
            <a:r>
              <a:rPr lang="en-GB" sz="1600"/>
              <a:t>The balance sheet equation is:</a:t>
            </a:r>
          </a:p>
          <a:p>
            <a:pPr>
              <a:lnSpc>
                <a:spcPct val="107000"/>
              </a:lnSpc>
              <a:spcAft>
                <a:spcPts val="800"/>
              </a:spcAft>
            </a:pPr>
            <a:r>
              <a:rPr lang="en-GB" sz="1600" b="1">
                <a:solidFill>
                  <a:srgbClr val="E51C41"/>
                </a:solidFill>
              </a:rPr>
              <a:t>Assets = liabilities + equity. </a:t>
            </a:r>
            <a:endParaRPr lang="en-GB" sz="1600" b="1"/>
          </a:p>
        </p:txBody>
      </p:sp>
      <p:sp>
        <p:nvSpPr>
          <p:cNvPr id="4" name="Slide Number Placeholder 3"/>
          <p:cNvSpPr>
            <a:spLocks noGrp="1"/>
          </p:cNvSpPr>
          <p:nvPr>
            <p:ph type="sldNum" sz="quarter" idx="11"/>
          </p:nvPr>
        </p:nvSpPr>
        <p:spPr/>
        <p:txBody>
          <a:bodyPr/>
          <a:lstStyle/>
          <a:p>
            <a:fld id="{DA2C159E-F13C-4A85-9A41-E7669D3E0D70}" type="slidenum">
              <a:rPr lang="en-GB" smtClean="0"/>
              <a:pPr/>
              <a:t>23</a:t>
            </a:fld>
            <a:endParaRPr lang="en-GB"/>
          </a:p>
        </p:txBody>
      </p:sp>
    </p:spTree>
    <p:extLst>
      <p:ext uri="{BB962C8B-B14F-4D97-AF65-F5344CB8AC3E}">
        <p14:creationId xmlns:p14="http://schemas.microsoft.com/office/powerpoint/2010/main" val="35033322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24</a:t>
            </a:fld>
            <a:endParaRPr lang="en-GB"/>
          </a:p>
        </p:txBody>
      </p:sp>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a:t>PRODUCED BY</a:t>
            </a:r>
          </a:p>
        </p:txBody>
      </p:sp>
      <p:pic>
        <p:nvPicPr>
          <p:cNvPr id="14" name="Picture 13">
            <a:extLst>
              <a:ext uri="{FF2B5EF4-FFF2-40B4-BE49-F238E27FC236}">
                <a16:creationId xmlns:a16="http://schemas.microsoft.com/office/drawing/2014/main" id="{0D793A73-0B68-41C6-96A3-4A06CB6B86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a:t>FUNDED BY</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a:t>This programme is funded by the Department for Education</a:t>
            </a:r>
          </a:p>
        </p:txBody>
      </p:sp>
      <p:sp>
        <p:nvSpPr>
          <p:cNvPr id="17" name="TextBox 16">
            <a:extLst>
              <a:ext uri="{FF2B5EF4-FFF2-40B4-BE49-F238E27FC236}">
                <a16:creationId xmlns:a16="http://schemas.microsoft.com/office/drawing/2014/main" id="{36B2AE06-62E2-47AC-A4B8-78F23C87D5EA}"/>
              </a:ext>
            </a:extLst>
          </p:cNvPr>
          <p:cNvSpPr txBox="1"/>
          <p:nvPr/>
        </p:nvSpPr>
        <p:spPr>
          <a:xfrm>
            <a:off x="1583803" y="2787774"/>
            <a:ext cx="2088232" cy="646331"/>
          </a:xfrm>
          <a:prstGeom prst="rect">
            <a:avLst/>
          </a:prstGeom>
          <a:noFill/>
        </p:spPr>
        <p:txBody>
          <a:bodyPr wrap="square" lIns="0" tIns="0" rIns="0" bIns="0" rtlCol="0">
            <a:spAutoFit/>
          </a:bodyPr>
          <a:lstStyle/>
          <a:p>
            <a:r>
              <a:rPr lang="en-GB" sz="1050"/>
              <a:t>South Essex College is working in partnership with the Education and Training Foundation to deliver this programme</a:t>
            </a:r>
          </a:p>
        </p:txBody>
      </p:sp>
      <p:sp>
        <p:nvSpPr>
          <p:cNvPr id="18" name="TextBox 17">
            <a:extLst>
              <a:ext uri="{FF2B5EF4-FFF2-40B4-BE49-F238E27FC236}">
                <a16:creationId xmlns:a16="http://schemas.microsoft.com/office/drawing/2014/main" id="{CA481ADA-FC14-4FE3-9F8D-6121602D1055}"/>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a:solidFill>
                  <a:srgbClr val="E51C41"/>
                </a:solidFill>
              </a:rPr>
              <a:t>ET-FOUNDATION.CO.UK</a:t>
            </a:r>
          </a:p>
        </p:txBody>
      </p:sp>
      <p:pic>
        <p:nvPicPr>
          <p:cNvPr id="5" name="Picture 4" descr="Shape&#10;&#10;Description automatically generated">
            <a:extLst>
              <a:ext uri="{FF2B5EF4-FFF2-40B4-BE49-F238E27FC236}">
                <a16:creationId xmlns:a16="http://schemas.microsoft.com/office/drawing/2014/main" id="{BB2C64D5-4791-444B-9142-B07A38BD1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pic>
        <p:nvPicPr>
          <p:cNvPr id="2" name="Picture 1">
            <a:extLst>
              <a:ext uri="{FF2B5EF4-FFF2-40B4-BE49-F238E27FC236}">
                <a16:creationId xmlns:a16="http://schemas.microsoft.com/office/drawing/2014/main" id="{EED0C4C2-4EF5-1C57-8AF0-A9240ED6CE3C}"/>
              </a:ext>
            </a:extLst>
          </p:cNvPr>
          <p:cNvPicPr>
            <a:picLocks noChangeAspect="1"/>
          </p:cNvPicPr>
          <p:nvPr/>
        </p:nvPicPr>
        <p:blipFill>
          <a:blip r:embed="rId5"/>
          <a:stretch>
            <a:fillRect/>
          </a:stretch>
        </p:blipFill>
        <p:spPr>
          <a:xfrm>
            <a:off x="1577658" y="1367939"/>
            <a:ext cx="2001272" cy="1413664"/>
          </a:xfrm>
          <a:prstGeom prst="rect">
            <a:avLst/>
          </a:prstGeom>
        </p:spPr>
      </p:pic>
    </p:spTree>
    <p:extLst>
      <p:ext uri="{BB962C8B-B14F-4D97-AF65-F5344CB8AC3E}">
        <p14:creationId xmlns:p14="http://schemas.microsoft.com/office/powerpoint/2010/main" val="3269314659"/>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p:txBody>
          <a:bodyPr/>
          <a:lstStyle/>
          <a:p>
            <a:pPr>
              <a:lnSpc>
                <a:spcPct val="100000"/>
              </a:lnSpc>
            </a:pPr>
            <a:r>
              <a:rPr lang="en-US" sz="2000"/>
              <a:t>Management and administration</a:t>
            </a:r>
            <a:br>
              <a:rPr lang="en-US" sz="2000"/>
            </a:br>
            <a:r>
              <a:rPr lang="en-US" sz="2000"/>
              <a:t>4: Finance (core)</a:t>
            </a:r>
            <a:br>
              <a:rPr lang="en-US" sz="2000"/>
            </a:br>
            <a:r>
              <a:rPr lang="en-US" sz="2000"/>
              <a:t>Session 2</a:t>
            </a:r>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p:txBody>
          <a:bodyPr/>
          <a:lstStyle/>
          <a:p>
            <a:r>
              <a:rPr lang="en-US"/>
              <a:t>Presenter name</a:t>
            </a:r>
          </a:p>
        </p:txBody>
      </p:sp>
      <p:sp>
        <p:nvSpPr>
          <p:cNvPr id="4" name="Text Placeholder 3">
            <a:extLst>
              <a:ext uri="{FF2B5EF4-FFF2-40B4-BE49-F238E27FC236}">
                <a16:creationId xmlns:a16="http://schemas.microsoft.com/office/drawing/2014/main" id="{EB4CC04C-4404-2344-B3AF-3A1327FC7224}"/>
              </a:ext>
            </a:extLst>
          </p:cNvPr>
          <p:cNvSpPr>
            <a:spLocks noGrp="1"/>
          </p:cNvSpPr>
          <p:nvPr>
            <p:ph type="body" sz="quarter" idx="14"/>
          </p:nvPr>
        </p:nvSpPr>
        <p:spPr/>
        <p:txBody>
          <a:bodyPr/>
          <a:lstStyle/>
          <a:p>
            <a:r>
              <a:rPr lang="en-US"/>
              <a:t>Time and date</a:t>
            </a:r>
          </a:p>
        </p:txBody>
      </p:sp>
      <p:sp>
        <p:nvSpPr>
          <p:cNvPr id="5" name="Text Placeholder 4">
            <a:extLst>
              <a:ext uri="{FF2B5EF4-FFF2-40B4-BE49-F238E27FC236}">
                <a16:creationId xmlns:a16="http://schemas.microsoft.com/office/drawing/2014/main" id="{6B4643D2-5B40-084D-AF5C-E1AE7B10AF17}"/>
              </a:ext>
            </a:extLst>
          </p:cNvPr>
          <p:cNvSpPr>
            <a:spLocks noGrp="1"/>
          </p:cNvSpPr>
          <p:nvPr>
            <p:ph type="body" sz="quarter" idx="15"/>
          </p:nvPr>
        </p:nvSpPr>
        <p:spPr/>
        <p:txBody>
          <a:bodyPr/>
          <a:lstStyle/>
          <a:p>
            <a:r>
              <a:rPr lang="en-US"/>
              <a:t>Location</a:t>
            </a:r>
          </a:p>
        </p:txBody>
      </p:sp>
    </p:spTree>
    <p:extLst>
      <p:ext uri="{BB962C8B-B14F-4D97-AF65-F5344CB8AC3E}">
        <p14:creationId xmlns:p14="http://schemas.microsoft.com/office/powerpoint/2010/main" val="454878646"/>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fontScale="85000" lnSpcReduction="10000"/>
          </a:bodyPr>
          <a:lstStyle/>
          <a:p>
            <a:r>
              <a:rPr lang="en-US"/>
              <a:t>Financial statements, formulas and expenditure</a:t>
            </a:r>
          </a:p>
        </p:txBody>
      </p:sp>
    </p:spTree>
    <p:extLst>
      <p:ext uri="{BB962C8B-B14F-4D97-AF65-F5344CB8AC3E}">
        <p14:creationId xmlns:p14="http://schemas.microsoft.com/office/powerpoint/2010/main" val="3253846666"/>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Profit and loss statement activity (W2.1)</a:t>
            </a:r>
          </a:p>
        </p:txBody>
      </p:sp>
      <p:sp>
        <p:nvSpPr>
          <p:cNvPr id="2052" name="Content Placeholder 2051"/>
          <p:cNvSpPr>
            <a:spLocks noGrp="1"/>
          </p:cNvSpPr>
          <p:nvPr>
            <p:ph sz="quarter" idx="14"/>
          </p:nvPr>
        </p:nvSpPr>
        <p:spPr>
          <a:xfrm>
            <a:off x="342098" y="879561"/>
            <a:ext cx="8568952" cy="3384377"/>
          </a:xfrm>
        </p:spPr>
        <p:txBody>
          <a:bodyPr/>
          <a:lstStyle/>
          <a:p>
            <a:r>
              <a:rPr lang="en-GB" sz="1800"/>
              <a:t>Epione Bakery</a:t>
            </a:r>
          </a:p>
          <a:p>
            <a:endParaRPr lang="en-GB" sz="1800"/>
          </a:p>
          <a:p>
            <a:r>
              <a:rPr lang="en-GB" sz="1600" b="0">
                <a:effectLst/>
                <a:latin typeface="Arial" panose="020B0604020202020204" pitchFamily="34" charset="0"/>
                <a:ea typeface="Calibri" panose="020F0502020204030204" pitchFamily="34" charset="0"/>
                <a:cs typeface="Times New Roman" panose="02020603050405020304" pitchFamily="18" charset="0"/>
              </a:rPr>
              <a:t>Mary runs a small business called “</a:t>
            </a:r>
            <a:r>
              <a:rPr lang="en-GB" sz="1600" b="0" err="1">
                <a:effectLst/>
                <a:latin typeface="Arial" panose="020B0604020202020204" pitchFamily="34" charset="0"/>
                <a:ea typeface="Calibri" panose="020F0502020204030204" pitchFamily="34" charset="0"/>
                <a:cs typeface="Times New Roman" panose="02020603050405020304" pitchFamily="18" charset="0"/>
              </a:rPr>
              <a:t>Epione</a:t>
            </a:r>
            <a:r>
              <a:rPr lang="en-GB" sz="1600" b="0">
                <a:effectLst/>
                <a:latin typeface="Arial" panose="020B0604020202020204" pitchFamily="34" charset="0"/>
                <a:ea typeface="Calibri" panose="020F0502020204030204" pitchFamily="34" charset="0"/>
                <a:cs typeface="Times New Roman" panose="02020603050405020304" pitchFamily="18" charset="0"/>
              </a:rPr>
              <a:t> Bakery”. She started the business three years ago and has since been baking and selling cakes, pastries and bread. Mary employs two bakers and a sales assistant. Her business is located in London, and she has a steady customer base. Mary keeps all the financial records of the business in a </a:t>
            </a:r>
            <a:r>
              <a:rPr lang="en-GB" sz="16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ledger book</a:t>
            </a:r>
            <a:r>
              <a:rPr lang="en-GB" sz="1600" b="0">
                <a:effectLst/>
                <a:latin typeface="Arial" panose="020B0604020202020204" pitchFamily="34" charset="0"/>
                <a:ea typeface="Calibri" panose="020F0502020204030204" pitchFamily="34" charset="0"/>
                <a:cs typeface="Times New Roman" panose="02020603050405020304" pitchFamily="18" charset="0"/>
              </a:rPr>
              <a:t>.</a:t>
            </a:r>
          </a:p>
          <a:p>
            <a:endParaRPr lang="en-GB" sz="160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r>
              <a:rPr lang="en-GB" sz="1600">
                <a:solidFill>
                  <a:srgbClr val="FF0000"/>
                </a:solidFill>
                <a:latin typeface="Arial" panose="020B0604020202020204" pitchFamily="34" charset="0"/>
                <a:ea typeface="Calibri" panose="020F0502020204030204" pitchFamily="34" charset="0"/>
                <a:cs typeface="Times New Roman" panose="02020603050405020304" pitchFamily="18" charset="0"/>
              </a:rPr>
              <a:t>C</a:t>
            </a:r>
            <a:r>
              <a:rPr lang="en-GB" sz="16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reate a profit and loss statement for Mary.</a:t>
            </a:r>
          </a:p>
          <a:p>
            <a:endParaRPr lang="en-GB" sz="1600" b="0">
              <a:latin typeface="Arial" panose="020B0604020202020204" pitchFamily="34" charset="0"/>
              <a:ea typeface="Calibri" panose="020F0502020204030204" pitchFamily="34" charset="0"/>
              <a:cs typeface="Times New Roman" panose="02020603050405020304" pitchFamily="18" charset="0"/>
            </a:endParaRPr>
          </a:p>
          <a:p>
            <a:r>
              <a:rPr lang="en-GB" sz="1600" b="0">
                <a:effectLst/>
                <a:latin typeface="Arial" panose="020B0604020202020204" pitchFamily="34" charset="0"/>
                <a:ea typeface="Calibri" panose="020F0502020204030204" pitchFamily="34" charset="0"/>
                <a:cs typeface="Times New Roman" panose="02020603050405020304" pitchFamily="18" charset="0"/>
              </a:rPr>
              <a:t>You can make up the figures, but make sure they are realistic for the size of the business and use the</a:t>
            </a:r>
            <a:r>
              <a:rPr lang="en-GB" sz="1600" b="0">
                <a:solidFill>
                  <a:srgbClr val="E51C4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formulas</a:t>
            </a:r>
            <a:r>
              <a:rPr lang="en-GB" sz="1600" b="0">
                <a:solidFill>
                  <a:srgbClr val="E51C4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0">
                <a:effectLst/>
                <a:latin typeface="Arial" panose="020B0604020202020204" pitchFamily="34" charset="0"/>
                <a:ea typeface="Calibri" panose="020F0502020204030204" pitchFamily="34" charset="0"/>
                <a:cs typeface="Times New Roman" panose="02020603050405020304" pitchFamily="18" charset="0"/>
              </a:rPr>
              <a:t>already</a:t>
            </a:r>
            <a:r>
              <a:rPr lang="en-GB" sz="1600" b="0">
                <a:solidFill>
                  <a:srgbClr val="E51C4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0">
                <a:effectLst/>
                <a:latin typeface="Arial" panose="020B0604020202020204" pitchFamily="34" charset="0"/>
                <a:ea typeface="Calibri" panose="020F0502020204030204" pitchFamily="34" charset="0"/>
                <a:cs typeface="Times New Roman" panose="02020603050405020304" pitchFamily="18" charset="0"/>
              </a:rPr>
              <a:t>covered to accurately calculate the key financial terms.</a:t>
            </a:r>
          </a:p>
          <a:p>
            <a:endParaRPr lang="en-GB"/>
          </a:p>
        </p:txBody>
      </p:sp>
      <p:sp>
        <p:nvSpPr>
          <p:cNvPr id="4" name="Slide Number Placeholder 3"/>
          <p:cNvSpPr>
            <a:spLocks noGrp="1"/>
          </p:cNvSpPr>
          <p:nvPr>
            <p:ph type="sldNum" sz="quarter" idx="11"/>
          </p:nvPr>
        </p:nvSpPr>
        <p:spPr/>
        <p:txBody>
          <a:bodyPr/>
          <a:lstStyle/>
          <a:p>
            <a:fld id="{DA2C159E-F13C-4A85-9A41-E7669D3E0D70}" type="slidenum">
              <a:rPr lang="en-GB" smtClean="0"/>
              <a:pPr/>
              <a:t>27</a:t>
            </a:fld>
            <a:endParaRPr lang="en-GB"/>
          </a:p>
        </p:txBody>
      </p:sp>
      <p:pic>
        <p:nvPicPr>
          <p:cNvPr id="3" name="Picture 2">
            <a:extLst>
              <a:ext uri="{FF2B5EF4-FFF2-40B4-BE49-F238E27FC236}">
                <a16:creationId xmlns:a16="http://schemas.microsoft.com/office/drawing/2014/main" id="{F4978FE1-DEAA-320C-FFA4-4ECB90E5CC33}"/>
              </a:ext>
            </a:extLst>
          </p:cNvPr>
          <p:cNvPicPr>
            <a:picLocks noChangeAspect="1"/>
          </p:cNvPicPr>
          <p:nvPr/>
        </p:nvPicPr>
        <p:blipFill>
          <a:blip r:embed="rId3"/>
          <a:stretch>
            <a:fillRect/>
          </a:stretch>
        </p:blipFill>
        <p:spPr>
          <a:xfrm>
            <a:off x="7578645" y="102393"/>
            <a:ext cx="1201016" cy="1219306"/>
          </a:xfrm>
          <a:prstGeom prst="rect">
            <a:avLst/>
          </a:prstGeom>
        </p:spPr>
      </p:pic>
    </p:spTree>
    <p:extLst>
      <p:ext uri="{BB962C8B-B14F-4D97-AF65-F5344CB8AC3E}">
        <p14:creationId xmlns:p14="http://schemas.microsoft.com/office/powerpoint/2010/main" val="4996123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 calcmode="lin" valueType="num">
                                      <p:cBhvr additive="base">
                                        <p:cTn id="7"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xEl>
                                              <p:pRg st="2" end="2"/>
                                            </p:txEl>
                                          </p:spTgt>
                                        </p:tgtEl>
                                        <p:attrNameLst>
                                          <p:attrName>style.visibility</p:attrName>
                                        </p:attrNameLst>
                                      </p:cBhvr>
                                      <p:to>
                                        <p:strVal val="visible"/>
                                      </p:to>
                                    </p:set>
                                    <p:anim calcmode="lin" valueType="num">
                                      <p:cBhvr additive="base">
                                        <p:cTn id="13"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xEl>
                                              <p:pRg st="4" end="4"/>
                                            </p:txEl>
                                          </p:spTgt>
                                        </p:tgtEl>
                                        <p:attrNameLst>
                                          <p:attrName>style.visibility</p:attrName>
                                        </p:attrNameLst>
                                      </p:cBhvr>
                                      <p:to>
                                        <p:strVal val="visible"/>
                                      </p:to>
                                    </p:set>
                                    <p:anim calcmode="lin" valueType="num">
                                      <p:cBhvr additive="base">
                                        <p:cTn id="19"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xEl>
                                              <p:pRg st="6" end="6"/>
                                            </p:txEl>
                                          </p:spTgt>
                                        </p:tgtEl>
                                        <p:attrNameLst>
                                          <p:attrName>style.visibility</p:attrName>
                                        </p:attrNameLst>
                                      </p:cBhvr>
                                      <p:to>
                                        <p:strVal val="visible"/>
                                      </p:to>
                                    </p:set>
                                    <p:anim calcmode="lin" valueType="num">
                                      <p:cBhvr additive="base">
                                        <p:cTn id="25" dur="500" fill="hold"/>
                                        <p:tgtEl>
                                          <p:spTgt spid="205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a:t>Learning outcomes</a:t>
            </a:r>
          </a:p>
        </p:txBody>
      </p:sp>
      <p:sp>
        <p:nvSpPr>
          <p:cNvPr id="5" name="Text Placeholder 4"/>
          <p:cNvSpPr>
            <a:spLocks noGrp="1"/>
          </p:cNvSpPr>
          <p:nvPr>
            <p:ph type="body" sz="quarter" idx="12"/>
          </p:nvPr>
        </p:nvSpPr>
        <p:spPr/>
        <p:txBody>
          <a:bodyPr/>
          <a:lstStyle/>
          <a:p>
            <a:r>
              <a:rPr lang="en-GB">
                <a:solidFill>
                  <a:srgbClr val="E51C41"/>
                </a:solidFill>
              </a:rPr>
              <a:t> </a:t>
            </a:r>
            <a:br>
              <a:rPr lang="en-GB">
                <a:solidFill>
                  <a:schemeClr val="accent1"/>
                </a:solidFill>
              </a:rPr>
            </a:br>
            <a:endParaRPr lang="en-GB"/>
          </a:p>
        </p:txBody>
      </p:sp>
      <p:sp>
        <p:nvSpPr>
          <p:cNvPr id="4" name="Slide Number Placeholder 3"/>
          <p:cNvSpPr>
            <a:spLocks noGrp="1"/>
          </p:cNvSpPr>
          <p:nvPr>
            <p:ph type="sldNum" sz="quarter" idx="11"/>
          </p:nvPr>
        </p:nvSpPr>
        <p:spPr/>
        <p:txBody>
          <a:bodyPr/>
          <a:lstStyle/>
          <a:p>
            <a:fld id="{DA2C159E-F13C-4A85-9A41-E7669D3E0D70}" type="slidenum">
              <a:rPr lang="en-GB" smtClean="0"/>
              <a:pPr/>
              <a:t>28</a:t>
            </a:fld>
            <a:endParaRPr lang="en-GB"/>
          </a:p>
        </p:txBody>
      </p:sp>
      <p:sp>
        <p:nvSpPr>
          <p:cNvPr id="11" name="TextBox 10">
            <a:extLst>
              <a:ext uri="{FF2B5EF4-FFF2-40B4-BE49-F238E27FC236}">
                <a16:creationId xmlns:a16="http://schemas.microsoft.com/office/drawing/2014/main" id="{718385B3-34C0-6DE2-0532-03FAC7624C74}"/>
              </a:ext>
            </a:extLst>
          </p:cNvPr>
          <p:cNvSpPr txBox="1"/>
          <p:nvPr/>
        </p:nvSpPr>
        <p:spPr>
          <a:xfrm>
            <a:off x="395536" y="1048256"/>
            <a:ext cx="8358193" cy="3046988"/>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en-GB"/>
              <a:t>Communicate financial information accurately using mathematical language and terminology.</a:t>
            </a:r>
          </a:p>
          <a:p>
            <a:endParaRPr lang="en-GB"/>
          </a:p>
          <a:p>
            <a:pPr marL="285750" indent="-285750">
              <a:buFont typeface="Arial" panose="020B0604020202020204" pitchFamily="34" charset="0"/>
              <a:buChar char="•"/>
            </a:pPr>
            <a:r>
              <a:rPr lang="en-GB"/>
              <a:t>Understand different forms of expenditure.</a:t>
            </a:r>
          </a:p>
          <a:p>
            <a:endParaRPr lang="en-GB"/>
          </a:p>
          <a:p>
            <a:pPr marL="285750" indent="-285750">
              <a:buFont typeface="Arial" panose="020B0604020202020204" pitchFamily="34" charset="0"/>
              <a:buChar char="•"/>
            </a:pPr>
            <a:r>
              <a:rPr lang="en-GB"/>
              <a:t>Use financial formulas and rules to calculate revenue, costs and profit.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Discuss the importance of accuracy.</a:t>
            </a:r>
            <a:endParaRPr lang="en-GB">
              <a:cs typeface="Arial"/>
            </a:endParaRP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Use the net profit margin formula (net profit ÷ revenue x 100) to calculate the profit margin as a percentage.</a:t>
            </a:r>
          </a:p>
        </p:txBody>
      </p:sp>
    </p:spTree>
    <p:extLst>
      <p:ext uri="{BB962C8B-B14F-4D97-AF65-F5344CB8AC3E}">
        <p14:creationId xmlns:p14="http://schemas.microsoft.com/office/powerpoint/2010/main" val="6773370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0" y="197281"/>
            <a:ext cx="8437563" cy="699425"/>
          </a:xfrm>
        </p:spPr>
        <p:txBody>
          <a:bodyPr/>
          <a:lstStyle/>
          <a:p>
            <a:r>
              <a:rPr lang="en-GB"/>
              <a:t>Stakeholders activity</a:t>
            </a:r>
          </a:p>
        </p:txBody>
      </p:sp>
      <p:sp>
        <p:nvSpPr>
          <p:cNvPr id="5" name="Text Placeholder 4"/>
          <p:cNvSpPr>
            <a:spLocks noGrp="1"/>
          </p:cNvSpPr>
          <p:nvPr>
            <p:ph type="body" sz="quarter" idx="12"/>
          </p:nvPr>
        </p:nvSpPr>
        <p:spPr>
          <a:xfrm>
            <a:off x="234000" y="986400"/>
            <a:ext cx="7488395" cy="3601574"/>
          </a:xfrm>
        </p:spPr>
        <p:txBody>
          <a:bodyPr/>
          <a:lstStyle/>
          <a:p>
            <a:r>
              <a:rPr lang="en-GB" sz="2000">
                <a:solidFill>
                  <a:srgbClr val="E51C41"/>
                </a:solidFill>
              </a:rPr>
              <a:t>In groups, discuss the issues that apply for the stakeholder assigned to you, including:</a:t>
            </a:r>
          </a:p>
          <a:p>
            <a:endParaRPr lang="en-GB">
              <a:solidFill>
                <a:srgbClr val="E51C41"/>
              </a:solidFill>
            </a:endParaRPr>
          </a:p>
          <a:p>
            <a:pPr marL="285750" indent="-285750">
              <a:buFont typeface="Arial" panose="020B0604020202020204" pitchFamily="34" charset="0"/>
              <a:buChar char="•"/>
            </a:pPr>
            <a:r>
              <a:rPr lang="en-GB" sz="1800" b="0">
                <a:solidFill>
                  <a:srgbClr val="000000"/>
                </a:solidFill>
                <a:latin typeface="Arial" panose="020B0604020202020204" pitchFamily="34" charset="0"/>
                <a:ea typeface="Times New Roman" panose="02020603050405020304" pitchFamily="18" charset="0"/>
              </a:rPr>
              <a:t>t</a:t>
            </a:r>
            <a:r>
              <a:rPr lang="en-GB" sz="1800" b="0">
                <a:solidFill>
                  <a:srgbClr val="000000"/>
                </a:solidFill>
                <a:effectLst/>
                <a:latin typeface="Arial" panose="020B0604020202020204" pitchFamily="34" charset="0"/>
                <a:ea typeface="Times New Roman" panose="02020603050405020304" pitchFamily="18" charset="0"/>
              </a:rPr>
              <a:t>he interests and expectations of your stakeholder</a:t>
            </a:r>
          </a:p>
          <a:p>
            <a:pPr marL="285750" indent="-285750">
              <a:buFont typeface="Arial" panose="020B0604020202020204" pitchFamily="34" charset="0"/>
              <a:buChar char="•"/>
            </a:pPr>
            <a:r>
              <a:rPr lang="en-GB" sz="1800" b="0">
                <a:solidFill>
                  <a:srgbClr val="000000"/>
                </a:solidFill>
                <a:effectLst/>
                <a:latin typeface="Arial" panose="020B0604020202020204" pitchFamily="34" charset="0"/>
                <a:ea typeface="Times New Roman" panose="02020603050405020304" pitchFamily="18" charset="0"/>
              </a:rPr>
              <a:t>how financial decisions may impact them. </a:t>
            </a:r>
          </a:p>
          <a:p>
            <a:endParaRPr lang="en-GB" sz="1800" b="0">
              <a:solidFill>
                <a:srgbClr val="000000"/>
              </a:solidFill>
              <a:latin typeface="Arial" panose="020B0604020202020204" pitchFamily="34" charset="0"/>
            </a:endParaRPr>
          </a:p>
          <a:p>
            <a:r>
              <a:rPr lang="en-GB" sz="1800" b="0">
                <a:solidFill>
                  <a:srgbClr val="000000"/>
                </a:solidFill>
                <a:latin typeface="Arial" panose="020B0604020202020204" pitchFamily="34" charset="0"/>
              </a:rPr>
              <a:t>Then present your findings to the other groups.</a:t>
            </a:r>
            <a:endParaRPr lang="en-GB" b="0">
              <a:solidFill>
                <a:srgbClr val="E51C41"/>
              </a:solidFill>
            </a:endParaRPr>
          </a:p>
        </p:txBody>
      </p:sp>
      <p:sp>
        <p:nvSpPr>
          <p:cNvPr id="4" name="Slide Number Placeholder 3"/>
          <p:cNvSpPr>
            <a:spLocks noGrp="1"/>
          </p:cNvSpPr>
          <p:nvPr>
            <p:ph type="sldNum" sz="quarter" idx="11"/>
          </p:nvPr>
        </p:nvSpPr>
        <p:spPr/>
        <p:txBody>
          <a:bodyPr/>
          <a:lstStyle/>
          <a:p>
            <a:fld id="{DA2C159E-F13C-4A85-9A41-E7669D3E0D70}" type="slidenum">
              <a:rPr lang="en-GB" smtClean="0"/>
              <a:pPr/>
              <a:t>29</a:t>
            </a:fld>
            <a:endParaRPr lang="en-GB"/>
          </a:p>
        </p:txBody>
      </p:sp>
      <p:pic>
        <p:nvPicPr>
          <p:cNvPr id="6" name="Picture 5">
            <a:extLst>
              <a:ext uri="{FF2B5EF4-FFF2-40B4-BE49-F238E27FC236}">
                <a16:creationId xmlns:a16="http://schemas.microsoft.com/office/drawing/2014/main" id="{E0398276-1485-D44A-88F8-D99A5B466BF3}"/>
              </a:ext>
            </a:extLst>
          </p:cNvPr>
          <p:cNvPicPr>
            <a:picLocks noChangeAspect="1"/>
          </p:cNvPicPr>
          <p:nvPr/>
        </p:nvPicPr>
        <p:blipFill>
          <a:blip r:embed="rId3"/>
          <a:stretch>
            <a:fillRect/>
          </a:stretch>
        </p:blipFill>
        <p:spPr>
          <a:xfrm>
            <a:off x="5886194" y="2474381"/>
            <a:ext cx="2524914" cy="1893686"/>
          </a:xfrm>
          <a:prstGeom prst="rect">
            <a:avLst/>
          </a:prstGeom>
        </p:spPr>
      </p:pic>
      <p:pic>
        <p:nvPicPr>
          <p:cNvPr id="3" name="Picture 2">
            <a:extLst>
              <a:ext uri="{FF2B5EF4-FFF2-40B4-BE49-F238E27FC236}">
                <a16:creationId xmlns:a16="http://schemas.microsoft.com/office/drawing/2014/main" id="{9A1418CE-20DD-5081-1A22-7D1D484FF399}"/>
              </a:ext>
            </a:extLst>
          </p:cNvPr>
          <p:cNvPicPr>
            <a:picLocks noChangeAspect="1"/>
          </p:cNvPicPr>
          <p:nvPr/>
        </p:nvPicPr>
        <p:blipFill>
          <a:blip r:embed="rId4"/>
          <a:stretch>
            <a:fillRect/>
          </a:stretch>
        </p:blipFill>
        <p:spPr>
          <a:xfrm>
            <a:off x="7810600" y="102393"/>
            <a:ext cx="1201016" cy="1219306"/>
          </a:xfrm>
          <a:prstGeom prst="rect">
            <a:avLst/>
          </a:prstGeom>
        </p:spPr>
      </p:pic>
      <p:sp>
        <p:nvSpPr>
          <p:cNvPr id="7" name="TextBox 6">
            <a:extLst>
              <a:ext uri="{FF2B5EF4-FFF2-40B4-BE49-F238E27FC236}">
                <a16:creationId xmlns:a16="http://schemas.microsoft.com/office/drawing/2014/main" id="{47915689-ED1C-C3B6-6C15-219E0F7167FD}"/>
              </a:ext>
            </a:extLst>
          </p:cNvPr>
          <p:cNvSpPr txBox="1"/>
          <p:nvPr/>
        </p:nvSpPr>
        <p:spPr>
          <a:xfrm>
            <a:off x="6127543" y="4434298"/>
            <a:ext cx="2439195" cy="184666"/>
          </a:xfrm>
          <a:prstGeom prst="rect">
            <a:avLst/>
          </a:prstGeom>
          <a:noFill/>
        </p:spPr>
        <p:txBody>
          <a:bodyPr wrap="square" lIns="0" tIns="0" rIns="0" bIns="0" rtlCol="0">
            <a:spAutoFit/>
          </a:bodyPr>
          <a:lstStyle/>
          <a:p>
            <a:r>
              <a:rPr lang="en-GB" sz="600">
                <a:hlinkClick r:id="rId5"/>
              </a:rPr>
              <a:t>Profit Through Cooperation Stock Photo - Download Image Now - Stakeholder, Adult, Business - iStock (istockphoto.com)</a:t>
            </a:r>
            <a:endParaRPr lang="en-GB" sz="600"/>
          </a:p>
        </p:txBody>
      </p:sp>
    </p:spTree>
    <p:extLst>
      <p:ext uri="{BB962C8B-B14F-4D97-AF65-F5344CB8AC3E}">
        <p14:creationId xmlns:p14="http://schemas.microsoft.com/office/powerpoint/2010/main" val="38786843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01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a:t>Financial reporting</a:t>
            </a:r>
          </a:p>
        </p:txBody>
      </p:sp>
    </p:spTree>
    <p:extLst>
      <p:ext uri="{BB962C8B-B14F-4D97-AF65-F5344CB8AC3E}">
        <p14:creationId xmlns:p14="http://schemas.microsoft.com/office/powerpoint/2010/main" val="325678688"/>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0EAC89-C659-9146-79D0-82BD9C94244E}"/>
              </a:ext>
            </a:extLst>
          </p:cNvPr>
          <p:cNvSpPr>
            <a:spLocks noGrp="1"/>
          </p:cNvSpPr>
          <p:nvPr>
            <p:ph type="sldNum" sz="quarter" idx="11"/>
          </p:nvPr>
        </p:nvSpPr>
        <p:spPr/>
        <p:txBody>
          <a:bodyPr/>
          <a:lstStyle/>
          <a:p>
            <a:fld id="{DA2C159E-F13C-4A85-9A41-E7669D3E0D70}" type="slidenum">
              <a:rPr lang="en-GB" smtClean="0"/>
              <a:pPr/>
              <a:t>30</a:t>
            </a:fld>
            <a:endParaRPr lang="en-GB"/>
          </a:p>
        </p:txBody>
      </p:sp>
      <p:sp>
        <p:nvSpPr>
          <p:cNvPr id="3" name="Title 2">
            <a:extLst>
              <a:ext uri="{FF2B5EF4-FFF2-40B4-BE49-F238E27FC236}">
                <a16:creationId xmlns:a16="http://schemas.microsoft.com/office/drawing/2014/main" id="{04652D3B-1F53-7A10-A874-AD99FD9C1960}"/>
              </a:ext>
            </a:extLst>
          </p:cNvPr>
          <p:cNvSpPr>
            <a:spLocks noGrp="1"/>
          </p:cNvSpPr>
          <p:nvPr>
            <p:ph type="title"/>
          </p:nvPr>
        </p:nvSpPr>
        <p:spPr/>
        <p:txBody>
          <a:bodyPr/>
          <a:lstStyle/>
          <a:p>
            <a:r>
              <a:rPr lang="en-GB"/>
              <a:t>Thomas Cook bankruptcy </a:t>
            </a:r>
          </a:p>
        </p:txBody>
      </p:sp>
      <p:sp>
        <p:nvSpPr>
          <p:cNvPr id="4" name="Text Placeholder 3">
            <a:extLst>
              <a:ext uri="{FF2B5EF4-FFF2-40B4-BE49-F238E27FC236}">
                <a16:creationId xmlns:a16="http://schemas.microsoft.com/office/drawing/2014/main" id="{2ADC8558-9E51-EC35-50EF-7CC86ED8C72D}"/>
              </a:ext>
            </a:extLst>
          </p:cNvPr>
          <p:cNvSpPr>
            <a:spLocks noGrp="1"/>
          </p:cNvSpPr>
          <p:nvPr>
            <p:ph type="body" sz="quarter" idx="12"/>
          </p:nvPr>
        </p:nvSpPr>
        <p:spPr>
          <a:xfrm>
            <a:off x="242580" y="699542"/>
            <a:ext cx="6417652" cy="2377438"/>
          </a:xfrm>
        </p:spPr>
        <p:txBody>
          <a:bodyPr/>
          <a:lstStyle/>
          <a:p>
            <a:r>
              <a:rPr lang="en-GB" sz="1400"/>
              <a:t>In September 2019, Thomas Cook declared bankruptcy after failing to secure a rescue deal with its creditors, leaving around 150,000 British holidaymakers stranded abroad and many more with cancelled bookings. The company’s collapse also affected its employees, suppliers and shareholders, with thousands of jobs lost and suppliers left unpaid.</a:t>
            </a:r>
          </a:p>
          <a:p>
            <a:r>
              <a:rPr lang="en-GB" sz="1400"/>
              <a:t>The UK government was forced to launch the largest repatriation effort in peacetime history, in order to bring stranded British holidaymakers back to the UK, at a cost of £100 million to taxpayers. In addition, Thomas Cook’s shareholders saw the value of their investments wiped out, with the company’s stock falling to zero. (BBC, 2019)</a:t>
            </a:r>
          </a:p>
        </p:txBody>
      </p:sp>
      <p:sp>
        <p:nvSpPr>
          <p:cNvPr id="6" name="TextBox 5">
            <a:extLst>
              <a:ext uri="{FF2B5EF4-FFF2-40B4-BE49-F238E27FC236}">
                <a16:creationId xmlns:a16="http://schemas.microsoft.com/office/drawing/2014/main" id="{558F3627-2BC4-FDF4-1FEB-0F06BBD8B8D7}"/>
              </a:ext>
            </a:extLst>
          </p:cNvPr>
          <p:cNvSpPr txBox="1"/>
          <p:nvPr/>
        </p:nvSpPr>
        <p:spPr>
          <a:xfrm rot="10800000" flipV="1">
            <a:off x="1511984" y="4436090"/>
            <a:ext cx="7128792" cy="207749"/>
          </a:xfrm>
          <a:prstGeom prst="rect">
            <a:avLst/>
          </a:prstGeom>
          <a:noFill/>
        </p:spPr>
        <p:txBody>
          <a:bodyPr wrap="square" lIns="0" tIns="0" rIns="0" bIns="0" rtlCol="0">
            <a:spAutoFit/>
          </a:bodyPr>
          <a:lstStyle/>
          <a:p>
            <a:r>
              <a:rPr lang="en-GB" sz="1350">
                <a:hlinkClick r:id="rId3"/>
              </a:rPr>
              <a:t>https://www.bbc.co.uk/news/world-europe-49824427</a:t>
            </a:r>
            <a:r>
              <a:rPr lang="en-GB" sz="1350"/>
              <a:t> (accessed 30.04.2023)</a:t>
            </a:r>
          </a:p>
        </p:txBody>
      </p:sp>
      <p:pic>
        <p:nvPicPr>
          <p:cNvPr id="5" name="Picture 4">
            <a:extLst>
              <a:ext uri="{FF2B5EF4-FFF2-40B4-BE49-F238E27FC236}">
                <a16:creationId xmlns:a16="http://schemas.microsoft.com/office/drawing/2014/main" id="{434E2482-0E98-2A9A-17CC-7DF619CC5B48}"/>
              </a:ext>
            </a:extLst>
          </p:cNvPr>
          <p:cNvPicPr>
            <a:picLocks noChangeAspect="1"/>
          </p:cNvPicPr>
          <p:nvPr/>
        </p:nvPicPr>
        <p:blipFill>
          <a:blip r:embed="rId4"/>
          <a:stretch>
            <a:fillRect/>
          </a:stretch>
        </p:blipFill>
        <p:spPr>
          <a:xfrm>
            <a:off x="7605074" y="173558"/>
            <a:ext cx="1304925" cy="1228725"/>
          </a:xfrm>
          <a:prstGeom prst="rect">
            <a:avLst/>
          </a:prstGeom>
        </p:spPr>
      </p:pic>
      <p:pic>
        <p:nvPicPr>
          <p:cNvPr id="8" name="Picture 7">
            <a:extLst>
              <a:ext uri="{FF2B5EF4-FFF2-40B4-BE49-F238E27FC236}">
                <a16:creationId xmlns:a16="http://schemas.microsoft.com/office/drawing/2014/main" id="{05894E1B-F9A0-2072-CD03-FBD30791825E}"/>
              </a:ext>
            </a:extLst>
          </p:cNvPr>
          <p:cNvPicPr>
            <a:picLocks noChangeAspect="1"/>
          </p:cNvPicPr>
          <p:nvPr/>
        </p:nvPicPr>
        <p:blipFill>
          <a:blip r:embed="rId5"/>
          <a:stretch>
            <a:fillRect/>
          </a:stretch>
        </p:blipFill>
        <p:spPr>
          <a:xfrm rot="20553492">
            <a:off x="6275202" y="1821208"/>
            <a:ext cx="2925536" cy="1296780"/>
          </a:xfrm>
          <a:prstGeom prst="ellipse">
            <a:avLst/>
          </a:prstGeom>
          <a:ln>
            <a:noFill/>
          </a:ln>
          <a:effectLst>
            <a:softEdge rad="112500"/>
          </a:effectLst>
        </p:spPr>
      </p:pic>
      <p:sp>
        <p:nvSpPr>
          <p:cNvPr id="7" name="TextBox 6">
            <a:extLst>
              <a:ext uri="{FF2B5EF4-FFF2-40B4-BE49-F238E27FC236}">
                <a16:creationId xmlns:a16="http://schemas.microsoft.com/office/drawing/2014/main" id="{5354F041-DDA2-97E3-835E-4E2E48A8D5C8}"/>
              </a:ext>
            </a:extLst>
          </p:cNvPr>
          <p:cNvSpPr txBox="1"/>
          <p:nvPr/>
        </p:nvSpPr>
        <p:spPr>
          <a:xfrm>
            <a:off x="6823788" y="3365241"/>
            <a:ext cx="1505339" cy="184666"/>
          </a:xfrm>
          <a:prstGeom prst="rect">
            <a:avLst/>
          </a:prstGeom>
          <a:noFill/>
        </p:spPr>
        <p:txBody>
          <a:bodyPr wrap="square" lIns="0" tIns="0" rIns="0" bIns="0" rtlCol="0">
            <a:spAutoFit/>
          </a:bodyPr>
          <a:lstStyle/>
          <a:p>
            <a:r>
              <a:rPr lang="en-GB" sz="600">
                <a:hlinkClick r:id="rId6"/>
              </a:rPr>
              <a:t>Amsterdam Netherlands July 21st 2016 </a:t>
            </a:r>
            <a:r>
              <a:rPr lang="en-GB" sz="600" err="1">
                <a:hlinkClick r:id="rId6"/>
              </a:rPr>
              <a:t>Otcx</a:t>
            </a:r>
            <a:r>
              <a:rPr lang="en-GB" sz="600">
                <a:hlinkClick r:id="rId6"/>
              </a:rPr>
              <a:t> Stock Photo 600031202 | Shutterstock</a:t>
            </a:r>
            <a:endParaRPr lang="en-GB" sz="600"/>
          </a:p>
        </p:txBody>
      </p:sp>
    </p:spTree>
    <p:extLst>
      <p:ext uri="{BB962C8B-B14F-4D97-AF65-F5344CB8AC3E}">
        <p14:creationId xmlns:p14="http://schemas.microsoft.com/office/powerpoint/2010/main" val="21565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00" y="197281"/>
            <a:ext cx="8437563" cy="699425"/>
          </a:xfrm>
        </p:spPr>
        <p:txBody>
          <a:bodyPr/>
          <a:lstStyle/>
          <a:p>
            <a:r>
              <a:rPr lang="en-GB"/>
              <a:t>Business case study: expenses activities (W2.2 and W2.2a)</a:t>
            </a:r>
          </a:p>
        </p:txBody>
      </p:sp>
      <p:sp>
        <p:nvSpPr>
          <p:cNvPr id="5" name="Text Placeholder 4"/>
          <p:cNvSpPr>
            <a:spLocks noGrp="1"/>
          </p:cNvSpPr>
          <p:nvPr>
            <p:ph type="body" sz="quarter" idx="12"/>
          </p:nvPr>
        </p:nvSpPr>
        <p:spPr>
          <a:xfrm>
            <a:off x="5118672" y="860351"/>
            <a:ext cx="3701081" cy="3601574"/>
          </a:xfrm>
        </p:spPr>
        <p:txBody>
          <a:bodyPr/>
          <a:lstStyle/>
          <a:p>
            <a:endParaRPr lang="en-GB">
              <a:solidFill>
                <a:srgbClr val="E51C41"/>
              </a:solidFill>
            </a:endParaRPr>
          </a:p>
          <a:p>
            <a:r>
              <a:rPr lang="en-GB" sz="2000">
                <a:solidFill>
                  <a:srgbClr val="E51C41"/>
                </a:solidFill>
              </a:rPr>
              <a:t>Create budgets</a:t>
            </a:r>
          </a:p>
          <a:p>
            <a:r>
              <a:rPr lang="en-GB" sz="2000">
                <a:solidFill>
                  <a:srgbClr val="E51C41"/>
                </a:solidFill>
              </a:rPr>
              <a:t>for Mary’s “</a:t>
            </a:r>
            <a:r>
              <a:rPr lang="en-GB" sz="2000" err="1">
                <a:solidFill>
                  <a:srgbClr val="E51C41"/>
                </a:solidFill>
              </a:rPr>
              <a:t>Epione</a:t>
            </a:r>
            <a:r>
              <a:rPr lang="en-GB" sz="2000">
                <a:solidFill>
                  <a:srgbClr val="E51C41"/>
                </a:solidFill>
              </a:rPr>
              <a:t> Bakery” based on the lists of expenditures provided.</a:t>
            </a:r>
          </a:p>
          <a:p>
            <a:endParaRPr lang="en-GB" sz="1600" b="0"/>
          </a:p>
          <a:p>
            <a:r>
              <a:rPr lang="en-GB" sz="1600" b="0"/>
              <a:t>What impact does a budget have on the business and why is it important?</a:t>
            </a:r>
          </a:p>
        </p:txBody>
      </p:sp>
      <p:sp>
        <p:nvSpPr>
          <p:cNvPr id="4" name="Slide Number Placeholder 3"/>
          <p:cNvSpPr>
            <a:spLocks noGrp="1"/>
          </p:cNvSpPr>
          <p:nvPr>
            <p:ph type="sldNum" sz="quarter" idx="11"/>
          </p:nvPr>
        </p:nvSpPr>
        <p:spPr/>
        <p:txBody>
          <a:bodyPr/>
          <a:lstStyle/>
          <a:p>
            <a:fld id="{DA2C159E-F13C-4A85-9A41-E7669D3E0D70}" type="slidenum">
              <a:rPr lang="en-GB" smtClean="0"/>
              <a:pPr/>
              <a:t>31</a:t>
            </a:fld>
            <a:endParaRPr lang="en-GB"/>
          </a:p>
        </p:txBody>
      </p:sp>
      <p:pic>
        <p:nvPicPr>
          <p:cNvPr id="6" name="Picture 5">
            <a:extLst>
              <a:ext uri="{FF2B5EF4-FFF2-40B4-BE49-F238E27FC236}">
                <a16:creationId xmlns:a16="http://schemas.microsoft.com/office/drawing/2014/main" id="{1898022C-5004-07BD-A458-CE760064A4A2}"/>
              </a:ext>
            </a:extLst>
          </p:cNvPr>
          <p:cNvPicPr>
            <a:picLocks noChangeAspect="1"/>
          </p:cNvPicPr>
          <p:nvPr/>
        </p:nvPicPr>
        <p:blipFill>
          <a:blip r:embed="rId3"/>
          <a:stretch>
            <a:fillRect/>
          </a:stretch>
        </p:blipFill>
        <p:spPr>
          <a:xfrm>
            <a:off x="428967" y="1059582"/>
            <a:ext cx="4143033" cy="2755252"/>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158028B7-AA25-792D-0568-3CEA77532891}"/>
              </a:ext>
            </a:extLst>
          </p:cNvPr>
          <p:cNvPicPr>
            <a:picLocks noChangeAspect="1"/>
          </p:cNvPicPr>
          <p:nvPr/>
        </p:nvPicPr>
        <p:blipFill>
          <a:blip r:embed="rId4"/>
          <a:stretch>
            <a:fillRect/>
          </a:stretch>
        </p:blipFill>
        <p:spPr>
          <a:xfrm>
            <a:off x="7746197" y="197281"/>
            <a:ext cx="1221746" cy="1567371"/>
          </a:xfrm>
          <a:prstGeom prst="rect">
            <a:avLst/>
          </a:prstGeom>
        </p:spPr>
      </p:pic>
      <p:sp>
        <p:nvSpPr>
          <p:cNvPr id="7" name="TextBox 6">
            <a:extLst>
              <a:ext uri="{FF2B5EF4-FFF2-40B4-BE49-F238E27FC236}">
                <a16:creationId xmlns:a16="http://schemas.microsoft.com/office/drawing/2014/main" id="{5B68C94B-E958-A50B-ABCA-DDFCA304F9A7}"/>
              </a:ext>
            </a:extLst>
          </p:cNvPr>
          <p:cNvSpPr txBox="1"/>
          <p:nvPr/>
        </p:nvSpPr>
        <p:spPr>
          <a:xfrm>
            <a:off x="309748" y="4222456"/>
            <a:ext cx="4143033" cy="307777"/>
          </a:xfrm>
          <a:prstGeom prst="rect">
            <a:avLst/>
          </a:prstGeom>
          <a:noFill/>
        </p:spPr>
        <p:txBody>
          <a:bodyPr wrap="square" lIns="0" tIns="0" rIns="0" bIns="0" rtlCol="0">
            <a:spAutoFit/>
          </a:bodyPr>
          <a:lstStyle/>
          <a:p>
            <a:r>
              <a:rPr lang="en-GB" sz="1000">
                <a:hlinkClick r:id="rId5"/>
              </a:rPr>
              <a:t>Retail Clerk Serving A Customer Stock Photo - Download Image Now - Bakery, Baker - Occupation, Saleswoman - iStock (istockphoto.com)</a:t>
            </a:r>
            <a:endParaRPr lang="en-GB" sz="1000"/>
          </a:p>
        </p:txBody>
      </p:sp>
    </p:spTree>
    <p:extLst>
      <p:ext uri="{BB962C8B-B14F-4D97-AF65-F5344CB8AC3E}">
        <p14:creationId xmlns:p14="http://schemas.microsoft.com/office/powerpoint/2010/main" val="29509549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4000" y="205813"/>
            <a:ext cx="8437563" cy="699425"/>
          </a:xfrm>
        </p:spPr>
        <p:txBody>
          <a:bodyPr/>
          <a:lstStyle/>
          <a:p>
            <a:r>
              <a:rPr lang="en-GB"/>
              <a:t>Cost of goods sold</a:t>
            </a:r>
          </a:p>
        </p:txBody>
      </p:sp>
      <p:sp>
        <p:nvSpPr>
          <p:cNvPr id="5" name="Text Placeholder 4"/>
          <p:cNvSpPr>
            <a:spLocks noGrp="1"/>
          </p:cNvSpPr>
          <p:nvPr>
            <p:ph type="body" sz="quarter" idx="12"/>
          </p:nvPr>
        </p:nvSpPr>
        <p:spPr>
          <a:xfrm>
            <a:off x="234000" y="675503"/>
            <a:ext cx="8631840" cy="3912471"/>
          </a:xfrm>
        </p:spPr>
        <p:txBody>
          <a:bodyPr/>
          <a:lstStyle/>
          <a:p>
            <a:r>
              <a:rPr lang="en-GB" sz="1800" b="0" i="0">
                <a:solidFill>
                  <a:srgbClr val="374151"/>
                </a:solidFill>
                <a:effectLst/>
              </a:rPr>
              <a:t>Cost of goods sold (COGS) is an accounting term that represents the direct costs incurred by a business in producing and delivering the goods or services it sells to customers.</a:t>
            </a:r>
          </a:p>
          <a:p>
            <a:endParaRPr lang="en-GB" sz="1800" b="0" i="0">
              <a:solidFill>
                <a:srgbClr val="374151"/>
              </a:solidFill>
              <a:effectLst/>
            </a:endParaRPr>
          </a:p>
          <a:p>
            <a:r>
              <a:rPr lang="en-GB" sz="1800" b="0" i="0">
                <a:solidFill>
                  <a:srgbClr val="374151"/>
                </a:solidFill>
                <a:effectLst/>
              </a:rPr>
              <a:t>It includes the cost of raw materials, labour and overhead expenses that are directly related to the production of the goods or services. </a:t>
            </a:r>
          </a:p>
          <a:p>
            <a:endParaRPr lang="en-GB" sz="1800" b="0" i="0">
              <a:solidFill>
                <a:srgbClr val="374151"/>
              </a:solidFill>
              <a:effectLst/>
            </a:endParaRPr>
          </a:p>
          <a:p>
            <a:r>
              <a:rPr lang="en-GB" sz="1800" b="0" i="0">
                <a:solidFill>
                  <a:srgbClr val="374151"/>
                </a:solidFill>
                <a:effectLst/>
              </a:rPr>
              <a:t>COGS is typically calculated by subtracting the cost of the ending inventory from the sum of the cost of the beginning inventory plus the cost of goods purchased or produced during a given period. COGS is an important metric for businesses to track, as it has a direct impact on the company’s gross profit margin and overall profitability.</a:t>
            </a:r>
            <a:endParaRPr lang="en-GB" sz="1800"/>
          </a:p>
        </p:txBody>
      </p:sp>
      <p:sp>
        <p:nvSpPr>
          <p:cNvPr id="4" name="Slide Number Placeholder 3"/>
          <p:cNvSpPr>
            <a:spLocks noGrp="1"/>
          </p:cNvSpPr>
          <p:nvPr>
            <p:ph type="sldNum" sz="quarter" idx="11"/>
          </p:nvPr>
        </p:nvSpPr>
        <p:spPr/>
        <p:txBody>
          <a:bodyPr/>
          <a:lstStyle/>
          <a:p>
            <a:fld id="{DA2C159E-F13C-4A85-9A41-E7669D3E0D70}" type="slidenum">
              <a:rPr lang="en-GB" smtClean="0"/>
              <a:pPr/>
              <a:t>32</a:t>
            </a:fld>
            <a:endParaRPr lang="en-GB"/>
          </a:p>
        </p:txBody>
      </p:sp>
    </p:spTree>
    <p:extLst>
      <p:ext uri="{BB962C8B-B14F-4D97-AF65-F5344CB8AC3E}">
        <p14:creationId xmlns:p14="http://schemas.microsoft.com/office/powerpoint/2010/main" val="23070806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4000" y="205813"/>
            <a:ext cx="8437563" cy="699425"/>
          </a:xfrm>
        </p:spPr>
        <p:txBody>
          <a:bodyPr/>
          <a:lstStyle/>
          <a:p>
            <a:r>
              <a:rPr lang="en-GB"/>
              <a:t>Cost of goods sold: example</a:t>
            </a:r>
          </a:p>
        </p:txBody>
      </p:sp>
      <p:sp>
        <p:nvSpPr>
          <p:cNvPr id="5" name="Text Placeholder 4"/>
          <p:cNvSpPr>
            <a:spLocks noGrp="1"/>
          </p:cNvSpPr>
          <p:nvPr>
            <p:ph type="body" sz="quarter" idx="12"/>
          </p:nvPr>
        </p:nvSpPr>
        <p:spPr>
          <a:xfrm>
            <a:off x="234000" y="483518"/>
            <a:ext cx="8874504" cy="4104456"/>
          </a:xfrm>
        </p:spPr>
        <p:txBody>
          <a:bodyPr/>
          <a:lstStyle/>
          <a:p>
            <a:r>
              <a:rPr lang="en-GB" sz="1400"/>
              <a:t>Epione Bakery produces and sells cupcakes. For the month of January, the bakery listed the following transactions.</a:t>
            </a:r>
          </a:p>
          <a:p>
            <a:r>
              <a:rPr lang="en-GB" sz="1400" b="1"/>
              <a:t>Beginning inventory: </a:t>
            </a:r>
            <a:r>
              <a:rPr lang="en-GB" sz="1400"/>
              <a:t>raw materials to make 100 cupcakes at a cost of £0.50 each.</a:t>
            </a:r>
          </a:p>
          <a:p>
            <a:r>
              <a:rPr lang="en-GB" sz="1400" b="1"/>
              <a:t>Purchases:</a:t>
            </a:r>
            <a:r>
              <a:rPr lang="en-GB" sz="1400"/>
              <a:t> raw materials to make a further 500 cupcakes at a cost of £0.60 each. </a:t>
            </a:r>
          </a:p>
          <a:p>
            <a:r>
              <a:rPr lang="en-GB" sz="1400" b="1"/>
              <a:t>Ending inventory: </a:t>
            </a:r>
            <a:r>
              <a:rPr lang="en-GB" sz="1400"/>
              <a:t>raw materials to make 150 cupcakes at a cost of £0.60 each.</a:t>
            </a:r>
          </a:p>
          <a:p>
            <a:r>
              <a:rPr lang="en-GB" sz="1400"/>
              <a:t>To calculate the cost of goods sold for January, we use the following formula:</a:t>
            </a:r>
          </a:p>
          <a:p>
            <a:r>
              <a:rPr lang="en-GB" sz="1400">
                <a:solidFill>
                  <a:srgbClr val="FF0000"/>
                </a:solidFill>
              </a:rPr>
              <a:t>COGS = beginning inventory + purchases – ending inventory</a:t>
            </a:r>
          </a:p>
          <a:p>
            <a:r>
              <a:rPr lang="en-GB" sz="1400"/>
              <a:t>COGS = (100 x £0.50) + (500 x £0.60) – (150 x £0.60)</a:t>
            </a:r>
          </a:p>
          <a:p>
            <a:r>
              <a:rPr lang="en-GB" sz="1400"/>
              <a:t>COGS = £50 + £300 – £90</a:t>
            </a:r>
          </a:p>
          <a:p>
            <a:r>
              <a:rPr lang="en-GB" sz="1400"/>
              <a:t>COGS = £260</a:t>
            </a:r>
          </a:p>
          <a:p>
            <a:r>
              <a:rPr lang="en-GB" sz="1400"/>
              <a:t>So the cost of goods sold for January was £260. This means the bakery incurred </a:t>
            </a:r>
            <a:r>
              <a:rPr lang="en-GB" sz="1400" b="1"/>
              <a:t>£260 in direct costs </a:t>
            </a:r>
            <a:r>
              <a:rPr lang="en-GB" sz="1400"/>
              <a:t>to produce and sell the cupcakes during the month. </a:t>
            </a:r>
            <a:r>
              <a:rPr lang="en-GB" sz="1400">
                <a:solidFill>
                  <a:srgbClr val="FF0000"/>
                </a:solidFill>
              </a:rPr>
              <a:t>This figure will be subtracted from the bakery’s revenue to calculate its gross profit.</a:t>
            </a:r>
          </a:p>
        </p:txBody>
      </p:sp>
      <p:sp>
        <p:nvSpPr>
          <p:cNvPr id="4" name="Slide Number Placeholder 3"/>
          <p:cNvSpPr>
            <a:spLocks noGrp="1"/>
          </p:cNvSpPr>
          <p:nvPr>
            <p:ph type="sldNum" sz="quarter" idx="11"/>
          </p:nvPr>
        </p:nvSpPr>
        <p:spPr/>
        <p:txBody>
          <a:bodyPr/>
          <a:lstStyle/>
          <a:p>
            <a:fld id="{DA2C159E-F13C-4A85-9A41-E7669D3E0D70}" type="slidenum">
              <a:rPr lang="en-GB" smtClean="0"/>
              <a:pPr/>
              <a:t>33</a:t>
            </a:fld>
            <a:endParaRPr lang="en-GB"/>
          </a:p>
        </p:txBody>
      </p:sp>
      <p:pic>
        <p:nvPicPr>
          <p:cNvPr id="2" name="Picture 1">
            <a:extLst>
              <a:ext uri="{FF2B5EF4-FFF2-40B4-BE49-F238E27FC236}">
                <a16:creationId xmlns:a16="http://schemas.microsoft.com/office/drawing/2014/main" id="{33392701-2EC5-892D-E356-E8FBEBE3621E}"/>
              </a:ext>
            </a:extLst>
          </p:cNvPr>
          <p:cNvPicPr>
            <a:picLocks noChangeAspect="1"/>
          </p:cNvPicPr>
          <p:nvPr/>
        </p:nvPicPr>
        <p:blipFill>
          <a:blip r:embed="rId3"/>
          <a:stretch>
            <a:fillRect/>
          </a:stretch>
        </p:blipFill>
        <p:spPr>
          <a:xfrm>
            <a:off x="7097827" y="1651290"/>
            <a:ext cx="1820409" cy="1954544"/>
          </a:xfrm>
          <a:prstGeom prst="rect">
            <a:avLst/>
          </a:prstGeom>
        </p:spPr>
      </p:pic>
      <p:sp>
        <p:nvSpPr>
          <p:cNvPr id="3" name="TextBox 2">
            <a:extLst>
              <a:ext uri="{FF2B5EF4-FFF2-40B4-BE49-F238E27FC236}">
                <a16:creationId xmlns:a16="http://schemas.microsoft.com/office/drawing/2014/main" id="{46AA9200-01CD-7781-A932-3409885A492B}"/>
              </a:ext>
            </a:extLst>
          </p:cNvPr>
          <p:cNvSpPr txBox="1"/>
          <p:nvPr/>
        </p:nvSpPr>
        <p:spPr>
          <a:xfrm>
            <a:off x="7169349" y="3451946"/>
            <a:ext cx="1867633" cy="153888"/>
          </a:xfrm>
          <a:prstGeom prst="rect">
            <a:avLst/>
          </a:prstGeom>
          <a:noFill/>
        </p:spPr>
        <p:txBody>
          <a:bodyPr wrap="square" lIns="0" tIns="0" rIns="0" bIns="0" rtlCol="0">
            <a:spAutoFit/>
          </a:bodyPr>
          <a:lstStyle/>
          <a:p>
            <a:r>
              <a:rPr lang="en-GB" sz="500">
                <a:hlinkClick r:id="rId4"/>
              </a:rPr>
              <a:t>Vanilla Cupcake With Cherry Stock Photo - Download Image Now - Cupcake, Cherry, White Background - iStock (istockphoto.com)</a:t>
            </a:r>
            <a:endParaRPr lang="en-GB" sz="500"/>
          </a:p>
        </p:txBody>
      </p:sp>
    </p:spTree>
    <p:extLst>
      <p:ext uri="{BB962C8B-B14F-4D97-AF65-F5344CB8AC3E}">
        <p14:creationId xmlns:p14="http://schemas.microsoft.com/office/powerpoint/2010/main" val="4628382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 calcmode="lin" valueType="num">
                                      <p:cBhvr additive="base">
                                        <p:cTn id="5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4000" y="205813"/>
            <a:ext cx="8437563" cy="699425"/>
          </a:xfrm>
        </p:spPr>
        <p:txBody>
          <a:bodyPr/>
          <a:lstStyle/>
          <a:p>
            <a:r>
              <a:rPr lang="en-GB"/>
              <a:t>Cost of goods sold activity (W2.3)</a:t>
            </a:r>
          </a:p>
        </p:txBody>
      </p:sp>
      <p:sp>
        <p:nvSpPr>
          <p:cNvPr id="5" name="Text Placeholder 4"/>
          <p:cNvSpPr>
            <a:spLocks noGrp="1"/>
          </p:cNvSpPr>
          <p:nvPr>
            <p:ph type="body" sz="quarter" idx="12"/>
          </p:nvPr>
        </p:nvSpPr>
        <p:spPr>
          <a:xfrm>
            <a:off x="35496" y="519522"/>
            <a:ext cx="8874504" cy="4104456"/>
          </a:xfrm>
        </p:spPr>
        <p:txBody>
          <a:bodyPr/>
          <a:lstStyle/>
          <a:p>
            <a:endParaRPr lang="en-GB" sz="1200"/>
          </a:p>
          <a:p>
            <a:endParaRPr lang="en-GB" sz="1200"/>
          </a:p>
        </p:txBody>
      </p:sp>
      <p:sp>
        <p:nvSpPr>
          <p:cNvPr id="4" name="Slide Number Placeholder 3"/>
          <p:cNvSpPr>
            <a:spLocks noGrp="1"/>
          </p:cNvSpPr>
          <p:nvPr>
            <p:ph type="sldNum" sz="quarter" idx="11"/>
          </p:nvPr>
        </p:nvSpPr>
        <p:spPr/>
        <p:txBody>
          <a:bodyPr/>
          <a:lstStyle/>
          <a:p>
            <a:fld id="{DA2C159E-F13C-4A85-9A41-E7669D3E0D70}" type="slidenum">
              <a:rPr lang="en-GB" smtClean="0"/>
              <a:pPr/>
              <a:t>34</a:t>
            </a:fld>
            <a:endParaRPr lang="en-GB"/>
          </a:p>
        </p:txBody>
      </p:sp>
      <p:sp>
        <p:nvSpPr>
          <p:cNvPr id="2" name="TextBox 1">
            <a:extLst>
              <a:ext uri="{FF2B5EF4-FFF2-40B4-BE49-F238E27FC236}">
                <a16:creationId xmlns:a16="http://schemas.microsoft.com/office/drawing/2014/main" id="{356B1B73-EA73-D21E-65DC-33A85484271B}"/>
              </a:ext>
            </a:extLst>
          </p:cNvPr>
          <p:cNvSpPr txBox="1"/>
          <p:nvPr/>
        </p:nvSpPr>
        <p:spPr>
          <a:xfrm>
            <a:off x="288194" y="1267114"/>
            <a:ext cx="8567611" cy="2954655"/>
          </a:xfrm>
          <a:prstGeom prst="rect">
            <a:avLst/>
          </a:prstGeom>
          <a:noFill/>
        </p:spPr>
        <p:txBody>
          <a:bodyPr wrap="square" lIns="0" tIns="0" rIns="0" bIns="0" rtlCol="0">
            <a:spAutoFit/>
          </a:bodyPr>
          <a:lstStyle/>
          <a:p>
            <a:r>
              <a:rPr lang="en-GB" sz="1600"/>
              <a:t>During the month of January, the bakery purchased £1,000 worth of flour, £500 worth of yeast, and it incurred £500 in direct labour costs. </a:t>
            </a:r>
          </a:p>
          <a:p>
            <a:endParaRPr lang="en-GB" sz="1600"/>
          </a:p>
          <a:p>
            <a:r>
              <a:rPr lang="en-GB" sz="1600"/>
              <a:t>In addition, the bakery had £200 worth of flour and £100 worth of yeast left over from the previous month, and it produced and sold 1,000 loaves of bread during January. </a:t>
            </a:r>
          </a:p>
          <a:p>
            <a:endParaRPr lang="en-GB" sz="1600"/>
          </a:p>
          <a:p>
            <a:r>
              <a:rPr lang="en-GB" sz="1600"/>
              <a:t>The bakery had £175 worth of flour and £80 worth of yeast left over at the end of January. </a:t>
            </a:r>
          </a:p>
          <a:p>
            <a:endParaRPr lang="en-GB" sz="1600"/>
          </a:p>
          <a:p>
            <a:r>
              <a:rPr lang="en-GB" sz="1600"/>
              <a:t>The revenue for the bakery from bread was £3,450 for the month of January.</a:t>
            </a:r>
          </a:p>
          <a:p>
            <a:endParaRPr lang="en-GB" sz="1600"/>
          </a:p>
          <a:p>
            <a:pPr marL="342900" indent="-342900">
              <a:buFont typeface="+mj-lt"/>
              <a:buAutoNum type="arabicPeriod"/>
            </a:pPr>
            <a:r>
              <a:rPr lang="en-GB" sz="1600"/>
              <a:t>Calculate the cost of goods sold for January.</a:t>
            </a:r>
          </a:p>
          <a:p>
            <a:pPr marL="342900" indent="-342900">
              <a:buFont typeface="+mj-lt"/>
              <a:buAutoNum type="arabicPeriod"/>
            </a:pPr>
            <a:r>
              <a:rPr lang="en-GB" sz="1600"/>
              <a:t>Calculate the gross profit for January.</a:t>
            </a:r>
          </a:p>
        </p:txBody>
      </p:sp>
      <p:pic>
        <p:nvPicPr>
          <p:cNvPr id="3" name="Picture 2">
            <a:extLst>
              <a:ext uri="{FF2B5EF4-FFF2-40B4-BE49-F238E27FC236}">
                <a16:creationId xmlns:a16="http://schemas.microsoft.com/office/drawing/2014/main" id="{842532AF-20FD-8EF6-E151-2E38A84E9BD2}"/>
              </a:ext>
            </a:extLst>
          </p:cNvPr>
          <p:cNvPicPr>
            <a:picLocks noChangeAspect="1"/>
          </p:cNvPicPr>
          <p:nvPr/>
        </p:nvPicPr>
        <p:blipFill>
          <a:blip r:embed="rId3"/>
          <a:stretch>
            <a:fillRect/>
          </a:stretch>
        </p:blipFill>
        <p:spPr>
          <a:xfrm>
            <a:off x="7736082" y="47808"/>
            <a:ext cx="1201016" cy="1219306"/>
          </a:xfrm>
          <a:prstGeom prst="rect">
            <a:avLst/>
          </a:prstGeom>
        </p:spPr>
      </p:pic>
    </p:spTree>
    <p:extLst>
      <p:ext uri="{BB962C8B-B14F-4D97-AF65-F5344CB8AC3E}">
        <p14:creationId xmlns:p14="http://schemas.microsoft.com/office/powerpoint/2010/main" val="3661374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additive="base">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4000" y="205813"/>
            <a:ext cx="8437563" cy="699425"/>
          </a:xfrm>
        </p:spPr>
        <p:txBody>
          <a:bodyPr/>
          <a:lstStyle/>
          <a:p>
            <a:r>
              <a:rPr lang="en-GB"/>
              <a:t>Cost of goods sold activity: answers</a:t>
            </a:r>
          </a:p>
        </p:txBody>
      </p:sp>
      <p:sp>
        <p:nvSpPr>
          <p:cNvPr id="5" name="Text Placeholder 4"/>
          <p:cNvSpPr>
            <a:spLocks noGrp="1"/>
          </p:cNvSpPr>
          <p:nvPr>
            <p:ph type="body" sz="quarter" idx="12"/>
          </p:nvPr>
        </p:nvSpPr>
        <p:spPr>
          <a:xfrm>
            <a:off x="234000" y="483518"/>
            <a:ext cx="8874504" cy="4104456"/>
          </a:xfrm>
        </p:spPr>
        <p:txBody>
          <a:bodyPr/>
          <a:lstStyle/>
          <a:p>
            <a:endParaRPr lang="en-GB" sz="1200"/>
          </a:p>
          <a:p>
            <a:endParaRPr lang="en-GB" sz="1200"/>
          </a:p>
        </p:txBody>
      </p:sp>
      <p:sp>
        <p:nvSpPr>
          <p:cNvPr id="4" name="Slide Number Placeholder 3"/>
          <p:cNvSpPr>
            <a:spLocks noGrp="1"/>
          </p:cNvSpPr>
          <p:nvPr>
            <p:ph type="sldNum" sz="quarter" idx="11"/>
          </p:nvPr>
        </p:nvSpPr>
        <p:spPr/>
        <p:txBody>
          <a:bodyPr/>
          <a:lstStyle/>
          <a:p>
            <a:fld id="{DA2C159E-F13C-4A85-9A41-E7669D3E0D70}" type="slidenum">
              <a:rPr lang="en-GB" smtClean="0"/>
              <a:pPr/>
              <a:t>35</a:t>
            </a:fld>
            <a:endParaRPr lang="en-GB"/>
          </a:p>
        </p:txBody>
      </p:sp>
      <p:sp>
        <p:nvSpPr>
          <p:cNvPr id="6" name="TextBox 5">
            <a:extLst>
              <a:ext uri="{FF2B5EF4-FFF2-40B4-BE49-F238E27FC236}">
                <a16:creationId xmlns:a16="http://schemas.microsoft.com/office/drawing/2014/main" id="{194A422E-C015-DBD1-6DC0-DC2061A30AC1}"/>
              </a:ext>
            </a:extLst>
          </p:cNvPr>
          <p:cNvSpPr txBox="1"/>
          <p:nvPr/>
        </p:nvSpPr>
        <p:spPr>
          <a:xfrm>
            <a:off x="433986" y="843558"/>
            <a:ext cx="8276027" cy="2862322"/>
          </a:xfrm>
          <a:prstGeom prst="rect">
            <a:avLst/>
          </a:prstGeom>
          <a:noFill/>
        </p:spPr>
        <p:txBody>
          <a:bodyPr wrap="square">
            <a:spAutoFit/>
          </a:bodyPr>
          <a:lstStyle/>
          <a:p>
            <a:pPr marL="342900" indent="-342900">
              <a:buFont typeface="+mj-lt"/>
              <a:buAutoNum type="arabicPeriod"/>
            </a:pPr>
            <a:r>
              <a:rPr lang="en-GB"/>
              <a:t>Calculate the cost of goods sold for January.</a:t>
            </a:r>
          </a:p>
          <a:p>
            <a:r>
              <a:rPr lang="en-GB" sz="1800">
                <a:solidFill>
                  <a:srgbClr val="FF0000"/>
                </a:solidFill>
              </a:rPr>
              <a:t>COGS = beginning inventory + purchases </a:t>
            </a:r>
            <a:r>
              <a:rPr lang="en-GB">
                <a:solidFill>
                  <a:srgbClr val="FF0000"/>
                </a:solidFill>
              </a:rPr>
              <a:t>–</a:t>
            </a:r>
            <a:r>
              <a:rPr lang="en-GB" sz="1800">
                <a:solidFill>
                  <a:srgbClr val="FF0000"/>
                </a:solidFill>
              </a:rPr>
              <a:t> </a:t>
            </a:r>
            <a:r>
              <a:rPr lang="en-GB">
                <a:solidFill>
                  <a:srgbClr val="FF0000"/>
                </a:solidFill>
              </a:rPr>
              <a:t>e</a:t>
            </a:r>
            <a:r>
              <a:rPr lang="en-GB" sz="1800">
                <a:solidFill>
                  <a:srgbClr val="FF0000"/>
                </a:solidFill>
              </a:rPr>
              <a:t>nding inventory</a:t>
            </a:r>
          </a:p>
          <a:p>
            <a:r>
              <a:rPr lang="en-GB">
                <a:solidFill>
                  <a:srgbClr val="FF0000"/>
                </a:solidFill>
              </a:rPr>
              <a:t>COGS = £300 + £2,000 – £255</a:t>
            </a:r>
          </a:p>
          <a:p>
            <a:r>
              <a:rPr lang="en-GB" sz="1800">
                <a:solidFill>
                  <a:srgbClr val="FF0000"/>
                </a:solidFill>
              </a:rPr>
              <a:t>COGS = £2,300 – £255</a:t>
            </a:r>
          </a:p>
          <a:p>
            <a:r>
              <a:rPr lang="en-GB">
                <a:solidFill>
                  <a:srgbClr val="FF0000"/>
                </a:solidFill>
              </a:rPr>
              <a:t>COGS = £2,045</a:t>
            </a:r>
            <a:endParaRPr lang="en-GB" sz="1800">
              <a:solidFill>
                <a:srgbClr val="FF0000"/>
              </a:solidFill>
            </a:endParaRPr>
          </a:p>
          <a:p>
            <a:endParaRPr lang="en-GB"/>
          </a:p>
          <a:p>
            <a:r>
              <a:rPr lang="en-GB"/>
              <a:t>2.   Calculate the gross profit for January.</a:t>
            </a:r>
          </a:p>
          <a:p>
            <a:r>
              <a:rPr lang="en-GB" sz="1800">
                <a:solidFill>
                  <a:srgbClr val="FF0000"/>
                </a:solidFill>
              </a:rPr>
              <a:t>Gross profit = revenue – cost of goods </a:t>
            </a:r>
            <a:r>
              <a:rPr lang="en-GB">
                <a:solidFill>
                  <a:srgbClr val="FF0000"/>
                </a:solidFill>
              </a:rPr>
              <a:t>s</a:t>
            </a:r>
            <a:r>
              <a:rPr lang="en-GB" sz="1800">
                <a:solidFill>
                  <a:srgbClr val="FF0000"/>
                </a:solidFill>
              </a:rPr>
              <a:t>old</a:t>
            </a:r>
          </a:p>
          <a:p>
            <a:r>
              <a:rPr lang="en-GB">
                <a:solidFill>
                  <a:srgbClr val="FF0000"/>
                </a:solidFill>
              </a:rPr>
              <a:t>Gross profit = £3,450 – £2,045</a:t>
            </a:r>
          </a:p>
          <a:p>
            <a:r>
              <a:rPr lang="en-GB" sz="1800">
                <a:solidFill>
                  <a:srgbClr val="FF0000"/>
                </a:solidFill>
              </a:rPr>
              <a:t>Gross profit = £1,405</a:t>
            </a:r>
            <a:endParaRPr lang="en-GB"/>
          </a:p>
        </p:txBody>
      </p:sp>
    </p:spTree>
    <p:extLst>
      <p:ext uri="{BB962C8B-B14F-4D97-AF65-F5344CB8AC3E}">
        <p14:creationId xmlns:p14="http://schemas.microsoft.com/office/powerpoint/2010/main" val="16135823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6ABEA-EFDA-2888-F809-33E819BD3E87}"/>
              </a:ext>
            </a:extLst>
          </p:cNvPr>
          <p:cNvSpPr>
            <a:spLocks noGrp="1"/>
          </p:cNvSpPr>
          <p:nvPr>
            <p:ph type="sldNum" sz="quarter" idx="11"/>
          </p:nvPr>
        </p:nvSpPr>
        <p:spPr/>
        <p:txBody>
          <a:bodyPr/>
          <a:lstStyle/>
          <a:p>
            <a:fld id="{DA2C159E-F13C-4A85-9A41-E7669D3E0D70}" type="slidenum">
              <a:rPr lang="en-GB" smtClean="0"/>
              <a:pPr/>
              <a:t>36</a:t>
            </a:fld>
            <a:endParaRPr lang="en-GB"/>
          </a:p>
        </p:txBody>
      </p:sp>
      <p:sp>
        <p:nvSpPr>
          <p:cNvPr id="3" name="Title 2">
            <a:extLst>
              <a:ext uri="{FF2B5EF4-FFF2-40B4-BE49-F238E27FC236}">
                <a16:creationId xmlns:a16="http://schemas.microsoft.com/office/drawing/2014/main" id="{652A98B9-C480-A42D-5D5A-9507D7ABBF7F}"/>
              </a:ext>
            </a:extLst>
          </p:cNvPr>
          <p:cNvSpPr>
            <a:spLocks noGrp="1"/>
          </p:cNvSpPr>
          <p:nvPr>
            <p:ph type="title"/>
          </p:nvPr>
        </p:nvSpPr>
        <p:spPr/>
        <p:txBody>
          <a:bodyPr/>
          <a:lstStyle/>
          <a:p>
            <a:r>
              <a:rPr lang="en-GB"/>
              <a:t>Cash flow statement</a:t>
            </a:r>
          </a:p>
        </p:txBody>
      </p:sp>
      <p:pic>
        <p:nvPicPr>
          <p:cNvPr id="4" name="Picture 4" descr="A table with numbers and a red stripe&#10;&#10;Description automatically generated">
            <a:extLst>
              <a:ext uri="{FF2B5EF4-FFF2-40B4-BE49-F238E27FC236}">
                <a16:creationId xmlns:a16="http://schemas.microsoft.com/office/drawing/2014/main" id="{5C6821BB-627F-D62F-5C5D-3AC7601AA078}"/>
              </a:ext>
            </a:extLst>
          </p:cNvPr>
          <p:cNvPicPr>
            <a:picLocks noChangeAspect="1"/>
          </p:cNvPicPr>
          <p:nvPr/>
        </p:nvPicPr>
        <p:blipFill>
          <a:blip r:embed="rId3"/>
          <a:stretch>
            <a:fillRect/>
          </a:stretch>
        </p:blipFill>
        <p:spPr>
          <a:xfrm>
            <a:off x="729049" y="758805"/>
            <a:ext cx="7284307" cy="3973424"/>
          </a:xfrm>
          <a:prstGeom prst="rect">
            <a:avLst/>
          </a:prstGeom>
        </p:spPr>
      </p:pic>
    </p:spTree>
    <p:extLst>
      <p:ext uri="{BB962C8B-B14F-4D97-AF65-F5344CB8AC3E}">
        <p14:creationId xmlns:p14="http://schemas.microsoft.com/office/powerpoint/2010/main" val="3927237080"/>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table with numbers and a red stripe&#10;&#10;Description automatically generated">
            <a:extLst>
              <a:ext uri="{FF2B5EF4-FFF2-40B4-BE49-F238E27FC236}">
                <a16:creationId xmlns:a16="http://schemas.microsoft.com/office/drawing/2014/main" id="{12BCE970-3682-DCC7-BCF8-057B43806B59}"/>
              </a:ext>
            </a:extLst>
          </p:cNvPr>
          <p:cNvPicPr>
            <a:picLocks noChangeAspect="1"/>
          </p:cNvPicPr>
          <p:nvPr/>
        </p:nvPicPr>
        <p:blipFill>
          <a:blip r:embed="rId3"/>
          <a:stretch>
            <a:fillRect/>
          </a:stretch>
        </p:blipFill>
        <p:spPr>
          <a:xfrm>
            <a:off x="898955" y="1283968"/>
            <a:ext cx="7052618" cy="3834410"/>
          </a:xfrm>
          <a:prstGeom prst="rect">
            <a:avLst/>
          </a:prstGeom>
        </p:spPr>
      </p:pic>
      <p:sp>
        <p:nvSpPr>
          <p:cNvPr id="2" name="Slide Number Placeholder 1">
            <a:extLst>
              <a:ext uri="{FF2B5EF4-FFF2-40B4-BE49-F238E27FC236}">
                <a16:creationId xmlns:a16="http://schemas.microsoft.com/office/drawing/2014/main" id="{82EC5FD7-B23B-17DD-8E11-E0CC9D50DB6E}"/>
              </a:ext>
            </a:extLst>
          </p:cNvPr>
          <p:cNvSpPr>
            <a:spLocks noGrp="1"/>
          </p:cNvSpPr>
          <p:nvPr>
            <p:ph type="sldNum" sz="quarter" idx="11"/>
          </p:nvPr>
        </p:nvSpPr>
        <p:spPr/>
        <p:txBody>
          <a:bodyPr/>
          <a:lstStyle/>
          <a:p>
            <a:fld id="{DA2C159E-F13C-4A85-9A41-E7669D3E0D70}" type="slidenum">
              <a:rPr lang="en-GB" smtClean="0"/>
              <a:pPr/>
              <a:t>37</a:t>
            </a:fld>
            <a:endParaRPr lang="en-GB"/>
          </a:p>
        </p:txBody>
      </p:sp>
      <p:sp>
        <p:nvSpPr>
          <p:cNvPr id="3" name="Title 2">
            <a:extLst>
              <a:ext uri="{FF2B5EF4-FFF2-40B4-BE49-F238E27FC236}">
                <a16:creationId xmlns:a16="http://schemas.microsoft.com/office/drawing/2014/main" id="{D9D1B056-28B2-42D4-4482-5865D6026997}"/>
              </a:ext>
            </a:extLst>
          </p:cNvPr>
          <p:cNvSpPr>
            <a:spLocks noGrp="1"/>
          </p:cNvSpPr>
          <p:nvPr>
            <p:ph type="title"/>
          </p:nvPr>
        </p:nvSpPr>
        <p:spPr/>
        <p:txBody>
          <a:bodyPr/>
          <a:lstStyle/>
          <a:p>
            <a:r>
              <a:rPr lang="en-GB"/>
              <a:t>Cash flow statement: negative cash flow</a:t>
            </a:r>
          </a:p>
        </p:txBody>
      </p:sp>
      <p:sp>
        <p:nvSpPr>
          <p:cNvPr id="4" name="Text Placeholder 3">
            <a:extLst>
              <a:ext uri="{FF2B5EF4-FFF2-40B4-BE49-F238E27FC236}">
                <a16:creationId xmlns:a16="http://schemas.microsoft.com/office/drawing/2014/main" id="{8036C978-6E42-53C9-3152-5FEF8322ADD2}"/>
              </a:ext>
            </a:extLst>
          </p:cNvPr>
          <p:cNvSpPr>
            <a:spLocks noGrp="1"/>
          </p:cNvSpPr>
          <p:nvPr>
            <p:ph type="body" sz="quarter" idx="12"/>
          </p:nvPr>
        </p:nvSpPr>
        <p:spPr>
          <a:xfrm>
            <a:off x="232950" y="599612"/>
            <a:ext cx="8436513" cy="3601574"/>
          </a:xfrm>
        </p:spPr>
        <p:txBody>
          <a:bodyPr/>
          <a:lstStyle/>
          <a:p>
            <a:r>
              <a:rPr lang="en-GB" sz="1800"/>
              <a:t>During a month where total payments exceed total receipts, this causes a negative cash flow which will decrease the bank balance.</a:t>
            </a:r>
          </a:p>
          <a:p>
            <a:endParaRPr lang="en-GB" sz="1800"/>
          </a:p>
          <a:p>
            <a:endParaRPr lang="en-GB" sz="1800"/>
          </a:p>
          <a:p>
            <a:endParaRPr lang="en-GB" sz="1800"/>
          </a:p>
        </p:txBody>
      </p:sp>
      <p:sp>
        <p:nvSpPr>
          <p:cNvPr id="8" name="Oval 7">
            <a:extLst>
              <a:ext uri="{FF2B5EF4-FFF2-40B4-BE49-F238E27FC236}">
                <a16:creationId xmlns:a16="http://schemas.microsoft.com/office/drawing/2014/main" id="{4376B035-A1CD-84DD-E070-12BC552088F0}"/>
              </a:ext>
            </a:extLst>
          </p:cNvPr>
          <p:cNvSpPr/>
          <p:nvPr/>
        </p:nvSpPr>
        <p:spPr>
          <a:xfrm>
            <a:off x="2475826" y="4623250"/>
            <a:ext cx="648072" cy="288032"/>
          </a:xfrm>
          <a:prstGeom prst="ellipse">
            <a:avLst/>
          </a:prstGeom>
          <a:noFill/>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pic>
        <p:nvPicPr>
          <p:cNvPr id="9" name="Picture 8">
            <a:extLst>
              <a:ext uri="{FF2B5EF4-FFF2-40B4-BE49-F238E27FC236}">
                <a16:creationId xmlns:a16="http://schemas.microsoft.com/office/drawing/2014/main" id="{6FCA50ED-5F1D-BAC4-B670-CF1D9D56C4FF}"/>
              </a:ext>
            </a:extLst>
          </p:cNvPr>
          <p:cNvPicPr>
            <a:picLocks noChangeAspect="1"/>
          </p:cNvPicPr>
          <p:nvPr/>
        </p:nvPicPr>
        <p:blipFill>
          <a:blip r:embed="rId4"/>
          <a:stretch>
            <a:fillRect/>
          </a:stretch>
        </p:blipFill>
        <p:spPr>
          <a:xfrm>
            <a:off x="5438817" y="4596235"/>
            <a:ext cx="670618" cy="310923"/>
          </a:xfrm>
          <a:prstGeom prst="rect">
            <a:avLst/>
          </a:prstGeom>
        </p:spPr>
      </p:pic>
      <p:pic>
        <p:nvPicPr>
          <p:cNvPr id="10" name="Picture 9">
            <a:extLst>
              <a:ext uri="{FF2B5EF4-FFF2-40B4-BE49-F238E27FC236}">
                <a16:creationId xmlns:a16="http://schemas.microsoft.com/office/drawing/2014/main" id="{E89002CC-4FF1-485F-9593-EF193F2F6F95}"/>
              </a:ext>
            </a:extLst>
          </p:cNvPr>
          <p:cNvPicPr>
            <a:picLocks noChangeAspect="1"/>
          </p:cNvPicPr>
          <p:nvPr/>
        </p:nvPicPr>
        <p:blipFill>
          <a:blip r:embed="rId4"/>
          <a:stretch>
            <a:fillRect/>
          </a:stretch>
        </p:blipFill>
        <p:spPr>
          <a:xfrm>
            <a:off x="6404910" y="4596358"/>
            <a:ext cx="670618" cy="310923"/>
          </a:xfrm>
          <a:prstGeom prst="rect">
            <a:avLst/>
          </a:prstGeom>
        </p:spPr>
      </p:pic>
    </p:spTree>
    <p:extLst>
      <p:ext uri="{BB962C8B-B14F-4D97-AF65-F5344CB8AC3E}">
        <p14:creationId xmlns:p14="http://schemas.microsoft.com/office/powerpoint/2010/main" val="38956763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9962E3-6305-6022-B7C3-45A8657275CB}"/>
              </a:ext>
            </a:extLst>
          </p:cNvPr>
          <p:cNvSpPr>
            <a:spLocks noGrp="1"/>
          </p:cNvSpPr>
          <p:nvPr>
            <p:ph type="sldNum" sz="quarter" idx="11"/>
          </p:nvPr>
        </p:nvSpPr>
        <p:spPr/>
        <p:txBody>
          <a:bodyPr/>
          <a:lstStyle/>
          <a:p>
            <a:fld id="{DA2C159E-F13C-4A85-9A41-E7669D3E0D70}" type="slidenum">
              <a:rPr lang="en-GB" smtClean="0"/>
              <a:pPr/>
              <a:t>38</a:t>
            </a:fld>
            <a:endParaRPr lang="en-GB"/>
          </a:p>
        </p:txBody>
      </p:sp>
      <p:sp>
        <p:nvSpPr>
          <p:cNvPr id="3" name="Title 2">
            <a:extLst>
              <a:ext uri="{FF2B5EF4-FFF2-40B4-BE49-F238E27FC236}">
                <a16:creationId xmlns:a16="http://schemas.microsoft.com/office/drawing/2014/main" id="{307BB099-8E3F-9DD8-C728-984B59F70F68}"/>
              </a:ext>
            </a:extLst>
          </p:cNvPr>
          <p:cNvSpPr>
            <a:spLocks noGrp="1"/>
          </p:cNvSpPr>
          <p:nvPr>
            <p:ph type="title"/>
          </p:nvPr>
        </p:nvSpPr>
        <p:spPr/>
        <p:txBody>
          <a:bodyPr/>
          <a:lstStyle/>
          <a:p>
            <a:r>
              <a:rPr lang="en-GB"/>
              <a:t>Increasing and decreasing percentages</a:t>
            </a:r>
          </a:p>
        </p:txBody>
      </p:sp>
      <p:sp>
        <p:nvSpPr>
          <p:cNvPr id="4" name="Text Placeholder 3">
            <a:extLst>
              <a:ext uri="{FF2B5EF4-FFF2-40B4-BE49-F238E27FC236}">
                <a16:creationId xmlns:a16="http://schemas.microsoft.com/office/drawing/2014/main" id="{666AE2BC-EA90-9DC4-12C1-D2C34D248293}"/>
              </a:ext>
            </a:extLst>
          </p:cNvPr>
          <p:cNvSpPr>
            <a:spLocks noGrp="1"/>
          </p:cNvSpPr>
          <p:nvPr>
            <p:ph type="body" sz="quarter" idx="12"/>
          </p:nvPr>
        </p:nvSpPr>
        <p:spPr>
          <a:xfrm>
            <a:off x="234001" y="986400"/>
            <a:ext cx="7218320" cy="3601574"/>
          </a:xfrm>
        </p:spPr>
        <p:txBody>
          <a:bodyPr/>
          <a:lstStyle/>
          <a:p>
            <a:pPr marL="342900" indent="-342900">
              <a:buFont typeface="+mj-lt"/>
              <a:buAutoNum type="arabicPeriod"/>
            </a:pPr>
            <a:r>
              <a:rPr lang="en-GB" sz="1800"/>
              <a:t>In month 1, the bank balance was £23,810. In month 2, the bank balance was £23,420. What is the percentage decrease in the bank balance?</a:t>
            </a:r>
          </a:p>
          <a:p>
            <a:pPr marL="514350" indent="-514350">
              <a:buAutoNum type="arabicParenR"/>
            </a:pPr>
            <a:endParaRPr lang="en-GB" sz="1800"/>
          </a:p>
          <a:p>
            <a:pPr marL="514350" indent="-514350">
              <a:buAutoNum type="arabicParenR"/>
            </a:pPr>
            <a:endParaRPr lang="en-GB" sz="1800"/>
          </a:p>
          <a:p>
            <a:pPr marL="342900" indent="-342900">
              <a:buAutoNum type="arabicPeriod" startAt="2"/>
            </a:pPr>
            <a:r>
              <a:rPr lang="en-GB" sz="1800"/>
              <a:t>In month 3, the bank balance was £29,900. In month 4, the bank </a:t>
            </a:r>
          </a:p>
          <a:p>
            <a:r>
              <a:rPr lang="en-GB" sz="1800"/>
              <a:t>      balance was £39,880. What is the percentage increase in the bank</a:t>
            </a:r>
          </a:p>
          <a:p>
            <a:r>
              <a:rPr lang="en-GB" sz="1800"/>
              <a:t>      balance?</a:t>
            </a:r>
          </a:p>
        </p:txBody>
      </p:sp>
      <p:pic>
        <p:nvPicPr>
          <p:cNvPr id="5" name="Picture 4">
            <a:extLst>
              <a:ext uri="{FF2B5EF4-FFF2-40B4-BE49-F238E27FC236}">
                <a16:creationId xmlns:a16="http://schemas.microsoft.com/office/drawing/2014/main" id="{015A1EB1-28B6-F434-9158-272D04CED1B4}"/>
              </a:ext>
            </a:extLst>
          </p:cNvPr>
          <p:cNvPicPr>
            <a:picLocks noChangeAspect="1"/>
          </p:cNvPicPr>
          <p:nvPr/>
        </p:nvPicPr>
        <p:blipFill>
          <a:blip r:embed="rId3"/>
          <a:stretch>
            <a:fillRect/>
          </a:stretch>
        </p:blipFill>
        <p:spPr>
          <a:xfrm>
            <a:off x="7708983" y="102393"/>
            <a:ext cx="1201016" cy="1219306"/>
          </a:xfrm>
          <a:prstGeom prst="rect">
            <a:avLst/>
          </a:prstGeom>
        </p:spPr>
      </p:pic>
    </p:spTree>
    <p:extLst>
      <p:ext uri="{BB962C8B-B14F-4D97-AF65-F5344CB8AC3E}">
        <p14:creationId xmlns:p14="http://schemas.microsoft.com/office/powerpoint/2010/main" val="2696396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9962E3-6305-6022-B7C3-45A8657275CB}"/>
              </a:ext>
            </a:extLst>
          </p:cNvPr>
          <p:cNvSpPr>
            <a:spLocks noGrp="1"/>
          </p:cNvSpPr>
          <p:nvPr>
            <p:ph type="sldNum" sz="quarter" idx="11"/>
          </p:nvPr>
        </p:nvSpPr>
        <p:spPr/>
        <p:txBody>
          <a:bodyPr/>
          <a:lstStyle/>
          <a:p>
            <a:fld id="{DA2C159E-F13C-4A85-9A41-E7669D3E0D70}" type="slidenum">
              <a:rPr lang="en-GB" smtClean="0"/>
              <a:pPr/>
              <a:t>39</a:t>
            </a:fld>
            <a:endParaRPr lang="en-GB"/>
          </a:p>
        </p:txBody>
      </p:sp>
      <p:sp>
        <p:nvSpPr>
          <p:cNvPr id="3" name="Title 2">
            <a:extLst>
              <a:ext uri="{FF2B5EF4-FFF2-40B4-BE49-F238E27FC236}">
                <a16:creationId xmlns:a16="http://schemas.microsoft.com/office/drawing/2014/main" id="{307BB099-8E3F-9DD8-C728-984B59F70F68}"/>
              </a:ext>
            </a:extLst>
          </p:cNvPr>
          <p:cNvSpPr>
            <a:spLocks noGrp="1"/>
          </p:cNvSpPr>
          <p:nvPr>
            <p:ph type="title"/>
          </p:nvPr>
        </p:nvSpPr>
        <p:spPr/>
        <p:txBody>
          <a:bodyPr/>
          <a:lstStyle/>
          <a:p>
            <a:r>
              <a:rPr lang="en-GB"/>
              <a:t>Increasing and decreasing percentages: answers</a:t>
            </a:r>
          </a:p>
        </p:txBody>
      </p:sp>
      <p:sp>
        <p:nvSpPr>
          <p:cNvPr id="4" name="Text Placeholder 3">
            <a:extLst>
              <a:ext uri="{FF2B5EF4-FFF2-40B4-BE49-F238E27FC236}">
                <a16:creationId xmlns:a16="http://schemas.microsoft.com/office/drawing/2014/main" id="{666AE2BC-EA90-9DC4-12C1-D2C34D248293}"/>
              </a:ext>
            </a:extLst>
          </p:cNvPr>
          <p:cNvSpPr>
            <a:spLocks noGrp="1"/>
          </p:cNvSpPr>
          <p:nvPr>
            <p:ph type="body" sz="quarter" idx="12"/>
          </p:nvPr>
        </p:nvSpPr>
        <p:spPr/>
        <p:txBody>
          <a:bodyPr/>
          <a:lstStyle/>
          <a:p>
            <a:pPr marL="342900" indent="-342900">
              <a:buFont typeface="+mj-lt"/>
              <a:buAutoNum type="arabicPeriod"/>
            </a:pPr>
            <a:r>
              <a:rPr lang="en-GB" sz="1600"/>
              <a:t>In month 1, the bank balance was £23,810. In month 2, the bank balance was £23,420. What is the percentage decrease in the bank balance?</a:t>
            </a:r>
          </a:p>
          <a:p>
            <a:r>
              <a:rPr lang="en-GB" sz="1600">
                <a:solidFill>
                  <a:srgbClr val="FF0000"/>
                </a:solidFill>
              </a:rPr>
              <a:t>£23,810 – £23,420 = £390</a:t>
            </a:r>
          </a:p>
          <a:p>
            <a:r>
              <a:rPr lang="en-GB" sz="1600">
                <a:solidFill>
                  <a:srgbClr val="FF0000"/>
                </a:solidFill>
              </a:rPr>
              <a:t>390 ÷ 23,810 x 100 = 1.64%</a:t>
            </a:r>
          </a:p>
          <a:p>
            <a:pPr marL="514350" indent="-514350">
              <a:buAutoNum type="arabicParenR"/>
            </a:pPr>
            <a:endParaRPr lang="en-GB" sz="1600"/>
          </a:p>
          <a:p>
            <a:pPr marL="342900" indent="-342900">
              <a:buAutoNum type="arabicPeriod" startAt="2"/>
            </a:pPr>
            <a:r>
              <a:rPr lang="en-GB" sz="1600"/>
              <a:t>In month 3, the bank balance was £29,900. In month 4, the bank balance was</a:t>
            </a:r>
          </a:p>
          <a:p>
            <a:r>
              <a:rPr lang="en-GB" sz="1600"/>
              <a:t>      £39,880. What is the percentage increase in the bank balance?</a:t>
            </a:r>
          </a:p>
          <a:p>
            <a:r>
              <a:rPr lang="en-GB" sz="1600">
                <a:solidFill>
                  <a:srgbClr val="FF0000"/>
                </a:solidFill>
              </a:rPr>
              <a:t>£39,880 – £29,900 = £9,980</a:t>
            </a:r>
          </a:p>
          <a:p>
            <a:r>
              <a:rPr lang="en-GB" sz="1600">
                <a:solidFill>
                  <a:srgbClr val="FF0000"/>
                </a:solidFill>
              </a:rPr>
              <a:t>9,980 ÷ 29,900 x 100 = 33.38%</a:t>
            </a:r>
          </a:p>
          <a:p>
            <a:endParaRPr lang="en-GB" sz="1600"/>
          </a:p>
          <a:p>
            <a:endParaRPr lang="en-GB" sz="1600"/>
          </a:p>
        </p:txBody>
      </p:sp>
    </p:spTree>
    <p:extLst>
      <p:ext uri="{BB962C8B-B14F-4D97-AF65-F5344CB8AC3E}">
        <p14:creationId xmlns:p14="http://schemas.microsoft.com/office/powerpoint/2010/main" val="20409496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Learning outcomes</a:t>
            </a:r>
          </a:p>
        </p:txBody>
      </p:sp>
      <p:sp>
        <p:nvSpPr>
          <p:cNvPr id="5" name="Text Placeholder 4"/>
          <p:cNvSpPr>
            <a:spLocks noGrp="1"/>
          </p:cNvSpPr>
          <p:nvPr>
            <p:ph type="body" sz="quarter" idx="12"/>
          </p:nvPr>
        </p:nvSpPr>
        <p:spPr/>
        <p:txBody>
          <a:bodyPr/>
          <a:lstStyle/>
          <a:p>
            <a:pPr marL="457200" indent="-457200">
              <a:buFont typeface="Arial" panose="020B0604020202020204" pitchFamily="34" charset="0"/>
              <a:buChar char="•"/>
            </a:pPr>
            <a:r>
              <a:rPr lang="en-GB" sz="2000" dirty="0"/>
              <a:t>Outline common terms used in financial reporting.</a:t>
            </a:r>
          </a:p>
          <a:p>
            <a:endParaRPr lang="en-GB" sz="2000" dirty="0"/>
          </a:p>
          <a:p>
            <a:pPr marL="457200" indent="-457200">
              <a:buFont typeface="Arial" panose="020B0604020202020204" pitchFamily="34" charset="0"/>
              <a:buChar char="•"/>
            </a:pPr>
            <a:r>
              <a:rPr lang="en-GB" sz="2000" dirty="0"/>
              <a:t>Explain the importance of understanding the meaning of terms used in financial reporting.</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Be able to estimate, calculate and communicate financial information accurately.</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Use formulas and rules to calculate financial data.</a:t>
            </a:r>
          </a:p>
          <a:p>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4</a:t>
            </a:fld>
            <a:endParaRPr lang="en-GB"/>
          </a:p>
        </p:txBody>
      </p:sp>
    </p:spTree>
    <p:extLst>
      <p:ext uri="{BB962C8B-B14F-4D97-AF65-F5344CB8AC3E}">
        <p14:creationId xmlns:p14="http://schemas.microsoft.com/office/powerpoint/2010/main" val="29034737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780B1F-3A65-B3D2-D8E5-487087D590EF}"/>
              </a:ext>
            </a:extLst>
          </p:cNvPr>
          <p:cNvSpPr>
            <a:spLocks noGrp="1"/>
          </p:cNvSpPr>
          <p:nvPr>
            <p:ph type="sldNum" sz="quarter" idx="11"/>
          </p:nvPr>
        </p:nvSpPr>
        <p:spPr/>
        <p:txBody>
          <a:bodyPr/>
          <a:lstStyle/>
          <a:p>
            <a:fld id="{DA2C159E-F13C-4A85-9A41-E7669D3E0D70}" type="slidenum">
              <a:rPr lang="en-GB" smtClean="0"/>
              <a:pPr/>
              <a:t>40</a:t>
            </a:fld>
            <a:endParaRPr lang="en-GB"/>
          </a:p>
        </p:txBody>
      </p:sp>
      <p:sp>
        <p:nvSpPr>
          <p:cNvPr id="3" name="Title 2">
            <a:extLst>
              <a:ext uri="{FF2B5EF4-FFF2-40B4-BE49-F238E27FC236}">
                <a16:creationId xmlns:a16="http://schemas.microsoft.com/office/drawing/2014/main" id="{D3E9F169-2F42-8C80-26C8-F1ED7513476D}"/>
              </a:ext>
            </a:extLst>
          </p:cNvPr>
          <p:cNvSpPr>
            <a:spLocks noGrp="1"/>
          </p:cNvSpPr>
          <p:nvPr>
            <p:ph type="title"/>
          </p:nvPr>
        </p:nvSpPr>
        <p:spPr/>
        <p:txBody>
          <a:bodyPr/>
          <a:lstStyle/>
          <a:p>
            <a:r>
              <a:rPr lang="en-GB"/>
              <a:t>Balance sheet</a:t>
            </a:r>
          </a:p>
        </p:txBody>
      </p:sp>
      <p:sp>
        <p:nvSpPr>
          <p:cNvPr id="4" name="Text Placeholder 3">
            <a:extLst>
              <a:ext uri="{FF2B5EF4-FFF2-40B4-BE49-F238E27FC236}">
                <a16:creationId xmlns:a16="http://schemas.microsoft.com/office/drawing/2014/main" id="{AECC301F-E1C6-5122-8283-9A22EB1E9649}"/>
              </a:ext>
            </a:extLst>
          </p:cNvPr>
          <p:cNvSpPr>
            <a:spLocks noGrp="1"/>
          </p:cNvSpPr>
          <p:nvPr>
            <p:ph type="body" sz="quarter" idx="12"/>
          </p:nvPr>
        </p:nvSpPr>
        <p:spPr>
          <a:xfrm>
            <a:off x="232950" y="744497"/>
            <a:ext cx="3473904" cy="3601574"/>
          </a:xfrm>
        </p:spPr>
        <p:txBody>
          <a:bodyPr/>
          <a:lstStyle/>
          <a:p>
            <a:r>
              <a:rPr lang="en-GB" sz="1800"/>
              <a:t>A balance sheet is an accounting report that shows a company’s assets, liabilities and shareholders’ equity. It provides a snapshot of the business on a given date.</a:t>
            </a:r>
          </a:p>
          <a:p>
            <a:endParaRPr lang="en-GB" sz="1800"/>
          </a:p>
          <a:p>
            <a:r>
              <a:rPr lang="en-GB" sz="1800"/>
              <a:t>(Companies House, 2023)</a:t>
            </a:r>
          </a:p>
          <a:p>
            <a:endParaRPr lang="en-GB" sz="1800"/>
          </a:p>
          <a:p>
            <a:endParaRPr lang="en-GB" sz="1800"/>
          </a:p>
        </p:txBody>
      </p:sp>
      <p:pic>
        <p:nvPicPr>
          <p:cNvPr id="7" name="Picture 6">
            <a:extLst>
              <a:ext uri="{FF2B5EF4-FFF2-40B4-BE49-F238E27FC236}">
                <a16:creationId xmlns:a16="http://schemas.microsoft.com/office/drawing/2014/main" id="{AD3A4772-428D-609F-CEF9-CBB92E695F25}"/>
              </a:ext>
            </a:extLst>
          </p:cNvPr>
          <p:cNvPicPr>
            <a:picLocks noChangeAspect="1"/>
          </p:cNvPicPr>
          <p:nvPr/>
        </p:nvPicPr>
        <p:blipFill>
          <a:blip r:embed="rId3"/>
          <a:stretch>
            <a:fillRect/>
          </a:stretch>
        </p:blipFill>
        <p:spPr>
          <a:xfrm>
            <a:off x="4077188" y="250921"/>
            <a:ext cx="4943098" cy="4443958"/>
          </a:xfrm>
          <a:prstGeom prst="rect">
            <a:avLst/>
          </a:prstGeom>
        </p:spPr>
      </p:pic>
    </p:spTree>
    <p:extLst>
      <p:ext uri="{BB962C8B-B14F-4D97-AF65-F5344CB8AC3E}">
        <p14:creationId xmlns:p14="http://schemas.microsoft.com/office/powerpoint/2010/main" val="4922635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51AA24-3479-E812-89D2-54E130BAFB2F}"/>
              </a:ext>
            </a:extLst>
          </p:cNvPr>
          <p:cNvSpPr>
            <a:spLocks noGrp="1"/>
          </p:cNvSpPr>
          <p:nvPr>
            <p:ph type="sldNum" sz="quarter" idx="11"/>
          </p:nvPr>
        </p:nvSpPr>
        <p:spPr/>
        <p:txBody>
          <a:bodyPr/>
          <a:lstStyle/>
          <a:p>
            <a:fld id="{DA2C159E-F13C-4A85-9A41-E7669D3E0D70}" type="slidenum">
              <a:rPr lang="en-GB" smtClean="0"/>
              <a:pPr/>
              <a:t>41</a:t>
            </a:fld>
            <a:endParaRPr lang="en-GB"/>
          </a:p>
        </p:txBody>
      </p:sp>
      <p:sp>
        <p:nvSpPr>
          <p:cNvPr id="3" name="Title 2">
            <a:extLst>
              <a:ext uri="{FF2B5EF4-FFF2-40B4-BE49-F238E27FC236}">
                <a16:creationId xmlns:a16="http://schemas.microsoft.com/office/drawing/2014/main" id="{F32FB505-3921-A7AD-7853-09819C33AEEE}"/>
              </a:ext>
            </a:extLst>
          </p:cNvPr>
          <p:cNvSpPr>
            <a:spLocks noGrp="1"/>
          </p:cNvSpPr>
          <p:nvPr>
            <p:ph type="title"/>
          </p:nvPr>
        </p:nvSpPr>
        <p:spPr/>
        <p:txBody>
          <a:bodyPr/>
          <a:lstStyle/>
          <a:p>
            <a:r>
              <a:rPr lang="en-GB"/>
              <a:t>Balance sheet activity (W2.4)</a:t>
            </a:r>
          </a:p>
        </p:txBody>
      </p:sp>
      <p:sp>
        <p:nvSpPr>
          <p:cNvPr id="4" name="Text Placeholder 3">
            <a:extLst>
              <a:ext uri="{FF2B5EF4-FFF2-40B4-BE49-F238E27FC236}">
                <a16:creationId xmlns:a16="http://schemas.microsoft.com/office/drawing/2014/main" id="{8CCAA888-8628-9292-3621-16781BE39DEA}"/>
              </a:ext>
            </a:extLst>
          </p:cNvPr>
          <p:cNvSpPr>
            <a:spLocks noGrp="1"/>
          </p:cNvSpPr>
          <p:nvPr>
            <p:ph type="body" sz="quarter" idx="12"/>
          </p:nvPr>
        </p:nvSpPr>
        <p:spPr/>
        <p:txBody>
          <a:bodyPr/>
          <a:lstStyle/>
          <a:p>
            <a:r>
              <a:rPr lang="en-GB" sz="2000">
                <a:solidFill>
                  <a:srgbClr val="FF0000"/>
                </a:solidFill>
                <a:latin typeface="Arial" panose="020B0604020202020204" pitchFamily="34" charset="0"/>
                <a:ea typeface="Calibri" panose="020F0502020204030204" pitchFamily="34" charset="0"/>
                <a:cs typeface="Times New Roman" panose="02020603050405020304" pitchFamily="18" charset="0"/>
              </a:rPr>
              <a:t>C</a:t>
            </a:r>
            <a:r>
              <a:rPr lang="en-GB" sz="20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reate a balance sheet for Mary using the template provided.</a:t>
            </a:r>
          </a:p>
          <a:p>
            <a:endParaRPr lang="en-GB" sz="2000" b="0">
              <a:latin typeface="Arial" panose="020B0604020202020204" pitchFamily="34" charset="0"/>
              <a:ea typeface="Calibri" panose="020F0502020204030204" pitchFamily="34" charset="0"/>
              <a:cs typeface="Times New Roman" panose="02020603050405020304" pitchFamily="18" charset="0"/>
            </a:endParaRPr>
          </a:p>
          <a:p>
            <a:r>
              <a:rPr lang="en-GB" sz="2000" b="0">
                <a:effectLst/>
                <a:latin typeface="Arial" panose="020B0604020202020204" pitchFamily="34" charset="0"/>
                <a:ea typeface="Calibri" panose="020F0502020204030204" pitchFamily="34" charset="0"/>
                <a:cs typeface="Times New Roman" panose="02020603050405020304" pitchFamily="18" charset="0"/>
              </a:rPr>
              <a:t>You can make up the figures, but make sure the amounts are realistic for the size of the business, and that you use the</a:t>
            </a:r>
            <a:r>
              <a:rPr lang="en-GB" sz="2000" b="0">
                <a:solidFill>
                  <a:srgbClr val="E51C4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b="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formulas</a:t>
            </a:r>
            <a:r>
              <a:rPr lang="en-GB" sz="2000" b="0">
                <a:solidFill>
                  <a:srgbClr val="E51C41"/>
                </a:solidFill>
                <a:effectLst/>
                <a:latin typeface="Arial" panose="020B0604020202020204" pitchFamily="34" charset="0"/>
                <a:ea typeface="Calibri" panose="020F0502020204030204" pitchFamily="34" charset="0"/>
                <a:cs typeface="Times New Roman" panose="02020603050405020304" pitchFamily="18" charset="0"/>
              </a:rPr>
              <a:t> </a:t>
            </a:r>
            <a:r>
              <a:rPr lang="en-GB" sz="2000" b="0">
                <a:effectLst/>
                <a:latin typeface="Arial" panose="020B0604020202020204" pitchFamily="34" charset="0"/>
                <a:ea typeface="Calibri" panose="020F0502020204030204" pitchFamily="34" charset="0"/>
                <a:cs typeface="Times New Roman" panose="02020603050405020304" pitchFamily="18" charset="0"/>
              </a:rPr>
              <a:t>covered to accurately calculate the key financial entries.</a:t>
            </a:r>
          </a:p>
          <a:p>
            <a:endParaRPr lang="en-GB"/>
          </a:p>
        </p:txBody>
      </p:sp>
      <p:pic>
        <p:nvPicPr>
          <p:cNvPr id="5" name="Picture 4">
            <a:extLst>
              <a:ext uri="{FF2B5EF4-FFF2-40B4-BE49-F238E27FC236}">
                <a16:creationId xmlns:a16="http://schemas.microsoft.com/office/drawing/2014/main" id="{6D29BDC1-9B46-076D-0DFF-B623BD9E0B8B}"/>
              </a:ext>
            </a:extLst>
          </p:cNvPr>
          <p:cNvPicPr>
            <a:picLocks noChangeAspect="1"/>
          </p:cNvPicPr>
          <p:nvPr/>
        </p:nvPicPr>
        <p:blipFill>
          <a:blip r:embed="rId3"/>
          <a:stretch>
            <a:fillRect/>
          </a:stretch>
        </p:blipFill>
        <p:spPr>
          <a:xfrm>
            <a:off x="7810600" y="102393"/>
            <a:ext cx="1201016" cy="1219306"/>
          </a:xfrm>
          <a:prstGeom prst="rect">
            <a:avLst/>
          </a:prstGeom>
        </p:spPr>
      </p:pic>
    </p:spTree>
    <p:extLst>
      <p:ext uri="{BB962C8B-B14F-4D97-AF65-F5344CB8AC3E}">
        <p14:creationId xmlns:p14="http://schemas.microsoft.com/office/powerpoint/2010/main" val="3191938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1DA44A-CE1B-A25F-1A77-FF718E059A1F}"/>
              </a:ext>
            </a:extLst>
          </p:cNvPr>
          <p:cNvSpPr>
            <a:spLocks noGrp="1"/>
          </p:cNvSpPr>
          <p:nvPr>
            <p:ph sz="quarter" idx="14"/>
          </p:nvPr>
        </p:nvSpPr>
        <p:spPr/>
        <p:txBody>
          <a:bodyPr/>
          <a:lstStyle/>
          <a:p>
            <a:r>
              <a:rPr lang="en-GB"/>
              <a:t>Fixed costs</a:t>
            </a:r>
          </a:p>
          <a:p>
            <a:pPr marL="285750" indent="-285750">
              <a:buFont typeface="Arial" panose="020B0604020202020204" pitchFamily="34" charset="0"/>
              <a:buChar char="•"/>
            </a:pPr>
            <a:r>
              <a:rPr lang="en-GB" b="0"/>
              <a:t>Rent or lease payments for a building or office space.</a:t>
            </a:r>
          </a:p>
          <a:p>
            <a:pPr marL="285750" indent="-285750">
              <a:buFont typeface="Arial" panose="020B0604020202020204" pitchFamily="34" charset="0"/>
              <a:buChar char="•"/>
            </a:pPr>
            <a:r>
              <a:rPr lang="en-GB" b="0"/>
              <a:t>Salaries and wages of permanent employees.</a:t>
            </a:r>
          </a:p>
          <a:p>
            <a:pPr marL="285750" indent="-285750">
              <a:buFont typeface="Arial" panose="020B0604020202020204" pitchFamily="34" charset="0"/>
              <a:buChar char="•"/>
            </a:pPr>
            <a:r>
              <a:rPr lang="en-GB" b="0"/>
              <a:t>Insurance premiums.</a:t>
            </a:r>
          </a:p>
          <a:p>
            <a:pPr marL="285750" indent="-285750">
              <a:buFont typeface="Arial" panose="020B0604020202020204" pitchFamily="34" charset="0"/>
              <a:buChar char="•"/>
            </a:pPr>
            <a:r>
              <a:rPr lang="en-GB" b="0"/>
              <a:t>Property taxes.</a:t>
            </a:r>
          </a:p>
          <a:p>
            <a:pPr marL="285750" indent="-285750">
              <a:buFont typeface="Arial" panose="020B0604020202020204" pitchFamily="34" charset="0"/>
              <a:buChar char="•"/>
            </a:pPr>
            <a:r>
              <a:rPr lang="en-GB" b="0"/>
              <a:t>Depreciation of fixed assets.</a:t>
            </a:r>
          </a:p>
          <a:p>
            <a:pPr marL="285750" indent="-285750">
              <a:buFont typeface="Arial" panose="020B0604020202020204" pitchFamily="34" charset="0"/>
              <a:buChar char="•"/>
            </a:pPr>
            <a:r>
              <a:rPr lang="en-GB" b="0"/>
              <a:t>Annual maintenance fees for equipment and machinery.</a:t>
            </a:r>
          </a:p>
          <a:p>
            <a:pPr marL="285750" indent="-285750">
              <a:buFont typeface="Arial" panose="020B0604020202020204" pitchFamily="34" charset="0"/>
              <a:buChar char="•"/>
            </a:pPr>
            <a:r>
              <a:rPr lang="en-GB" b="0"/>
              <a:t>Interest payments on loans.</a:t>
            </a:r>
          </a:p>
          <a:p>
            <a:pPr marL="285750" indent="-285750">
              <a:buFont typeface="Arial" panose="020B0604020202020204" pitchFamily="34" charset="0"/>
              <a:buChar char="•"/>
            </a:pPr>
            <a:r>
              <a:rPr lang="en-GB" b="0"/>
              <a:t>Legal and accounting fees.</a:t>
            </a:r>
          </a:p>
          <a:p>
            <a:pPr marL="285750" indent="-285750">
              <a:buFont typeface="Arial" panose="020B0604020202020204" pitchFamily="34" charset="0"/>
              <a:buChar char="•"/>
            </a:pPr>
            <a:r>
              <a:rPr lang="en-GB" b="0"/>
              <a:t>Advertising expenses for long-term campaigns.</a:t>
            </a:r>
          </a:p>
          <a:p>
            <a:pPr marL="285750" indent="-285750">
              <a:buFont typeface="Arial" panose="020B0604020202020204" pitchFamily="34" charset="0"/>
              <a:buChar char="•"/>
            </a:pPr>
            <a:r>
              <a:rPr lang="en-GB" b="0"/>
              <a:t>Annual software licensing fees.</a:t>
            </a:r>
          </a:p>
          <a:p>
            <a:endParaRPr lang="en-GB"/>
          </a:p>
        </p:txBody>
      </p:sp>
      <p:sp>
        <p:nvSpPr>
          <p:cNvPr id="3" name="Content Placeholder 2">
            <a:extLst>
              <a:ext uri="{FF2B5EF4-FFF2-40B4-BE49-F238E27FC236}">
                <a16:creationId xmlns:a16="http://schemas.microsoft.com/office/drawing/2014/main" id="{3C8C433F-4D92-C353-1AD7-6E05D47656CA}"/>
              </a:ext>
            </a:extLst>
          </p:cNvPr>
          <p:cNvSpPr>
            <a:spLocks noGrp="1"/>
          </p:cNvSpPr>
          <p:nvPr>
            <p:ph sz="quarter" idx="17"/>
          </p:nvPr>
        </p:nvSpPr>
        <p:spPr/>
        <p:txBody>
          <a:bodyPr/>
          <a:lstStyle/>
          <a:p>
            <a:r>
              <a:rPr lang="en-GB"/>
              <a:t>Variable costs</a:t>
            </a:r>
          </a:p>
          <a:p>
            <a:pPr marL="285750" indent="-285750">
              <a:buFont typeface="Arial" panose="020B0604020202020204" pitchFamily="34" charset="0"/>
              <a:buChar char="•"/>
            </a:pPr>
            <a:r>
              <a:rPr lang="en-GB" b="0"/>
              <a:t>Direct material costs, such as raw materials used in manufacturing a product.</a:t>
            </a:r>
          </a:p>
          <a:p>
            <a:pPr marL="285750" indent="-285750">
              <a:buFont typeface="Arial" panose="020B0604020202020204" pitchFamily="34" charset="0"/>
              <a:buChar char="•"/>
            </a:pPr>
            <a:r>
              <a:rPr lang="en-GB" b="0"/>
              <a:t>Direct labour costs, such as wages paid to production workers.</a:t>
            </a:r>
          </a:p>
          <a:p>
            <a:pPr marL="285750" indent="-285750">
              <a:buFont typeface="Arial" panose="020B0604020202020204" pitchFamily="34" charset="0"/>
              <a:buChar char="•"/>
            </a:pPr>
            <a:r>
              <a:rPr lang="en-GB" b="0"/>
              <a:t>Commission paid to salespeople on the basis of sales volume.</a:t>
            </a:r>
          </a:p>
          <a:p>
            <a:pPr marL="285750" indent="-285750">
              <a:buFont typeface="Arial" panose="020B0604020202020204" pitchFamily="34" charset="0"/>
              <a:buChar char="•"/>
            </a:pPr>
            <a:r>
              <a:rPr lang="en-GB" b="0"/>
              <a:t>Packaging costs for each unit produced.</a:t>
            </a:r>
          </a:p>
          <a:p>
            <a:pPr marL="285750" indent="-285750">
              <a:buFont typeface="Arial" panose="020B0604020202020204" pitchFamily="34" charset="0"/>
              <a:buChar char="•"/>
            </a:pPr>
            <a:r>
              <a:rPr lang="en-GB" b="0"/>
              <a:t>Cost of electricity or fuel used to run machinery.</a:t>
            </a:r>
          </a:p>
          <a:p>
            <a:pPr marL="285750" indent="-285750">
              <a:buFont typeface="Arial" panose="020B0604020202020204" pitchFamily="34" charset="0"/>
              <a:buChar char="•"/>
            </a:pPr>
            <a:r>
              <a:rPr lang="en-GB" b="0"/>
              <a:t>Shipping and handling costs that vary based on the volume of products shipped.</a:t>
            </a:r>
          </a:p>
          <a:p>
            <a:pPr marL="285750" indent="-285750">
              <a:buFont typeface="Arial" panose="020B0604020202020204" pitchFamily="34" charset="0"/>
              <a:buChar char="•"/>
            </a:pPr>
            <a:r>
              <a:rPr lang="en-GB" b="0"/>
              <a:t>Sales commissions that are based on the number of sales made.</a:t>
            </a:r>
          </a:p>
          <a:p>
            <a:pPr marL="285750" indent="-285750">
              <a:buFont typeface="Arial" panose="020B0604020202020204" pitchFamily="34" charset="0"/>
              <a:buChar char="•"/>
            </a:pPr>
            <a:r>
              <a:rPr lang="en-GB" b="0"/>
              <a:t>Cost of consumables, such as office supplies, cleaning materials and fuel for company vehicles.</a:t>
            </a:r>
          </a:p>
          <a:p>
            <a:endParaRPr lang="en-GB"/>
          </a:p>
        </p:txBody>
      </p:sp>
      <p:sp>
        <p:nvSpPr>
          <p:cNvPr id="5" name="Slide Number Placeholder 4">
            <a:extLst>
              <a:ext uri="{FF2B5EF4-FFF2-40B4-BE49-F238E27FC236}">
                <a16:creationId xmlns:a16="http://schemas.microsoft.com/office/drawing/2014/main" id="{8ABD8F81-B917-DA9A-DE6D-D747270CEE3D}"/>
              </a:ext>
            </a:extLst>
          </p:cNvPr>
          <p:cNvSpPr>
            <a:spLocks noGrp="1"/>
          </p:cNvSpPr>
          <p:nvPr>
            <p:ph type="sldNum" sz="quarter" idx="11"/>
          </p:nvPr>
        </p:nvSpPr>
        <p:spPr/>
        <p:txBody>
          <a:bodyPr/>
          <a:lstStyle/>
          <a:p>
            <a:fld id="{DA2C159E-F13C-4A85-9A41-E7669D3E0D70}" type="slidenum">
              <a:rPr lang="en-GB" smtClean="0"/>
              <a:pPr/>
              <a:t>42</a:t>
            </a:fld>
            <a:endParaRPr lang="en-GB"/>
          </a:p>
        </p:txBody>
      </p:sp>
      <p:sp>
        <p:nvSpPr>
          <p:cNvPr id="6" name="Title 5">
            <a:extLst>
              <a:ext uri="{FF2B5EF4-FFF2-40B4-BE49-F238E27FC236}">
                <a16:creationId xmlns:a16="http://schemas.microsoft.com/office/drawing/2014/main" id="{BFB36941-EC83-1CD3-9721-FA15614785B3}"/>
              </a:ext>
            </a:extLst>
          </p:cNvPr>
          <p:cNvSpPr>
            <a:spLocks noGrp="1"/>
          </p:cNvSpPr>
          <p:nvPr>
            <p:ph type="title"/>
          </p:nvPr>
        </p:nvSpPr>
        <p:spPr/>
        <p:txBody>
          <a:bodyPr/>
          <a:lstStyle/>
          <a:p>
            <a:pPr algn="ctr"/>
            <a:r>
              <a:rPr lang="en-GB"/>
              <a:t>Fixed costs versus variable costs</a:t>
            </a:r>
          </a:p>
        </p:txBody>
      </p:sp>
      <p:pic>
        <p:nvPicPr>
          <p:cNvPr id="4" name="Picture 3">
            <a:extLst>
              <a:ext uri="{FF2B5EF4-FFF2-40B4-BE49-F238E27FC236}">
                <a16:creationId xmlns:a16="http://schemas.microsoft.com/office/drawing/2014/main" id="{17BF58FC-F096-ADC6-838F-10724047CBBA}"/>
              </a:ext>
            </a:extLst>
          </p:cNvPr>
          <p:cNvPicPr>
            <a:picLocks noChangeAspect="1"/>
          </p:cNvPicPr>
          <p:nvPr/>
        </p:nvPicPr>
        <p:blipFill>
          <a:blip r:embed="rId3"/>
          <a:stretch>
            <a:fillRect/>
          </a:stretch>
        </p:blipFill>
        <p:spPr>
          <a:xfrm>
            <a:off x="7844970" y="102393"/>
            <a:ext cx="1166645" cy="1184412"/>
          </a:xfrm>
          <a:prstGeom prst="rect">
            <a:avLst/>
          </a:prstGeom>
        </p:spPr>
      </p:pic>
    </p:spTree>
    <p:extLst>
      <p:ext uri="{BB962C8B-B14F-4D97-AF65-F5344CB8AC3E}">
        <p14:creationId xmlns:p14="http://schemas.microsoft.com/office/powerpoint/2010/main" val="37408301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A2C159E-F13C-4A85-9A41-E7669D3E0D70}" type="slidenum">
              <a:rPr lang="en-GB" smtClean="0"/>
              <a:pPr/>
              <a:t>43</a:t>
            </a:fld>
            <a:endParaRPr lang="en-GB"/>
          </a:p>
        </p:txBody>
      </p:sp>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a:t>PRODUCED BY</a:t>
            </a:r>
          </a:p>
        </p:txBody>
      </p:sp>
      <p:pic>
        <p:nvPicPr>
          <p:cNvPr id="14" name="Picture 13">
            <a:extLst>
              <a:ext uri="{FF2B5EF4-FFF2-40B4-BE49-F238E27FC236}">
                <a16:creationId xmlns:a16="http://schemas.microsoft.com/office/drawing/2014/main" id="{0D793A73-0B68-41C6-96A3-4A06CB6B86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a:t>FUNDED BY</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a:t>This programme is funded by the Department for Education</a:t>
            </a:r>
          </a:p>
        </p:txBody>
      </p:sp>
      <p:sp>
        <p:nvSpPr>
          <p:cNvPr id="17" name="TextBox 16">
            <a:extLst>
              <a:ext uri="{FF2B5EF4-FFF2-40B4-BE49-F238E27FC236}">
                <a16:creationId xmlns:a16="http://schemas.microsoft.com/office/drawing/2014/main" id="{36B2AE06-62E2-47AC-A4B8-78F23C87D5EA}"/>
              </a:ext>
            </a:extLst>
          </p:cNvPr>
          <p:cNvSpPr txBox="1"/>
          <p:nvPr/>
        </p:nvSpPr>
        <p:spPr>
          <a:xfrm>
            <a:off x="1583803" y="2787774"/>
            <a:ext cx="2088232" cy="646331"/>
          </a:xfrm>
          <a:prstGeom prst="rect">
            <a:avLst/>
          </a:prstGeom>
          <a:noFill/>
        </p:spPr>
        <p:txBody>
          <a:bodyPr wrap="square" lIns="0" tIns="0" rIns="0" bIns="0" rtlCol="0">
            <a:spAutoFit/>
          </a:bodyPr>
          <a:lstStyle/>
          <a:p>
            <a:r>
              <a:rPr lang="en-GB" sz="1050"/>
              <a:t>South Essex College has produced this resource on behalf of the Education and Training Foundation</a:t>
            </a:r>
          </a:p>
        </p:txBody>
      </p:sp>
      <p:sp>
        <p:nvSpPr>
          <p:cNvPr id="18" name="TextBox 17">
            <a:extLst>
              <a:ext uri="{FF2B5EF4-FFF2-40B4-BE49-F238E27FC236}">
                <a16:creationId xmlns:a16="http://schemas.microsoft.com/office/drawing/2014/main" id="{CA481ADA-FC14-4FE3-9F8D-6121602D1055}"/>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a:solidFill>
                  <a:srgbClr val="E51C41"/>
                </a:solidFill>
              </a:rPr>
              <a:t>ET-FOUNDATION.CO.UK</a:t>
            </a:r>
          </a:p>
        </p:txBody>
      </p:sp>
      <p:pic>
        <p:nvPicPr>
          <p:cNvPr id="5" name="Picture 4" descr="Shape&#10;&#10;Description automatically generated">
            <a:extLst>
              <a:ext uri="{FF2B5EF4-FFF2-40B4-BE49-F238E27FC236}">
                <a16:creationId xmlns:a16="http://schemas.microsoft.com/office/drawing/2014/main" id="{BB2C64D5-4791-444B-9142-B07A38BD1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pic>
        <p:nvPicPr>
          <p:cNvPr id="2" name="Picture 1">
            <a:extLst>
              <a:ext uri="{FF2B5EF4-FFF2-40B4-BE49-F238E27FC236}">
                <a16:creationId xmlns:a16="http://schemas.microsoft.com/office/drawing/2014/main" id="{49D7F8CF-D55A-F558-D736-10C1F961FA6A}"/>
              </a:ext>
            </a:extLst>
          </p:cNvPr>
          <p:cNvPicPr>
            <a:picLocks noChangeAspect="1"/>
          </p:cNvPicPr>
          <p:nvPr/>
        </p:nvPicPr>
        <p:blipFill>
          <a:blip r:embed="rId5"/>
          <a:stretch>
            <a:fillRect/>
          </a:stretch>
        </p:blipFill>
        <p:spPr>
          <a:xfrm>
            <a:off x="1907704" y="1674268"/>
            <a:ext cx="1195598" cy="844550"/>
          </a:xfrm>
          <a:prstGeom prst="rect">
            <a:avLst/>
          </a:prstGeom>
        </p:spPr>
      </p:pic>
    </p:spTree>
    <p:extLst>
      <p:ext uri="{BB962C8B-B14F-4D97-AF65-F5344CB8AC3E}">
        <p14:creationId xmlns:p14="http://schemas.microsoft.com/office/powerpoint/2010/main" val="42661232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a:t>Financial reporting terms</a:t>
            </a:r>
          </a:p>
        </p:txBody>
      </p:sp>
      <p:sp>
        <p:nvSpPr>
          <p:cNvPr id="5" name="Text Placeholder 4"/>
          <p:cNvSpPr>
            <a:spLocks noGrp="1"/>
          </p:cNvSpPr>
          <p:nvPr>
            <p:ph type="body" sz="quarter" idx="12"/>
          </p:nvPr>
        </p:nvSpPr>
        <p:spPr>
          <a:xfrm>
            <a:off x="288751" y="843558"/>
            <a:ext cx="8437563" cy="3601574"/>
          </a:xfrm>
        </p:spPr>
        <p:txBody>
          <a:bodyPr vert="horz" lIns="0" tIns="0" rIns="0" bIns="0" rtlCol="0" anchor="t">
            <a:noAutofit/>
          </a:bodyPr>
          <a:lstStyle/>
          <a:p>
            <a:r>
              <a:rPr lang="en-GB" sz="1600" b="1"/>
              <a:t>Sales turnover: </a:t>
            </a:r>
            <a:r>
              <a:rPr lang="en-GB" sz="1600"/>
              <a:t>the amount of revenue a company generates from its sales.</a:t>
            </a:r>
          </a:p>
          <a:p>
            <a:r>
              <a:rPr lang="en-GB" sz="1600" b="1"/>
              <a:t>Revenue: </a:t>
            </a:r>
            <a:r>
              <a:rPr lang="en-GB" sz="1600"/>
              <a:t>the total amount of money a company earns from sales, services or any other sources of income.</a:t>
            </a:r>
            <a:endParaRPr lang="en-GB" sz="1600">
              <a:cs typeface="Arial"/>
            </a:endParaRPr>
          </a:p>
          <a:p>
            <a:r>
              <a:rPr lang="en-GB" sz="1600" b="1"/>
              <a:t>Profit and loss: </a:t>
            </a:r>
            <a:r>
              <a:rPr lang="en-GB" sz="1600"/>
              <a:t>a profit and loss statement that shows a company’s revenue, costs and expenses over a specific period, resulting in a net profit or loss.</a:t>
            </a:r>
          </a:p>
          <a:p>
            <a:r>
              <a:rPr lang="en-GB" sz="1600" b="1"/>
              <a:t>Accounting period: </a:t>
            </a:r>
            <a:r>
              <a:rPr lang="en-GB" sz="1600"/>
              <a:t>the duration of time for which financial statements are prepared and reported, usually a year or quarter.</a:t>
            </a:r>
          </a:p>
          <a:p>
            <a:r>
              <a:rPr lang="en-GB" sz="1600" b="1"/>
              <a:t>Capital: </a:t>
            </a:r>
            <a:r>
              <a:rPr lang="en-GB" sz="1600"/>
              <a:t>the difference between a company’s assets and liabilities.</a:t>
            </a:r>
          </a:p>
          <a:p>
            <a:r>
              <a:rPr lang="en-GB" sz="1600" b="1"/>
              <a:t>Gross profit: </a:t>
            </a:r>
            <a:r>
              <a:rPr lang="en-GB" sz="1600"/>
              <a:t>the difference between the cost of goods sold and the revenue from sales.</a:t>
            </a:r>
          </a:p>
          <a:p>
            <a:r>
              <a:rPr lang="en-GB" sz="1600" b="1"/>
              <a:t>Net profit: </a:t>
            </a:r>
            <a:r>
              <a:rPr lang="en-GB" sz="1600"/>
              <a:t>the total amount of revenue after deducting all expenses.</a:t>
            </a:r>
          </a:p>
          <a:p>
            <a:endParaRPr lang="en-GB" sz="1600"/>
          </a:p>
          <a:p>
            <a:br>
              <a:rPr lang="en-GB">
                <a:solidFill>
                  <a:schemeClr val="accent1"/>
                </a:solidFill>
              </a:rPr>
            </a:br>
            <a:endParaRPr lang="en-GB"/>
          </a:p>
        </p:txBody>
      </p:sp>
      <p:sp>
        <p:nvSpPr>
          <p:cNvPr id="4" name="Slide Number Placeholder 3"/>
          <p:cNvSpPr>
            <a:spLocks noGrp="1"/>
          </p:cNvSpPr>
          <p:nvPr>
            <p:ph type="sldNum" sz="quarter" idx="11"/>
          </p:nvPr>
        </p:nvSpPr>
        <p:spPr/>
        <p:txBody>
          <a:bodyPr/>
          <a:lstStyle/>
          <a:p>
            <a:fld id="{DA2C159E-F13C-4A85-9A41-E7669D3E0D70}" type="slidenum">
              <a:rPr lang="en-GB" smtClean="0"/>
              <a:pPr/>
              <a:t>5</a:t>
            </a:fld>
            <a:endParaRPr lang="en-GB"/>
          </a:p>
        </p:txBody>
      </p:sp>
    </p:spTree>
    <p:extLst>
      <p:ext uri="{BB962C8B-B14F-4D97-AF65-F5344CB8AC3E}">
        <p14:creationId xmlns:p14="http://schemas.microsoft.com/office/powerpoint/2010/main" val="26231754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a:t>Financial reporting terms cont.</a:t>
            </a:r>
          </a:p>
        </p:txBody>
      </p:sp>
      <p:sp>
        <p:nvSpPr>
          <p:cNvPr id="5" name="Text Placeholder 4"/>
          <p:cNvSpPr>
            <a:spLocks noGrp="1"/>
          </p:cNvSpPr>
          <p:nvPr>
            <p:ph type="body" sz="quarter" idx="12"/>
          </p:nvPr>
        </p:nvSpPr>
        <p:spPr>
          <a:xfrm>
            <a:off x="288751" y="843558"/>
            <a:ext cx="8437563" cy="3601574"/>
          </a:xfrm>
        </p:spPr>
        <p:txBody>
          <a:bodyPr/>
          <a:lstStyle/>
          <a:p>
            <a:pPr>
              <a:lnSpc>
                <a:spcPct val="107000"/>
              </a:lnSpc>
              <a:spcAft>
                <a:spcPts val="800"/>
              </a:spcAft>
            </a:pPr>
            <a:r>
              <a:rPr lang="en-GB" sz="1600" b="1">
                <a:effectLst/>
                <a:ea typeface="Calibri" panose="020F0502020204030204" pitchFamily="34" charset="0"/>
                <a:cs typeface="Arial" panose="020B0604020202020204" pitchFamily="34" charset="0"/>
              </a:rPr>
              <a:t>Breakeven point:</a:t>
            </a:r>
            <a:r>
              <a:rPr lang="en-GB" sz="1600">
                <a:effectLst/>
                <a:ea typeface="Calibri" panose="020F0502020204030204" pitchFamily="34" charset="0"/>
                <a:cs typeface="Arial" panose="020B0604020202020204" pitchFamily="34" charset="0"/>
              </a:rPr>
              <a:t> the point at which a company’s revenue covers all its costs, resulting in neither profit nor loss.</a:t>
            </a:r>
          </a:p>
          <a:p>
            <a:pPr>
              <a:lnSpc>
                <a:spcPct val="107000"/>
              </a:lnSpc>
              <a:spcAft>
                <a:spcPts val="800"/>
              </a:spcAft>
            </a:pPr>
            <a:r>
              <a:rPr lang="en-GB" sz="1600" b="1">
                <a:effectLst/>
                <a:ea typeface="Calibri" panose="020F0502020204030204" pitchFamily="34" charset="0"/>
                <a:cs typeface="Arial" panose="020B0604020202020204" pitchFamily="34" charset="0"/>
              </a:rPr>
              <a:t>Income statement: </a:t>
            </a:r>
            <a:r>
              <a:rPr lang="en-GB" sz="1600">
                <a:ea typeface="Calibri" panose="020F0502020204030204" pitchFamily="34" charset="0"/>
                <a:cs typeface="Arial" panose="020B0604020202020204" pitchFamily="34" charset="0"/>
              </a:rPr>
              <a:t>a</a:t>
            </a:r>
            <a:r>
              <a:rPr lang="en-GB" sz="1600">
                <a:effectLst/>
                <a:ea typeface="Calibri" panose="020F0502020204030204" pitchFamily="34" charset="0"/>
                <a:cs typeface="Arial" panose="020B0604020202020204" pitchFamily="34" charset="0"/>
              </a:rPr>
              <a:t> financial statement that shows a company’s revenue, costs and expenses over a specific period, resulting in a net profit or loss.</a:t>
            </a:r>
          </a:p>
          <a:p>
            <a:pPr>
              <a:lnSpc>
                <a:spcPct val="107000"/>
              </a:lnSpc>
              <a:spcAft>
                <a:spcPts val="800"/>
              </a:spcAft>
            </a:pPr>
            <a:r>
              <a:rPr lang="en-GB" sz="1600" b="1">
                <a:effectLst/>
                <a:ea typeface="Calibri" panose="020F0502020204030204" pitchFamily="34" charset="0"/>
                <a:cs typeface="Arial" panose="020B0604020202020204" pitchFamily="34" charset="0"/>
              </a:rPr>
              <a:t>Balance sheet: </a:t>
            </a:r>
            <a:r>
              <a:rPr lang="en-GB" sz="1600">
                <a:ea typeface="Calibri" panose="020F0502020204030204" pitchFamily="34" charset="0"/>
                <a:cs typeface="Arial" panose="020B0604020202020204" pitchFamily="34" charset="0"/>
              </a:rPr>
              <a:t>a</a:t>
            </a:r>
            <a:r>
              <a:rPr lang="en-GB" sz="1600">
                <a:effectLst/>
                <a:ea typeface="Calibri" panose="020F0502020204030204" pitchFamily="34" charset="0"/>
                <a:cs typeface="Arial" panose="020B0604020202020204" pitchFamily="34" charset="0"/>
              </a:rPr>
              <a:t> financial statement that shows a company’s assets, liabilities and equity at a specific point in time.</a:t>
            </a:r>
          </a:p>
          <a:p>
            <a:pPr>
              <a:lnSpc>
                <a:spcPct val="107000"/>
              </a:lnSpc>
              <a:spcAft>
                <a:spcPts val="800"/>
              </a:spcAft>
            </a:pPr>
            <a:r>
              <a:rPr lang="en-GB" sz="1600" b="1">
                <a:effectLst/>
                <a:ea typeface="Calibri" panose="020F0502020204030204" pitchFamily="34" charset="0"/>
                <a:cs typeface="Arial" panose="020B0604020202020204" pitchFamily="34" charset="0"/>
              </a:rPr>
              <a:t>Adjustment: </a:t>
            </a:r>
            <a:r>
              <a:rPr lang="en-GB" sz="1600">
                <a:ea typeface="Calibri" panose="020F0502020204030204" pitchFamily="34" charset="0"/>
                <a:cs typeface="Arial" panose="020B0604020202020204" pitchFamily="34" charset="0"/>
              </a:rPr>
              <a:t>c</a:t>
            </a:r>
            <a:r>
              <a:rPr lang="en-GB" sz="1600">
                <a:effectLst/>
                <a:ea typeface="Calibri" panose="020F0502020204030204" pitchFamily="34" charset="0"/>
                <a:cs typeface="Arial" panose="020B0604020202020204" pitchFamily="34" charset="0"/>
              </a:rPr>
              <a:t>hanges made to financial statements to ensure accuracy and completeness.</a:t>
            </a:r>
          </a:p>
          <a:p>
            <a:pPr>
              <a:lnSpc>
                <a:spcPct val="107000"/>
              </a:lnSpc>
              <a:spcAft>
                <a:spcPts val="800"/>
              </a:spcAft>
            </a:pPr>
            <a:r>
              <a:rPr lang="en-GB" sz="1600" b="1">
                <a:effectLst/>
                <a:ea typeface="Calibri" panose="020F0502020204030204" pitchFamily="34" charset="0"/>
                <a:cs typeface="Arial" panose="020B0604020202020204" pitchFamily="34" charset="0"/>
              </a:rPr>
              <a:t>Stakeholders: </a:t>
            </a:r>
            <a:r>
              <a:rPr lang="en-GB" sz="1600">
                <a:ea typeface="Calibri" panose="020F0502020204030204" pitchFamily="34" charset="0"/>
                <a:cs typeface="Arial" panose="020B0604020202020204" pitchFamily="34" charset="0"/>
              </a:rPr>
              <a:t>i</a:t>
            </a:r>
            <a:r>
              <a:rPr lang="en-GB" sz="1600">
                <a:effectLst/>
                <a:ea typeface="Calibri" panose="020F0502020204030204" pitchFamily="34" charset="0"/>
                <a:cs typeface="Arial" panose="020B0604020202020204" pitchFamily="34" charset="0"/>
              </a:rPr>
              <a:t>ndividuals or groups with an interest in a company, including shareholders, employees, customers, suppliers and creditors.</a:t>
            </a:r>
          </a:p>
          <a:p>
            <a:pPr>
              <a:lnSpc>
                <a:spcPct val="107000"/>
              </a:lnSpc>
              <a:spcAft>
                <a:spcPts val="800"/>
              </a:spcAft>
            </a:pPr>
            <a:r>
              <a:rPr lang="en-GB" sz="1600" b="1">
                <a:effectLst/>
                <a:ea typeface="Calibri" panose="020F0502020204030204" pitchFamily="34" charset="0"/>
                <a:cs typeface="Arial" panose="020B0604020202020204" pitchFamily="34" charset="0"/>
              </a:rPr>
              <a:t>Costs: </a:t>
            </a:r>
            <a:r>
              <a:rPr lang="en-GB" sz="1600">
                <a:ea typeface="Calibri" panose="020F0502020204030204" pitchFamily="34" charset="0"/>
                <a:cs typeface="Arial" panose="020B0604020202020204" pitchFamily="34" charset="0"/>
              </a:rPr>
              <a:t>e</a:t>
            </a:r>
            <a:r>
              <a:rPr lang="en-GB" sz="1600">
                <a:effectLst/>
                <a:ea typeface="Calibri" panose="020F0502020204030204" pitchFamily="34" charset="0"/>
                <a:cs typeface="Arial" panose="020B0604020202020204" pitchFamily="34" charset="0"/>
              </a:rPr>
              <a:t>xpenses incurred by a company in producing goods or services.</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br>
              <a:rPr lang="en-GB">
                <a:solidFill>
                  <a:schemeClr val="accent1"/>
                </a:solidFill>
              </a:rPr>
            </a:br>
            <a:endParaRPr lang="en-GB"/>
          </a:p>
        </p:txBody>
      </p:sp>
      <p:sp>
        <p:nvSpPr>
          <p:cNvPr id="4" name="Slide Number Placeholder 3"/>
          <p:cNvSpPr>
            <a:spLocks noGrp="1"/>
          </p:cNvSpPr>
          <p:nvPr>
            <p:ph type="sldNum" sz="quarter" idx="11"/>
          </p:nvPr>
        </p:nvSpPr>
        <p:spPr/>
        <p:txBody>
          <a:bodyPr/>
          <a:lstStyle/>
          <a:p>
            <a:fld id="{DA2C159E-F13C-4A85-9A41-E7669D3E0D70}" type="slidenum">
              <a:rPr lang="en-GB" smtClean="0"/>
              <a:pPr/>
              <a:t>6</a:t>
            </a:fld>
            <a:endParaRPr lang="en-GB"/>
          </a:p>
        </p:txBody>
      </p:sp>
    </p:spTree>
    <p:extLst>
      <p:ext uri="{BB962C8B-B14F-4D97-AF65-F5344CB8AC3E}">
        <p14:creationId xmlns:p14="http://schemas.microsoft.com/office/powerpoint/2010/main" val="39533545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a:t>Financial reporting terms cont.</a:t>
            </a:r>
          </a:p>
        </p:txBody>
      </p:sp>
      <p:sp>
        <p:nvSpPr>
          <p:cNvPr id="5" name="Text Placeholder 4"/>
          <p:cNvSpPr>
            <a:spLocks noGrp="1"/>
          </p:cNvSpPr>
          <p:nvPr>
            <p:ph type="body" sz="quarter" idx="12"/>
          </p:nvPr>
        </p:nvSpPr>
        <p:spPr>
          <a:xfrm>
            <a:off x="288751" y="843558"/>
            <a:ext cx="8437563" cy="3601574"/>
          </a:xfrm>
        </p:spPr>
        <p:txBody>
          <a:bodyPr vert="horz" lIns="0" tIns="0" rIns="0" bIns="0" rtlCol="0" anchor="t">
            <a:noAutofit/>
          </a:bodyPr>
          <a:lstStyle/>
          <a:p>
            <a:pPr>
              <a:lnSpc>
                <a:spcPct val="107000"/>
              </a:lnSpc>
              <a:spcAft>
                <a:spcPts val="800"/>
              </a:spcAft>
            </a:pPr>
            <a:r>
              <a:rPr lang="en-GB" sz="1400" b="1"/>
              <a:t>Assets:</a:t>
            </a:r>
            <a:r>
              <a:rPr lang="en-GB" sz="1400"/>
              <a:t> items owned by a company that have value, including cash, equipment and property.</a:t>
            </a:r>
          </a:p>
          <a:p>
            <a:pPr>
              <a:lnSpc>
                <a:spcPct val="107000"/>
              </a:lnSpc>
              <a:spcAft>
                <a:spcPts val="800"/>
              </a:spcAft>
            </a:pPr>
            <a:r>
              <a:rPr lang="en-GB" sz="1400" b="1"/>
              <a:t>Liabilities: </a:t>
            </a:r>
            <a:r>
              <a:rPr lang="en-GB" sz="1400"/>
              <a:t>a company’s debts and obligations, including loans, mortgages and outstanding bills.</a:t>
            </a:r>
          </a:p>
          <a:p>
            <a:pPr>
              <a:lnSpc>
                <a:spcPct val="107000"/>
              </a:lnSpc>
              <a:spcAft>
                <a:spcPts val="800"/>
              </a:spcAft>
            </a:pPr>
            <a:r>
              <a:rPr lang="en-GB" sz="1400" b="1"/>
              <a:t>Cash flow: </a:t>
            </a:r>
            <a:r>
              <a:rPr lang="en-GB" sz="1400"/>
              <a:t>the movement of cash in and out of a company.</a:t>
            </a:r>
          </a:p>
          <a:p>
            <a:pPr>
              <a:lnSpc>
                <a:spcPct val="107000"/>
              </a:lnSpc>
              <a:spcAft>
                <a:spcPts val="800"/>
              </a:spcAft>
            </a:pPr>
            <a:r>
              <a:rPr lang="en-GB" sz="1400" b="1"/>
              <a:t>Corporation tax: </a:t>
            </a:r>
            <a:r>
              <a:rPr lang="en-GB" sz="1400"/>
              <a:t>a tax paid by companies on their profits.</a:t>
            </a:r>
          </a:p>
          <a:p>
            <a:pPr>
              <a:lnSpc>
                <a:spcPct val="107000"/>
              </a:lnSpc>
              <a:spcAft>
                <a:spcPts val="800"/>
              </a:spcAft>
            </a:pPr>
            <a:r>
              <a:rPr lang="en-GB" sz="1400" b="1"/>
              <a:t>Income tax: </a:t>
            </a:r>
            <a:r>
              <a:rPr lang="en-GB" sz="1400"/>
              <a:t>a tax paid on an individual’s income.</a:t>
            </a:r>
          </a:p>
          <a:p>
            <a:pPr>
              <a:lnSpc>
                <a:spcPct val="107000"/>
              </a:lnSpc>
              <a:spcAft>
                <a:spcPts val="800"/>
              </a:spcAft>
            </a:pPr>
            <a:r>
              <a:rPr lang="en-GB" sz="1400" b="1"/>
              <a:t>VAT: </a:t>
            </a:r>
            <a:r>
              <a:rPr lang="en-GB" sz="1400"/>
              <a:t>value-added tax, a tax on goods and services.</a:t>
            </a:r>
          </a:p>
          <a:p>
            <a:pPr>
              <a:lnSpc>
                <a:spcPct val="107000"/>
              </a:lnSpc>
              <a:spcAft>
                <a:spcPts val="800"/>
              </a:spcAft>
            </a:pPr>
            <a:r>
              <a:rPr lang="en-GB" sz="1400" b="1"/>
              <a:t>Profit margin: </a:t>
            </a:r>
            <a:r>
              <a:rPr lang="en-GB" sz="1400"/>
              <a:t>the percentage of revenue that is profit.</a:t>
            </a:r>
          </a:p>
          <a:p>
            <a:pPr>
              <a:lnSpc>
                <a:spcPct val="107000"/>
              </a:lnSpc>
              <a:spcAft>
                <a:spcPts val="800"/>
              </a:spcAft>
            </a:pPr>
            <a:r>
              <a:rPr lang="en-GB" sz="1400" b="1"/>
              <a:t>Retained profit: </a:t>
            </a:r>
            <a:r>
              <a:rPr lang="en-GB" sz="1400"/>
              <a:t>the amount of profit kept by a company after paying out taxes and dividends.</a:t>
            </a:r>
          </a:p>
          <a:p>
            <a:pPr>
              <a:lnSpc>
                <a:spcPct val="107000"/>
              </a:lnSpc>
              <a:spcAft>
                <a:spcPts val="800"/>
              </a:spcAft>
            </a:pPr>
            <a:r>
              <a:rPr lang="en-GB" sz="1400" b="1"/>
              <a:t>Accounts receivable: </a:t>
            </a:r>
            <a:r>
              <a:rPr lang="en-GB" sz="1400"/>
              <a:t>invoices that are owed to the business.</a:t>
            </a:r>
          </a:p>
          <a:p>
            <a:pPr>
              <a:lnSpc>
                <a:spcPct val="107000"/>
              </a:lnSpc>
              <a:spcAft>
                <a:spcPts val="800"/>
              </a:spcAft>
            </a:pPr>
            <a:r>
              <a:rPr lang="en-GB" sz="1400" b="1"/>
              <a:t>Accounts payable: </a:t>
            </a:r>
            <a:r>
              <a:rPr lang="en-GB" sz="1400"/>
              <a:t>invoices that are owed by the business.</a:t>
            </a:r>
          </a:p>
          <a:p>
            <a:pPr>
              <a:lnSpc>
                <a:spcPct val="107000"/>
              </a:lnSpc>
              <a:spcAft>
                <a:spcPts val="800"/>
              </a:spcAft>
            </a:pPr>
            <a:endParaRPr lang="en-GB" sz="1800"/>
          </a:p>
          <a:p>
            <a:pPr>
              <a:lnSpc>
                <a:spcPct val="107000"/>
              </a:lnSpc>
              <a:spcAft>
                <a:spcPts val="800"/>
              </a:spcAft>
            </a:pPr>
            <a:endParaRPr lang="en-GB"/>
          </a:p>
        </p:txBody>
      </p:sp>
      <p:sp>
        <p:nvSpPr>
          <p:cNvPr id="4" name="Slide Number Placeholder 3"/>
          <p:cNvSpPr>
            <a:spLocks noGrp="1"/>
          </p:cNvSpPr>
          <p:nvPr>
            <p:ph type="sldNum" sz="quarter" idx="11"/>
          </p:nvPr>
        </p:nvSpPr>
        <p:spPr/>
        <p:txBody>
          <a:bodyPr/>
          <a:lstStyle/>
          <a:p>
            <a:fld id="{DA2C159E-F13C-4A85-9A41-E7669D3E0D70}" type="slidenum">
              <a:rPr lang="en-GB" smtClean="0"/>
              <a:pPr/>
              <a:t>7</a:t>
            </a:fld>
            <a:endParaRPr lang="en-GB"/>
          </a:p>
        </p:txBody>
      </p:sp>
    </p:spTree>
    <p:extLst>
      <p:ext uri="{BB962C8B-B14F-4D97-AF65-F5344CB8AC3E}">
        <p14:creationId xmlns:p14="http://schemas.microsoft.com/office/powerpoint/2010/main" val="27412902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50" y="249900"/>
            <a:ext cx="8437563" cy="699425"/>
          </a:xfrm>
        </p:spPr>
        <p:txBody>
          <a:bodyPr anchor="t">
            <a:normAutofit/>
          </a:bodyPr>
          <a:lstStyle/>
          <a:p>
            <a:r>
              <a:rPr lang="en-GB"/>
              <a:t>Blank-filling activity (W1.1)</a:t>
            </a:r>
            <a:br>
              <a:rPr lang="en-GB"/>
            </a:br>
            <a:endParaRPr lang="en-GB"/>
          </a:p>
        </p:txBody>
      </p:sp>
      <p:sp>
        <p:nvSpPr>
          <p:cNvPr id="5" name="Text Placeholder 4"/>
          <p:cNvSpPr>
            <a:spLocks noGrp="1"/>
          </p:cNvSpPr>
          <p:nvPr>
            <p:ph sz="quarter" idx="14"/>
          </p:nvPr>
        </p:nvSpPr>
        <p:spPr>
          <a:xfrm>
            <a:off x="572934" y="1690812"/>
            <a:ext cx="2748490" cy="1946617"/>
          </a:xfrm>
        </p:spPr>
        <p:txBody>
          <a:bodyPr>
            <a:normAutofit/>
          </a:bodyPr>
          <a:lstStyle/>
          <a:p>
            <a:pPr>
              <a:lnSpc>
                <a:spcPct val="100000"/>
              </a:lnSpc>
            </a:pPr>
            <a:r>
              <a:rPr lang="en-GB" sz="2000"/>
              <a:t>Complete the activity based on the financial reporting terms you have just covered.</a:t>
            </a:r>
          </a:p>
        </p:txBody>
      </p:sp>
      <p:pic>
        <p:nvPicPr>
          <p:cNvPr id="6" name="Picture 5" descr="A close-up of a notebook&#10;&#10;Description automatically generated with medium confidence">
            <a:extLst>
              <a:ext uri="{FF2B5EF4-FFF2-40B4-BE49-F238E27FC236}">
                <a16:creationId xmlns:a16="http://schemas.microsoft.com/office/drawing/2014/main" id="{A7343C3C-87B9-96B1-A89E-A923A376F051}"/>
              </a:ext>
            </a:extLst>
          </p:cNvPr>
          <p:cNvPicPr>
            <a:picLocks noChangeAspect="1"/>
          </p:cNvPicPr>
          <p:nvPr/>
        </p:nvPicPr>
        <p:blipFill rotWithShape="1">
          <a:blip r:embed="rId3"/>
          <a:srcRect l="4800" r="3" b="3"/>
          <a:stretch/>
        </p:blipFill>
        <p:spPr>
          <a:xfrm>
            <a:off x="4371059" y="1599501"/>
            <a:ext cx="3886758" cy="25911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a:extLst>
              <a:ext uri="{FF2B5EF4-FFF2-40B4-BE49-F238E27FC236}">
                <a16:creationId xmlns:a16="http://schemas.microsoft.com/office/drawing/2014/main" id="{A7653144-9F1C-7B59-9C37-F96903D2CCF2}"/>
              </a:ext>
            </a:extLst>
          </p:cNvPr>
          <p:cNvSpPr>
            <a:spLocks noGrp="1"/>
          </p:cNvSpPr>
          <p:nvPr>
            <p:ph type="sldNum" sz="quarter" idx="11"/>
          </p:nvPr>
        </p:nvSpPr>
        <p:spPr/>
        <p:txBody>
          <a:bodyPr/>
          <a:lstStyle/>
          <a:p>
            <a:fld id="{DA2C159E-F13C-4A85-9A41-E7669D3E0D70}" type="slidenum">
              <a:rPr lang="en-GB" smtClean="0"/>
              <a:pPr/>
              <a:t>8</a:t>
            </a:fld>
            <a:endParaRPr lang="en-GB"/>
          </a:p>
        </p:txBody>
      </p:sp>
      <p:pic>
        <p:nvPicPr>
          <p:cNvPr id="8" name="Picture 7">
            <a:extLst>
              <a:ext uri="{FF2B5EF4-FFF2-40B4-BE49-F238E27FC236}">
                <a16:creationId xmlns:a16="http://schemas.microsoft.com/office/drawing/2014/main" id="{1081CAA1-C4A0-DCEB-7B83-8D3FB32B6A2B}"/>
              </a:ext>
            </a:extLst>
          </p:cNvPr>
          <p:cNvPicPr>
            <a:picLocks noChangeAspect="1"/>
          </p:cNvPicPr>
          <p:nvPr/>
        </p:nvPicPr>
        <p:blipFill>
          <a:blip r:embed="rId4"/>
          <a:stretch>
            <a:fillRect/>
          </a:stretch>
        </p:blipFill>
        <p:spPr>
          <a:xfrm>
            <a:off x="7657742" y="117383"/>
            <a:ext cx="1200150" cy="1219200"/>
          </a:xfrm>
          <a:prstGeom prst="rect">
            <a:avLst/>
          </a:prstGeom>
        </p:spPr>
      </p:pic>
      <p:sp>
        <p:nvSpPr>
          <p:cNvPr id="3" name="TextBox 2">
            <a:extLst>
              <a:ext uri="{FF2B5EF4-FFF2-40B4-BE49-F238E27FC236}">
                <a16:creationId xmlns:a16="http://schemas.microsoft.com/office/drawing/2014/main" id="{89ACD639-81AE-FD72-E575-6F36028A750B}"/>
              </a:ext>
            </a:extLst>
          </p:cNvPr>
          <p:cNvSpPr txBox="1"/>
          <p:nvPr/>
        </p:nvSpPr>
        <p:spPr>
          <a:xfrm>
            <a:off x="4572000" y="4282904"/>
            <a:ext cx="3886758" cy="76944"/>
          </a:xfrm>
          <a:prstGeom prst="rect">
            <a:avLst/>
          </a:prstGeom>
          <a:noFill/>
        </p:spPr>
        <p:txBody>
          <a:bodyPr wrap="square" lIns="0" tIns="0" rIns="0" bIns="0" rtlCol="0">
            <a:spAutoFit/>
          </a:bodyPr>
          <a:lstStyle/>
          <a:p>
            <a:r>
              <a:rPr lang="en-GB" sz="500">
                <a:hlinkClick r:id="rId5"/>
              </a:rPr>
              <a:t>Financial Literacy Is Shown On The Business Photo Using The Text Stock Photo - Download Image Now - iStock (istockphoto.com)</a:t>
            </a:r>
            <a:endParaRPr lang="en-GB" sz="500"/>
          </a:p>
        </p:txBody>
      </p:sp>
    </p:spTree>
    <p:extLst>
      <p:ext uri="{BB962C8B-B14F-4D97-AF65-F5344CB8AC3E}">
        <p14:creationId xmlns:p14="http://schemas.microsoft.com/office/powerpoint/2010/main" val="425887440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3156C5-B951-5351-4F8F-EE2416E15040}"/>
              </a:ext>
            </a:extLst>
          </p:cNvPr>
          <p:cNvSpPr>
            <a:spLocks noGrp="1"/>
          </p:cNvSpPr>
          <p:nvPr>
            <p:ph type="sldNum" sz="quarter" idx="11"/>
          </p:nvPr>
        </p:nvSpPr>
        <p:spPr/>
        <p:txBody>
          <a:bodyPr/>
          <a:lstStyle/>
          <a:p>
            <a:fld id="{DA2C159E-F13C-4A85-9A41-E7669D3E0D70}" type="slidenum">
              <a:rPr lang="en-GB" smtClean="0"/>
              <a:pPr/>
              <a:t>9</a:t>
            </a:fld>
            <a:endParaRPr lang="en-GB"/>
          </a:p>
        </p:txBody>
      </p:sp>
      <p:sp>
        <p:nvSpPr>
          <p:cNvPr id="3" name="Title 2">
            <a:extLst>
              <a:ext uri="{FF2B5EF4-FFF2-40B4-BE49-F238E27FC236}">
                <a16:creationId xmlns:a16="http://schemas.microsoft.com/office/drawing/2014/main" id="{EB23D1B8-76B9-173D-73A1-EF555380493D}"/>
              </a:ext>
            </a:extLst>
          </p:cNvPr>
          <p:cNvSpPr>
            <a:spLocks noGrp="1"/>
          </p:cNvSpPr>
          <p:nvPr>
            <p:ph type="title"/>
          </p:nvPr>
        </p:nvSpPr>
        <p:spPr>
          <a:xfrm>
            <a:off x="232950" y="249901"/>
            <a:ext cx="8437563" cy="305626"/>
          </a:xfrm>
        </p:spPr>
        <p:txBody>
          <a:bodyPr/>
          <a:lstStyle/>
          <a:p>
            <a:r>
              <a:rPr lang="en-GB"/>
              <a:t>The role and importance of financial reporting</a:t>
            </a:r>
          </a:p>
        </p:txBody>
      </p:sp>
      <p:sp>
        <p:nvSpPr>
          <p:cNvPr id="4" name="Text Placeholder 3">
            <a:extLst>
              <a:ext uri="{FF2B5EF4-FFF2-40B4-BE49-F238E27FC236}">
                <a16:creationId xmlns:a16="http://schemas.microsoft.com/office/drawing/2014/main" id="{06146671-0026-B130-A3C5-CC08846468CB}"/>
              </a:ext>
            </a:extLst>
          </p:cNvPr>
          <p:cNvSpPr>
            <a:spLocks noGrp="1"/>
          </p:cNvSpPr>
          <p:nvPr>
            <p:ph type="body" sz="quarter" idx="12"/>
          </p:nvPr>
        </p:nvSpPr>
        <p:spPr>
          <a:xfrm>
            <a:off x="234000" y="771550"/>
            <a:ext cx="8298440" cy="3816424"/>
          </a:xfrm>
        </p:spPr>
        <p:txBody>
          <a:bodyPr vert="horz" lIns="0" tIns="0" rIns="0" bIns="0" rtlCol="0" anchor="t">
            <a:noAutofit/>
          </a:bodyPr>
          <a:lstStyle/>
          <a:p>
            <a:r>
              <a:rPr lang="en-GB" sz="1400" b="1"/>
              <a:t>Financial reporting is a critical function for any organisation.</a:t>
            </a:r>
            <a:endParaRPr lang="en-GB" sz="1400" b="1">
              <a:cs typeface="Arial"/>
            </a:endParaRPr>
          </a:p>
          <a:p>
            <a:pPr marL="171450" indent="-171450">
              <a:buFont typeface="Arial" panose="020B0604020202020204" pitchFamily="34" charset="0"/>
              <a:buChar char="•"/>
            </a:pPr>
            <a:r>
              <a:rPr lang="en-GB" sz="1400"/>
              <a:t>Financial reporting provides information about the financial health and performance of an organisation.</a:t>
            </a:r>
          </a:p>
          <a:p>
            <a:pPr marL="171450" indent="-171450">
              <a:buFont typeface="Arial" panose="020B0604020202020204" pitchFamily="34" charset="0"/>
              <a:buChar char="•"/>
            </a:pPr>
            <a:r>
              <a:rPr lang="en-GB" sz="1400"/>
              <a:t>It helps stakeholders (investors, lenders, employees, etc.) make informed decisions about the organisation.</a:t>
            </a:r>
          </a:p>
          <a:p>
            <a:pPr marL="171450" indent="-171450">
              <a:buFont typeface="Arial" panose="020B0604020202020204" pitchFamily="34" charset="0"/>
              <a:buChar char="•"/>
            </a:pPr>
            <a:r>
              <a:rPr lang="en-GB" sz="1400"/>
              <a:t>Financial reporting also ensures that the organisation complies with legal and regulatory requirements.</a:t>
            </a:r>
          </a:p>
          <a:p>
            <a:endParaRPr lang="en-GB" sz="1400"/>
          </a:p>
          <a:p>
            <a:r>
              <a:rPr lang="en-GB" sz="1400" b="1"/>
              <a:t>Financial reporting includes two main areas: income/sales and spend/costs.</a:t>
            </a:r>
          </a:p>
          <a:p>
            <a:pPr marL="171450" indent="-171450">
              <a:buFont typeface="Arial" panose="020B0604020202020204" pitchFamily="34" charset="0"/>
              <a:buChar char="•"/>
            </a:pPr>
            <a:r>
              <a:rPr lang="en-GB" sz="1400"/>
              <a:t>The income/sales area includes information about revenue, sales and other income streams.</a:t>
            </a:r>
          </a:p>
          <a:p>
            <a:pPr marL="171450" indent="-171450">
              <a:buFont typeface="Arial" panose="020B0604020202020204" pitchFamily="34" charset="0"/>
              <a:buChar char="•"/>
            </a:pPr>
            <a:r>
              <a:rPr lang="en-GB" sz="1400"/>
              <a:t>The spend/costs area includes information about expenses, such as salaries, rent, utilities and other costs.</a:t>
            </a:r>
          </a:p>
          <a:p>
            <a:endParaRPr lang="en-GB"/>
          </a:p>
        </p:txBody>
      </p:sp>
    </p:spTree>
    <p:extLst>
      <p:ext uri="{BB962C8B-B14F-4D97-AF65-F5344CB8AC3E}">
        <p14:creationId xmlns:p14="http://schemas.microsoft.com/office/powerpoint/2010/main" val="35468493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99cf144-4eb2-4910-9a88-c8d0ce72bbfd">
      <Terms xmlns="http://schemas.microsoft.com/office/infopath/2007/PartnerControls"/>
    </lcf76f155ced4ddcb4097134ff3c332f>
    <TaxCatchAll xmlns="a75230e0-234e-44fc-a46b-fcfdfca8ad4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881A016B10084995EF93CBCB18F51C" ma:contentTypeVersion="17" ma:contentTypeDescription="Create a new document." ma:contentTypeScope="" ma:versionID="48ffc06f6ec283ce7618f4b4875bad84">
  <xsd:schema xmlns:xsd="http://www.w3.org/2001/XMLSchema" xmlns:xs="http://www.w3.org/2001/XMLSchema" xmlns:p="http://schemas.microsoft.com/office/2006/metadata/properties" xmlns:ns2="b99cf144-4eb2-4910-9a88-c8d0ce72bbfd" xmlns:ns3="a75230e0-234e-44fc-a46b-fcfdfca8ad4b" targetNamespace="http://schemas.microsoft.com/office/2006/metadata/properties" ma:root="true" ma:fieldsID="adfd571ea4855126d306e926ca3f8808" ns2:_="" ns3:_="">
    <xsd:import namespace="b99cf144-4eb2-4910-9a88-c8d0ce72bbfd"/>
    <xsd:import namespace="a75230e0-234e-44fc-a46b-fcfdfca8ad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cf144-4eb2-4910-9a88-c8d0ce72b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5230e0-234e-44fc-a46b-fcfdfca8ad4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57b629d-5dce-4b34-ab1a-52e3d0ef0cee}" ma:internalName="TaxCatchAll" ma:showField="CatchAllData" ma:web="a75230e0-234e-44fc-a46b-fcfdfca8ad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2.xml><?xml version="1.0" encoding="utf-8"?>
<ds:datastoreItem xmlns:ds="http://schemas.openxmlformats.org/officeDocument/2006/customXml" ds:itemID="{4A76E745-D9E8-4D93-8B7F-BCE1E4A491AA}">
  <ds:schemaRefs>
    <ds:schemaRef ds:uri="2847a094-2edf-4950-a853-13ec668231ed"/>
    <ds:schemaRef ds:uri="414d2ded-29cc-4abd-a1df-c646721ce5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503A06E-BA19-41EC-8062-EE8382794D1F}"/>
</file>

<file path=docProps/app.xml><?xml version="1.0" encoding="utf-8"?>
<Properties xmlns="http://schemas.openxmlformats.org/officeDocument/2006/extended-properties" xmlns:vt="http://schemas.openxmlformats.org/officeDocument/2006/docPropsVTypes">
  <TotalTime>0</TotalTime>
  <Words>4190</Words>
  <Application>Microsoft Office PowerPoint</Application>
  <PresentationFormat>On-screen Show (16:9)</PresentationFormat>
  <Paragraphs>396</Paragraphs>
  <Slides>43</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Söhne</vt:lpstr>
      <vt:lpstr>ETF Master</vt:lpstr>
      <vt:lpstr>T level technical qualification in management and administration</vt:lpstr>
      <vt:lpstr>Management and administration 4: Finance (core) Session 1</vt:lpstr>
      <vt:lpstr>01</vt:lpstr>
      <vt:lpstr>Learning outcomes</vt:lpstr>
      <vt:lpstr>Financial reporting terms</vt:lpstr>
      <vt:lpstr>Financial reporting terms cont.</vt:lpstr>
      <vt:lpstr>Financial reporting terms cont.</vt:lpstr>
      <vt:lpstr>Blank-filling activity (W1.1) </vt:lpstr>
      <vt:lpstr>The role and importance of financial reporting</vt:lpstr>
      <vt:lpstr>Tesco scandal</vt:lpstr>
      <vt:lpstr>Financial reports</vt:lpstr>
      <vt:lpstr>Profit and loss statement W1.2 Activity</vt:lpstr>
      <vt:lpstr>Gross profit</vt:lpstr>
      <vt:lpstr>Gross profit: question</vt:lpstr>
      <vt:lpstr>Net profit</vt:lpstr>
      <vt:lpstr>Net profit: question</vt:lpstr>
      <vt:lpstr>Profit and loss statement activities (W1.2 and W1.2a)</vt:lpstr>
      <vt:lpstr>Rearranging formulas</vt:lpstr>
      <vt:lpstr>Rearranging formulas: answers</vt:lpstr>
      <vt:lpstr>Rearranging formulas: practice questions</vt:lpstr>
      <vt:lpstr>Gross and net profit activity (W1.3)</vt:lpstr>
      <vt:lpstr>Balance sheet</vt:lpstr>
      <vt:lpstr>Balance sheet cont. </vt:lpstr>
      <vt:lpstr>PowerPoint Presentation</vt:lpstr>
      <vt:lpstr>Management and administration 4: Finance (core) Session 2</vt:lpstr>
      <vt:lpstr>02</vt:lpstr>
      <vt:lpstr>Profit and loss statement activity (W2.1)</vt:lpstr>
      <vt:lpstr>Learning outcomes</vt:lpstr>
      <vt:lpstr>Stakeholders activity</vt:lpstr>
      <vt:lpstr>Thomas Cook bankruptcy </vt:lpstr>
      <vt:lpstr>Business case study: expenses activities (W2.2 and W2.2a)</vt:lpstr>
      <vt:lpstr>Cost of goods sold</vt:lpstr>
      <vt:lpstr>Cost of goods sold: example</vt:lpstr>
      <vt:lpstr>Cost of goods sold activity (W2.3)</vt:lpstr>
      <vt:lpstr>Cost of goods sold activity: answers</vt:lpstr>
      <vt:lpstr>Cash flow statement</vt:lpstr>
      <vt:lpstr>Cash flow statement: negative cash flow</vt:lpstr>
      <vt:lpstr>Increasing and decreasing percentages</vt:lpstr>
      <vt:lpstr>Increasing and decreasing percentages: answers</vt:lpstr>
      <vt:lpstr>Balance sheet</vt:lpstr>
      <vt:lpstr>Balance sheet activity (W2.4)</vt:lpstr>
      <vt:lpstr>Fixed costs versus variable costs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Gemma Brezinski</cp:lastModifiedBy>
  <cp:revision>2</cp:revision>
  <dcterms:created xsi:type="dcterms:W3CDTF">2020-10-20T08:50:32Z</dcterms:created>
  <dcterms:modified xsi:type="dcterms:W3CDTF">2023-11-07T11:22:30Z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0x010100BF881A016B10084995EF93CBCB18F51C</vt:lpwstr>
  </property>
  <property fmtid="{D5CDD505-2E9C-101B-9397-08002B2CF9AE}" pid="3" name="MediaServiceImageTags">
    <vt:lpwstr/>
  </property>
</Properties>
</file>