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6"/>
  </p:notesMasterIdLst>
  <p:handoutMasterIdLst>
    <p:handoutMasterId r:id="rId87"/>
  </p:handoutMasterIdLst>
  <p:sldIdLst>
    <p:sldId id="296" r:id="rId5"/>
    <p:sldId id="298" r:id="rId6"/>
    <p:sldId id="35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54" r:id="rId16"/>
    <p:sldId id="355" r:id="rId17"/>
    <p:sldId id="356" r:id="rId18"/>
    <p:sldId id="300" r:id="rId19"/>
    <p:sldId id="357" r:id="rId20"/>
    <p:sldId id="358" r:id="rId21"/>
    <p:sldId id="359" r:id="rId22"/>
    <p:sldId id="360" r:id="rId23"/>
    <p:sldId id="361" r:id="rId24"/>
    <p:sldId id="304" r:id="rId25"/>
    <p:sldId id="362" r:id="rId26"/>
    <p:sldId id="363" r:id="rId27"/>
    <p:sldId id="364" r:id="rId28"/>
    <p:sldId id="365" r:id="rId29"/>
    <p:sldId id="366" r:id="rId30"/>
    <p:sldId id="367" r:id="rId31"/>
    <p:sldId id="307" r:id="rId32"/>
    <p:sldId id="368" r:id="rId33"/>
    <p:sldId id="369" r:id="rId34"/>
    <p:sldId id="370" r:id="rId35"/>
    <p:sldId id="371" r:id="rId36"/>
    <p:sldId id="352" r:id="rId37"/>
    <p:sldId id="310" r:id="rId38"/>
    <p:sldId id="311" r:id="rId39"/>
    <p:sldId id="372" r:id="rId40"/>
    <p:sldId id="373" r:id="rId41"/>
    <p:sldId id="374" r:id="rId42"/>
    <p:sldId id="313" r:id="rId43"/>
    <p:sldId id="314" r:id="rId44"/>
    <p:sldId id="375" r:id="rId45"/>
    <p:sldId id="376" r:id="rId46"/>
    <p:sldId id="377" r:id="rId47"/>
    <p:sldId id="378" r:id="rId48"/>
    <p:sldId id="379" r:id="rId49"/>
    <p:sldId id="380" r:id="rId50"/>
    <p:sldId id="381" r:id="rId51"/>
    <p:sldId id="382" r:id="rId52"/>
    <p:sldId id="383" r:id="rId53"/>
    <p:sldId id="384" r:id="rId54"/>
    <p:sldId id="385" r:id="rId55"/>
    <p:sldId id="386" r:id="rId56"/>
    <p:sldId id="396" r:id="rId57"/>
    <p:sldId id="316" r:id="rId58"/>
    <p:sldId id="317" r:id="rId59"/>
    <p:sldId id="387" r:id="rId60"/>
    <p:sldId id="388" r:id="rId61"/>
    <p:sldId id="389" r:id="rId62"/>
    <p:sldId id="390" r:id="rId63"/>
    <p:sldId id="319" r:id="rId64"/>
    <p:sldId id="320" r:id="rId65"/>
    <p:sldId id="391" r:id="rId66"/>
    <p:sldId id="392" r:id="rId67"/>
    <p:sldId id="393" r:id="rId68"/>
    <p:sldId id="394" r:id="rId69"/>
    <p:sldId id="395" r:id="rId70"/>
    <p:sldId id="397" r:id="rId71"/>
    <p:sldId id="322" r:id="rId72"/>
    <p:sldId id="338" r:id="rId73"/>
    <p:sldId id="339" r:id="rId74"/>
    <p:sldId id="340" r:id="rId75"/>
    <p:sldId id="341" r:id="rId76"/>
    <p:sldId id="342" r:id="rId77"/>
    <p:sldId id="328" r:id="rId78"/>
    <p:sldId id="329" r:id="rId79"/>
    <p:sldId id="330" r:id="rId80"/>
    <p:sldId id="343" r:id="rId81"/>
    <p:sldId id="325" r:id="rId82"/>
    <p:sldId id="333" r:id="rId83"/>
    <p:sldId id="334" r:id="rId84"/>
    <p:sldId id="262" r:id="rId8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5" userDrawn="1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2AFA17-8C1A-6786-7731-5853A4E37279}" name="Tate &amp; Clayburn" initials="T&amp;C" userId="Tate &amp; Clayburn" providerId="None"/>
  <p188:author id="{473F2D82-C3C3-DDA7-9377-E23167EA6B6B}" name="Elise James" initials="EJ" userId="42537d0e53cac1b1" providerId="Windows Live"/>
  <p188:author id="{1881849B-C566-C0CF-748B-BB158229F191}" name="Paul Stych" initials="PS" userId="4498c3c78672305e" providerId="Windows Live"/>
  <p188:author id="{533EFEF6-C871-8C57-4023-9367FC263582}" name="Nick Hardy" initials="NH" userId="S::nick.hardy@abingdon-witney.ac.uk::e4ef84b8-84ca-46da-8cdc-5e043f62880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85B88A-EECC-4109-97F7-BD15B68B9CE0}" v="1" dt="2025-06-30T14:43:01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05" autoAdjust="0"/>
    <p:restoredTop sz="91429"/>
  </p:normalViewPr>
  <p:slideViewPr>
    <p:cSldViewPr showGuides="1">
      <p:cViewPr varScale="1">
        <p:scale>
          <a:sx n="76" d="100"/>
          <a:sy n="76" d="100"/>
        </p:scale>
        <p:origin x="1140" y="60"/>
      </p:cViewPr>
      <p:guideLst>
        <p:guide orient="horz" pos="1665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howGuides="1">
      <p:cViewPr varScale="1">
        <p:scale>
          <a:sx n="155" d="100"/>
          <a:sy n="155" d="100"/>
        </p:scale>
        <p:origin x="536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viewProps" Target="view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theme" Target="theme/theme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notesMaster" Target="notesMasters/notesMaster1.xml"/><Relationship Id="rId94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handoutMaster" Target="handoutMasters/handoutMaster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Susans" userId="4da5c4f3-9bda-4b43-a02a-af3285e542de" providerId="ADAL" clId="{A885B88A-EECC-4109-97F7-BD15B68B9CE0}"/>
    <pc:docChg chg="undo custSel modSld">
      <pc:chgData name="Nicola Susans" userId="4da5c4f3-9bda-4b43-a02a-af3285e542de" providerId="ADAL" clId="{A885B88A-EECC-4109-97F7-BD15B68B9CE0}" dt="2025-06-30T14:47:06.980" v="11" actId="20577"/>
      <pc:docMkLst>
        <pc:docMk/>
      </pc:docMkLst>
      <pc:sldChg chg="modSp mod">
        <pc:chgData name="Nicola Susans" userId="4da5c4f3-9bda-4b43-a02a-af3285e542de" providerId="ADAL" clId="{A885B88A-EECC-4109-97F7-BD15B68B9CE0}" dt="2025-06-30T14:47:06.980" v="11" actId="20577"/>
        <pc:sldMkLst>
          <pc:docMk/>
          <pc:sldMk cId="1851536814" sldId="393"/>
        </pc:sldMkLst>
        <pc:spChg chg="mod">
          <ac:chgData name="Nicola Susans" userId="4da5c4f3-9bda-4b43-a02a-af3285e542de" providerId="ADAL" clId="{A885B88A-EECC-4109-97F7-BD15B68B9CE0}" dt="2025-06-30T14:47:06.980" v="11" actId="20577"/>
          <ac:spMkLst>
            <pc:docMk/>
            <pc:sldMk cId="1851536814" sldId="393"/>
            <ac:spMk id="4" creationId="{AAD5C5A5-5EF5-8F37-FAAC-A41EB4A454F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30/06/2025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30/06/2025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051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95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2327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2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698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1851670"/>
            <a:ext cx="5220104" cy="1611530"/>
          </a:xfrm>
        </p:spPr>
        <p:txBody>
          <a:bodyPr/>
          <a:lstStyle/>
          <a:p>
            <a:r>
              <a:rPr lang="en-US" sz="4000" dirty="0"/>
              <a:t>T LEVEL IN MEDIA, BROADCAST AND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GB" dirty="0"/>
              <a:t>Supporting delivery of core knowledge content – the creative economy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13C2C-4F63-DB26-9790-1F69A2827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6B1AF-3707-E786-C0CE-84554B95A1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Finance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408999-A47F-9130-62ED-4E83D43B7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896AE3-5B0A-4832-D9D4-106D57C302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48E0C-F34B-90CC-A081-6C8FC47998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449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63B71-B4CA-2053-83EF-DABA47B7C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73F72-69EB-0B99-9FA6-8B98D96B54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Digital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0D5F99-75DD-089F-27DD-81AA0FF2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568B147-DE77-74E6-D77F-294B558AB5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4F686-871D-C959-E25E-59BCB76D16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791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7763A-3874-6FA1-BC12-1A67680BF5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dirty="0"/>
              <a:t>Stand by the category of role that your responsibility card belongs to.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C0F337-C6E1-2324-4D11-BC9F31A90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 responsibilities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EFD01-0596-0FC8-BE3E-AFE9BC0F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E713EF-CF0F-5D32-11A2-2E8CE92EC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851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B13EA-881D-2A9C-B361-33FFA6EC7D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dirty="0"/>
              <a:t>Identify the aims and objectives in the scenario given.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4E638-0A4F-77E4-8906-A9696175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Production responsibilities scenario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800F7-BE45-F4F1-20C6-C01C95EB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B500B-8C54-B24D-4BC3-619A5412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5734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7CF4F-8CA7-FA0A-ED28-25102168B6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Write a glossary of key terms from the lesson, using your own definitions.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4962FB-D796-3BEC-30B4-063D2182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Glossary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FE057-5C77-860C-E47E-4F67FD31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7DA88C-31CB-C1BC-91E3-F3D38689C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83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Organisation types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33D91-1A78-85B2-8437-6357AC4CC5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In your groups, create a mind map, showing the different roles and responsibilities in the creative industry.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2E0A6A-E8D2-233B-A2BC-61BD3C679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Mind map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7FDE05-FAF6-1DB1-8BFC-0371B4724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E9833-062E-733E-511F-808DEDB85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271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85520-5759-A683-6267-DB588D2B9C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Research your allocated organisation types.</a:t>
            </a:r>
          </a:p>
          <a:p>
            <a:endParaRPr lang="en-GB" b="0" dirty="0"/>
          </a:p>
          <a:p>
            <a:r>
              <a:rPr lang="en-GB" b="0" dirty="0"/>
              <a:t>Create an information sheet for each organisation containing the definition, characteristics and examples.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29142-1FA5-6D0C-9F61-7AABAEAD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task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25A71-6032-DAB4-BF21-88E8815E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ECC91-2735-4D1B-450B-427D736B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553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80F59-CE84-B568-1DD8-508A68045E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On your mini whiteboard, identify whether the statements are true or false.</a:t>
            </a:r>
          </a:p>
          <a:p>
            <a:endParaRPr lang="en-GB" b="0" dirty="0"/>
          </a:p>
          <a:p>
            <a:r>
              <a:rPr lang="en-GB" b="0" dirty="0"/>
              <a:t>Keep track of your score.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6FB658-97C6-54BD-8D1E-93B34A05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True or false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30F76-7841-85C4-77A0-2717F3DA6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4EE49-6609-7A1A-926D-85EC9CA5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930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F23240-A48E-27E7-56DB-51C5A73E11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1563638"/>
            <a:ext cx="8614320" cy="2882593"/>
          </a:xfrm>
        </p:spPr>
        <p:txBody>
          <a:bodyPr/>
          <a:lstStyle/>
          <a:p>
            <a:r>
              <a:rPr lang="en-GB" b="0" dirty="0"/>
              <a:t>Using the Different businesses with different aims hand-out, make a recommendation of what type of organisation would be most suitable for each business.</a:t>
            </a:r>
          </a:p>
          <a:p>
            <a:endParaRPr lang="en-GB" b="0" dirty="0"/>
          </a:p>
          <a:p>
            <a:r>
              <a:rPr lang="en-GB" b="0" dirty="0"/>
              <a:t>Put your recommendations into a slide deck format.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8E431E-AB39-9740-DE3F-73E58F4F8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385746"/>
          </a:xfrm>
        </p:spPr>
        <p:txBody>
          <a:bodyPr>
            <a:normAutofit/>
          </a:bodyPr>
          <a:lstStyle/>
          <a:p>
            <a:r>
              <a:rPr lang="en-GB" dirty="0"/>
              <a:t>Different businesses with different aims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D37E3D-6CBC-D86D-A90F-7BBD988E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00FF3-7D49-109E-CDE5-EFD473C8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6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Industry roles</a:t>
            </a:r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AFEB1-1F65-B83B-383F-DF9C6AFA22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When you hear a characteristic called out that belongs to a type of organisation on your bingo card, cross it off and write down the characteristic on your bingo card.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FD30BA-5D59-5BD0-7841-C745F604F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Bingo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85878-917A-65AD-D23A-10EA64731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37EAC-53F1-635F-33E5-3CC726785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710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Relevant bodies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9B73C-DCBA-19EE-50D1-E8CAD9BAB1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Complete the recap quiz. You </a:t>
            </a:r>
            <a:r>
              <a:rPr lang="en-GB" b="0" dirty="0">
                <a:solidFill>
                  <a:srgbClr val="FF0000"/>
                </a:solidFill>
              </a:rPr>
              <a:t>only</a:t>
            </a:r>
            <a:r>
              <a:rPr lang="en-GB" b="0" dirty="0"/>
              <a:t> have 10 minutes.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BE48B9-E8C7-DF0B-64F6-59238A56D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95132B-42B5-2843-0010-697954F32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273E2C-708C-D4B9-A9A8-293E18710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87377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197F4-983C-46BD-968C-3856163652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For the remaining businesses on the hand-out:</a:t>
            </a:r>
          </a:p>
          <a:p>
            <a:pPr marL="342900" indent="-342900">
              <a:buFont typeface="System Font Regular"/>
              <a:buChar char="–"/>
            </a:pPr>
            <a:r>
              <a:rPr lang="en-GB" b="0" dirty="0"/>
              <a:t>Decipher their aims.</a:t>
            </a:r>
          </a:p>
          <a:p>
            <a:pPr marL="342900" indent="-342900">
              <a:buFont typeface="System Font Regular"/>
              <a:buChar char="–"/>
            </a:pPr>
            <a:r>
              <a:rPr lang="en-GB" b="0" dirty="0"/>
              <a:t>Turn each aim into three appropriate objectives that will help achieve the aim.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597EF5-7CAA-7D27-F25E-97E543C53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aims and objectives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BB5CAA-6EF9-F460-BF04-14095318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6ABCA-80E7-583B-12AD-064DAF928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50170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C028D1-C78D-A272-A0E4-AE26B56797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In your groups, research the purpose of your assigned organisation type and how it undertakes this purpose.</a:t>
            </a:r>
          </a:p>
          <a:p>
            <a:r>
              <a:rPr lang="en-GB" b="0" dirty="0"/>
              <a:t>Divide the responsibilities between your group members.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C190A-F963-9BB6-99DB-55C5F414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53E9C0-B4D8-5879-2ECA-1D1357E2D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23720-5333-2FF9-9835-069E0AA8E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1670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6247E-DFD8-F266-7531-6E0A512FF4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In your new group, share a brief summary of what you learnt from the first group task.</a:t>
            </a:r>
          </a:p>
          <a:p>
            <a:endParaRPr lang="en-GB" b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98F929-8ACE-7EA2-783C-67FA797BC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sharing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95985E-5094-3E63-9B36-674B0B373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CE74A-1DB8-E529-414B-1353965BA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782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C1380-4E0F-2FFB-F87E-B9D5499367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In your group, discuss the scenario and make recommendations as to which body, association or organisation is most appropriate for each scenario.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F388BE-7BEA-0409-755E-5F442C6A7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Professional scenarios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2DD61-13C3-67C2-5D7C-4A2B05372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A078F-78DD-5E34-EA84-620BBDA1A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31319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191A8-F438-32C3-F1BD-EC4A561285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Compare the two examples of feedback and provide a rationale for why one is superior to the other.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65523-BAFB-9A62-8E5E-6D114DA1E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F62D57-54A9-E0AE-0865-80FC643A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4F888-6516-186B-E84A-489E2F18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263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Organisations and roles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92F25-0215-60F0-2900-FAF9EDFF51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In your groups, share and discuss your key takeaways from the previous lessons that you did for homework.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9FCB1D-7D74-9050-33AC-322223D6B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takeaways homework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3F8090-72E6-4CF6-C3C4-F27AA3E85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7C228-82B2-5604-8ED9-2D911746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65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11655-FA7F-CC06-73E4-EDDCE94F3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496944" cy="3459831"/>
          </a:xfrm>
        </p:spPr>
        <p:txBody>
          <a:bodyPr/>
          <a:lstStyle/>
          <a:p>
            <a:r>
              <a:rPr lang="en-GB" b="0" dirty="0"/>
              <a:t>Write down one personal aim for the coming year.</a:t>
            </a:r>
          </a:p>
          <a:p>
            <a:endParaRPr lang="en-GB" b="0" dirty="0"/>
          </a:p>
          <a:p>
            <a:r>
              <a:rPr lang="en-GB" b="0" dirty="0"/>
              <a:t>Write down an objective to help you achieve that aim.</a:t>
            </a:r>
          </a:p>
          <a:p>
            <a:endParaRPr lang="en-GB" b="0" dirty="0"/>
          </a:p>
          <a:p>
            <a:endParaRPr lang="en-GB" b="0" dirty="0"/>
          </a:p>
          <a:p>
            <a:endParaRPr lang="en-GB" b="0" dirty="0"/>
          </a:p>
          <a:p>
            <a:r>
              <a:rPr lang="en-GB" b="0" dirty="0"/>
              <a:t>Categorise the cards into aims and objectives.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0A5A62-1722-7359-467A-3C03972F9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and objectives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64D4C0-CA6B-DD62-25C5-51E3B1CD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C49A7B5-34BE-CAD0-8BA3-3F348585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225808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0C353-DD90-BCF9-9294-4F81887698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Create three flashcards with a question on the front and an answer on the back. This can be on any of the content from the previous three lessons.</a:t>
            </a:r>
          </a:p>
          <a:p>
            <a:endParaRPr lang="en-GB" b="0" dirty="0"/>
          </a:p>
          <a:p>
            <a:r>
              <a:rPr lang="en-GB" b="0" dirty="0"/>
              <a:t>Move into your assigned pairs and quiz your partner using your flashcards.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22CE9-9E6E-1614-FF6A-6D91F9496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Flashcards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81E315-1BDA-E4D4-7E17-5D3AACD9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B7A93-741C-CE3C-2CA4-F8DE24149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3521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A6596-2E4B-058E-A111-9724BC3D64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Read the New TV channel scenario hand-out and identify the key information.</a:t>
            </a:r>
          </a:p>
          <a:p>
            <a:endParaRPr lang="en-GB" b="0" dirty="0"/>
          </a:p>
          <a:p>
            <a:r>
              <a:rPr lang="en-GB" b="0" dirty="0"/>
              <a:t>In your group, plan the steps you will take and the key considerations that respond to the scenario.</a:t>
            </a:r>
          </a:p>
          <a:p>
            <a:r>
              <a:rPr lang="en-GB" b="0" dirty="0"/>
              <a:t>You may use any previous supportive notes.</a:t>
            </a:r>
          </a:p>
          <a:p>
            <a:endParaRPr lang="en-GB" b="0" dirty="0"/>
          </a:p>
          <a:p>
            <a:r>
              <a:rPr lang="en-GB" b="0" dirty="0"/>
              <a:t>Create a slide deck outlining your plan.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5C9462-3A94-D740-A7A6-87B97E20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TV channel scenario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62918-DF99-D7E1-BFB4-C479C2C5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63191-8EA0-E874-36CE-195F488B3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766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EC7AB-72BE-837D-EA83-92EEAFF054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b="0" dirty="0"/>
              <a:t>Share and discuss your plans and key considerations in your assigned group. Ask each other questions and exchange ideas.</a:t>
            </a:r>
          </a:p>
          <a:p>
            <a:endParaRPr lang="en-GB" b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B0C20C-83AB-9C5C-194D-116DE674D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 plan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25BA7E-3D23-53FE-BAFA-CBFED95A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97DEA-9889-C286-3E01-8A802DAC0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9119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3CDB0-A059-1784-4FC2-6B0F2B30BD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How pleased overall were you with the effectiveness of your plan?</a:t>
            </a:r>
          </a:p>
          <a:p>
            <a:endParaRPr lang="en-GB" dirty="0"/>
          </a:p>
          <a:p>
            <a:r>
              <a:rPr lang="en-GB" dirty="0"/>
              <a:t>What did you find most challenging?</a:t>
            </a:r>
          </a:p>
          <a:p>
            <a:endParaRPr lang="en-GB" dirty="0"/>
          </a:p>
          <a:p>
            <a:r>
              <a:rPr lang="en-GB" dirty="0"/>
              <a:t>What did you learn from your discussions with the other group?</a:t>
            </a:r>
          </a:p>
          <a:p>
            <a:endParaRPr lang="en-GB" dirty="0"/>
          </a:p>
          <a:p>
            <a:r>
              <a:rPr lang="en-GB" dirty="0"/>
              <a:t>What did you learn and how can you use this knowledge in future work?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D50500-17BD-0482-28CA-46D54C66D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Reflection prompt questions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E7D64D-6440-B888-947B-F1ABA7F434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3E6EC-7848-5133-A4C6-5FCDF5B39A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7993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Finance and funding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2950" y="1419622"/>
            <a:ext cx="8632890" cy="30963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Individually, c</a:t>
            </a:r>
            <a:r>
              <a:rPr lang="en-GB" sz="2400" dirty="0"/>
              <a:t>omplete the Benefits and challenges recap questions.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Question 3 should be written in full sentences and paragraphs.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95369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Benefits and challenges recap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E0F4971-1C9B-B7B8-749A-BD4127E83B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3023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F61642-58C0-AB13-EEE7-A6C29C1543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In your pairs, research each source of finance. Create an information sheet with the following information: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e</a:t>
            </a:r>
            <a:r>
              <a:rPr lang="en-GB" b="0" dirty="0"/>
              <a:t>xamples of projects funded by that source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w</a:t>
            </a:r>
            <a:r>
              <a:rPr lang="en-GB" b="0" dirty="0"/>
              <a:t>ho funded the project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how much funding was secured.</a:t>
            </a:r>
            <a:endParaRPr lang="en-GB" b="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95DB06-5927-0361-39E8-CC5AEBE9D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Sources of finance research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55A8CC-5106-6D91-D708-475679F70C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91DC5-EF31-B18E-6F7E-1F6391A24A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8863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4FF605-FB0E-3B28-6AFE-7B46CC1F63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5646"/>
            <a:ext cx="8631840" cy="2952328"/>
          </a:xfrm>
        </p:spPr>
        <p:txBody>
          <a:bodyPr/>
          <a:lstStyle/>
          <a:p>
            <a:r>
              <a:rPr lang="en-GB" dirty="0"/>
              <a:t>In your groups, write down on the flipchart paper in front of you the benefits and challenges of the source of finance.</a:t>
            </a:r>
          </a:p>
          <a:p>
            <a:endParaRPr lang="en-GB" dirty="0"/>
          </a:p>
          <a:p>
            <a:r>
              <a:rPr lang="en-GB" dirty="0"/>
              <a:t>After four minutes, groups will rotate to a new piece of flipchart paper. Add to the previous work of the group before you. Comment on others’ work if necessary.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E03887-08C2-6811-FF06-DCB1D5801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rmAutofit/>
          </a:bodyPr>
          <a:lstStyle/>
          <a:p>
            <a:r>
              <a:rPr lang="en-GB" dirty="0"/>
              <a:t>Sources of finance benefits and challenges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A5D2AB-9BCF-DCCB-D501-A4441B1AF7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764F94-DAAF-8420-8D2E-920161A6DD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86908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1CDF9-972D-5B12-2443-BB8DA79AE9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Read through your assigned mock project scenario.</a:t>
            </a:r>
          </a:p>
          <a:p>
            <a:endParaRPr lang="en-GB" dirty="0"/>
          </a:p>
          <a:p>
            <a:r>
              <a:rPr lang="en-GB" dirty="0"/>
              <a:t>Select the most appropriate source of financing for the project.</a:t>
            </a:r>
          </a:p>
          <a:p>
            <a:endParaRPr lang="en-GB" dirty="0"/>
          </a:p>
          <a:p>
            <a:r>
              <a:rPr lang="en-GB" dirty="0"/>
              <a:t>Make an infographic using software of your choice to explain how your mock project will be funded.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E9A517-F09E-68BE-1C50-2D3DD641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Mock project scenario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7F74B7-57F2-2BB5-C238-858DFA2DAC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D9A39-C235-4231-C3E1-4ADA00DF27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5774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Monetisation models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275CD-E2BB-D303-78E7-3E46F674E2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Human resources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EF4DBB-7956-8FE6-9193-1A6A1A06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35463D-8CED-1051-51BA-3618E108E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DB5F4-F374-FBC5-A887-6CC7DD4BC0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95526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Read the description on the following slides and write down which source of finance it is.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/>
              <a:t>Write answers clearly on mini whiteboards.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Sources of finance recap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550ED16-8885-A3A3-9FE3-4407F1D37F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7892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FDD45-B606-260D-B717-885E6291EA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Revenue comes from recurring consumption of products, services or content.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025356-42B2-037F-C172-C844BE7A7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49B2D2-05EC-AAF0-F9C3-FB515539A7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DE30D-9E43-8F15-FFA6-F58602125F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10866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0D874-8B74-0139-5CE0-CA9B2EDB82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Products or services received or used at set increments.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290D2B4-CA85-F2E8-4EC8-F34D216D0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75F010-AC64-25D5-DF1B-7B788DCDA3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8312E-E2B5-1E9E-7084-F09EF9C14A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5387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F5A978-C475-DC4E-F5B4-14EEC0340B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Actions of an individual or business generating income.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58BBFD-9024-83C7-1B71-BE0FA9DD7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9057D4-BFEA-E7EC-FFF1-7C0B9E3835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051FA-01B7-EA49-2341-4752862174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7296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EF636B-7980-1641-D98F-B5926BFE6F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Different producers working together.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9ECC602-B7EA-B0CE-AF8E-53A10BFE7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6137B6-B919-C7C6-C592-77069E6692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C2082-EF98-850B-66F2-2E603D9339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3888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F0B5B-8ECD-D372-51B6-BEE8AAADD5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Financing comes from a grant.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EDAD03-9668-2FE2-F298-F9301035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E7DC6A-1504-33C7-15D8-A07C091E50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FF7D5-ADC6-FC18-A41C-1A7290ED49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90054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A5148-0761-36AC-FEBF-43966EA7EC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Financing spread across different producers.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695734-9358-950D-4A9B-1FE9C3714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9BCE10-B0E5-2BB0-3453-FB18911224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38C75-2958-0925-506B-0767B59A40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4524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628B9-FB50-4279-767E-E5E8654385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Access to funding from different countries or regions.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407E71-D252-B933-2200-6832BB659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439939-8648-CF52-B055-06282CA05A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31302-13DC-7F6F-EC66-89F51E30CA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3932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B71AB6-3964-9DAA-666E-6180817147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Revenue from direct sales.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8096FF0-676A-2A84-235B-698BC4EB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3C6F22-BCDC-CEBC-514F-6C680FA342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65948-740F-F728-C303-FEC58AC43C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81661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033B8-7BAC-3CF0-BE9E-8A190C131F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noProof="0" dirty="0"/>
              <a:t>Use the Comparative analysis grid template to critically compare the different models of monetisation.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599246-DAE3-9C20-3CC2-48D42D323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analysis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7AA53B-E426-B1F6-AC84-1AC6F68E2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14FA6-A078-ED4F-462F-C3BF7E133B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190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AD814-E20C-EF20-554B-1455F4DA9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AEE64-DA20-968B-4B84-4A3666D8F7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Television industry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63E32E-FE65-5BA7-859B-4FECE6ACC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56E32E-6671-8682-ACE6-1FC7CE44B3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ACD55-1678-90B0-76A6-A2E8203B79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15548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9E161-D2B9-887B-9BB5-615053713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noProof="0" dirty="0"/>
              <a:t>In pairs, you will each be assigned an argument, either for or against your assigned monetisation model.</a:t>
            </a:r>
          </a:p>
          <a:p>
            <a:endParaRPr lang="en-GB" noProof="0" dirty="0"/>
          </a:p>
          <a:p>
            <a:r>
              <a:rPr lang="en-GB" noProof="0" dirty="0"/>
              <a:t>After five minutes of preparation time, you will discuss with your partner.</a:t>
            </a:r>
          </a:p>
          <a:p>
            <a:endParaRPr lang="en-GB" noProof="0" dirty="0"/>
          </a:p>
          <a:p>
            <a:r>
              <a:rPr lang="en-GB" noProof="0" dirty="0"/>
              <a:t>After a five-minute debate, swap roles and repeat the same process, this time on a different monetisation model.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AE7E41-9698-0AD2-CD19-CB39C1046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0" dirty="0"/>
              <a:t>Monetisation models discussion task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C5B29D-9EDD-2E25-1A9F-3336561973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6861B-AB8C-8EFD-5151-3B9E6412DA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401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0198C-1C08-AE13-E393-85DBCC8362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noProof="0" dirty="0"/>
              <a:t>Use the Monetisation models scenario. Consider the benefits and challenges of each model.</a:t>
            </a:r>
          </a:p>
          <a:p>
            <a:endParaRPr lang="en-GB" noProof="0" dirty="0"/>
          </a:p>
          <a:p>
            <a:r>
              <a:rPr lang="en-GB" noProof="0" dirty="0"/>
              <a:t>Write a justification for your choice of the most appropriate monetisation model.</a:t>
            </a:r>
          </a:p>
          <a:p>
            <a:endParaRPr lang="en-GB" noProof="0" dirty="0"/>
          </a:p>
          <a:p>
            <a:r>
              <a:rPr lang="en-GB" noProof="0" dirty="0"/>
              <a:t>Provide bullet point notes on the remaining models that were not selected, justifying these choices.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6FA4F2-4FC0-A304-3CB4-1BAE8C6C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Monetisation models scenario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CFB2D7-1A01-3574-72E2-559BE199CD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3616C-399E-594D-F9FC-9B8E6082E2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56907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22009-4323-D667-747E-40195D36C6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noProof="0" dirty="0"/>
              <a:t>Come up with an idea for a media product for each type of monetisation model.</a:t>
            </a:r>
          </a:p>
          <a:p>
            <a:endParaRPr lang="en-GB" noProof="0" dirty="0"/>
          </a:p>
          <a:p>
            <a:r>
              <a:rPr lang="en-GB" noProof="0" dirty="0"/>
              <a:t>You should consider the factors of each model and what kind of media best suits it.</a:t>
            </a:r>
          </a:p>
          <a:p>
            <a:endParaRPr lang="en-GB" noProof="0" dirty="0"/>
          </a:p>
          <a:p>
            <a:r>
              <a:rPr lang="en-GB" noProof="0" dirty="0"/>
              <a:t>Justify your choices with explanations.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6E8A3B-A60B-C920-E97C-BA1B87890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Appropriate media and monetisation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49B4AE-62D6-5981-DA71-DD49565E3C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464A3-5CBD-6658-D047-0A01AF0D85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5340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7D8867-086A-2816-5C18-6CB787543A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For homework, make a list of what you believe are the key tasks in the production process for a film/television series, beginning from ideas conception to delivery of the product.</a:t>
            </a:r>
          </a:p>
          <a:p>
            <a:endParaRPr lang="en-GB" dirty="0"/>
          </a:p>
          <a:p>
            <a:r>
              <a:rPr lang="en-GB" dirty="0"/>
              <a:t>Bring these with you to the next lesson.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F753A2-DA5E-85D2-244F-24591CF68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task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1C62EF-75AD-6B4F-14AF-3FBE8632DD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9767E-7F91-67D7-3C1D-729F1F6377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7013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Production process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In your pairs, compare and contrast each other’s homework task, highlighting the differences in your production processes.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/>
              <a:t>Use the Production process hand-out to correct any mistakes from your homework tasks.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 task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55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58B75-60D9-2925-C06C-C81D12690E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237123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10B16-3E7D-0834-0397-F13FBD97DA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Use your corrected homework tasks and the Production process hand-out to design a flowchart of the production process.</a:t>
            </a:r>
          </a:p>
          <a:p>
            <a:endParaRPr lang="en-US" dirty="0"/>
          </a:p>
          <a:p>
            <a:r>
              <a:rPr lang="en-US" dirty="0"/>
              <a:t>Place sticky notes on the flipchart paper and use pens to create a visually appealing flow chart.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C827E2-32F5-8987-7DE0-B583D5138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charts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88903B-F9CF-6412-99F4-F82BE3692C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0397C-F97E-D2CE-85B0-10CCB06290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70518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5F3D5-2FCE-6E67-FD1C-C6106204EF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In your group, research your assigned phase of the production process and map out the key tasks in it.</a:t>
            </a:r>
          </a:p>
          <a:p>
            <a:endParaRPr lang="en-US" dirty="0"/>
          </a:p>
          <a:p>
            <a:r>
              <a:rPr lang="en-US" dirty="0"/>
              <a:t>Write on flipchart paper: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k</a:t>
            </a:r>
            <a:r>
              <a:rPr lang="en-GB" b="0" dirty="0"/>
              <a:t>ey activities involved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ke</a:t>
            </a:r>
            <a:r>
              <a:rPr lang="en-GB" b="0" dirty="0"/>
              <a:t>y personnel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factors that need to be considered</a:t>
            </a:r>
          </a:p>
          <a:p>
            <a:pPr marL="342900" indent="-342900">
              <a:buFont typeface="System Font Regular"/>
              <a:buChar char="–"/>
            </a:pPr>
            <a:r>
              <a:rPr lang="en-GB" b="0" dirty="0"/>
              <a:t>challenges and </a:t>
            </a:r>
            <a:r>
              <a:rPr lang="en-GB" dirty="0"/>
              <a:t>solutions.</a:t>
            </a:r>
            <a:endParaRPr lang="en-GB" b="0" dirty="0"/>
          </a:p>
          <a:p>
            <a:r>
              <a:rPr lang="en-US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10BCB6-7394-A58D-6B36-D9ED5E4A8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task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F3E280-935A-5000-8AC9-C46B7A57BF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58F90-C7EF-CA92-1024-0966F3394D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39247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173554-7893-9557-EC7C-A43346C02F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Individually, develop an idea for a new web series using the Web series work-based scenario brief.</a:t>
            </a:r>
          </a:p>
          <a:p>
            <a:endParaRPr lang="en-US" dirty="0"/>
          </a:p>
          <a:p>
            <a:r>
              <a:rPr lang="en-US" dirty="0"/>
              <a:t>Your idea should contain: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</a:t>
            </a:r>
            <a:r>
              <a:rPr lang="en-GB" b="0" dirty="0"/>
              <a:t>n overview of the content of the series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themes and ideas related to the series</a:t>
            </a:r>
            <a:endParaRPr lang="en-GB" b="0" dirty="0"/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k</a:t>
            </a:r>
            <a:r>
              <a:rPr lang="en-GB" b="0" dirty="0"/>
              <a:t>ey activities along the production process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key personnel required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 rough production timeline.</a:t>
            </a:r>
          </a:p>
          <a:p>
            <a:pPr marL="342900" indent="-342900">
              <a:buFontTx/>
              <a:buChar char="-"/>
            </a:pPr>
            <a:endParaRPr lang="en-GB" b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4E9866-5495-94BC-C915-3A1180163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series work-based scenario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65A85E-1505-09E2-750B-B71CE2B9FD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F7853-5D87-241B-CB1F-D3DC1DF101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8595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6F1B0B-3F5E-F70F-683B-0DC2D9212C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Come to the next lesson with one strength and one suggested improvement on your web series ideas.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EC5F49-F4CB-8E08-3A4F-17D1CEFE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task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C31E42-30B6-1519-4FD4-C4649D4B0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C42D4-A014-81F2-5DDE-BB3C09DBA2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450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70348-4435-B96C-14BD-FF6E5F33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6FBD79-A533-EE7E-F8F2-3A7839C234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Performing arts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1C7BB1-600C-1DA5-D79E-FD4B474CC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CD4A98-5F35-4073-1DA6-D5D0E66FCE9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4729C-0754-5321-C422-E2020A156C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619491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Economics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Gather your web series ideas work and your homework task. Think, pair, share on your strengths and suggested improvements.</a:t>
            </a:r>
            <a:endParaRPr lang="en-GB" sz="2400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Homework task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61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883F725-147E-59C4-5661-E77F1AA1DD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1626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B722D-E8D4-692A-E547-3D5D688DEA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Common sources of finance: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Commercial: contractual financial support.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Sponsorship: helps fund another person, organisation or project.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Incentives: payment or concession to encourage a required output.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Crowdfunding: money raised through a group of contributors.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Grants: sums of money awarded to support development and operations.</a:t>
            </a:r>
            <a:endParaRPr lang="en-US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1DAD5B-79DD-0845-575A-6A1839B51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content recap 1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67382B5-998A-B403-80C3-0D3A4547E5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AF52FB-1162-4832-4D1E-E1CCCD80FD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739253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8E648-5F00-9E69-87F2-07F557B8EF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noProof="0" dirty="0"/>
              <a:t>Monetisation models:</a:t>
            </a:r>
          </a:p>
          <a:p>
            <a:pPr marL="342900" indent="-342900">
              <a:buFont typeface="System Font Regular"/>
              <a:buChar char="–"/>
            </a:pPr>
            <a:r>
              <a:rPr lang="en-GB" noProof="0" dirty="0"/>
              <a:t>Commissioned: content created </a:t>
            </a:r>
            <a:r>
              <a:rPr lang="en-GB" dirty="0" err="1"/>
              <a:t>upo</a:t>
            </a:r>
            <a:r>
              <a:rPr lang="en-GB" noProof="0" dirty="0"/>
              <a:t>n request of the commissioner.</a:t>
            </a:r>
          </a:p>
          <a:p>
            <a:pPr marL="342900" indent="-342900">
              <a:buFont typeface="System Font Regular"/>
              <a:buChar char="–"/>
            </a:pPr>
            <a:r>
              <a:rPr lang="en-GB" noProof="0" dirty="0"/>
              <a:t>Co-productions: collaboration between different producers.</a:t>
            </a:r>
          </a:p>
          <a:p>
            <a:pPr marL="342900" indent="-342900">
              <a:buFont typeface="System Font Regular"/>
              <a:buChar char="–"/>
            </a:pPr>
            <a:r>
              <a:rPr lang="en-GB" noProof="0" dirty="0"/>
              <a:t>Self-generated: income solely generated from the actions of the business or individual.</a:t>
            </a:r>
          </a:p>
          <a:p>
            <a:pPr marL="342900" indent="-342900">
              <a:buFont typeface="System Font Regular"/>
              <a:buChar char="–"/>
            </a:pPr>
            <a:r>
              <a:rPr lang="en-GB" noProof="0" dirty="0"/>
              <a:t>Subscription: revenue comes from retention of paying subscribers.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72ED14-F3B8-F9DC-3D4C-525BBC56AE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63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2156DC-892E-832C-DB39-C9E0240AB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content recap 2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8BCBD9-F58D-B836-B39E-2659EB880C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1951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D5C5A5-5EF5-8F37-FAAC-A41EB4A454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Production process: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Establish the need for content.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Generate ideas and creative vision.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Execute planning, source funding and materials.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Pre-production.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Production.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Post-production.</a:t>
            </a:r>
          </a:p>
          <a:p>
            <a:pPr marL="342900" indent="-342900">
              <a:buFontTx/>
              <a:buChar char="-"/>
            </a:pPr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5D35D1-E23E-DC57-F9E6-464E16E6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content recap 3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9A1B52-6E11-D7AD-910B-E6D2B7172F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C4290-24B7-97FA-DB85-E47090D135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53681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E8911-13CC-98CA-7FFB-EC41DA6E00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In your groups, develop a multimedia project using the Multimedia project scenario brief.</a:t>
            </a:r>
          </a:p>
          <a:p>
            <a:endParaRPr lang="en-GB" dirty="0"/>
          </a:p>
          <a:p>
            <a:r>
              <a:rPr lang="en-GB" dirty="0"/>
              <a:t>Your project should include: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the monetisation model you will adopt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how you will generate revenue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an outline of the creative vision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an outline of the production process</a:t>
            </a:r>
          </a:p>
          <a:p>
            <a:pPr marL="342900" indent="-342900">
              <a:buFont typeface="System Font Regular"/>
              <a:buChar char="–"/>
            </a:pPr>
            <a:r>
              <a:rPr lang="en-GB" dirty="0"/>
              <a:t>your source(s) of finance and funding.</a:t>
            </a:r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444E99-2A7A-86A6-7664-6DC219257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Multimedia project scenario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20D836-33CA-1D16-1CD0-EC958A2313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37FA4-F8BD-9326-D526-2BA372F3C3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51842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00932E-589B-69C4-DF16-93D2D143A8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Put together a slide deck that responds to all the points in the brief.</a:t>
            </a:r>
          </a:p>
          <a:p>
            <a:endParaRPr lang="en-GB" dirty="0"/>
          </a:p>
          <a:p>
            <a:r>
              <a:rPr lang="en-GB" dirty="0"/>
              <a:t>Each group member should be responsible for part of the slide deck.</a:t>
            </a:r>
          </a:p>
          <a:p>
            <a:endParaRPr lang="en-GB" dirty="0"/>
          </a:p>
          <a:p>
            <a:r>
              <a:rPr lang="en-GB" dirty="0"/>
              <a:t>Add a voiceover to each part of the slide deck.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9FEEF-F4B2-3CAB-41D1-1F19CE899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Multimedia project scenario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8D727F-B420-6B9F-0A8A-11562E82DE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91AC9-F47A-3BE5-AA51-7DC5682E39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65123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E12C83-7594-CDC2-9E96-045EFA9B5F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US" dirty="0"/>
              <a:t>Access another group’s slide deck from the shared platform.</a:t>
            </a:r>
          </a:p>
          <a:p>
            <a:endParaRPr lang="en-US" dirty="0"/>
          </a:p>
          <a:p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Write a minimum of two questions about the concept on the shared platform for the creators of the slide deck to read.</a:t>
            </a:r>
          </a:p>
          <a:p>
            <a:endParaRPr lang="en-GB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Access the questions about your concept on your slide deck and respond to them in the shared area.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AFD9DC-478B-30B0-8C2D-64C2A8DF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Multimedia project scenario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938ADD-3F8A-D07B-33DB-6EEBC93888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0721D-96F2-4C27-906F-E400193432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24154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Applied purpose scenario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9C29B-33D8-1E3E-1DBB-F8D0CD95C47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>
            <a:normAutofit/>
          </a:bodyPr>
          <a:lstStyle/>
          <a:p>
            <a:r>
              <a:rPr lang="en-GB" dirty="0"/>
              <a:t>What is one effective way a business in the creative industry can diversify its revenue streams?</a:t>
            </a:r>
          </a:p>
          <a:p>
            <a:pPr marL="457200" lvl="1" indent="0">
              <a:buNone/>
            </a:pPr>
            <a:r>
              <a:rPr lang="en-GB" sz="2400" dirty="0"/>
              <a:t>A)	Explore digital platforms and online sales</a:t>
            </a:r>
          </a:p>
          <a:p>
            <a:pPr marL="457200" lvl="1" indent="0">
              <a:buNone/>
            </a:pPr>
            <a:r>
              <a:rPr lang="en-GB" sz="2400" dirty="0"/>
              <a:t>B)	Seek international partners</a:t>
            </a:r>
          </a:p>
          <a:p>
            <a:pPr marL="457200" lvl="1" indent="0">
              <a:buNone/>
            </a:pPr>
            <a:r>
              <a:rPr lang="en-GB" sz="2400" dirty="0"/>
              <a:t>C)	Apply for government funding</a:t>
            </a:r>
          </a:p>
          <a:p>
            <a:pPr marL="457200" lvl="1" indent="0">
              <a:buNone/>
            </a:pPr>
            <a:r>
              <a:rPr lang="en-GB" sz="2400" dirty="0"/>
              <a:t>D)	Hire more staff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ECB86-8C0E-9E02-D6DA-9E455BBF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B0571-253F-6595-E76E-79FF1D68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53CA0E-05BF-4B6B-CBAF-083B8652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591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A706E-C0DB-3103-1E3E-160EC390B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9E0A9-157B-A1F8-8027-55E66F49DF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Logistics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A5DEE5-2C75-65B7-28A7-98B609F55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3FF094-ACA8-4CB3-26BC-FFCDA3455B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44150-3929-E3BE-2E19-DB41E5CBE1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909111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7C68D-A2FA-8849-A4B9-3F8B48572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8E671-91F4-1EAF-31AA-D1D5BFB004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kern="1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How can creative businesses address the challenge of funding and investment?</a:t>
            </a:r>
            <a:endParaRPr lang="en-GB" kern="100" noProof="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GB" sz="2400" b="0" kern="1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Make staff members redundant</a:t>
            </a:r>
            <a:endParaRPr lang="en-GB" sz="2400" b="0" kern="100" noProof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GB" sz="2400" b="0" kern="1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Explore external sponsorship</a:t>
            </a:r>
            <a:endParaRPr lang="en-GB" sz="2400" b="0" kern="100" noProof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GB" sz="2400" b="0" kern="1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Invest in other businesses</a:t>
            </a:r>
            <a:endParaRPr lang="en-GB" sz="2400" b="0" kern="100" noProof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GB" sz="2400" b="0" kern="100" noProof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Build relationships with larger organisations</a:t>
            </a:r>
            <a:endParaRPr lang="en-GB" sz="2400" b="0" kern="100" noProof="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GB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5363BF-CC8C-F580-2FD1-295F35367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2539A3-6642-15FF-4CE0-767D1266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B21A5-F241-7C2B-7235-C7652ADB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01962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24697-FA99-1496-C639-11658E5AD6B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r>
              <a:rPr lang="en-GB" dirty="0"/>
              <a:t>What is a key approach to building a strong brand presence in the creative economy?</a:t>
            </a:r>
          </a:p>
          <a:p>
            <a:pPr lvl="1"/>
            <a:endParaRPr lang="en-GB" sz="2400" b="0" dirty="0"/>
          </a:p>
          <a:p>
            <a:pPr marL="457200" lvl="1" indent="0">
              <a:buNone/>
            </a:pPr>
            <a:r>
              <a:rPr lang="en-GB" sz="2400" b="0" dirty="0"/>
              <a:t>A)	Producing as much content as possible</a:t>
            </a:r>
          </a:p>
          <a:p>
            <a:pPr marL="457200" lvl="1" indent="0">
              <a:buNone/>
            </a:pPr>
            <a:r>
              <a:rPr lang="en-GB" sz="2400" b="0" dirty="0"/>
              <a:t>B)	Embracing trade unions</a:t>
            </a:r>
          </a:p>
          <a:p>
            <a:pPr marL="457200" lvl="1" indent="0">
              <a:buNone/>
            </a:pPr>
            <a:r>
              <a:rPr lang="en-GB" sz="2400" b="0" dirty="0"/>
              <a:t>C)	Clear and consistent branding</a:t>
            </a:r>
          </a:p>
          <a:p>
            <a:pPr marL="457200" lvl="1" indent="0">
              <a:buNone/>
            </a:pPr>
            <a:r>
              <a:rPr lang="en-GB" sz="2400" b="0" dirty="0"/>
              <a:t>D)	Expanding internationally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26127-2447-1BFE-C9AC-48C7BD7BE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163F38-2EAC-4BFE-3206-4F3B77E21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F55B2E-7861-5283-F39B-1A3FC8D3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3264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B5E62-FF87-5F7D-E913-E13BA37BB3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What role can partnerships and collaborations play in the growth of creative businesses?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Enhance resource sharing and market reach</a:t>
            </a:r>
            <a:endParaRPr lang="en-GB" sz="24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Diversify audiences</a:t>
            </a:r>
            <a:endParaRPr lang="en-GB" sz="24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Lower costs</a:t>
            </a:r>
            <a:endParaRPr lang="en-GB" sz="24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85850" lvl="1" indent="-342900">
              <a:lnSpc>
                <a:spcPct val="107000"/>
              </a:lnSpc>
              <a:spcAft>
                <a:spcPts val="800"/>
              </a:spcAft>
              <a:buFont typeface="Aptos,Arial,ＭＳ 明朝"/>
              <a:buAutoNum type="alphaUcParenR"/>
            </a:pP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Smoother supply chains</a:t>
            </a:r>
            <a:endParaRPr lang="en-GB" sz="24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2EAEF3-653E-699C-6EA3-C1858117B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70FBA-15FE-8D31-94BF-DD6E7C045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62201-746B-2A15-3046-3F5430073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74682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6ECAC-2EE5-6BF2-4447-54576832F1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>
            <a:normAutofit/>
          </a:bodyPr>
          <a:lstStyle/>
          <a:p>
            <a:r>
              <a:rPr lang="en-GB" dirty="0"/>
              <a:t>What is an effective way for creative businesses to engage more with their audiences?</a:t>
            </a:r>
          </a:p>
          <a:p>
            <a:pPr lvl="1"/>
            <a:endParaRPr lang="en-GB" sz="2400" dirty="0"/>
          </a:p>
          <a:p>
            <a:pPr marL="457200" lvl="1" indent="0">
              <a:buNone/>
            </a:pPr>
            <a:r>
              <a:rPr lang="en-GB" sz="2400" dirty="0"/>
              <a:t>A)	Spend more time scrolling social media</a:t>
            </a:r>
          </a:p>
          <a:p>
            <a:pPr marL="457200" lvl="1" indent="0">
              <a:buNone/>
            </a:pPr>
            <a:r>
              <a:rPr lang="en-GB" sz="2400" dirty="0"/>
              <a:t>B)	Produce as much content as possible</a:t>
            </a:r>
          </a:p>
          <a:p>
            <a:pPr marL="457200" lvl="1" indent="0">
              <a:buNone/>
            </a:pPr>
            <a:r>
              <a:rPr lang="en-GB" sz="2400" dirty="0"/>
              <a:t>C)	Phone people up</a:t>
            </a:r>
          </a:p>
          <a:p>
            <a:pPr marL="457200" lvl="1" indent="0">
              <a:buNone/>
            </a:pPr>
            <a:r>
              <a:rPr lang="en-GB" sz="2400" dirty="0"/>
              <a:t>D)	Create interactive content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A4E0E7-4026-D4DC-965B-FC0A6A88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quiz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FFDEA-CDA2-1FA2-11BF-C40582144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0AF73-9A2C-24EB-DC94-1AB72B4C9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29422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8A32C-CB5E-D85E-CD37-F52A6B311A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noProof="0" dirty="0">
                <a:latin typeface="Arial"/>
                <a:ea typeface="Calibri"/>
                <a:cs typeface="Arial"/>
              </a:rPr>
              <a:t>Roles:</a:t>
            </a:r>
            <a:r>
              <a:rPr lang="en-GB" b="0" noProof="0" dirty="0">
                <a:latin typeface="Arial"/>
                <a:ea typeface="Calibri"/>
                <a:cs typeface="Arial"/>
              </a:rPr>
              <a:t> always keep in mind the specific needs of the business when deciding what roles to fill.</a:t>
            </a:r>
            <a:endParaRPr lang="en-GB" noProof="0" dirty="0">
              <a:cs typeface="Arial"/>
            </a:endParaRPr>
          </a:p>
          <a:p>
            <a:pPr marL="342900" indent="-342900">
              <a:buChar char="•"/>
            </a:pPr>
            <a:endParaRPr lang="en-GB" sz="2400" b="0" noProof="0" dirty="0">
              <a:latin typeface="Arial"/>
              <a:ea typeface="Calibri"/>
              <a:cs typeface="Arial"/>
            </a:endParaRPr>
          </a:p>
          <a:p>
            <a:r>
              <a:rPr lang="en-GB" noProof="0" dirty="0">
                <a:latin typeface="Arial"/>
                <a:ea typeface="Calibri"/>
                <a:cs typeface="Arial"/>
              </a:rPr>
              <a:t>Organisations:</a:t>
            </a:r>
            <a:r>
              <a:rPr lang="en-GB" b="0" noProof="0" dirty="0">
                <a:latin typeface="Arial"/>
                <a:ea typeface="Calibri"/>
                <a:cs typeface="Arial"/>
              </a:rPr>
              <a:t> what kind of organisation is it? This will have a big impact on the aims/objectives of the business.</a:t>
            </a:r>
          </a:p>
          <a:p>
            <a:pPr marL="342900" indent="-342900">
              <a:buFont typeface="System Font Regular"/>
              <a:buChar char="–"/>
            </a:pPr>
            <a:r>
              <a:rPr lang="en-GB" sz="2400" b="0" dirty="0">
                <a:ea typeface="Calibri"/>
                <a:cs typeface="Arial"/>
              </a:rPr>
              <a:t>Refer to hand-out on different types of organisations and their characteristics.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DD7183-98EB-2BA4-3C4F-1026D4B33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Proposal requirements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3E357-17B6-4A61-E93D-958056F7D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CD327B-828A-A83C-DEAA-795D9F32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82955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31ACF-88A6-8D81-2594-A662F11D69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en-US" dirty="0">
                <a:cs typeface="Arial"/>
              </a:rPr>
              <a:t>Relevant bodies:</a:t>
            </a:r>
            <a:r>
              <a:rPr lang="en-US" b="0" dirty="0">
                <a:cs typeface="Arial"/>
              </a:rPr>
              <a:t> </a:t>
            </a:r>
          </a:p>
          <a:p>
            <a:pPr marL="342900" indent="-342900">
              <a:buFont typeface="System Font Regular"/>
              <a:buChar char="–"/>
            </a:pPr>
            <a:r>
              <a:rPr lang="en-US" sz="2400" b="0" dirty="0">
                <a:cs typeface="Arial"/>
              </a:rPr>
              <a:t>Who will you need to work with?</a:t>
            </a:r>
          </a:p>
          <a:p>
            <a:pPr marL="342900" indent="-342900">
              <a:buFont typeface="System Font Regular"/>
              <a:buChar char="–"/>
            </a:pPr>
            <a:r>
              <a:rPr lang="en-US" sz="2400" b="0" dirty="0">
                <a:cs typeface="Arial"/>
              </a:rPr>
              <a:t>What rules/guidelines do you need to adhere to?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>
              <a:cs typeface="Arial"/>
            </a:endParaRPr>
          </a:p>
          <a:p>
            <a:r>
              <a:rPr lang="en-US" dirty="0">
                <a:cs typeface="Arial"/>
              </a:rPr>
              <a:t>Finance: </a:t>
            </a:r>
          </a:p>
          <a:p>
            <a:pPr marL="342900" indent="-342900">
              <a:buFont typeface="System Font Regular"/>
              <a:buChar char="–"/>
            </a:pPr>
            <a:r>
              <a:rPr lang="en-US" sz="2400" b="0" dirty="0">
                <a:cs typeface="Arial"/>
              </a:rPr>
              <a:t>How is your business financed? </a:t>
            </a:r>
            <a:endParaRPr lang="en-US" b="0" dirty="0">
              <a:cs typeface="Arial"/>
            </a:endParaRPr>
          </a:p>
          <a:p>
            <a:pPr marL="342900" indent="-342900">
              <a:buFont typeface="System Font Regular"/>
              <a:buChar char="–"/>
            </a:pPr>
            <a:r>
              <a:rPr lang="en-US" sz="2400" b="0" dirty="0">
                <a:cs typeface="Arial"/>
              </a:rPr>
              <a:t>What will be the benefits/drawbacks of financing this way?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C3CD22-609A-EE88-ADB9-AE11466DE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Proposal requirements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776A2B-ABDD-BA26-F209-13349EFE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9BEEC-FEEB-B63E-71B1-A5BF9A5E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07299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B903C-EDA5-8A6B-D3F6-E60E7BF643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noProof="0" dirty="0">
                <a:cs typeface="Arial"/>
              </a:rPr>
              <a:t>Monetisation: </a:t>
            </a:r>
          </a:p>
          <a:p>
            <a:pPr marL="342900" indent="-342900">
              <a:buFont typeface="System Font Regular"/>
              <a:buChar char="–"/>
            </a:pPr>
            <a:r>
              <a:rPr lang="en-GB" sz="2400" b="0" noProof="0" dirty="0">
                <a:cs typeface="Arial"/>
              </a:rPr>
              <a:t>How will the business monetise its product/services?</a:t>
            </a:r>
          </a:p>
          <a:p>
            <a:pPr marL="342900" indent="-342900">
              <a:buChar char="•"/>
            </a:pPr>
            <a:endParaRPr lang="en-GB" b="0" noProof="0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AB5E89-9330-0E3B-0A27-F69431A88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Proposal requirements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808A10-2498-DA55-E6B0-31F7F661F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86A68-70CE-1145-49E8-762088C73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18475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BB8DD-A24C-272B-62C4-8643A27BC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7B703-50EF-2140-E369-3AB2C03685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614320" cy="3459831"/>
          </a:xfrm>
        </p:spPr>
        <p:txBody>
          <a:bodyPr vert="horz" lIns="0" tIns="0" rIns="0" bIns="0" rtlCol="0" anchor="t"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Outline the production process for an example of a piece of content that could work as a good launch product for Backyard Film Productions.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US" sz="2400" b="0" dirty="0">
                <a:cs typeface="Arial"/>
              </a:rPr>
              <a:t>What would be a good type of product to launch Backyard Film Productions with</a:t>
            </a:r>
            <a:r>
              <a:rPr lang="en-US" b="0" dirty="0">
                <a:cs typeface="Arial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US" sz="2400" b="0" dirty="0">
                <a:cs typeface="Arial"/>
              </a:rPr>
              <a:t>What would be the key stages of the production process for this content?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stem Font Regular"/>
              <a:buChar char="–"/>
            </a:pPr>
            <a:r>
              <a:rPr lang="en-US" sz="2400" b="0" dirty="0">
                <a:cs typeface="Arial"/>
              </a:rPr>
              <a:t>What are the requirements of these stages?</a:t>
            </a:r>
            <a:endParaRPr lang="en-US" b="0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9FCC1-58A6-2455-0BC3-7A525401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Proposal requirements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0E0A56-10B7-CB92-4671-74D7410B4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F42BA-7103-1DAD-5FB2-3499F38C8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107500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Peer review and feedback</a:t>
            </a:r>
            <a:endParaRPr lang="en-US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AD875B-74B0-1755-E518-B75756F1B8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1347614"/>
            <a:ext cx="8437562" cy="3098617"/>
          </a:xfrm>
        </p:spPr>
        <p:txBody>
          <a:bodyPr vert="horz" lIns="0" tIns="0" rIns="0" bIns="0" rtlCol="0" anchor="t">
            <a:normAutofit lnSpcReduction="10000"/>
          </a:bodyPr>
          <a:lstStyle/>
          <a:p>
            <a:endParaRPr lang="en-GB" noProof="0" dirty="0">
              <a:cs typeface="Arial"/>
            </a:endParaRPr>
          </a:p>
          <a:p>
            <a:r>
              <a:rPr lang="en-GB" noProof="0" dirty="0">
                <a:cs typeface="Arial"/>
              </a:rPr>
              <a:t>Be specific and focused:</a:t>
            </a:r>
          </a:p>
          <a:p>
            <a:endParaRPr lang="en-GB" sz="2400" noProof="0" dirty="0">
              <a:cs typeface="Arial"/>
            </a:endParaRPr>
          </a:p>
          <a:p>
            <a:r>
              <a:rPr lang="en-GB" sz="2400" b="0" noProof="0" dirty="0">
                <a:cs typeface="Arial"/>
              </a:rPr>
              <a:t>Avoid generalities. Clearly describe the specific behaviour or outcome you are addressing.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  <a:p>
            <a:r>
              <a:rPr lang="en-GB" b="0" noProof="0" dirty="0">
                <a:cs typeface="Arial"/>
              </a:rPr>
              <a:t>Example: instead of saying, “your report was good”, say, “your report was well organised and the data analysis was thorough”.</a:t>
            </a:r>
          </a:p>
          <a:p>
            <a:pPr marL="342900" indent="-342900">
              <a:buChar char="•"/>
            </a:pPr>
            <a:endParaRPr lang="en-GB" noProof="0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6074A-BE27-39F4-1E8E-4F9D05758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cs typeface="Arial"/>
              </a:rPr>
              <a:t>Appropriate and constructive feedback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04890-F8A4-5C9F-96DF-F41267D1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08FD9-6A9D-E843-7BE1-3CFD0B24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580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FA31E-3F71-360A-7C7F-016B1B96D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02052-BC75-4BEB-560D-79B1FB9669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Publishing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97F5CC-1AD5-AFC3-15EE-5ECC6040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3F7EB7-B40B-A9AA-700C-B06171A293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E5D83-8591-6F2F-3B29-27EC01891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70946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0FAE0-774B-028A-0747-23BD816417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8000" y="1431305"/>
            <a:ext cx="8667840" cy="3459831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>
                <a:cs typeface="Arial"/>
              </a:rPr>
              <a:t>Be balanced and fair:</a:t>
            </a:r>
          </a:p>
          <a:p>
            <a:pPr marL="342900" indent="-342900">
              <a:buFont typeface="System Font Regular"/>
              <a:buChar char="–"/>
            </a:pPr>
            <a:r>
              <a:rPr lang="en-US" sz="2400" b="0" dirty="0">
                <a:cs typeface="Arial"/>
              </a:rPr>
              <a:t>Highlight both strengths and areas for improvement.</a:t>
            </a:r>
          </a:p>
          <a:p>
            <a:pPr lvl="1"/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Offer actionable suggestions:</a:t>
            </a:r>
            <a:endParaRPr lang="en-US" sz="2800" dirty="0">
              <a:cs typeface="Arial"/>
            </a:endParaRPr>
          </a:p>
          <a:p>
            <a:pPr marL="342900" indent="-342900">
              <a:buFont typeface="System Font Regular"/>
              <a:buChar char="–"/>
            </a:pPr>
            <a:r>
              <a:rPr lang="en-US" sz="2400" b="0" dirty="0">
                <a:cs typeface="Arial"/>
              </a:rPr>
              <a:t>Provide clear and practical advice on how to improve.</a:t>
            </a:r>
            <a:endParaRPr lang="en-US" sz="2400" dirty="0">
              <a:cs typeface="Arial"/>
            </a:endParaRPr>
          </a:p>
          <a:p>
            <a:pPr indent="-342900"/>
            <a:endParaRPr lang="en-US" b="0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2A00EC-9307-D470-38F5-135FF00FA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cs typeface="Arial"/>
              </a:rPr>
              <a:t>Appropriate and constructive feedback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01F4E-700A-4117-D723-5D7D85ED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3ED2F-4046-4ADB-0BA0-6DE0761D6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247630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dirty="0">
                <a:solidFill>
                  <a:srgbClr val="E51C41"/>
                </a:solidFill>
              </a:rPr>
              <a:t>ET-FOUNDATION.CO.UK</a:t>
            </a:r>
          </a:p>
        </p:txBody>
      </p:sp>
      <p:sp>
        <p:nvSpPr>
          <p:cNvPr id="13" name="Rectangle 12" descr="Abingdon &amp; Witney College logo" hidden="1">
            <a:extLst>
              <a:ext uri="{FF2B5EF4-FFF2-40B4-BE49-F238E27FC236}">
                <a16:creationId xmlns:a16="http://schemas.microsoft.com/office/drawing/2014/main" id="{E2C579EE-E5CC-4F9A-A5AE-7CAF0043E178}"/>
              </a:ext>
            </a:extLst>
          </p:cNvPr>
          <p:cNvSpPr/>
          <p:nvPr/>
        </p:nvSpPr>
        <p:spPr>
          <a:xfrm>
            <a:off x="1583803" y="1675517"/>
            <a:ext cx="1987550" cy="8445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This programme is funded by the Department for Education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FUNDED 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Nick Hardy, Abingdon &amp; Witney College, has produced this resource on behalf of the Education and Training Foundation</a:t>
            </a:r>
          </a:p>
        </p:txBody>
      </p:sp>
      <p:pic>
        <p:nvPicPr>
          <p:cNvPr id="2" name="Picture 1" descr="Abingdon &amp; Witney College logo">
            <a:extLst>
              <a:ext uri="{FF2B5EF4-FFF2-40B4-BE49-F238E27FC236}">
                <a16:creationId xmlns:a16="http://schemas.microsoft.com/office/drawing/2014/main" id="{1A94C02F-74E2-6B17-1A6F-DFD60C02BE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628" y="1685326"/>
            <a:ext cx="852188" cy="852188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PRODUCED BY</a:t>
            </a:r>
          </a:p>
        </p:txBody>
      </p:sp>
      <p:pic>
        <p:nvPicPr>
          <p:cNvPr id="5" name="Picture 4" descr="Education &amp; training foundation logo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81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CFD98BF-0056-C0F1-DD3E-7F8B84288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868" y="311092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Acknowledgements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8CF52C-CC2A-34D7-BE78-CC9EE1FF00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CD8FA-EAEA-D1A8-4BBC-4D6B21C83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34F187-B420-1067-35C6-E33BB08746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Music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7B9B4D-CA83-0FDD-D5AF-0F71B3E17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or non-creative industry?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0FE8EA-38F5-F4FD-D7AD-356ACB656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ACF25-DA8D-F89C-A511-12FE45A0D7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469020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76E745-D9E8-4D93-8B7F-BCE1E4A491AA}">
  <ds:schemaRefs>
    <ds:schemaRef ds:uri="http://purl.org/dc/terms/"/>
    <ds:schemaRef ds:uri="http://www.w3.org/XML/1998/namespace"/>
    <ds:schemaRef ds:uri="http://schemas.microsoft.com/office/2006/metadata/properties"/>
    <ds:schemaRef ds:uri="414d2ded-29cc-4abd-a1df-c646721ce55b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847a094-2edf-4950-a853-13ec668231ed"/>
  </ds:schemaRefs>
</ds:datastoreItem>
</file>

<file path=customXml/itemProps2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75BA6D-9A3E-4EBC-BEE3-96980AFD3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4d2ded-29cc-4abd-a1df-c646721ce55b"/>
    <ds:schemaRef ds:uri="2847a094-2edf-4950-a853-13ec668231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a169e5b-d06d-425a-8ada-913cd93d269c}" enabled="1" method="Standard" siteId="{2b0c71a1-8bce-4e07-8997-d1722db0364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2514</Words>
  <Application>Microsoft Office PowerPoint</Application>
  <PresentationFormat>On-screen Show (16:9)</PresentationFormat>
  <Paragraphs>507</Paragraphs>
  <Slides>81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6" baseType="lpstr">
      <vt:lpstr>Aptos,Arial,ＭＳ 明朝</vt:lpstr>
      <vt:lpstr>Arial</vt:lpstr>
      <vt:lpstr>Calibri</vt:lpstr>
      <vt:lpstr>System Font Regular</vt:lpstr>
      <vt:lpstr>ETF Master</vt:lpstr>
      <vt:lpstr>T LEVEL IN MEDIA, BROADCAST AND PRODUCTION</vt:lpstr>
      <vt:lpstr>1</vt:lpstr>
      <vt:lpstr>Aims and objectives</vt:lpstr>
      <vt:lpstr>Creative or non-creative industry?</vt:lpstr>
      <vt:lpstr>Creative or non-creative industry?</vt:lpstr>
      <vt:lpstr>Creative or non-creative industry?</vt:lpstr>
      <vt:lpstr>Creative or non-creative industry?</vt:lpstr>
      <vt:lpstr>Creative or non-creative industry?</vt:lpstr>
      <vt:lpstr>Creative or non-creative industry?</vt:lpstr>
      <vt:lpstr>Creative or non-creative industry?</vt:lpstr>
      <vt:lpstr>Creative or non-creative industry?</vt:lpstr>
      <vt:lpstr>Role responsibilities</vt:lpstr>
      <vt:lpstr>Production responsibilities scenario</vt:lpstr>
      <vt:lpstr>Glossary</vt:lpstr>
      <vt:lpstr>2</vt:lpstr>
      <vt:lpstr>Mind map</vt:lpstr>
      <vt:lpstr>Research task</vt:lpstr>
      <vt:lpstr>True or false</vt:lpstr>
      <vt:lpstr>Different businesses with different aims</vt:lpstr>
      <vt:lpstr>Bingo</vt:lpstr>
      <vt:lpstr>3</vt:lpstr>
      <vt:lpstr>Recap quiz</vt:lpstr>
      <vt:lpstr>Business aims and objectives</vt:lpstr>
      <vt:lpstr>Research</vt:lpstr>
      <vt:lpstr>Research sharing</vt:lpstr>
      <vt:lpstr>Professional scenarios</vt:lpstr>
      <vt:lpstr>Feedback</vt:lpstr>
      <vt:lpstr>4</vt:lpstr>
      <vt:lpstr>Key takeaways homework</vt:lpstr>
      <vt:lpstr>Flashcards</vt:lpstr>
      <vt:lpstr>New TV channel scenario</vt:lpstr>
      <vt:lpstr>Share plan</vt:lpstr>
      <vt:lpstr>Reflection prompt questions</vt:lpstr>
      <vt:lpstr>5</vt:lpstr>
      <vt:lpstr>Benefits and challenges recap questions</vt:lpstr>
      <vt:lpstr>Sources of finance research</vt:lpstr>
      <vt:lpstr>Sources of finance benefits and challenges</vt:lpstr>
      <vt:lpstr>Mock project scenario</vt:lpstr>
      <vt:lpstr>6</vt:lpstr>
      <vt:lpstr>Sources of finance recap</vt:lpstr>
      <vt:lpstr>1</vt:lpstr>
      <vt:lpstr>2</vt:lpstr>
      <vt:lpstr>3</vt:lpstr>
      <vt:lpstr>4</vt:lpstr>
      <vt:lpstr>5</vt:lpstr>
      <vt:lpstr>6</vt:lpstr>
      <vt:lpstr>7</vt:lpstr>
      <vt:lpstr>8</vt:lpstr>
      <vt:lpstr>Comparative analysis</vt:lpstr>
      <vt:lpstr>Monetisation models discussion task </vt:lpstr>
      <vt:lpstr>Monetisation models scenario</vt:lpstr>
      <vt:lpstr>Appropriate media and monetisation</vt:lpstr>
      <vt:lpstr>Homework task</vt:lpstr>
      <vt:lpstr>7</vt:lpstr>
      <vt:lpstr>Homework task</vt:lpstr>
      <vt:lpstr>Flow charts</vt:lpstr>
      <vt:lpstr>Group task</vt:lpstr>
      <vt:lpstr>Web series work-based scenario</vt:lpstr>
      <vt:lpstr>Homework task</vt:lpstr>
      <vt:lpstr>8</vt:lpstr>
      <vt:lpstr>Homework task</vt:lpstr>
      <vt:lpstr>Key content recap 1</vt:lpstr>
      <vt:lpstr>Key content recap 2</vt:lpstr>
      <vt:lpstr>Key content recap 3</vt:lpstr>
      <vt:lpstr>Multimedia project scenario</vt:lpstr>
      <vt:lpstr>Multimedia project scenario</vt:lpstr>
      <vt:lpstr>Multimedia project scenario</vt:lpstr>
      <vt:lpstr>9</vt:lpstr>
      <vt:lpstr>Recap quiz</vt:lpstr>
      <vt:lpstr>Recap quiz</vt:lpstr>
      <vt:lpstr>Recap quiz</vt:lpstr>
      <vt:lpstr>Recap quiz</vt:lpstr>
      <vt:lpstr>Recap quiz</vt:lpstr>
      <vt:lpstr>Proposal requirements</vt:lpstr>
      <vt:lpstr>Proposal requirements</vt:lpstr>
      <vt:lpstr>Proposal requirements</vt:lpstr>
      <vt:lpstr>Proposal requirements</vt:lpstr>
      <vt:lpstr>10</vt:lpstr>
      <vt:lpstr>Appropriate and constructive feedback</vt:lpstr>
      <vt:lpstr>Appropriate and constructive feedback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 Level in Media, Broadcast and Production</dc:title>
  <dc:creator>Richard Overton</dc:creator>
  <cp:lastModifiedBy>Nicola Susans</cp:lastModifiedBy>
  <cp:revision>289</cp:revision>
  <dcterms:created xsi:type="dcterms:W3CDTF">2020-10-20T08:50:32Z</dcterms:created>
  <dcterms:modified xsi:type="dcterms:W3CDTF">2025-06-30T14:47:12Z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Order">
    <vt:r8>61500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