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4"/>
  </p:notesMasterIdLst>
  <p:handoutMasterIdLst>
    <p:handoutMasterId r:id="rId145"/>
  </p:handoutMasterIdLst>
  <p:sldIdLst>
    <p:sldId id="296" r:id="rId5"/>
    <p:sldId id="298" r:id="rId6"/>
    <p:sldId id="336" r:id="rId7"/>
    <p:sldId id="366" r:id="rId8"/>
    <p:sldId id="337" r:id="rId9"/>
    <p:sldId id="504" r:id="rId10"/>
    <p:sldId id="338" r:id="rId11"/>
    <p:sldId id="335" r:id="rId12"/>
    <p:sldId id="365" r:id="rId13"/>
    <p:sldId id="342" r:id="rId14"/>
    <p:sldId id="367" r:id="rId15"/>
    <p:sldId id="368" r:id="rId16"/>
    <p:sldId id="343" r:id="rId17"/>
    <p:sldId id="369" r:id="rId18"/>
    <p:sldId id="370" r:id="rId19"/>
    <p:sldId id="371" r:id="rId20"/>
    <p:sldId id="375" r:id="rId21"/>
    <p:sldId id="372" r:id="rId22"/>
    <p:sldId id="374" r:id="rId23"/>
    <p:sldId id="373" r:id="rId24"/>
    <p:sldId id="348" r:id="rId25"/>
    <p:sldId id="340" r:id="rId26"/>
    <p:sldId id="334" r:id="rId27"/>
    <p:sldId id="496" r:id="rId28"/>
    <p:sldId id="349" r:id="rId29"/>
    <p:sldId id="300" r:id="rId30"/>
    <p:sldId id="387" r:id="rId31"/>
    <p:sldId id="360" r:id="rId32"/>
    <p:sldId id="363" r:id="rId33"/>
    <p:sldId id="362" r:id="rId34"/>
    <p:sldId id="361" r:id="rId35"/>
    <p:sldId id="388" r:id="rId36"/>
    <p:sldId id="421" r:id="rId37"/>
    <p:sldId id="423" r:id="rId38"/>
    <p:sldId id="424" r:id="rId39"/>
    <p:sldId id="390" r:id="rId40"/>
    <p:sldId id="426" r:id="rId41"/>
    <p:sldId id="427" r:id="rId42"/>
    <p:sldId id="428" r:id="rId43"/>
    <p:sldId id="429" r:id="rId44"/>
    <p:sldId id="430" r:id="rId45"/>
    <p:sldId id="392" r:id="rId46"/>
    <p:sldId id="304" r:id="rId47"/>
    <p:sldId id="425" r:id="rId48"/>
    <p:sldId id="379" r:id="rId49"/>
    <p:sldId id="380" r:id="rId50"/>
    <p:sldId id="431" r:id="rId51"/>
    <p:sldId id="433" r:id="rId52"/>
    <p:sldId id="432" r:id="rId53"/>
    <p:sldId id="434" r:id="rId54"/>
    <p:sldId id="435" r:id="rId55"/>
    <p:sldId id="436" r:id="rId56"/>
    <p:sldId id="381" r:id="rId57"/>
    <p:sldId id="382" r:id="rId58"/>
    <p:sldId id="383" r:id="rId59"/>
    <p:sldId id="438" r:id="rId60"/>
    <p:sldId id="385" r:id="rId61"/>
    <p:sldId id="307" r:id="rId62"/>
    <p:sldId id="458" r:id="rId63"/>
    <p:sldId id="459" r:id="rId64"/>
    <p:sldId id="461" r:id="rId65"/>
    <p:sldId id="462" r:id="rId66"/>
    <p:sldId id="398" r:id="rId67"/>
    <p:sldId id="463" r:id="rId68"/>
    <p:sldId id="401" r:id="rId69"/>
    <p:sldId id="310" r:id="rId70"/>
    <p:sldId id="404" r:id="rId71"/>
    <p:sldId id="465" r:id="rId72"/>
    <p:sldId id="464" r:id="rId73"/>
    <p:sldId id="467" r:id="rId74"/>
    <p:sldId id="466" r:id="rId75"/>
    <p:sldId id="405" r:id="rId76"/>
    <p:sldId id="468" r:id="rId77"/>
    <p:sldId id="469" r:id="rId78"/>
    <p:sldId id="470" r:id="rId79"/>
    <p:sldId id="313" r:id="rId80"/>
    <p:sldId id="471" r:id="rId81"/>
    <p:sldId id="416" r:id="rId82"/>
    <p:sldId id="476" r:id="rId83"/>
    <p:sldId id="477" r:id="rId84"/>
    <p:sldId id="478" r:id="rId85"/>
    <p:sldId id="479" r:id="rId86"/>
    <p:sldId id="472" r:id="rId87"/>
    <p:sldId id="474" r:id="rId88"/>
    <p:sldId id="473" r:id="rId89"/>
    <p:sldId id="475" r:id="rId90"/>
    <p:sldId id="497" r:id="rId91"/>
    <p:sldId id="498" r:id="rId92"/>
    <p:sldId id="480" r:id="rId93"/>
    <p:sldId id="481" r:id="rId94"/>
    <p:sldId id="482" r:id="rId95"/>
    <p:sldId id="483" r:id="rId96"/>
    <p:sldId id="484" r:id="rId97"/>
    <p:sldId id="485" r:id="rId98"/>
    <p:sldId id="486" r:id="rId99"/>
    <p:sldId id="487" r:id="rId100"/>
    <p:sldId id="488" r:id="rId101"/>
    <p:sldId id="491" r:id="rId102"/>
    <p:sldId id="492" r:id="rId103"/>
    <p:sldId id="493" r:id="rId104"/>
    <p:sldId id="494" r:id="rId105"/>
    <p:sldId id="495" r:id="rId106"/>
    <p:sldId id="499" r:id="rId107"/>
    <p:sldId id="489" r:id="rId108"/>
    <p:sldId id="490" r:id="rId109"/>
    <p:sldId id="316" r:id="rId110"/>
    <p:sldId id="440" r:id="rId111"/>
    <p:sldId id="501" r:id="rId112"/>
    <p:sldId id="500" r:id="rId113"/>
    <p:sldId id="414" r:id="rId114"/>
    <p:sldId id="415" r:id="rId115"/>
    <p:sldId id="443" r:id="rId116"/>
    <p:sldId id="441" r:id="rId117"/>
    <p:sldId id="442" r:id="rId118"/>
    <p:sldId id="444" r:id="rId119"/>
    <p:sldId id="445" r:id="rId120"/>
    <p:sldId id="319" r:id="rId121"/>
    <p:sldId id="446" r:id="rId122"/>
    <p:sldId id="449" r:id="rId123"/>
    <p:sldId id="502" r:id="rId124"/>
    <p:sldId id="321" r:id="rId125"/>
    <p:sldId id="447" r:id="rId126"/>
    <p:sldId id="448" r:id="rId127"/>
    <p:sldId id="322" r:id="rId128"/>
    <p:sldId id="450" r:id="rId129"/>
    <p:sldId id="455" r:id="rId130"/>
    <p:sldId id="456" r:id="rId131"/>
    <p:sldId id="457" r:id="rId132"/>
    <p:sldId id="453" r:id="rId133"/>
    <p:sldId id="454" r:id="rId134"/>
    <p:sldId id="325" r:id="rId135"/>
    <p:sldId id="326" r:id="rId136"/>
    <p:sldId id="503" r:id="rId137"/>
    <p:sldId id="329" r:id="rId138"/>
    <p:sldId id="332" r:id="rId139"/>
    <p:sldId id="333" r:id="rId140"/>
    <p:sldId id="331" r:id="rId141"/>
    <p:sldId id="377" r:id="rId142"/>
    <p:sldId id="262" r:id="rId14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060">
          <p15:clr>
            <a:srgbClr val="A4A3A4"/>
          </p15:clr>
        </p15:guide>
        <p15:guide id="3" orient="horz" pos="169">
          <p15:clr>
            <a:srgbClr val="A4A3A4"/>
          </p15:clr>
        </p15:guide>
        <p15:guide id="4" orient="horz" pos="2890">
          <p15:clr>
            <a:srgbClr val="A4A3A4"/>
          </p15:clr>
        </p15:guide>
        <p15:guide id="5" orient="horz">
          <p15:clr>
            <a:srgbClr val="A4A3A4"/>
          </p15:clr>
        </p15:guide>
        <p15:guide id="6" orient="horz" pos="622">
          <p15:clr>
            <a:srgbClr val="A4A3A4"/>
          </p15:clr>
        </p15:guide>
        <p15:guide id="7" orient="horz" pos="1575">
          <p15:clr>
            <a:srgbClr val="A4A3A4"/>
          </p15:clr>
        </p15:guide>
        <p15:guide id="8" orient="horz" pos="868">
          <p15:clr>
            <a:srgbClr val="A4A3A4"/>
          </p15:clr>
        </p15:guide>
        <p15:guide id="9" pos="2835">
          <p15:clr>
            <a:srgbClr val="A4A3A4"/>
          </p15:clr>
        </p15:guide>
        <p15:guide id="10" pos="5583">
          <p15:clr>
            <a:srgbClr val="A4A3A4"/>
          </p15:clr>
        </p15:guide>
        <p15:guide id="11" pos="158">
          <p15:clr>
            <a:srgbClr val="A4A3A4"/>
          </p15:clr>
        </p15:guide>
        <p15:guide id="12" pos="5012">
          <p15:clr>
            <a:srgbClr val="A4A3A4"/>
          </p15:clr>
        </p15:guide>
        <p15:guide id="13" pos="1651">
          <p15:clr>
            <a:srgbClr val="A4A3A4"/>
          </p15:clr>
        </p15:guide>
        <p15:guide id="14" pos="2744">
          <p15:clr>
            <a:srgbClr val="A4A3A4"/>
          </p15:clr>
        </p15:guide>
        <p15:guide id="15" pos="5465">
          <p15:clr>
            <a:srgbClr val="A4A3A4"/>
          </p15:clr>
        </p15:guide>
        <p15:guide id="16" pos="956">
          <p15:clr>
            <a:srgbClr val="A4A3A4"/>
          </p15:clr>
        </p15:guide>
        <p15:guide id="17" pos="2562">
          <p15:clr>
            <a:srgbClr val="A4A3A4"/>
          </p15:clr>
        </p15:guide>
        <p15:guide id="18" pos="3257">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EC24A00-6195-4326-5A2C-AFD5A9CB0F24}" name="Will Sibley" initials="WS" userId="S::WillSibley@southstaffs.ac.uk::69a04081-bc5c-4df4-be4c-3bcb6e60f976" providerId="AD"/>
  <p188:author id="{8C70EC03-BE1D-3ECF-1198-0AE0F3C2A3B3}" name="Joanne Gillette" initials="" userId="S::JoanneGillette@JoanneGillette386.onmicrosoft.com::635e4de7-d018-45a2-9822-1464e44ba1a6" providerId="AD"/>
  <p188:author id="{E68DBF29-173B-1EE4-E980-EBF86C79181A}" name="Editor" initials="ED" userId="Editor" providerId="None"/>
  <p188:author id="{627FB970-0206-A1AF-93D9-BE2A5E16D2D8}" name="Will Sibley" initials="WS" userId="S::will.sibley_southstaffs.ac.uk#ext#@aoctenant.onmicrosoft.com::03b6a074-faa3-4a62-8c3d-f2b4c2ef2258" providerId="AD"/>
  <p188:author id="{473F2D82-C3C3-DDA7-9377-E23167EA6B6B}" name="Elise James" initials="EJ" userId="42537d0e53cac1b1" providerId="Windows Live"/>
  <p188:author id="{2A527D8A-728F-78FE-07E5-A9CCF9DAAD59}" name="joanne thirlaway" initials="jt" userId="S::joannethirlaway_hotmail.com#ext#@aoctenant.onmicrosoft.com::2c55c00a-5ace-41a2-9a87-9a5159b03ef4" providerId="AD"/>
  <p188:author id="{8CB327D7-E7E4-B85C-F4D0-1205916741BF}" name="Joanne Gillette" initials="JG" userId="88ebfc7785ff76c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1C41"/>
    <a:srgbClr val="0071F8"/>
    <a:srgbClr val="00A068"/>
    <a:srgbClr val="BE0064"/>
    <a:srgbClr val="FEB9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65"/>
    <p:restoredTop sz="94719"/>
  </p:normalViewPr>
  <p:slideViewPr>
    <p:cSldViewPr snapToGrid="0">
      <p:cViewPr varScale="1">
        <p:scale>
          <a:sx n="63" d="100"/>
          <a:sy n="63" d="100"/>
        </p:scale>
        <p:origin x="504" y="272"/>
      </p:cViewPr>
      <p:guideLst>
        <p:guide orient="horz" pos="1620"/>
        <p:guide orient="horz" pos="3060"/>
        <p:guide orient="horz" pos="169"/>
        <p:guide orient="horz" pos="2890"/>
        <p:guide orient="horz"/>
        <p:guide orient="horz" pos="622"/>
        <p:guide orient="horz" pos="1575"/>
        <p:guide orient="horz" pos="868"/>
        <p:guide pos="2835"/>
        <p:guide pos="5583"/>
        <p:guide pos="158"/>
        <p:guide pos="5012"/>
        <p:guide pos="1651"/>
        <p:guide pos="2744"/>
        <p:guide pos="5465"/>
        <p:guide pos="956"/>
        <p:guide pos="2562"/>
        <p:guide pos="3257"/>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63" Type="http://schemas.openxmlformats.org/officeDocument/2006/relationships/slide" Target="slides/slide59.xml"/><Relationship Id="rId84" Type="http://schemas.openxmlformats.org/officeDocument/2006/relationships/slide" Target="slides/slide80.xml"/><Relationship Id="rId138" Type="http://schemas.openxmlformats.org/officeDocument/2006/relationships/slide" Target="slides/slide134.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53" Type="http://schemas.openxmlformats.org/officeDocument/2006/relationships/slide" Target="slides/slide49.xml"/><Relationship Id="rId74" Type="http://schemas.openxmlformats.org/officeDocument/2006/relationships/slide" Target="slides/slide70.xml"/><Relationship Id="rId128" Type="http://schemas.openxmlformats.org/officeDocument/2006/relationships/slide" Target="slides/slide124.xml"/><Relationship Id="rId149" Type="http://schemas.openxmlformats.org/officeDocument/2006/relationships/tableStyles" Target="tableStyles.xml"/><Relationship Id="rId5" Type="http://schemas.openxmlformats.org/officeDocument/2006/relationships/slide" Target="slides/slide1.xml"/><Relationship Id="rId95" Type="http://schemas.openxmlformats.org/officeDocument/2006/relationships/slide" Target="slides/slide91.xml"/><Relationship Id="rId22" Type="http://schemas.openxmlformats.org/officeDocument/2006/relationships/slide" Target="slides/slide18.xml"/><Relationship Id="rId27" Type="http://schemas.openxmlformats.org/officeDocument/2006/relationships/slide" Target="slides/slide23.xml"/><Relationship Id="rId43" Type="http://schemas.openxmlformats.org/officeDocument/2006/relationships/slide" Target="slides/slide39.xml"/><Relationship Id="rId48" Type="http://schemas.openxmlformats.org/officeDocument/2006/relationships/slide" Target="slides/slide44.xml"/><Relationship Id="rId64" Type="http://schemas.openxmlformats.org/officeDocument/2006/relationships/slide" Target="slides/slide60.xml"/><Relationship Id="rId69" Type="http://schemas.openxmlformats.org/officeDocument/2006/relationships/slide" Target="slides/slide65.xml"/><Relationship Id="rId113" Type="http://schemas.openxmlformats.org/officeDocument/2006/relationships/slide" Target="slides/slide109.xml"/><Relationship Id="rId118" Type="http://schemas.openxmlformats.org/officeDocument/2006/relationships/slide" Target="slides/slide114.xml"/><Relationship Id="rId134" Type="http://schemas.openxmlformats.org/officeDocument/2006/relationships/slide" Target="slides/slide130.xml"/><Relationship Id="rId139" Type="http://schemas.openxmlformats.org/officeDocument/2006/relationships/slide" Target="slides/slide135.xml"/><Relationship Id="rId80" Type="http://schemas.openxmlformats.org/officeDocument/2006/relationships/slide" Target="slides/slide76.xml"/><Relationship Id="rId85" Type="http://schemas.openxmlformats.org/officeDocument/2006/relationships/slide" Target="slides/slide81.xml"/><Relationship Id="rId150" Type="http://schemas.microsoft.com/office/2018/10/relationships/authors" Target="authors.xml"/><Relationship Id="rId12" Type="http://schemas.openxmlformats.org/officeDocument/2006/relationships/slide" Target="slides/slide8.xml"/><Relationship Id="rId17" Type="http://schemas.openxmlformats.org/officeDocument/2006/relationships/slide" Target="slides/slide13.xml"/><Relationship Id="rId33" Type="http://schemas.openxmlformats.org/officeDocument/2006/relationships/slide" Target="slides/slide29.xml"/><Relationship Id="rId38" Type="http://schemas.openxmlformats.org/officeDocument/2006/relationships/slide" Target="slides/slide34.xml"/><Relationship Id="rId59" Type="http://schemas.openxmlformats.org/officeDocument/2006/relationships/slide" Target="slides/slide55.xml"/><Relationship Id="rId103" Type="http://schemas.openxmlformats.org/officeDocument/2006/relationships/slide" Target="slides/slide99.xml"/><Relationship Id="rId108" Type="http://schemas.openxmlformats.org/officeDocument/2006/relationships/slide" Target="slides/slide104.xml"/><Relationship Id="rId124" Type="http://schemas.openxmlformats.org/officeDocument/2006/relationships/slide" Target="slides/slide120.xml"/><Relationship Id="rId129" Type="http://schemas.openxmlformats.org/officeDocument/2006/relationships/slide" Target="slides/slide125.xml"/><Relationship Id="rId54" Type="http://schemas.openxmlformats.org/officeDocument/2006/relationships/slide" Target="slides/slide50.xml"/><Relationship Id="rId70" Type="http://schemas.openxmlformats.org/officeDocument/2006/relationships/slide" Target="slides/slide66.xml"/><Relationship Id="rId75" Type="http://schemas.openxmlformats.org/officeDocument/2006/relationships/slide" Target="slides/slide71.xml"/><Relationship Id="rId91" Type="http://schemas.openxmlformats.org/officeDocument/2006/relationships/slide" Target="slides/slide87.xml"/><Relationship Id="rId96" Type="http://schemas.openxmlformats.org/officeDocument/2006/relationships/slide" Target="slides/slide92.xml"/><Relationship Id="rId140" Type="http://schemas.openxmlformats.org/officeDocument/2006/relationships/slide" Target="slides/slide136.xml"/><Relationship Id="rId145"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23" Type="http://schemas.openxmlformats.org/officeDocument/2006/relationships/slide" Target="slides/slide19.xml"/><Relationship Id="rId28" Type="http://schemas.openxmlformats.org/officeDocument/2006/relationships/slide" Target="slides/slide24.xml"/><Relationship Id="rId49" Type="http://schemas.openxmlformats.org/officeDocument/2006/relationships/slide" Target="slides/slide45.xml"/><Relationship Id="rId114" Type="http://schemas.openxmlformats.org/officeDocument/2006/relationships/slide" Target="slides/slide110.xml"/><Relationship Id="rId119" Type="http://schemas.openxmlformats.org/officeDocument/2006/relationships/slide" Target="slides/slide115.xml"/><Relationship Id="rId44" Type="http://schemas.openxmlformats.org/officeDocument/2006/relationships/slide" Target="slides/slide40.xml"/><Relationship Id="rId60" Type="http://schemas.openxmlformats.org/officeDocument/2006/relationships/slide" Target="slides/slide56.xml"/><Relationship Id="rId65" Type="http://schemas.openxmlformats.org/officeDocument/2006/relationships/slide" Target="slides/slide61.xml"/><Relationship Id="rId81" Type="http://schemas.openxmlformats.org/officeDocument/2006/relationships/slide" Target="slides/slide77.xml"/><Relationship Id="rId86" Type="http://schemas.openxmlformats.org/officeDocument/2006/relationships/slide" Target="slides/slide82.xml"/><Relationship Id="rId130" Type="http://schemas.openxmlformats.org/officeDocument/2006/relationships/slide" Target="slides/slide126.xml"/><Relationship Id="rId135" Type="http://schemas.openxmlformats.org/officeDocument/2006/relationships/slide" Target="slides/slide131.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slide" Target="slides/slide121.xml"/><Relationship Id="rId141" Type="http://schemas.openxmlformats.org/officeDocument/2006/relationships/slide" Target="slides/slide137.xml"/><Relationship Id="rId146" Type="http://schemas.openxmlformats.org/officeDocument/2006/relationships/presProps" Target="pres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131" Type="http://schemas.openxmlformats.org/officeDocument/2006/relationships/slide" Target="slides/slide127.xml"/><Relationship Id="rId136" Type="http://schemas.openxmlformats.org/officeDocument/2006/relationships/slide" Target="slides/slide132.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14" Type="http://schemas.openxmlformats.org/officeDocument/2006/relationships/slide" Target="slides/slide10.xml"/><Relationship Id="rId30" Type="http://schemas.openxmlformats.org/officeDocument/2006/relationships/slide" Target="slides/slide26.xml"/><Relationship Id="rId35" Type="http://schemas.openxmlformats.org/officeDocument/2006/relationships/slide" Target="slides/slide31.xml"/><Relationship Id="rId56" Type="http://schemas.openxmlformats.org/officeDocument/2006/relationships/slide" Target="slides/slide52.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26" Type="http://schemas.openxmlformats.org/officeDocument/2006/relationships/slide" Target="slides/slide122.xml"/><Relationship Id="rId147"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142" Type="http://schemas.openxmlformats.org/officeDocument/2006/relationships/slide" Target="slides/slide138.xml"/><Relationship Id="rId3" Type="http://schemas.openxmlformats.org/officeDocument/2006/relationships/customXml" Target="../customXml/item3.xml"/><Relationship Id="rId25" Type="http://schemas.openxmlformats.org/officeDocument/2006/relationships/slide" Target="slides/slide21.xml"/><Relationship Id="rId46" Type="http://schemas.openxmlformats.org/officeDocument/2006/relationships/slide" Target="slides/slide42.xml"/><Relationship Id="rId67" Type="http://schemas.openxmlformats.org/officeDocument/2006/relationships/slide" Target="slides/slide63.xml"/><Relationship Id="rId116" Type="http://schemas.openxmlformats.org/officeDocument/2006/relationships/slide" Target="slides/slide112.xml"/><Relationship Id="rId137" Type="http://schemas.openxmlformats.org/officeDocument/2006/relationships/slide" Target="slides/slide133.xml"/><Relationship Id="rId20" Type="http://schemas.openxmlformats.org/officeDocument/2006/relationships/slide" Target="slides/slide16.xml"/><Relationship Id="rId41" Type="http://schemas.openxmlformats.org/officeDocument/2006/relationships/slide" Target="slides/slide37.xml"/><Relationship Id="rId62" Type="http://schemas.openxmlformats.org/officeDocument/2006/relationships/slide" Target="slides/slide58.xml"/><Relationship Id="rId83" Type="http://schemas.openxmlformats.org/officeDocument/2006/relationships/slide" Target="slides/slide79.xml"/><Relationship Id="rId88" Type="http://schemas.openxmlformats.org/officeDocument/2006/relationships/slide" Target="slides/slide84.xml"/><Relationship Id="rId111" Type="http://schemas.openxmlformats.org/officeDocument/2006/relationships/slide" Target="slides/slide107.xml"/><Relationship Id="rId132" Type="http://schemas.openxmlformats.org/officeDocument/2006/relationships/slide" Target="slides/slide128.xml"/><Relationship Id="rId15" Type="http://schemas.openxmlformats.org/officeDocument/2006/relationships/slide" Target="slides/slide11.xml"/><Relationship Id="rId36" Type="http://schemas.openxmlformats.org/officeDocument/2006/relationships/slide" Target="slides/slide32.xml"/><Relationship Id="rId57" Type="http://schemas.openxmlformats.org/officeDocument/2006/relationships/slide" Target="slides/slide53.xml"/><Relationship Id="rId106" Type="http://schemas.openxmlformats.org/officeDocument/2006/relationships/slide" Target="slides/slide102.xml"/><Relationship Id="rId127" Type="http://schemas.openxmlformats.org/officeDocument/2006/relationships/slide" Target="slides/slide123.xml"/><Relationship Id="rId10" Type="http://schemas.openxmlformats.org/officeDocument/2006/relationships/slide" Target="slides/slide6.xml"/><Relationship Id="rId31" Type="http://schemas.openxmlformats.org/officeDocument/2006/relationships/slide" Target="slides/slide27.xml"/><Relationship Id="rId52" Type="http://schemas.openxmlformats.org/officeDocument/2006/relationships/slide" Target="slides/slide48.xml"/><Relationship Id="rId73" Type="http://schemas.openxmlformats.org/officeDocument/2006/relationships/slide" Target="slides/slide69.xml"/><Relationship Id="rId78" Type="http://schemas.openxmlformats.org/officeDocument/2006/relationships/slide" Target="slides/slide74.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slide" Target="slides/slide118.xml"/><Relationship Id="rId143" Type="http://schemas.openxmlformats.org/officeDocument/2006/relationships/slide" Target="slides/slide139.xml"/><Relationship Id="rId148"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26" Type="http://schemas.openxmlformats.org/officeDocument/2006/relationships/slide" Target="slides/slide22.xml"/><Relationship Id="rId47" Type="http://schemas.openxmlformats.org/officeDocument/2006/relationships/slide" Target="slides/slide43.xml"/><Relationship Id="rId68" Type="http://schemas.openxmlformats.org/officeDocument/2006/relationships/slide" Target="slides/slide64.xml"/><Relationship Id="rId89" Type="http://schemas.openxmlformats.org/officeDocument/2006/relationships/slide" Target="slides/slide85.xml"/><Relationship Id="rId112" Type="http://schemas.openxmlformats.org/officeDocument/2006/relationships/slide" Target="slides/slide108.xml"/><Relationship Id="rId133" Type="http://schemas.openxmlformats.org/officeDocument/2006/relationships/slide" Target="slides/slide129.xml"/><Relationship Id="rId16" Type="http://schemas.openxmlformats.org/officeDocument/2006/relationships/slide" Target="slides/slide12.xml"/><Relationship Id="rId37" Type="http://schemas.openxmlformats.org/officeDocument/2006/relationships/slide" Target="slides/slide33.xml"/><Relationship Id="rId58" Type="http://schemas.openxmlformats.org/officeDocument/2006/relationships/slide" Target="slides/slide54.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slide" Target="slides/slide119.xml"/><Relationship Id="rId144" Type="http://schemas.openxmlformats.org/officeDocument/2006/relationships/notesMaster" Target="notesMasters/notesMaster1.xml"/><Relationship Id="rId90" Type="http://schemas.openxmlformats.org/officeDocument/2006/relationships/slide" Target="slides/slide8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B82452-3B3D-4B10-B5B2-216C3ED6E0C1}" type="datetimeFigureOut">
              <a:rPr lang="en-GB" smtClean="0"/>
              <a:pPr/>
              <a:t>23/06/2025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B11B1AA-12AD-4BCD-8A84-BE258AB1E1EB}" type="slidenum">
              <a:rPr lang="en-GB" smtClean="0"/>
              <a:pPr/>
              <a:t>‹#›</a:t>
            </a:fld>
            <a:endParaRPr lang="en-GB"/>
          </a:p>
        </p:txBody>
      </p:sp>
    </p:spTree>
    <p:extLst>
      <p:ext uri="{BB962C8B-B14F-4D97-AF65-F5344CB8AC3E}">
        <p14:creationId xmlns:p14="http://schemas.microsoft.com/office/powerpoint/2010/main" val="17597049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3A1484-528B-4725-8337-7ACDB6138B8F}" type="datetimeFigureOut">
              <a:rPr lang="en-GB" smtClean="0"/>
              <a:pPr/>
              <a:t>23/06/2025</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20340D-206C-4C41-A35B-4D72CE2F2B89}" type="slidenum">
              <a:rPr lang="en-GB" smtClean="0"/>
              <a:pPr/>
              <a:t>‹#›</a:t>
            </a:fld>
            <a:endParaRPr lang="en-GB"/>
          </a:p>
        </p:txBody>
      </p:sp>
    </p:spTree>
    <p:extLst>
      <p:ext uri="{BB962C8B-B14F-4D97-AF65-F5344CB8AC3E}">
        <p14:creationId xmlns:p14="http://schemas.microsoft.com/office/powerpoint/2010/main" val="253561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3" Type="http://schemas.openxmlformats.org/officeDocument/2006/relationships/hyperlink" Target="https://www.youtube.com/watch?v=sxAFm9FR5SE&amp;list=PLpnCCcfZOZUpFO5viy1JJ6DkWzdI_fRgc&amp;index=2" TargetMode="External"/><Relationship Id="rId2" Type="http://schemas.openxmlformats.org/officeDocument/2006/relationships/slide" Target="../slides/slide62.xml"/><Relationship Id="rId1" Type="http://schemas.openxmlformats.org/officeDocument/2006/relationships/notesMaster" Target="../notesMasters/notesMaster1.xml"/><Relationship Id="rId5" Type="http://schemas.openxmlformats.org/officeDocument/2006/relationships/hyperlink" Target="https://www.youtube.com/watch?v=Mv2MTg_zK8c&amp;list=PLpnCCcfZOZUpFO5viy1JJ6DkWzdI_fRgc&amp;index=6" TargetMode="External"/><Relationship Id="rId4" Type="http://schemas.openxmlformats.org/officeDocument/2006/relationships/hyperlink" Target="https://www.youtube.com/watch?v=0EnmxvA0kfg&amp;list=PLpnCCcfZOZUpFO5viy1JJ6DkWzdI_fRgc&amp;index=5"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a:t>
            </a:fld>
            <a:endParaRPr lang="en-GB"/>
          </a:p>
        </p:txBody>
      </p:sp>
    </p:spTree>
    <p:extLst>
      <p:ext uri="{BB962C8B-B14F-4D97-AF65-F5344CB8AC3E}">
        <p14:creationId xmlns:p14="http://schemas.microsoft.com/office/powerpoint/2010/main" val="403876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109C8D-1258-8933-E29A-39BD8BE0D1C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CF1D03-CE02-54FB-BB35-149D9E5969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164FC1-F9FF-7B7D-50DD-8BA9F0247DA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766B7411-B092-DA67-2AF7-0C63AAFCBE6E}"/>
              </a:ext>
            </a:extLst>
          </p:cNvPr>
          <p:cNvSpPr>
            <a:spLocks noGrp="1"/>
          </p:cNvSpPr>
          <p:nvPr>
            <p:ph type="sldNum" sz="quarter" idx="5"/>
          </p:nvPr>
        </p:nvSpPr>
        <p:spPr/>
        <p:txBody>
          <a:bodyPr/>
          <a:lstStyle/>
          <a:p>
            <a:fld id="{9920340D-206C-4C41-A35B-4D72CE2F2B89}" type="slidenum">
              <a:rPr lang="en-GB" smtClean="0"/>
              <a:t>11</a:t>
            </a:fld>
            <a:endParaRPr lang="en-GB"/>
          </a:p>
        </p:txBody>
      </p:sp>
    </p:spTree>
    <p:extLst>
      <p:ext uri="{BB962C8B-B14F-4D97-AF65-F5344CB8AC3E}">
        <p14:creationId xmlns:p14="http://schemas.microsoft.com/office/powerpoint/2010/main" val="1029102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007DA-823D-0157-9013-C8B83CD22B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F5848B-5160-FBAB-996D-4BCD3C0D45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A46E2F-FCA6-708B-38B0-1B75ECE91C5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6CBD733-6CF4-E166-E930-64A4E63880F9}"/>
              </a:ext>
            </a:extLst>
          </p:cNvPr>
          <p:cNvSpPr>
            <a:spLocks noGrp="1"/>
          </p:cNvSpPr>
          <p:nvPr>
            <p:ph type="sldNum" sz="quarter" idx="5"/>
          </p:nvPr>
        </p:nvSpPr>
        <p:spPr/>
        <p:txBody>
          <a:bodyPr/>
          <a:lstStyle/>
          <a:p>
            <a:fld id="{9920340D-206C-4C41-A35B-4D72CE2F2B89}" type="slidenum">
              <a:rPr lang="en-GB" smtClean="0"/>
              <a:t>12</a:t>
            </a:fld>
            <a:endParaRPr lang="en-GB"/>
          </a:p>
        </p:txBody>
      </p:sp>
    </p:spTree>
    <p:extLst>
      <p:ext uri="{BB962C8B-B14F-4D97-AF65-F5344CB8AC3E}">
        <p14:creationId xmlns:p14="http://schemas.microsoft.com/office/powerpoint/2010/main" val="100678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13</a:t>
            </a:fld>
            <a:endParaRPr lang="en-GB"/>
          </a:p>
        </p:txBody>
      </p:sp>
    </p:spTree>
    <p:extLst>
      <p:ext uri="{BB962C8B-B14F-4D97-AF65-F5344CB8AC3E}">
        <p14:creationId xmlns:p14="http://schemas.microsoft.com/office/powerpoint/2010/main" val="1109736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14</a:t>
            </a:fld>
            <a:endParaRPr lang="en-GB"/>
          </a:p>
        </p:txBody>
      </p:sp>
    </p:spTree>
    <p:extLst>
      <p:ext uri="{BB962C8B-B14F-4D97-AF65-F5344CB8AC3E}">
        <p14:creationId xmlns:p14="http://schemas.microsoft.com/office/powerpoint/2010/main" val="14951742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15</a:t>
            </a:fld>
            <a:endParaRPr lang="en-GB"/>
          </a:p>
        </p:txBody>
      </p:sp>
    </p:spTree>
    <p:extLst>
      <p:ext uri="{BB962C8B-B14F-4D97-AF65-F5344CB8AC3E}">
        <p14:creationId xmlns:p14="http://schemas.microsoft.com/office/powerpoint/2010/main" val="23440182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16</a:t>
            </a:fld>
            <a:endParaRPr lang="en-GB"/>
          </a:p>
        </p:txBody>
      </p:sp>
    </p:spTree>
    <p:extLst>
      <p:ext uri="{BB962C8B-B14F-4D97-AF65-F5344CB8AC3E}">
        <p14:creationId xmlns:p14="http://schemas.microsoft.com/office/powerpoint/2010/main" val="3066371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17</a:t>
            </a:fld>
            <a:endParaRPr lang="en-GB"/>
          </a:p>
        </p:txBody>
      </p:sp>
    </p:spTree>
    <p:extLst>
      <p:ext uri="{BB962C8B-B14F-4D97-AF65-F5344CB8AC3E}">
        <p14:creationId xmlns:p14="http://schemas.microsoft.com/office/powerpoint/2010/main" val="2658420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18</a:t>
            </a:fld>
            <a:endParaRPr lang="en-GB"/>
          </a:p>
        </p:txBody>
      </p:sp>
    </p:spTree>
    <p:extLst>
      <p:ext uri="{BB962C8B-B14F-4D97-AF65-F5344CB8AC3E}">
        <p14:creationId xmlns:p14="http://schemas.microsoft.com/office/powerpoint/2010/main" val="9670732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19</a:t>
            </a:fld>
            <a:endParaRPr lang="en-GB"/>
          </a:p>
        </p:txBody>
      </p:sp>
    </p:spTree>
    <p:extLst>
      <p:ext uri="{BB962C8B-B14F-4D97-AF65-F5344CB8AC3E}">
        <p14:creationId xmlns:p14="http://schemas.microsoft.com/office/powerpoint/2010/main" val="3410706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DE7E3-7196-3884-FBB1-630A47EE85F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4369C8-BEC3-EA6B-9637-5EADE31522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433A1-48D0-8B04-D164-706769F52A2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255D904-E93B-2BDF-0E7D-2900CB981A32}"/>
              </a:ext>
            </a:extLst>
          </p:cNvPr>
          <p:cNvSpPr>
            <a:spLocks noGrp="1"/>
          </p:cNvSpPr>
          <p:nvPr>
            <p:ph type="sldNum" sz="quarter" idx="5"/>
          </p:nvPr>
        </p:nvSpPr>
        <p:spPr/>
        <p:txBody>
          <a:bodyPr/>
          <a:lstStyle/>
          <a:p>
            <a:fld id="{9920340D-206C-4C41-A35B-4D72CE2F2B89}" type="slidenum">
              <a:rPr lang="en-GB" smtClean="0"/>
              <a:t>20</a:t>
            </a:fld>
            <a:endParaRPr lang="en-GB"/>
          </a:p>
        </p:txBody>
      </p:sp>
    </p:spTree>
    <p:extLst>
      <p:ext uri="{BB962C8B-B14F-4D97-AF65-F5344CB8AC3E}">
        <p14:creationId xmlns:p14="http://schemas.microsoft.com/office/powerpoint/2010/main" val="3802101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a:t>
            </a:fld>
            <a:endParaRPr lang="en-GB"/>
          </a:p>
        </p:txBody>
      </p:sp>
    </p:spTree>
    <p:extLst>
      <p:ext uri="{BB962C8B-B14F-4D97-AF65-F5344CB8AC3E}">
        <p14:creationId xmlns:p14="http://schemas.microsoft.com/office/powerpoint/2010/main" val="9359559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F3DFA8-D23A-02B4-4136-4289F96934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330B3E-88D8-DC52-601E-3A85A881B2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B27364-6EAF-DA46-A4C2-32D1E919726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958C955-BD8B-9369-CFA2-E46067E80228}"/>
              </a:ext>
            </a:extLst>
          </p:cNvPr>
          <p:cNvSpPr>
            <a:spLocks noGrp="1"/>
          </p:cNvSpPr>
          <p:nvPr>
            <p:ph type="sldNum" sz="quarter" idx="5"/>
          </p:nvPr>
        </p:nvSpPr>
        <p:spPr/>
        <p:txBody>
          <a:bodyPr/>
          <a:lstStyle/>
          <a:p>
            <a:fld id="{9920340D-206C-4C41-A35B-4D72CE2F2B89}" type="slidenum">
              <a:rPr lang="en-GB" smtClean="0"/>
              <a:t>21</a:t>
            </a:fld>
            <a:endParaRPr lang="en-GB"/>
          </a:p>
        </p:txBody>
      </p:sp>
    </p:spTree>
    <p:extLst>
      <p:ext uri="{BB962C8B-B14F-4D97-AF65-F5344CB8AC3E}">
        <p14:creationId xmlns:p14="http://schemas.microsoft.com/office/powerpoint/2010/main" val="1675400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F59D6-9503-3920-ED34-713A2ACB06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7E845F-8FE8-8703-31AC-5F2AA43F1F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EB5FD3-3C89-4BBE-CA73-A9C772319DD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8265E07-98E4-D21D-8010-A2C8FA87BCC7}"/>
              </a:ext>
            </a:extLst>
          </p:cNvPr>
          <p:cNvSpPr>
            <a:spLocks noGrp="1"/>
          </p:cNvSpPr>
          <p:nvPr>
            <p:ph type="sldNum" sz="quarter" idx="5"/>
          </p:nvPr>
        </p:nvSpPr>
        <p:spPr/>
        <p:txBody>
          <a:bodyPr/>
          <a:lstStyle/>
          <a:p>
            <a:fld id="{9920340D-206C-4C41-A35B-4D72CE2F2B89}" type="slidenum">
              <a:rPr lang="en-GB" smtClean="0"/>
              <a:t>22</a:t>
            </a:fld>
            <a:endParaRPr lang="en-GB"/>
          </a:p>
        </p:txBody>
      </p:sp>
    </p:spTree>
    <p:extLst>
      <p:ext uri="{BB962C8B-B14F-4D97-AF65-F5344CB8AC3E}">
        <p14:creationId xmlns:p14="http://schemas.microsoft.com/office/powerpoint/2010/main" val="29730579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F097CF-652F-A7DB-D1DC-17374140A6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B46A3F-0883-7F29-5AD0-0FEE2C6090C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1BA87F-3416-D975-1103-71022EB79E2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4A2A140-178A-D476-E5FA-971E9D58CAEC}"/>
              </a:ext>
            </a:extLst>
          </p:cNvPr>
          <p:cNvSpPr>
            <a:spLocks noGrp="1"/>
          </p:cNvSpPr>
          <p:nvPr>
            <p:ph type="sldNum" sz="quarter" idx="5"/>
          </p:nvPr>
        </p:nvSpPr>
        <p:spPr/>
        <p:txBody>
          <a:bodyPr/>
          <a:lstStyle/>
          <a:p>
            <a:fld id="{9920340D-206C-4C41-A35B-4D72CE2F2B89}" type="slidenum">
              <a:rPr lang="en-GB" smtClean="0"/>
              <a:t>23</a:t>
            </a:fld>
            <a:endParaRPr lang="en-GB"/>
          </a:p>
        </p:txBody>
      </p:sp>
    </p:spTree>
    <p:extLst>
      <p:ext uri="{BB962C8B-B14F-4D97-AF65-F5344CB8AC3E}">
        <p14:creationId xmlns:p14="http://schemas.microsoft.com/office/powerpoint/2010/main" val="8824080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6DE56-239D-6C2C-2AC1-98912EE5B1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AB9764-18C8-8340-974D-FF6ACD01F0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515E79-27E6-0D2C-74EE-5ABD99B8BF27}"/>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52B287B-E97B-7B3B-80F2-45C08A88296F}"/>
              </a:ext>
            </a:extLst>
          </p:cNvPr>
          <p:cNvSpPr>
            <a:spLocks noGrp="1"/>
          </p:cNvSpPr>
          <p:nvPr>
            <p:ph type="sldNum" sz="quarter" idx="5"/>
          </p:nvPr>
        </p:nvSpPr>
        <p:spPr/>
        <p:txBody>
          <a:bodyPr/>
          <a:lstStyle/>
          <a:p>
            <a:fld id="{9920340D-206C-4C41-A35B-4D72CE2F2B89}" type="slidenum">
              <a:rPr lang="en-GB" smtClean="0"/>
              <a:t>25</a:t>
            </a:fld>
            <a:endParaRPr lang="en-GB"/>
          </a:p>
        </p:txBody>
      </p:sp>
    </p:spTree>
    <p:extLst>
      <p:ext uri="{BB962C8B-B14F-4D97-AF65-F5344CB8AC3E}">
        <p14:creationId xmlns:p14="http://schemas.microsoft.com/office/powerpoint/2010/main" val="35024301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26</a:t>
            </a:fld>
            <a:endParaRPr lang="en-GB"/>
          </a:p>
        </p:txBody>
      </p:sp>
    </p:spTree>
    <p:extLst>
      <p:ext uri="{BB962C8B-B14F-4D97-AF65-F5344CB8AC3E}">
        <p14:creationId xmlns:p14="http://schemas.microsoft.com/office/powerpoint/2010/main" val="11607339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C97191-D950-388D-F87D-03E28CECC3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5AF1C-51B5-44E7-1D83-42F5433997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03E1F2-461B-5D6A-4A25-51E7D94D444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1200B10-D4DF-80B0-699C-08DDEB66B184}"/>
              </a:ext>
            </a:extLst>
          </p:cNvPr>
          <p:cNvSpPr>
            <a:spLocks noGrp="1"/>
          </p:cNvSpPr>
          <p:nvPr>
            <p:ph type="sldNum" sz="quarter" idx="5"/>
          </p:nvPr>
        </p:nvSpPr>
        <p:spPr/>
        <p:txBody>
          <a:bodyPr/>
          <a:lstStyle/>
          <a:p>
            <a:fld id="{9920340D-206C-4C41-A35B-4D72CE2F2B89}" type="slidenum">
              <a:rPr lang="en-GB" smtClean="0"/>
              <a:t>28</a:t>
            </a:fld>
            <a:endParaRPr lang="en-GB"/>
          </a:p>
        </p:txBody>
      </p:sp>
    </p:spTree>
    <p:extLst>
      <p:ext uri="{BB962C8B-B14F-4D97-AF65-F5344CB8AC3E}">
        <p14:creationId xmlns:p14="http://schemas.microsoft.com/office/powerpoint/2010/main" val="37508383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A43C2-9FF0-FA52-A53A-BD1B61BF5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3C8E64-1B5C-12B6-BE3F-5F7C19EC26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62ADBE-2DA8-3AAB-9057-45C72257FD1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B675CC7-87C3-1290-F729-76675B258758}"/>
              </a:ext>
            </a:extLst>
          </p:cNvPr>
          <p:cNvSpPr>
            <a:spLocks noGrp="1"/>
          </p:cNvSpPr>
          <p:nvPr>
            <p:ph type="sldNum" sz="quarter" idx="5"/>
          </p:nvPr>
        </p:nvSpPr>
        <p:spPr/>
        <p:txBody>
          <a:bodyPr/>
          <a:lstStyle/>
          <a:p>
            <a:fld id="{9920340D-206C-4C41-A35B-4D72CE2F2B89}" type="slidenum">
              <a:rPr lang="en-GB" smtClean="0"/>
              <a:t>29</a:t>
            </a:fld>
            <a:endParaRPr lang="en-GB"/>
          </a:p>
        </p:txBody>
      </p:sp>
    </p:spTree>
    <p:extLst>
      <p:ext uri="{BB962C8B-B14F-4D97-AF65-F5344CB8AC3E}">
        <p14:creationId xmlns:p14="http://schemas.microsoft.com/office/powerpoint/2010/main" val="17376128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E84C89-CCA3-B7B6-26B3-1D4CEF37C8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730D4-433E-CA8F-0C0E-55E3438A43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0BE4F0-FE44-E0C8-28A3-180E5F0C43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D3046EA-78A3-BE8D-0CE8-E24DA53D9567}"/>
              </a:ext>
            </a:extLst>
          </p:cNvPr>
          <p:cNvSpPr>
            <a:spLocks noGrp="1"/>
          </p:cNvSpPr>
          <p:nvPr>
            <p:ph type="sldNum" sz="quarter" idx="5"/>
          </p:nvPr>
        </p:nvSpPr>
        <p:spPr/>
        <p:txBody>
          <a:bodyPr/>
          <a:lstStyle/>
          <a:p>
            <a:fld id="{9920340D-206C-4C41-A35B-4D72CE2F2B89}" type="slidenum">
              <a:rPr lang="en-GB" smtClean="0"/>
              <a:t>30</a:t>
            </a:fld>
            <a:endParaRPr lang="en-GB"/>
          </a:p>
        </p:txBody>
      </p:sp>
    </p:spTree>
    <p:extLst>
      <p:ext uri="{BB962C8B-B14F-4D97-AF65-F5344CB8AC3E}">
        <p14:creationId xmlns:p14="http://schemas.microsoft.com/office/powerpoint/2010/main" val="20425827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8291B-9DC3-B1E4-850E-69C399F689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2A44CF-B4F9-234B-D039-0A346EA65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A0BC34-3F77-268D-82C6-AC344409AD1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1A4C79E-DD5D-8EC6-89CA-640EA633CCC9}"/>
              </a:ext>
            </a:extLst>
          </p:cNvPr>
          <p:cNvSpPr>
            <a:spLocks noGrp="1"/>
          </p:cNvSpPr>
          <p:nvPr>
            <p:ph type="sldNum" sz="quarter" idx="5"/>
          </p:nvPr>
        </p:nvSpPr>
        <p:spPr/>
        <p:txBody>
          <a:bodyPr/>
          <a:lstStyle/>
          <a:p>
            <a:fld id="{9920340D-206C-4C41-A35B-4D72CE2F2B89}" type="slidenum">
              <a:rPr lang="en-GB" smtClean="0"/>
              <a:t>31</a:t>
            </a:fld>
            <a:endParaRPr lang="en-GB"/>
          </a:p>
        </p:txBody>
      </p:sp>
    </p:spTree>
    <p:extLst>
      <p:ext uri="{BB962C8B-B14F-4D97-AF65-F5344CB8AC3E}">
        <p14:creationId xmlns:p14="http://schemas.microsoft.com/office/powerpoint/2010/main" val="26523026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41</a:t>
            </a:fld>
            <a:endParaRPr lang="en-GB"/>
          </a:p>
        </p:txBody>
      </p:sp>
    </p:spTree>
    <p:extLst>
      <p:ext uri="{BB962C8B-B14F-4D97-AF65-F5344CB8AC3E}">
        <p14:creationId xmlns:p14="http://schemas.microsoft.com/office/powerpoint/2010/main" val="11302169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F2FEF0-6109-5EB2-27B2-D0A1771D1D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D90B4E-13A2-975C-AFA7-B10BF47C9D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A5AE3D-FAA0-8B85-8F45-CF016C3D1FB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C4EC789-9568-BC02-C3ED-770F9CE14C48}"/>
              </a:ext>
            </a:extLst>
          </p:cNvPr>
          <p:cNvSpPr>
            <a:spLocks noGrp="1"/>
          </p:cNvSpPr>
          <p:nvPr>
            <p:ph type="sldNum" sz="quarter" idx="5"/>
          </p:nvPr>
        </p:nvSpPr>
        <p:spPr/>
        <p:txBody>
          <a:bodyPr/>
          <a:lstStyle/>
          <a:p>
            <a:fld id="{9920340D-206C-4C41-A35B-4D72CE2F2B89}" type="slidenum">
              <a:rPr lang="en-GB" smtClean="0"/>
              <a:t>3</a:t>
            </a:fld>
            <a:endParaRPr lang="en-GB"/>
          </a:p>
        </p:txBody>
      </p:sp>
    </p:spTree>
    <p:extLst>
      <p:ext uri="{BB962C8B-B14F-4D97-AF65-F5344CB8AC3E}">
        <p14:creationId xmlns:p14="http://schemas.microsoft.com/office/powerpoint/2010/main" val="14777298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43</a:t>
            </a:fld>
            <a:endParaRPr lang="en-GB"/>
          </a:p>
        </p:txBody>
      </p:sp>
    </p:spTree>
    <p:extLst>
      <p:ext uri="{BB962C8B-B14F-4D97-AF65-F5344CB8AC3E}">
        <p14:creationId xmlns:p14="http://schemas.microsoft.com/office/powerpoint/2010/main" val="4034336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51</a:t>
            </a:fld>
            <a:endParaRPr lang="en-GB"/>
          </a:p>
        </p:txBody>
      </p:sp>
    </p:spTree>
    <p:extLst>
      <p:ext uri="{BB962C8B-B14F-4D97-AF65-F5344CB8AC3E}">
        <p14:creationId xmlns:p14="http://schemas.microsoft.com/office/powerpoint/2010/main" val="17139617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58</a:t>
            </a:fld>
            <a:endParaRPr lang="en-GB"/>
          </a:p>
        </p:txBody>
      </p:sp>
    </p:spTree>
    <p:extLst>
      <p:ext uri="{BB962C8B-B14F-4D97-AF65-F5344CB8AC3E}">
        <p14:creationId xmlns:p14="http://schemas.microsoft.com/office/powerpoint/2010/main" val="24895294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74AF8-EA76-4B74-8E5F-FF6A1E935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D9AB7E-1481-05E8-C663-4CA0931A91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96EDB1-0B6B-CDD1-3BD4-987C45A614A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A9F4103-B75F-6E4B-F580-60AA37171D3C}"/>
              </a:ext>
            </a:extLst>
          </p:cNvPr>
          <p:cNvSpPr>
            <a:spLocks noGrp="1"/>
          </p:cNvSpPr>
          <p:nvPr>
            <p:ph type="sldNum" sz="quarter" idx="5"/>
          </p:nvPr>
        </p:nvSpPr>
        <p:spPr/>
        <p:txBody>
          <a:bodyPr/>
          <a:lstStyle/>
          <a:p>
            <a:fld id="{9920340D-206C-4C41-A35B-4D72CE2F2B89}" type="slidenum">
              <a:rPr lang="en-GB" smtClean="0"/>
              <a:pPr/>
              <a:t>59</a:t>
            </a:fld>
            <a:endParaRPr lang="en-GB"/>
          </a:p>
        </p:txBody>
      </p:sp>
    </p:spTree>
    <p:extLst>
      <p:ext uri="{BB962C8B-B14F-4D97-AF65-F5344CB8AC3E}">
        <p14:creationId xmlns:p14="http://schemas.microsoft.com/office/powerpoint/2010/main" val="5700438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60</a:t>
            </a:fld>
            <a:endParaRPr lang="en-GB"/>
          </a:p>
        </p:txBody>
      </p:sp>
    </p:spTree>
    <p:extLst>
      <p:ext uri="{BB962C8B-B14F-4D97-AF65-F5344CB8AC3E}">
        <p14:creationId xmlns:p14="http://schemas.microsoft.com/office/powerpoint/2010/main" val="32117739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buNone/>
            </a:pPr>
            <a:r>
              <a:rPr lang="en-GB" sz="1800" kern="100">
                <a:effectLst/>
                <a:latin typeface="Arial" panose="020B0604020202020204" pitchFamily="34" charset="0"/>
                <a:ea typeface="Calibri" panose="020F0502020204030204" pitchFamily="34" charset="0"/>
              </a:rPr>
              <a:t>Allocate learners one of the videos to watch: </a:t>
            </a:r>
          </a:p>
          <a:p>
            <a:pPr marL="342900" lvl="0" indent="-342900">
              <a:lnSpc>
                <a:spcPct val="107000"/>
              </a:lnSpc>
              <a:buFont typeface="Symbol" panose="05050102010706020507" pitchFamily="18" charset="2"/>
              <a:buChar char=""/>
            </a:pPr>
            <a:r>
              <a:rPr lang="en-GB" sz="1800" u="sng" kern="100">
                <a:solidFill>
                  <a:srgbClr val="0563C1"/>
                </a:solidFill>
                <a:effectLst/>
                <a:latin typeface="Arial" panose="020B0604020202020204" pitchFamily="34" charset="0"/>
                <a:ea typeface="Calibri" panose="020F0502020204030204" pitchFamily="34" charset="0"/>
                <a:hlinkClick r:id="rId3"/>
              </a:rPr>
              <a:t>Chinchilla video</a:t>
            </a:r>
            <a:r>
              <a:rPr lang="en-GB" sz="1800" kern="100">
                <a:effectLst/>
                <a:latin typeface="Arial" panose="020B0604020202020204" pitchFamily="34" charset="0"/>
                <a:ea typeface="Calibri" panose="020F0502020204030204" pitchFamily="34" charset="0"/>
              </a:rPr>
              <a:t>.</a:t>
            </a:r>
          </a:p>
          <a:p>
            <a:pPr marL="342900" lvl="0" indent="-342900">
              <a:lnSpc>
                <a:spcPct val="107000"/>
              </a:lnSpc>
              <a:buFont typeface="Symbol" panose="05050102010706020507" pitchFamily="18" charset="2"/>
              <a:buChar char=""/>
            </a:pPr>
            <a:r>
              <a:rPr lang="en-GB" sz="1800" u="sng" kern="100">
                <a:solidFill>
                  <a:srgbClr val="0563C1"/>
                </a:solidFill>
                <a:effectLst/>
                <a:latin typeface="Arial" panose="020B0604020202020204" pitchFamily="34" charset="0"/>
                <a:ea typeface="Calibri" panose="020F0502020204030204" pitchFamily="34" charset="0"/>
                <a:hlinkClick r:id="rId4"/>
              </a:rPr>
              <a:t>Mouse behaviour video.</a:t>
            </a:r>
            <a:endParaRPr lang="en-GB" sz="1800" kern="100">
              <a:effectLst/>
              <a:latin typeface="Arial" panose="020B0604020202020204" pitchFamily="34" charset="0"/>
              <a:ea typeface="Calibri" panose="020F0502020204030204" pitchFamily="34" charset="0"/>
            </a:endParaRPr>
          </a:p>
          <a:p>
            <a:pPr marL="342900" lvl="0" indent="-342900">
              <a:lnSpc>
                <a:spcPct val="107000"/>
              </a:lnSpc>
              <a:spcAft>
                <a:spcPts val="800"/>
              </a:spcAft>
              <a:buFont typeface="Symbol" panose="05050102010706020507" pitchFamily="18" charset="2"/>
              <a:buChar char=""/>
            </a:pPr>
            <a:r>
              <a:rPr lang="en-GB" sz="1800" u="sng" kern="100">
                <a:solidFill>
                  <a:srgbClr val="0563C1"/>
                </a:solidFill>
                <a:effectLst/>
                <a:latin typeface="Arial" panose="020B0604020202020204" pitchFamily="34" charset="0"/>
                <a:ea typeface="Calibri" panose="020F0502020204030204" pitchFamily="34" charset="0"/>
                <a:hlinkClick r:id="rId5"/>
              </a:rPr>
              <a:t>Rabbit behaviour video</a:t>
            </a:r>
            <a:r>
              <a:rPr lang="en-GB" sz="1800" kern="100">
                <a:effectLst/>
                <a:latin typeface="Arial" panose="020B0604020202020204" pitchFamily="34" charset="0"/>
                <a:ea typeface="Calibri" panose="020F0502020204030204" pitchFamily="34" charset="0"/>
              </a:rPr>
              <a:t>.</a:t>
            </a:r>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62</a:t>
            </a:fld>
            <a:endParaRPr lang="en-GB"/>
          </a:p>
        </p:txBody>
      </p:sp>
    </p:spTree>
    <p:extLst>
      <p:ext uri="{BB962C8B-B14F-4D97-AF65-F5344CB8AC3E}">
        <p14:creationId xmlns:p14="http://schemas.microsoft.com/office/powerpoint/2010/main" val="19544595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noProof="1"/>
              <a:t>Examples could include: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noProof="1"/>
          </a:p>
          <a:p>
            <a:pPr marL="0" marR="0" lvl="0" indent="0" algn="l" defTabSz="914400" rtl="0" eaLnBrk="1" fontAlgn="auto" latinLnBrk="0" hangingPunct="1">
              <a:lnSpc>
                <a:spcPct val="100000"/>
              </a:lnSpc>
              <a:spcBef>
                <a:spcPts val="0"/>
              </a:spcBef>
              <a:spcAft>
                <a:spcPts val="0"/>
              </a:spcAft>
              <a:buClrTx/>
              <a:buSzTx/>
              <a:buFontTx/>
              <a:buNone/>
              <a:tabLst/>
              <a:defRPr/>
            </a:pPr>
            <a:r>
              <a:rPr lang="en-GB" b="0" noProof="1"/>
              <a:t>a) </a:t>
            </a:r>
            <a:r>
              <a:rPr lang="en-GB" b="0" noProof="1">
                <a:latin typeface="Arial" panose="020B0604020202020204" pitchFamily="34" charset="0"/>
                <a:cs typeface="Arial" panose="020B0604020202020204" pitchFamily="34" charset="0"/>
              </a:rPr>
              <a:t>Locomotive behaviour, social behaviour, feeding behaviour, resting behaviour.</a:t>
            </a:r>
          </a:p>
          <a:p>
            <a:endParaRPr lang="en-GB" noProof="1"/>
          </a:p>
          <a:p>
            <a:pPr>
              <a:buFont typeface="Arial" panose="020B0604020202020204" pitchFamily="34" charset="0"/>
              <a:buNone/>
            </a:pPr>
            <a:r>
              <a:rPr lang="en-GB" noProof="1"/>
              <a:t>b) </a:t>
            </a:r>
          </a:p>
          <a:p>
            <a:pPr>
              <a:buFont typeface="Arial" panose="020B0604020202020204" pitchFamily="34" charset="0"/>
              <a:buNone/>
            </a:pPr>
            <a:r>
              <a:rPr lang="en-GB" b="0" noProof="1">
                <a:latin typeface="Arial" panose="020B0604020202020204" pitchFamily="34" charset="0"/>
                <a:cs typeface="Arial" panose="020B0604020202020204" pitchFamily="34" charset="0"/>
              </a:rPr>
              <a:t>Locomotive behaviour (e.g. hopping, exploring the enclosure) indicates confidence and good health.</a:t>
            </a:r>
          </a:p>
          <a:p>
            <a:pPr>
              <a:buFont typeface="Arial" panose="020B0604020202020204" pitchFamily="34" charset="0"/>
              <a:buNone/>
            </a:pPr>
            <a:r>
              <a:rPr lang="en-GB" b="0" noProof="1">
                <a:latin typeface="Arial" panose="020B0604020202020204" pitchFamily="34" charset="0"/>
                <a:cs typeface="Arial" panose="020B0604020202020204" pitchFamily="34" charset="0"/>
              </a:rPr>
              <a:t>Social behaviour (e.g. grooming another rabbit if housed with others) builds social bonds, shows comfort.</a:t>
            </a:r>
          </a:p>
          <a:p>
            <a:pPr>
              <a:buFont typeface="Arial" panose="020B0604020202020204" pitchFamily="34" charset="0"/>
              <a:buNone/>
            </a:pPr>
            <a:r>
              <a:rPr lang="en-GB" b="0" noProof="1">
                <a:latin typeface="Arial" panose="020B0604020202020204" pitchFamily="34" charset="0"/>
                <a:cs typeface="Arial" panose="020B0604020202020204" pitchFamily="34" charset="0"/>
              </a:rPr>
              <a:t>Feeding behaviour (e.g. eating hay, drinking water) suggests healthy appetite and normal function.</a:t>
            </a:r>
          </a:p>
          <a:p>
            <a:pPr>
              <a:buFont typeface="Arial" panose="020B0604020202020204" pitchFamily="34" charset="0"/>
              <a:buNone/>
            </a:pPr>
            <a:r>
              <a:rPr lang="en-GB" b="0" noProof="1">
                <a:latin typeface="Arial" panose="020B0604020202020204" pitchFamily="34" charset="0"/>
                <a:cs typeface="Arial" panose="020B0604020202020204" pitchFamily="34" charset="0"/>
              </a:rPr>
              <a:t>Resting behaviour (e.g. lying stretched out, eyes half-closed) indicates relaxation and trust in the environment.</a:t>
            </a:r>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64</a:t>
            </a:fld>
            <a:endParaRPr lang="en-GB"/>
          </a:p>
        </p:txBody>
      </p:sp>
    </p:spTree>
    <p:extLst>
      <p:ext uri="{BB962C8B-B14F-4D97-AF65-F5344CB8AC3E}">
        <p14:creationId xmlns:p14="http://schemas.microsoft.com/office/powerpoint/2010/main" val="399305612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66</a:t>
            </a:fld>
            <a:endParaRPr lang="en-GB"/>
          </a:p>
        </p:txBody>
      </p:sp>
    </p:spTree>
    <p:extLst>
      <p:ext uri="{BB962C8B-B14F-4D97-AF65-F5344CB8AC3E}">
        <p14:creationId xmlns:p14="http://schemas.microsoft.com/office/powerpoint/2010/main" val="32876910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69</a:t>
            </a:fld>
            <a:endParaRPr lang="en-GB"/>
          </a:p>
        </p:txBody>
      </p:sp>
    </p:spTree>
    <p:extLst>
      <p:ext uri="{BB962C8B-B14F-4D97-AF65-F5344CB8AC3E}">
        <p14:creationId xmlns:p14="http://schemas.microsoft.com/office/powerpoint/2010/main" val="3312521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8A7FE3-26E8-BFAC-653A-562457137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8B7E1-26EC-1C16-4C08-74B937E9E1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A3FBD1-C3DE-DCC9-BF92-D7408ED8584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1A4F63D-9FEA-20B5-C60D-573B12588EF0}"/>
              </a:ext>
            </a:extLst>
          </p:cNvPr>
          <p:cNvSpPr>
            <a:spLocks noGrp="1"/>
          </p:cNvSpPr>
          <p:nvPr>
            <p:ph type="sldNum" sz="quarter" idx="5"/>
          </p:nvPr>
        </p:nvSpPr>
        <p:spPr/>
        <p:txBody>
          <a:bodyPr/>
          <a:lstStyle/>
          <a:p>
            <a:fld id="{9920340D-206C-4C41-A35B-4D72CE2F2B89}" type="slidenum">
              <a:rPr lang="en-GB" smtClean="0"/>
              <a:pPr/>
              <a:t>74</a:t>
            </a:fld>
            <a:endParaRPr lang="en-GB"/>
          </a:p>
        </p:txBody>
      </p:sp>
    </p:spTree>
    <p:extLst>
      <p:ext uri="{BB962C8B-B14F-4D97-AF65-F5344CB8AC3E}">
        <p14:creationId xmlns:p14="http://schemas.microsoft.com/office/powerpoint/2010/main" val="1702427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66F9D7-266F-D558-1232-4965FF576D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8A3CB0-870A-98B9-B5C3-70509568B2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54C6A0-2F87-1F56-DEDE-4ECB340F83A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98229D3-A298-5480-282B-9D9D3CA786D0}"/>
              </a:ext>
            </a:extLst>
          </p:cNvPr>
          <p:cNvSpPr>
            <a:spLocks noGrp="1"/>
          </p:cNvSpPr>
          <p:nvPr>
            <p:ph type="sldNum" sz="quarter" idx="5"/>
          </p:nvPr>
        </p:nvSpPr>
        <p:spPr/>
        <p:txBody>
          <a:bodyPr/>
          <a:lstStyle/>
          <a:p>
            <a:fld id="{9920340D-206C-4C41-A35B-4D72CE2F2B89}" type="slidenum">
              <a:rPr lang="en-GB" smtClean="0"/>
              <a:t>4</a:t>
            </a:fld>
            <a:endParaRPr lang="en-GB"/>
          </a:p>
        </p:txBody>
      </p:sp>
    </p:spTree>
    <p:extLst>
      <p:ext uri="{BB962C8B-B14F-4D97-AF65-F5344CB8AC3E}">
        <p14:creationId xmlns:p14="http://schemas.microsoft.com/office/powerpoint/2010/main" val="348131821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76</a:t>
            </a:fld>
            <a:endParaRPr lang="en-GB"/>
          </a:p>
        </p:txBody>
      </p:sp>
    </p:spTree>
    <p:extLst>
      <p:ext uri="{BB962C8B-B14F-4D97-AF65-F5344CB8AC3E}">
        <p14:creationId xmlns:p14="http://schemas.microsoft.com/office/powerpoint/2010/main" val="18128501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80</a:t>
            </a:fld>
            <a:endParaRPr lang="en-GB"/>
          </a:p>
        </p:txBody>
      </p:sp>
    </p:spTree>
    <p:extLst>
      <p:ext uri="{BB962C8B-B14F-4D97-AF65-F5344CB8AC3E}">
        <p14:creationId xmlns:p14="http://schemas.microsoft.com/office/powerpoint/2010/main" val="39509148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81</a:t>
            </a:fld>
            <a:endParaRPr lang="en-GB"/>
          </a:p>
        </p:txBody>
      </p:sp>
    </p:spTree>
    <p:extLst>
      <p:ext uri="{BB962C8B-B14F-4D97-AF65-F5344CB8AC3E}">
        <p14:creationId xmlns:p14="http://schemas.microsoft.com/office/powerpoint/2010/main" val="9949371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a:t>Answers</a:t>
            </a:r>
          </a:p>
          <a:p>
            <a:pPr>
              <a:buNone/>
            </a:pPr>
            <a:r>
              <a:rPr lang="en-US"/>
              <a:t>10% of 70 = 7</a:t>
            </a:r>
          </a:p>
          <a:p>
            <a:pPr>
              <a:buNone/>
            </a:pPr>
            <a:r>
              <a:rPr lang="en-US"/>
              <a:t>25% of 80 = 20</a:t>
            </a:r>
          </a:p>
          <a:p>
            <a:pPr>
              <a:buNone/>
            </a:pPr>
            <a:r>
              <a:rPr lang="en-US"/>
              <a:t>5% of 200 = 10</a:t>
            </a:r>
          </a:p>
          <a:p>
            <a:pPr>
              <a:buNone/>
            </a:pPr>
            <a:r>
              <a:rPr lang="en-US"/>
              <a:t>50% of 90 = 45</a:t>
            </a:r>
          </a:p>
          <a:p>
            <a:pPr>
              <a:buNone/>
            </a:pPr>
            <a:r>
              <a:rPr lang="en-US"/>
              <a:t>20% of 120 = 24</a:t>
            </a:r>
          </a:p>
          <a:p>
            <a:pPr>
              <a:buNone/>
            </a:pPr>
            <a:r>
              <a:rPr lang="en-US"/>
              <a:t>15% of 60 = 9</a:t>
            </a:r>
          </a:p>
          <a:p>
            <a:pPr>
              <a:buNone/>
            </a:pPr>
            <a:r>
              <a:rPr lang="en-US"/>
              <a:t>30% of 150 = 45</a:t>
            </a:r>
          </a:p>
          <a:p>
            <a:pPr>
              <a:buNone/>
            </a:pPr>
            <a:r>
              <a:rPr lang="en-US"/>
              <a:t>40% of 250 = 100</a:t>
            </a:r>
          </a:p>
          <a:p>
            <a:pPr>
              <a:buNone/>
            </a:pPr>
            <a:r>
              <a:rPr lang="en-US"/>
              <a:t>75% of 100 = 75</a:t>
            </a:r>
          </a:p>
          <a:p>
            <a:r>
              <a:rPr lang="en-US"/>
              <a:t>60% of 300 = 180</a:t>
            </a:r>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86</a:t>
            </a:fld>
            <a:endParaRPr lang="en-GB"/>
          </a:p>
        </p:txBody>
      </p:sp>
    </p:spTree>
    <p:extLst>
      <p:ext uri="{BB962C8B-B14F-4D97-AF65-F5344CB8AC3E}">
        <p14:creationId xmlns:p14="http://schemas.microsoft.com/office/powerpoint/2010/main" val="78267902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87</a:t>
            </a:fld>
            <a:endParaRPr lang="en-GB"/>
          </a:p>
        </p:txBody>
      </p:sp>
    </p:spTree>
    <p:extLst>
      <p:ext uri="{BB962C8B-B14F-4D97-AF65-F5344CB8AC3E}">
        <p14:creationId xmlns:p14="http://schemas.microsoft.com/office/powerpoint/2010/main" val="37584330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89</a:t>
            </a:fld>
            <a:endParaRPr lang="en-GB"/>
          </a:p>
        </p:txBody>
      </p:sp>
    </p:spTree>
    <p:extLst>
      <p:ext uri="{BB962C8B-B14F-4D97-AF65-F5344CB8AC3E}">
        <p14:creationId xmlns:p14="http://schemas.microsoft.com/office/powerpoint/2010/main" val="241169407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98</a:t>
            </a:fld>
            <a:endParaRPr lang="en-GB"/>
          </a:p>
        </p:txBody>
      </p:sp>
    </p:spTree>
    <p:extLst>
      <p:ext uri="{BB962C8B-B14F-4D97-AF65-F5344CB8AC3E}">
        <p14:creationId xmlns:p14="http://schemas.microsoft.com/office/powerpoint/2010/main" val="192499100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D93C4B-37F7-4CCF-43E5-E0F1FCE43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CA1C25-4FF6-F17C-DD75-F5B3EF83A75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D81F8B-6908-4892-9100-49128D6A50F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FB19197B-1106-B0F9-11F8-6B7EF5294C81}"/>
              </a:ext>
            </a:extLst>
          </p:cNvPr>
          <p:cNvSpPr>
            <a:spLocks noGrp="1"/>
          </p:cNvSpPr>
          <p:nvPr>
            <p:ph type="sldNum" sz="quarter" idx="5"/>
          </p:nvPr>
        </p:nvSpPr>
        <p:spPr/>
        <p:txBody>
          <a:bodyPr/>
          <a:lstStyle/>
          <a:p>
            <a:fld id="{9920340D-206C-4C41-A35B-4D72CE2F2B89}" type="slidenum">
              <a:rPr lang="en-GB" smtClean="0"/>
              <a:pPr/>
              <a:t>104</a:t>
            </a:fld>
            <a:endParaRPr lang="en-GB"/>
          </a:p>
        </p:txBody>
      </p:sp>
    </p:spTree>
    <p:extLst>
      <p:ext uri="{BB962C8B-B14F-4D97-AF65-F5344CB8AC3E}">
        <p14:creationId xmlns:p14="http://schemas.microsoft.com/office/powerpoint/2010/main" val="335977256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106</a:t>
            </a:fld>
            <a:endParaRPr lang="en-GB"/>
          </a:p>
        </p:txBody>
      </p:sp>
    </p:spTree>
    <p:extLst>
      <p:ext uri="{BB962C8B-B14F-4D97-AF65-F5344CB8AC3E}">
        <p14:creationId xmlns:p14="http://schemas.microsoft.com/office/powerpoint/2010/main" val="84165165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107</a:t>
            </a:fld>
            <a:endParaRPr lang="en-GB"/>
          </a:p>
        </p:txBody>
      </p:sp>
    </p:spTree>
    <p:extLst>
      <p:ext uri="{BB962C8B-B14F-4D97-AF65-F5344CB8AC3E}">
        <p14:creationId xmlns:p14="http://schemas.microsoft.com/office/powerpoint/2010/main" val="2739436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FCBC2-A2C1-D085-FA5D-2D14CC08F4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D91DC1-065E-B92F-0C59-B1CA74043B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8FBF5A-3AA9-69A2-7F3D-5685FFE5F34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33E2669-3131-C3E9-7F2C-B31DCF8CE2BE}"/>
              </a:ext>
            </a:extLst>
          </p:cNvPr>
          <p:cNvSpPr>
            <a:spLocks noGrp="1"/>
          </p:cNvSpPr>
          <p:nvPr>
            <p:ph type="sldNum" sz="quarter" idx="5"/>
          </p:nvPr>
        </p:nvSpPr>
        <p:spPr/>
        <p:txBody>
          <a:bodyPr/>
          <a:lstStyle/>
          <a:p>
            <a:fld id="{9920340D-206C-4C41-A35B-4D72CE2F2B89}" type="slidenum">
              <a:rPr lang="en-GB" smtClean="0"/>
              <a:t>5</a:t>
            </a:fld>
            <a:endParaRPr lang="en-GB"/>
          </a:p>
        </p:txBody>
      </p:sp>
    </p:spTree>
    <p:extLst>
      <p:ext uri="{BB962C8B-B14F-4D97-AF65-F5344CB8AC3E}">
        <p14:creationId xmlns:p14="http://schemas.microsoft.com/office/powerpoint/2010/main" val="387555738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B7AF5-9F0B-D2A6-9D58-EB4611B186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45DF57-7C6F-5F85-5B5E-BA7278181A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7394DD-3E9E-08B7-463D-9E4E9414C8E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53DF5B3-7804-4BBF-7B1D-E3B1724B653C}"/>
              </a:ext>
            </a:extLst>
          </p:cNvPr>
          <p:cNvSpPr>
            <a:spLocks noGrp="1"/>
          </p:cNvSpPr>
          <p:nvPr>
            <p:ph type="sldNum" sz="quarter" idx="5"/>
          </p:nvPr>
        </p:nvSpPr>
        <p:spPr/>
        <p:txBody>
          <a:bodyPr/>
          <a:lstStyle/>
          <a:p>
            <a:fld id="{9920340D-206C-4C41-A35B-4D72CE2F2B89}" type="slidenum">
              <a:rPr lang="en-GB" smtClean="0"/>
              <a:pPr/>
              <a:t>108</a:t>
            </a:fld>
            <a:endParaRPr lang="en-GB"/>
          </a:p>
        </p:txBody>
      </p:sp>
    </p:spTree>
    <p:extLst>
      <p:ext uri="{BB962C8B-B14F-4D97-AF65-F5344CB8AC3E}">
        <p14:creationId xmlns:p14="http://schemas.microsoft.com/office/powerpoint/2010/main" val="30492303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kern="1200" noProof="0">
                <a:solidFill>
                  <a:schemeClr val="tx1"/>
                </a:solidFill>
                <a:latin typeface="+mn-lt"/>
                <a:ea typeface="+mn-ea"/>
                <a:cs typeface="+mn-cs"/>
              </a:rPr>
              <a:t>Teacher note</a:t>
            </a:r>
            <a:endParaRPr lang="en-GB" sz="1200" b="0" kern="1200" noProof="0">
              <a:solidFill>
                <a:schemeClr val="tx1"/>
              </a:solidFill>
              <a:latin typeface="+mn-lt"/>
              <a:ea typeface="+mn-ea"/>
              <a:cs typeface="+mn-cs"/>
            </a:endParaRPr>
          </a:p>
          <a:p>
            <a:endParaRPr lang="en-GB" sz="1200" b="0" kern="1200" noProof="0">
              <a:solidFill>
                <a:schemeClr val="tx1"/>
              </a:solidFill>
              <a:latin typeface="+mn-lt"/>
              <a:ea typeface="+mn-ea"/>
              <a:cs typeface="+mn-cs"/>
            </a:endParaRPr>
          </a:p>
          <a:p>
            <a:r>
              <a:rPr lang="en-GB" sz="1200" b="0" kern="1200" noProof="0">
                <a:solidFill>
                  <a:schemeClr val="tx1"/>
                </a:solidFill>
                <a:latin typeface="+mn-lt"/>
                <a:ea typeface="+mn-ea"/>
                <a:cs typeface="+mn-cs"/>
              </a:rPr>
              <a:t>Highlight to learners that classical conditioning was first described by the physiologist Ivan Pavlov while he was studying dogs salivation responses.  It is remembered as associated learning. </a:t>
            </a:r>
          </a:p>
          <a:p>
            <a:r>
              <a:rPr lang="en-GB" sz="1200" b="0" kern="1200" noProof="0">
                <a:solidFill>
                  <a:schemeClr val="tx1"/>
                </a:solidFill>
                <a:latin typeface="+mn-lt"/>
                <a:ea typeface="+mn-ea"/>
                <a:cs typeface="+mn-cs"/>
              </a:rPr>
              <a:t>Explain that Pavlov’s dogs after hearing a bell before being given food on several occasions Pavlov’s dogs salivated at the sound of the bell, in the absence of food. A new stimulus, the bell, now elicited a reflex, salivation. The dogs learned that the bell indicated food. </a:t>
            </a:r>
          </a:p>
          <a:p>
            <a:r>
              <a:rPr lang="en-GB" sz="1200" b="1" kern="1200" noProof="0">
                <a:solidFill>
                  <a:schemeClr val="tx1"/>
                </a:solidFill>
                <a:latin typeface="+mn-lt"/>
                <a:ea typeface="+mn-ea"/>
                <a:cs typeface="+mn-cs"/>
              </a:rPr>
              <a:t> </a:t>
            </a:r>
          </a:p>
          <a:p>
            <a:r>
              <a:rPr lang="en-GB" sz="1200" b="0" kern="1200" noProof="0">
                <a:solidFill>
                  <a:schemeClr val="tx1"/>
                </a:solidFill>
                <a:latin typeface="+mn-lt"/>
                <a:ea typeface="+mn-ea"/>
                <a:cs typeface="+mn-cs"/>
              </a:rPr>
              <a:t>Summarise the before,  during and after conditioning. </a:t>
            </a:r>
          </a:p>
          <a:p>
            <a:pPr lvl="0"/>
            <a:r>
              <a:rPr lang="en-GB" sz="1200" b="0" i="1" kern="1200" noProof="0">
                <a:solidFill>
                  <a:schemeClr val="tx1"/>
                </a:solidFill>
                <a:latin typeface="+mn-lt"/>
                <a:ea typeface="+mn-ea"/>
                <a:cs typeface="+mn-cs"/>
              </a:rPr>
              <a:t>Before conditioning</a:t>
            </a:r>
            <a:r>
              <a:rPr lang="en-GB" sz="1200" b="0" kern="1200" noProof="0">
                <a:solidFill>
                  <a:schemeClr val="tx1"/>
                </a:solidFill>
                <a:latin typeface="+mn-lt"/>
                <a:ea typeface="+mn-ea"/>
                <a:cs typeface="+mn-cs"/>
              </a:rPr>
              <a:t>: Neutral Stimulus (bell) results in NO response, AND Unconditioned Stimulus (UCS) (food) produces Unconditioned Response (UCR) (salivation)</a:t>
            </a:r>
          </a:p>
          <a:p>
            <a:pPr lvl="0"/>
            <a:r>
              <a:rPr lang="en-GB" sz="1200" i="1" kern="1200" noProof="0">
                <a:solidFill>
                  <a:schemeClr val="tx1"/>
                </a:solidFill>
                <a:latin typeface="+mn-lt"/>
                <a:ea typeface="+mn-ea"/>
                <a:cs typeface="+mn-cs"/>
              </a:rPr>
              <a:t>During conditioning</a:t>
            </a:r>
            <a:r>
              <a:rPr lang="en-GB" sz="1200" kern="1200" noProof="0">
                <a:solidFill>
                  <a:schemeClr val="tx1"/>
                </a:solidFill>
                <a:latin typeface="+mn-lt"/>
                <a:ea typeface="+mn-ea"/>
                <a:cs typeface="+mn-cs"/>
              </a:rPr>
              <a:t>: Neutral Stimulus (bell) is paired with the Unconditioned Stimulus (UCS) (food) which produces the Unconditioned Response (UCR) (salivation)</a:t>
            </a:r>
          </a:p>
          <a:p>
            <a:pPr lvl="0"/>
            <a:r>
              <a:rPr lang="en-GB" sz="1200" i="1" kern="1200" noProof="0">
                <a:solidFill>
                  <a:schemeClr val="tx1"/>
                </a:solidFill>
                <a:latin typeface="+mn-lt"/>
                <a:ea typeface="+mn-ea"/>
                <a:cs typeface="+mn-cs"/>
              </a:rPr>
              <a:t>After conditioning</a:t>
            </a:r>
            <a:r>
              <a:rPr lang="en-GB" sz="1200" kern="1200" noProof="0">
                <a:solidFill>
                  <a:schemeClr val="tx1"/>
                </a:solidFill>
                <a:latin typeface="+mn-lt"/>
                <a:ea typeface="+mn-ea"/>
                <a:cs typeface="+mn-cs"/>
              </a:rPr>
              <a:t>: Conditioned Stimulus (bell) elicits the Unconditioned Response (UCR) (salivation)</a:t>
            </a:r>
          </a:p>
          <a:p>
            <a:pPr lvl="0"/>
            <a:endParaRPr lang="en-GB" sz="1200" kern="1200" noProof="0">
              <a:solidFill>
                <a:schemeClr val="tx1"/>
              </a:solidFill>
              <a:latin typeface="+mn-lt"/>
              <a:ea typeface="+mn-ea"/>
              <a:cs typeface="+mn-cs"/>
            </a:endParaRPr>
          </a:p>
          <a:p>
            <a:pPr lvl="0"/>
            <a:r>
              <a:rPr lang="en-GB" sz="1200" b="0" kern="1200" noProof="0">
                <a:solidFill>
                  <a:schemeClr val="tx1"/>
                </a:solidFill>
                <a:latin typeface="+mn-lt"/>
                <a:ea typeface="+mn-ea"/>
                <a:cs typeface="+mn-cs"/>
              </a:rPr>
              <a:t>Summarise by advising that basically after conditioning the</a:t>
            </a:r>
            <a:r>
              <a:rPr lang="en-GB" sz="1200" b="0" kern="1200" baseline="0" noProof="0">
                <a:solidFill>
                  <a:schemeClr val="tx1"/>
                </a:solidFill>
                <a:latin typeface="+mn-lt"/>
                <a:ea typeface="+mn-ea"/>
                <a:cs typeface="+mn-cs"/>
              </a:rPr>
              <a:t> dog can no longer choose to salivate when only the bell is used.  It has associated the bell with the presence and consumption of food.</a:t>
            </a:r>
          </a:p>
          <a:p>
            <a:endParaRPr lang="en-GB" b="0"/>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110</a:t>
            </a:fld>
            <a:endParaRPr lang="en-GB"/>
          </a:p>
        </p:txBody>
      </p:sp>
    </p:spTree>
    <p:extLst>
      <p:ext uri="{BB962C8B-B14F-4D97-AF65-F5344CB8AC3E}">
        <p14:creationId xmlns:p14="http://schemas.microsoft.com/office/powerpoint/2010/main" val="14445917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baseline="0">
                <a:solidFill>
                  <a:schemeClr val="tx1"/>
                </a:solidFill>
                <a:latin typeface="+mn-lt"/>
                <a:ea typeface="+mn-ea"/>
                <a:cs typeface="+mn-cs"/>
              </a:rPr>
              <a:t>Operant Conditioning:</a:t>
            </a:r>
            <a:endParaRPr lang="en-US" sz="1200" b="1" kern="1200">
              <a:solidFill>
                <a:schemeClr val="tx1"/>
              </a:solidFill>
              <a:latin typeface="+mn-lt"/>
              <a:ea typeface="+mn-ea"/>
              <a:cs typeface="+mn-cs"/>
            </a:endParaRPr>
          </a:p>
          <a:p>
            <a:r>
              <a:rPr lang="en-US" sz="1200" b="1" kern="1200">
                <a:solidFill>
                  <a:schemeClr val="tx1"/>
                </a:solidFill>
                <a:latin typeface="+mn-lt"/>
                <a:ea typeface="+mn-ea"/>
                <a:cs typeface="+mn-cs"/>
              </a:rPr>
              <a:t>Definition: </a:t>
            </a:r>
            <a:endParaRPr lang="en-GB" sz="1200" kern="1200">
              <a:solidFill>
                <a:schemeClr val="tx1"/>
              </a:solidFill>
              <a:latin typeface="+mn-lt"/>
              <a:ea typeface="+mn-ea"/>
              <a:cs typeface="+mn-cs"/>
            </a:endParaRPr>
          </a:p>
          <a:p>
            <a:pPr lvl="0"/>
            <a:r>
              <a:rPr lang="en-US" sz="1200" kern="1200">
                <a:solidFill>
                  <a:schemeClr val="tx1"/>
                </a:solidFill>
                <a:latin typeface="+mn-lt"/>
                <a:ea typeface="+mn-ea"/>
                <a:cs typeface="+mn-cs"/>
              </a:rPr>
              <a:t>Process by which the consequences of a response increase or decrease the likelihood that the response will occur again (Skinner, 1938)</a:t>
            </a:r>
            <a:endParaRPr lang="en-GB" sz="1200" kern="1200">
              <a:solidFill>
                <a:schemeClr val="tx1"/>
              </a:solidFill>
              <a:latin typeface="+mn-lt"/>
              <a:ea typeface="+mn-ea"/>
              <a:cs typeface="+mn-cs"/>
            </a:endParaRPr>
          </a:p>
          <a:p>
            <a:pPr lvl="0"/>
            <a:r>
              <a:rPr lang="en-US" sz="1200" kern="1200">
                <a:solidFill>
                  <a:schemeClr val="tx1"/>
                </a:solidFill>
                <a:latin typeface="+mn-lt"/>
                <a:ea typeface="+mn-ea"/>
                <a:cs typeface="+mn-cs"/>
              </a:rPr>
              <a:t>Operant conditioning as responses </a:t>
            </a:r>
            <a:r>
              <a:rPr lang="en-US" sz="1200" i="1" kern="1200">
                <a:solidFill>
                  <a:schemeClr val="tx1"/>
                </a:solidFill>
                <a:latin typeface="+mn-lt"/>
                <a:ea typeface="+mn-ea"/>
                <a:cs typeface="+mn-cs"/>
              </a:rPr>
              <a:t>operate</a:t>
            </a:r>
            <a:r>
              <a:rPr lang="en-US" sz="1200" kern="1200">
                <a:solidFill>
                  <a:schemeClr val="tx1"/>
                </a:solidFill>
                <a:latin typeface="+mn-lt"/>
                <a:ea typeface="+mn-ea"/>
                <a:cs typeface="+mn-cs"/>
              </a:rPr>
              <a:t> on the world to produce an effect – for instance, if a</a:t>
            </a:r>
            <a:r>
              <a:rPr lang="en-US" sz="1200" kern="1200" baseline="0">
                <a:solidFill>
                  <a:schemeClr val="tx1"/>
                </a:solidFill>
                <a:latin typeface="+mn-lt"/>
                <a:ea typeface="+mn-ea"/>
                <a:cs typeface="+mn-cs"/>
              </a:rPr>
              <a:t> dog pokes its nose into a fountain and gets sprayed with water there are one of two thing that can occur – if the dog ENJOYS the experience it is more likely to repeat the behaviour BUT if the dog DISLIKES/FEARED the experience it will be LESS LIKELY to repeat the same behaviour for fear of the outcome.</a:t>
            </a:r>
            <a:endParaRPr lang="en-GB" sz="1200" kern="1200">
              <a:solidFill>
                <a:schemeClr val="tx1"/>
              </a:solidFill>
              <a:latin typeface="+mn-lt"/>
              <a:ea typeface="+mn-ea"/>
              <a:cs typeface="+mn-cs"/>
            </a:endParaRPr>
          </a:p>
          <a:p>
            <a:pPr lvl="0"/>
            <a:endParaRPr lang="en-GB" sz="1200" kern="1200">
              <a:solidFill>
                <a:schemeClr val="tx1"/>
              </a:solidFill>
              <a:latin typeface="+mn-lt"/>
              <a:ea typeface="+mn-ea"/>
              <a:cs typeface="+mn-cs"/>
            </a:endParaRPr>
          </a:p>
          <a:p>
            <a:r>
              <a:rPr lang="en-US" sz="1200" b="1" kern="1200">
                <a:solidFill>
                  <a:schemeClr val="tx1"/>
                </a:solidFill>
                <a:latin typeface="+mn-lt"/>
                <a:ea typeface="+mn-ea"/>
                <a:cs typeface="+mn-cs"/>
              </a:rPr>
              <a:t>Reinforcers</a:t>
            </a:r>
            <a:endParaRPr lang="en-GB" sz="1200" b="1" kern="1200">
              <a:solidFill>
                <a:schemeClr val="tx1"/>
              </a:solidFill>
              <a:latin typeface="+mn-lt"/>
              <a:ea typeface="+mn-ea"/>
              <a:cs typeface="+mn-cs"/>
            </a:endParaRPr>
          </a:p>
          <a:p>
            <a:pPr lvl="0"/>
            <a:r>
              <a:rPr lang="en-US" sz="1200" b="1" kern="1200">
                <a:solidFill>
                  <a:schemeClr val="tx1"/>
                </a:solidFill>
                <a:latin typeface="+mn-lt"/>
                <a:ea typeface="+mn-ea"/>
                <a:cs typeface="+mn-cs"/>
              </a:rPr>
              <a:t>Any event that increases the frequency of a preceding response                                       </a:t>
            </a:r>
            <a:endParaRPr lang="en-GB" sz="1200" b="1" kern="1200">
              <a:solidFill>
                <a:schemeClr val="tx1"/>
              </a:solidFill>
              <a:latin typeface="+mn-lt"/>
              <a:ea typeface="+mn-ea"/>
              <a:cs typeface="+mn-cs"/>
            </a:endParaRPr>
          </a:p>
          <a:p>
            <a:pPr lvl="0"/>
            <a:r>
              <a:rPr lang="en-US" sz="1200" b="0" kern="1200">
                <a:solidFill>
                  <a:schemeClr val="tx1"/>
                </a:solidFill>
                <a:latin typeface="+mn-lt"/>
                <a:ea typeface="+mn-ea"/>
                <a:cs typeface="+mn-cs"/>
              </a:rPr>
              <a:t>Can be positive or negative</a:t>
            </a:r>
            <a:endParaRPr lang="en-GB" sz="1200" b="0" kern="1200">
              <a:solidFill>
                <a:schemeClr val="tx1"/>
              </a:solidFill>
              <a:latin typeface="+mn-lt"/>
              <a:ea typeface="+mn-ea"/>
              <a:cs typeface="+mn-cs"/>
            </a:endParaRPr>
          </a:p>
          <a:p>
            <a:pPr lvl="0"/>
            <a:r>
              <a:rPr lang="en-GB" sz="1200" kern="1200">
                <a:solidFill>
                  <a:schemeClr val="tx1"/>
                </a:solidFill>
                <a:latin typeface="+mn-lt"/>
                <a:ea typeface="+mn-ea"/>
                <a:cs typeface="+mn-cs"/>
              </a:rPr>
              <a:t>Positive &amp; negative refers to whether the response causes the stimulus to arrive (positive) or be removed (negative)</a:t>
            </a:r>
          </a:p>
          <a:p>
            <a:r>
              <a:rPr lang="en-US" sz="1200" kern="1200">
                <a:solidFill>
                  <a:schemeClr val="tx1"/>
                </a:solidFill>
                <a:latin typeface="+mn-lt"/>
                <a:ea typeface="+mn-ea"/>
                <a:cs typeface="+mn-cs"/>
              </a:rPr>
              <a:t> </a:t>
            </a:r>
            <a:endParaRPr lang="en-GB" sz="1200" kern="1200">
              <a:solidFill>
                <a:schemeClr val="tx1"/>
              </a:solidFill>
              <a:latin typeface="+mn-lt"/>
              <a:ea typeface="+mn-ea"/>
              <a:cs typeface="+mn-cs"/>
            </a:endParaRPr>
          </a:p>
          <a:p>
            <a:r>
              <a:rPr lang="en-GB" sz="1200" b="1" kern="1200">
                <a:solidFill>
                  <a:schemeClr val="tx1"/>
                </a:solidFill>
                <a:latin typeface="+mn-lt"/>
                <a:ea typeface="+mn-ea"/>
                <a:cs typeface="+mn-cs"/>
              </a:rPr>
              <a:t>Shaping</a:t>
            </a:r>
          </a:p>
          <a:p>
            <a:r>
              <a:rPr lang="en-GB" sz="1200" b="1" kern="1200">
                <a:solidFill>
                  <a:schemeClr val="tx1"/>
                </a:solidFill>
                <a:latin typeface="+mn-lt"/>
                <a:ea typeface="+mn-ea"/>
                <a:cs typeface="+mn-cs"/>
              </a:rPr>
              <a:t>Behaviour can be shaped by reinforcing closer and closer approximations</a:t>
            </a:r>
            <a:r>
              <a:rPr lang="en-GB" sz="1200" b="1" kern="1200" baseline="0">
                <a:solidFill>
                  <a:schemeClr val="tx1"/>
                </a:solidFill>
                <a:latin typeface="+mn-lt"/>
                <a:ea typeface="+mn-ea"/>
                <a:cs typeface="+mn-cs"/>
              </a:rPr>
              <a:t> </a:t>
            </a:r>
            <a:r>
              <a:rPr lang="en-GB" sz="1200" b="1" kern="1200">
                <a:solidFill>
                  <a:schemeClr val="tx1"/>
                </a:solidFill>
                <a:latin typeface="+mn-lt"/>
                <a:ea typeface="+mn-ea"/>
                <a:cs typeface="+mn-cs"/>
              </a:rPr>
              <a:t>e.g. Rat in Skinner Box</a:t>
            </a:r>
          </a:p>
          <a:p>
            <a:pPr lvl="0"/>
            <a:r>
              <a:rPr lang="en-GB" sz="1200" b="0" kern="1200">
                <a:solidFill>
                  <a:schemeClr val="tx1"/>
                </a:solidFill>
                <a:latin typeface="+mn-lt"/>
                <a:ea typeface="+mn-ea"/>
                <a:cs typeface="+mn-cs"/>
              </a:rPr>
              <a:t>Reinforced for moving near lever</a:t>
            </a:r>
          </a:p>
          <a:p>
            <a:pPr lvl="0"/>
            <a:r>
              <a:rPr lang="en-GB" sz="1200" b="0" kern="1200">
                <a:solidFill>
                  <a:schemeClr val="tx1"/>
                </a:solidFill>
                <a:latin typeface="+mn-lt"/>
                <a:ea typeface="+mn-ea"/>
                <a:cs typeface="+mn-cs"/>
              </a:rPr>
              <a:t>Then when touching lever</a:t>
            </a:r>
          </a:p>
          <a:p>
            <a:pPr lvl="0"/>
            <a:r>
              <a:rPr lang="en-GB" sz="1200" b="0" kern="1200">
                <a:solidFill>
                  <a:schemeClr val="tx1"/>
                </a:solidFill>
                <a:latin typeface="+mn-lt"/>
                <a:ea typeface="+mn-ea"/>
                <a:cs typeface="+mn-cs"/>
              </a:rPr>
              <a:t>Then when pressing lever</a:t>
            </a:r>
          </a:p>
          <a:p>
            <a:pPr lvl="0"/>
            <a:endParaRPr lang="en-GB" sz="1200" kern="1200">
              <a:solidFill>
                <a:schemeClr val="tx1"/>
              </a:solidFill>
              <a:latin typeface="+mn-lt"/>
              <a:ea typeface="+mn-ea"/>
              <a:cs typeface="+mn-cs"/>
            </a:endParaRPr>
          </a:p>
          <a:p>
            <a:endParaRPr lang="en-GB"/>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111</a:t>
            </a:fld>
            <a:endParaRPr lang="en-GB"/>
          </a:p>
        </p:txBody>
      </p:sp>
    </p:spTree>
    <p:extLst>
      <p:ext uri="{BB962C8B-B14F-4D97-AF65-F5344CB8AC3E}">
        <p14:creationId xmlns:p14="http://schemas.microsoft.com/office/powerpoint/2010/main" val="87640730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59E7E-2DA8-3D8C-3A5B-0F38AEA7D1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5FC451-AC9D-AD56-3D5C-C72427BF05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B8881C-26E3-7D7A-246F-2B315760BD42}"/>
              </a:ext>
            </a:extLst>
          </p:cNvPr>
          <p:cNvSpPr>
            <a:spLocks noGrp="1"/>
          </p:cNvSpPr>
          <p:nvPr>
            <p:ph type="body" idx="1"/>
          </p:nvPr>
        </p:nvSpPr>
        <p:spPr/>
        <p:txBody>
          <a:bodyPr/>
          <a:lstStyle/>
          <a:p>
            <a:pPr lvl="0"/>
            <a:endParaRPr lang="en-GB" sz="1200" kern="1200">
              <a:solidFill>
                <a:schemeClr val="tx1"/>
              </a:solidFill>
              <a:latin typeface="+mn-lt"/>
              <a:ea typeface="+mn-ea"/>
              <a:cs typeface="+mn-cs"/>
            </a:endParaRPr>
          </a:p>
          <a:p>
            <a:endParaRPr lang="en-GB"/>
          </a:p>
          <a:p>
            <a:endParaRPr lang="en-GB"/>
          </a:p>
        </p:txBody>
      </p:sp>
      <p:sp>
        <p:nvSpPr>
          <p:cNvPr id="4" name="Slide Number Placeholder 3">
            <a:extLst>
              <a:ext uri="{FF2B5EF4-FFF2-40B4-BE49-F238E27FC236}">
                <a16:creationId xmlns:a16="http://schemas.microsoft.com/office/drawing/2014/main" id="{9891CBE9-AA13-C441-36F2-3D3EEB7272C2}"/>
              </a:ext>
            </a:extLst>
          </p:cNvPr>
          <p:cNvSpPr>
            <a:spLocks noGrp="1"/>
          </p:cNvSpPr>
          <p:nvPr>
            <p:ph type="sldNum" sz="quarter" idx="5"/>
          </p:nvPr>
        </p:nvSpPr>
        <p:spPr/>
        <p:txBody>
          <a:bodyPr/>
          <a:lstStyle/>
          <a:p>
            <a:fld id="{9920340D-206C-4C41-A35B-4D72CE2F2B89}" type="slidenum">
              <a:rPr lang="en-GB" smtClean="0"/>
              <a:pPr/>
              <a:t>112</a:t>
            </a:fld>
            <a:endParaRPr lang="en-GB"/>
          </a:p>
        </p:txBody>
      </p:sp>
    </p:spTree>
    <p:extLst>
      <p:ext uri="{BB962C8B-B14F-4D97-AF65-F5344CB8AC3E}">
        <p14:creationId xmlns:p14="http://schemas.microsoft.com/office/powerpoint/2010/main" val="314251374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70E8C-8454-9CDC-7934-E7FB1A0083F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2CF8EB-9175-D068-ECB2-D85095C835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1208CA-C819-0265-279B-21BE42AB1F05}"/>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B5E18E3-3AB5-6B22-6439-A5D3E7660620}"/>
              </a:ext>
            </a:extLst>
          </p:cNvPr>
          <p:cNvSpPr>
            <a:spLocks noGrp="1"/>
          </p:cNvSpPr>
          <p:nvPr>
            <p:ph type="sldNum" sz="quarter" idx="5"/>
          </p:nvPr>
        </p:nvSpPr>
        <p:spPr/>
        <p:txBody>
          <a:bodyPr/>
          <a:lstStyle/>
          <a:p>
            <a:fld id="{9920340D-206C-4C41-A35B-4D72CE2F2B89}" type="slidenum">
              <a:rPr lang="en-GB" smtClean="0"/>
              <a:t>113</a:t>
            </a:fld>
            <a:endParaRPr lang="en-GB"/>
          </a:p>
        </p:txBody>
      </p:sp>
    </p:spTree>
    <p:extLst>
      <p:ext uri="{BB962C8B-B14F-4D97-AF65-F5344CB8AC3E}">
        <p14:creationId xmlns:p14="http://schemas.microsoft.com/office/powerpoint/2010/main" val="64826756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114</a:t>
            </a:fld>
            <a:endParaRPr lang="en-GB"/>
          </a:p>
        </p:txBody>
      </p:sp>
    </p:spTree>
    <p:extLst>
      <p:ext uri="{BB962C8B-B14F-4D97-AF65-F5344CB8AC3E}">
        <p14:creationId xmlns:p14="http://schemas.microsoft.com/office/powerpoint/2010/main" val="278837581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117</a:t>
            </a:fld>
            <a:endParaRPr lang="en-GB"/>
          </a:p>
        </p:txBody>
      </p:sp>
    </p:spTree>
    <p:extLst>
      <p:ext uri="{BB962C8B-B14F-4D97-AF65-F5344CB8AC3E}">
        <p14:creationId xmlns:p14="http://schemas.microsoft.com/office/powerpoint/2010/main" val="246428797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a:p>
            <a:endParaRPr lang="en-GB"/>
          </a:p>
        </p:txBody>
      </p:sp>
      <p:sp>
        <p:nvSpPr>
          <p:cNvPr id="4" name="Slide Number Placeholder 3"/>
          <p:cNvSpPr>
            <a:spLocks noGrp="1"/>
          </p:cNvSpPr>
          <p:nvPr>
            <p:ph type="sldNum" sz="quarter" idx="5"/>
          </p:nvPr>
        </p:nvSpPr>
        <p:spPr/>
        <p:txBody>
          <a:bodyPr/>
          <a:lstStyle/>
          <a:p>
            <a:fld id="{9920340D-206C-4C41-A35B-4D72CE2F2B89}" type="slidenum">
              <a:rPr lang="en-GB" smtClean="0"/>
              <a:pPr/>
              <a:t>118</a:t>
            </a:fld>
            <a:endParaRPr lang="en-GB"/>
          </a:p>
        </p:txBody>
      </p:sp>
    </p:spTree>
    <p:extLst>
      <p:ext uri="{BB962C8B-B14F-4D97-AF65-F5344CB8AC3E}">
        <p14:creationId xmlns:p14="http://schemas.microsoft.com/office/powerpoint/2010/main" val="17763368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90618-8070-8A75-D3A3-32B0C0D6D4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126764-642E-B743-0A2B-B924763B0C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440324-00AB-0F3A-9574-193D1FC7383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5A60245-C685-5CC8-040E-0F339068BD98}"/>
              </a:ext>
            </a:extLst>
          </p:cNvPr>
          <p:cNvSpPr>
            <a:spLocks noGrp="1"/>
          </p:cNvSpPr>
          <p:nvPr>
            <p:ph type="sldNum" sz="quarter" idx="5"/>
          </p:nvPr>
        </p:nvSpPr>
        <p:spPr/>
        <p:txBody>
          <a:bodyPr/>
          <a:lstStyle/>
          <a:p>
            <a:fld id="{9920340D-206C-4C41-A35B-4D72CE2F2B89}" type="slidenum">
              <a:rPr lang="en-GB" smtClean="0"/>
              <a:pPr/>
              <a:t>119</a:t>
            </a:fld>
            <a:endParaRPr lang="en-GB"/>
          </a:p>
        </p:txBody>
      </p:sp>
    </p:spTree>
    <p:extLst>
      <p:ext uri="{BB962C8B-B14F-4D97-AF65-F5344CB8AC3E}">
        <p14:creationId xmlns:p14="http://schemas.microsoft.com/office/powerpoint/2010/main" val="48805554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121</a:t>
            </a:fld>
            <a:endParaRPr lang="en-GB"/>
          </a:p>
        </p:txBody>
      </p:sp>
    </p:spTree>
    <p:extLst>
      <p:ext uri="{BB962C8B-B14F-4D97-AF65-F5344CB8AC3E}">
        <p14:creationId xmlns:p14="http://schemas.microsoft.com/office/powerpoint/2010/main" val="13841857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2704D-F268-AE67-C33D-7E67A404DE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83814F-6774-2C1C-1AFF-1CE93EBF01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72E466-39A5-C1BF-489A-C0D6B7389F3D}"/>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2559208-12BC-ED82-25A2-B374C97A7FC2}"/>
              </a:ext>
            </a:extLst>
          </p:cNvPr>
          <p:cNvSpPr>
            <a:spLocks noGrp="1"/>
          </p:cNvSpPr>
          <p:nvPr>
            <p:ph type="sldNum" sz="quarter" idx="5"/>
          </p:nvPr>
        </p:nvSpPr>
        <p:spPr/>
        <p:txBody>
          <a:bodyPr/>
          <a:lstStyle/>
          <a:p>
            <a:fld id="{9920340D-206C-4C41-A35B-4D72CE2F2B89}" type="slidenum">
              <a:rPr lang="en-GB" smtClean="0"/>
              <a:t>7</a:t>
            </a:fld>
            <a:endParaRPr lang="en-GB"/>
          </a:p>
        </p:txBody>
      </p:sp>
    </p:spTree>
    <p:extLst>
      <p:ext uri="{BB962C8B-B14F-4D97-AF65-F5344CB8AC3E}">
        <p14:creationId xmlns:p14="http://schemas.microsoft.com/office/powerpoint/2010/main" val="280389582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124</a:t>
            </a:fld>
            <a:endParaRPr lang="en-GB"/>
          </a:p>
        </p:txBody>
      </p:sp>
    </p:spTree>
    <p:extLst>
      <p:ext uri="{BB962C8B-B14F-4D97-AF65-F5344CB8AC3E}">
        <p14:creationId xmlns:p14="http://schemas.microsoft.com/office/powerpoint/2010/main" val="21377351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3A72B0-1C07-AF87-F2F8-5F842062BE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E440B5-8032-907E-2E9D-D8F1B4931D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E7B7DD-2276-45B4-3478-BC5236E4BA87}"/>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FC0D391-6D8D-A00E-93C7-20439A70A1AA}"/>
              </a:ext>
            </a:extLst>
          </p:cNvPr>
          <p:cNvSpPr>
            <a:spLocks noGrp="1"/>
          </p:cNvSpPr>
          <p:nvPr>
            <p:ph type="sldNum" sz="quarter" idx="5"/>
          </p:nvPr>
        </p:nvSpPr>
        <p:spPr/>
        <p:txBody>
          <a:bodyPr/>
          <a:lstStyle/>
          <a:p>
            <a:fld id="{9920340D-206C-4C41-A35B-4D72CE2F2B89}" type="slidenum">
              <a:rPr lang="en-GB" smtClean="0"/>
              <a:pPr/>
              <a:t>125</a:t>
            </a:fld>
            <a:endParaRPr lang="en-GB"/>
          </a:p>
        </p:txBody>
      </p:sp>
    </p:spTree>
    <p:extLst>
      <p:ext uri="{BB962C8B-B14F-4D97-AF65-F5344CB8AC3E}">
        <p14:creationId xmlns:p14="http://schemas.microsoft.com/office/powerpoint/2010/main" val="342907890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25770-BBB2-A80A-C85E-473765DF5D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187D6D-B4A0-260B-6E2E-C4D78775C5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F3DED11-5ADC-7BE7-3E79-E568E0A9747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2CC697-DC0A-2854-592C-BD5E71F3C080}"/>
              </a:ext>
            </a:extLst>
          </p:cNvPr>
          <p:cNvSpPr>
            <a:spLocks noGrp="1"/>
          </p:cNvSpPr>
          <p:nvPr>
            <p:ph type="sldNum" sz="quarter" idx="5"/>
          </p:nvPr>
        </p:nvSpPr>
        <p:spPr/>
        <p:txBody>
          <a:bodyPr/>
          <a:lstStyle/>
          <a:p>
            <a:fld id="{9920340D-206C-4C41-A35B-4D72CE2F2B89}" type="slidenum">
              <a:rPr lang="en-GB" smtClean="0"/>
              <a:pPr/>
              <a:t>126</a:t>
            </a:fld>
            <a:endParaRPr lang="en-GB"/>
          </a:p>
        </p:txBody>
      </p:sp>
    </p:spTree>
    <p:extLst>
      <p:ext uri="{BB962C8B-B14F-4D97-AF65-F5344CB8AC3E}">
        <p14:creationId xmlns:p14="http://schemas.microsoft.com/office/powerpoint/2010/main" val="195232697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D843F-99AE-252F-277A-A51EE2DDF0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9DB1D3-BC90-362E-D226-80A5362F7C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47B383-2C9A-932F-B086-5539AB42D4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6419C86-8E38-D4E8-B072-AC24FB4FED51}"/>
              </a:ext>
            </a:extLst>
          </p:cNvPr>
          <p:cNvSpPr>
            <a:spLocks noGrp="1"/>
          </p:cNvSpPr>
          <p:nvPr>
            <p:ph type="sldNum" sz="quarter" idx="5"/>
          </p:nvPr>
        </p:nvSpPr>
        <p:spPr/>
        <p:txBody>
          <a:bodyPr/>
          <a:lstStyle/>
          <a:p>
            <a:fld id="{9920340D-206C-4C41-A35B-4D72CE2F2B89}" type="slidenum">
              <a:rPr lang="en-GB" smtClean="0"/>
              <a:t>127</a:t>
            </a:fld>
            <a:endParaRPr lang="en-GB"/>
          </a:p>
        </p:txBody>
      </p:sp>
    </p:spTree>
    <p:extLst>
      <p:ext uri="{BB962C8B-B14F-4D97-AF65-F5344CB8AC3E}">
        <p14:creationId xmlns:p14="http://schemas.microsoft.com/office/powerpoint/2010/main" val="257541014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2BBFA-F222-1EB5-1759-CEE18D6A86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A58DD8-6E62-B6F4-6C8D-9289CB8558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30529F-3D6B-D5FC-4CFB-12D1067A7002}"/>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7408A54-841C-A122-6BB1-4C3CECB47D65}"/>
              </a:ext>
            </a:extLst>
          </p:cNvPr>
          <p:cNvSpPr>
            <a:spLocks noGrp="1"/>
          </p:cNvSpPr>
          <p:nvPr>
            <p:ph type="sldNum" sz="quarter" idx="5"/>
          </p:nvPr>
        </p:nvSpPr>
        <p:spPr/>
        <p:txBody>
          <a:bodyPr/>
          <a:lstStyle/>
          <a:p>
            <a:fld id="{9920340D-206C-4C41-A35B-4D72CE2F2B89}" type="slidenum">
              <a:rPr lang="en-GB" smtClean="0"/>
              <a:pPr/>
              <a:t>128</a:t>
            </a:fld>
            <a:endParaRPr lang="en-GB"/>
          </a:p>
        </p:txBody>
      </p:sp>
    </p:spTree>
    <p:extLst>
      <p:ext uri="{BB962C8B-B14F-4D97-AF65-F5344CB8AC3E}">
        <p14:creationId xmlns:p14="http://schemas.microsoft.com/office/powerpoint/2010/main" val="384195788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 to collections manager</a:t>
            </a:r>
          </a:p>
        </p:txBody>
      </p:sp>
      <p:sp>
        <p:nvSpPr>
          <p:cNvPr id="4" name="Slide Number Placeholder 3"/>
          <p:cNvSpPr>
            <a:spLocks noGrp="1"/>
          </p:cNvSpPr>
          <p:nvPr>
            <p:ph type="sldNum" sz="quarter" idx="5"/>
          </p:nvPr>
        </p:nvSpPr>
        <p:spPr/>
        <p:txBody>
          <a:bodyPr/>
          <a:lstStyle/>
          <a:p>
            <a:fld id="{9920340D-206C-4C41-A35B-4D72CE2F2B89}" type="slidenum">
              <a:rPr lang="en-GB" smtClean="0"/>
              <a:pPr/>
              <a:t>129</a:t>
            </a:fld>
            <a:endParaRPr lang="en-GB"/>
          </a:p>
        </p:txBody>
      </p:sp>
    </p:spTree>
    <p:extLst>
      <p:ext uri="{BB962C8B-B14F-4D97-AF65-F5344CB8AC3E}">
        <p14:creationId xmlns:p14="http://schemas.microsoft.com/office/powerpoint/2010/main" val="228940338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131</a:t>
            </a:fld>
            <a:endParaRPr lang="en-GB"/>
          </a:p>
        </p:txBody>
      </p:sp>
    </p:spTree>
    <p:extLst>
      <p:ext uri="{BB962C8B-B14F-4D97-AF65-F5344CB8AC3E}">
        <p14:creationId xmlns:p14="http://schemas.microsoft.com/office/powerpoint/2010/main" val="342539484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132</a:t>
            </a:fld>
            <a:endParaRPr lang="en-GB"/>
          </a:p>
        </p:txBody>
      </p:sp>
    </p:spTree>
    <p:extLst>
      <p:ext uri="{BB962C8B-B14F-4D97-AF65-F5344CB8AC3E}">
        <p14:creationId xmlns:p14="http://schemas.microsoft.com/office/powerpoint/2010/main" val="1176578629"/>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134</a:t>
            </a:fld>
            <a:endParaRPr lang="en-GB"/>
          </a:p>
        </p:txBody>
      </p:sp>
    </p:spTree>
    <p:extLst>
      <p:ext uri="{BB962C8B-B14F-4D97-AF65-F5344CB8AC3E}">
        <p14:creationId xmlns:p14="http://schemas.microsoft.com/office/powerpoint/2010/main" val="302196335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135</a:t>
            </a:fld>
            <a:endParaRPr lang="en-GB"/>
          </a:p>
        </p:txBody>
      </p:sp>
    </p:spTree>
    <p:extLst>
      <p:ext uri="{BB962C8B-B14F-4D97-AF65-F5344CB8AC3E}">
        <p14:creationId xmlns:p14="http://schemas.microsoft.com/office/powerpoint/2010/main" val="28622109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68733D-4E40-37A1-8BA8-450E560A64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CE7414-DBFF-0AB9-9B93-F0BE856DCE2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A07FA4-638D-A776-51BF-85AC4063C13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DDAA357-D2D6-EEC1-8429-F5DE1981BDB4}"/>
              </a:ext>
            </a:extLst>
          </p:cNvPr>
          <p:cNvSpPr>
            <a:spLocks noGrp="1"/>
          </p:cNvSpPr>
          <p:nvPr>
            <p:ph type="sldNum" sz="quarter" idx="5"/>
          </p:nvPr>
        </p:nvSpPr>
        <p:spPr/>
        <p:txBody>
          <a:bodyPr/>
          <a:lstStyle/>
          <a:p>
            <a:fld id="{9920340D-206C-4C41-A35B-4D72CE2F2B89}" type="slidenum">
              <a:rPr lang="en-GB" smtClean="0"/>
              <a:t>8</a:t>
            </a:fld>
            <a:endParaRPr lang="en-GB"/>
          </a:p>
        </p:txBody>
      </p:sp>
    </p:spTree>
    <p:extLst>
      <p:ext uri="{BB962C8B-B14F-4D97-AF65-F5344CB8AC3E}">
        <p14:creationId xmlns:p14="http://schemas.microsoft.com/office/powerpoint/2010/main" val="103898291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136</a:t>
            </a:fld>
            <a:endParaRPr lang="en-GB"/>
          </a:p>
        </p:txBody>
      </p:sp>
    </p:spTree>
    <p:extLst>
      <p:ext uri="{BB962C8B-B14F-4D97-AF65-F5344CB8AC3E}">
        <p14:creationId xmlns:p14="http://schemas.microsoft.com/office/powerpoint/2010/main" val="92441430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137</a:t>
            </a:fld>
            <a:endParaRPr lang="en-GB"/>
          </a:p>
        </p:txBody>
      </p:sp>
    </p:spTree>
    <p:extLst>
      <p:ext uri="{BB962C8B-B14F-4D97-AF65-F5344CB8AC3E}">
        <p14:creationId xmlns:p14="http://schemas.microsoft.com/office/powerpoint/2010/main" val="30802653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pPr/>
              <a:t>139</a:t>
            </a:fld>
            <a:endParaRPr lang="en-GB"/>
          </a:p>
        </p:txBody>
      </p:sp>
    </p:spTree>
    <p:extLst>
      <p:ext uri="{BB962C8B-B14F-4D97-AF65-F5344CB8AC3E}">
        <p14:creationId xmlns:p14="http://schemas.microsoft.com/office/powerpoint/2010/main" val="29419719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920340D-206C-4C41-A35B-4D72CE2F2B89}" type="slidenum">
              <a:rPr lang="en-GB" smtClean="0"/>
              <a:t>9</a:t>
            </a:fld>
            <a:endParaRPr lang="en-GB"/>
          </a:p>
        </p:txBody>
      </p:sp>
    </p:spTree>
    <p:extLst>
      <p:ext uri="{BB962C8B-B14F-4D97-AF65-F5344CB8AC3E}">
        <p14:creationId xmlns:p14="http://schemas.microsoft.com/office/powerpoint/2010/main" val="4150390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4C8F9-5554-6FE3-7563-E603E16386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289090-01CD-A46B-242E-CF403CE161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3AE61A-D980-9A5A-F2CE-45CEB18ACB4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6C8456B-CAB3-14F7-D7C0-C0C25349E18D}"/>
              </a:ext>
            </a:extLst>
          </p:cNvPr>
          <p:cNvSpPr>
            <a:spLocks noGrp="1"/>
          </p:cNvSpPr>
          <p:nvPr>
            <p:ph type="sldNum" sz="quarter" idx="5"/>
          </p:nvPr>
        </p:nvSpPr>
        <p:spPr/>
        <p:txBody>
          <a:bodyPr/>
          <a:lstStyle/>
          <a:p>
            <a:fld id="{9920340D-206C-4C41-A35B-4D72CE2F2B89}" type="slidenum">
              <a:rPr lang="en-GB" smtClean="0"/>
              <a:t>10</a:t>
            </a:fld>
            <a:endParaRPr lang="en-GB"/>
          </a:p>
        </p:txBody>
      </p:sp>
    </p:spTree>
    <p:extLst>
      <p:ext uri="{BB962C8B-B14F-4D97-AF65-F5344CB8AC3E}">
        <p14:creationId xmlns:p14="http://schemas.microsoft.com/office/powerpoint/2010/main" val="21546123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Option 2">
    <p:bg>
      <p:bgPr>
        <a:solidFill>
          <a:srgbClr val="E51C41"/>
        </a:solidFill>
        <a:effectLst/>
      </p:bgPr>
    </p:bg>
    <p:spTree>
      <p:nvGrpSpPr>
        <p:cNvPr id="1" name=""/>
        <p:cNvGrpSpPr/>
        <p:nvPr/>
      </p:nvGrpSpPr>
      <p:grpSpPr>
        <a:xfrm>
          <a:off x="0" y="0"/>
          <a:ext cx="0" cy="0"/>
          <a:chOff x="0" y="0"/>
          <a:chExt cx="0" cy="0"/>
        </a:xfrm>
      </p:grpSpPr>
      <p:sp>
        <p:nvSpPr>
          <p:cNvPr id="8" name="WHITE BAR">
            <a:extLst>
              <a:ext uri="{FF2B5EF4-FFF2-40B4-BE49-F238E27FC236}">
                <a16:creationId xmlns:a16="http://schemas.microsoft.com/office/drawing/2014/main" id="{389A7FE7-F633-8F42-8ADE-50586B02B2F0}"/>
              </a:ext>
              <a:ext uri="{C183D7F6-B498-43B3-948B-1728B52AA6E4}">
                <adec:decorative xmlns:adec="http://schemas.microsoft.com/office/drawing/2017/decorative" val="1"/>
              </a:ext>
            </a:extLst>
          </p:cNvPr>
          <p:cNvSpPr/>
          <p:nvPr userDrawn="1"/>
        </p:nvSpPr>
        <p:spPr>
          <a:xfrm>
            <a:off x="0" y="-20538"/>
            <a:ext cx="9144000" cy="843558"/>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1</a:t>
            </a:r>
          </a:p>
        </p:txBody>
      </p:sp>
      <p:pic>
        <p:nvPicPr>
          <p:cNvPr id="10" name="ETF LOGO" descr="Education and Training Foundation">
            <a:extLst>
              <a:ext uri="{FF2B5EF4-FFF2-40B4-BE49-F238E27FC236}">
                <a16:creationId xmlns:a16="http://schemas.microsoft.com/office/drawing/2014/main" id="{F14D5ED0-A2F5-A546-8C5C-70096A8625F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51520" y="191841"/>
            <a:ext cx="859828" cy="456808"/>
          </a:xfrm>
          <a:prstGeom prst="rect">
            <a:avLst/>
          </a:prstGeom>
        </p:spPr>
      </p:pic>
      <p:pic>
        <p:nvPicPr>
          <p:cNvPr id="15" name="T LEVELS LOGO" descr="T Levels Professional Development">
            <a:extLst>
              <a:ext uri="{FF2B5EF4-FFF2-40B4-BE49-F238E27FC236}">
                <a16:creationId xmlns:a16="http://schemas.microsoft.com/office/drawing/2014/main" id="{6EEA13AF-D457-EC45-9075-03198B4D877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6296" y="160864"/>
            <a:ext cx="1656184" cy="538678"/>
          </a:xfrm>
          <a:prstGeom prst="rect">
            <a:avLst/>
          </a:prstGeom>
        </p:spPr>
      </p:pic>
      <p:sp>
        <p:nvSpPr>
          <p:cNvPr id="2" name="Title 1"/>
          <p:cNvSpPr>
            <a:spLocks noGrp="1"/>
          </p:cNvSpPr>
          <p:nvPr>
            <p:ph type="ctrTitle" hasCustomPrompt="1"/>
          </p:nvPr>
        </p:nvSpPr>
        <p:spPr>
          <a:xfrm>
            <a:off x="3888720" y="2221200"/>
            <a:ext cx="4967280" cy="1242000"/>
          </a:xfrm>
          <a:solidFill>
            <a:schemeClr val="bg1"/>
          </a:solidFill>
        </p:spPr>
        <p:txBody>
          <a:bodyPr lIns="108000" tIns="136800" rIns="0" bIns="0">
            <a:noAutofit/>
          </a:bodyPr>
          <a:lstStyle>
            <a:lvl1pPr algn="l">
              <a:lnSpc>
                <a:spcPts val="4100"/>
              </a:lnSpc>
              <a:defRPr sz="4500" b="1" cap="none" baseline="0">
                <a:solidFill>
                  <a:schemeClr val="tx1"/>
                </a:solidFill>
              </a:defRPr>
            </a:lvl1pPr>
          </a:lstStyle>
          <a:p>
            <a:r>
              <a:rPr lang="en-US"/>
              <a:t>CLICK TO EDIT MASTER TITLE STYLE</a:t>
            </a:r>
            <a:endParaRPr lang="en-GB"/>
          </a:p>
        </p:txBody>
      </p:sp>
      <p:sp>
        <p:nvSpPr>
          <p:cNvPr id="12" name="Subtitle 1">
            <a:extLst>
              <a:ext uri="{FF2B5EF4-FFF2-40B4-BE49-F238E27FC236}">
                <a16:creationId xmlns:a16="http://schemas.microsoft.com/office/drawing/2014/main" id="{71ADB664-6A98-C844-AD83-2FFA9643D8CA}"/>
              </a:ext>
            </a:extLst>
          </p:cNvPr>
          <p:cNvSpPr>
            <a:spLocks noGrp="1"/>
          </p:cNvSpPr>
          <p:nvPr>
            <p:ph type="subTitle" idx="1" hasCustomPrompt="1"/>
          </p:nvPr>
        </p:nvSpPr>
        <p:spPr>
          <a:xfrm>
            <a:off x="3888720" y="3629420"/>
            <a:ext cx="4805486" cy="1102570"/>
          </a:xfrm>
          <a:solidFill>
            <a:schemeClr val="tx1"/>
          </a:solidFill>
        </p:spPr>
        <p:txBody>
          <a:bodyPr lIns="108000" tIns="108000" bIns="108000"/>
          <a:lstStyle>
            <a:lvl1pPr marL="0" indent="0" algn="l">
              <a:lnSpc>
                <a:spcPts val="1600"/>
              </a:lnSpc>
              <a:spcBef>
                <a:spcPts val="0"/>
              </a:spcBef>
              <a:buNone/>
              <a:defRPr sz="135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178545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F7BC3F4-A560-6244-B6D7-E1099F3BF5E6}"/>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10" name="Text Placeholder 8"/>
          <p:cNvSpPr>
            <a:spLocks noGrp="1"/>
          </p:cNvSpPr>
          <p:nvPr>
            <p:ph type="body" sz="quarter" idx="14"/>
          </p:nvPr>
        </p:nvSpPr>
        <p:spPr>
          <a:xfrm>
            <a:off x="251520" y="986400"/>
            <a:ext cx="7200900" cy="3459831"/>
          </a:xfrm>
        </p:spPr>
        <p:txBody>
          <a:bodyPr lIns="0" tIns="0" rIns="0" bIns="0">
            <a:normAutofit/>
          </a:bodyPr>
          <a:lstStyle>
            <a:lvl1pPr marL="0" indent="0">
              <a:lnSpc>
                <a:spcPct val="100000"/>
              </a:lnSpc>
              <a:spcBef>
                <a:spcPts val="0"/>
              </a:spcBef>
              <a:buNone/>
              <a:defRPr lang="en-US" sz="2400" b="1" kern="1200" cap="none" baseline="0" dirty="0" smtClean="0">
                <a:solidFill>
                  <a:schemeClr val="tx1"/>
                </a:solidFill>
                <a:latin typeface="+mn-lt"/>
                <a:ea typeface="+mn-ea"/>
                <a:cs typeface="+mn-cs"/>
              </a:defRPr>
            </a:lvl1pPr>
          </a:lstStyle>
          <a:p>
            <a:pPr marL="0" lvl="0" indent="0" algn="l" defTabSz="914400" rtl="0" eaLnBrk="1" latinLnBrk="0" hangingPunct="1">
              <a:spcBef>
                <a:spcPct val="20000"/>
              </a:spcBef>
              <a:buFont typeface="+mj-lt"/>
              <a:buNone/>
            </a:pPr>
            <a:r>
              <a:rPr lang="en-US"/>
              <a:t>Click to edit Master text styles</a:t>
            </a:r>
          </a:p>
        </p:txBody>
      </p:sp>
      <p:sp>
        <p:nvSpPr>
          <p:cNvPr id="5" name="Footer Placeholder 4">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GB"/>
              <a:t>Education &amp; Training Foundation</a:t>
            </a:r>
          </a:p>
        </p:txBody>
      </p:sp>
      <p:sp>
        <p:nvSpPr>
          <p:cNvPr id="6" name="Slide Number Placeholder 5"/>
          <p:cNvSpPr>
            <a:spLocks noGrp="1"/>
          </p:cNvSpPr>
          <p:nvPr>
            <p:ph type="sldNum" sz="quarter" idx="12"/>
          </p:nvPr>
        </p:nvSpPr>
        <p:spPr/>
        <p:txBody>
          <a:bodyPr/>
          <a:lstStyle/>
          <a:p>
            <a:fld id="{DA2C159E-F13C-4A85-9A41-E7669D3E0D70}" type="slidenum">
              <a:rPr lang="en-GB" smtClean="0"/>
              <a:pPr/>
              <a:t>‹#›</a:t>
            </a:fld>
            <a:endParaRPr lang="en-GB"/>
          </a:p>
        </p:txBody>
      </p:sp>
    </p:spTree>
    <p:extLst>
      <p:ext uri="{BB962C8B-B14F-4D97-AF65-F5344CB8AC3E}">
        <p14:creationId xmlns:p14="http://schemas.microsoft.com/office/powerpoint/2010/main" val="616068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314789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Divider 1">
    <p:bg>
      <p:bgPr>
        <a:solidFill>
          <a:srgbClr val="E51C41"/>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CBA1186-F870-7F4B-82E3-1A0CA756CF2F}"/>
              </a:ext>
            </a:extLst>
          </p:cNvPr>
          <p:cNvSpPr>
            <a:spLocks noGrp="1"/>
          </p:cNvSpPr>
          <p:nvPr>
            <p:ph type="ctrTitle" hasCustomPrompt="1"/>
          </p:nvPr>
        </p:nvSpPr>
        <p:spPr>
          <a:xfrm>
            <a:off x="2447280" y="1455480"/>
            <a:ext cx="6408720" cy="1602360"/>
          </a:xfrm>
          <a:solidFill>
            <a:schemeClr val="bg1"/>
          </a:solidFill>
        </p:spPr>
        <p:txBody>
          <a:bodyPr lIns="108000" tIns="144000" rIns="0" bIns="0">
            <a:noAutofit/>
          </a:bodyPr>
          <a:lstStyle>
            <a:lvl1pPr algn="l">
              <a:lnSpc>
                <a:spcPct val="100000"/>
              </a:lnSpc>
              <a:defRPr sz="4000" b="1" cap="none" baseline="0">
                <a:solidFill>
                  <a:schemeClr val="tx1"/>
                </a:solidFill>
              </a:defRPr>
            </a:lvl1pPr>
          </a:lstStyle>
          <a:p>
            <a:r>
              <a:rPr lang="en-US"/>
              <a:t>CLICK TO EDIT MASTER TITLE STYLE</a:t>
            </a:r>
            <a:endParaRPr lang="en-GB"/>
          </a:p>
        </p:txBody>
      </p:sp>
      <p:sp>
        <p:nvSpPr>
          <p:cNvPr id="5" name="Subtitle 1">
            <a:extLst>
              <a:ext uri="{FF2B5EF4-FFF2-40B4-BE49-F238E27FC236}">
                <a16:creationId xmlns:a16="http://schemas.microsoft.com/office/drawing/2014/main" id="{B5B20F18-EB70-1D40-A46E-B71B577D6CD0}"/>
              </a:ext>
            </a:extLst>
          </p:cNvPr>
          <p:cNvSpPr>
            <a:spLocks noGrp="1"/>
          </p:cNvSpPr>
          <p:nvPr>
            <p:ph type="subTitle" idx="1"/>
          </p:nvPr>
        </p:nvSpPr>
        <p:spPr>
          <a:xfrm>
            <a:off x="2446020" y="3258000"/>
            <a:ext cx="6409980" cy="1602360"/>
          </a:xfrm>
          <a:solidFill>
            <a:schemeClr val="tx1"/>
          </a:solidFill>
        </p:spPr>
        <p:txBody>
          <a:bodyPr lIns="144000" tIns="108000" bIns="0" anchor="ctr" anchorCtr="0">
            <a:normAutofit/>
          </a:bodyPr>
          <a:lstStyle>
            <a:lvl1pPr marL="0" indent="0" algn="l">
              <a:lnSpc>
                <a:spcPct val="100000"/>
              </a:lnSpc>
              <a:spcBef>
                <a:spcPts val="0"/>
              </a:spcBef>
              <a:buNone/>
              <a:defRPr sz="3600" b="1" cap="none" baseline="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pic>
        <p:nvPicPr>
          <p:cNvPr id="6" name="Logo" descr="Education and Training Foundation Logo">
            <a:extLst>
              <a:ext uri="{FF2B5EF4-FFF2-40B4-BE49-F238E27FC236}">
                <a16:creationId xmlns:a16="http://schemas.microsoft.com/office/drawing/2014/main" id="{B5FFAA84-3707-474A-9BFF-8E16EECCC07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7963560" y="288832"/>
            <a:ext cx="892439" cy="472467"/>
          </a:xfrm>
          <a:prstGeom prst="rect">
            <a:avLst/>
          </a:prstGeom>
        </p:spPr>
      </p:pic>
    </p:spTree>
    <p:extLst>
      <p:ext uri="{BB962C8B-B14F-4D97-AF65-F5344CB8AC3E}">
        <p14:creationId xmlns:p14="http://schemas.microsoft.com/office/powerpoint/2010/main" val="243215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rge Text and Supporting Text">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E17FABA6-57B8-9148-99A9-C72DFAAECE0A}"/>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3960000" cy="3601574"/>
          </a:xfrm>
        </p:spPr>
        <p:txBody>
          <a:bodyPr>
            <a:noAutofit/>
          </a:bodyPr>
          <a:lstStyle>
            <a:lvl1pPr marL="0" indent="0">
              <a:lnSpc>
                <a:spcPct val="100000"/>
              </a:lnSpc>
              <a:buNone/>
              <a:defRPr sz="2400" b="1"/>
            </a:lvl1pPr>
            <a:lvl2pPr marL="270000" indent="-270000">
              <a:lnSpc>
                <a:spcPct val="100000"/>
              </a:lnSpc>
              <a:spcBef>
                <a:spcPts val="0"/>
              </a:spcBef>
              <a:buFont typeface="Calibri" panose="020F0502020204030204" pitchFamily="34" charset="0"/>
              <a:buChar char="–"/>
              <a:defRPr sz="2400" b="1"/>
            </a:lvl2pPr>
            <a:lvl3pPr marL="612000" indent="-270000">
              <a:lnSpc>
                <a:spcPct val="100000"/>
              </a:lnSpc>
              <a:buFont typeface="Calibri" panose="020F0502020204030204" pitchFamily="34" charset="0"/>
              <a:buChar char="–"/>
              <a:defRPr sz="2400" b="1"/>
            </a:lvl3pPr>
            <a:lvl4pPr marL="990000" indent="-270000">
              <a:lnSpc>
                <a:spcPct val="100000"/>
              </a:lnSpc>
              <a:buFont typeface="Calibri" panose="020F0502020204030204" pitchFamily="34" charset="0"/>
              <a:buChar char="–"/>
              <a:defRPr sz="2400" b="1"/>
            </a:lvl4pPr>
            <a:lvl5pPr marL="1260000" indent="-270000">
              <a:lnSpc>
                <a:spcPct val="100000"/>
              </a:lnSpc>
              <a:buFont typeface="Calibri" panose="020F0502020204030204" pitchFamily="34" charset="0"/>
              <a:buChar char="–"/>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13"/>
          <p:cNvSpPr>
            <a:spLocks noGrp="1"/>
          </p:cNvSpPr>
          <p:nvPr>
            <p:ph sz="quarter" idx="13"/>
          </p:nvPr>
        </p:nvSpPr>
        <p:spPr>
          <a:xfrm>
            <a:off x="4572000" y="987425"/>
            <a:ext cx="3384550" cy="3600450"/>
          </a:xfrm>
        </p:spPr>
        <p:txBody>
          <a:bodyPr/>
          <a:lstStyle>
            <a:lvl1pPr marL="0" indent="0">
              <a:lnSpc>
                <a:spcPct val="100000"/>
              </a:lnSpc>
              <a:buNone/>
              <a:defRPr sz="2000"/>
            </a:lvl1pPr>
            <a:lvl2pPr marL="180000" indent="-180000">
              <a:lnSpc>
                <a:spcPct val="100000"/>
              </a:lnSpc>
              <a:buFont typeface="Calibri" panose="020F0502020204030204" pitchFamily="34" charset="0"/>
              <a:buChar char="–"/>
              <a:defRPr sz="2000"/>
            </a:lvl2pPr>
            <a:lvl3pPr marL="432000" indent="-180000">
              <a:lnSpc>
                <a:spcPct val="100000"/>
              </a:lnSpc>
              <a:buFont typeface="Calibri" panose="020F0502020204030204" pitchFamily="34" charset="0"/>
              <a:buChar char="–"/>
              <a:defRPr sz="2000"/>
            </a:lvl3pPr>
            <a:lvl4pPr marL="648000" indent="-180000">
              <a:lnSpc>
                <a:spcPct val="100000"/>
              </a:lnSpc>
              <a:buFont typeface="Calibri" panose="020F0502020204030204" pitchFamily="34" charset="0"/>
              <a:buChar char="–"/>
              <a:defRPr sz="2000"/>
            </a:lvl4pPr>
            <a:lvl5pPr marL="828000" indent="-180000">
              <a:lnSpc>
                <a:spcPct val="100000"/>
              </a:lnSpc>
              <a:buFont typeface="Calibri" panose="020F0502020204030204" pitchFamily="34" charset="0"/>
              <a:buChar cha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67726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sp>
        <p:nvSpPr>
          <p:cNvPr id="7" name="Slide Number Placeholder 6"/>
          <p:cNvSpPr>
            <a:spLocks noGrp="1"/>
          </p:cNvSpPr>
          <p:nvPr>
            <p:ph type="sldNum" sz="quarter" idx="11"/>
          </p:nvPr>
        </p:nvSpPr>
        <p:spPr/>
        <p:txBody>
          <a:bodyPr/>
          <a:lstStyle/>
          <a:p>
            <a:fld id="{DA2C159E-F13C-4A85-9A41-E7669D3E0D70}" type="slidenum">
              <a:rPr lang="en-GB" smtClean="0"/>
              <a:pPr/>
              <a:t>‹#›</a:t>
            </a:fld>
            <a:endParaRPr lang="en-GB"/>
          </a:p>
        </p:txBody>
      </p:sp>
      <p:sp>
        <p:nvSpPr>
          <p:cNvPr id="8" name="Title 1">
            <a:extLst>
              <a:ext uri="{FF2B5EF4-FFF2-40B4-BE49-F238E27FC236}">
                <a16:creationId xmlns:a16="http://schemas.microsoft.com/office/drawing/2014/main" id="{677BB2F1-AFF0-C64C-83D0-3B465EE13985}"/>
              </a:ext>
            </a:extLst>
          </p:cNvPr>
          <p:cNvSpPr>
            <a:spLocks noGrp="1"/>
          </p:cNvSpPr>
          <p:nvPr>
            <p:ph type="title" hasCustomPrompt="1"/>
          </p:nvPr>
        </p:nvSpPr>
        <p:spPr>
          <a:xfrm>
            <a:off x="232950" y="249900"/>
            <a:ext cx="8437563" cy="699425"/>
          </a:xfrm>
        </p:spPr>
        <p:txBody>
          <a:bodyPr lIns="0" tIns="0" rIns="0" bIns="0" anchor="t" anchorCtr="0">
            <a:normAutofit/>
          </a:bodyPr>
          <a:lstStyle>
            <a:lvl1pPr algn="l">
              <a:lnSpc>
                <a:spcPct val="100000"/>
              </a:lnSpc>
              <a:spcBef>
                <a:spcPts val="0"/>
              </a:spcBef>
              <a:defRPr sz="3600" b="1" cap="none" baseline="0"/>
            </a:lvl1pPr>
          </a:lstStyle>
          <a:p>
            <a:r>
              <a:rPr lang="en-US"/>
              <a:t>Slide Title</a:t>
            </a:r>
            <a:endParaRPr lang="en-GB"/>
          </a:p>
        </p:txBody>
      </p:sp>
      <p:sp>
        <p:nvSpPr>
          <p:cNvPr id="9" name="Text Placeholder 8"/>
          <p:cNvSpPr>
            <a:spLocks noGrp="1"/>
          </p:cNvSpPr>
          <p:nvPr>
            <p:ph type="body" sz="quarter" idx="12"/>
          </p:nvPr>
        </p:nvSpPr>
        <p:spPr>
          <a:xfrm>
            <a:off x="234000" y="986400"/>
            <a:ext cx="7667625" cy="3601574"/>
          </a:xfrm>
        </p:spPr>
        <p:txBody>
          <a:bodyPr>
            <a:noAutofit/>
          </a:bodyPr>
          <a:lstStyle>
            <a:lvl1pPr marL="0" indent="0">
              <a:lnSpc>
                <a:spcPct val="100000"/>
              </a:lnSpc>
              <a:spcBef>
                <a:spcPts val="0"/>
              </a:spcBef>
              <a:buNone/>
              <a:defRPr sz="2400"/>
            </a:lvl1pPr>
            <a:lvl2pPr marL="270000" indent="-270000">
              <a:lnSpc>
                <a:spcPct val="100000"/>
              </a:lnSpc>
              <a:spcBef>
                <a:spcPts val="0"/>
              </a:spcBef>
              <a:defRPr sz="2400"/>
            </a:lvl2pPr>
            <a:lvl3pPr marL="540000" indent="-270000">
              <a:lnSpc>
                <a:spcPct val="100000"/>
              </a:lnSpc>
              <a:defRPr sz="2400"/>
            </a:lvl3pPr>
            <a:lvl4pPr marL="810000" indent="-270000">
              <a:lnSpc>
                <a:spcPct val="100000"/>
              </a:lnSpc>
              <a:defRPr sz="2400"/>
            </a:lvl4pPr>
            <a:lvl5pPr marL="1080000" indent="-270000">
              <a:lnSpc>
                <a:spcPct val="100000"/>
              </a:lnSpc>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2">
            <a:extLst>
              <a:ext uri="{FF2B5EF4-FFF2-40B4-BE49-F238E27FC236}">
                <a16:creationId xmlns:a16="http://schemas.microsoft.com/office/drawing/2014/main" id="{FC25F548-F1B7-1942-BFC2-C7EF39D09D2E}"/>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Tree>
    <p:extLst>
      <p:ext uri="{BB962C8B-B14F-4D97-AF65-F5344CB8AC3E}">
        <p14:creationId xmlns:p14="http://schemas.microsoft.com/office/powerpoint/2010/main" val="406887728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2094" y="205979"/>
            <a:ext cx="8423593" cy="857250"/>
          </a:xfrm>
          <a:prstGeom prst="rect">
            <a:avLst/>
          </a:prstGeom>
        </p:spPr>
        <p:txBody>
          <a:bodyPr vert="horz" lIns="0" tIns="0" rIns="0" bIns="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252094" y="1200151"/>
            <a:ext cx="8423593" cy="3394472"/>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234000" y="4767263"/>
            <a:ext cx="7686376" cy="273844"/>
          </a:xfrm>
          <a:prstGeom prst="rect">
            <a:avLst/>
          </a:prstGeom>
        </p:spPr>
        <p:txBody>
          <a:bodyPr vert="horz" lIns="0" tIns="0" rIns="0" bIns="0" rtlCol="0" anchor="t" anchorCtr="0"/>
          <a:lstStyle>
            <a:lvl1pPr algn="l">
              <a:defRPr sz="700" b="1" cap="all" baseline="0">
                <a:solidFill>
                  <a:schemeClr val="tx1"/>
                </a:solidFill>
              </a:defRPr>
            </a:lvl1pPr>
          </a:lstStyle>
          <a:p>
            <a:r>
              <a:rPr lang="en-GB"/>
              <a:t>Education &amp; Training Foundation</a:t>
            </a:r>
          </a:p>
        </p:txBody>
      </p:sp>
      <p:sp>
        <p:nvSpPr>
          <p:cNvPr id="6" name="Slide Number Placeholder 5"/>
          <p:cNvSpPr>
            <a:spLocks noGrp="1"/>
          </p:cNvSpPr>
          <p:nvPr>
            <p:ph type="sldNum" sz="quarter" idx="4"/>
          </p:nvPr>
        </p:nvSpPr>
        <p:spPr>
          <a:xfrm>
            <a:off x="7956376" y="4767263"/>
            <a:ext cx="909464" cy="273844"/>
          </a:xfrm>
          <a:prstGeom prst="rect">
            <a:avLst/>
          </a:prstGeom>
        </p:spPr>
        <p:txBody>
          <a:bodyPr vert="horz" lIns="0" tIns="0" rIns="0" bIns="0" rtlCol="0" anchor="t" anchorCtr="0"/>
          <a:lstStyle>
            <a:lvl1pPr algn="r">
              <a:defRPr sz="700" b="1">
                <a:solidFill>
                  <a:schemeClr val="tx1"/>
                </a:solidFill>
              </a:defRPr>
            </a:lvl1pPr>
          </a:lstStyle>
          <a:p>
            <a:fld id="{DA2C159E-F13C-4A85-9A41-E7669D3E0D70}" type="slidenum">
              <a:rPr lang="en-GB" smtClean="0"/>
              <a:pPr/>
              <a:t>‹#›</a:t>
            </a:fld>
            <a:endParaRPr lang="en-GB"/>
          </a:p>
        </p:txBody>
      </p:sp>
    </p:spTree>
    <p:extLst>
      <p:ext uri="{BB962C8B-B14F-4D97-AF65-F5344CB8AC3E}">
        <p14:creationId xmlns:p14="http://schemas.microsoft.com/office/powerpoint/2010/main" val="1864089026"/>
      </p:ext>
    </p:extLst>
  </p:cSld>
  <p:clrMap bg1="lt1" tx1="dk1" bg2="lt2" tx2="dk2" accent1="accent1" accent2="accent2" accent3="accent3" accent4="accent4" accent5="accent5" accent6="accent6" hlink="hlink" folHlink="folHlink"/>
  <p:sldLayoutIdLst>
    <p:sldLayoutId id="2147483698" r:id="rId1"/>
    <p:sldLayoutId id="2147483650" r:id="rId2"/>
    <p:sldLayoutId id="2147483708" r:id="rId3"/>
    <p:sldLayoutId id="2147483709" r:id="rId4"/>
    <p:sldLayoutId id="2147483665" r:id="rId5"/>
    <p:sldLayoutId id="2147483664" r:id="rId6"/>
  </p:sldLayoutIdLst>
  <p:hf hdr="0" dt="0"/>
  <p:txStyles>
    <p:titleStyle>
      <a:lvl1pPr algn="l" defTabSz="914400" rtl="0" eaLnBrk="1" latinLnBrk="0" hangingPunct="1">
        <a:spcBef>
          <a:spcPct val="0"/>
        </a:spcBef>
        <a:buNone/>
        <a:defRPr sz="4400" kern="1200" cap="none"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3.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6.xml"/><Relationship Id="rId1" Type="http://schemas.openxmlformats.org/officeDocument/2006/relationships/video" Target="https://www.youtube.com/embed/asmXyJaXBC8?start=3&amp;feature=oembed" TargetMode="Externa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3.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3.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3" Type="http://schemas.openxmlformats.org/officeDocument/2006/relationships/notesSlide" Target="../notesSlides/notesSlide67.xml"/><Relationship Id="rId2" Type="http://schemas.openxmlformats.org/officeDocument/2006/relationships/slideLayout" Target="../slideLayouts/slideLayout6.xml"/><Relationship Id="rId1" Type="http://schemas.openxmlformats.org/officeDocument/2006/relationships/video" Target="https://www.youtube.com/embed/djLasVhZSJI?feature=oembed" TargetMode="External"/><Relationship Id="rId4" Type="http://schemas.openxmlformats.org/officeDocument/2006/relationships/image" Target="../media/image8.jpeg"/></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72.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0.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video" Target="https://www.youtube.com/embed/oxzMsag1_ow?feature=oembed" TargetMode="Externa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6.xml"/><Relationship Id="rId1" Type="http://schemas.openxmlformats.org/officeDocument/2006/relationships/video" Target="https://www.youtube.com/embed/oxzMsag1_ow?feature=oembed" TargetMode="Externa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6.xml"/><Relationship Id="rId1" Type="http://schemas.openxmlformats.org/officeDocument/2006/relationships/video" Target="https://www.youtube.com/embed/d9A33_bgjQ0?list=PLpnCCcfZOZUpFO5viy1JJ6DkWzdI_fRgc" TargetMode="External"/><Relationship Id="rId4" Type="http://schemas.openxmlformats.org/officeDocument/2006/relationships/image" Target="../media/image5.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2C84-47CE-F14E-9879-50B5699FE8E9}"/>
              </a:ext>
            </a:extLst>
          </p:cNvPr>
          <p:cNvSpPr>
            <a:spLocks noGrp="1"/>
          </p:cNvSpPr>
          <p:nvPr>
            <p:ph type="ctrTitle"/>
          </p:nvPr>
        </p:nvSpPr>
        <p:spPr>
          <a:xfrm>
            <a:off x="3635896" y="2221200"/>
            <a:ext cx="5220104" cy="1242000"/>
          </a:xfrm>
        </p:spPr>
        <p:txBody>
          <a:bodyPr/>
          <a:lstStyle/>
          <a:p>
            <a:r>
              <a:rPr lang="en-GB" sz="2800"/>
              <a:t>T LEVEL IN ANIMAL CARE AND MANAGEMENT</a:t>
            </a:r>
            <a:endParaRPr lang="en-GB" sz="2800">
              <a:cs typeface="Arial"/>
            </a:endParaRPr>
          </a:p>
        </p:txBody>
      </p:sp>
      <p:sp>
        <p:nvSpPr>
          <p:cNvPr id="3" name="Subtitle 2">
            <a:extLst>
              <a:ext uri="{FF2B5EF4-FFF2-40B4-BE49-F238E27FC236}">
                <a16:creationId xmlns:a16="http://schemas.microsoft.com/office/drawing/2014/main" id="{FCD1F95F-D16E-774B-BA41-5586864A7E03}"/>
              </a:ext>
            </a:extLst>
          </p:cNvPr>
          <p:cNvSpPr>
            <a:spLocks noGrp="1"/>
          </p:cNvSpPr>
          <p:nvPr>
            <p:ph type="subTitle" idx="1"/>
          </p:nvPr>
        </p:nvSpPr>
        <p:spPr>
          <a:xfrm>
            <a:off x="3635896" y="3629420"/>
            <a:ext cx="5220104" cy="1242000"/>
          </a:xfrm>
        </p:spPr>
        <p:txBody>
          <a:bodyPr vert="horz" lIns="108000" tIns="108000" rIns="0" bIns="108000" rtlCol="0" anchor="t">
            <a:noAutofit/>
          </a:bodyPr>
          <a:lstStyle/>
          <a:p>
            <a:r>
              <a:rPr lang="en-GB" b="1" kern="100">
                <a:solidFill>
                  <a:srgbClr val="FFFFFF"/>
                </a:solidFill>
                <a:effectLst/>
                <a:ea typeface="Calibri" panose="020F0502020204030204" pitchFamily="34" charset="0"/>
              </a:rPr>
              <a:t>Support holistic delivery of core content and occupational specialism content</a:t>
            </a:r>
            <a:endParaRPr lang="en-GB" kern="100">
              <a:effectLst/>
              <a:ea typeface="Calibri" panose="020F0502020204030204" pitchFamily="34" charset="0"/>
            </a:endParaRPr>
          </a:p>
          <a:p>
            <a:endParaRPr lang="en-GB">
              <a:cs typeface="Arial"/>
            </a:endParaRPr>
          </a:p>
        </p:txBody>
      </p:sp>
    </p:spTree>
    <p:extLst>
      <p:ext uri="{BB962C8B-B14F-4D97-AF65-F5344CB8AC3E}">
        <p14:creationId xmlns:p14="http://schemas.microsoft.com/office/powerpoint/2010/main" val="1945931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9F51EA-2ECC-7906-A6DF-357F63094FCB}"/>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6B60442-44FA-6A2A-B569-0A0825E9C53C}"/>
              </a:ext>
            </a:extLst>
          </p:cNvPr>
          <p:cNvSpPr>
            <a:spLocks noGrp="1"/>
          </p:cNvSpPr>
          <p:nvPr>
            <p:ph type="title"/>
          </p:nvPr>
        </p:nvSpPr>
        <p:spPr/>
        <p:txBody>
          <a:bodyPr>
            <a:normAutofit/>
          </a:bodyPr>
          <a:lstStyle/>
          <a:p>
            <a:r>
              <a:rPr lang="en-GB" b="1"/>
              <a:t>Confinement​</a:t>
            </a:r>
          </a:p>
        </p:txBody>
      </p:sp>
      <p:sp>
        <p:nvSpPr>
          <p:cNvPr id="5" name="Text Placeholder 4">
            <a:extLst>
              <a:ext uri="{FF2B5EF4-FFF2-40B4-BE49-F238E27FC236}">
                <a16:creationId xmlns:a16="http://schemas.microsoft.com/office/drawing/2014/main" id="{6A673F12-BB8D-F6E2-2426-81D75E39452F}"/>
              </a:ext>
            </a:extLst>
          </p:cNvPr>
          <p:cNvSpPr>
            <a:spLocks noGrp="1"/>
          </p:cNvSpPr>
          <p:nvPr>
            <p:ph type="body" sz="quarter" idx="12"/>
          </p:nvPr>
        </p:nvSpPr>
        <p:spPr/>
        <p:txBody>
          <a:bodyPr vert="horz" lIns="0" tIns="0" rIns="0" bIns="0" rtlCol="0" anchor="t">
            <a:noAutofit/>
          </a:bodyPr>
          <a:lstStyle/>
          <a:p>
            <a:r>
              <a:rPr lang="en-GB"/>
              <a:t>Lack of adequate space (challenges accommodating larger species), overcrowding e.g. battery/factory farms​.</a:t>
            </a:r>
            <a:endParaRPr lang="en-GB">
              <a:cs typeface="Arial"/>
            </a:endParaRPr>
          </a:p>
          <a:p>
            <a:endParaRPr lang="en-GB" sz="1500"/>
          </a:p>
        </p:txBody>
      </p:sp>
      <p:sp>
        <p:nvSpPr>
          <p:cNvPr id="3" name="Footer Placeholder 2">
            <a:extLst>
              <a:ext uri="{FF2B5EF4-FFF2-40B4-BE49-F238E27FC236}">
                <a16:creationId xmlns:a16="http://schemas.microsoft.com/office/drawing/2014/main" id="{83DE63F1-A6E5-E8D5-E780-751D38D85A9A}"/>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69B47E9F-C7E1-1550-79CF-DA8C51AD950D}"/>
              </a:ext>
            </a:extLst>
          </p:cNvPr>
          <p:cNvSpPr>
            <a:spLocks noGrp="1"/>
          </p:cNvSpPr>
          <p:nvPr>
            <p:ph type="sldNum" sz="quarter" idx="11"/>
          </p:nvPr>
        </p:nvSpPr>
        <p:spPr/>
        <p:txBody>
          <a:bodyPr/>
          <a:lstStyle/>
          <a:p>
            <a:fld id="{DA2C159E-F13C-4A85-9A41-E7669D3E0D70}" type="slidenum">
              <a:rPr lang="en-GB" smtClean="0"/>
              <a:pPr/>
              <a:t>10</a:t>
            </a:fld>
            <a:endParaRPr lang="en-GB"/>
          </a:p>
        </p:txBody>
      </p:sp>
    </p:spTree>
    <p:extLst>
      <p:ext uri="{BB962C8B-B14F-4D97-AF65-F5344CB8AC3E}">
        <p14:creationId xmlns:p14="http://schemas.microsoft.com/office/powerpoint/2010/main" val="345173670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BCAA9B5-3A99-A509-1830-D6956EFF65FA}"/>
              </a:ext>
            </a:extLst>
          </p:cNvPr>
          <p:cNvSpPr>
            <a:spLocks noGrp="1"/>
          </p:cNvSpPr>
          <p:nvPr>
            <p:ph type="sldNum" sz="quarter" idx="11"/>
          </p:nvPr>
        </p:nvSpPr>
        <p:spPr/>
        <p:txBody>
          <a:bodyPr/>
          <a:lstStyle/>
          <a:p>
            <a:fld id="{DA2C159E-F13C-4A85-9A41-E7669D3E0D70}" type="slidenum">
              <a:rPr lang="en-GB" smtClean="0"/>
              <a:pPr/>
              <a:t>100</a:t>
            </a:fld>
            <a:endParaRPr lang="en-GB"/>
          </a:p>
        </p:txBody>
      </p:sp>
      <p:sp>
        <p:nvSpPr>
          <p:cNvPr id="3" name="Title 2">
            <a:extLst>
              <a:ext uri="{FF2B5EF4-FFF2-40B4-BE49-F238E27FC236}">
                <a16:creationId xmlns:a16="http://schemas.microsoft.com/office/drawing/2014/main" id="{EC1A673F-0257-5CF5-C957-771E573CB492}"/>
              </a:ext>
            </a:extLst>
          </p:cNvPr>
          <p:cNvSpPr>
            <a:spLocks noGrp="1"/>
          </p:cNvSpPr>
          <p:nvPr>
            <p:ph type="title"/>
          </p:nvPr>
        </p:nvSpPr>
        <p:spPr/>
        <p:txBody>
          <a:bodyPr/>
          <a:lstStyle/>
          <a:p>
            <a:r>
              <a:rPr lang="en-GB" dirty="0"/>
              <a:t>Recording behaviour</a:t>
            </a:r>
          </a:p>
        </p:txBody>
      </p:sp>
      <p:sp>
        <p:nvSpPr>
          <p:cNvPr id="4" name="Text Placeholder 3">
            <a:extLst>
              <a:ext uri="{FF2B5EF4-FFF2-40B4-BE49-F238E27FC236}">
                <a16:creationId xmlns:a16="http://schemas.microsoft.com/office/drawing/2014/main" id="{C4154BCC-381F-9659-F0AC-B4114A3A505D}"/>
              </a:ext>
            </a:extLst>
          </p:cNvPr>
          <p:cNvSpPr>
            <a:spLocks noGrp="1"/>
          </p:cNvSpPr>
          <p:nvPr>
            <p:ph type="body" sz="quarter" idx="12"/>
          </p:nvPr>
        </p:nvSpPr>
        <p:spPr/>
        <p:txBody>
          <a:bodyPr/>
          <a:lstStyle/>
          <a:p>
            <a:pPr lvl="1">
              <a:lnSpc>
                <a:spcPct val="100000"/>
              </a:lnSpc>
            </a:pPr>
            <a:r>
              <a:rPr lang="en-GB" dirty="0"/>
              <a:t>Use an ethogram to document behaviours precisely.</a:t>
            </a:r>
          </a:p>
          <a:p>
            <a:pPr lvl="1">
              <a:lnSpc>
                <a:spcPct val="100000"/>
              </a:lnSpc>
            </a:pPr>
            <a:r>
              <a:rPr lang="en-GB" dirty="0"/>
              <a:t>Focus on feeding, grooming, socialising, resting </a:t>
            </a:r>
            <a:br>
              <a:rPr lang="en-GB" dirty="0"/>
            </a:br>
            <a:r>
              <a:rPr lang="en-GB" dirty="0"/>
              <a:t>and activity patterns.</a:t>
            </a:r>
          </a:p>
          <a:p>
            <a:pPr lvl="1">
              <a:lnSpc>
                <a:spcPct val="100000"/>
              </a:lnSpc>
            </a:pPr>
            <a:r>
              <a:rPr lang="en-GB" dirty="0"/>
              <a:t>Note unusual behaviours or signs of stress </a:t>
            </a:r>
            <a:br>
              <a:rPr lang="en-GB" dirty="0"/>
            </a:br>
            <a:r>
              <a:rPr lang="en-GB" dirty="0"/>
              <a:t>(e.g. stereotypical movements).</a:t>
            </a:r>
          </a:p>
          <a:p>
            <a:pPr lvl="1">
              <a:lnSpc>
                <a:spcPct val="100000"/>
              </a:lnSpc>
            </a:pPr>
            <a:r>
              <a:rPr lang="en-GB" dirty="0"/>
              <a:t>Be detailed and objective in your notes.</a:t>
            </a:r>
          </a:p>
        </p:txBody>
      </p:sp>
      <p:sp>
        <p:nvSpPr>
          <p:cNvPr id="5" name="Footer Placeholder 4">
            <a:extLst>
              <a:ext uri="{FF2B5EF4-FFF2-40B4-BE49-F238E27FC236}">
                <a16:creationId xmlns:a16="http://schemas.microsoft.com/office/drawing/2014/main" id="{7DD9B3D3-227E-D6C4-0BC7-05372A9C2B8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1877172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CCE9D90-BCEE-84B8-E519-53F2F73A1B23}"/>
              </a:ext>
            </a:extLst>
          </p:cNvPr>
          <p:cNvSpPr>
            <a:spLocks noGrp="1"/>
          </p:cNvSpPr>
          <p:nvPr>
            <p:ph type="sldNum" sz="quarter" idx="11"/>
          </p:nvPr>
        </p:nvSpPr>
        <p:spPr/>
        <p:txBody>
          <a:bodyPr/>
          <a:lstStyle/>
          <a:p>
            <a:fld id="{DA2C159E-F13C-4A85-9A41-E7669D3E0D70}" type="slidenum">
              <a:rPr lang="en-GB" smtClean="0"/>
              <a:pPr/>
              <a:t>101</a:t>
            </a:fld>
            <a:endParaRPr lang="en-GB"/>
          </a:p>
        </p:txBody>
      </p:sp>
      <p:sp>
        <p:nvSpPr>
          <p:cNvPr id="3" name="Title 2">
            <a:extLst>
              <a:ext uri="{FF2B5EF4-FFF2-40B4-BE49-F238E27FC236}">
                <a16:creationId xmlns:a16="http://schemas.microsoft.com/office/drawing/2014/main" id="{4724D389-8296-C750-4ECB-9975496466B5}"/>
              </a:ext>
            </a:extLst>
          </p:cNvPr>
          <p:cNvSpPr>
            <a:spLocks noGrp="1"/>
          </p:cNvSpPr>
          <p:nvPr>
            <p:ph type="title"/>
          </p:nvPr>
        </p:nvSpPr>
        <p:spPr/>
        <p:txBody>
          <a:bodyPr/>
          <a:lstStyle/>
          <a:p>
            <a:r>
              <a:rPr lang="en-GB" dirty="0"/>
              <a:t>Environmental influences</a:t>
            </a:r>
          </a:p>
        </p:txBody>
      </p:sp>
      <p:sp>
        <p:nvSpPr>
          <p:cNvPr id="4" name="Text Placeholder 3">
            <a:extLst>
              <a:ext uri="{FF2B5EF4-FFF2-40B4-BE49-F238E27FC236}">
                <a16:creationId xmlns:a16="http://schemas.microsoft.com/office/drawing/2014/main" id="{CDFCF906-51B5-E636-F4F8-B1699F862629}"/>
              </a:ext>
            </a:extLst>
          </p:cNvPr>
          <p:cNvSpPr>
            <a:spLocks noGrp="1"/>
          </p:cNvSpPr>
          <p:nvPr>
            <p:ph type="body" sz="quarter" idx="12"/>
          </p:nvPr>
        </p:nvSpPr>
        <p:spPr>
          <a:xfrm>
            <a:off x="234000" y="986400"/>
            <a:ext cx="7289305" cy="3601574"/>
          </a:xfrm>
        </p:spPr>
        <p:txBody>
          <a:bodyPr/>
          <a:lstStyle/>
          <a:p>
            <a:pPr lvl="1">
              <a:lnSpc>
                <a:spcPct val="100000"/>
              </a:lnSpc>
            </a:pPr>
            <a:r>
              <a:rPr lang="en-GB" dirty="0"/>
              <a:t>Observe how lighting, temperature, noise and handling affect behaviour.</a:t>
            </a:r>
          </a:p>
          <a:p>
            <a:pPr lvl="1">
              <a:lnSpc>
                <a:spcPct val="100000"/>
              </a:lnSpc>
            </a:pPr>
            <a:r>
              <a:rPr lang="en-GB" dirty="0"/>
              <a:t>Record any changes or responses to different enrichment or housing set-ups.</a:t>
            </a:r>
          </a:p>
          <a:p>
            <a:pPr lvl="1">
              <a:lnSpc>
                <a:spcPct val="100000"/>
              </a:lnSpc>
            </a:pPr>
            <a:r>
              <a:rPr lang="en-GB" dirty="0"/>
              <a:t>Consider how environment supports or limits natural behaviour.</a:t>
            </a:r>
          </a:p>
        </p:txBody>
      </p:sp>
      <p:sp>
        <p:nvSpPr>
          <p:cNvPr id="5" name="Footer Placeholder 4">
            <a:extLst>
              <a:ext uri="{FF2B5EF4-FFF2-40B4-BE49-F238E27FC236}">
                <a16:creationId xmlns:a16="http://schemas.microsoft.com/office/drawing/2014/main" id="{6A9DDB0F-978D-C7FD-2715-A30E60048BD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8818524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AC90F2-6DC5-BDFB-AC5E-7EFF7924D028}"/>
              </a:ext>
            </a:extLst>
          </p:cNvPr>
          <p:cNvSpPr>
            <a:spLocks noGrp="1"/>
          </p:cNvSpPr>
          <p:nvPr>
            <p:ph type="sldNum" sz="quarter" idx="11"/>
          </p:nvPr>
        </p:nvSpPr>
        <p:spPr/>
        <p:txBody>
          <a:bodyPr/>
          <a:lstStyle/>
          <a:p>
            <a:fld id="{DA2C159E-F13C-4A85-9A41-E7669D3E0D70}" type="slidenum">
              <a:rPr lang="en-GB" smtClean="0"/>
              <a:pPr/>
              <a:t>102</a:t>
            </a:fld>
            <a:endParaRPr lang="en-GB"/>
          </a:p>
        </p:txBody>
      </p:sp>
      <p:sp>
        <p:nvSpPr>
          <p:cNvPr id="3" name="Title 2">
            <a:extLst>
              <a:ext uri="{FF2B5EF4-FFF2-40B4-BE49-F238E27FC236}">
                <a16:creationId xmlns:a16="http://schemas.microsoft.com/office/drawing/2014/main" id="{F8B69D9F-7512-0BAE-887C-7CAE9EB51DF4}"/>
              </a:ext>
            </a:extLst>
          </p:cNvPr>
          <p:cNvSpPr>
            <a:spLocks noGrp="1"/>
          </p:cNvSpPr>
          <p:nvPr>
            <p:ph type="title"/>
          </p:nvPr>
        </p:nvSpPr>
        <p:spPr/>
        <p:txBody>
          <a:bodyPr/>
          <a:lstStyle/>
          <a:p>
            <a:r>
              <a:rPr lang="en-GB"/>
              <a:t>Report and analysis</a:t>
            </a:r>
          </a:p>
        </p:txBody>
      </p:sp>
      <p:sp>
        <p:nvSpPr>
          <p:cNvPr id="4" name="Text Placeholder 3">
            <a:extLst>
              <a:ext uri="{FF2B5EF4-FFF2-40B4-BE49-F238E27FC236}">
                <a16:creationId xmlns:a16="http://schemas.microsoft.com/office/drawing/2014/main" id="{F936047F-FD2B-951D-AAE9-DDEC7C1FA505}"/>
              </a:ext>
            </a:extLst>
          </p:cNvPr>
          <p:cNvSpPr>
            <a:spLocks noGrp="1"/>
          </p:cNvSpPr>
          <p:nvPr>
            <p:ph type="body" sz="quarter" idx="12"/>
          </p:nvPr>
        </p:nvSpPr>
        <p:spPr>
          <a:xfrm>
            <a:off x="234000" y="986400"/>
            <a:ext cx="7945150" cy="3601574"/>
          </a:xfrm>
        </p:spPr>
        <p:txBody>
          <a:bodyPr/>
          <a:lstStyle/>
          <a:p>
            <a:pPr lvl="1">
              <a:lnSpc>
                <a:spcPct val="100000"/>
              </a:lnSpc>
            </a:pPr>
            <a:r>
              <a:rPr lang="en-GB" dirty="0"/>
              <a:t>Compile weekly observation logs and ethograms.</a:t>
            </a:r>
          </a:p>
          <a:p>
            <a:pPr lvl="1">
              <a:lnSpc>
                <a:spcPct val="100000"/>
              </a:lnSpc>
            </a:pPr>
            <a:r>
              <a:rPr lang="en-GB" dirty="0"/>
              <a:t>Create suitable pie charts to display your collected data.</a:t>
            </a:r>
          </a:p>
          <a:p>
            <a:pPr lvl="1">
              <a:lnSpc>
                <a:spcPct val="100000"/>
              </a:lnSpc>
            </a:pPr>
            <a:r>
              <a:rPr lang="en-GB" dirty="0"/>
              <a:t>Analyse behavioural trends.</a:t>
            </a:r>
          </a:p>
        </p:txBody>
      </p:sp>
      <p:sp>
        <p:nvSpPr>
          <p:cNvPr id="5" name="Footer Placeholder 4">
            <a:extLst>
              <a:ext uri="{FF2B5EF4-FFF2-40B4-BE49-F238E27FC236}">
                <a16:creationId xmlns:a16="http://schemas.microsoft.com/office/drawing/2014/main" id="{FF66F3AA-BEE5-2ECE-7F46-ED6F9E306E2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48480463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1EEFF1-16E6-5CF9-F6B0-6C599C63C4FE}"/>
              </a:ext>
            </a:extLst>
          </p:cNvPr>
          <p:cNvSpPr>
            <a:spLocks noGrp="1"/>
          </p:cNvSpPr>
          <p:nvPr>
            <p:ph type="sldNum" sz="quarter" idx="11"/>
          </p:nvPr>
        </p:nvSpPr>
        <p:spPr/>
        <p:txBody>
          <a:bodyPr/>
          <a:lstStyle/>
          <a:p>
            <a:fld id="{DA2C159E-F13C-4A85-9A41-E7669D3E0D70}" type="slidenum">
              <a:rPr lang="en-GB" smtClean="0"/>
              <a:pPr/>
              <a:t>103</a:t>
            </a:fld>
            <a:endParaRPr lang="en-GB"/>
          </a:p>
        </p:txBody>
      </p:sp>
      <p:sp>
        <p:nvSpPr>
          <p:cNvPr id="3" name="Title 2">
            <a:extLst>
              <a:ext uri="{FF2B5EF4-FFF2-40B4-BE49-F238E27FC236}">
                <a16:creationId xmlns:a16="http://schemas.microsoft.com/office/drawing/2014/main" id="{0A455ADB-AA17-361D-F588-63450CA85AD2}"/>
              </a:ext>
            </a:extLst>
          </p:cNvPr>
          <p:cNvSpPr>
            <a:spLocks noGrp="1"/>
          </p:cNvSpPr>
          <p:nvPr>
            <p:ph type="title"/>
          </p:nvPr>
        </p:nvSpPr>
        <p:spPr/>
        <p:txBody>
          <a:bodyPr/>
          <a:lstStyle/>
          <a:p>
            <a:r>
              <a:rPr lang="en-GB" dirty="0"/>
              <a:t>Task: Planning rabbit stage </a:t>
            </a:r>
          </a:p>
        </p:txBody>
      </p:sp>
      <p:sp>
        <p:nvSpPr>
          <p:cNvPr id="4" name="Text Placeholder 3">
            <a:extLst>
              <a:ext uri="{FF2B5EF4-FFF2-40B4-BE49-F238E27FC236}">
                <a16:creationId xmlns:a16="http://schemas.microsoft.com/office/drawing/2014/main" id="{17B780D7-EB5A-4B5E-C3A4-FA131E77CAD7}"/>
              </a:ext>
            </a:extLst>
          </p:cNvPr>
          <p:cNvSpPr>
            <a:spLocks noGrp="1"/>
          </p:cNvSpPr>
          <p:nvPr>
            <p:ph type="body" sz="quarter" idx="12"/>
          </p:nvPr>
        </p:nvSpPr>
        <p:spPr/>
        <p:txBody>
          <a:bodyPr/>
          <a:lstStyle/>
          <a:p>
            <a:r>
              <a:rPr lang="en-GB" dirty="0"/>
              <a:t>Create a plan template which will record day, time and environmental factors. </a:t>
            </a:r>
          </a:p>
        </p:txBody>
      </p:sp>
      <p:sp>
        <p:nvSpPr>
          <p:cNvPr id="5" name="Footer Placeholder 4">
            <a:extLst>
              <a:ext uri="{FF2B5EF4-FFF2-40B4-BE49-F238E27FC236}">
                <a16:creationId xmlns:a16="http://schemas.microsoft.com/office/drawing/2014/main" id="{5019C4EE-06FE-FD85-A2A7-F244320CA9A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5929018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E12F3-38A8-8933-8C88-DA9D913A7C7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1BB769-373D-4E73-7E61-46AA1760DDE8}"/>
              </a:ext>
            </a:extLst>
          </p:cNvPr>
          <p:cNvSpPr>
            <a:spLocks noGrp="1"/>
          </p:cNvSpPr>
          <p:nvPr>
            <p:ph type="sldNum" sz="quarter" idx="11"/>
          </p:nvPr>
        </p:nvSpPr>
        <p:spPr/>
        <p:txBody>
          <a:bodyPr/>
          <a:lstStyle/>
          <a:p>
            <a:fld id="{DA2C159E-F13C-4A85-9A41-E7669D3E0D70}" type="slidenum">
              <a:rPr lang="en-GB" smtClean="0"/>
              <a:pPr/>
              <a:t>104</a:t>
            </a:fld>
            <a:endParaRPr lang="en-GB"/>
          </a:p>
        </p:txBody>
      </p:sp>
      <p:sp>
        <p:nvSpPr>
          <p:cNvPr id="3" name="Title 2">
            <a:extLst>
              <a:ext uri="{FF2B5EF4-FFF2-40B4-BE49-F238E27FC236}">
                <a16:creationId xmlns:a16="http://schemas.microsoft.com/office/drawing/2014/main" id="{C86954A4-0812-93F9-4849-AE17FBC2E5D8}"/>
              </a:ext>
            </a:extLst>
          </p:cNvPr>
          <p:cNvSpPr>
            <a:spLocks noGrp="1"/>
          </p:cNvSpPr>
          <p:nvPr>
            <p:ph type="title"/>
          </p:nvPr>
        </p:nvSpPr>
        <p:spPr/>
        <p:txBody>
          <a:bodyPr>
            <a:normAutofit fontScale="90000"/>
          </a:bodyPr>
          <a:lstStyle/>
          <a:p>
            <a:r>
              <a:rPr lang="en-GB" b="1" dirty="0"/>
              <a:t>Plenary questions: Behaviour monitoring</a:t>
            </a:r>
            <a:br>
              <a:rPr lang="en-GB" dirty="0"/>
            </a:br>
            <a:endParaRPr lang="en-GB" dirty="0"/>
          </a:p>
        </p:txBody>
      </p:sp>
      <p:sp>
        <p:nvSpPr>
          <p:cNvPr id="4" name="Text Placeholder 3">
            <a:extLst>
              <a:ext uri="{FF2B5EF4-FFF2-40B4-BE49-F238E27FC236}">
                <a16:creationId xmlns:a16="http://schemas.microsoft.com/office/drawing/2014/main" id="{B145422D-82C9-61AD-284A-A1850845C847}"/>
              </a:ext>
            </a:extLst>
          </p:cNvPr>
          <p:cNvSpPr>
            <a:spLocks noGrp="1"/>
          </p:cNvSpPr>
          <p:nvPr>
            <p:ph type="body" sz="quarter" idx="12"/>
          </p:nvPr>
        </p:nvSpPr>
        <p:spPr/>
        <p:txBody>
          <a:bodyPr/>
          <a:lstStyle/>
          <a:p>
            <a:pPr>
              <a:buNone/>
            </a:pPr>
            <a:r>
              <a:rPr lang="en-GB" dirty="0"/>
              <a:t>Explain why monitoring behaviour in animals is important for their welfare. </a:t>
            </a:r>
            <a:br>
              <a:rPr lang="en-GB" dirty="0"/>
            </a:br>
            <a:endParaRPr lang="en-GB" dirty="0"/>
          </a:p>
          <a:p>
            <a:pPr>
              <a:buNone/>
            </a:pPr>
            <a:r>
              <a:rPr lang="en-GB" dirty="0"/>
              <a:t>In your answer, include how relevant legislation supports this practice.</a:t>
            </a:r>
          </a:p>
        </p:txBody>
      </p:sp>
      <p:sp>
        <p:nvSpPr>
          <p:cNvPr id="5" name="Footer Placeholder 4">
            <a:extLst>
              <a:ext uri="{FF2B5EF4-FFF2-40B4-BE49-F238E27FC236}">
                <a16:creationId xmlns:a16="http://schemas.microsoft.com/office/drawing/2014/main" id="{7CAEF750-03CA-9405-4735-EDFF9B696DDC}"/>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60461507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89727-D107-F431-B6F9-277710B698C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FF5ED6C-EE91-B7F5-A6F8-166102B763F8}"/>
              </a:ext>
            </a:extLst>
          </p:cNvPr>
          <p:cNvSpPr>
            <a:spLocks noGrp="1"/>
          </p:cNvSpPr>
          <p:nvPr>
            <p:ph type="sldNum" sz="quarter" idx="11"/>
          </p:nvPr>
        </p:nvSpPr>
        <p:spPr/>
        <p:txBody>
          <a:bodyPr/>
          <a:lstStyle/>
          <a:p>
            <a:fld id="{DA2C159E-F13C-4A85-9A41-E7669D3E0D70}" type="slidenum">
              <a:rPr lang="en-GB" smtClean="0"/>
              <a:pPr/>
              <a:t>105</a:t>
            </a:fld>
            <a:endParaRPr lang="en-GB"/>
          </a:p>
        </p:txBody>
      </p:sp>
      <p:sp>
        <p:nvSpPr>
          <p:cNvPr id="3" name="Title 2">
            <a:extLst>
              <a:ext uri="{FF2B5EF4-FFF2-40B4-BE49-F238E27FC236}">
                <a16:creationId xmlns:a16="http://schemas.microsoft.com/office/drawing/2014/main" id="{7E85463B-CD58-1E62-089F-DA98C48CB6EF}"/>
              </a:ext>
            </a:extLst>
          </p:cNvPr>
          <p:cNvSpPr>
            <a:spLocks noGrp="1"/>
          </p:cNvSpPr>
          <p:nvPr>
            <p:ph type="title"/>
          </p:nvPr>
        </p:nvSpPr>
        <p:spPr/>
        <p:txBody>
          <a:bodyPr/>
          <a:lstStyle/>
          <a:p>
            <a:r>
              <a:rPr lang="en-GB" dirty="0"/>
              <a:t>Next steps: Rabbit stage</a:t>
            </a:r>
          </a:p>
        </p:txBody>
      </p:sp>
      <p:sp>
        <p:nvSpPr>
          <p:cNvPr id="4" name="Text Placeholder 3">
            <a:extLst>
              <a:ext uri="{FF2B5EF4-FFF2-40B4-BE49-F238E27FC236}">
                <a16:creationId xmlns:a16="http://schemas.microsoft.com/office/drawing/2014/main" id="{9849DB79-66C2-4672-376B-E579DC4F5309}"/>
              </a:ext>
            </a:extLst>
          </p:cNvPr>
          <p:cNvSpPr>
            <a:spLocks noGrp="1"/>
          </p:cNvSpPr>
          <p:nvPr>
            <p:ph type="body" sz="quarter" idx="12"/>
          </p:nvPr>
        </p:nvSpPr>
        <p:spPr>
          <a:xfrm>
            <a:off x="234000" y="1001390"/>
            <a:ext cx="7667625" cy="3601574"/>
          </a:xfrm>
        </p:spPr>
        <p:txBody>
          <a:bodyPr/>
          <a:lstStyle/>
          <a:p>
            <a:r>
              <a:rPr lang="en-GB" dirty="0"/>
              <a:t>Undertake requirements as set out in the </a:t>
            </a:r>
            <a:br>
              <a:rPr lang="en-GB" dirty="0"/>
            </a:br>
            <a:r>
              <a:rPr lang="en-GB" dirty="0"/>
              <a:t>Lesson 6 rabbit stage worksheet. </a:t>
            </a:r>
          </a:p>
        </p:txBody>
      </p:sp>
      <p:sp>
        <p:nvSpPr>
          <p:cNvPr id="5" name="Footer Placeholder 4">
            <a:extLst>
              <a:ext uri="{FF2B5EF4-FFF2-40B4-BE49-F238E27FC236}">
                <a16:creationId xmlns:a16="http://schemas.microsoft.com/office/drawing/2014/main" id="{505D0BEA-5C51-8445-F5DC-9C957975BE9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1058590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7</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GB" noProof="0"/>
              <a:t>Applying learning theories to influence positive animal behaviour</a:t>
            </a:r>
          </a:p>
        </p:txBody>
      </p:sp>
    </p:spTree>
    <p:extLst>
      <p:ext uri="{BB962C8B-B14F-4D97-AF65-F5344CB8AC3E}">
        <p14:creationId xmlns:p14="http://schemas.microsoft.com/office/powerpoint/2010/main" val="4957853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AD98BA-8138-05A0-DF75-C7D155E54AE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FC774BF-C1E2-2E27-DA16-66217884B0F4}"/>
              </a:ext>
            </a:extLst>
          </p:cNvPr>
          <p:cNvSpPr>
            <a:spLocks noGrp="1"/>
          </p:cNvSpPr>
          <p:nvPr>
            <p:ph type="sldNum" sz="quarter" idx="11"/>
          </p:nvPr>
        </p:nvSpPr>
        <p:spPr/>
        <p:txBody>
          <a:bodyPr/>
          <a:lstStyle/>
          <a:p>
            <a:fld id="{DA2C159E-F13C-4A85-9A41-E7669D3E0D70}" type="slidenum">
              <a:rPr lang="en-GB" smtClean="0"/>
              <a:pPr/>
              <a:t>107</a:t>
            </a:fld>
            <a:endParaRPr lang="en-GB"/>
          </a:p>
        </p:txBody>
      </p:sp>
      <p:sp>
        <p:nvSpPr>
          <p:cNvPr id="3" name="Title 2">
            <a:extLst>
              <a:ext uri="{FF2B5EF4-FFF2-40B4-BE49-F238E27FC236}">
                <a16:creationId xmlns:a16="http://schemas.microsoft.com/office/drawing/2014/main" id="{BC1615D5-9121-E34C-A19A-5D839C55BE86}"/>
              </a:ext>
            </a:extLst>
          </p:cNvPr>
          <p:cNvSpPr>
            <a:spLocks noGrp="1"/>
          </p:cNvSpPr>
          <p:nvPr>
            <p:ph type="title"/>
          </p:nvPr>
        </p:nvSpPr>
        <p:spPr/>
        <p:txBody>
          <a:bodyPr/>
          <a:lstStyle/>
          <a:p>
            <a:r>
              <a:rPr lang="en-GB" b="1" dirty="0"/>
              <a:t>Starter quiz</a:t>
            </a:r>
            <a:endParaRPr lang="en-GB" dirty="0"/>
          </a:p>
        </p:txBody>
      </p:sp>
      <p:sp>
        <p:nvSpPr>
          <p:cNvPr id="4" name="Text Placeholder 3">
            <a:extLst>
              <a:ext uri="{FF2B5EF4-FFF2-40B4-BE49-F238E27FC236}">
                <a16:creationId xmlns:a16="http://schemas.microsoft.com/office/drawing/2014/main" id="{DD2AC4F7-0CA1-DFDF-1516-159A176340F6}"/>
              </a:ext>
            </a:extLst>
          </p:cNvPr>
          <p:cNvSpPr>
            <a:spLocks noGrp="1"/>
          </p:cNvSpPr>
          <p:nvPr>
            <p:ph type="body" sz="quarter" idx="12"/>
          </p:nvPr>
        </p:nvSpPr>
        <p:spPr>
          <a:xfrm>
            <a:off x="234000" y="986400"/>
            <a:ext cx="7182099" cy="3601574"/>
          </a:xfrm>
        </p:spPr>
        <p:txBody>
          <a:bodyPr/>
          <a:lstStyle/>
          <a:p>
            <a:r>
              <a:rPr lang="en-GB" b="1" dirty="0"/>
              <a:t>True or false</a:t>
            </a:r>
          </a:p>
          <a:p>
            <a:pPr marL="457200" indent="-457200">
              <a:buAutoNum type="arabicPeriod"/>
            </a:pPr>
            <a:r>
              <a:rPr lang="en-GB" dirty="0"/>
              <a:t>Hyperactivity is an example of natural behaviour. </a:t>
            </a:r>
          </a:p>
          <a:p>
            <a:pPr marL="457200" indent="-457200">
              <a:buAutoNum type="arabicPeriod"/>
            </a:pPr>
            <a:r>
              <a:rPr lang="en-GB" dirty="0"/>
              <a:t>Solitary animals should be housed together. </a:t>
            </a:r>
          </a:p>
          <a:p>
            <a:pPr marL="457200" indent="-457200">
              <a:buAutoNum type="arabicPeriod"/>
            </a:pPr>
            <a:r>
              <a:rPr lang="en-GB" dirty="0"/>
              <a:t>Jane Goodall is best known for her work with chimpanzees. </a:t>
            </a:r>
          </a:p>
          <a:p>
            <a:pPr marL="457200" indent="-457200">
              <a:buAutoNum type="arabicPeriod"/>
            </a:pPr>
            <a:r>
              <a:rPr lang="en-GB" dirty="0"/>
              <a:t>Dental issues happen in the senior stage. </a:t>
            </a:r>
          </a:p>
          <a:p>
            <a:pPr marL="457200" indent="-457200">
              <a:buAutoNum type="arabicPeriod"/>
            </a:pPr>
            <a:r>
              <a:rPr lang="en-GB" dirty="0"/>
              <a:t>Water is an example of </a:t>
            </a:r>
            <a:r>
              <a:rPr lang="en-GB" noProof="0" dirty="0"/>
              <a:t>macronutrient.</a:t>
            </a:r>
            <a:endParaRPr lang="en-GB" dirty="0"/>
          </a:p>
          <a:p>
            <a:endParaRPr lang="en-GB" dirty="0"/>
          </a:p>
          <a:p>
            <a:r>
              <a:rPr lang="en-GB" b="1" dirty="0"/>
              <a:t>Bonus point: </a:t>
            </a:r>
            <a:r>
              <a:rPr lang="en-GB" dirty="0"/>
              <a:t>What is 15% of 175?</a:t>
            </a:r>
          </a:p>
          <a:p>
            <a:endParaRPr lang="en-GB" dirty="0"/>
          </a:p>
        </p:txBody>
      </p:sp>
      <p:sp>
        <p:nvSpPr>
          <p:cNvPr id="5" name="Footer Placeholder 4">
            <a:extLst>
              <a:ext uri="{FF2B5EF4-FFF2-40B4-BE49-F238E27FC236}">
                <a16:creationId xmlns:a16="http://schemas.microsoft.com/office/drawing/2014/main" id="{3E0F5DFE-9D3A-832D-98CE-3CB7CF3C109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4099918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90C77-E1CD-C8F0-6386-04289BAC937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FFD810-B079-FFC3-E4C5-79FBD8329453}"/>
              </a:ext>
            </a:extLst>
          </p:cNvPr>
          <p:cNvSpPr>
            <a:spLocks noGrp="1"/>
          </p:cNvSpPr>
          <p:nvPr>
            <p:ph type="sldNum" sz="quarter" idx="11"/>
          </p:nvPr>
        </p:nvSpPr>
        <p:spPr/>
        <p:txBody>
          <a:bodyPr/>
          <a:lstStyle/>
          <a:p>
            <a:fld id="{DA2C159E-F13C-4A85-9A41-E7669D3E0D70}" type="slidenum">
              <a:rPr lang="en-GB" smtClean="0"/>
              <a:pPr/>
              <a:t>108</a:t>
            </a:fld>
            <a:endParaRPr lang="en-GB"/>
          </a:p>
        </p:txBody>
      </p:sp>
      <p:sp>
        <p:nvSpPr>
          <p:cNvPr id="3" name="Title 2">
            <a:extLst>
              <a:ext uri="{FF2B5EF4-FFF2-40B4-BE49-F238E27FC236}">
                <a16:creationId xmlns:a16="http://schemas.microsoft.com/office/drawing/2014/main" id="{E8701CC1-3A87-D78D-8715-F0FAA54F5EC1}"/>
              </a:ext>
            </a:extLst>
          </p:cNvPr>
          <p:cNvSpPr>
            <a:spLocks noGrp="1"/>
          </p:cNvSpPr>
          <p:nvPr>
            <p:ph type="title"/>
          </p:nvPr>
        </p:nvSpPr>
        <p:spPr/>
        <p:txBody>
          <a:bodyPr/>
          <a:lstStyle/>
          <a:p>
            <a:r>
              <a:rPr lang="en-GB" b="1" dirty="0"/>
              <a:t>Starter quiz: Answers</a:t>
            </a:r>
            <a:endParaRPr lang="en-GB" dirty="0"/>
          </a:p>
        </p:txBody>
      </p:sp>
      <p:sp>
        <p:nvSpPr>
          <p:cNvPr id="4" name="Text Placeholder 3">
            <a:extLst>
              <a:ext uri="{FF2B5EF4-FFF2-40B4-BE49-F238E27FC236}">
                <a16:creationId xmlns:a16="http://schemas.microsoft.com/office/drawing/2014/main" id="{370C0247-DC76-F951-5492-D782CB439E2D}"/>
              </a:ext>
            </a:extLst>
          </p:cNvPr>
          <p:cNvSpPr>
            <a:spLocks noGrp="1"/>
          </p:cNvSpPr>
          <p:nvPr>
            <p:ph type="body" sz="quarter" idx="12"/>
          </p:nvPr>
        </p:nvSpPr>
        <p:spPr/>
        <p:txBody>
          <a:bodyPr/>
          <a:lstStyle/>
          <a:p>
            <a:r>
              <a:rPr lang="en-GB" b="1" dirty="0"/>
              <a:t>True or false</a:t>
            </a:r>
          </a:p>
          <a:p>
            <a:pPr marL="457200" indent="-457200">
              <a:buAutoNum type="arabicPeriod"/>
            </a:pPr>
            <a:r>
              <a:rPr lang="en-GB" dirty="0"/>
              <a:t>Hyperactivity is an example of natural behaviour.  </a:t>
            </a:r>
            <a:r>
              <a:rPr lang="en-GB" dirty="0">
                <a:solidFill>
                  <a:srgbClr val="FF0000"/>
                </a:solidFill>
              </a:rPr>
              <a:t>False</a:t>
            </a:r>
          </a:p>
          <a:p>
            <a:pPr marL="457200" indent="-457200">
              <a:buAutoNum type="arabicPeriod"/>
            </a:pPr>
            <a:r>
              <a:rPr lang="en-GB" dirty="0"/>
              <a:t>Solitary animals should be housed together. </a:t>
            </a:r>
            <a:r>
              <a:rPr lang="en-GB" dirty="0">
                <a:solidFill>
                  <a:srgbClr val="FF0000"/>
                </a:solidFill>
              </a:rPr>
              <a:t>False</a:t>
            </a:r>
          </a:p>
          <a:p>
            <a:pPr marL="457200" indent="-457200">
              <a:buAutoNum type="arabicPeriod"/>
            </a:pPr>
            <a:r>
              <a:rPr lang="en-GB" dirty="0"/>
              <a:t>Jane Goodall is best known for her work with chimpanzees. </a:t>
            </a:r>
            <a:r>
              <a:rPr lang="en-GB" dirty="0">
                <a:solidFill>
                  <a:srgbClr val="FF0000"/>
                </a:solidFill>
              </a:rPr>
              <a:t>True</a:t>
            </a:r>
            <a:r>
              <a:rPr lang="en-GB" dirty="0"/>
              <a:t> </a:t>
            </a:r>
          </a:p>
          <a:p>
            <a:pPr marL="457200" indent="-457200">
              <a:buAutoNum type="arabicPeriod"/>
            </a:pPr>
            <a:r>
              <a:rPr lang="en-GB" dirty="0"/>
              <a:t>Dental issues happen in the senior stage. </a:t>
            </a:r>
            <a:r>
              <a:rPr lang="en-GB" dirty="0">
                <a:solidFill>
                  <a:srgbClr val="FF0000"/>
                </a:solidFill>
              </a:rPr>
              <a:t>True</a:t>
            </a:r>
            <a:r>
              <a:rPr lang="en-GB" dirty="0"/>
              <a:t> </a:t>
            </a:r>
          </a:p>
          <a:p>
            <a:pPr marL="457200" indent="-457200">
              <a:buAutoNum type="arabicPeriod"/>
            </a:pPr>
            <a:r>
              <a:rPr lang="en-GB" dirty="0"/>
              <a:t>Water is an example of </a:t>
            </a:r>
            <a:r>
              <a:rPr lang="en-GB" noProof="0" dirty="0"/>
              <a:t>macronutrient. </a:t>
            </a:r>
            <a:r>
              <a:rPr lang="en-GB" dirty="0">
                <a:solidFill>
                  <a:srgbClr val="FF0000"/>
                </a:solidFill>
              </a:rPr>
              <a:t>F</a:t>
            </a:r>
            <a:r>
              <a:rPr lang="en-GB" noProof="0" dirty="0" err="1">
                <a:solidFill>
                  <a:srgbClr val="FF0000"/>
                </a:solidFill>
              </a:rPr>
              <a:t>alse</a:t>
            </a:r>
            <a:endParaRPr lang="en-GB" noProof="0" dirty="0">
              <a:solidFill>
                <a:srgbClr val="FF0000"/>
              </a:solidFill>
            </a:endParaRPr>
          </a:p>
          <a:p>
            <a:endParaRPr lang="en-GB" dirty="0"/>
          </a:p>
          <a:p>
            <a:r>
              <a:rPr lang="en-GB" b="1" dirty="0"/>
              <a:t>Bonus point: </a:t>
            </a:r>
            <a:r>
              <a:rPr lang="en-GB" dirty="0"/>
              <a:t>What is 15% of 175? </a:t>
            </a:r>
            <a:r>
              <a:rPr lang="en-GB" dirty="0">
                <a:solidFill>
                  <a:srgbClr val="FF0000"/>
                </a:solidFill>
              </a:rPr>
              <a:t>Answer: 26.25</a:t>
            </a:r>
            <a:r>
              <a:rPr lang="en-GB" dirty="0"/>
              <a:t> </a:t>
            </a:r>
          </a:p>
          <a:p>
            <a:endParaRPr lang="en-GB" dirty="0"/>
          </a:p>
        </p:txBody>
      </p:sp>
      <p:sp>
        <p:nvSpPr>
          <p:cNvPr id="5" name="Footer Placeholder 4">
            <a:extLst>
              <a:ext uri="{FF2B5EF4-FFF2-40B4-BE49-F238E27FC236}">
                <a16:creationId xmlns:a16="http://schemas.microsoft.com/office/drawing/2014/main" id="{E6353A00-AD98-5C48-DC4A-79966687062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23868671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E1D68-3AA2-B752-2564-FB44A2F7CCC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40A7970-0F39-68F1-B6C3-DA5079A7454F}"/>
              </a:ext>
            </a:extLst>
          </p:cNvPr>
          <p:cNvSpPr>
            <a:spLocks noGrp="1"/>
          </p:cNvSpPr>
          <p:nvPr>
            <p:ph type="sldNum" sz="quarter" idx="11"/>
          </p:nvPr>
        </p:nvSpPr>
        <p:spPr/>
        <p:txBody>
          <a:bodyPr/>
          <a:lstStyle/>
          <a:p>
            <a:fld id="{DA2C159E-F13C-4A85-9A41-E7669D3E0D70}" type="slidenum">
              <a:rPr lang="en-GB" smtClean="0"/>
              <a:pPr/>
              <a:t>109</a:t>
            </a:fld>
            <a:endParaRPr lang="en-GB"/>
          </a:p>
        </p:txBody>
      </p:sp>
      <p:sp>
        <p:nvSpPr>
          <p:cNvPr id="3" name="Title 2">
            <a:extLst>
              <a:ext uri="{FF2B5EF4-FFF2-40B4-BE49-F238E27FC236}">
                <a16:creationId xmlns:a16="http://schemas.microsoft.com/office/drawing/2014/main" id="{25D869AD-7F64-E661-C2E6-F15E25AE47CD}"/>
              </a:ext>
            </a:extLst>
          </p:cNvPr>
          <p:cNvSpPr>
            <a:spLocks noGrp="1"/>
          </p:cNvSpPr>
          <p:nvPr>
            <p:ph type="title"/>
          </p:nvPr>
        </p:nvSpPr>
        <p:spPr/>
        <p:txBody>
          <a:bodyPr/>
          <a:lstStyle/>
          <a:p>
            <a:r>
              <a:rPr lang="en-GB" b="1" dirty="0"/>
              <a:t>Task: R</a:t>
            </a:r>
            <a:r>
              <a:rPr lang="en-GB" dirty="0"/>
              <a:t>eflect</a:t>
            </a:r>
          </a:p>
        </p:txBody>
      </p:sp>
      <p:sp>
        <p:nvSpPr>
          <p:cNvPr id="4" name="Text Placeholder 3">
            <a:extLst>
              <a:ext uri="{FF2B5EF4-FFF2-40B4-BE49-F238E27FC236}">
                <a16:creationId xmlns:a16="http://schemas.microsoft.com/office/drawing/2014/main" id="{C3BFDD59-635D-AB6C-3D19-651251FABAA2}"/>
              </a:ext>
            </a:extLst>
          </p:cNvPr>
          <p:cNvSpPr>
            <a:spLocks noGrp="1"/>
          </p:cNvSpPr>
          <p:nvPr>
            <p:ph type="body" sz="quarter" idx="12"/>
          </p:nvPr>
        </p:nvSpPr>
        <p:spPr/>
        <p:txBody>
          <a:bodyPr/>
          <a:lstStyle/>
          <a:p>
            <a:r>
              <a:rPr lang="en-GB" dirty="0"/>
              <a:t>In small groups, reflect on your behavioural observations from the last five weeks.</a:t>
            </a:r>
          </a:p>
          <a:p>
            <a:endParaRPr lang="en-GB" dirty="0"/>
          </a:p>
          <a:p>
            <a:r>
              <a:rPr lang="en-GB" dirty="0"/>
              <a:t>Consider:</a:t>
            </a:r>
          </a:p>
          <a:p>
            <a:pPr lvl="1">
              <a:lnSpc>
                <a:spcPct val="100000"/>
              </a:lnSpc>
            </a:pPr>
            <a:r>
              <a:rPr lang="en-GB" dirty="0"/>
              <a:t>What behaviour was observed, and did it change?</a:t>
            </a:r>
          </a:p>
          <a:p>
            <a:pPr lvl="1">
              <a:lnSpc>
                <a:spcPct val="100000"/>
              </a:lnSpc>
            </a:pPr>
            <a:r>
              <a:rPr lang="en-GB" dirty="0"/>
              <a:t>Were behaviours observed as anticipated? </a:t>
            </a:r>
          </a:p>
          <a:p>
            <a:pPr lvl="1">
              <a:lnSpc>
                <a:spcPct val="100000"/>
              </a:lnSpc>
            </a:pPr>
            <a:r>
              <a:rPr lang="en-GB" dirty="0"/>
              <a:t>Did everything go to plan?</a:t>
            </a:r>
          </a:p>
          <a:p>
            <a:endParaRPr lang="en-GB" dirty="0"/>
          </a:p>
          <a:p>
            <a:endParaRPr lang="en-GB" dirty="0"/>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FF5BD40A-F869-FA4D-2C2D-7B4AF301521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51486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69710-2BA6-B897-38C5-5782521815A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3B56283-D1C1-329F-2896-5C491E1C221A}"/>
              </a:ext>
            </a:extLst>
          </p:cNvPr>
          <p:cNvSpPr>
            <a:spLocks noGrp="1"/>
          </p:cNvSpPr>
          <p:nvPr>
            <p:ph type="title"/>
          </p:nvPr>
        </p:nvSpPr>
        <p:spPr/>
        <p:txBody>
          <a:bodyPr>
            <a:normAutofit/>
          </a:bodyPr>
          <a:lstStyle/>
          <a:p>
            <a:r>
              <a:rPr lang="en-GB" b="1"/>
              <a:t>Examples of unsuitable environment​</a:t>
            </a:r>
          </a:p>
        </p:txBody>
      </p:sp>
      <p:sp>
        <p:nvSpPr>
          <p:cNvPr id="5" name="Text Placeholder 4">
            <a:extLst>
              <a:ext uri="{FF2B5EF4-FFF2-40B4-BE49-F238E27FC236}">
                <a16:creationId xmlns:a16="http://schemas.microsoft.com/office/drawing/2014/main" id="{0DFCDEC5-9AC0-F553-821B-497D3A5E7E21}"/>
              </a:ext>
            </a:extLst>
          </p:cNvPr>
          <p:cNvSpPr>
            <a:spLocks noGrp="1"/>
          </p:cNvSpPr>
          <p:nvPr>
            <p:ph type="body" sz="quarter" idx="12"/>
          </p:nvPr>
        </p:nvSpPr>
        <p:spPr/>
        <p:txBody>
          <a:bodyPr vert="horz" lIns="0" tIns="0" rIns="0" bIns="0" rtlCol="0" anchor="t">
            <a:noAutofit/>
          </a:bodyPr>
          <a:lstStyle/>
          <a:p>
            <a:r>
              <a:rPr lang="en-GB" dirty="0"/>
              <a:t>Inappropriate housing: excessive noise, extremes of temperature, dirty and unhygienic, no enrichment provided, hazards, not suitable for species​.</a:t>
            </a:r>
          </a:p>
          <a:p>
            <a:pPr marL="342893" indent="-342900">
              <a:buFont typeface="Arial" panose="020B0604020202020204" pitchFamily="34" charset="0"/>
              <a:buChar char="•"/>
            </a:pPr>
            <a:endParaRPr lang="en-GB" dirty="0"/>
          </a:p>
          <a:p>
            <a:r>
              <a:rPr lang="en-GB" dirty="0"/>
              <a:t>Inappropriate diet or insufficient food or water​.</a:t>
            </a:r>
          </a:p>
          <a:p>
            <a:endParaRPr lang="en-GB" dirty="0"/>
          </a:p>
        </p:txBody>
      </p:sp>
      <p:sp>
        <p:nvSpPr>
          <p:cNvPr id="3" name="Footer Placeholder 2">
            <a:extLst>
              <a:ext uri="{FF2B5EF4-FFF2-40B4-BE49-F238E27FC236}">
                <a16:creationId xmlns:a16="http://schemas.microsoft.com/office/drawing/2014/main" id="{1043C2E9-A63D-E72D-CE31-5C1863261C9C}"/>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F670A777-FB7E-D662-EF77-6D6691F07254}"/>
              </a:ext>
            </a:extLst>
          </p:cNvPr>
          <p:cNvSpPr>
            <a:spLocks noGrp="1"/>
          </p:cNvSpPr>
          <p:nvPr>
            <p:ph type="sldNum" sz="quarter" idx="11"/>
          </p:nvPr>
        </p:nvSpPr>
        <p:spPr/>
        <p:txBody>
          <a:bodyPr/>
          <a:lstStyle/>
          <a:p>
            <a:fld id="{DA2C159E-F13C-4A85-9A41-E7669D3E0D70}" type="slidenum">
              <a:rPr lang="en-GB" smtClean="0"/>
              <a:pPr/>
              <a:t>11</a:t>
            </a:fld>
            <a:endParaRPr lang="en-GB"/>
          </a:p>
        </p:txBody>
      </p:sp>
    </p:spTree>
    <p:extLst>
      <p:ext uri="{BB962C8B-B14F-4D97-AF65-F5344CB8AC3E}">
        <p14:creationId xmlns:p14="http://schemas.microsoft.com/office/powerpoint/2010/main" val="2959707473"/>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1FB871-166C-E38B-4EAD-680E1A1D45E6}"/>
              </a:ext>
            </a:extLst>
          </p:cNvPr>
          <p:cNvSpPr>
            <a:spLocks noGrp="1"/>
          </p:cNvSpPr>
          <p:nvPr>
            <p:ph type="sldNum" sz="quarter" idx="11"/>
          </p:nvPr>
        </p:nvSpPr>
        <p:spPr/>
        <p:txBody>
          <a:bodyPr/>
          <a:lstStyle/>
          <a:p>
            <a:fld id="{DA2C159E-F13C-4A85-9A41-E7669D3E0D70}" type="slidenum">
              <a:rPr lang="en-GB" smtClean="0"/>
              <a:pPr/>
              <a:t>110</a:t>
            </a:fld>
            <a:endParaRPr lang="en-GB"/>
          </a:p>
        </p:txBody>
      </p:sp>
      <p:sp>
        <p:nvSpPr>
          <p:cNvPr id="3" name="Title 2">
            <a:extLst>
              <a:ext uri="{FF2B5EF4-FFF2-40B4-BE49-F238E27FC236}">
                <a16:creationId xmlns:a16="http://schemas.microsoft.com/office/drawing/2014/main" id="{3BACC422-3BAE-1359-DC1F-A5C04E9BD81D}"/>
              </a:ext>
            </a:extLst>
          </p:cNvPr>
          <p:cNvSpPr>
            <a:spLocks noGrp="1"/>
          </p:cNvSpPr>
          <p:nvPr>
            <p:ph type="title"/>
          </p:nvPr>
        </p:nvSpPr>
        <p:spPr/>
        <p:txBody>
          <a:bodyPr>
            <a:normAutofit fontScale="90000"/>
          </a:bodyPr>
          <a:lstStyle/>
          <a:p>
            <a:r>
              <a:rPr lang="en-GB" sz="4000" b="1" dirty="0"/>
              <a:t>Classical conditioning</a:t>
            </a:r>
            <a:br>
              <a:rPr lang="en-GB" dirty="0"/>
            </a:br>
            <a:endParaRPr lang="en-GB" dirty="0"/>
          </a:p>
        </p:txBody>
      </p:sp>
      <p:sp>
        <p:nvSpPr>
          <p:cNvPr id="4" name="Text Placeholder 3">
            <a:extLst>
              <a:ext uri="{FF2B5EF4-FFF2-40B4-BE49-F238E27FC236}">
                <a16:creationId xmlns:a16="http://schemas.microsoft.com/office/drawing/2014/main" id="{E11DB949-B26E-B78D-4352-EB6AF64B3D6F}"/>
              </a:ext>
            </a:extLst>
          </p:cNvPr>
          <p:cNvSpPr>
            <a:spLocks noGrp="1"/>
          </p:cNvSpPr>
          <p:nvPr>
            <p:ph type="body" sz="quarter" idx="12"/>
          </p:nvPr>
        </p:nvSpPr>
        <p:spPr/>
        <p:txBody>
          <a:bodyPr/>
          <a:lstStyle/>
          <a:p>
            <a:pPr lvl="1">
              <a:lnSpc>
                <a:spcPct val="100000"/>
              </a:lnSpc>
            </a:pPr>
            <a:r>
              <a:rPr lang="en-GB" dirty="0"/>
              <a:t>Form of learning through association.</a:t>
            </a:r>
          </a:p>
          <a:p>
            <a:pPr lvl="1">
              <a:lnSpc>
                <a:spcPct val="100000"/>
              </a:lnSpc>
            </a:pPr>
            <a:r>
              <a:rPr lang="en-GB" dirty="0"/>
              <a:t>First described by Ivan Pavlov, a Russian physiologist.</a:t>
            </a:r>
          </a:p>
          <a:p>
            <a:pPr lvl="1">
              <a:lnSpc>
                <a:spcPct val="100000"/>
              </a:lnSpc>
            </a:pPr>
            <a:r>
              <a:rPr lang="en-GB" dirty="0"/>
              <a:t>Known as Pavlovian conditioning.</a:t>
            </a:r>
          </a:p>
          <a:p>
            <a:endParaRPr lang="en-GB" dirty="0"/>
          </a:p>
        </p:txBody>
      </p:sp>
      <p:sp>
        <p:nvSpPr>
          <p:cNvPr id="5" name="Footer Placeholder 4">
            <a:extLst>
              <a:ext uri="{FF2B5EF4-FFF2-40B4-BE49-F238E27FC236}">
                <a16:creationId xmlns:a16="http://schemas.microsoft.com/office/drawing/2014/main" id="{E95BC671-A3AC-760C-7848-2587416C83B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000136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C62ED4F-4FC5-6A5A-E276-CD80CC1FD550}"/>
              </a:ext>
            </a:extLst>
          </p:cNvPr>
          <p:cNvSpPr>
            <a:spLocks noGrp="1"/>
          </p:cNvSpPr>
          <p:nvPr>
            <p:ph type="sldNum" sz="quarter" idx="11"/>
          </p:nvPr>
        </p:nvSpPr>
        <p:spPr/>
        <p:txBody>
          <a:bodyPr/>
          <a:lstStyle/>
          <a:p>
            <a:fld id="{DA2C159E-F13C-4A85-9A41-E7669D3E0D70}" type="slidenum">
              <a:rPr lang="en-GB" smtClean="0"/>
              <a:pPr/>
              <a:t>111</a:t>
            </a:fld>
            <a:endParaRPr lang="en-GB"/>
          </a:p>
        </p:txBody>
      </p:sp>
      <p:sp>
        <p:nvSpPr>
          <p:cNvPr id="3" name="Title 2">
            <a:extLst>
              <a:ext uri="{FF2B5EF4-FFF2-40B4-BE49-F238E27FC236}">
                <a16:creationId xmlns:a16="http://schemas.microsoft.com/office/drawing/2014/main" id="{9C26F9A2-2A74-507D-36BE-9DF2221B0DB0}"/>
              </a:ext>
            </a:extLst>
          </p:cNvPr>
          <p:cNvSpPr>
            <a:spLocks noGrp="1"/>
          </p:cNvSpPr>
          <p:nvPr>
            <p:ph type="title"/>
          </p:nvPr>
        </p:nvSpPr>
        <p:spPr/>
        <p:txBody>
          <a:bodyPr>
            <a:normAutofit fontScale="90000"/>
          </a:bodyPr>
          <a:lstStyle/>
          <a:p>
            <a:r>
              <a:rPr lang="en-GB" sz="4000" b="1" dirty="0"/>
              <a:t>Operant conditioning</a:t>
            </a:r>
            <a:br>
              <a:rPr lang="en-GB" dirty="0"/>
            </a:br>
            <a:endParaRPr lang="en-GB" dirty="0"/>
          </a:p>
        </p:txBody>
      </p:sp>
      <p:sp>
        <p:nvSpPr>
          <p:cNvPr id="5" name="Footer Placeholder 4">
            <a:extLst>
              <a:ext uri="{FF2B5EF4-FFF2-40B4-BE49-F238E27FC236}">
                <a16:creationId xmlns:a16="http://schemas.microsoft.com/office/drawing/2014/main" id="{D0CF9269-E972-E38F-A08A-065FF2F1467A}"/>
              </a:ext>
            </a:extLst>
          </p:cNvPr>
          <p:cNvSpPr>
            <a:spLocks noGrp="1"/>
          </p:cNvSpPr>
          <p:nvPr>
            <p:ph type="ftr" sz="quarter" idx="10"/>
          </p:nvPr>
        </p:nvSpPr>
        <p:spPr/>
        <p:txBody>
          <a:bodyPr/>
          <a:lstStyle/>
          <a:p>
            <a:r>
              <a:rPr lang="en-GB"/>
              <a:t>Education &amp; Training Foundation</a:t>
            </a:r>
          </a:p>
        </p:txBody>
      </p:sp>
      <p:sp>
        <p:nvSpPr>
          <p:cNvPr id="7" name="Rectangle 2">
            <a:extLst>
              <a:ext uri="{FF2B5EF4-FFF2-40B4-BE49-F238E27FC236}">
                <a16:creationId xmlns:a16="http://schemas.microsoft.com/office/drawing/2014/main" id="{3EB89488-615E-772B-0BC1-F74EF5EC8A6A}"/>
              </a:ext>
            </a:extLst>
          </p:cNvPr>
          <p:cNvSpPr>
            <a:spLocks noGrp="1" noChangeArrowheads="1"/>
          </p:cNvSpPr>
          <p:nvPr>
            <p:ph type="body" sz="quarter" idx="12"/>
          </p:nvPr>
        </p:nvSpPr>
        <p:spPr bwMode="auto">
          <a:xfrm>
            <a:off x="291139" y="949325"/>
            <a:ext cx="696216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1">
              <a:lnSpc>
                <a:spcPct val="100000"/>
              </a:lnSpc>
            </a:pPr>
            <a:r>
              <a:rPr kumimoji="0" lang="en-GB" b="0" i="0" u="none" strike="noStrike" cap="none" normalizeH="0" baseline="0" noProof="0" dirty="0">
                <a:ln>
                  <a:noFill/>
                </a:ln>
                <a:solidFill>
                  <a:schemeClr val="tx1"/>
                </a:solidFill>
                <a:effectLst/>
              </a:rPr>
              <a:t>Learning that happens through </a:t>
            </a:r>
            <a:r>
              <a:rPr kumimoji="0" lang="en-GB" i="0" u="none" strike="noStrike" cap="none" normalizeH="0" baseline="0" noProof="0" dirty="0">
                <a:ln>
                  <a:noFill/>
                </a:ln>
                <a:solidFill>
                  <a:schemeClr val="tx1"/>
                </a:solidFill>
                <a:effectLst/>
              </a:rPr>
              <a:t>consequences.</a:t>
            </a:r>
            <a:endParaRPr lang="en-GB" dirty="0"/>
          </a:p>
          <a:p>
            <a:pPr lvl="1">
              <a:lnSpc>
                <a:spcPct val="100000"/>
              </a:lnSpc>
            </a:pPr>
            <a:r>
              <a:rPr kumimoji="0" lang="en-GB" i="0" u="none" strike="noStrike" cap="none" normalizeH="0" baseline="0" noProof="0" dirty="0">
                <a:ln>
                  <a:noFill/>
                </a:ln>
                <a:solidFill>
                  <a:schemeClr val="tx1"/>
                </a:solidFill>
                <a:effectLst/>
              </a:rPr>
              <a:t>The response is strengthened or weakened.</a:t>
            </a:r>
          </a:p>
          <a:p>
            <a:pPr lvl="1">
              <a:lnSpc>
                <a:spcPct val="100000"/>
              </a:lnSpc>
            </a:pPr>
            <a:r>
              <a:rPr kumimoji="0" lang="en-GB" i="0" u="none" strike="noStrike" cap="none" normalizeH="0" baseline="0" noProof="0" dirty="0">
                <a:ln>
                  <a:noFill/>
                </a:ln>
                <a:solidFill>
                  <a:schemeClr val="tx1"/>
                </a:solidFill>
                <a:effectLst/>
              </a:rPr>
              <a:t>Based on what happens after the behaviour</a:t>
            </a:r>
            <a:r>
              <a:rPr kumimoji="0" lang="en-GB" b="0" i="0" u="none" strike="noStrike" cap="none" normalizeH="0" baseline="0" noProof="0" dirty="0">
                <a:ln>
                  <a:noFill/>
                </a:ln>
                <a:solidFill>
                  <a:schemeClr val="tx1"/>
                </a:solidFill>
                <a:effectLst/>
              </a:rPr>
              <a:t>.</a:t>
            </a:r>
          </a:p>
        </p:txBody>
      </p:sp>
    </p:spTree>
    <p:extLst>
      <p:ext uri="{BB962C8B-B14F-4D97-AF65-F5344CB8AC3E}">
        <p14:creationId xmlns:p14="http://schemas.microsoft.com/office/powerpoint/2010/main" val="251786336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237508-BE03-3E04-5329-17B140E7B9E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2A6C934-68DB-51B8-4444-2E9444D1D836}"/>
              </a:ext>
            </a:extLst>
          </p:cNvPr>
          <p:cNvSpPr>
            <a:spLocks noGrp="1"/>
          </p:cNvSpPr>
          <p:nvPr>
            <p:ph type="sldNum" sz="quarter" idx="11"/>
          </p:nvPr>
        </p:nvSpPr>
        <p:spPr/>
        <p:txBody>
          <a:bodyPr/>
          <a:lstStyle/>
          <a:p>
            <a:fld id="{DA2C159E-F13C-4A85-9A41-E7669D3E0D70}" type="slidenum">
              <a:rPr lang="en-GB" smtClean="0"/>
              <a:pPr/>
              <a:t>112</a:t>
            </a:fld>
            <a:endParaRPr lang="en-GB"/>
          </a:p>
        </p:txBody>
      </p:sp>
      <p:sp>
        <p:nvSpPr>
          <p:cNvPr id="3" name="Title 2">
            <a:extLst>
              <a:ext uri="{FF2B5EF4-FFF2-40B4-BE49-F238E27FC236}">
                <a16:creationId xmlns:a16="http://schemas.microsoft.com/office/drawing/2014/main" id="{2BEBBE07-7B12-87B8-429B-93D05996E56A}"/>
              </a:ext>
            </a:extLst>
          </p:cNvPr>
          <p:cNvSpPr>
            <a:spLocks noGrp="1"/>
          </p:cNvSpPr>
          <p:nvPr>
            <p:ph type="title"/>
          </p:nvPr>
        </p:nvSpPr>
        <p:spPr/>
        <p:txBody>
          <a:bodyPr>
            <a:normAutofit fontScale="90000"/>
          </a:bodyPr>
          <a:lstStyle/>
          <a:p>
            <a:r>
              <a:rPr lang="en-GB" b="1"/>
              <a:t>Operant conditioning quadrant</a:t>
            </a:r>
            <a:br>
              <a:rPr lang="en-GB"/>
            </a:br>
            <a:endParaRPr lang="en-GB"/>
          </a:p>
        </p:txBody>
      </p:sp>
      <p:sp>
        <p:nvSpPr>
          <p:cNvPr id="5" name="Footer Placeholder 4">
            <a:extLst>
              <a:ext uri="{FF2B5EF4-FFF2-40B4-BE49-F238E27FC236}">
                <a16:creationId xmlns:a16="http://schemas.microsoft.com/office/drawing/2014/main" id="{88536573-058D-407C-4C89-6C629528FFE9}"/>
              </a:ext>
            </a:extLst>
          </p:cNvPr>
          <p:cNvSpPr>
            <a:spLocks noGrp="1"/>
          </p:cNvSpPr>
          <p:nvPr>
            <p:ph type="ftr" sz="quarter" idx="10"/>
          </p:nvPr>
        </p:nvSpPr>
        <p:spPr/>
        <p:txBody>
          <a:bodyPr/>
          <a:lstStyle/>
          <a:p>
            <a:r>
              <a:rPr lang="en-GB"/>
              <a:t>Education &amp; Training Foundation</a:t>
            </a:r>
          </a:p>
        </p:txBody>
      </p:sp>
      <p:sp>
        <p:nvSpPr>
          <p:cNvPr id="7" name="Rectangle 2">
            <a:extLst>
              <a:ext uri="{FF2B5EF4-FFF2-40B4-BE49-F238E27FC236}">
                <a16:creationId xmlns:a16="http://schemas.microsoft.com/office/drawing/2014/main" id="{31905E0B-D67C-95C7-A7FF-3DAB3E5E78E4}"/>
              </a:ext>
            </a:extLst>
          </p:cNvPr>
          <p:cNvSpPr>
            <a:spLocks noGrp="1" noChangeArrowheads="1"/>
          </p:cNvSpPr>
          <p:nvPr>
            <p:ph type="body" sz="quarter" idx="12"/>
          </p:nvPr>
        </p:nvSpPr>
        <p:spPr bwMode="auto">
          <a:xfrm>
            <a:off x="232950" y="713928"/>
            <a:ext cx="8009349" cy="3884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r>
              <a:rPr lang="en-US" sz="2800" dirty="0"/>
              <a:t>Operant conditioning can be divided into two main categories:</a:t>
            </a:r>
          </a:p>
          <a:p>
            <a:pPr lvl="1">
              <a:lnSpc>
                <a:spcPct val="100000"/>
              </a:lnSpc>
            </a:pPr>
            <a:r>
              <a:rPr lang="en-US" sz="2800" dirty="0"/>
              <a:t>Reinforcement:</a:t>
            </a:r>
          </a:p>
          <a:p>
            <a:pPr lvl="2"/>
            <a:r>
              <a:rPr lang="en-US" sz="2800" dirty="0"/>
              <a:t>positive (</a:t>
            </a:r>
            <a:r>
              <a:rPr lang="en-US" sz="2800" b="1" dirty="0"/>
              <a:t>R+</a:t>
            </a:r>
            <a:r>
              <a:rPr lang="en-US" sz="2800" dirty="0"/>
              <a:t>)</a:t>
            </a:r>
          </a:p>
          <a:p>
            <a:pPr lvl="2"/>
            <a:r>
              <a:rPr lang="en-US" sz="2800" dirty="0"/>
              <a:t>negative (</a:t>
            </a:r>
            <a:r>
              <a:rPr lang="en-US" sz="2800" b="1" dirty="0"/>
              <a:t>R-</a:t>
            </a:r>
            <a:r>
              <a:rPr lang="en-US" sz="2800" dirty="0"/>
              <a:t>)</a:t>
            </a:r>
          </a:p>
          <a:p>
            <a:pPr lvl="1"/>
            <a:r>
              <a:rPr lang="en-US" sz="2800" dirty="0"/>
              <a:t>Punishment:</a:t>
            </a:r>
          </a:p>
          <a:p>
            <a:pPr lvl="2"/>
            <a:r>
              <a:rPr lang="en-US" sz="2800" dirty="0"/>
              <a:t>positive (</a:t>
            </a:r>
            <a:r>
              <a:rPr lang="en-US" sz="2800" b="1" dirty="0"/>
              <a:t>P+</a:t>
            </a:r>
            <a:r>
              <a:rPr lang="en-US" sz="2800" dirty="0"/>
              <a:t>)</a:t>
            </a:r>
          </a:p>
          <a:p>
            <a:pPr lvl="2"/>
            <a:r>
              <a:rPr lang="en-US" sz="2800" dirty="0"/>
              <a:t>negative (</a:t>
            </a:r>
            <a:r>
              <a:rPr lang="en-US" sz="2800" b="1" dirty="0"/>
              <a:t>P-</a:t>
            </a:r>
            <a:r>
              <a:rPr lang="en-US" sz="2800" dirty="0"/>
              <a:t>)</a:t>
            </a:r>
          </a:p>
        </p:txBody>
      </p:sp>
    </p:spTree>
    <p:extLst>
      <p:ext uri="{BB962C8B-B14F-4D97-AF65-F5344CB8AC3E}">
        <p14:creationId xmlns:p14="http://schemas.microsoft.com/office/powerpoint/2010/main" val="4169222163"/>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4515A-641C-05C5-5E4A-4CCFB2EB965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1F35162-627A-6663-1658-E3FA8F770431}"/>
              </a:ext>
            </a:extLst>
          </p:cNvPr>
          <p:cNvSpPr>
            <a:spLocks noGrp="1"/>
          </p:cNvSpPr>
          <p:nvPr>
            <p:ph type="title"/>
          </p:nvPr>
        </p:nvSpPr>
        <p:spPr/>
        <p:txBody>
          <a:bodyPr>
            <a:normAutofit/>
          </a:bodyPr>
          <a:lstStyle/>
          <a:p>
            <a:r>
              <a:rPr lang="en-GB" dirty="0"/>
              <a:t>Behavioural challenge case studies</a:t>
            </a:r>
            <a:endParaRPr lang="en-GB" sz="3600" dirty="0"/>
          </a:p>
        </p:txBody>
      </p:sp>
      <p:sp>
        <p:nvSpPr>
          <p:cNvPr id="5" name="Text Placeholder 4">
            <a:extLst>
              <a:ext uri="{FF2B5EF4-FFF2-40B4-BE49-F238E27FC236}">
                <a16:creationId xmlns:a16="http://schemas.microsoft.com/office/drawing/2014/main" id="{F13F6352-9A8A-47FC-C6C6-0FCC46AF50FC}"/>
              </a:ext>
            </a:extLst>
          </p:cNvPr>
          <p:cNvSpPr>
            <a:spLocks noGrp="1"/>
          </p:cNvSpPr>
          <p:nvPr>
            <p:ph type="body" sz="quarter" idx="12"/>
          </p:nvPr>
        </p:nvSpPr>
        <p:spPr/>
        <p:txBody>
          <a:bodyPr vert="horz" lIns="0" tIns="0" rIns="0" bIns="0" rtlCol="0" anchor="t">
            <a:noAutofit/>
          </a:bodyPr>
          <a:lstStyle/>
          <a:p>
            <a:pPr marL="457200" indent="-457200">
              <a:buFont typeface="+mj-lt"/>
              <a:buAutoNum type="arabicPeriod"/>
            </a:pPr>
            <a:r>
              <a:rPr lang="en-GB" noProof="0" dirty="0">
                <a:cs typeface="Arial"/>
              </a:rPr>
              <a:t>Read the case study allocated. </a:t>
            </a:r>
            <a:br>
              <a:rPr lang="en-GB" noProof="0" dirty="0">
                <a:cs typeface="Arial"/>
              </a:rPr>
            </a:br>
            <a:endParaRPr lang="en-GB" noProof="0" dirty="0">
              <a:cs typeface="Arial"/>
            </a:endParaRPr>
          </a:p>
          <a:p>
            <a:pPr marL="457200" indent="-457200">
              <a:buFont typeface="+mj-lt"/>
              <a:buAutoNum type="arabicPeriod"/>
            </a:pPr>
            <a:r>
              <a:rPr lang="en-GB" noProof="0" dirty="0">
                <a:cs typeface="Arial"/>
              </a:rPr>
              <a:t>Identify training techniques that could be used to overcome the behavioural challenges displayed by the animal in the allocated case study. </a:t>
            </a:r>
          </a:p>
          <a:p>
            <a:endParaRPr lang="en-GB" dirty="0">
              <a:cs typeface="Arial"/>
            </a:endParaRPr>
          </a:p>
        </p:txBody>
      </p:sp>
      <p:sp>
        <p:nvSpPr>
          <p:cNvPr id="3" name="Footer Placeholder 2">
            <a:extLst>
              <a:ext uri="{FF2B5EF4-FFF2-40B4-BE49-F238E27FC236}">
                <a16:creationId xmlns:a16="http://schemas.microsoft.com/office/drawing/2014/main" id="{79755066-85B0-1A2A-BAEC-87C492D1516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691B8F88-7A6A-BBC4-573F-E70A7D544B09}"/>
              </a:ext>
            </a:extLst>
          </p:cNvPr>
          <p:cNvSpPr>
            <a:spLocks noGrp="1"/>
          </p:cNvSpPr>
          <p:nvPr>
            <p:ph type="sldNum" sz="quarter" idx="11"/>
          </p:nvPr>
        </p:nvSpPr>
        <p:spPr/>
        <p:txBody>
          <a:bodyPr/>
          <a:lstStyle/>
          <a:p>
            <a:fld id="{DA2C159E-F13C-4A85-9A41-E7669D3E0D70}" type="slidenum">
              <a:rPr lang="en-GB" smtClean="0"/>
              <a:pPr/>
              <a:t>113</a:t>
            </a:fld>
            <a:endParaRPr lang="en-GB"/>
          </a:p>
        </p:txBody>
      </p:sp>
    </p:spTree>
    <p:extLst>
      <p:ext uri="{BB962C8B-B14F-4D97-AF65-F5344CB8AC3E}">
        <p14:creationId xmlns:p14="http://schemas.microsoft.com/office/powerpoint/2010/main" val="288899687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6608A8D-7577-E73F-B644-36DEF59287DE}"/>
              </a:ext>
            </a:extLst>
          </p:cNvPr>
          <p:cNvSpPr>
            <a:spLocks noGrp="1"/>
          </p:cNvSpPr>
          <p:nvPr>
            <p:ph type="sldNum" sz="quarter" idx="11"/>
          </p:nvPr>
        </p:nvSpPr>
        <p:spPr/>
        <p:txBody>
          <a:bodyPr/>
          <a:lstStyle/>
          <a:p>
            <a:fld id="{DA2C159E-F13C-4A85-9A41-E7669D3E0D70}" type="slidenum">
              <a:rPr lang="en-GB" smtClean="0"/>
              <a:pPr/>
              <a:t>114</a:t>
            </a:fld>
            <a:endParaRPr lang="en-GB"/>
          </a:p>
        </p:txBody>
      </p:sp>
      <p:sp>
        <p:nvSpPr>
          <p:cNvPr id="3" name="Title 2">
            <a:extLst>
              <a:ext uri="{FF2B5EF4-FFF2-40B4-BE49-F238E27FC236}">
                <a16:creationId xmlns:a16="http://schemas.microsoft.com/office/drawing/2014/main" id="{9A9EC937-3A7B-4AD0-E6BC-97D248689C02}"/>
              </a:ext>
            </a:extLst>
          </p:cNvPr>
          <p:cNvSpPr>
            <a:spLocks noGrp="1"/>
          </p:cNvSpPr>
          <p:nvPr>
            <p:ph type="title"/>
          </p:nvPr>
        </p:nvSpPr>
        <p:spPr/>
        <p:txBody>
          <a:bodyPr/>
          <a:lstStyle/>
          <a:p>
            <a:r>
              <a:rPr lang="en-US" dirty="0"/>
              <a:t>Hot and cold game</a:t>
            </a:r>
            <a:endParaRPr lang="en-GB" dirty="0"/>
          </a:p>
        </p:txBody>
      </p:sp>
      <p:sp>
        <p:nvSpPr>
          <p:cNvPr id="4" name="Text Placeholder 3">
            <a:extLst>
              <a:ext uri="{FF2B5EF4-FFF2-40B4-BE49-F238E27FC236}">
                <a16:creationId xmlns:a16="http://schemas.microsoft.com/office/drawing/2014/main" id="{74DE420F-3305-CB03-AD57-5CB854C6CE3A}"/>
              </a:ext>
            </a:extLst>
          </p:cNvPr>
          <p:cNvSpPr>
            <a:spLocks noGrp="1"/>
          </p:cNvSpPr>
          <p:nvPr>
            <p:ph type="body" sz="quarter" idx="12"/>
          </p:nvPr>
        </p:nvSpPr>
        <p:spPr>
          <a:xfrm>
            <a:off x="234000" y="986399"/>
            <a:ext cx="8318734" cy="3709353"/>
          </a:xfrm>
        </p:spPr>
        <p:txBody>
          <a:bodyPr/>
          <a:lstStyle/>
          <a:p>
            <a:pPr marL="457200" indent="-457200">
              <a:lnSpc>
                <a:spcPct val="107000"/>
              </a:lnSpc>
              <a:spcAft>
                <a:spcPts val="800"/>
              </a:spcAft>
              <a:buAutoNum type="arabicPeriod"/>
            </a:pPr>
            <a:r>
              <a:rPr lang="en-GB" kern="100" dirty="0">
                <a:ea typeface="Aptos" panose="020B0004020202020204" pitchFamily="34" charset="0"/>
                <a:cs typeface="Times New Roman" panose="02020603050405020304" pitchFamily="18" charset="0"/>
              </a:rPr>
              <a:t>One</a:t>
            </a:r>
            <a:r>
              <a:rPr lang="en-GB" kern="100" dirty="0">
                <a:effectLst/>
                <a:ea typeface="Aptos" panose="020B0004020202020204" pitchFamily="34" charset="0"/>
                <a:cs typeface="Times New Roman" panose="02020603050405020304" pitchFamily="18" charset="0"/>
              </a:rPr>
              <a:t> person will be the ‘animal’, </a:t>
            </a:r>
            <a:r>
              <a:rPr lang="en-GB" kern="100" dirty="0">
                <a:ea typeface="Aptos" panose="020B0004020202020204" pitchFamily="34" charset="0"/>
                <a:cs typeface="Times New Roman" panose="02020603050405020304" pitchFamily="18" charset="0"/>
              </a:rPr>
              <a:t>o</a:t>
            </a:r>
            <a:r>
              <a:rPr lang="en-GB" kern="100" dirty="0">
                <a:effectLst/>
                <a:ea typeface="Aptos" panose="020B0004020202020204" pitchFamily="34" charset="0"/>
                <a:cs typeface="Times New Roman" panose="02020603050405020304" pitchFamily="18" charset="0"/>
              </a:rPr>
              <a:t>ne will be the ‘trainer’, one will be the observer.</a:t>
            </a:r>
          </a:p>
          <a:p>
            <a:pPr marL="457200" indent="-457200">
              <a:spcAft>
                <a:spcPts val="800"/>
              </a:spcAft>
              <a:buAutoNum type="arabicPeriod"/>
            </a:pPr>
            <a:r>
              <a:rPr lang="en-GB" kern="100" dirty="0">
                <a:effectLst/>
                <a:ea typeface="Aptos" panose="020B0004020202020204" pitchFamily="34" charset="0"/>
                <a:cs typeface="Times New Roman" panose="02020603050405020304" pitchFamily="18" charset="0"/>
              </a:rPr>
              <a:t>Total amount of time given: 10 minutes. </a:t>
            </a:r>
            <a:r>
              <a:rPr lang="en-GB" dirty="0"/>
              <a:t>One minute to hide ‘reward’, five minutes to locate ‘reward’, four minutes for observer feedback (including feedback from ‘trainer’ and ‘animal’).</a:t>
            </a:r>
            <a:br>
              <a:rPr lang="en-GB" dirty="0"/>
            </a:br>
            <a:endParaRPr lang="en-GB" kern="100" dirty="0">
              <a:effectLst/>
              <a:ea typeface="Aptos" panose="020B0004020202020204" pitchFamily="34" charset="0"/>
              <a:cs typeface="Times New Roman" panose="02020603050405020304" pitchFamily="18" charset="0"/>
            </a:endParaRPr>
          </a:p>
          <a:p>
            <a:pPr>
              <a:lnSpc>
                <a:spcPct val="107000"/>
              </a:lnSpc>
              <a:spcAft>
                <a:spcPts val="800"/>
              </a:spcAft>
            </a:pPr>
            <a:r>
              <a:rPr lang="en-GB" b="1" kern="100" dirty="0">
                <a:effectLst/>
                <a:ea typeface="Aptos" panose="020B0004020202020204" pitchFamily="34" charset="0"/>
                <a:cs typeface="Times New Roman" panose="02020603050405020304" pitchFamily="18" charset="0"/>
              </a:rPr>
              <a:t>Aim: </a:t>
            </a:r>
            <a:r>
              <a:rPr lang="en-GB" kern="100" dirty="0">
                <a:effectLst/>
                <a:ea typeface="Aptos" panose="020B0004020202020204" pitchFamily="34" charset="0"/>
                <a:cs typeface="Times New Roman" panose="02020603050405020304" pitchFamily="18" charset="0"/>
              </a:rPr>
              <a:t>to hide a reward and only using ‘hot’ or ‘cold’ as a signal to tell the ‘animal’ where their desired treat is located.  </a:t>
            </a:r>
          </a:p>
          <a:p>
            <a:endParaRPr lang="en-GB" dirty="0"/>
          </a:p>
        </p:txBody>
      </p:sp>
      <p:sp>
        <p:nvSpPr>
          <p:cNvPr id="5" name="Footer Placeholder 4">
            <a:extLst>
              <a:ext uri="{FF2B5EF4-FFF2-40B4-BE49-F238E27FC236}">
                <a16:creationId xmlns:a16="http://schemas.microsoft.com/office/drawing/2014/main" id="{2ECFE093-397E-7862-7FFE-D4945090CCF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78444286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0516F-9079-3D9E-2653-F6AB7178D92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54FEBAD-3E20-0C79-4FF2-8FFF7518DF69}"/>
              </a:ext>
            </a:extLst>
          </p:cNvPr>
          <p:cNvSpPr>
            <a:spLocks noGrp="1"/>
          </p:cNvSpPr>
          <p:nvPr>
            <p:ph type="sldNum" sz="quarter" idx="11"/>
          </p:nvPr>
        </p:nvSpPr>
        <p:spPr/>
        <p:txBody>
          <a:bodyPr/>
          <a:lstStyle/>
          <a:p>
            <a:fld id="{DA2C159E-F13C-4A85-9A41-E7669D3E0D70}" type="slidenum">
              <a:rPr lang="en-GB" smtClean="0"/>
              <a:pPr/>
              <a:t>115</a:t>
            </a:fld>
            <a:endParaRPr lang="en-GB"/>
          </a:p>
        </p:txBody>
      </p:sp>
      <p:sp>
        <p:nvSpPr>
          <p:cNvPr id="3" name="Title 2">
            <a:extLst>
              <a:ext uri="{FF2B5EF4-FFF2-40B4-BE49-F238E27FC236}">
                <a16:creationId xmlns:a16="http://schemas.microsoft.com/office/drawing/2014/main" id="{AF8C6391-EF40-C3E5-0617-BD9977CF22A7}"/>
              </a:ext>
            </a:extLst>
          </p:cNvPr>
          <p:cNvSpPr>
            <a:spLocks noGrp="1"/>
          </p:cNvSpPr>
          <p:nvPr>
            <p:ph type="title"/>
          </p:nvPr>
        </p:nvSpPr>
        <p:spPr/>
        <p:txBody>
          <a:bodyPr>
            <a:normAutofit/>
          </a:bodyPr>
          <a:lstStyle/>
          <a:p>
            <a:r>
              <a:rPr lang="en-GB" b="1" dirty="0"/>
              <a:t>Plenary question: Conditioning </a:t>
            </a:r>
            <a:endParaRPr lang="en-GB" dirty="0"/>
          </a:p>
        </p:txBody>
      </p:sp>
      <p:sp>
        <p:nvSpPr>
          <p:cNvPr id="4" name="Text Placeholder 3">
            <a:extLst>
              <a:ext uri="{FF2B5EF4-FFF2-40B4-BE49-F238E27FC236}">
                <a16:creationId xmlns:a16="http://schemas.microsoft.com/office/drawing/2014/main" id="{F639F3A5-BC98-6D73-3337-801851D16FC4}"/>
              </a:ext>
            </a:extLst>
          </p:cNvPr>
          <p:cNvSpPr>
            <a:spLocks noGrp="1"/>
          </p:cNvSpPr>
          <p:nvPr>
            <p:ph type="body" sz="quarter" idx="12"/>
          </p:nvPr>
        </p:nvSpPr>
        <p:spPr/>
        <p:txBody>
          <a:bodyPr/>
          <a:lstStyle/>
          <a:p>
            <a:pPr marL="457200" indent="-457200">
              <a:buFont typeface="+mj-lt"/>
              <a:buAutoNum type="arabicPeriod"/>
            </a:pPr>
            <a:r>
              <a:rPr lang="en-GB" dirty="0"/>
              <a:t>Explain the key differences between classical and operant conditioning in animal training. </a:t>
            </a:r>
            <a:br>
              <a:rPr lang="en-GB" dirty="0"/>
            </a:br>
            <a:endParaRPr lang="en-GB" dirty="0"/>
          </a:p>
          <a:p>
            <a:pPr marL="457200" indent="-457200">
              <a:buFont typeface="+mj-lt"/>
              <a:buAutoNum type="arabicPeriod"/>
            </a:pPr>
            <a:r>
              <a:rPr lang="en-GB" dirty="0"/>
              <a:t>Describe the consequences of positive and negative reinforcement in the context of training animals.</a:t>
            </a:r>
          </a:p>
        </p:txBody>
      </p:sp>
      <p:sp>
        <p:nvSpPr>
          <p:cNvPr id="5" name="Footer Placeholder 4">
            <a:extLst>
              <a:ext uri="{FF2B5EF4-FFF2-40B4-BE49-F238E27FC236}">
                <a16:creationId xmlns:a16="http://schemas.microsoft.com/office/drawing/2014/main" id="{DE8152F2-CAE5-0D57-09FE-D7FD440B8457}"/>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56022515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5CCF68-ECF5-3B99-5317-C71046D396F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10C8A6-F5B5-EA6E-0C7F-EFD082E70753}"/>
              </a:ext>
            </a:extLst>
          </p:cNvPr>
          <p:cNvSpPr>
            <a:spLocks noGrp="1"/>
          </p:cNvSpPr>
          <p:nvPr>
            <p:ph type="sldNum" sz="quarter" idx="11"/>
          </p:nvPr>
        </p:nvSpPr>
        <p:spPr/>
        <p:txBody>
          <a:bodyPr/>
          <a:lstStyle/>
          <a:p>
            <a:fld id="{DA2C159E-F13C-4A85-9A41-E7669D3E0D70}" type="slidenum">
              <a:rPr lang="en-GB" smtClean="0"/>
              <a:pPr/>
              <a:t>116</a:t>
            </a:fld>
            <a:endParaRPr lang="en-GB"/>
          </a:p>
        </p:txBody>
      </p:sp>
      <p:sp>
        <p:nvSpPr>
          <p:cNvPr id="3" name="Title 2">
            <a:extLst>
              <a:ext uri="{FF2B5EF4-FFF2-40B4-BE49-F238E27FC236}">
                <a16:creationId xmlns:a16="http://schemas.microsoft.com/office/drawing/2014/main" id="{45021C30-B1CB-1683-7F3D-3E5AF59B8A00}"/>
              </a:ext>
            </a:extLst>
          </p:cNvPr>
          <p:cNvSpPr>
            <a:spLocks noGrp="1"/>
          </p:cNvSpPr>
          <p:nvPr>
            <p:ph type="title"/>
          </p:nvPr>
        </p:nvSpPr>
        <p:spPr/>
        <p:txBody>
          <a:bodyPr/>
          <a:lstStyle/>
          <a:p>
            <a:r>
              <a:rPr lang="en-US" dirty="0"/>
              <a:t>Next steps: Pavlov’s dogs</a:t>
            </a:r>
            <a:endParaRPr lang="en-GB" dirty="0"/>
          </a:p>
        </p:txBody>
      </p:sp>
      <p:sp>
        <p:nvSpPr>
          <p:cNvPr id="4" name="Text Placeholder 3">
            <a:extLst>
              <a:ext uri="{FF2B5EF4-FFF2-40B4-BE49-F238E27FC236}">
                <a16:creationId xmlns:a16="http://schemas.microsoft.com/office/drawing/2014/main" id="{73B3738A-898D-5F84-2DFC-1891DA8149B5}"/>
              </a:ext>
            </a:extLst>
          </p:cNvPr>
          <p:cNvSpPr>
            <a:spLocks noGrp="1"/>
          </p:cNvSpPr>
          <p:nvPr>
            <p:ph type="body" sz="quarter" idx="12"/>
          </p:nvPr>
        </p:nvSpPr>
        <p:spPr>
          <a:xfrm>
            <a:off x="232950" y="1057507"/>
            <a:ext cx="5190523" cy="3601574"/>
          </a:xfrm>
        </p:spPr>
        <p:txBody>
          <a:bodyPr/>
          <a:lstStyle/>
          <a:p>
            <a:r>
              <a:rPr lang="en-GB" noProof="0" dirty="0"/>
              <a:t>Watch a video about Pavlov’s dogs.</a:t>
            </a:r>
          </a:p>
          <a:p>
            <a:endParaRPr lang="en-GB" noProof="0" dirty="0"/>
          </a:p>
          <a:p>
            <a:r>
              <a:rPr lang="en-GB" noProof="0" dirty="0"/>
              <a:t>Make notes regarding its purpose and when it could be used to train animals.</a:t>
            </a:r>
          </a:p>
          <a:p>
            <a:endParaRPr lang="en-US" dirty="0"/>
          </a:p>
        </p:txBody>
      </p:sp>
      <p:sp>
        <p:nvSpPr>
          <p:cNvPr id="5" name="Footer Placeholder 4">
            <a:extLst>
              <a:ext uri="{FF2B5EF4-FFF2-40B4-BE49-F238E27FC236}">
                <a16:creationId xmlns:a16="http://schemas.microsoft.com/office/drawing/2014/main" id="{3CAB41ED-56C1-5EBF-A943-F2927F6561DF}"/>
              </a:ext>
            </a:extLst>
          </p:cNvPr>
          <p:cNvSpPr>
            <a:spLocks noGrp="1"/>
          </p:cNvSpPr>
          <p:nvPr>
            <p:ph type="ftr" sz="quarter" idx="10"/>
          </p:nvPr>
        </p:nvSpPr>
        <p:spPr/>
        <p:txBody>
          <a:bodyPr/>
          <a:lstStyle/>
          <a:p>
            <a:r>
              <a:rPr lang="en-GB"/>
              <a:t>Education &amp; Training Foundation</a:t>
            </a:r>
          </a:p>
        </p:txBody>
      </p:sp>
      <p:pic>
        <p:nvPicPr>
          <p:cNvPr id="6" name="Online Media 5" title="Pavlovs Dogs">
            <a:hlinkClick r:id="" action="ppaction://media"/>
            <a:extLst>
              <a:ext uri="{FF2B5EF4-FFF2-40B4-BE49-F238E27FC236}">
                <a16:creationId xmlns:a16="http://schemas.microsoft.com/office/drawing/2014/main" id="{A13EB4EB-E958-25DD-2DA8-DC7038AFFA2B}"/>
              </a:ext>
            </a:extLst>
          </p:cNvPr>
          <p:cNvPicPr>
            <a:picLocks noRot="1" noChangeAspect="1"/>
          </p:cNvPicPr>
          <p:nvPr>
            <a:videoFile r:link="rId1"/>
          </p:nvPr>
        </p:nvPicPr>
        <p:blipFill>
          <a:blip r:embed="rId3"/>
          <a:stretch>
            <a:fillRect/>
          </a:stretch>
        </p:blipFill>
        <p:spPr>
          <a:xfrm>
            <a:off x="5713609" y="1140009"/>
            <a:ext cx="2819400" cy="2114550"/>
          </a:xfrm>
          <a:prstGeom prst="rect">
            <a:avLst/>
          </a:prstGeom>
        </p:spPr>
      </p:pic>
    </p:spTree>
    <p:extLst>
      <p:ext uri="{BB962C8B-B14F-4D97-AF65-F5344CB8AC3E}">
        <p14:creationId xmlns:p14="http://schemas.microsoft.com/office/powerpoint/2010/main" val="4103050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8</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a:t>Training plans using the S.P.I.D.E.R. framework</a:t>
            </a:r>
          </a:p>
        </p:txBody>
      </p:sp>
    </p:spTree>
    <p:extLst>
      <p:ext uri="{BB962C8B-B14F-4D97-AF65-F5344CB8AC3E}">
        <p14:creationId xmlns:p14="http://schemas.microsoft.com/office/powerpoint/2010/main" val="321582694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071CB4-41B4-35F8-96F1-2726C9DE5AB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F9E395D-9274-12F1-6194-9FF13521D421}"/>
              </a:ext>
            </a:extLst>
          </p:cNvPr>
          <p:cNvSpPr>
            <a:spLocks noGrp="1"/>
          </p:cNvSpPr>
          <p:nvPr>
            <p:ph type="sldNum" sz="quarter" idx="11"/>
          </p:nvPr>
        </p:nvSpPr>
        <p:spPr/>
        <p:txBody>
          <a:bodyPr/>
          <a:lstStyle/>
          <a:p>
            <a:fld id="{DA2C159E-F13C-4A85-9A41-E7669D3E0D70}" type="slidenum">
              <a:rPr lang="en-GB" smtClean="0"/>
              <a:pPr/>
              <a:t>118</a:t>
            </a:fld>
            <a:endParaRPr lang="en-GB"/>
          </a:p>
        </p:txBody>
      </p:sp>
      <p:sp>
        <p:nvSpPr>
          <p:cNvPr id="3" name="Title 2">
            <a:extLst>
              <a:ext uri="{FF2B5EF4-FFF2-40B4-BE49-F238E27FC236}">
                <a16:creationId xmlns:a16="http://schemas.microsoft.com/office/drawing/2014/main" id="{B5153E65-D67F-F865-5D43-0C5A995950C4}"/>
              </a:ext>
            </a:extLst>
          </p:cNvPr>
          <p:cNvSpPr>
            <a:spLocks noGrp="1"/>
          </p:cNvSpPr>
          <p:nvPr>
            <p:ph type="title"/>
          </p:nvPr>
        </p:nvSpPr>
        <p:spPr/>
        <p:txBody>
          <a:bodyPr>
            <a:normAutofit/>
          </a:bodyPr>
          <a:lstStyle/>
          <a:p>
            <a:r>
              <a:rPr lang="en-GB" b="1" dirty="0"/>
              <a:t>Starter: L</a:t>
            </a:r>
            <a:r>
              <a:rPr lang="en-GB" dirty="0"/>
              <a:t>earning theories</a:t>
            </a:r>
          </a:p>
        </p:txBody>
      </p:sp>
      <p:sp>
        <p:nvSpPr>
          <p:cNvPr id="4" name="Text Placeholder 3">
            <a:extLst>
              <a:ext uri="{FF2B5EF4-FFF2-40B4-BE49-F238E27FC236}">
                <a16:creationId xmlns:a16="http://schemas.microsoft.com/office/drawing/2014/main" id="{E074B88D-954A-13AB-8B02-741A434B1413}"/>
              </a:ext>
            </a:extLst>
          </p:cNvPr>
          <p:cNvSpPr>
            <a:spLocks noGrp="1"/>
          </p:cNvSpPr>
          <p:nvPr>
            <p:ph type="body" sz="quarter" idx="12"/>
          </p:nvPr>
        </p:nvSpPr>
        <p:spPr/>
        <p:txBody>
          <a:bodyPr/>
          <a:lstStyle/>
          <a:p>
            <a:pPr marL="457200" indent="-457200">
              <a:buFont typeface="+mj-lt"/>
              <a:buAutoNum type="arabicPeriod"/>
            </a:pPr>
            <a:r>
              <a:rPr lang="en-GB" dirty="0"/>
              <a:t>Read the introduction to the article.</a:t>
            </a:r>
            <a:br>
              <a:rPr lang="en-GB" dirty="0"/>
            </a:br>
            <a:endParaRPr lang="en-GB" dirty="0"/>
          </a:p>
          <a:p>
            <a:pPr marL="457200" indent="-457200">
              <a:buFont typeface="+mj-lt"/>
              <a:buAutoNum type="arabicPeriod"/>
            </a:pPr>
            <a:r>
              <a:rPr lang="en-GB" dirty="0"/>
              <a:t>As a pair, write a summary of the article.</a:t>
            </a:r>
            <a:br>
              <a:rPr lang="en-GB" dirty="0"/>
            </a:br>
            <a:endParaRPr lang="en-GB" dirty="0"/>
          </a:p>
          <a:p>
            <a:pPr marL="457200" indent="-457200">
              <a:buFont typeface="+mj-lt"/>
              <a:buAutoNum type="arabicPeriod"/>
            </a:pPr>
            <a:r>
              <a:rPr lang="en-GB" dirty="0"/>
              <a:t>Add your summary to the collaborative wall. </a:t>
            </a:r>
          </a:p>
        </p:txBody>
      </p:sp>
      <p:sp>
        <p:nvSpPr>
          <p:cNvPr id="5" name="Footer Placeholder 4">
            <a:extLst>
              <a:ext uri="{FF2B5EF4-FFF2-40B4-BE49-F238E27FC236}">
                <a16:creationId xmlns:a16="http://schemas.microsoft.com/office/drawing/2014/main" id="{8D4756DA-132B-A58D-4B17-DC585C1C2FFB}"/>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5061896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D50D4-C85C-0588-B3FA-2F56C094470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244A7F5-DB4F-0823-E0A7-DBE70A6753CB}"/>
              </a:ext>
            </a:extLst>
          </p:cNvPr>
          <p:cNvSpPr>
            <a:spLocks noGrp="1"/>
          </p:cNvSpPr>
          <p:nvPr>
            <p:ph type="sldNum" sz="quarter" idx="11"/>
          </p:nvPr>
        </p:nvSpPr>
        <p:spPr/>
        <p:txBody>
          <a:bodyPr/>
          <a:lstStyle/>
          <a:p>
            <a:fld id="{DA2C159E-F13C-4A85-9A41-E7669D3E0D70}" type="slidenum">
              <a:rPr lang="en-GB" smtClean="0"/>
              <a:pPr/>
              <a:t>119</a:t>
            </a:fld>
            <a:endParaRPr lang="en-GB"/>
          </a:p>
        </p:txBody>
      </p:sp>
      <p:sp>
        <p:nvSpPr>
          <p:cNvPr id="3" name="Title 2">
            <a:extLst>
              <a:ext uri="{FF2B5EF4-FFF2-40B4-BE49-F238E27FC236}">
                <a16:creationId xmlns:a16="http://schemas.microsoft.com/office/drawing/2014/main" id="{CFFE62B9-7067-88DE-32CC-92DD204D2D90}"/>
              </a:ext>
            </a:extLst>
          </p:cNvPr>
          <p:cNvSpPr>
            <a:spLocks noGrp="1"/>
          </p:cNvSpPr>
          <p:nvPr>
            <p:ph type="title"/>
          </p:nvPr>
        </p:nvSpPr>
        <p:spPr/>
        <p:txBody>
          <a:bodyPr>
            <a:normAutofit fontScale="90000"/>
          </a:bodyPr>
          <a:lstStyle/>
          <a:p>
            <a:r>
              <a:rPr lang="en-GB" sz="4000" b="1" dirty="0"/>
              <a:t>Task: Planning training case studies</a:t>
            </a:r>
            <a:br>
              <a:rPr lang="en-GB" dirty="0"/>
            </a:br>
            <a:endParaRPr lang="en-GB" dirty="0"/>
          </a:p>
        </p:txBody>
      </p:sp>
      <p:sp>
        <p:nvSpPr>
          <p:cNvPr id="4" name="Text Placeholder 3">
            <a:extLst>
              <a:ext uri="{FF2B5EF4-FFF2-40B4-BE49-F238E27FC236}">
                <a16:creationId xmlns:a16="http://schemas.microsoft.com/office/drawing/2014/main" id="{BC7361DF-A1FC-90B1-F172-9F018B4EEF75}"/>
              </a:ext>
            </a:extLst>
          </p:cNvPr>
          <p:cNvSpPr>
            <a:spLocks noGrp="1"/>
          </p:cNvSpPr>
          <p:nvPr>
            <p:ph type="body" sz="quarter" idx="12"/>
          </p:nvPr>
        </p:nvSpPr>
        <p:spPr/>
        <p:txBody>
          <a:bodyPr/>
          <a:lstStyle/>
          <a:p>
            <a:r>
              <a:rPr lang="en-US" dirty="0"/>
              <a:t>Complete each case study in the allocated time.</a:t>
            </a:r>
          </a:p>
          <a:p>
            <a:endParaRPr lang="en-US" dirty="0"/>
          </a:p>
        </p:txBody>
      </p:sp>
      <p:sp>
        <p:nvSpPr>
          <p:cNvPr id="5" name="Footer Placeholder 4">
            <a:extLst>
              <a:ext uri="{FF2B5EF4-FFF2-40B4-BE49-F238E27FC236}">
                <a16:creationId xmlns:a16="http://schemas.microsoft.com/office/drawing/2014/main" id="{3D7ABBD2-CCC2-D960-F0B4-C4B8F5E426E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997499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F60FAA-6931-88F3-36C3-43973FAAD4DA}"/>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D8F83A32-4005-D6AA-3040-AFFB30880EA2}"/>
              </a:ext>
            </a:extLst>
          </p:cNvPr>
          <p:cNvSpPr>
            <a:spLocks noGrp="1"/>
          </p:cNvSpPr>
          <p:nvPr>
            <p:ph type="title"/>
          </p:nvPr>
        </p:nvSpPr>
        <p:spPr/>
        <p:txBody>
          <a:bodyPr>
            <a:noAutofit/>
          </a:bodyPr>
          <a:lstStyle/>
          <a:p>
            <a:r>
              <a:rPr lang="en-GB" b="1"/>
              <a:t>Examples of inappropriate social grouping​</a:t>
            </a:r>
          </a:p>
        </p:txBody>
      </p:sp>
      <p:sp>
        <p:nvSpPr>
          <p:cNvPr id="5" name="Text Placeholder 4">
            <a:extLst>
              <a:ext uri="{FF2B5EF4-FFF2-40B4-BE49-F238E27FC236}">
                <a16:creationId xmlns:a16="http://schemas.microsoft.com/office/drawing/2014/main" id="{EA891D8F-38C7-BEC7-0D12-FD9679C9CBD7}"/>
              </a:ext>
            </a:extLst>
          </p:cNvPr>
          <p:cNvSpPr>
            <a:spLocks noGrp="1"/>
          </p:cNvSpPr>
          <p:nvPr>
            <p:ph type="body" sz="quarter" idx="12"/>
          </p:nvPr>
        </p:nvSpPr>
        <p:spPr>
          <a:xfrm>
            <a:off x="278160" y="1414497"/>
            <a:ext cx="7667625" cy="3601574"/>
          </a:xfrm>
        </p:spPr>
        <p:txBody>
          <a:bodyPr/>
          <a:lstStyle/>
          <a:p>
            <a:pPr lvl="1">
              <a:lnSpc>
                <a:spcPct val="100000"/>
              </a:lnSpc>
            </a:pPr>
            <a:endParaRPr lang="en-GB" dirty="0"/>
          </a:p>
          <a:p>
            <a:pPr lvl="1">
              <a:lnSpc>
                <a:spcPct val="100000"/>
              </a:lnSpc>
            </a:pPr>
            <a:r>
              <a:rPr lang="en-GB" dirty="0"/>
              <a:t>Housing social animal on its own​.</a:t>
            </a:r>
          </a:p>
          <a:p>
            <a:pPr lvl="1">
              <a:lnSpc>
                <a:spcPct val="100000"/>
              </a:lnSpc>
            </a:pPr>
            <a:r>
              <a:rPr lang="en-GB" dirty="0"/>
              <a:t>Solitary animals housed together​.</a:t>
            </a:r>
          </a:p>
          <a:p>
            <a:pPr lvl="1">
              <a:lnSpc>
                <a:spcPct val="100000"/>
              </a:lnSpc>
            </a:pPr>
            <a:r>
              <a:rPr lang="en-GB" dirty="0"/>
              <a:t>Forcing social groups​.</a:t>
            </a:r>
          </a:p>
          <a:p>
            <a:pPr lvl="1">
              <a:lnSpc>
                <a:spcPct val="100000"/>
              </a:lnSpc>
            </a:pPr>
            <a:r>
              <a:rPr lang="en-GB" dirty="0"/>
              <a:t>Incorrect social structures​.</a:t>
            </a:r>
          </a:p>
        </p:txBody>
      </p:sp>
      <p:sp>
        <p:nvSpPr>
          <p:cNvPr id="3" name="Footer Placeholder 2">
            <a:extLst>
              <a:ext uri="{FF2B5EF4-FFF2-40B4-BE49-F238E27FC236}">
                <a16:creationId xmlns:a16="http://schemas.microsoft.com/office/drawing/2014/main" id="{C498E773-A1F0-7AE8-0412-67C484781E39}"/>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EED3796B-F158-D79C-08AF-7605BBB05B02}"/>
              </a:ext>
            </a:extLst>
          </p:cNvPr>
          <p:cNvSpPr>
            <a:spLocks noGrp="1"/>
          </p:cNvSpPr>
          <p:nvPr>
            <p:ph type="sldNum" sz="quarter" idx="11"/>
          </p:nvPr>
        </p:nvSpPr>
        <p:spPr/>
        <p:txBody>
          <a:bodyPr/>
          <a:lstStyle/>
          <a:p>
            <a:fld id="{DA2C159E-F13C-4A85-9A41-E7669D3E0D70}" type="slidenum">
              <a:rPr lang="en-GB" smtClean="0"/>
              <a:pPr/>
              <a:t>12</a:t>
            </a:fld>
            <a:endParaRPr lang="en-GB"/>
          </a:p>
        </p:txBody>
      </p:sp>
    </p:spTree>
    <p:extLst>
      <p:ext uri="{BB962C8B-B14F-4D97-AF65-F5344CB8AC3E}">
        <p14:creationId xmlns:p14="http://schemas.microsoft.com/office/powerpoint/2010/main" val="128102234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A942C6-8ED5-D540-0172-742ADDC769C5}"/>
              </a:ext>
            </a:extLst>
          </p:cNvPr>
          <p:cNvSpPr>
            <a:spLocks noGrp="1"/>
          </p:cNvSpPr>
          <p:nvPr>
            <p:ph type="sldNum" sz="quarter" idx="11"/>
          </p:nvPr>
        </p:nvSpPr>
        <p:spPr/>
        <p:txBody>
          <a:bodyPr/>
          <a:lstStyle/>
          <a:p>
            <a:fld id="{DA2C159E-F13C-4A85-9A41-E7669D3E0D70}" type="slidenum">
              <a:rPr lang="en-GB" smtClean="0"/>
              <a:pPr/>
              <a:t>120</a:t>
            </a:fld>
            <a:endParaRPr lang="en-GB"/>
          </a:p>
        </p:txBody>
      </p:sp>
      <p:sp>
        <p:nvSpPr>
          <p:cNvPr id="3" name="Title 2">
            <a:extLst>
              <a:ext uri="{FF2B5EF4-FFF2-40B4-BE49-F238E27FC236}">
                <a16:creationId xmlns:a16="http://schemas.microsoft.com/office/drawing/2014/main" id="{CF53F5C9-CFCB-49D4-37F8-59AFB1D87F90}"/>
              </a:ext>
            </a:extLst>
          </p:cNvPr>
          <p:cNvSpPr>
            <a:spLocks noGrp="1"/>
          </p:cNvSpPr>
          <p:nvPr>
            <p:ph type="title"/>
          </p:nvPr>
        </p:nvSpPr>
        <p:spPr/>
        <p:txBody>
          <a:bodyPr/>
          <a:lstStyle/>
          <a:p>
            <a:r>
              <a:rPr lang="en-GB" dirty="0"/>
              <a:t>Task: Framework </a:t>
            </a:r>
          </a:p>
        </p:txBody>
      </p:sp>
      <p:sp>
        <p:nvSpPr>
          <p:cNvPr id="4" name="Text Placeholder 3">
            <a:extLst>
              <a:ext uri="{FF2B5EF4-FFF2-40B4-BE49-F238E27FC236}">
                <a16:creationId xmlns:a16="http://schemas.microsoft.com/office/drawing/2014/main" id="{ACC4EAAC-C27C-4997-00C2-B7BFB1A7ACA4}"/>
              </a:ext>
            </a:extLst>
          </p:cNvPr>
          <p:cNvSpPr>
            <a:spLocks noGrp="1"/>
          </p:cNvSpPr>
          <p:nvPr>
            <p:ph type="body" sz="quarter" idx="12"/>
          </p:nvPr>
        </p:nvSpPr>
        <p:spPr/>
        <p:txBody>
          <a:bodyPr/>
          <a:lstStyle/>
          <a:p>
            <a:r>
              <a:rPr lang="en-GB" dirty="0"/>
              <a:t>Create a diagram of a framework that could be used to create and monitor animal training. </a:t>
            </a:r>
          </a:p>
        </p:txBody>
      </p:sp>
      <p:sp>
        <p:nvSpPr>
          <p:cNvPr id="5" name="Footer Placeholder 4">
            <a:extLst>
              <a:ext uri="{FF2B5EF4-FFF2-40B4-BE49-F238E27FC236}">
                <a16:creationId xmlns:a16="http://schemas.microsoft.com/office/drawing/2014/main" id="{FD9B1CFD-556F-2CE2-5493-990105D3ACE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99678886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pPr>
              <a:lnSpc>
                <a:spcPct val="100000"/>
              </a:lnSpc>
            </a:pPr>
            <a:r>
              <a:rPr lang="en-GB" sz="3600" dirty="0"/>
              <a:t>S.P.I.D.E.R framework</a:t>
            </a:r>
          </a:p>
        </p:txBody>
      </p:sp>
      <p:sp>
        <p:nvSpPr>
          <p:cNvPr id="5" name="Text Placeholder 4"/>
          <p:cNvSpPr>
            <a:spLocks noGrp="1"/>
          </p:cNvSpPr>
          <p:nvPr>
            <p:ph type="body" sz="quarter" idx="12"/>
          </p:nvPr>
        </p:nvSpPr>
        <p:spPr>
          <a:xfrm>
            <a:off x="234000" y="986400"/>
            <a:ext cx="8497489" cy="3601574"/>
          </a:xfrm>
        </p:spPr>
        <p:txBody>
          <a:bodyPr/>
          <a:lstStyle/>
          <a:p>
            <a:pPr lvl="1">
              <a:lnSpc>
                <a:spcPct val="100000"/>
              </a:lnSpc>
            </a:pPr>
            <a:r>
              <a:rPr lang="en-US" sz="2400" dirty="0"/>
              <a:t>Setting goals</a:t>
            </a:r>
          </a:p>
          <a:p>
            <a:pPr lvl="1">
              <a:lnSpc>
                <a:spcPct val="100000"/>
              </a:lnSpc>
            </a:pPr>
            <a:r>
              <a:rPr lang="en-US" sz="2400" dirty="0"/>
              <a:t>Planning</a:t>
            </a:r>
          </a:p>
          <a:p>
            <a:pPr lvl="1">
              <a:lnSpc>
                <a:spcPct val="100000"/>
              </a:lnSpc>
            </a:pPr>
            <a:r>
              <a:rPr lang="en-US" sz="2400" dirty="0"/>
              <a:t>Implementing​</a:t>
            </a:r>
          </a:p>
          <a:p>
            <a:pPr lvl="1">
              <a:lnSpc>
                <a:spcPct val="100000"/>
              </a:lnSpc>
            </a:pPr>
            <a:r>
              <a:rPr lang="en-US" sz="2400" dirty="0"/>
              <a:t>Documenting​</a:t>
            </a:r>
          </a:p>
          <a:p>
            <a:pPr lvl="1">
              <a:lnSpc>
                <a:spcPct val="100000"/>
              </a:lnSpc>
            </a:pPr>
            <a:r>
              <a:rPr lang="en-US" sz="2400" dirty="0"/>
              <a:t>Evaluating​</a:t>
            </a:r>
          </a:p>
          <a:p>
            <a:pPr lvl="1">
              <a:lnSpc>
                <a:spcPct val="100000"/>
              </a:lnSpc>
            </a:pPr>
            <a:r>
              <a:rPr lang="en-US" sz="2400" dirty="0"/>
              <a:t>Re-adjusting​</a:t>
            </a:r>
          </a:p>
          <a:p>
            <a:pPr>
              <a:lnSpc>
                <a:spcPct val="100000"/>
              </a:lnSpc>
            </a:pPr>
            <a:r>
              <a:rPr lang="en-US" sz="2400" dirty="0"/>
              <a:t>​Developed by Sevenich, MacPhee &amp; Mellen, 2002.</a:t>
            </a:r>
          </a:p>
          <a:p>
            <a:pPr>
              <a:lnSpc>
                <a:spcPct val="100000"/>
              </a:lnSpc>
            </a:pPr>
            <a:endParaRPr lang="en-US" dirty="0"/>
          </a:p>
          <a:p>
            <a:pPr>
              <a:lnSpc>
                <a:spcPct val="100000"/>
              </a:lnSpc>
            </a:pPr>
            <a:r>
              <a:rPr lang="en-US" sz="2400" dirty="0"/>
              <a:t>Compare the </a:t>
            </a:r>
            <a:r>
              <a:rPr lang="en-GB" sz="2400" dirty="0"/>
              <a:t>S.P.I.D.E.R</a:t>
            </a:r>
            <a:r>
              <a:rPr lang="en-US" sz="2400" dirty="0"/>
              <a:t> framework with your group’s version.</a:t>
            </a:r>
          </a:p>
          <a:p>
            <a:pPr>
              <a:lnSpc>
                <a:spcPct val="100000"/>
              </a:lnSpc>
            </a:pPr>
            <a:endParaRPr lang="en-GB"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dirty="0"/>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121</a:t>
            </a:fld>
            <a:endParaRPr lang="en-GB"/>
          </a:p>
        </p:txBody>
      </p:sp>
    </p:spTree>
    <p:extLst>
      <p:ext uri="{BB962C8B-B14F-4D97-AF65-F5344CB8AC3E}">
        <p14:creationId xmlns:p14="http://schemas.microsoft.com/office/powerpoint/2010/main" val="320510871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4E481E-A3BF-13E4-0F0E-71733591C91D}"/>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D2DF77-5D60-E0C1-48DF-5032AA900718}"/>
              </a:ext>
            </a:extLst>
          </p:cNvPr>
          <p:cNvSpPr>
            <a:spLocks noGrp="1"/>
          </p:cNvSpPr>
          <p:nvPr>
            <p:ph type="sldNum" sz="quarter" idx="11"/>
          </p:nvPr>
        </p:nvSpPr>
        <p:spPr/>
        <p:txBody>
          <a:bodyPr/>
          <a:lstStyle/>
          <a:p>
            <a:fld id="{DA2C159E-F13C-4A85-9A41-E7669D3E0D70}" type="slidenum">
              <a:rPr lang="en-GB" smtClean="0"/>
              <a:pPr/>
              <a:t>122</a:t>
            </a:fld>
            <a:endParaRPr lang="en-GB"/>
          </a:p>
        </p:txBody>
      </p:sp>
      <p:sp>
        <p:nvSpPr>
          <p:cNvPr id="3" name="Title 2">
            <a:extLst>
              <a:ext uri="{FF2B5EF4-FFF2-40B4-BE49-F238E27FC236}">
                <a16:creationId xmlns:a16="http://schemas.microsoft.com/office/drawing/2014/main" id="{9DF5FFB8-912F-66F0-549C-14AF590CED8C}"/>
              </a:ext>
            </a:extLst>
          </p:cNvPr>
          <p:cNvSpPr>
            <a:spLocks noGrp="1"/>
          </p:cNvSpPr>
          <p:nvPr>
            <p:ph type="title"/>
          </p:nvPr>
        </p:nvSpPr>
        <p:spPr/>
        <p:txBody>
          <a:bodyPr>
            <a:noAutofit/>
          </a:bodyPr>
          <a:lstStyle/>
          <a:p>
            <a:r>
              <a:rPr lang="en-GB" b="1" dirty="0"/>
              <a:t>Plenary question: Training conditions</a:t>
            </a:r>
            <a:br>
              <a:rPr lang="en-GB" dirty="0"/>
            </a:br>
            <a:endParaRPr lang="en-GB" dirty="0"/>
          </a:p>
        </p:txBody>
      </p:sp>
      <p:sp>
        <p:nvSpPr>
          <p:cNvPr id="4" name="Text Placeholder 3">
            <a:extLst>
              <a:ext uri="{FF2B5EF4-FFF2-40B4-BE49-F238E27FC236}">
                <a16:creationId xmlns:a16="http://schemas.microsoft.com/office/drawing/2014/main" id="{DF7675B9-A431-9CE7-0690-56DF6A42C370}"/>
              </a:ext>
            </a:extLst>
          </p:cNvPr>
          <p:cNvSpPr>
            <a:spLocks noGrp="1"/>
          </p:cNvSpPr>
          <p:nvPr>
            <p:ph type="body" sz="quarter" idx="12"/>
          </p:nvPr>
        </p:nvSpPr>
        <p:spPr>
          <a:xfrm>
            <a:off x="234000" y="1057507"/>
            <a:ext cx="8436513" cy="3601574"/>
          </a:xfrm>
        </p:spPr>
        <p:txBody>
          <a:bodyPr/>
          <a:lstStyle/>
          <a:p>
            <a:pPr marL="457200" indent="-457200">
              <a:buFont typeface="+mj-lt"/>
              <a:buAutoNum type="arabicPeriod"/>
            </a:pPr>
            <a:r>
              <a:rPr lang="en-GB" noProof="0" dirty="0"/>
              <a:t>Discuss how to assess an animal’s progress when training.</a:t>
            </a:r>
            <a:br>
              <a:rPr lang="en-GB" noProof="0" dirty="0"/>
            </a:br>
            <a:r>
              <a:rPr lang="en-GB" noProof="0" dirty="0"/>
              <a:t> </a:t>
            </a:r>
          </a:p>
          <a:p>
            <a:pPr marL="457200" indent="-457200">
              <a:buFont typeface="+mj-lt"/>
              <a:buAutoNum type="arabicPeriod"/>
            </a:pPr>
            <a:r>
              <a:rPr lang="en-GB" dirty="0"/>
              <a:t>Explain </a:t>
            </a:r>
            <a:r>
              <a:rPr lang="en-GB" noProof="0" dirty="0"/>
              <a:t>how to adjust the training plan to ensure success.</a:t>
            </a:r>
          </a:p>
        </p:txBody>
      </p:sp>
      <p:sp>
        <p:nvSpPr>
          <p:cNvPr id="5" name="Footer Placeholder 4">
            <a:extLst>
              <a:ext uri="{FF2B5EF4-FFF2-40B4-BE49-F238E27FC236}">
                <a16:creationId xmlns:a16="http://schemas.microsoft.com/office/drawing/2014/main" id="{4B158FEC-CAC8-DDE0-0585-1547B58EE0E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15808086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26930-7E66-1D73-0842-CA809CBF338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B189CE5-06A8-C45C-E314-81E04B5919D4}"/>
              </a:ext>
            </a:extLst>
          </p:cNvPr>
          <p:cNvSpPr>
            <a:spLocks noGrp="1"/>
          </p:cNvSpPr>
          <p:nvPr>
            <p:ph type="sldNum" sz="quarter" idx="11"/>
          </p:nvPr>
        </p:nvSpPr>
        <p:spPr/>
        <p:txBody>
          <a:bodyPr/>
          <a:lstStyle/>
          <a:p>
            <a:fld id="{DA2C159E-F13C-4A85-9A41-E7669D3E0D70}" type="slidenum">
              <a:rPr lang="en-GB" smtClean="0"/>
              <a:pPr/>
              <a:t>123</a:t>
            </a:fld>
            <a:endParaRPr lang="en-GB"/>
          </a:p>
        </p:txBody>
      </p:sp>
      <p:sp>
        <p:nvSpPr>
          <p:cNvPr id="3" name="Title 2">
            <a:extLst>
              <a:ext uri="{FF2B5EF4-FFF2-40B4-BE49-F238E27FC236}">
                <a16:creationId xmlns:a16="http://schemas.microsoft.com/office/drawing/2014/main" id="{7BF01D48-5BB6-4BAF-1496-514A8FF1FA53}"/>
              </a:ext>
            </a:extLst>
          </p:cNvPr>
          <p:cNvSpPr>
            <a:spLocks noGrp="1"/>
          </p:cNvSpPr>
          <p:nvPr>
            <p:ph type="title"/>
          </p:nvPr>
        </p:nvSpPr>
        <p:spPr/>
        <p:txBody>
          <a:bodyPr/>
          <a:lstStyle/>
          <a:p>
            <a:r>
              <a:rPr lang="en-GB" dirty="0"/>
              <a:t>Next steps: Training methods</a:t>
            </a:r>
          </a:p>
        </p:txBody>
      </p:sp>
      <p:sp>
        <p:nvSpPr>
          <p:cNvPr id="4" name="Text Placeholder 3">
            <a:extLst>
              <a:ext uri="{FF2B5EF4-FFF2-40B4-BE49-F238E27FC236}">
                <a16:creationId xmlns:a16="http://schemas.microsoft.com/office/drawing/2014/main" id="{2B353840-5D24-3266-9C71-66E8E16470A7}"/>
              </a:ext>
            </a:extLst>
          </p:cNvPr>
          <p:cNvSpPr>
            <a:spLocks noGrp="1"/>
          </p:cNvSpPr>
          <p:nvPr>
            <p:ph type="body" sz="quarter" idx="12"/>
          </p:nvPr>
        </p:nvSpPr>
        <p:spPr>
          <a:xfrm>
            <a:off x="232951" y="1057507"/>
            <a:ext cx="6965372" cy="3601574"/>
          </a:xfrm>
        </p:spPr>
        <p:txBody>
          <a:bodyPr/>
          <a:lstStyle/>
          <a:p>
            <a:pPr marL="457200" indent="-457200">
              <a:buFont typeface="+mj-lt"/>
              <a:buAutoNum type="arabicPeriod"/>
            </a:pPr>
            <a:r>
              <a:rPr lang="en-GB" dirty="0"/>
              <a:t>Read the the blog post.</a:t>
            </a:r>
            <a:br>
              <a:rPr lang="en-GB" dirty="0"/>
            </a:br>
            <a:endParaRPr lang="en-GB" dirty="0"/>
          </a:p>
          <a:p>
            <a:pPr marL="457200" indent="-457200">
              <a:buFont typeface="+mj-lt"/>
              <a:buAutoNum type="arabicPeriod"/>
            </a:pPr>
            <a:r>
              <a:rPr lang="en-GB" dirty="0"/>
              <a:t>Write a summary on adjusting training methods for different life stages.</a:t>
            </a:r>
          </a:p>
        </p:txBody>
      </p:sp>
      <p:sp>
        <p:nvSpPr>
          <p:cNvPr id="5" name="Footer Placeholder 4">
            <a:extLst>
              <a:ext uri="{FF2B5EF4-FFF2-40B4-BE49-F238E27FC236}">
                <a16:creationId xmlns:a16="http://schemas.microsoft.com/office/drawing/2014/main" id="{F5685D73-93E8-8888-6E6E-13B8004B3A9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15220382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9</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a:t>Developing and proposing an animal training plan</a:t>
            </a:r>
          </a:p>
        </p:txBody>
      </p:sp>
    </p:spTree>
    <p:extLst>
      <p:ext uri="{BB962C8B-B14F-4D97-AF65-F5344CB8AC3E}">
        <p14:creationId xmlns:p14="http://schemas.microsoft.com/office/powerpoint/2010/main" val="237343164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B2616-E366-93D3-8C4E-BA776527E90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0C5426-8A6F-548A-A573-5996CC0408EB}"/>
              </a:ext>
            </a:extLst>
          </p:cNvPr>
          <p:cNvSpPr>
            <a:spLocks noGrp="1"/>
          </p:cNvSpPr>
          <p:nvPr>
            <p:ph type="sldNum" sz="quarter" idx="11"/>
          </p:nvPr>
        </p:nvSpPr>
        <p:spPr/>
        <p:txBody>
          <a:bodyPr/>
          <a:lstStyle/>
          <a:p>
            <a:fld id="{DA2C159E-F13C-4A85-9A41-E7669D3E0D70}" type="slidenum">
              <a:rPr lang="en-GB" smtClean="0"/>
              <a:pPr/>
              <a:t>125</a:t>
            </a:fld>
            <a:endParaRPr lang="en-GB"/>
          </a:p>
        </p:txBody>
      </p:sp>
      <p:sp>
        <p:nvSpPr>
          <p:cNvPr id="3" name="Title 2">
            <a:extLst>
              <a:ext uri="{FF2B5EF4-FFF2-40B4-BE49-F238E27FC236}">
                <a16:creationId xmlns:a16="http://schemas.microsoft.com/office/drawing/2014/main" id="{9509F6E4-4A7A-2839-3DE8-385E60574494}"/>
              </a:ext>
            </a:extLst>
          </p:cNvPr>
          <p:cNvSpPr>
            <a:spLocks noGrp="1"/>
          </p:cNvSpPr>
          <p:nvPr>
            <p:ph type="title"/>
          </p:nvPr>
        </p:nvSpPr>
        <p:spPr>
          <a:xfrm>
            <a:off x="232950" y="249900"/>
            <a:ext cx="8437563" cy="736500"/>
          </a:xfrm>
        </p:spPr>
        <p:txBody>
          <a:bodyPr/>
          <a:lstStyle/>
          <a:p>
            <a:r>
              <a:rPr lang="en-GB" b="1" dirty="0"/>
              <a:t>Starter: </a:t>
            </a:r>
            <a:r>
              <a:rPr lang="en-US" dirty="0"/>
              <a:t>Hot and cold game</a:t>
            </a:r>
            <a:endParaRPr lang="en-GB" dirty="0"/>
          </a:p>
        </p:txBody>
      </p:sp>
      <p:sp>
        <p:nvSpPr>
          <p:cNvPr id="4" name="Text Placeholder 3">
            <a:extLst>
              <a:ext uri="{FF2B5EF4-FFF2-40B4-BE49-F238E27FC236}">
                <a16:creationId xmlns:a16="http://schemas.microsoft.com/office/drawing/2014/main" id="{1843CF89-2CB4-492F-8DAD-BD38BF422797}"/>
              </a:ext>
            </a:extLst>
          </p:cNvPr>
          <p:cNvSpPr>
            <a:spLocks noGrp="1"/>
          </p:cNvSpPr>
          <p:nvPr>
            <p:ph type="body" sz="quarter" idx="12"/>
          </p:nvPr>
        </p:nvSpPr>
        <p:spPr>
          <a:xfrm>
            <a:off x="234000" y="986400"/>
            <a:ext cx="7974974" cy="3601574"/>
          </a:xfrm>
        </p:spPr>
        <p:txBody>
          <a:bodyPr/>
          <a:lstStyle/>
          <a:p>
            <a:pPr marL="457200" indent="-457200">
              <a:lnSpc>
                <a:spcPct val="107000"/>
              </a:lnSpc>
              <a:spcAft>
                <a:spcPts val="800"/>
              </a:spcAft>
              <a:buFont typeface="+mj-lt"/>
              <a:buAutoNum type="arabicPeriod"/>
            </a:pPr>
            <a:r>
              <a:rPr lang="en-GB" kern="100" dirty="0">
                <a:ea typeface="Aptos" panose="020B0004020202020204" pitchFamily="34" charset="0"/>
                <a:cs typeface="Times New Roman" panose="02020603050405020304" pitchFamily="18" charset="0"/>
              </a:rPr>
              <a:t>One</a:t>
            </a:r>
            <a:r>
              <a:rPr lang="en-GB" kern="100" dirty="0">
                <a:effectLst/>
                <a:ea typeface="Aptos" panose="020B0004020202020204" pitchFamily="34" charset="0"/>
                <a:cs typeface="Times New Roman" panose="02020603050405020304" pitchFamily="18" charset="0"/>
              </a:rPr>
              <a:t> person will be the ‘animal’, </a:t>
            </a:r>
            <a:r>
              <a:rPr lang="en-GB" kern="100" dirty="0">
                <a:ea typeface="Aptos" panose="020B0004020202020204" pitchFamily="34" charset="0"/>
                <a:cs typeface="Times New Roman" panose="02020603050405020304" pitchFamily="18" charset="0"/>
              </a:rPr>
              <a:t>o</a:t>
            </a:r>
            <a:r>
              <a:rPr lang="en-GB" kern="100" dirty="0">
                <a:effectLst/>
                <a:ea typeface="Aptos" panose="020B0004020202020204" pitchFamily="34" charset="0"/>
                <a:cs typeface="Times New Roman" panose="02020603050405020304" pitchFamily="18" charset="0"/>
              </a:rPr>
              <a:t>ne will be the ‘trainer’.</a:t>
            </a:r>
            <a:br>
              <a:rPr lang="en-GB" kern="100" dirty="0">
                <a:effectLst/>
                <a:ea typeface="Aptos" panose="020B0004020202020204" pitchFamily="34" charset="0"/>
                <a:cs typeface="Times New Roman" panose="02020603050405020304" pitchFamily="18" charset="0"/>
              </a:rPr>
            </a:br>
            <a:endParaRPr lang="en-GB" kern="100" dirty="0">
              <a:effectLst/>
              <a:ea typeface="Aptos" panose="020B0004020202020204" pitchFamily="34" charset="0"/>
              <a:cs typeface="Times New Roman" panose="02020603050405020304" pitchFamily="18" charset="0"/>
            </a:endParaRPr>
          </a:p>
          <a:p>
            <a:pPr marL="457200" indent="-457200">
              <a:lnSpc>
                <a:spcPct val="107000"/>
              </a:lnSpc>
              <a:spcAft>
                <a:spcPts val="800"/>
              </a:spcAft>
              <a:buFont typeface="+mj-lt"/>
              <a:buAutoNum type="arabicPeriod"/>
            </a:pPr>
            <a:r>
              <a:rPr lang="en-GB" kern="100" dirty="0">
                <a:effectLst/>
                <a:ea typeface="Aptos" panose="020B0004020202020204" pitchFamily="34" charset="0"/>
                <a:cs typeface="Times New Roman" panose="02020603050405020304" pitchFamily="18" charset="0"/>
              </a:rPr>
              <a:t>Total amount of time given: </a:t>
            </a:r>
            <a:r>
              <a:rPr lang="en-GB" kern="100" dirty="0">
                <a:ea typeface="Aptos" panose="020B0004020202020204" pitchFamily="34" charset="0"/>
                <a:cs typeface="Times New Roman" panose="02020603050405020304" pitchFamily="18" charset="0"/>
              </a:rPr>
              <a:t>six</a:t>
            </a:r>
            <a:r>
              <a:rPr lang="en-GB" kern="100" dirty="0">
                <a:effectLst/>
                <a:ea typeface="Aptos" panose="020B0004020202020204" pitchFamily="34" charset="0"/>
                <a:cs typeface="Times New Roman" panose="02020603050405020304" pitchFamily="18" charset="0"/>
              </a:rPr>
              <a:t> minutes. One minute to hide ‘reward’, five minutes to locate ‘reward’.</a:t>
            </a:r>
          </a:p>
          <a:p>
            <a:pPr marL="457200" indent="-457200">
              <a:lnSpc>
                <a:spcPct val="107000"/>
              </a:lnSpc>
              <a:spcAft>
                <a:spcPts val="800"/>
              </a:spcAft>
              <a:buFont typeface="+mj-lt"/>
              <a:buAutoNum type="arabicPeriod"/>
            </a:pPr>
            <a:endParaRPr lang="en-GB" kern="100" dirty="0">
              <a:effectLst/>
              <a:ea typeface="Aptos" panose="020B0004020202020204" pitchFamily="34" charset="0"/>
              <a:cs typeface="Times New Roman" panose="02020603050405020304" pitchFamily="18" charset="0"/>
            </a:endParaRPr>
          </a:p>
          <a:p>
            <a:pPr>
              <a:lnSpc>
                <a:spcPct val="107000"/>
              </a:lnSpc>
              <a:spcAft>
                <a:spcPts val="800"/>
              </a:spcAft>
            </a:pPr>
            <a:r>
              <a:rPr lang="en-GB" b="1" kern="100" dirty="0">
                <a:effectLst/>
                <a:ea typeface="Aptos" panose="020B0004020202020204" pitchFamily="34" charset="0"/>
                <a:cs typeface="Times New Roman" panose="02020603050405020304" pitchFamily="18" charset="0"/>
              </a:rPr>
              <a:t>Aim:</a:t>
            </a:r>
            <a:r>
              <a:rPr lang="en-GB" kern="100" dirty="0">
                <a:effectLst/>
                <a:ea typeface="Aptos" panose="020B0004020202020204" pitchFamily="34" charset="0"/>
                <a:cs typeface="Times New Roman" panose="02020603050405020304" pitchFamily="18" charset="0"/>
              </a:rPr>
              <a:t> to hide a reward and adapt ‘hot’ or ‘cold’ as per the life stage card as a signal to tell the ‘animal’ where their desired treat is located</a:t>
            </a:r>
            <a:r>
              <a:rPr lang="en-GB" sz="1800" kern="100" dirty="0">
                <a:effectLst/>
                <a:ea typeface="Aptos" panose="020B0004020202020204" pitchFamily="34" charset="0"/>
                <a:cs typeface="Times New Roman" panose="02020603050405020304" pitchFamily="18" charset="0"/>
              </a:rPr>
              <a:t>.  </a:t>
            </a:r>
          </a:p>
          <a:p>
            <a:endParaRPr lang="en-GB" dirty="0"/>
          </a:p>
        </p:txBody>
      </p:sp>
      <p:sp>
        <p:nvSpPr>
          <p:cNvPr id="5" name="Footer Placeholder 4">
            <a:extLst>
              <a:ext uri="{FF2B5EF4-FFF2-40B4-BE49-F238E27FC236}">
                <a16:creationId xmlns:a16="http://schemas.microsoft.com/office/drawing/2014/main" id="{6F489648-2063-52EA-B4EF-1CE95CA8628C}"/>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5410204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44BE8-23FD-DE44-DF87-7A46672FD92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1BC0B9C-E5EC-815C-301E-1BABEF8E973E}"/>
              </a:ext>
            </a:extLst>
          </p:cNvPr>
          <p:cNvSpPr>
            <a:spLocks noGrp="1"/>
          </p:cNvSpPr>
          <p:nvPr>
            <p:ph type="sldNum" sz="quarter" idx="11"/>
          </p:nvPr>
        </p:nvSpPr>
        <p:spPr/>
        <p:txBody>
          <a:bodyPr/>
          <a:lstStyle/>
          <a:p>
            <a:fld id="{DA2C159E-F13C-4A85-9A41-E7669D3E0D70}" type="slidenum">
              <a:rPr lang="en-GB" smtClean="0"/>
              <a:pPr/>
              <a:t>126</a:t>
            </a:fld>
            <a:endParaRPr lang="en-GB"/>
          </a:p>
        </p:txBody>
      </p:sp>
      <p:sp>
        <p:nvSpPr>
          <p:cNvPr id="3" name="Title 2">
            <a:extLst>
              <a:ext uri="{FF2B5EF4-FFF2-40B4-BE49-F238E27FC236}">
                <a16:creationId xmlns:a16="http://schemas.microsoft.com/office/drawing/2014/main" id="{B1357BE7-F4A7-D0C3-443B-43D169C5259A}"/>
              </a:ext>
            </a:extLst>
          </p:cNvPr>
          <p:cNvSpPr>
            <a:spLocks noGrp="1"/>
          </p:cNvSpPr>
          <p:nvPr>
            <p:ph type="title"/>
          </p:nvPr>
        </p:nvSpPr>
        <p:spPr/>
        <p:txBody>
          <a:bodyPr>
            <a:normAutofit fontScale="90000"/>
          </a:bodyPr>
          <a:lstStyle/>
          <a:p>
            <a:r>
              <a:rPr lang="en-GB" sz="4000" b="1" dirty="0"/>
              <a:t>Task: Creating training plan</a:t>
            </a:r>
            <a:br>
              <a:rPr lang="en-GB" dirty="0"/>
            </a:br>
            <a:endParaRPr lang="en-GB" dirty="0"/>
          </a:p>
        </p:txBody>
      </p:sp>
      <p:sp>
        <p:nvSpPr>
          <p:cNvPr id="4" name="Text Placeholder 3">
            <a:extLst>
              <a:ext uri="{FF2B5EF4-FFF2-40B4-BE49-F238E27FC236}">
                <a16:creationId xmlns:a16="http://schemas.microsoft.com/office/drawing/2014/main" id="{D82D49B8-CCAD-03B1-50E7-188CB0B8D426}"/>
              </a:ext>
            </a:extLst>
          </p:cNvPr>
          <p:cNvSpPr>
            <a:spLocks noGrp="1"/>
          </p:cNvSpPr>
          <p:nvPr>
            <p:ph type="body" sz="quarter" idx="12"/>
          </p:nvPr>
        </p:nvSpPr>
        <p:spPr>
          <a:xfrm>
            <a:off x="232951" y="1057507"/>
            <a:ext cx="7405384" cy="3601574"/>
          </a:xfrm>
        </p:spPr>
        <p:txBody>
          <a:bodyPr/>
          <a:lstStyle/>
          <a:p>
            <a:pPr marL="457200" indent="-457200">
              <a:buFont typeface="+mj-lt"/>
              <a:buAutoNum type="arabicPeriod"/>
            </a:pPr>
            <a:r>
              <a:rPr lang="en-GB" noProof="0" dirty="0"/>
              <a:t>Use your rabbit stage behaviour observations and data analysis to complete the task. </a:t>
            </a:r>
            <a:br>
              <a:rPr lang="en-GB" noProof="0" dirty="0"/>
            </a:br>
            <a:endParaRPr lang="en-GB" noProof="0" dirty="0"/>
          </a:p>
          <a:p>
            <a:pPr marL="457200" indent="-457200">
              <a:buFont typeface="+mj-lt"/>
              <a:buAutoNum type="arabicPeriod"/>
            </a:pPr>
            <a:r>
              <a:rPr lang="en-GB" noProof="0" dirty="0"/>
              <a:t>Set </a:t>
            </a:r>
            <a:r>
              <a:rPr lang="en-GB" dirty="0"/>
              <a:t>one or more training </a:t>
            </a:r>
            <a:r>
              <a:rPr lang="en-GB" noProof="0" dirty="0"/>
              <a:t>goals and create a training plan which improves the welfare of the animal you observed.  </a:t>
            </a:r>
          </a:p>
          <a:p>
            <a:endParaRPr lang="en-US" dirty="0"/>
          </a:p>
        </p:txBody>
      </p:sp>
      <p:sp>
        <p:nvSpPr>
          <p:cNvPr id="5" name="Footer Placeholder 4">
            <a:extLst>
              <a:ext uri="{FF2B5EF4-FFF2-40B4-BE49-F238E27FC236}">
                <a16:creationId xmlns:a16="http://schemas.microsoft.com/office/drawing/2014/main" id="{D0D2D667-EA69-4CAF-BE5D-5107615C0FF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86939143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E720D-1607-891C-3556-02AAAD6D9D8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C9365E5C-E167-E0FC-E87C-A4FA74D54524}"/>
              </a:ext>
            </a:extLst>
          </p:cNvPr>
          <p:cNvSpPr>
            <a:spLocks noGrp="1"/>
          </p:cNvSpPr>
          <p:nvPr>
            <p:ph type="title"/>
          </p:nvPr>
        </p:nvSpPr>
        <p:spPr/>
        <p:txBody>
          <a:bodyPr>
            <a:normAutofit/>
          </a:bodyPr>
          <a:lstStyle/>
          <a:p>
            <a:r>
              <a:rPr lang="en-GB" dirty="0"/>
              <a:t>Task: Peer review</a:t>
            </a:r>
            <a:endParaRPr lang="en-GB" sz="3600" dirty="0"/>
          </a:p>
        </p:txBody>
      </p:sp>
      <p:sp>
        <p:nvSpPr>
          <p:cNvPr id="5" name="Text Placeholder 4">
            <a:extLst>
              <a:ext uri="{FF2B5EF4-FFF2-40B4-BE49-F238E27FC236}">
                <a16:creationId xmlns:a16="http://schemas.microsoft.com/office/drawing/2014/main" id="{1B1155DF-2644-5AF9-BEDF-25522EC3971E}"/>
              </a:ext>
            </a:extLst>
          </p:cNvPr>
          <p:cNvSpPr>
            <a:spLocks noGrp="1"/>
          </p:cNvSpPr>
          <p:nvPr>
            <p:ph type="body" sz="quarter" idx="12"/>
          </p:nvPr>
        </p:nvSpPr>
        <p:spPr>
          <a:xfrm>
            <a:off x="232950" y="1057507"/>
            <a:ext cx="7667625" cy="3486992"/>
          </a:xfrm>
        </p:spPr>
        <p:txBody>
          <a:bodyPr vert="horz" lIns="0" tIns="0" rIns="0" bIns="0" rtlCol="0" anchor="t">
            <a:noAutofit/>
          </a:bodyPr>
          <a:lstStyle/>
          <a:p>
            <a:pPr marL="457200" indent="-457200">
              <a:buFont typeface="+mj-lt"/>
              <a:buAutoNum type="arabicPeriod"/>
            </a:pPr>
            <a:r>
              <a:rPr lang="en-GB" dirty="0"/>
              <a:t>Peer review the set goals and training plan. </a:t>
            </a:r>
            <a:br>
              <a:rPr lang="en-GB" dirty="0"/>
            </a:br>
            <a:endParaRPr lang="en-GB" dirty="0"/>
          </a:p>
          <a:p>
            <a:pPr marL="457200" indent="-457200">
              <a:buFont typeface="+mj-lt"/>
              <a:buAutoNum type="arabicPeriod"/>
            </a:pPr>
            <a:r>
              <a:rPr lang="en-GB" dirty="0"/>
              <a:t>Provide constructive feedback.</a:t>
            </a:r>
          </a:p>
          <a:p>
            <a:endParaRPr lang="en-GB" dirty="0">
              <a:cs typeface="Arial"/>
            </a:endParaRPr>
          </a:p>
        </p:txBody>
      </p:sp>
      <p:sp>
        <p:nvSpPr>
          <p:cNvPr id="3" name="Footer Placeholder 2">
            <a:extLst>
              <a:ext uri="{FF2B5EF4-FFF2-40B4-BE49-F238E27FC236}">
                <a16:creationId xmlns:a16="http://schemas.microsoft.com/office/drawing/2014/main" id="{98C79B32-ADED-4C87-D255-7093A73806F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95C5C6A7-3267-B535-DF2E-F24DCB16B6BF}"/>
              </a:ext>
            </a:extLst>
          </p:cNvPr>
          <p:cNvSpPr>
            <a:spLocks noGrp="1"/>
          </p:cNvSpPr>
          <p:nvPr>
            <p:ph type="sldNum" sz="quarter" idx="11"/>
          </p:nvPr>
        </p:nvSpPr>
        <p:spPr/>
        <p:txBody>
          <a:bodyPr/>
          <a:lstStyle/>
          <a:p>
            <a:fld id="{DA2C159E-F13C-4A85-9A41-E7669D3E0D70}" type="slidenum">
              <a:rPr lang="en-GB" smtClean="0"/>
              <a:pPr/>
              <a:t>127</a:t>
            </a:fld>
            <a:endParaRPr lang="en-GB"/>
          </a:p>
        </p:txBody>
      </p:sp>
    </p:spTree>
    <p:extLst>
      <p:ext uri="{BB962C8B-B14F-4D97-AF65-F5344CB8AC3E}">
        <p14:creationId xmlns:p14="http://schemas.microsoft.com/office/powerpoint/2010/main" val="24227906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786EC-7596-96CA-E87D-69CA5355DC8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EACCEA-EC7D-16EF-4C6D-B5E4EB9D2FF8}"/>
              </a:ext>
            </a:extLst>
          </p:cNvPr>
          <p:cNvSpPr>
            <a:spLocks noGrp="1"/>
          </p:cNvSpPr>
          <p:nvPr>
            <p:ph type="sldNum" sz="quarter" idx="11"/>
          </p:nvPr>
        </p:nvSpPr>
        <p:spPr/>
        <p:txBody>
          <a:bodyPr/>
          <a:lstStyle/>
          <a:p>
            <a:fld id="{DA2C159E-F13C-4A85-9A41-E7669D3E0D70}" type="slidenum">
              <a:rPr lang="en-GB" smtClean="0"/>
              <a:pPr/>
              <a:t>128</a:t>
            </a:fld>
            <a:endParaRPr lang="en-GB"/>
          </a:p>
        </p:txBody>
      </p:sp>
      <p:sp>
        <p:nvSpPr>
          <p:cNvPr id="3" name="Title 2">
            <a:extLst>
              <a:ext uri="{FF2B5EF4-FFF2-40B4-BE49-F238E27FC236}">
                <a16:creationId xmlns:a16="http://schemas.microsoft.com/office/drawing/2014/main" id="{AEDDBA59-07D8-BB32-044C-C065698798A2}"/>
              </a:ext>
            </a:extLst>
          </p:cNvPr>
          <p:cNvSpPr>
            <a:spLocks noGrp="1"/>
          </p:cNvSpPr>
          <p:nvPr>
            <p:ph type="title"/>
          </p:nvPr>
        </p:nvSpPr>
        <p:spPr/>
        <p:txBody>
          <a:bodyPr>
            <a:normAutofit fontScale="90000"/>
          </a:bodyPr>
          <a:lstStyle/>
          <a:p>
            <a:r>
              <a:rPr lang="en-GB" sz="4000" b="1" dirty="0"/>
              <a:t>Task: Adjusting training plan</a:t>
            </a:r>
            <a:br>
              <a:rPr lang="en-GB" dirty="0"/>
            </a:br>
            <a:endParaRPr lang="en-GB" dirty="0"/>
          </a:p>
        </p:txBody>
      </p:sp>
      <p:sp>
        <p:nvSpPr>
          <p:cNvPr id="4" name="Text Placeholder 3">
            <a:extLst>
              <a:ext uri="{FF2B5EF4-FFF2-40B4-BE49-F238E27FC236}">
                <a16:creationId xmlns:a16="http://schemas.microsoft.com/office/drawing/2014/main" id="{A22C72CB-9D8E-664F-911E-91AB5162FEA7}"/>
              </a:ext>
            </a:extLst>
          </p:cNvPr>
          <p:cNvSpPr>
            <a:spLocks noGrp="1"/>
          </p:cNvSpPr>
          <p:nvPr>
            <p:ph type="body" sz="quarter" idx="12"/>
          </p:nvPr>
        </p:nvSpPr>
        <p:spPr>
          <a:xfrm>
            <a:off x="232950" y="1057507"/>
            <a:ext cx="7109751" cy="3601574"/>
          </a:xfrm>
        </p:spPr>
        <p:txBody>
          <a:bodyPr/>
          <a:lstStyle/>
          <a:p>
            <a:r>
              <a:rPr lang="en-US" dirty="0"/>
              <a:t>Using the feedback, make suitable adjustments to your goals and training plan.</a:t>
            </a:r>
          </a:p>
          <a:p>
            <a:endParaRPr lang="en-US" dirty="0"/>
          </a:p>
        </p:txBody>
      </p:sp>
      <p:sp>
        <p:nvSpPr>
          <p:cNvPr id="5" name="Footer Placeholder 4">
            <a:extLst>
              <a:ext uri="{FF2B5EF4-FFF2-40B4-BE49-F238E27FC236}">
                <a16:creationId xmlns:a16="http://schemas.microsoft.com/office/drawing/2014/main" id="{0F190A0D-D765-A69E-ADA3-5D94EF280CE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8227321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D0E11-37A4-53FB-4136-87ADA17222C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ED6A90-4D79-5B64-A55F-9100478A5D7B}"/>
              </a:ext>
            </a:extLst>
          </p:cNvPr>
          <p:cNvSpPr>
            <a:spLocks noGrp="1"/>
          </p:cNvSpPr>
          <p:nvPr>
            <p:ph type="sldNum" sz="quarter" idx="11"/>
          </p:nvPr>
        </p:nvSpPr>
        <p:spPr/>
        <p:txBody>
          <a:bodyPr/>
          <a:lstStyle/>
          <a:p>
            <a:fld id="{DA2C159E-F13C-4A85-9A41-E7669D3E0D70}" type="slidenum">
              <a:rPr lang="en-GB" smtClean="0"/>
              <a:pPr/>
              <a:t>129</a:t>
            </a:fld>
            <a:endParaRPr lang="en-GB"/>
          </a:p>
        </p:txBody>
      </p:sp>
      <p:sp>
        <p:nvSpPr>
          <p:cNvPr id="3" name="Title 2">
            <a:extLst>
              <a:ext uri="{FF2B5EF4-FFF2-40B4-BE49-F238E27FC236}">
                <a16:creationId xmlns:a16="http://schemas.microsoft.com/office/drawing/2014/main" id="{B603F2AF-C86F-F438-6C8F-11145E4D4ED2}"/>
              </a:ext>
            </a:extLst>
          </p:cNvPr>
          <p:cNvSpPr>
            <a:spLocks noGrp="1"/>
          </p:cNvSpPr>
          <p:nvPr>
            <p:ph type="title"/>
          </p:nvPr>
        </p:nvSpPr>
        <p:spPr>
          <a:xfrm>
            <a:off x="232950" y="249900"/>
            <a:ext cx="8437563" cy="1062064"/>
          </a:xfrm>
        </p:spPr>
        <p:txBody>
          <a:bodyPr>
            <a:normAutofit fontScale="90000"/>
          </a:bodyPr>
          <a:lstStyle/>
          <a:p>
            <a:r>
              <a:rPr lang="en-GB" sz="4000" b="1" dirty="0"/>
              <a:t>Plenary task: Email collections manager</a:t>
            </a:r>
            <a:br>
              <a:rPr lang="en-GB" dirty="0"/>
            </a:br>
            <a:endParaRPr lang="en-GB" dirty="0"/>
          </a:p>
        </p:txBody>
      </p:sp>
      <p:sp>
        <p:nvSpPr>
          <p:cNvPr id="4" name="Text Placeholder 3">
            <a:extLst>
              <a:ext uri="{FF2B5EF4-FFF2-40B4-BE49-F238E27FC236}">
                <a16:creationId xmlns:a16="http://schemas.microsoft.com/office/drawing/2014/main" id="{5CB3E7CC-8A48-D831-7551-100B97A95383}"/>
              </a:ext>
            </a:extLst>
          </p:cNvPr>
          <p:cNvSpPr>
            <a:spLocks noGrp="1"/>
          </p:cNvSpPr>
          <p:nvPr>
            <p:ph type="body" sz="quarter" idx="12"/>
          </p:nvPr>
        </p:nvSpPr>
        <p:spPr>
          <a:xfrm>
            <a:off x="232950" y="1555685"/>
            <a:ext cx="7667625" cy="3276009"/>
          </a:xfrm>
        </p:spPr>
        <p:txBody>
          <a:bodyPr/>
          <a:lstStyle/>
          <a:p>
            <a:r>
              <a:rPr lang="en-GB" dirty="0">
                <a:latin typeface="Arial" panose="020B0604020202020204" pitchFamily="34" charset="0"/>
                <a:ea typeface="Calibri" panose="020F0502020204030204" pitchFamily="34" charset="0"/>
              </a:rPr>
              <a:t>W</a:t>
            </a:r>
            <a:r>
              <a:rPr lang="en-GB" dirty="0">
                <a:effectLst/>
                <a:latin typeface="Arial" panose="020B0604020202020204" pitchFamily="34" charset="0"/>
                <a:ea typeface="Calibri" panose="020F0502020204030204" pitchFamily="34" charset="0"/>
              </a:rPr>
              <a:t>rite a</a:t>
            </a:r>
            <a:r>
              <a:rPr lang="en-GB" dirty="0">
                <a:latin typeface="Arial" panose="020B0604020202020204" pitchFamily="34" charset="0"/>
                <a:ea typeface="Calibri" panose="020F0502020204030204" pitchFamily="34" charset="0"/>
              </a:rPr>
              <a:t>n </a:t>
            </a:r>
            <a:r>
              <a:rPr lang="en-GB" dirty="0">
                <a:effectLst/>
                <a:latin typeface="Arial" panose="020B0604020202020204" pitchFamily="34" charset="0"/>
                <a:ea typeface="Calibri" panose="020F0502020204030204" pitchFamily="34" charset="0"/>
              </a:rPr>
              <a:t>email to the collections manager who oversees the animals explaining your training plan. </a:t>
            </a:r>
          </a:p>
          <a:p>
            <a:endParaRPr lang="en-GB" dirty="0">
              <a:latin typeface="Arial" panose="020B0604020202020204" pitchFamily="34" charset="0"/>
              <a:ea typeface="Calibri" panose="020F0502020204030204" pitchFamily="34" charset="0"/>
            </a:endParaRPr>
          </a:p>
          <a:p>
            <a:r>
              <a:rPr lang="en-GB" dirty="0">
                <a:latin typeface="Arial" panose="020B0604020202020204" pitchFamily="34" charset="0"/>
                <a:ea typeface="Calibri" panose="020F0502020204030204" pitchFamily="34" charset="0"/>
              </a:rPr>
              <a:t>I</a:t>
            </a:r>
            <a:r>
              <a:rPr lang="en-GB" dirty="0">
                <a:effectLst/>
                <a:latin typeface="Arial" panose="020B0604020202020204" pitchFamily="34" charset="0"/>
                <a:ea typeface="Calibri" panose="020F0502020204030204" pitchFamily="34" charset="0"/>
              </a:rPr>
              <a:t>nclude: </a:t>
            </a:r>
          </a:p>
          <a:p>
            <a:pPr lvl="1"/>
            <a:r>
              <a:rPr lang="en-GB" dirty="0"/>
              <a:t>a summary of the plan</a:t>
            </a:r>
          </a:p>
          <a:p>
            <a:pPr lvl="1"/>
            <a:r>
              <a:rPr lang="en-GB" dirty="0"/>
              <a:t>how it improves welfare</a:t>
            </a:r>
          </a:p>
          <a:p>
            <a:pPr lvl="1"/>
            <a:r>
              <a:rPr lang="en-GB" dirty="0"/>
              <a:t>reference to your behaviour observations and data.</a:t>
            </a:r>
            <a:endParaRPr lang="en-US" dirty="0"/>
          </a:p>
        </p:txBody>
      </p:sp>
      <p:sp>
        <p:nvSpPr>
          <p:cNvPr id="5" name="Footer Placeholder 4">
            <a:extLst>
              <a:ext uri="{FF2B5EF4-FFF2-40B4-BE49-F238E27FC236}">
                <a16:creationId xmlns:a16="http://schemas.microsoft.com/office/drawing/2014/main" id="{C729C128-72C2-46EC-E4A2-9FA88F01E73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74860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723CC37-ABCC-4A97-70FD-AC883E0F5FFE}"/>
              </a:ext>
            </a:extLst>
          </p:cNvPr>
          <p:cNvSpPr>
            <a:spLocks noGrp="1"/>
          </p:cNvSpPr>
          <p:nvPr>
            <p:ph type="title"/>
          </p:nvPr>
        </p:nvSpPr>
        <p:spPr/>
        <p:txBody>
          <a:bodyPr>
            <a:normAutofit/>
          </a:bodyPr>
          <a:lstStyle/>
          <a:p>
            <a:pPr>
              <a:lnSpc>
                <a:spcPct val="100000"/>
              </a:lnSpc>
            </a:pPr>
            <a:r>
              <a:rPr lang="en-GB"/>
              <a:t>Natural behaviour​​​ examples</a:t>
            </a:r>
          </a:p>
        </p:txBody>
      </p:sp>
      <p:sp>
        <p:nvSpPr>
          <p:cNvPr id="5" name="Text Placeholder 4">
            <a:extLst>
              <a:ext uri="{FF2B5EF4-FFF2-40B4-BE49-F238E27FC236}">
                <a16:creationId xmlns:a16="http://schemas.microsoft.com/office/drawing/2014/main" id="{4B7C9B87-7E15-3F36-6D0F-2462D47F9137}"/>
              </a:ext>
            </a:extLst>
          </p:cNvPr>
          <p:cNvSpPr>
            <a:spLocks noGrp="1"/>
          </p:cNvSpPr>
          <p:nvPr>
            <p:ph type="body" sz="quarter" idx="12"/>
          </p:nvPr>
        </p:nvSpPr>
        <p:spPr/>
        <p:txBody>
          <a:bodyPr vert="horz" lIns="0" tIns="0" rIns="0" bIns="0" rtlCol="0" anchor="t">
            <a:noAutofit/>
          </a:bodyPr>
          <a:lstStyle/>
          <a:p>
            <a:r>
              <a:rPr lang="en-GB" dirty="0"/>
              <a:t>Two specific animal species examples with regards to natural behaviour:</a:t>
            </a:r>
          </a:p>
          <a:p>
            <a:pPr lvl="1">
              <a:lnSpc>
                <a:spcPct val="100000"/>
              </a:lnSpc>
            </a:pPr>
            <a:r>
              <a:rPr lang="en-GB" dirty="0">
                <a:cs typeface="Arial"/>
              </a:rPr>
              <a:t>meerkat</a:t>
            </a:r>
          </a:p>
          <a:p>
            <a:pPr lvl="1">
              <a:lnSpc>
                <a:spcPct val="100000"/>
              </a:lnSpc>
            </a:pPr>
            <a:r>
              <a:rPr lang="en-GB" dirty="0">
                <a:cs typeface="Arial"/>
              </a:rPr>
              <a:t>elephant.</a:t>
            </a:r>
          </a:p>
          <a:p>
            <a:endParaRPr lang="en-GB" dirty="0">
              <a:cs typeface="Arial"/>
            </a:endParaRPr>
          </a:p>
        </p:txBody>
      </p:sp>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13</a:t>
            </a:fld>
            <a:endParaRPr lang="en-GB"/>
          </a:p>
        </p:txBody>
      </p:sp>
    </p:spTree>
    <p:extLst>
      <p:ext uri="{BB962C8B-B14F-4D97-AF65-F5344CB8AC3E}">
        <p14:creationId xmlns:p14="http://schemas.microsoft.com/office/powerpoint/2010/main" val="3485225555"/>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2CA582-097E-D3D2-822A-6C9AC65F0BF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0BF3710-C7A4-AD79-853C-30528F760BCA}"/>
              </a:ext>
            </a:extLst>
          </p:cNvPr>
          <p:cNvSpPr>
            <a:spLocks noGrp="1"/>
          </p:cNvSpPr>
          <p:nvPr>
            <p:ph type="sldNum" sz="quarter" idx="11"/>
          </p:nvPr>
        </p:nvSpPr>
        <p:spPr/>
        <p:txBody>
          <a:bodyPr/>
          <a:lstStyle/>
          <a:p>
            <a:fld id="{DA2C159E-F13C-4A85-9A41-E7669D3E0D70}" type="slidenum">
              <a:rPr lang="en-GB" smtClean="0"/>
              <a:pPr/>
              <a:t>130</a:t>
            </a:fld>
            <a:endParaRPr lang="en-GB"/>
          </a:p>
        </p:txBody>
      </p:sp>
      <p:sp>
        <p:nvSpPr>
          <p:cNvPr id="3" name="Title 2">
            <a:extLst>
              <a:ext uri="{FF2B5EF4-FFF2-40B4-BE49-F238E27FC236}">
                <a16:creationId xmlns:a16="http://schemas.microsoft.com/office/drawing/2014/main" id="{A1201FE2-C32C-7BFD-0035-DB83E18FBE76}"/>
              </a:ext>
            </a:extLst>
          </p:cNvPr>
          <p:cNvSpPr>
            <a:spLocks noGrp="1"/>
          </p:cNvSpPr>
          <p:nvPr>
            <p:ph type="title"/>
          </p:nvPr>
        </p:nvSpPr>
        <p:spPr/>
        <p:txBody>
          <a:bodyPr/>
          <a:lstStyle/>
          <a:p>
            <a:r>
              <a:rPr lang="en-US" dirty="0"/>
              <a:t>Next steps</a:t>
            </a:r>
            <a:endParaRPr lang="en-GB" dirty="0"/>
          </a:p>
        </p:txBody>
      </p:sp>
      <p:sp>
        <p:nvSpPr>
          <p:cNvPr id="4" name="Text Placeholder 3">
            <a:extLst>
              <a:ext uri="{FF2B5EF4-FFF2-40B4-BE49-F238E27FC236}">
                <a16:creationId xmlns:a16="http://schemas.microsoft.com/office/drawing/2014/main" id="{0EBE1454-CCE7-D973-A427-AEAEAA98600A}"/>
              </a:ext>
            </a:extLst>
          </p:cNvPr>
          <p:cNvSpPr>
            <a:spLocks noGrp="1"/>
          </p:cNvSpPr>
          <p:nvPr>
            <p:ph type="body" sz="quarter" idx="12"/>
          </p:nvPr>
        </p:nvSpPr>
        <p:spPr>
          <a:xfrm>
            <a:off x="234000" y="986400"/>
            <a:ext cx="8504363" cy="3601574"/>
          </a:xfrm>
        </p:spPr>
        <p:txBody>
          <a:bodyPr/>
          <a:lstStyle/>
          <a:p>
            <a:pPr marL="457200" indent="-457200">
              <a:buFont typeface="+mj-lt"/>
              <a:buAutoNum type="arabicPeriod"/>
            </a:pPr>
            <a:r>
              <a:rPr lang="en-US" dirty="0"/>
              <a:t>Review materials from lessons 1–9 and collate notes in preparation for lesson 10 (bring to next lesson).</a:t>
            </a:r>
            <a:br>
              <a:rPr lang="en-US" dirty="0"/>
            </a:br>
            <a:endParaRPr lang="en-US" dirty="0"/>
          </a:p>
          <a:p>
            <a:pPr marL="457200" indent="-457200">
              <a:buFont typeface="+mj-lt"/>
              <a:buAutoNum type="arabicPeriod"/>
            </a:pPr>
            <a:r>
              <a:rPr lang="en-US" dirty="0"/>
              <a:t>Review feedback from the email to the collection manager.</a:t>
            </a:r>
          </a:p>
        </p:txBody>
      </p:sp>
      <p:sp>
        <p:nvSpPr>
          <p:cNvPr id="5" name="Footer Placeholder 4">
            <a:extLst>
              <a:ext uri="{FF2B5EF4-FFF2-40B4-BE49-F238E27FC236}">
                <a16:creationId xmlns:a16="http://schemas.microsoft.com/office/drawing/2014/main" id="{EAC8545C-56BE-B33F-CD37-7279A5DCD1A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7158231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10 </a:t>
            </a:r>
            <a:endParaRPr lang="en-US">
              <a:cs typeface="Arial"/>
            </a:endParaRP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US">
                <a:solidFill>
                  <a:srgbClr val="FFFFFF"/>
                </a:solidFill>
              </a:rPr>
              <a:t>Proposing solutions to influence positive animal </a:t>
            </a:r>
            <a:r>
              <a:rPr lang="en-US" err="1">
                <a:solidFill>
                  <a:srgbClr val="FFFFFF"/>
                </a:solidFill>
              </a:rPr>
              <a:t>behaviour</a:t>
            </a:r>
            <a:endParaRPr lang="en-US" err="1"/>
          </a:p>
        </p:txBody>
      </p:sp>
    </p:spTree>
    <p:extLst>
      <p:ext uri="{BB962C8B-B14F-4D97-AF65-F5344CB8AC3E}">
        <p14:creationId xmlns:p14="http://schemas.microsoft.com/office/powerpoint/2010/main" val="235711716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dirty="0"/>
              <a:t>Starter: Task</a:t>
            </a:r>
            <a:endParaRPr lang="en-US" dirty="0"/>
          </a:p>
        </p:txBody>
      </p:sp>
      <p:sp>
        <p:nvSpPr>
          <p:cNvPr id="5" name="Text Placeholder 4"/>
          <p:cNvSpPr>
            <a:spLocks noGrp="1"/>
          </p:cNvSpPr>
          <p:nvPr>
            <p:ph type="body" sz="quarter" idx="12"/>
          </p:nvPr>
        </p:nvSpPr>
        <p:spPr>
          <a:xfrm>
            <a:off x="234001" y="986400"/>
            <a:ext cx="7521212" cy="3601574"/>
          </a:xfrm>
        </p:spPr>
        <p:txBody>
          <a:bodyPr vert="horz" lIns="0" tIns="0" rIns="0" bIns="0" rtlCol="0" anchor="t">
            <a:noAutofit/>
          </a:bodyPr>
          <a:lstStyle/>
          <a:p>
            <a:r>
              <a:rPr lang="en-GB" dirty="0">
                <a:solidFill>
                  <a:srgbClr val="000000"/>
                </a:solidFill>
                <a:ea typeface="+mn-lt"/>
                <a:cs typeface="+mn-lt"/>
              </a:rPr>
              <a:t>Watch the video clip and identify as many behaviours as you can.</a:t>
            </a:r>
            <a:endParaRPr lang="en-GB" dirty="0">
              <a:ea typeface="+mn-lt"/>
              <a:cs typeface="+mn-lt"/>
            </a:endParaRPr>
          </a:p>
          <a:p>
            <a:endParaRPr lang="en-GB" dirty="0">
              <a:solidFill>
                <a:srgbClr val="000000"/>
              </a:solidFill>
              <a:cs typeface="Arial"/>
            </a:endParaRPr>
          </a:p>
          <a:p>
            <a:br>
              <a:rPr lang="en-GB" dirty="0"/>
            </a:br>
            <a:endParaRPr lang="en-GB"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132</a:t>
            </a:fld>
            <a:endParaRPr lang="en-GB"/>
          </a:p>
        </p:txBody>
      </p:sp>
      <p:pic>
        <p:nvPicPr>
          <p:cNvPr id="2" name="Online Media 1" title="Lesson 10 - Exotic behaviours starter clip">
            <a:hlinkClick r:id="" action="ppaction://media"/>
            <a:extLst>
              <a:ext uri="{FF2B5EF4-FFF2-40B4-BE49-F238E27FC236}">
                <a16:creationId xmlns:a16="http://schemas.microsoft.com/office/drawing/2014/main" id="{DFAC559F-9D9F-29A4-F2FB-856A788D2164}"/>
              </a:ext>
            </a:extLst>
          </p:cNvPr>
          <p:cNvPicPr>
            <a:picLocks noRot="1" noChangeAspect="1"/>
          </p:cNvPicPr>
          <p:nvPr>
            <a:videoFile r:link="rId1"/>
          </p:nvPr>
        </p:nvPicPr>
        <p:blipFill>
          <a:blip r:embed="rId4"/>
          <a:stretch>
            <a:fillRect/>
          </a:stretch>
        </p:blipFill>
        <p:spPr>
          <a:xfrm>
            <a:off x="2064131" y="1809263"/>
            <a:ext cx="4775200" cy="2697988"/>
          </a:xfrm>
          <a:prstGeom prst="rect">
            <a:avLst/>
          </a:prstGeom>
        </p:spPr>
      </p:pic>
    </p:spTree>
    <p:extLst>
      <p:ext uri="{BB962C8B-B14F-4D97-AF65-F5344CB8AC3E}">
        <p14:creationId xmlns:p14="http://schemas.microsoft.com/office/powerpoint/2010/main" val="2331894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2"/>
                </p:tgtEl>
              </p:cMediaNode>
            </p:video>
            <p:seq concurrent="1" nextAc="seek">
              <p:cTn id="8" restart="whenNotActive" fill="hold" evtFilter="cancelBubble" nodeType="interactiveSeq">
                <p:stCondLst>
                  <p:cond evt="onClick" delay="0">
                    <p:tgtEl>
                      <p:spTgt spid="2"/>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2"/>
                                        </p:tgtEl>
                                      </p:cBhvr>
                                    </p:cmd>
                                  </p:childTnLst>
                                </p:cTn>
                              </p:par>
                            </p:childTnLst>
                          </p:cTn>
                        </p:par>
                      </p:childTnLst>
                    </p:cTn>
                  </p:par>
                </p:childTnLst>
              </p:cTn>
              <p:nextCondLst>
                <p:cond evt="onClick" delay="0">
                  <p:tgtEl>
                    <p:spTgt spid="2"/>
                  </p:tgtEl>
                </p:cond>
              </p:nextCondLst>
            </p:seq>
          </p:childTnLst>
        </p:cTn>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9ABF381-C5A3-6792-D662-3B962D829198}"/>
              </a:ext>
            </a:extLst>
          </p:cNvPr>
          <p:cNvSpPr>
            <a:spLocks noGrp="1"/>
          </p:cNvSpPr>
          <p:nvPr>
            <p:ph type="sldNum" sz="quarter" idx="11"/>
          </p:nvPr>
        </p:nvSpPr>
        <p:spPr/>
        <p:txBody>
          <a:bodyPr/>
          <a:lstStyle/>
          <a:p>
            <a:fld id="{DA2C159E-F13C-4A85-9A41-E7669D3E0D70}" type="slidenum">
              <a:rPr lang="en-GB" smtClean="0"/>
              <a:pPr/>
              <a:t>133</a:t>
            </a:fld>
            <a:endParaRPr lang="en-GB"/>
          </a:p>
        </p:txBody>
      </p:sp>
      <p:sp>
        <p:nvSpPr>
          <p:cNvPr id="3" name="Title 2">
            <a:extLst>
              <a:ext uri="{FF2B5EF4-FFF2-40B4-BE49-F238E27FC236}">
                <a16:creationId xmlns:a16="http://schemas.microsoft.com/office/drawing/2014/main" id="{A2AE821C-6186-0F1C-22F4-2ED324EC24EF}"/>
              </a:ext>
            </a:extLst>
          </p:cNvPr>
          <p:cNvSpPr>
            <a:spLocks noGrp="1"/>
          </p:cNvSpPr>
          <p:nvPr>
            <p:ph type="title"/>
          </p:nvPr>
        </p:nvSpPr>
        <p:spPr/>
        <p:txBody>
          <a:bodyPr/>
          <a:lstStyle/>
          <a:p>
            <a:r>
              <a:rPr lang="en-GB" dirty="0"/>
              <a:t>List of behaviours</a:t>
            </a:r>
          </a:p>
        </p:txBody>
      </p:sp>
      <p:sp>
        <p:nvSpPr>
          <p:cNvPr id="5" name="Footer Placeholder 4">
            <a:extLst>
              <a:ext uri="{FF2B5EF4-FFF2-40B4-BE49-F238E27FC236}">
                <a16:creationId xmlns:a16="http://schemas.microsoft.com/office/drawing/2014/main" id="{89709BB4-05CE-1F4A-D79C-86623EAF016A}"/>
              </a:ext>
            </a:extLst>
          </p:cNvPr>
          <p:cNvSpPr>
            <a:spLocks noGrp="1"/>
          </p:cNvSpPr>
          <p:nvPr>
            <p:ph type="ftr" sz="quarter" idx="10"/>
          </p:nvPr>
        </p:nvSpPr>
        <p:spPr/>
        <p:txBody>
          <a:bodyPr/>
          <a:lstStyle/>
          <a:p>
            <a:r>
              <a:rPr lang="en-GB"/>
              <a:t>Education &amp; Training Foundation</a:t>
            </a:r>
          </a:p>
        </p:txBody>
      </p:sp>
      <p:graphicFrame>
        <p:nvGraphicFramePr>
          <p:cNvPr id="8" name="Table 7">
            <a:extLst>
              <a:ext uri="{FF2B5EF4-FFF2-40B4-BE49-F238E27FC236}">
                <a16:creationId xmlns:a16="http://schemas.microsoft.com/office/drawing/2014/main" id="{91BC0861-55E9-B31C-A459-CCFBB6836B5E}"/>
              </a:ext>
            </a:extLst>
          </p:cNvPr>
          <p:cNvGraphicFramePr>
            <a:graphicFrameLocks noGrp="1"/>
          </p:cNvGraphicFramePr>
          <p:nvPr>
            <p:extLst>
              <p:ext uri="{D42A27DB-BD31-4B8C-83A1-F6EECF244321}">
                <p14:modId xmlns:p14="http://schemas.microsoft.com/office/powerpoint/2010/main" val="3178795009"/>
              </p:ext>
            </p:extLst>
          </p:nvPr>
        </p:nvGraphicFramePr>
        <p:xfrm>
          <a:off x="232950" y="1166654"/>
          <a:ext cx="8250100" cy="3383280"/>
        </p:xfrm>
        <a:graphic>
          <a:graphicData uri="http://schemas.openxmlformats.org/drawingml/2006/table">
            <a:tbl>
              <a:tblPr firstRow="1" bandRow="1">
                <a:tableStyleId>{5C22544A-7EE6-4342-B048-85BDC9FD1C3A}</a:tableStyleId>
              </a:tblPr>
              <a:tblGrid>
                <a:gridCol w="4125050">
                  <a:extLst>
                    <a:ext uri="{9D8B030D-6E8A-4147-A177-3AD203B41FA5}">
                      <a16:colId xmlns:a16="http://schemas.microsoft.com/office/drawing/2014/main" val="2900099580"/>
                    </a:ext>
                  </a:extLst>
                </a:gridCol>
                <a:gridCol w="4125050">
                  <a:extLst>
                    <a:ext uri="{9D8B030D-6E8A-4147-A177-3AD203B41FA5}">
                      <a16:colId xmlns:a16="http://schemas.microsoft.com/office/drawing/2014/main" val="1519242185"/>
                    </a:ext>
                  </a:extLst>
                </a:gridCol>
              </a:tblGrid>
              <a:tr h="660690">
                <a:tc>
                  <a:txBody>
                    <a:bodyPr/>
                    <a:lstStyle/>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Locomotion</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Play​</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Aggression</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Territorial ​</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Feeding​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Socio-sexual</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Reproduction​</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Displacement behaviour​</a:t>
                      </a:r>
                    </a:p>
                  </a:txBody>
                  <a:tcPr>
                    <a:noFill/>
                  </a:tcPr>
                </a:tc>
                <a:tc>
                  <a:txBody>
                    <a:bodyPr/>
                    <a:lstStyle/>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Crib-biting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Grooming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Excessive grooming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Foraging​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Hyperactivity</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Excessive inactivity</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Pacing​</a:t>
                      </a:r>
                    </a:p>
                    <a:p>
                      <a:pPr marL="270000" lvl="1" indent="-270000" algn="l" defTabSz="914400" rtl="0" eaLnBrk="1" latinLnBrk="0" hangingPunct="1">
                        <a:lnSpc>
                          <a:spcPct val="100000"/>
                        </a:lnSpc>
                        <a:spcBef>
                          <a:spcPts val="0"/>
                        </a:spcBef>
                        <a:buFont typeface="Arial" panose="020B0604020202020204" pitchFamily="34" charset="0"/>
                        <a:buChar char="–"/>
                      </a:pPr>
                      <a:r>
                        <a:rPr lang="en-GB" sz="2400" b="0" kern="1200" dirty="0">
                          <a:solidFill>
                            <a:schemeClr val="tx1"/>
                          </a:solidFill>
                          <a:latin typeface="+mn-lt"/>
                          <a:ea typeface="+mn-ea"/>
                          <a:cs typeface="+mn-cs"/>
                        </a:rPr>
                        <a:t> Self-mutilation​</a:t>
                      </a:r>
                    </a:p>
                    <a:p>
                      <a:pPr marL="270000" lvl="1" indent="-270000" algn="l" defTabSz="914400" rtl="0" eaLnBrk="1" latinLnBrk="0" hangingPunct="1">
                        <a:lnSpc>
                          <a:spcPct val="100000"/>
                        </a:lnSpc>
                        <a:spcBef>
                          <a:spcPts val="0"/>
                        </a:spcBef>
                        <a:buFont typeface="Arial" panose="020B0604020202020204" pitchFamily="34" charset="0"/>
                        <a:buChar char="–"/>
                      </a:pPr>
                      <a:endParaRPr lang="en-GB" sz="2400" b="0" kern="1200" dirty="0">
                        <a:solidFill>
                          <a:schemeClr val="tx1"/>
                        </a:solidFill>
                        <a:latin typeface="+mn-lt"/>
                        <a:ea typeface="+mn-ea"/>
                        <a:cs typeface="+mn-cs"/>
                      </a:endParaRPr>
                    </a:p>
                  </a:txBody>
                  <a:tcPr>
                    <a:noFill/>
                  </a:tcPr>
                </a:tc>
                <a:extLst>
                  <a:ext uri="{0D108BD9-81ED-4DB2-BD59-A6C34878D82A}">
                    <a16:rowId xmlns:a16="http://schemas.microsoft.com/office/drawing/2014/main" val="1737917829"/>
                  </a:ext>
                </a:extLst>
              </a:tr>
            </a:tbl>
          </a:graphicData>
        </a:graphic>
      </p:graphicFrame>
    </p:spTree>
    <p:extLst>
      <p:ext uri="{BB962C8B-B14F-4D97-AF65-F5344CB8AC3E}">
        <p14:creationId xmlns:p14="http://schemas.microsoft.com/office/powerpoint/2010/main" val="71721502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fld id="{DA2C159E-F13C-4A85-9A41-E7669D3E0D70}" type="slidenum">
              <a:rPr lang="en-GB" smtClean="0"/>
              <a:pPr/>
              <a:t>134</a:t>
            </a:fld>
            <a:endParaRPr lang="en-GB"/>
          </a:p>
        </p:txBody>
      </p:sp>
      <p:sp>
        <p:nvSpPr>
          <p:cNvPr id="12" name="Title 11"/>
          <p:cNvSpPr>
            <a:spLocks noGrp="1"/>
          </p:cNvSpPr>
          <p:nvPr>
            <p:ph type="title"/>
          </p:nvPr>
        </p:nvSpPr>
        <p:spPr/>
        <p:txBody>
          <a:bodyPr>
            <a:normAutofit/>
          </a:bodyPr>
          <a:lstStyle/>
          <a:p>
            <a:r>
              <a:rPr lang="en-GB"/>
              <a:t>Task: Dutch rabbit or Syrian hamster</a:t>
            </a:r>
            <a:endParaRPr lang="en-GB" sz="3600"/>
          </a:p>
        </p:txBody>
      </p:sp>
      <p:sp>
        <p:nvSpPr>
          <p:cNvPr id="5" name="Text Placeholder 4"/>
          <p:cNvSpPr>
            <a:spLocks noGrp="1"/>
          </p:cNvSpPr>
          <p:nvPr>
            <p:ph type="body" sz="quarter" idx="12"/>
          </p:nvPr>
        </p:nvSpPr>
        <p:spPr>
          <a:xfrm>
            <a:off x="232950" y="1057507"/>
            <a:ext cx="6820993" cy="3601574"/>
          </a:xfrm>
        </p:spPr>
        <p:txBody>
          <a:bodyPr vert="horz" lIns="0" tIns="0" rIns="0" bIns="0" rtlCol="0" anchor="t">
            <a:noAutofit/>
          </a:bodyPr>
          <a:lstStyle/>
          <a:p>
            <a:pPr marL="457200" indent="-457200">
              <a:buFont typeface="+mj-lt"/>
              <a:buAutoNum type="arabicPeriod"/>
            </a:pPr>
            <a:r>
              <a:rPr lang="en-GB" dirty="0">
                <a:cs typeface="Arial"/>
              </a:rPr>
              <a:t>Read the case study allocated. </a:t>
            </a:r>
            <a:br>
              <a:rPr lang="en-GB" dirty="0">
                <a:cs typeface="Arial"/>
              </a:rPr>
            </a:br>
            <a:endParaRPr lang="en-GB" dirty="0">
              <a:cs typeface="Arial"/>
            </a:endParaRPr>
          </a:p>
          <a:p>
            <a:pPr marL="457200" indent="-457200">
              <a:buFont typeface="+mj-lt"/>
              <a:buAutoNum type="arabicPeriod"/>
            </a:pPr>
            <a:r>
              <a:rPr lang="en-GB" dirty="0">
                <a:cs typeface="Arial"/>
              </a:rPr>
              <a:t>Complete the Animal training plan template, proposing solutions to influence positive animal behaviour.  </a:t>
            </a:r>
            <a:endParaRPr lang="en-GB" dirty="0"/>
          </a:p>
          <a:p>
            <a:endParaRPr lang="en-GB"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255853580"/>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a:t>Preparing for peer review analysis</a:t>
            </a:r>
            <a:endParaRPr lang="en-GB" sz="3600"/>
          </a:p>
        </p:txBody>
      </p:sp>
      <p:sp>
        <p:nvSpPr>
          <p:cNvPr id="5" name="Text Placeholder 4"/>
          <p:cNvSpPr>
            <a:spLocks noGrp="1"/>
          </p:cNvSpPr>
          <p:nvPr>
            <p:ph type="body" sz="quarter" idx="12"/>
          </p:nvPr>
        </p:nvSpPr>
        <p:spPr>
          <a:xfrm>
            <a:off x="232950" y="1057507"/>
            <a:ext cx="7667625" cy="3601574"/>
          </a:xfrm>
        </p:spPr>
        <p:txBody>
          <a:bodyPr vert="horz" lIns="0" tIns="0" rIns="0" bIns="0" rtlCol="0" anchor="t">
            <a:noAutofit/>
          </a:bodyPr>
          <a:lstStyle/>
          <a:p>
            <a:pPr marL="457200" indent="-457200">
              <a:buFont typeface="+mj-lt"/>
              <a:buAutoNum type="arabicPeriod"/>
            </a:pPr>
            <a:r>
              <a:rPr lang="en-GB" dirty="0"/>
              <a:t>Read the peer </a:t>
            </a:r>
            <a:r>
              <a:rPr lang="en-GB" dirty="0">
                <a:cs typeface="Arial"/>
              </a:rPr>
              <a:t>review </a:t>
            </a:r>
            <a:r>
              <a:rPr lang="en-GB" dirty="0"/>
              <a:t>pro forma.</a:t>
            </a:r>
            <a:endParaRPr lang="en-US" dirty="0"/>
          </a:p>
          <a:p>
            <a:pPr marL="457200" indent="-457200">
              <a:buFont typeface="+mj-lt"/>
              <a:buAutoNum type="arabicPeriod"/>
            </a:pPr>
            <a:endParaRPr lang="en-GB" dirty="0">
              <a:cs typeface="Arial"/>
            </a:endParaRPr>
          </a:p>
          <a:p>
            <a:pPr marL="457200" indent="-457200">
              <a:buFont typeface="+mj-lt"/>
              <a:buAutoNum type="arabicPeriod"/>
            </a:pPr>
            <a:r>
              <a:rPr lang="en-GB" dirty="0">
                <a:cs typeface="Arial"/>
              </a:rPr>
              <a:t>Prepare five-minute oral presentation.</a:t>
            </a:r>
            <a:br>
              <a:rPr lang="en-GB" dirty="0">
                <a:cs typeface="Arial"/>
              </a:rPr>
            </a:br>
            <a:endParaRPr lang="en-GB" dirty="0">
              <a:cs typeface="Arial"/>
            </a:endParaRPr>
          </a:p>
          <a:p>
            <a:r>
              <a:rPr lang="en-GB" dirty="0">
                <a:cs typeface="Arial"/>
              </a:rPr>
              <a:t>Include: </a:t>
            </a:r>
          </a:p>
          <a:p>
            <a:pPr lvl="1">
              <a:lnSpc>
                <a:spcPct val="100000"/>
              </a:lnSpc>
            </a:pPr>
            <a:r>
              <a:rPr lang="en-GB" dirty="0">
                <a:cs typeface="Arial"/>
              </a:rPr>
              <a:t>a brief animal profile</a:t>
            </a:r>
          </a:p>
          <a:p>
            <a:pPr lvl="1">
              <a:lnSpc>
                <a:spcPct val="100000"/>
              </a:lnSpc>
            </a:pPr>
            <a:r>
              <a:rPr lang="en-GB" dirty="0">
                <a:cs typeface="Arial"/>
              </a:rPr>
              <a:t>atypical behaviours and factors</a:t>
            </a:r>
          </a:p>
          <a:p>
            <a:pPr lvl="1">
              <a:lnSpc>
                <a:spcPct val="100000"/>
              </a:lnSpc>
            </a:pPr>
            <a:r>
              <a:rPr lang="en-GB" dirty="0">
                <a:cs typeface="Arial"/>
              </a:rPr>
              <a:t>suggested training techniques.</a:t>
            </a:r>
          </a:p>
          <a:p>
            <a:pPr marL="685800" lvl="1" indent="-342900">
              <a:buFont typeface="Arial" panose="020B0604020202020204" pitchFamily="34" charset="0"/>
              <a:buChar char="•"/>
            </a:pPr>
            <a:endParaRPr lang="en-GB" dirty="0">
              <a:cs typeface="Arial"/>
            </a:endParaRPr>
          </a:p>
          <a:p>
            <a:endParaRPr lang="en-GB"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135</a:t>
            </a:fld>
            <a:endParaRPr lang="en-GB"/>
          </a:p>
        </p:txBody>
      </p:sp>
    </p:spTree>
    <p:extLst>
      <p:ext uri="{BB962C8B-B14F-4D97-AF65-F5344CB8AC3E}">
        <p14:creationId xmlns:p14="http://schemas.microsoft.com/office/powerpoint/2010/main" val="1072266697"/>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a:t>Peer review analysis</a:t>
            </a:r>
            <a:endParaRPr lang="en-GB" sz="3600"/>
          </a:p>
        </p:txBody>
      </p:sp>
      <p:sp>
        <p:nvSpPr>
          <p:cNvPr id="5" name="Text Placeholder 4"/>
          <p:cNvSpPr>
            <a:spLocks noGrp="1"/>
          </p:cNvSpPr>
          <p:nvPr>
            <p:ph type="body" sz="quarter" idx="12"/>
          </p:nvPr>
        </p:nvSpPr>
        <p:spPr>
          <a:xfrm>
            <a:off x="232950" y="1057507"/>
            <a:ext cx="7809970" cy="3601574"/>
          </a:xfrm>
        </p:spPr>
        <p:txBody>
          <a:bodyPr vert="horz" lIns="0" tIns="0" rIns="0" bIns="0" rtlCol="0" anchor="t">
            <a:noAutofit/>
          </a:bodyPr>
          <a:lstStyle/>
          <a:p>
            <a:r>
              <a:rPr lang="en-GB" dirty="0"/>
              <a:t>In allocated pairs, each present your Animal training plan. </a:t>
            </a:r>
          </a:p>
          <a:p>
            <a:endParaRPr lang="en-GB" dirty="0"/>
          </a:p>
          <a:p>
            <a:r>
              <a:rPr lang="en-GB" dirty="0"/>
              <a:t>Provide feedback using the peer review pro forma.</a:t>
            </a:r>
          </a:p>
          <a:p>
            <a:endParaRPr lang="en-GB"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136</a:t>
            </a:fld>
            <a:endParaRPr lang="en-GB"/>
          </a:p>
        </p:txBody>
      </p:sp>
    </p:spTree>
    <p:extLst>
      <p:ext uri="{BB962C8B-B14F-4D97-AF65-F5344CB8AC3E}">
        <p14:creationId xmlns:p14="http://schemas.microsoft.com/office/powerpoint/2010/main" val="618385882"/>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a:cs typeface="Arial"/>
              </a:rPr>
              <a:t>Plenary</a:t>
            </a:r>
            <a:endParaRPr lang="en-GB" sz="3600"/>
          </a:p>
        </p:txBody>
      </p:sp>
      <p:sp>
        <p:nvSpPr>
          <p:cNvPr id="5" name="Text Placeholder 4"/>
          <p:cNvSpPr>
            <a:spLocks noGrp="1"/>
          </p:cNvSpPr>
          <p:nvPr>
            <p:ph type="body" sz="quarter" idx="12"/>
          </p:nvPr>
        </p:nvSpPr>
        <p:spPr/>
        <p:txBody>
          <a:bodyPr vert="horz" lIns="0" tIns="0" rIns="0" bIns="0" rtlCol="0" anchor="t">
            <a:noAutofit/>
          </a:bodyPr>
          <a:lstStyle/>
          <a:p>
            <a:r>
              <a:rPr lang="en-GB" dirty="0"/>
              <a:t>Complete the </a:t>
            </a:r>
            <a:r>
              <a:rPr lang="en-US" dirty="0"/>
              <a:t>Animal </a:t>
            </a:r>
            <a:r>
              <a:rPr lang="en-US" dirty="0" err="1"/>
              <a:t>behaviour</a:t>
            </a:r>
            <a:r>
              <a:rPr lang="en-US" dirty="0"/>
              <a:t> confidence rating worksheet.</a:t>
            </a:r>
            <a:endParaRPr lang="en-GB" dirty="0">
              <a:cs typeface="Arial"/>
            </a:endParaRPr>
          </a:p>
          <a:p>
            <a:endParaRPr lang="en-GB" dirty="0">
              <a:cs typeface="Arial"/>
            </a:endParaRPr>
          </a:p>
          <a:p>
            <a:r>
              <a:rPr lang="en-GB" dirty="0">
                <a:cs typeface="Arial"/>
              </a:rPr>
              <a:t>Create SMART targets identifying how you will further develop your skills and knowledge around the</a:t>
            </a:r>
          </a:p>
          <a:p>
            <a:pPr marL="342900" indent="-342900">
              <a:buFont typeface="Arial" panose="020B0604020202020204" pitchFamily="34" charset="0"/>
              <a:buChar char="•"/>
            </a:pPr>
            <a:r>
              <a:rPr lang="en-GB" dirty="0">
                <a:cs typeface="Arial"/>
              </a:rPr>
              <a:t>techniques to influence positive animal behaviour;</a:t>
            </a:r>
          </a:p>
          <a:p>
            <a:pPr marL="342900" indent="-342900">
              <a:buFont typeface="Arial" panose="020B0604020202020204" pitchFamily="34" charset="0"/>
              <a:buChar char="•"/>
            </a:pPr>
            <a:r>
              <a:rPr lang="en-GB" dirty="0">
                <a:cs typeface="Arial"/>
              </a:rPr>
              <a:t>needs of different animals; </a:t>
            </a:r>
          </a:p>
          <a:p>
            <a:pPr marL="342900" indent="-342900">
              <a:buFont typeface="Arial" panose="020B0604020202020204" pitchFamily="34" charset="0"/>
              <a:buChar char="•"/>
            </a:pPr>
            <a:r>
              <a:rPr lang="en-GB" dirty="0">
                <a:cs typeface="Arial"/>
              </a:rPr>
              <a:t>working in different environments.  </a:t>
            </a:r>
          </a:p>
          <a:p>
            <a:endParaRPr lang="en-GB"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137</a:t>
            </a:fld>
            <a:endParaRPr lang="en-GB"/>
          </a:p>
        </p:txBody>
      </p:sp>
    </p:spTree>
    <p:extLst>
      <p:ext uri="{BB962C8B-B14F-4D97-AF65-F5344CB8AC3E}">
        <p14:creationId xmlns:p14="http://schemas.microsoft.com/office/powerpoint/2010/main" val="137613092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8DF8A8-5ACA-88B0-23AD-B535292E19FC}"/>
              </a:ext>
            </a:extLst>
          </p:cNvPr>
          <p:cNvSpPr>
            <a:spLocks noGrp="1"/>
          </p:cNvSpPr>
          <p:nvPr>
            <p:ph type="sldNum" sz="quarter" idx="11"/>
          </p:nvPr>
        </p:nvSpPr>
        <p:spPr/>
        <p:txBody>
          <a:bodyPr/>
          <a:lstStyle/>
          <a:p>
            <a:fld id="{DA2C159E-F13C-4A85-9A41-E7669D3E0D70}" type="slidenum">
              <a:rPr lang="en-GB" smtClean="0"/>
              <a:pPr/>
              <a:t>138</a:t>
            </a:fld>
            <a:endParaRPr lang="en-GB"/>
          </a:p>
        </p:txBody>
      </p:sp>
      <p:sp>
        <p:nvSpPr>
          <p:cNvPr id="3" name="Title 2">
            <a:extLst>
              <a:ext uri="{FF2B5EF4-FFF2-40B4-BE49-F238E27FC236}">
                <a16:creationId xmlns:a16="http://schemas.microsoft.com/office/drawing/2014/main" id="{10FB1A22-8B38-826A-FD97-F8FB51152707}"/>
              </a:ext>
            </a:extLst>
          </p:cNvPr>
          <p:cNvSpPr>
            <a:spLocks noGrp="1"/>
          </p:cNvSpPr>
          <p:nvPr>
            <p:ph type="title"/>
          </p:nvPr>
        </p:nvSpPr>
        <p:spPr/>
        <p:txBody>
          <a:bodyPr/>
          <a:lstStyle/>
          <a:p>
            <a:r>
              <a:rPr lang="en-GB" dirty="0">
                <a:cs typeface="Arial"/>
              </a:rPr>
              <a:t>Next steps: Applying learning</a:t>
            </a:r>
            <a:endParaRPr lang="en-US" dirty="0"/>
          </a:p>
        </p:txBody>
      </p:sp>
      <p:sp>
        <p:nvSpPr>
          <p:cNvPr id="4" name="Text Placeholder 3">
            <a:extLst>
              <a:ext uri="{FF2B5EF4-FFF2-40B4-BE49-F238E27FC236}">
                <a16:creationId xmlns:a16="http://schemas.microsoft.com/office/drawing/2014/main" id="{653A95A4-72ED-B09A-AA90-A07B782B6248}"/>
              </a:ext>
            </a:extLst>
          </p:cNvPr>
          <p:cNvSpPr>
            <a:spLocks noGrp="1"/>
          </p:cNvSpPr>
          <p:nvPr>
            <p:ph type="body" sz="quarter" idx="12"/>
          </p:nvPr>
        </p:nvSpPr>
        <p:spPr/>
        <p:txBody>
          <a:bodyPr/>
          <a:lstStyle/>
          <a:p>
            <a:r>
              <a:rPr lang="en-GB" dirty="0">
                <a:effectLst/>
                <a:ea typeface="Calibri" panose="020F0502020204030204" pitchFamily="34" charset="0"/>
              </a:rPr>
              <a:t>Apply learning of solutions to influence positive animal behaviour to other animals. </a:t>
            </a:r>
          </a:p>
          <a:p>
            <a:endParaRPr lang="en-GB" dirty="0">
              <a:ea typeface="Calibri" panose="020F0502020204030204" pitchFamily="34" charset="0"/>
            </a:endParaRPr>
          </a:p>
          <a:p>
            <a:r>
              <a:rPr lang="en-GB" dirty="0">
                <a:effectLst/>
                <a:ea typeface="Calibri" panose="020F0502020204030204" pitchFamily="34" charset="0"/>
              </a:rPr>
              <a:t>Observe other animals and use techniques to </a:t>
            </a:r>
            <a:r>
              <a:rPr lang="en-GB" dirty="0">
                <a:solidFill>
                  <a:srgbClr val="000000"/>
                </a:solidFill>
                <a:effectLst/>
                <a:ea typeface="Calibri" panose="020F0502020204030204" pitchFamily="34" charset="0"/>
              </a:rPr>
              <a:t>influence positive animal behaviour. </a:t>
            </a:r>
          </a:p>
          <a:p>
            <a:endParaRPr lang="en-GB" dirty="0">
              <a:solidFill>
                <a:srgbClr val="000000"/>
              </a:solidFill>
              <a:ea typeface="Calibri" panose="020F0502020204030204" pitchFamily="34" charset="0"/>
            </a:endParaRPr>
          </a:p>
          <a:p>
            <a:r>
              <a:rPr lang="en-GB" dirty="0">
                <a:solidFill>
                  <a:srgbClr val="000000"/>
                </a:solidFill>
                <a:effectLst/>
                <a:ea typeface="Calibri" panose="020F0502020204030204" pitchFamily="34" charset="0"/>
              </a:rPr>
              <a:t>Review and use the formative feedback to improve training plans.</a:t>
            </a:r>
            <a:r>
              <a:rPr lang="en-GB" dirty="0">
                <a:effectLst/>
              </a:rPr>
              <a:t> </a:t>
            </a:r>
            <a:endParaRPr lang="en-US" dirty="0"/>
          </a:p>
        </p:txBody>
      </p:sp>
      <p:sp>
        <p:nvSpPr>
          <p:cNvPr id="5" name="Footer Placeholder 4">
            <a:extLst>
              <a:ext uri="{FF2B5EF4-FFF2-40B4-BE49-F238E27FC236}">
                <a16:creationId xmlns:a16="http://schemas.microsoft.com/office/drawing/2014/main" id="{6B89AFAE-E5CC-A124-D713-21D70C8C1B8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337946017"/>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139</a:t>
            </a:fld>
            <a:endParaRPr lang="en-GB"/>
          </a:p>
        </p:txBody>
      </p:sp>
      <p:sp>
        <p:nvSpPr>
          <p:cNvPr id="9" name="TextBox 8">
            <a:extLst>
              <a:ext uri="{FF2B5EF4-FFF2-40B4-BE49-F238E27FC236}">
                <a16:creationId xmlns:a16="http://schemas.microsoft.com/office/drawing/2014/main" id="{93ED7E31-0A20-431C-92C7-87EA77ED0CA9}"/>
              </a:ext>
            </a:extLst>
          </p:cNvPr>
          <p:cNvSpPr txBox="1"/>
          <p:nvPr/>
        </p:nvSpPr>
        <p:spPr>
          <a:xfrm>
            <a:off x="1763688" y="1275606"/>
            <a:ext cx="1152128" cy="184666"/>
          </a:xfrm>
          <a:prstGeom prst="rect">
            <a:avLst/>
          </a:prstGeom>
          <a:noFill/>
        </p:spPr>
        <p:txBody>
          <a:bodyPr wrap="square" lIns="0" tIns="0" rIns="0" bIns="0" rtlCol="0">
            <a:spAutoFit/>
          </a:bodyPr>
          <a:lstStyle/>
          <a:p>
            <a:r>
              <a:rPr lang="en-GB" sz="1200"/>
              <a:t>PRODUCED BY</a:t>
            </a:r>
          </a:p>
        </p:txBody>
      </p:sp>
      <p:pic>
        <p:nvPicPr>
          <p:cNvPr id="14" name="Picture 13" descr="Department for Education Logo">
            <a:extLst>
              <a:ext uri="{FF2B5EF4-FFF2-40B4-BE49-F238E27FC236}">
                <a16:creationId xmlns:a16="http://schemas.microsoft.com/office/drawing/2014/main" id="{0D793A73-0B68-41C6-96A3-4A06CB6B86A6}"/>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674268"/>
            <a:ext cx="1800200" cy="844550"/>
          </a:xfrm>
          <a:prstGeom prst="rect">
            <a:avLst/>
          </a:prstGeom>
          <a:noFill/>
          <a:ln>
            <a:noFill/>
          </a:ln>
        </p:spPr>
      </p:pic>
      <p:sp>
        <p:nvSpPr>
          <p:cNvPr id="15" name="TextBox 14">
            <a:extLst>
              <a:ext uri="{FF2B5EF4-FFF2-40B4-BE49-F238E27FC236}">
                <a16:creationId xmlns:a16="http://schemas.microsoft.com/office/drawing/2014/main" id="{5E3E1E1C-19A4-4F4A-B678-E274A9DA15DB}"/>
              </a:ext>
            </a:extLst>
          </p:cNvPr>
          <p:cNvSpPr txBox="1"/>
          <p:nvPr/>
        </p:nvSpPr>
        <p:spPr>
          <a:xfrm>
            <a:off x="4675552" y="1275606"/>
            <a:ext cx="1152128" cy="184666"/>
          </a:xfrm>
          <a:prstGeom prst="rect">
            <a:avLst/>
          </a:prstGeom>
          <a:noFill/>
        </p:spPr>
        <p:txBody>
          <a:bodyPr wrap="square" lIns="0" tIns="0" rIns="0" bIns="0" rtlCol="0">
            <a:spAutoFit/>
          </a:bodyPr>
          <a:lstStyle/>
          <a:p>
            <a:r>
              <a:rPr lang="en-GB" sz="1200"/>
              <a:t>FUNDED BY</a:t>
            </a:r>
          </a:p>
        </p:txBody>
      </p:sp>
      <p:sp>
        <p:nvSpPr>
          <p:cNvPr id="16" name="TextBox 15">
            <a:extLst>
              <a:ext uri="{FF2B5EF4-FFF2-40B4-BE49-F238E27FC236}">
                <a16:creationId xmlns:a16="http://schemas.microsoft.com/office/drawing/2014/main" id="{3F2C459C-FDFD-413A-AA47-C10B685C2A01}"/>
              </a:ext>
            </a:extLst>
          </p:cNvPr>
          <p:cNvSpPr txBox="1"/>
          <p:nvPr/>
        </p:nvSpPr>
        <p:spPr>
          <a:xfrm>
            <a:off x="4662422" y="2868565"/>
            <a:ext cx="1800200" cy="323165"/>
          </a:xfrm>
          <a:prstGeom prst="rect">
            <a:avLst/>
          </a:prstGeom>
          <a:noFill/>
        </p:spPr>
        <p:txBody>
          <a:bodyPr wrap="square" lIns="0" tIns="0" rIns="0" bIns="0" rtlCol="0">
            <a:spAutoFit/>
          </a:bodyPr>
          <a:lstStyle/>
          <a:p>
            <a:r>
              <a:rPr lang="en-GB" sz="1050"/>
              <a:t>This programme is funded by the Department for Education</a:t>
            </a:r>
          </a:p>
        </p:txBody>
      </p:sp>
      <p:sp>
        <p:nvSpPr>
          <p:cNvPr id="17" name="TextBox 16">
            <a:extLst>
              <a:ext uri="{FF2B5EF4-FFF2-40B4-BE49-F238E27FC236}">
                <a16:creationId xmlns:a16="http://schemas.microsoft.com/office/drawing/2014/main" id="{36B2AE06-62E2-47AC-A4B8-78F23C87D5EA}"/>
              </a:ext>
            </a:extLst>
          </p:cNvPr>
          <p:cNvSpPr txBox="1"/>
          <p:nvPr/>
        </p:nvSpPr>
        <p:spPr>
          <a:xfrm>
            <a:off x="1583803" y="2787774"/>
            <a:ext cx="2088232" cy="646331"/>
          </a:xfrm>
          <a:prstGeom prst="rect">
            <a:avLst/>
          </a:prstGeom>
          <a:noFill/>
        </p:spPr>
        <p:txBody>
          <a:bodyPr wrap="square" lIns="0" tIns="0" rIns="0" bIns="0" rtlCol="0">
            <a:spAutoFit/>
          </a:bodyPr>
          <a:lstStyle/>
          <a:p>
            <a:r>
              <a:rPr lang="en-GB" sz="1050"/>
              <a:t>South Staffordshire College has produced this resource on behalf of the Education and Training Foundation</a:t>
            </a:r>
          </a:p>
        </p:txBody>
      </p:sp>
      <p:sp>
        <p:nvSpPr>
          <p:cNvPr id="18" name="Title 17">
            <a:extLst>
              <a:ext uri="{FF2B5EF4-FFF2-40B4-BE49-F238E27FC236}">
                <a16:creationId xmlns:a16="http://schemas.microsoft.com/office/drawing/2014/main" id="{CA481ADA-FC14-4FE3-9F8D-6121602D1055}"/>
              </a:ext>
            </a:extLst>
          </p:cNvPr>
          <p:cNvSpPr txBox="1">
            <a:spLocks noGrp="1"/>
          </p:cNvSpPr>
          <p:nvPr>
            <p:ph type="title" idx="4294967295"/>
          </p:nvPr>
        </p:nvSpPr>
        <p:spPr>
          <a:xfrm>
            <a:off x="1187624" y="3651870"/>
            <a:ext cx="6552728" cy="369332"/>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E51C41"/>
                </a:solidFill>
                <a:effectLst/>
                <a:uLnTx/>
                <a:uFillTx/>
                <a:latin typeface="+mn-lt"/>
                <a:ea typeface="+mn-ea"/>
                <a:cs typeface="+mn-cs"/>
              </a:rPr>
              <a:t>ET-FOUNDATION.CO.UK</a:t>
            </a:r>
          </a:p>
        </p:txBody>
      </p:sp>
      <p:pic>
        <p:nvPicPr>
          <p:cNvPr id="5" name="Picture 4" descr=" Education and Training Foundation Logo ">
            <a:extLst>
              <a:ext uri="{FF2B5EF4-FFF2-40B4-BE49-F238E27FC236}">
                <a16:creationId xmlns:a16="http://schemas.microsoft.com/office/drawing/2014/main" id="{BB2C64D5-4791-444B-9142-B07A38BD14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24328" y="339502"/>
            <a:ext cx="1215103" cy="645557"/>
          </a:xfrm>
          <a:prstGeom prst="rect">
            <a:avLst/>
          </a:prstGeom>
        </p:spPr>
      </p:pic>
      <p:sp>
        <p:nvSpPr>
          <p:cNvPr id="2" name="AutoShape 2" descr="South Staffordshire College Logo PNG Vector (SVG) Free Download">
            <a:extLst>
              <a:ext uri="{FF2B5EF4-FFF2-40B4-BE49-F238E27FC236}">
                <a16:creationId xmlns:a16="http://schemas.microsoft.com/office/drawing/2014/main" id="{BBCAF70C-7F64-CEB2-F2B5-B9A019C5E31A}"/>
              </a:ext>
            </a:extLst>
          </p:cNvPr>
          <p:cNvSpPr>
            <a:spLocks noChangeAspect="1" noChangeArrowheads="1"/>
          </p:cNvSpPr>
          <p:nvPr/>
        </p:nvSpPr>
        <p:spPr bwMode="auto">
          <a:xfrm>
            <a:off x="4419600" y="241935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7" name="Picture 6" descr="South Staffordshire College logo&#10;&#10; ">
            <a:extLst>
              <a:ext uri="{FF2B5EF4-FFF2-40B4-BE49-F238E27FC236}">
                <a16:creationId xmlns:a16="http://schemas.microsoft.com/office/drawing/2014/main" id="{7A2748F8-4325-BA76-14E1-50B7A3D42070}"/>
              </a:ext>
            </a:extLst>
          </p:cNvPr>
          <p:cNvPicPr>
            <a:picLocks noChangeAspect="1"/>
          </p:cNvPicPr>
          <p:nvPr/>
        </p:nvPicPr>
        <p:blipFill>
          <a:blip r:embed="rId5" cstate="print">
            <a:extLst>
              <a:ext uri="{28A0092B-C50C-407E-A947-70E740481C1C}">
                <a14:useLocalDpi xmlns:a14="http://schemas.microsoft.com/office/drawing/2010/main" val="0"/>
              </a:ext>
            </a:extLst>
          </a:blip>
          <a:srcRect t="24800" b="24801"/>
          <a:stretch/>
        </p:blipFill>
        <p:spPr>
          <a:xfrm>
            <a:off x="1739719" y="1674268"/>
            <a:ext cx="1675718" cy="844550"/>
          </a:xfrm>
          <a:prstGeom prst="rect">
            <a:avLst/>
          </a:prstGeom>
        </p:spPr>
      </p:pic>
    </p:spTree>
    <p:extLst>
      <p:ext uri="{BB962C8B-B14F-4D97-AF65-F5344CB8AC3E}">
        <p14:creationId xmlns:p14="http://schemas.microsoft.com/office/powerpoint/2010/main" val="3269314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14</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dirty="0"/>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3849726546"/>
              </p:ext>
            </p:extLst>
          </p:nvPr>
        </p:nvGraphicFramePr>
        <p:xfrm>
          <a:off x="232329" y="985833"/>
          <a:ext cx="7698270" cy="3110014"/>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dirty="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r>
                        <a:rPr lang="en-GB" sz="2400" dirty="0"/>
                        <a:t>sleep/wake cycle</a:t>
                      </a: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diurnal animals</a:t>
                      </a:r>
                    </a:p>
                    <a:p>
                      <a:pPr lvl="0">
                        <a:buNone/>
                      </a:pPr>
                      <a:endParaRPr lang="en-GB" sz="2400" dirty="0"/>
                    </a:p>
                  </a:txBody>
                  <a:tcPr/>
                </a:tc>
                <a:tc>
                  <a:txBody>
                    <a:bodyPr/>
                    <a:lstStyle/>
                    <a:p>
                      <a:pPr lvl="0">
                        <a:buNone/>
                      </a:pPr>
                      <a:r>
                        <a:rPr lang="en-GB" sz="2400" b="0" i="0" u="none" strike="noStrike" noProof="0">
                          <a:solidFill>
                            <a:srgbClr val="000000"/>
                          </a:solidFill>
                          <a:latin typeface="Arial"/>
                        </a:rPr>
                        <a:t>nocturnal/diurnal animals</a:t>
                      </a:r>
                      <a:endParaRPr lang="en-GB"/>
                    </a:p>
                  </a:txBody>
                  <a:tcPr/>
                </a:tc>
                <a:extLst>
                  <a:ext uri="{0D108BD9-81ED-4DB2-BD59-A6C34878D82A}">
                    <a16:rowId xmlns:a16="http://schemas.microsoft.com/office/drawing/2014/main" val="4096970861"/>
                  </a:ext>
                </a:extLst>
              </a:tr>
              <a:tr h="732047">
                <a:tc>
                  <a:txBody>
                    <a:bodyPr/>
                    <a:lstStyle/>
                    <a:p>
                      <a:r>
                        <a:rPr lang="en-GB" sz="2400"/>
                        <a:t>feeding</a:t>
                      </a:r>
                    </a:p>
                  </a:txBody>
                  <a:tcPr/>
                </a:tc>
                <a:tc>
                  <a:txBody>
                    <a:bodyPr/>
                    <a:lstStyle/>
                    <a:p>
                      <a:pPr lvl="0">
                        <a:buNone/>
                      </a:pPr>
                      <a:r>
                        <a:rPr lang="en-GB" sz="2400" b="0" i="0" u="none" strike="noStrike" noProof="0" dirty="0">
                          <a:solidFill>
                            <a:srgbClr val="000000"/>
                          </a:solidFill>
                          <a:latin typeface="Arial"/>
                        </a:rPr>
                        <a:t>insectivores</a:t>
                      </a:r>
                      <a:endParaRPr lang="en-GB" dirty="0"/>
                    </a:p>
                  </a:txBody>
                  <a:tcPr/>
                </a:tc>
                <a:tc>
                  <a:txBody>
                    <a:bodyPr/>
                    <a:lstStyle/>
                    <a:p>
                      <a:pPr lvl="0">
                        <a:buNone/>
                      </a:pPr>
                      <a:r>
                        <a:rPr lang="en-GB" sz="2400" b="0" i="0" u="none" strike="noStrike" noProof="0" dirty="0">
                          <a:solidFill>
                            <a:srgbClr val="000000"/>
                          </a:solidFill>
                          <a:latin typeface="Arial"/>
                        </a:rPr>
                        <a:t>herbivores</a:t>
                      </a:r>
                      <a:endParaRPr lang="en-GB" dirty="0"/>
                    </a:p>
                  </a:txBody>
                  <a:tcPr/>
                </a:tc>
                <a:extLst>
                  <a:ext uri="{0D108BD9-81ED-4DB2-BD59-A6C34878D82A}">
                    <a16:rowId xmlns:a16="http://schemas.microsoft.com/office/drawing/2014/main" val="3809390933"/>
                  </a:ext>
                </a:extLst>
              </a:tr>
              <a:tr h="732047">
                <a:tc>
                  <a:txBody>
                    <a:bodyPr/>
                    <a:lstStyle/>
                    <a:p>
                      <a:r>
                        <a:rPr lang="en-GB" sz="2400"/>
                        <a:t>communication</a:t>
                      </a:r>
                    </a:p>
                  </a:txBody>
                  <a:tcPr/>
                </a:tc>
                <a:tc>
                  <a:txBody>
                    <a:bodyPr/>
                    <a:lstStyle/>
                    <a:p>
                      <a:pPr lvl="0">
                        <a:buNone/>
                      </a:pPr>
                      <a:r>
                        <a:rPr lang="en-GB" sz="2400" b="0" i="0" u="none" strike="noStrike" noProof="0" dirty="0">
                          <a:solidFill>
                            <a:srgbClr val="000000"/>
                          </a:solidFill>
                          <a:latin typeface="Arial"/>
                        </a:rPr>
                        <a:t>scent marking/</a:t>
                      </a:r>
                      <a:br>
                        <a:rPr lang="en-GB" sz="2400" b="0" i="0" u="none" strike="noStrike" noProof="0" dirty="0">
                          <a:solidFill>
                            <a:srgbClr val="000000"/>
                          </a:solidFill>
                          <a:latin typeface="Arial"/>
                        </a:rPr>
                      </a:br>
                      <a:r>
                        <a:rPr lang="en-GB" sz="2400" b="0" i="0" u="none" strike="noStrike" noProof="0" dirty="0">
                          <a:solidFill>
                            <a:srgbClr val="000000"/>
                          </a:solidFill>
                          <a:latin typeface="Arial"/>
                        </a:rPr>
                        <a:t>alarm cries</a:t>
                      </a:r>
                      <a:endParaRPr lang="en-GB" dirty="0"/>
                    </a:p>
                  </a:txBody>
                  <a:tcPr/>
                </a:tc>
                <a:tc>
                  <a:txBody>
                    <a:bodyPr/>
                    <a:lstStyle/>
                    <a:p>
                      <a:pPr lvl="0">
                        <a:buNone/>
                      </a:pPr>
                      <a:r>
                        <a:rPr lang="en-GB" sz="2400" b="0" i="0" u="none" strike="noStrike" noProof="0" dirty="0">
                          <a:solidFill>
                            <a:srgbClr val="000000"/>
                          </a:solidFill>
                          <a:latin typeface="Arial"/>
                        </a:rPr>
                        <a:t>wide frequency range</a:t>
                      </a:r>
                      <a:endParaRPr lang="en-GB" dirty="0"/>
                    </a:p>
                  </a:txBody>
                  <a:tcPr/>
                </a:tc>
                <a:extLst>
                  <a:ext uri="{0D108BD9-81ED-4DB2-BD59-A6C34878D82A}">
                    <a16:rowId xmlns:a16="http://schemas.microsoft.com/office/drawing/2014/main" val="1998808575"/>
                  </a:ext>
                </a:extLst>
              </a:tr>
            </a:tbl>
          </a:graphicData>
        </a:graphic>
      </p:graphicFrame>
    </p:spTree>
    <p:extLst>
      <p:ext uri="{BB962C8B-B14F-4D97-AF65-F5344CB8AC3E}">
        <p14:creationId xmlns:p14="http://schemas.microsoft.com/office/powerpoint/2010/main" val="42589842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15</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 Activity levels</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214733236"/>
              </p:ext>
            </p:extLst>
          </p:nvPr>
        </p:nvGraphicFramePr>
        <p:xfrm>
          <a:off x="232329" y="985833"/>
          <a:ext cx="7698270" cy="338380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lvl="0">
                        <a:buNone/>
                      </a:pPr>
                      <a:r>
                        <a:rPr lang="en-GB" sz="2400" dirty="0"/>
                        <a:t>activity levels</a:t>
                      </a: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awake and foraging during the day, will spend time sunbathing, sleep in burrows at night</a:t>
                      </a:r>
                      <a:endParaRPr lang="en-GB" dirty="0"/>
                    </a:p>
                  </a:txBody>
                  <a:tcPr/>
                </a:tc>
                <a:tc>
                  <a:txBody>
                    <a:bodyPr/>
                    <a:lstStyle/>
                    <a:p>
                      <a:pPr lvl="0">
                        <a:buNone/>
                      </a:pPr>
                      <a:r>
                        <a:rPr lang="en-GB" sz="2400" b="0" i="0" u="none" strike="noStrike" noProof="0" dirty="0">
                          <a:solidFill>
                            <a:srgbClr val="000000"/>
                          </a:solidFill>
                          <a:latin typeface="Arial"/>
                        </a:rPr>
                        <a:t>always on the move, searching for food and water</a:t>
                      </a:r>
                      <a:endParaRPr lang="en-GB" dirty="0"/>
                    </a:p>
                  </a:txBody>
                  <a:tcPr/>
                </a:tc>
                <a:extLst>
                  <a:ext uri="{0D108BD9-81ED-4DB2-BD59-A6C34878D82A}">
                    <a16:rowId xmlns:a16="http://schemas.microsoft.com/office/drawing/2014/main" val="4096970861"/>
                  </a:ext>
                </a:extLst>
              </a:tr>
            </a:tbl>
          </a:graphicData>
        </a:graphic>
      </p:graphicFrame>
    </p:spTree>
    <p:extLst>
      <p:ext uri="{BB962C8B-B14F-4D97-AF65-F5344CB8AC3E}">
        <p14:creationId xmlns:p14="http://schemas.microsoft.com/office/powerpoint/2010/main" val="16466562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16</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dirty="0"/>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 Grooming</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3249998047"/>
              </p:ext>
            </p:extLst>
          </p:nvPr>
        </p:nvGraphicFramePr>
        <p:xfrm>
          <a:off x="232329" y="985833"/>
          <a:ext cx="7698270" cy="228652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marL="0" marR="0" lvl="0" indent="0" algn="l">
                        <a:lnSpc>
                          <a:spcPct val="100000"/>
                        </a:lnSpc>
                        <a:spcBef>
                          <a:spcPts val="0"/>
                        </a:spcBef>
                        <a:spcAft>
                          <a:spcPts val="0"/>
                        </a:spcAft>
                        <a:buClr>
                          <a:srgbClr val="000000"/>
                        </a:buClr>
                        <a:buNone/>
                      </a:pPr>
                      <a:r>
                        <a:rPr lang="en-GB" sz="2400" b="0" i="0" u="none" strike="noStrike" noProof="0" dirty="0">
                          <a:solidFill>
                            <a:srgbClr val="000000"/>
                          </a:solidFill>
                          <a:latin typeface="Arial"/>
                        </a:rPr>
                        <a:t>grooming</a:t>
                      </a:r>
                    </a:p>
                    <a:p>
                      <a:pPr marL="342900" marR="0" lvl="0" indent="-342900" algn="l">
                        <a:lnSpc>
                          <a:spcPct val="100000"/>
                        </a:lnSpc>
                        <a:spcBef>
                          <a:spcPts val="0"/>
                        </a:spcBef>
                        <a:spcAft>
                          <a:spcPts val="0"/>
                        </a:spcAft>
                        <a:buClr>
                          <a:srgbClr val="000000"/>
                        </a:buClr>
                        <a:buFont typeface="Arial,Sans-Serif"/>
                        <a:buChar char="•"/>
                      </a:pPr>
                      <a:endParaRPr lang="en-GB" sz="2400" b="0" i="0" u="none" strike="noStrike" noProof="0" dirty="0">
                        <a:solidFill>
                          <a:srgbClr val="000000"/>
                        </a:solidFill>
                        <a:latin typeface="Arial"/>
                      </a:endParaRPr>
                    </a:p>
                  </a:txBody>
                  <a:tcPr/>
                </a:tc>
                <a:tc>
                  <a:txBody>
                    <a:bodyPr/>
                    <a:lstStyle/>
                    <a:p>
                      <a:pPr marL="0" marR="0" lvl="0" indent="0" algn="l">
                        <a:lnSpc>
                          <a:spcPct val="100000"/>
                        </a:lnSpc>
                        <a:spcBef>
                          <a:spcPts val="0"/>
                        </a:spcBef>
                        <a:spcAft>
                          <a:spcPts val="0"/>
                        </a:spcAft>
                        <a:buClr>
                          <a:srgbClr val="000000"/>
                        </a:buClr>
                        <a:buNone/>
                      </a:pPr>
                      <a:r>
                        <a:rPr lang="en-GB" sz="2400" b="0" i="0" u="none" strike="noStrike" noProof="0" dirty="0">
                          <a:solidFill>
                            <a:srgbClr val="000000"/>
                          </a:solidFill>
                          <a:latin typeface="Arial"/>
                        </a:rPr>
                        <a:t>mixture of </a:t>
                      </a:r>
                      <a:br>
                        <a:rPr lang="en-GB" sz="2400" b="0" i="0" u="none" strike="noStrike" noProof="0" dirty="0">
                          <a:solidFill>
                            <a:srgbClr val="000000"/>
                          </a:solidFill>
                          <a:latin typeface="Arial"/>
                        </a:rPr>
                      </a:br>
                      <a:r>
                        <a:rPr lang="en-GB" sz="2400" b="0" i="0" u="none" strike="noStrike" noProof="0" dirty="0" err="1">
                          <a:solidFill>
                            <a:srgbClr val="000000"/>
                          </a:solidFill>
                          <a:latin typeface="Arial"/>
                        </a:rPr>
                        <a:t>allo</a:t>
                      </a:r>
                      <a:r>
                        <a:rPr lang="en-GB" sz="2400" b="0" i="0" u="none" strike="noStrike" noProof="0" dirty="0">
                          <a:solidFill>
                            <a:srgbClr val="000000"/>
                          </a:solidFill>
                          <a:latin typeface="Arial"/>
                        </a:rPr>
                        <a:t>- and </a:t>
                      </a:r>
                      <a:r>
                        <a:rPr lang="en-GB" sz="2400" b="0" i="0" u="none" strike="noStrike" noProof="0" dirty="0" err="1">
                          <a:solidFill>
                            <a:srgbClr val="000000"/>
                          </a:solidFill>
                          <a:latin typeface="Arial"/>
                        </a:rPr>
                        <a:t>autogrooming</a:t>
                      </a:r>
                      <a:endParaRPr lang="en-GB" sz="2400" b="0" i="0" u="none" strike="noStrike" noProof="0" dirty="0">
                        <a:solidFill>
                          <a:srgbClr val="000000"/>
                        </a:solidFill>
                        <a:latin typeface="Arial"/>
                      </a:endParaRPr>
                    </a:p>
                    <a:p>
                      <a:pPr lvl="0" algn="l">
                        <a:lnSpc>
                          <a:spcPct val="100000"/>
                        </a:lnSpc>
                        <a:spcBef>
                          <a:spcPts val="0"/>
                        </a:spcBef>
                        <a:spcAft>
                          <a:spcPts val="0"/>
                        </a:spcAft>
                        <a:buNone/>
                      </a:pPr>
                      <a:endParaRPr lang="en-GB" sz="2400" b="0" i="0" u="none" strike="noStrike" noProof="0" dirty="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scratch with sticks and dust bathe</a:t>
                      </a:r>
                    </a:p>
                    <a:p>
                      <a:pPr lvl="0">
                        <a:buNone/>
                      </a:pPr>
                      <a:endParaRPr lang="en-GB" sz="2400" b="0" i="0" u="none" strike="noStrike" noProof="0" dirty="0">
                        <a:solidFill>
                          <a:srgbClr val="000000"/>
                        </a:solidFill>
                        <a:latin typeface="Arial"/>
                      </a:endParaRPr>
                    </a:p>
                  </a:txBody>
                  <a:tcPr/>
                </a:tc>
                <a:extLst>
                  <a:ext uri="{0D108BD9-81ED-4DB2-BD59-A6C34878D82A}">
                    <a16:rowId xmlns:a16="http://schemas.microsoft.com/office/drawing/2014/main" val="4096970861"/>
                  </a:ext>
                </a:extLst>
              </a:tr>
            </a:tbl>
          </a:graphicData>
        </a:graphic>
      </p:graphicFrame>
    </p:spTree>
    <p:extLst>
      <p:ext uri="{BB962C8B-B14F-4D97-AF65-F5344CB8AC3E}">
        <p14:creationId xmlns:p14="http://schemas.microsoft.com/office/powerpoint/2010/main" val="8662466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17</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normAutofit/>
          </a:bodyPr>
          <a:lstStyle/>
          <a:p>
            <a:r>
              <a:rPr lang="en-GB" dirty="0">
                <a:cs typeface="Arial"/>
              </a:rPr>
              <a:t>Natural behaviours: Sexual behaviour</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2567062831"/>
              </p:ext>
            </p:extLst>
          </p:nvPr>
        </p:nvGraphicFramePr>
        <p:xfrm>
          <a:off x="232329" y="985833"/>
          <a:ext cx="7698270" cy="301804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marL="0" marR="0" lvl="0" indent="0" algn="l">
                        <a:lnSpc>
                          <a:spcPct val="100000"/>
                        </a:lnSpc>
                        <a:spcBef>
                          <a:spcPts val="0"/>
                        </a:spcBef>
                        <a:spcAft>
                          <a:spcPts val="0"/>
                        </a:spcAft>
                        <a:buClr>
                          <a:srgbClr val="000000"/>
                        </a:buClr>
                        <a:buNone/>
                      </a:pPr>
                      <a:r>
                        <a:rPr lang="en-GB" sz="2400" b="0" i="0" u="none" strike="noStrike" noProof="0">
                          <a:solidFill>
                            <a:srgbClr val="000000"/>
                          </a:solidFill>
                          <a:latin typeface="Arial"/>
                        </a:rPr>
                        <a:t>sexual behaviour</a:t>
                      </a:r>
                    </a:p>
                  </a:txBody>
                  <a:tcPr/>
                </a:tc>
                <a:tc>
                  <a:txBody>
                    <a:bodyPr/>
                    <a:lstStyle/>
                    <a:p>
                      <a:pPr lvl="0" algn="l">
                        <a:lnSpc>
                          <a:spcPct val="100000"/>
                        </a:lnSpc>
                        <a:spcBef>
                          <a:spcPts val="0"/>
                        </a:spcBef>
                        <a:spcAft>
                          <a:spcPts val="0"/>
                        </a:spcAft>
                        <a:buNone/>
                      </a:pPr>
                      <a:r>
                        <a:rPr lang="en-GB" sz="2400" b="0" i="0" u="none" strike="noStrike" noProof="0">
                          <a:solidFill>
                            <a:srgbClr val="000000"/>
                          </a:solidFill>
                          <a:latin typeface="Arial"/>
                        </a:rPr>
                        <a:t>dominant female and male are the only ones allowed to reproduce</a:t>
                      </a:r>
                    </a:p>
                    <a:p>
                      <a:pPr lvl="0" algn="l">
                        <a:lnSpc>
                          <a:spcPct val="100000"/>
                        </a:lnSpc>
                        <a:spcBef>
                          <a:spcPts val="0"/>
                        </a:spcBef>
                        <a:spcAft>
                          <a:spcPts val="0"/>
                        </a:spcAft>
                        <a:buNone/>
                      </a:pPr>
                      <a:endParaRPr lang="en-GB" sz="2400" b="0" i="0" u="none" strike="noStrike" noProof="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males will fight when in musth to reproduce</a:t>
                      </a:r>
                    </a:p>
                    <a:p>
                      <a:pPr lvl="0">
                        <a:buNone/>
                      </a:pPr>
                      <a:endParaRPr lang="en-GB" sz="2400" b="0" i="0" u="none" strike="noStrike" noProof="0" dirty="0">
                        <a:solidFill>
                          <a:srgbClr val="000000"/>
                        </a:solidFill>
                        <a:latin typeface="Arial"/>
                      </a:endParaRPr>
                    </a:p>
                  </a:txBody>
                  <a:tcPr/>
                </a:tc>
                <a:extLst>
                  <a:ext uri="{0D108BD9-81ED-4DB2-BD59-A6C34878D82A}">
                    <a16:rowId xmlns:a16="http://schemas.microsoft.com/office/drawing/2014/main" val="1123500653"/>
                  </a:ext>
                </a:extLst>
              </a:tr>
            </a:tbl>
          </a:graphicData>
        </a:graphic>
      </p:graphicFrame>
    </p:spTree>
    <p:extLst>
      <p:ext uri="{BB962C8B-B14F-4D97-AF65-F5344CB8AC3E}">
        <p14:creationId xmlns:p14="http://schemas.microsoft.com/office/powerpoint/2010/main" val="34329433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18</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dirty="0"/>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 Aggression</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3133590339"/>
              </p:ext>
            </p:extLst>
          </p:nvPr>
        </p:nvGraphicFramePr>
        <p:xfrm>
          <a:off x="232329" y="985833"/>
          <a:ext cx="7698270" cy="301804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marL="0" marR="0" lvl="0" indent="0" algn="l">
                        <a:lnSpc>
                          <a:spcPct val="100000"/>
                        </a:lnSpc>
                        <a:spcBef>
                          <a:spcPts val="0"/>
                        </a:spcBef>
                        <a:spcAft>
                          <a:spcPts val="0"/>
                        </a:spcAft>
                        <a:buClr>
                          <a:srgbClr val="000000"/>
                        </a:buClr>
                        <a:buNone/>
                      </a:pPr>
                      <a:r>
                        <a:rPr lang="en-GB" sz="2400" b="0" i="0" u="none" strike="noStrike" noProof="0">
                          <a:solidFill>
                            <a:srgbClr val="000000"/>
                          </a:solidFill>
                          <a:latin typeface="Arial"/>
                        </a:rPr>
                        <a:t>aggression </a:t>
                      </a:r>
                    </a:p>
                    <a:p>
                      <a:pPr marL="342900" marR="0" lvl="0" indent="-342900" algn="l">
                        <a:lnSpc>
                          <a:spcPct val="100000"/>
                        </a:lnSpc>
                        <a:spcBef>
                          <a:spcPts val="0"/>
                        </a:spcBef>
                        <a:spcAft>
                          <a:spcPts val="0"/>
                        </a:spcAft>
                        <a:buClr>
                          <a:srgbClr val="000000"/>
                        </a:buClr>
                        <a:buFont typeface="Arial,Sans-Serif"/>
                        <a:buChar char="•"/>
                      </a:pPr>
                      <a:endParaRPr lang="en-GB" sz="2400" b="0" i="0" u="none" strike="noStrike" noProof="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territorial so will fight for land with rival gangs</a:t>
                      </a:r>
                    </a:p>
                    <a:p>
                      <a:pPr marL="0" marR="0" lvl="0" indent="0" algn="l">
                        <a:lnSpc>
                          <a:spcPct val="100000"/>
                        </a:lnSpc>
                        <a:spcBef>
                          <a:spcPts val="0"/>
                        </a:spcBef>
                        <a:spcAft>
                          <a:spcPts val="0"/>
                        </a:spcAft>
                        <a:buNone/>
                      </a:pPr>
                      <a:endParaRPr lang="en-GB" sz="2400" b="0" i="0" u="none" strike="noStrike" noProof="0" dirty="0">
                        <a:solidFill>
                          <a:srgbClr val="000000"/>
                        </a:solidFill>
                        <a:latin typeface="Arial"/>
                      </a:endParaRPr>
                    </a:p>
                    <a:p>
                      <a:pPr lvl="0" algn="l">
                        <a:lnSpc>
                          <a:spcPct val="100000"/>
                        </a:lnSpc>
                        <a:spcBef>
                          <a:spcPts val="0"/>
                        </a:spcBef>
                        <a:spcAft>
                          <a:spcPts val="0"/>
                        </a:spcAft>
                        <a:buNone/>
                      </a:pPr>
                      <a:endParaRPr lang="en-GB" sz="2400" b="0" i="0" u="none" strike="noStrike" noProof="0" dirty="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females will  protect their young and males will assert dominance</a:t>
                      </a:r>
                    </a:p>
                    <a:p>
                      <a:pPr lvl="0">
                        <a:buNone/>
                      </a:pPr>
                      <a:endParaRPr lang="en-GB" sz="2400" b="0" i="0" u="none" strike="noStrike" noProof="0" dirty="0">
                        <a:solidFill>
                          <a:srgbClr val="000000"/>
                        </a:solidFill>
                        <a:latin typeface="Arial"/>
                      </a:endParaRPr>
                    </a:p>
                  </a:txBody>
                  <a:tcPr/>
                </a:tc>
                <a:extLst>
                  <a:ext uri="{0D108BD9-81ED-4DB2-BD59-A6C34878D82A}">
                    <a16:rowId xmlns:a16="http://schemas.microsoft.com/office/drawing/2014/main" val="4096970861"/>
                  </a:ext>
                </a:extLst>
              </a:tr>
            </a:tbl>
          </a:graphicData>
        </a:graphic>
      </p:graphicFrame>
    </p:spTree>
    <p:extLst>
      <p:ext uri="{BB962C8B-B14F-4D97-AF65-F5344CB8AC3E}">
        <p14:creationId xmlns:p14="http://schemas.microsoft.com/office/powerpoint/2010/main" val="571320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19</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 Play</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1681530691"/>
              </p:ext>
            </p:extLst>
          </p:nvPr>
        </p:nvGraphicFramePr>
        <p:xfrm>
          <a:off x="232329" y="985833"/>
          <a:ext cx="7698270" cy="374956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marL="0" marR="0" lvl="0" indent="0" algn="l">
                        <a:lnSpc>
                          <a:spcPct val="100000"/>
                        </a:lnSpc>
                        <a:spcBef>
                          <a:spcPts val="0"/>
                        </a:spcBef>
                        <a:spcAft>
                          <a:spcPts val="0"/>
                        </a:spcAft>
                        <a:buClr>
                          <a:srgbClr val="000000"/>
                        </a:buClr>
                        <a:buNone/>
                      </a:pPr>
                      <a:r>
                        <a:rPr lang="en-GB" sz="2400" b="0" i="0" u="none" strike="noStrike" noProof="0">
                          <a:solidFill>
                            <a:srgbClr val="000000"/>
                          </a:solidFill>
                          <a:latin typeface="Arial"/>
                        </a:rPr>
                        <a:t>play</a:t>
                      </a:r>
                    </a:p>
                  </a:txBody>
                  <a:tcPr/>
                </a:tc>
                <a:tc>
                  <a:txBody>
                    <a:bodyPr/>
                    <a:lstStyle/>
                    <a:p>
                      <a:pPr marL="0" marR="0" lvl="0" indent="0" algn="l">
                        <a:lnSpc>
                          <a:spcPct val="100000"/>
                        </a:lnSpc>
                        <a:spcBef>
                          <a:spcPts val="0"/>
                        </a:spcBef>
                        <a:spcAft>
                          <a:spcPts val="0"/>
                        </a:spcAft>
                        <a:buNone/>
                      </a:pPr>
                      <a:r>
                        <a:rPr lang="en-GB" sz="2400" b="0" i="0" u="none" strike="noStrike" noProof="0">
                          <a:solidFill>
                            <a:srgbClr val="000000"/>
                          </a:solidFill>
                          <a:latin typeface="Arial"/>
                        </a:rPr>
                        <a:t>seen in both young and adults and helps determine the hierarchy</a:t>
                      </a:r>
                    </a:p>
                    <a:p>
                      <a:pPr marL="0" marR="0" lvl="0" indent="0" algn="l">
                        <a:lnSpc>
                          <a:spcPct val="100000"/>
                        </a:lnSpc>
                        <a:spcBef>
                          <a:spcPts val="0"/>
                        </a:spcBef>
                        <a:spcAft>
                          <a:spcPts val="0"/>
                        </a:spcAft>
                        <a:buNone/>
                      </a:pPr>
                      <a:endParaRPr lang="en-GB" sz="2400" b="0" i="0" u="none" strike="noStrike" noProof="0">
                        <a:solidFill>
                          <a:srgbClr val="000000"/>
                        </a:solidFill>
                        <a:latin typeface="Arial"/>
                      </a:endParaRPr>
                    </a:p>
                    <a:p>
                      <a:pPr lvl="0" algn="l">
                        <a:lnSpc>
                          <a:spcPct val="100000"/>
                        </a:lnSpc>
                        <a:spcBef>
                          <a:spcPts val="0"/>
                        </a:spcBef>
                        <a:spcAft>
                          <a:spcPts val="0"/>
                        </a:spcAft>
                        <a:buNone/>
                      </a:pPr>
                      <a:endParaRPr lang="en-GB" sz="2400" b="0" i="0" u="none" strike="noStrike" noProof="0">
                        <a:solidFill>
                          <a:srgbClr val="000000"/>
                        </a:solidFill>
                        <a:latin typeface="Arial"/>
                      </a:endParaRPr>
                    </a:p>
                    <a:p>
                      <a:pPr lvl="0" algn="l">
                        <a:lnSpc>
                          <a:spcPct val="100000"/>
                        </a:lnSpc>
                        <a:spcBef>
                          <a:spcPts val="0"/>
                        </a:spcBef>
                        <a:spcAft>
                          <a:spcPts val="0"/>
                        </a:spcAft>
                        <a:buNone/>
                      </a:pPr>
                      <a:endParaRPr lang="en-GB" sz="2400" b="0" i="0" u="none" strike="noStrike" noProof="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a:solidFill>
                            <a:srgbClr val="000000"/>
                          </a:solidFill>
                          <a:latin typeface="Arial"/>
                        </a:rPr>
                        <a:t>seen in young</a:t>
                      </a:r>
                    </a:p>
                    <a:p>
                      <a:pPr lvl="0" algn="l">
                        <a:lnSpc>
                          <a:spcPct val="100000"/>
                        </a:lnSpc>
                        <a:spcBef>
                          <a:spcPts val="0"/>
                        </a:spcBef>
                        <a:spcAft>
                          <a:spcPts val="0"/>
                        </a:spcAft>
                        <a:buNone/>
                      </a:pPr>
                      <a:endParaRPr lang="en-GB" sz="2400" b="0" i="0" u="none" strike="noStrike" noProof="0">
                        <a:solidFill>
                          <a:srgbClr val="000000"/>
                        </a:solidFill>
                        <a:latin typeface="Arial"/>
                      </a:endParaRPr>
                    </a:p>
                    <a:p>
                      <a:pPr lvl="0">
                        <a:buNone/>
                      </a:pPr>
                      <a:endParaRPr lang="en-GB" sz="2400" b="0" i="0" u="none" strike="noStrike" noProof="0">
                        <a:solidFill>
                          <a:srgbClr val="000000"/>
                        </a:solidFill>
                        <a:latin typeface="Arial"/>
                      </a:endParaRPr>
                    </a:p>
                  </a:txBody>
                  <a:tcPr/>
                </a:tc>
                <a:extLst>
                  <a:ext uri="{0D108BD9-81ED-4DB2-BD59-A6C34878D82A}">
                    <a16:rowId xmlns:a16="http://schemas.microsoft.com/office/drawing/2014/main" val="1123500653"/>
                  </a:ext>
                </a:extLst>
              </a:tr>
            </a:tbl>
          </a:graphicData>
        </a:graphic>
      </p:graphicFrame>
    </p:spTree>
    <p:extLst>
      <p:ext uri="{BB962C8B-B14F-4D97-AF65-F5344CB8AC3E}">
        <p14:creationId xmlns:p14="http://schemas.microsoft.com/office/powerpoint/2010/main" val="544498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1</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US"/>
              <a:t>Why do we study animal </a:t>
            </a:r>
            <a:r>
              <a:rPr lang="en-US" err="1"/>
              <a:t>behaviour</a:t>
            </a:r>
            <a:r>
              <a:rPr lang="en-US"/>
              <a:t>?​</a:t>
            </a:r>
          </a:p>
        </p:txBody>
      </p:sp>
    </p:spTree>
    <p:extLst>
      <p:ext uri="{BB962C8B-B14F-4D97-AF65-F5344CB8AC3E}">
        <p14:creationId xmlns:p14="http://schemas.microsoft.com/office/powerpoint/2010/main" val="3256786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2EE81-BFAA-79DD-67E5-7B25021ED26E}"/>
            </a:ext>
          </a:extLst>
        </p:cNvPr>
        <p:cNvGrpSpPr/>
        <p:nvPr/>
      </p:nvGrpSpPr>
      <p:grpSpPr>
        <a:xfrm>
          <a:off x="0" y="0"/>
          <a:ext cx="0" cy="0"/>
          <a:chOff x="0" y="0"/>
          <a:chExt cx="0" cy="0"/>
        </a:xfrm>
      </p:grpSpPr>
      <p:sp>
        <p:nvSpPr>
          <p:cNvPr id="3" name="Footer Placeholder 2">
            <a:extLst>
              <a:ext uri="{FF2B5EF4-FFF2-40B4-BE49-F238E27FC236}">
                <a16:creationId xmlns:a16="http://schemas.microsoft.com/office/drawing/2014/main" id="{D8B2649D-CFB1-89E8-EE3F-6175D7FDCC17}"/>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1060FFAA-C737-4A10-08D9-4F3D24520B66}"/>
              </a:ext>
            </a:extLst>
          </p:cNvPr>
          <p:cNvSpPr>
            <a:spLocks noGrp="1"/>
          </p:cNvSpPr>
          <p:nvPr>
            <p:ph type="sldNum" sz="quarter" idx="11"/>
          </p:nvPr>
        </p:nvSpPr>
        <p:spPr/>
        <p:txBody>
          <a:bodyPr/>
          <a:lstStyle/>
          <a:p>
            <a:fld id="{DA2C159E-F13C-4A85-9A41-E7669D3E0D70}" type="slidenum">
              <a:rPr lang="en-GB" smtClean="0"/>
              <a:pPr/>
              <a:t>20</a:t>
            </a:fld>
            <a:endParaRPr lang="en-GB"/>
          </a:p>
        </p:txBody>
      </p:sp>
      <p:sp>
        <p:nvSpPr>
          <p:cNvPr id="6" name="Text Placeholder 5">
            <a:extLst>
              <a:ext uri="{FF2B5EF4-FFF2-40B4-BE49-F238E27FC236}">
                <a16:creationId xmlns:a16="http://schemas.microsoft.com/office/drawing/2014/main" id="{C6D7C1C2-CCD0-7971-74D1-58B4A359343F}"/>
              </a:ext>
            </a:extLst>
          </p:cNvPr>
          <p:cNvSpPr>
            <a:spLocks noGrp="1"/>
          </p:cNvSpPr>
          <p:nvPr>
            <p:ph type="body" sz="quarter" idx="12"/>
          </p:nvPr>
        </p:nvSpPr>
        <p:spPr/>
        <p:txBody>
          <a:bodyPr/>
          <a:lstStyle/>
          <a:p>
            <a:endParaRPr lang="en-GB"/>
          </a:p>
        </p:txBody>
      </p:sp>
      <p:sp>
        <p:nvSpPr>
          <p:cNvPr id="8" name="Title 7">
            <a:extLst>
              <a:ext uri="{FF2B5EF4-FFF2-40B4-BE49-F238E27FC236}">
                <a16:creationId xmlns:a16="http://schemas.microsoft.com/office/drawing/2014/main" id="{E4961F8C-9CBE-75D1-DA50-8FF0F3380FF9}"/>
              </a:ext>
            </a:extLst>
          </p:cNvPr>
          <p:cNvSpPr>
            <a:spLocks noGrp="1"/>
          </p:cNvSpPr>
          <p:nvPr>
            <p:ph type="title"/>
          </p:nvPr>
        </p:nvSpPr>
        <p:spPr/>
        <p:txBody>
          <a:bodyPr/>
          <a:lstStyle/>
          <a:p>
            <a:r>
              <a:rPr lang="en-GB" dirty="0">
                <a:cs typeface="Arial"/>
              </a:rPr>
              <a:t>Natural behaviours: Social interaction</a:t>
            </a:r>
            <a:endParaRPr lang="en-GB" dirty="0"/>
          </a:p>
        </p:txBody>
      </p:sp>
      <p:graphicFrame>
        <p:nvGraphicFramePr>
          <p:cNvPr id="11" name="Table 10">
            <a:extLst>
              <a:ext uri="{FF2B5EF4-FFF2-40B4-BE49-F238E27FC236}">
                <a16:creationId xmlns:a16="http://schemas.microsoft.com/office/drawing/2014/main" id="{7CF677F7-CF29-21F1-4605-AE9EACD74BAC}"/>
              </a:ext>
            </a:extLst>
          </p:cNvPr>
          <p:cNvGraphicFramePr>
            <a:graphicFrameLocks noGrp="1"/>
          </p:cNvGraphicFramePr>
          <p:nvPr>
            <p:extLst>
              <p:ext uri="{D42A27DB-BD31-4B8C-83A1-F6EECF244321}">
                <p14:modId xmlns:p14="http://schemas.microsoft.com/office/powerpoint/2010/main" val="1742772752"/>
              </p:ext>
            </p:extLst>
          </p:nvPr>
        </p:nvGraphicFramePr>
        <p:xfrm>
          <a:off x="232329" y="985833"/>
          <a:ext cx="7698270" cy="3749567"/>
        </p:xfrm>
        <a:graphic>
          <a:graphicData uri="http://schemas.openxmlformats.org/drawingml/2006/table">
            <a:tbl>
              <a:tblPr firstRow="1" bandRow="1">
                <a:tableStyleId>{5C22544A-7EE6-4342-B048-85BDC9FD1C3A}</a:tableStyleId>
              </a:tblPr>
              <a:tblGrid>
                <a:gridCol w="2566090">
                  <a:extLst>
                    <a:ext uri="{9D8B030D-6E8A-4147-A177-3AD203B41FA5}">
                      <a16:colId xmlns:a16="http://schemas.microsoft.com/office/drawing/2014/main" val="3308363651"/>
                    </a:ext>
                  </a:extLst>
                </a:gridCol>
                <a:gridCol w="2566090">
                  <a:extLst>
                    <a:ext uri="{9D8B030D-6E8A-4147-A177-3AD203B41FA5}">
                      <a16:colId xmlns:a16="http://schemas.microsoft.com/office/drawing/2014/main" val="2051496124"/>
                    </a:ext>
                  </a:extLst>
                </a:gridCol>
                <a:gridCol w="2566090">
                  <a:extLst>
                    <a:ext uri="{9D8B030D-6E8A-4147-A177-3AD203B41FA5}">
                      <a16:colId xmlns:a16="http://schemas.microsoft.com/office/drawing/2014/main" val="3505931594"/>
                    </a:ext>
                  </a:extLst>
                </a:gridCol>
              </a:tblGrid>
              <a:tr h="732047">
                <a:tc>
                  <a:txBody>
                    <a:bodyPr/>
                    <a:lstStyle/>
                    <a:p>
                      <a:r>
                        <a:rPr lang="en-GB" sz="2400"/>
                        <a:t>Behaviour</a:t>
                      </a:r>
                    </a:p>
                  </a:txBody>
                  <a:tcPr/>
                </a:tc>
                <a:tc>
                  <a:txBody>
                    <a:bodyPr/>
                    <a:lstStyle/>
                    <a:p>
                      <a:r>
                        <a:rPr lang="en-GB" sz="2400"/>
                        <a:t>Meerkat</a:t>
                      </a:r>
                    </a:p>
                  </a:txBody>
                  <a:tcPr/>
                </a:tc>
                <a:tc>
                  <a:txBody>
                    <a:bodyPr/>
                    <a:lstStyle/>
                    <a:p>
                      <a:r>
                        <a:rPr lang="en-GB" sz="2400"/>
                        <a:t>Elephant</a:t>
                      </a:r>
                    </a:p>
                  </a:txBody>
                  <a:tcPr/>
                </a:tc>
                <a:extLst>
                  <a:ext uri="{0D108BD9-81ED-4DB2-BD59-A6C34878D82A}">
                    <a16:rowId xmlns:a16="http://schemas.microsoft.com/office/drawing/2014/main" val="3072962898"/>
                  </a:ext>
                </a:extLst>
              </a:tr>
              <a:tr h="732047">
                <a:tc>
                  <a:txBody>
                    <a:bodyPr/>
                    <a:lstStyle/>
                    <a:p>
                      <a:pPr marL="0" marR="0" lvl="0" indent="0" algn="l">
                        <a:lnSpc>
                          <a:spcPct val="100000"/>
                        </a:lnSpc>
                        <a:spcBef>
                          <a:spcPts val="0"/>
                        </a:spcBef>
                        <a:spcAft>
                          <a:spcPts val="0"/>
                        </a:spcAft>
                        <a:buClr>
                          <a:srgbClr val="000000"/>
                        </a:buClr>
                        <a:buNone/>
                      </a:pPr>
                      <a:r>
                        <a:rPr lang="en-GB" sz="2400" b="0" i="0" u="none" strike="noStrike" noProof="0">
                          <a:solidFill>
                            <a:srgbClr val="000000"/>
                          </a:solidFill>
                          <a:latin typeface="Arial"/>
                        </a:rPr>
                        <a:t>social interaction </a:t>
                      </a: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groups of 5–30, very social creatures that rely on scent rather than sight</a:t>
                      </a:r>
                    </a:p>
                    <a:p>
                      <a:pPr lvl="0" algn="l">
                        <a:lnSpc>
                          <a:spcPct val="100000"/>
                        </a:lnSpc>
                        <a:spcBef>
                          <a:spcPts val="0"/>
                        </a:spcBef>
                        <a:spcAft>
                          <a:spcPts val="0"/>
                        </a:spcAft>
                        <a:buNone/>
                      </a:pPr>
                      <a:endParaRPr lang="en-GB" sz="2400" b="0" i="0" u="none" strike="noStrike" noProof="0" dirty="0">
                        <a:solidFill>
                          <a:srgbClr val="000000"/>
                        </a:solidFill>
                        <a:latin typeface="Arial"/>
                      </a:endParaRPr>
                    </a:p>
                    <a:p>
                      <a:pPr marL="0" marR="0" lvl="0" indent="0" algn="l">
                        <a:lnSpc>
                          <a:spcPct val="100000"/>
                        </a:lnSpc>
                        <a:spcBef>
                          <a:spcPts val="0"/>
                        </a:spcBef>
                        <a:spcAft>
                          <a:spcPts val="0"/>
                        </a:spcAft>
                        <a:buNone/>
                      </a:pPr>
                      <a:endParaRPr lang="en-GB" sz="2400" b="0" i="0" u="none" strike="noStrike" noProof="0" dirty="0">
                        <a:solidFill>
                          <a:srgbClr val="000000"/>
                        </a:solidFill>
                        <a:latin typeface="Arial"/>
                      </a:endParaRPr>
                    </a:p>
                    <a:p>
                      <a:pPr lvl="0" algn="l">
                        <a:lnSpc>
                          <a:spcPct val="100000"/>
                        </a:lnSpc>
                        <a:spcBef>
                          <a:spcPts val="0"/>
                        </a:spcBef>
                        <a:spcAft>
                          <a:spcPts val="0"/>
                        </a:spcAft>
                        <a:buNone/>
                      </a:pPr>
                      <a:endParaRPr lang="en-GB" sz="2400" b="0" i="0" u="none" strike="noStrike" noProof="0" dirty="0">
                        <a:solidFill>
                          <a:srgbClr val="000000"/>
                        </a:solidFill>
                        <a:latin typeface="Arial"/>
                      </a:endParaRPr>
                    </a:p>
                  </a:txBody>
                  <a:tcPr/>
                </a:tc>
                <a:tc>
                  <a:txBody>
                    <a:bodyPr/>
                    <a:lstStyle/>
                    <a:p>
                      <a:pPr lvl="0" algn="l">
                        <a:lnSpc>
                          <a:spcPct val="100000"/>
                        </a:lnSpc>
                        <a:spcBef>
                          <a:spcPts val="0"/>
                        </a:spcBef>
                        <a:spcAft>
                          <a:spcPts val="0"/>
                        </a:spcAft>
                        <a:buNone/>
                      </a:pPr>
                      <a:r>
                        <a:rPr lang="en-GB" sz="2400" b="0" i="0" u="none" strike="noStrike" noProof="0" dirty="0">
                          <a:solidFill>
                            <a:srgbClr val="000000"/>
                          </a:solidFill>
                          <a:latin typeface="Arial"/>
                        </a:rPr>
                        <a:t>matriarchal family groups of females and lone males or bachelor herds</a:t>
                      </a:r>
                    </a:p>
                    <a:p>
                      <a:pPr lvl="0">
                        <a:buNone/>
                      </a:pPr>
                      <a:endParaRPr lang="en-GB" sz="2400" b="0" i="0" u="none" strike="noStrike" noProof="0" dirty="0">
                        <a:solidFill>
                          <a:srgbClr val="000000"/>
                        </a:solidFill>
                        <a:latin typeface="Arial"/>
                      </a:endParaRPr>
                    </a:p>
                  </a:txBody>
                  <a:tcPr/>
                </a:tc>
                <a:extLst>
                  <a:ext uri="{0D108BD9-81ED-4DB2-BD59-A6C34878D82A}">
                    <a16:rowId xmlns:a16="http://schemas.microsoft.com/office/drawing/2014/main" val="4096970861"/>
                  </a:ext>
                </a:extLst>
              </a:tr>
            </a:tbl>
          </a:graphicData>
        </a:graphic>
      </p:graphicFrame>
    </p:spTree>
    <p:extLst>
      <p:ext uri="{BB962C8B-B14F-4D97-AF65-F5344CB8AC3E}">
        <p14:creationId xmlns:p14="http://schemas.microsoft.com/office/powerpoint/2010/main" val="2080420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2159A-0A4E-C2EE-C38B-92A8F0D2A43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94E32532-647C-6D6F-CDED-E6A9D00BB3C8}"/>
              </a:ext>
            </a:extLst>
          </p:cNvPr>
          <p:cNvSpPr>
            <a:spLocks noGrp="1"/>
          </p:cNvSpPr>
          <p:nvPr>
            <p:ph type="title"/>
          </p:nvPr>
        </p:nvSpPr>
        <p:spPr/>
        <p:txBody>
          <a:bodyPr>
            <a:normAutofit/>
          </a:bodyPr>
          <a:lstStyle/>
          <a:p>
            <a:r>
              <a:rPr lang="en-GB" dirty="0"/>
              <a:t>Task: Natural behaviour</a:t>
            </a:r>
          </a:p>
        </p:txBody>
      </p:sp>
      <p:sp>
        <p:nvSpPr>
          <p:cNvPr id="5" name="Text Placeholder 4">
            <a:extLst>
              <a:ext uri="{FF2B5EF4-FFF2-40B4-BE49-F238E27FC236}">
                <a16:creationId xmlns:a16="http://schemas.microsoft.com/office/drawing/2014/main" id="{66974D13-14A8-5CC0-8F05-F577465E7D21}"/>
              </a:ext>
            </a:extLst>
          </p:cNvPr>
          <p:cNvSpPr>
            <a:spLocks noGrp="1"/>
          </p:cNvSpPr>
          <p:nvPr>
            <p:ph type="body" sz="quarter" idx="12"/>
          </p:nvPr>
        </p:nvSpPr>
        <p:spPr>
          <a:xfrm>
            <a:off x="252751" y="949325"/>
            <a:ext cx="7667625" cy="3601574"/>
          </a:xfrm>
        </p:spPr>
        <p:txBody>
          <a:bodyPr vert="horz" lIns="0" tIns="0" rIns="0" bIns="0" rtlCol="0" anchor="t">
            <a:noAutofit/>
          </a:bodyPr>
          <a:lstStyle/>
          <a:p>
            <a:pPr marL="457200" indent="-457200">
              <a:buFont typeface="+mj-lt"/>
              <a:buAutoNum type="arabicPeriod"/>
            </a:pPr>
            <a:r>
              <a:rPr lang="en-GB" dirty="0"/>
              <a:t>Complete the Natural behaviours worksheet for your allocated animal.​</a:t>
            </a:r>
          </a:p>
          <a:p>
            <a:pPr marL="457200" indent="-457200">
              <a:buFont typeface="+mj-lt"/>
              <a:buAutoNum type="arabicPeriod"/>
            </a:pPr>
            <a:endParaRPr lang="en-GB" dirty="0">
              <a:cs typeface="Arial"/>
            </a:endParaRPr>
          </a:p>
          <a:p>
            <a:pPr marL="457200" indent="-457200">
              <a:buFont typeface="+mj-lt"/>
              <a:buAutoNum type="arabicPeriod"/>
            </a:pPr>
            <a:r>
              <a:rPr lang="en-GB" dirty="0">
                <a:cs typeface="Arial"/>
              </a:rPr>
              <a:t>Feed back to peers regarding each animal species.</a:t>
            </a:r>
          </a:p>
        </p:txBody>
      </p:sp>
      <p:sp>
        <p:nvSpPr>
          <p:cNvPr id="3" name="Footer Placeholder 2">
            <a:extLst>
              <a:ext uri="{FF2B5EF4-FFF2-40B4-BE49-F238E27FC236}">
                <a16:creationId xmlns:a16="http://schemas.microsoft.com/office/drawing/2014/main" id="{813DEFC0-387A-5DDE-7816-3C0F96336080}"/>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74B1D490-6F9D-398D-4D71-3FB97646B407}"/>
              </a:ext>
            </a:extLst>
          </p:cNvPr>
          <p:cNvSpPr>
            <a:spLocks noGrp="1"/>
          </p:cNvSpPr>
          <p:nvPr>
            <p:ph type="sldNum" sz="quarter" idx="11"/>
          </p:nvPr>
        </p:nvSpPr>
        <p:spPr/>
        <p:txBody>
          <a:bodyPr/>
          <a:lstStyle/>
          <a:p>
            <a:fld id="{DA2C159E-F13C-4A85-9A41-E7669D3E0D70}" type="slidenum">
              <a:rPr lang="en-GB" smtClean="0"/>
              <a:pPr/>
              <a:t>21</a:t>
            </a:fld>
            <a:endParaRPr lang="en-GB"/>
          </a:p>
        </p:txBody>
      </p:sp>
    </p:spTree>
    <p:extLst>
      <p:ext uri="{BB962C8B-B14F-4D97-AF65-F5344CB8AC3E}">
        <p14:creationId xmlns:p14="http://schemas.microsoft.com/office/powerpoint/2010/main" val="2626802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5EB8A-E4D7-454D-16B1-891BFF0221F3}"/>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58BE7505-2C45-E9EB-C7E1-05F865D358FB}"/>
              </a:ext>
            </a:extLst>
          </p:cNvPr>
          <p:cNvSpPr>
            <a:spLocks noGrp="1"/>
          </p:cNvSpPr>
          <p:nvPr>
            <p:ph type="title"/>
          </p:nvPr>
        </p:nvSpPr>
        <p:spPr/>
        <p:txBody>
          <a:bodyPr>
            <a:normAutofit/>
          </a:bodyPr>
          <a:lstStyle/>
          <a:p>
            <a:r>
              <a:rPr lang="en-GB" dirty="0">
                <a:cs typeface="Arial"/>
              </a:rPr>
              <a:t>Plenary: Snap</a:t>
            </a:r>
            <a:endParaRPr lang="en-GB" sz="3600" dirty="0"/>
          </a:p>
        </p:txBody>
      </p:sp>
      <p:sp>
        <p:nvSpPr>
          <p:cNvPr id="5" name="Text Placeholder 4">
            <a:extLst>
              <a:ext uri="{FF2B5EF4-FFF2-40B4-BE49-F238E27FC236}">
                <a16:creationId xmlns:a16="http://schemas.microsoft.com/office/drawing/2014/main" id="{3D19665E-2B23-F932-90F4-823956B4E1F9}"/>
              </a:ext>
            </a:extLst>
          </p:cNvPr>
          <p:cNvSpPr>
            <a:spLocks noGrp="1"/>
          </p:cNvSpPr>
          <p:nvPr>
            <p:ph type="body" sz="quarter" idx="12"/>
          </p:nvPr>
        </p:nvSpPr>
        <p:spPr/>
        <p:txBody>
          <a:bodyPr vert="horz" lIns="0" tIns="0" rIns="0" bIns="0" rtlCol="0" anchor="t">
            <a:noAutofit/>
          </a:bodyPr>
          <a:lstStyle/>
          <a:p>
            <a:r>
              <a:rPr lang="en-GB" dirty="0"/>
              <a:t>Play behaviour snap in pairs.</a:t>
            </a:r>
          </a:p>
          <a:p>
            <a:endParaRPr lang="en-GB" dirty="0">
              <a:cs typeface="Arial"/>
            </a:endParaRPr>
          </a:p>
          <a:p>
            <a:endParaRPr lang="en-GB" dirty="0">
              <a:cs typeface="Arial"/>
            </a:endParaRPr>
          </a:p>
        </p:txBody>
      </p:sp>
      <p:sp>
        <p:nvSpPr>
          <p:cNvPr id="3" name="Footer Placeholder 2">
            <a:extLst>
              <a:ext uri="{FF2B5EF4-FFF2-40B4-BE49-F238E27FC236}">
                <a16:creationId xmlns:a16="http://schemas.microsoft.com/office/drawing/2014/main" id="{FBFCCA36-EB19-5B83-80B5-A1630ADD2BE2}"/>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36A59AC3-6A85-4E57-C410-DFD6ADBDA24F}"/>
              </a:ext>
            </a:extLst>
          </p:cNvPr>
          <p:cNvSpPr>
            <a:spLocks noGrp="1"/>
          </p:cNvSpPr>
          <p:nvPr>
            <p:ph type="sldNum" sz="quarter" idx="11"/>
          </p:nvPr>
        </p:nvSpPr>
        <p:spPr/>
        <p:txBody>
          <a:bodyPr/>
          <a:lstStyle/>
          <a:p>
            <a:fld id="{DA2C159E-F13C-4A85-9A41-E7669D3E0D70}" type="slidenum">
              <a:rPr lang="en-GB" smtClean="0"/>
              <a:pPr/>
              <a:t>22</a:t>
            </a:fld>
            <a:endParaRPr lang="en-GB"/>
          </a:p>
        </p:txBody>
      </p:sp>
    </p:spTree>
    <p:extLst>
      <p:ext uri="{BB962C8B-B14F-4D97-AF65-F5344CB8AC3E}">
        <p14:creationId xmlns:p14="http://schemas.microsoft.com/office/powerpoint/2010/main" val="211140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6F88AC-32C1-5832-739E-6F58605EAE5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85ACE0C4-F68D-7BE5-51EB-03C659B8DB98}"/>
              </a:ext>
            </a:extLst>
          </p:cNvPr>
          <p:cNvSpPr>
            <a:spLocks noGrp="1"/>
          </p:cNvSpPr>
          <p:nvPr>
            <p:ph type="title"/>
          </p:nvPr>
        </p:nvSpPr>
        <p:spPr/>
        <p:txBody>
          <a:bodyPr>
            <a:normAutofit fontScale="90000"/>
          </a:bodyPr>
          <a:lstStyle/>
          <a:p>
            <a:r>
              <a:rPr lang="en-GB" sz="4000"/>
              <a:t>​Question</a:t>
            </a:r>
            <a:br>
              <a:rPr lang="en-GB"/>
            </a:br>
            <a:endParaRPr lang="en-GB" sz="3600">
              <a:cs typeface="Arial"/>
            </a:endParaRPr>
          </a:p>
        </p:txBody>
      </p:sp>
      <p:sp>
        <p:nvSpPr>
          <p:cNvPr id="3" name="Footer Placeholder 2">
            <a:extLst>
              <a:ext uri="{FF2B5EF4-FFF2-40B4-BE49-F238E27FC236}">
                <a16:creationId xmlns:a16="http://schemas.microsoft.com/office/drawing/2014/main" id="{67EC0716-4552-E9AD-3129-080373C18DC8}"/>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2D924AC-E023-8C1D-BCA0-85301BC4DBB0}"/>
              </a:ext>
            </a:extLst>
          </p:cNvPr>
          <p:cNvSpPr>
            <a:spLocks noGrp="1"/>
          </p:cNvSpPr>
          <p:nvPr>
            <p:ph type="sldNum" sz="quarter" idx="11"/>
          </p:nvPr>
        </p:nvSpPr>
        <p:spPr/>
        <p:txBody>
          <a:bodyPr/>
          <a:lstStyle/>
          <a:p>
            <a:fld id="{DA2C159E-F13C-4A85-9A41-E7669D3E0D70}" type="slidenum">
              <a:rPr lang="en-GB" smtClean="0"/>
              <a:pPr/>
              <a:t>23</a:t>
            </a:fld>
            <a:endParaRPr lang="en-GB"/>
          </a:p>
        </p:txBody>
      </p:sp>
      <p:sp>
        <p:nvSpPr>
          <p:cNvPr id="2" name="TextBox 1">
            <a:extLst>
              <a:ext uri="{FF2B5EF4-FFF2-40B4-BE49-F238E27FC236}">
                <a16:creationId xmlns:a16="http://schemas.microsoft.com/office/drawing/2014/main" id="{DF5CFF37-A119-6844-064B-258BDAC219C3}"/>
              </a:ext>
            </a:extLst>
          </p:cNvPr>
          <p:cNvSpPr txBox="1"/>
          <p:nvPr/>
        </p:nvSpPr>
        <p:spPr>
          <a:xfrm>
            <a:off x="232099" y="949390"/>
            <a:ext cx="7140251" cy="369332"/>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r>
              <a:rPr lang="en-GB" sz="2400"/>
              <a:t>Why do we study animal behaviour?</a:t>
            </a:r>
          </a:p>
        </p:txBody>
      </p:sp>
    </p:spTree>
    <p:extLst>
      <p:ext uri="{BB962C8B-B14F-4D97-AF65-F5344CB8AC3E}">
        <p14:creationId xmlns:p14="http://schemas.microsoft.com/office/powerpoint/2010/main" val="21670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732F401-F63F-0A53-8B41-E9960BA5FE49}"/>
              </a:ext>
            </a:extLst>
          </p:cNvPr>
          <p:cNvSpPr>
            <a:spLocks noGrp="1"/>
          </p:cNvSpPr>
          <p:nvPr>
            <p:ph type="sldNum" sz="quarter" idx="11"/>
          </p:nvPr>
        </p:nvSpPr>
        <p:spPr/>
        <p:txBody>
          <a:bodyPr/>
          <a:lstStyle/>
          <a:p>
            <a:fld id="{DA2C159E-F13C-4A85-9A41-E7669D3E0D70}" type="slidenum">
              <a:rPr lang="en-GB" smtClean="0"/>
              <a:pPr/>
              <a:t>24</a:t>
            </a:fld>
            <a:endParaRPr lang="en-GB"/>
          </a:p>
        </p:txBody>
      </p:sp>
      <p:sp>
        <p:nvSpPr>
          <p:cNvPr id="3" name="Title 2">
            <a:extLst>
              <a:ext uri="{FF2B5EF4-FFF2-40B4-BE49-F238E27FC236}">
                <a16:creationId xmlns:a16="http://schemas.microsoft.com/office/drawing/2014/main" id="{F9778151-E71D-8B68-C7C1-1203B6ABECD0}"/>
              </a:ext>
            </a:extLst>
          </p:cNvPr>
          <p:cNvSpPr>
            <a:spLocks noGrp="1"/>
          </p:cNvSpPr>
          <p:nvPr>
            <p:ph type="title"/>
          </p:nvPr>
        </p:nvSpPr>
        <p:spPr/>
        <p:txBody>
          <a:bodyPr/>
          <a:lstStyle/>
          <a:p>
            <a:r>
              <a:rPr lang="en-GB"/>
              <a:t>Answer</a:t>
            </a:r>
          </a:p>
        </p:txBody>
      </p:sp>
      <p:sp>
        <p:nvSpPr>
          <p:cNvPr id="4" name="Text Placeholder 3">
            <a:extLst>
              <a:ext uri="{FF2B5EF4-FFF2-40B4-BE49-F238E27FC236}">
                <a16:creationId xmlns:a16="http://schemas.microsoft.com/office/drawing/2014/main" id="{D7600DAF-1DB0-004D-C0B7-76ADCDB10C00}"/>
              </a:ext>
            </a:extLst>
          </p:cNvPr>
          <p:cNvSpPr>
            <a:spLocks noGrp="1"/>
          </p:cNvSpPr>
          <p:nvPr>
            <p:ph type="body" sz="quarter" idx="12"/>
          </p:nvPr>
        </p:nvSpPr>
        <p:spPr/>
        <p:txBody>
          <a:bodyPr/>
          <a:lstStyle/>
          <a:p>
            <a:r>
              <a:rPr lang="en-GB" sz="2400" dirty="0"/>
              <a:t>To deepen our understanding of why animals behave the way they do, so that we can learn how to respond to the challenges that animals face when living in captive and wild environments.</a:t>
            </a:r>
            <a:endParaRPr lang="en-GB" dirty="0"/>
          </a:p>
        </p:txBody>
      </p:sp>
      <p:sp>
        <p:nvSpPr>
          <p:cNvPr id="5" name="Footer Placeholder 4">
            <a:extLst>
              <a:ext uri="{FF2B5EF4-FFF2-40B4-BE49-F238E27FC236}">
                <a16:creationId xmlns:a16="http://schemas.microsoft.com/office/drawing/2014/main" id="{7DC4313F-0BEF-A592-F108-014907CF2D6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8491381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A2AC9-1D3B-4824-61E0-DE29621D020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7C6739A-968B-4267-621F-23B7971D3A02}"/>
              </a:ext>
            </a:extLst>
          </p:cNvPr>
          <p:cNvSpPr>
            <a:spLocks noGrp="1"/>
          </p:cNvSpPr>
          <p:nvPr>
            <p:ph type="title"/>
          </p:nvPr>
        </p:nvSpPr>
        <p:spPr/>
        <p:txBody>
          <a:bodyPr>
            <a:normAutofit/>
          </a:bodyPr>
          <a:lstStyle/>
          <a:p>
            <a:r>
              <a:rPr lang="en-GB" dirty="0">
                <a:cs typeface="Arial"/>
              </a:rPr>
              <a:t>Next steps: Ethologists</a:t>
            </a:r>
            <a:endParaRPr lang="en-GB" sz="3600" dirty="0"/>
          </a:p>
        </p:txBody>
      </p:sp>
      <p:sp>
        <p:nvSpPr>
          <p:cNvPr id="5" name="Text Placeholder 4">
            <a:extLst>
              <a:ext uri="{FF2B5EF4-FFF2-40B4-BE49-F238E27FC236}">
                <a16:creationId xmlns:a16="http://schemas.microsoft.com/office/drawing/2014/main" id="{94EBE6C5-C30D-9814-1CA8-96E2DC284BD2}"/>
              </a:ext>
            </a:extLst>
          </p:cNvPr>
          <p:cNvSpPr>
            <a:spLocks noGrp="1"/>
          </p:cNvSpPr>
          <p:nvPr>
            <p:ph type="body" sz="quarter" idx="12"/>
          </p:nvPr>
        </p:nvSpPr>
        <p:spPr/>
        <p:txBody>
          <a:bodyPr vert="horz" lIns="0" tIns="0" rIns="0" bIns="0" rtlCol="0" anchor="t">
            <a:noAutofit/>
          </a:bodyPr>
          <a:lstStyle/>
          <a:p>
            <a:r>
              <a:rPr lang="en-GB" dirty="0"/>
              <a:t>Research one of the following ethologists:</a:t>
            </a:r>
          </a:p>
          <a:p>
            <a:pPr marL="269875" lvl="1" indent="-269875">
              <a:lnSpc>
                <a:spcPct val="100000"/>
              </a:lnSpc>
            </a:pPr>
            <a:r>
              <a:rPr lang="en-GB" dirty="0"/>
              <a:t>Nikolaas Tinbergen</a:t>
            </a:r>
            <a:endParaRPr lang="en-GB" dirty="0">
              <a:cs typeface="Arial"/>
            </a:endParaRPr>
          </a:p>
          <a:p>
            <a:pPr marL="269875" lvl="1" indent="-269875">
              <a:lnSpc>
                <a:spcPct val="100000"/>
              </a:lnSpc>
            </a:pPr>
            <a:r>
              <a:rPr lang="en-GB" dirty="0"/>
              <a:t>Konrad Lorenz</a:t>
            </a:r>
            <a:endParaRPr lang="en-GB" dirty="0">
              <a:cs typeface="Arial"/>
            </a:endParaRPr>
          </a:p>
          <a:p>
            <a:pPr marL="269875" lvl="1" indent="-269875">
              <a:lnSpc>
                <a:spcPct val="100000"/>
              </a:lnSpc>
            </a:pPr>
            <a:r>
              <a:rPr lang="en-GB" dirty="0"/>
              <a:t>Jane Goodall</a:t>
            </a:r>
            <a:endParaRPr lang="en-GB" dirty="0">
              <a:cs typeface="Arial"/>
            </a:endParaRPr>
          </a:p>
          <a:p>
            <a:pPr marL="269875" lvl="1" indent="-269875">
              <a:lnSpc>
                <a:spcPct val="100000"/>
              </a:lnSpc>
            </a:pPr>
            <a:r>
              <a:rPr lang="en-GB" dirty="0"/>
              <a:t>Charles Darwin.</a:t>
            </a:r>
            <a:endParaRPr lang="en-GB" dirty="0">
              <a:cs typeface="Arial"/>
            </a:endParaRPr>
          </a:p>
          <a:p>
            <a:endParaRPr lang="en-GB" dirty="0"/>
          </a:p>
          <a:p>
            <a:endParaRPr lang="en-GB" sz="1800" dirty="0"/>
          </a:p>
          <a:p>
            <a:endParaRPr lang="en-GB" sz="1800" dirty="0">
              <a:cs typeface="Arial"/>
            </a:endParaRPr>
          </a:p>
        </p:txBody>
      </p:sp>
      <p:sp>
        <p:nvSpPr>
          <p:cNvPr id="3" name="Footer Placeholder 2">
            <a:extLst>
              <a:ext uri="{FF2B5EF4-FFF2-40B4-BE49-F238E27FC236}">
                <a16:creationId xmlns:a16="http://schemas.microsoft.com/office/drawing/2014/main" id="{FCF001CB-C3B4-2F23-4A41-EFBBB715567F}"/>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49805B9E-3FA5-2BBA-30D5-F807DAAFECE9}"/>
              </a:ext>
            </a:extLst>
          </p:cNvPr>
          <p:cNvSpPr>
            <a:spLocks noGrp="1"/>
          </p:cNvSpPr>
          <p:nvPr>
            <p:ph type="sldNum" sz="quarter" idx="11"/>
          </p:nvPr>
        </p:nvSpPr>
        <p:spPr/>
        <p:txBody>
          <a:bodyPr/>
          <a:lstStyle/>
          <a:p>
            <a:fld id="{DA2C159E-F13C-4A85-9A41-E7669D3E0D70}" type="slidenum">
              <a:rPr lang="en-GB" smtClean="0"/>
              <a:pPr/>
              <a:t>25</a:t>
            </a:fld>
            <a:endParaRPr lang="en-GB"/>
          </a:p>
        </p:txBody>
      </p:sp>
    </p:spTree>
    <p:extLst>
      <p:ext uri="{BB962C8B-B14F-4D97-AF65-F5344CB8AC3E}">
        <p14:creationId xmlns:p14="http://schemas.microsoft.com/office/powerpoint/2010/main" val="39931356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GB"/>
              <a:t>2</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a:xfrm>
            <a:off x="2446020" y="3258000"/>
            <a:ext cx="6409980" cy="1716956"/>
          </a:xfrm>
        </p:spPr>
        <p:txBody>
          <a:bodyPr>
            <a:noAutofit/>
          </a:bodyPr>
          <a:lstStyle/>
          <a:p>
            <a:r>
              <a:rPr lang="en-GB">
                <a:solidFill>
                  <a:srgbClr val="FFFFFF"/>
                </a:solidFill>
              </a:rPr>
              <a:t>Understanding ethologists and observation techniques in animal behaviour</a:t>
            </a:r>
            <a:endParaRPr lang="en-GB"/>
          </a:p>
        </p:txBody>
      </p:sp>
    </p:spTree>
    <p:extLst>
      <p:ext uri="{BB962C8B-B14F-4D97-AF65-F5344CB8AC3E}">
        <p14:creationId xmlns:p14="http://schemas.microsoft.com/office/powerpoint/2010/main" val="30728314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C05285F-18AB-7FDE-2C46-16D25B45534A}"/>
              </a:ext>
            </a:extLst>
          </p:cNvPr>
          <p:cNvSpPr>
            <a:spLocks noGrp="1"/>
          </p:cNvSpPr>
          <p:nvPr>
            <p:ph type="sldNum" sz="quarter" idx="11"/>
          </p:nvPr>
        </p:nvSpPr>
        <p:spPr/>
        <p:txBody>
          <a:bodyPr/>
          <a:lstStyle/>
          <a:p>
            <a:fld id="{DA2C159E-F13C-4A85-9A41-E7669D3E0D70}" type="slidenum">
              <a:rPr lang="en-GB" smtClean="0"/>
              <a:pPr/>
              <a:t>27</a:t>
            </a:fld>
            <a:endParaRPr lang="en-GB"/>
          </a:p>
        </p:txBody>
      </p:sp>
      <p:sp>
        <p:nvSpPr>
          <p:cNvPr id="3" name="Title 2">
            <a:extLst>
              <a:ext uri="{FF2B5EF4-FFF2-40B4-BE49-F238E27FC236}">
                <a16:creationId xmlns:a16="http://schemas.microsoft.com/office/drawing/2014/main" id="{512F6433-99AC-943B-A676-F62E686F238D}"/>
              </a:ext>
            </a:extLst>
          </p:cNvPr>
          <p:cNvSpPr>
            <a:spLocks noGrp="1"/>
          </p:cNvSpPr>
          <p:nvPr>
            <p:ph type="title"/>
          </p:nvPr>
        </p:nvSpPr>
        <p:spPr/>
        <p:txBody>
          <a:bodyPr>
            <a:normAutofit fontScale="90000"/>
          </a:bodyPr>
          <a:lstStyle/>
          <a:p>
            <a:r>
              <a:rPr lang="en-GB" sz="4000" b="1"/>
              <a:t>Starter: Who are ethologists?</a:t>
            </a:r>
            <a:br>
              <a:rPr lang="en-GB"/>
            </a:br>
            <a:endParaRPr lang="en-GB"/>
          </a:p>
        </p:txBody>
      </p:sp>
      <p:sp>
        <p:nvSpPr>
          <p:cNvPr id="4" name="Text Placeholder 3">
            <a:extLst>
              <a:ext uri="{FF2B5EF4-FFF2-40B4-BE49-F238E27FC236}">
                <a16:creationId xmlns:a16="http://schemas.microsoft.com/office/drawing/2014/main" id="{03F15B47-AF58-335E-9608-46E3315C019F}"/>
              </a:ext>
            </a:extLst>
          </p:cNvPr>
          <p:cNvSpPr>
            <a:spLocks noGrp="1"/>
          </p:cNvSpPr>
          <p:nvPr>
            <p:ph type="body" sz="quarter" idx="12"/>
          </p:nvPr>
        </p:nvSpPr>
        <p:spPr/>
        <p:txBody>
          <a:bodyPr vert="horz" lIns="0" tIns="0" rIns="0" bIns="0" rtlCol="0" anchor="t">
            <a:noAutofit/>
          </a:bodyPr>
          <a:lstStyle/>
          <a:p>
            <a:pPr marL="269875" lvl="1" indent="-269875"/>
            <a:r>
              <a:rPr lang="en-GB" dirty="0"/>
              <a:t>Nikolaas Tinbergen: The four questions of behaviour.</a:t>
            </a:r>
          </a:p>
          <a:p>
            <a:pPr marL="269875" lvl="1" indent="-269875">
              <a:lnSpc>
                <a:spcPct val="100000"/>
              </a:lnSpc>
            </a:pPr>
            <a:r>
              <a:rPr lang="en-GB" dirty="0"/>
              <a:t>Konrad Lorenz: Imprinting in birds.</a:t>
            </a:r>
            <a:endParaRPr lang="en-US" dirty="0">
              <a:cs typeface="Arial"/>
            </a:endParaRPr>
          </a:p>
          <a:p>
            <a:pPr marL="269875" lvl="1" indent="-269875">
              <a:lnSpc>
                <a:spcPct val="100000"/>
              </a:lnSpc>
            </a:pPr>
            <a:r>
              <a:rPr lang="en-GB" dirty="0"/>
              <a:t>Jane Goodall: Primate behaviour studies.</a:t>
            </a:r>
            <a:endParaRPr lang="en-GB" dirty="0">
              <a:cs typeface="Arial"/>
            </a:endParaRPr>
          </a:p>
          <a:p>
            <a:pPr marL="269875" lvl="1" indent="-269875"/>
            <a:r>
              <a:rPr lang="en-GB" dirty="0"/>
              <a:t>Charles Darwin: Natural selection.</a:t>
            </a:r>
            <a:endParaRPr lang="en-GB" dirty="0">
              <a:cs typeface="Arial"/>
            </a:endParaRPr>
          </a:p>
          <a:p>
            <a:endParaRPr lang="en-GB" dirty="0"/>
          </a:p>
        </p:txBody>
      </p:sp>
      <p:sp>
        <p:nvSpPr>
          <p:cNvPr id="5" name="Footer Placeholder 4">
            <a:extLst>
              <a:ext uri="{FF2B5EF4-FFF2-40B4-BE49-F238E27FC236}">
                <a16:creationId xmlns:a16="http://schemas.microsoft.com/office/drawing/2014/main" id="{CBAB9AA5-1EE8-9204-BB8A-C1794E7C1B5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515917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2D27B6-AD71-ACFF-6D6C-F7795D7B0DF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B321370-DDD1-35A6-EA5F-20815897C44E}"/>
              </a:ext>
            </a:extLst>
          </p:cNvPr>
          <p:cNvSpPr>
            <a:spLocks noGrp="1"/>
          </p:cNvSpPr>
          <p:nvPr>
            <p:ph type="sldNum" sz="quarter" idx="11"/>
          </p:nvPr>
        </p:nvSpPr>
        <p:spPr/>
        <p:txBody>
          <a:bodyPr/>
          <a:lstStyle/>
          <a:p>
            <a:fld id="{DA2C159E-F13C-4A85-9A41-E7669D3E0D70}" type="slidenum">
              <a:rPr lang="en-GB" smtClean="0"/>
              <a:pPr/>
              <a:t>28</a:t>
            </a:fld>
            <a:endParaRPr lang="en-GB"/>
          </a:p>
        </p:txBody>
      </p:sp>
      <p:sp>
        <p:nvSpPr>
          <p:cNvPr id="12" name="Title 11">
            <a:extLst>
              <a:ext uri="{FF2B5EF4-FFF2-40B4-BE49-F238E27FC236}">
                <a16:creationId xmlns:a16="http://schemas.microsoft.com/office/drawing/2014/main" id="{2AFB8337-4383-ECE0-7328-32B3DCC9C4AD}"/>
              </a:ext>
            </a:extLst>
          </p:cNvPr>
          <p:cNvSpPr>
            <a:spLocks noGrp="1"/>
          </p:cNvSpPr>
          <p:nvPr>
            <p:ph type="title"/>
          </p:nvPr>
        </p:nvSpPr>
        <p:spPr/>
        <p:txBody>
          <a:bodyPr>
            <a:normAutofit/>
          </a:bodyPr>
          <a:lstStyle/>
          <a:p>
            <a:pPr>
              <a:lnSpc>
                <a:spcPct val="100000"/>
              </a:lnSpc>
            </a:pPr>
            <a:r>
              <a:rPr lang="en-GB" dirty="0"/>
              <a:t>Nikolaas Tinbergen </a:t>
            </a:r>
          </a:p>
        </p:txBody>
      </p:sp>
      <p:sp>
        <p:nvSpPr>
          <p:cNvPr id="5" name="Text Placeholder 4">
            <a:extLst>
              <a:ext uri="{FF2B5EF4-FFF2-40B4-BE49-F238E27FC236}">
                <a16:creationId xmlns:a16="http://schemas.microsoft.com/office/drawing/2014/main" id="{AE1CF9F4-A21B-31A6-15CE-2A5009904369}"/>
              </a:ext>
            </a:extLst>
          </p:cNvPr>
          <p:cNvSpPr>
            <a:spLocks noGrp="1"/>
          </p:cNvSpPr>
          <p:nvPr>
            <p:ph type="body" sz="quarter" idx="12"/>
          </p:nvPr>
        </p:nvSpPr>
        <p:spPr/>
        <p:txBody>
          <a:bodyPr/>
          <a:lstStyle/>
          <a:p>
            <a:pPr lvl="1">
              <a:lnSpc>
                <a:spcPct val="100000"/>
              </a:lnSpc>
            </a:pPr>
            <a:r>
              <a:rPr lang="en-GB" b="1" dirty="0"/>
              <a:t>Research:​</a:t>
            </a:r>
            <a:r>
              <a:rPr lang="en-GB" dirty="0"/>
              <a:t> Known for his work on the fixed action patterns and behaviour of animals, particularly birds and fish​.</a:t>
            </a:r>
          </a:p>
          <a:p>
            <a:pPr lvl="1">
              <a:lnSpc>
                <a:spcPct val="100000"/>
              </a:lnSpc>
            </a:pPr>
            <a:r>
              <a:rPr lang="en-GB" b="1" dirty="0"/>
              <a:t>Conclusion:​</a:t>
            </a:r>
            <a:r>
              <a:rPr lang="en-GB" dirty="0"/>
              <a:t> He identified and described various innate behaviours and how they contribute to an animal’s survival and reproduction​.</a:t>
            </a:r>
          </a:p>
          <a:p>
            <a:pPr lvl="1">
              <a:lnSpc>
                <a:spcPct val="100000"/>
              </a:lnSpc>
            </a:pPr>
            <a:r>
              <a:rPr lang="en-GB" b="1" dirty="0"/>
              <a:t>Contribution:</a:t>
            </a:r>
            <a:r>
              <a:rPr lang="en-GB" dirty="0"/>
              <a:t>​ Tinbergen’s research laid the foundation for understanding the genetic and evolutionary basis of animal behaviour.</a:t>
            </a:r>
          </a:p>
        </p:txBody>
      </p:sp>
      <p:sp>
        <p:nvSpPr>
          <p:cNvPr id="3" name="Footer Placeholder 2">
            <a:extLst>
              <a:ext uri="{FF2B5EF4-FFF2-40B4-BE49-F238E27FC236}">
                <a16:creationId xmlns:a16="http://schemas.microsoft.com/office/drawing/2014/main" id="{B4747C2B-92BF-C8F8-DC6B-6C26B823EF22}"/>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969579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74685-9A14-9F04-D5C5-2AC5541DDB2C}"/>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51A4EE9-892B-E434-C55F-97779AFACF9A}"/>
              </a:ext>
            </a:extLst>
          </p:cNvPr>
          <p:cNvSpPr>
            <a:spLocks noGrp="1"/>
          </p:cNvSpPr>
          <p:nvPr>
            <p:ph type="sldNum" sz="quarter" idx="11"/>
          </p:nvPr>
        </p:nvSpPr>
        <p:spPr/>
        <p:txBody>
          <a:bodyPr/>
          <a:lstStyle/>
          <a:p>
            <a:fld id="{DA2C159E-F13C-4A85-9A41-E7669D3E0D70}" type="slidenum">
              <a:rPr lang="en-GB" smtClean="0"/>
              <a:pPr/>
              <a:t>29</a:t>
            </a:fld>
            <a:endParaRPr lang="en-GB"/>
          </a:p>
        </p:txBody>
      </p:sp>
      <p:sp>
        <p:nvSpPr>
          <p:cNvPr id="12" name="Title 11">
            <a:extLst>
              <a:ext uri="{FF2B5EF4-FFF2-40B4-BE49-F238E27FC236}">
                <a16:creationId xmlns:a16="http://schemas.microsoft.com/office/drawing/2014/main" id="{6839FCB7-8735-12F6-3E5E-B161B9569B6E}"/>
              </a:ext>
            </a:extLst>
          </p:cNvPr>
          <p:cNvSpPr>
            <a:spLocks noGrp="1"/>
          </p:cNvSpPr>
          <p:nvPr>
            <p:ph type="title"/>
          </p:nvPr>
        </p:nvSpPr>
        <p:spPr/>
        <p:txBody>
          <a:bodyPr>
            <a:normAutofit/>
          </a:bodyPr>
          <a:lstStyle/>
          <a:p>
            <a:pPr>
              <a:lnSpc>
                <a:spcPct val="100000"/>
              </a:lnSpc>
            </a:pPr>
            <a:r>
              <a:rPr lang="en-GB"/>
              <a:t>Konrad Lorenz</a:t>
            </a:r>
          </a:p>
        </p:txBody>
      </p:sp>
      <p:sp>
        <p:nvSpPr>
          <p:cNvPr id="5" name="Text Placeholder 4">
            <a:extLst>
              <a:ext uri="{FF2B5EF4-FFF2-40B4-BE49-F238E27FC236}">
                <a16:creationId xmlns:a16="http://schemas.microsoft.com/office/drawing/2014/main" id="{65FD84E5-BBB0-C9E0-B227-44878F37671B}"/>
              </a:ext>
            </a:extLst>
          </p:cNvPr>
          <p:cNvSpPr>
            <a:spLocks noGrp="1"/>
          </p:cNvSpPr>
          <p:nvPr>
            <p:ph type="body" sz="quarter" idx="12"/>
          </p:nvPr>
        </p:nvSpPr>
        <p:spPr>
          <a:xfrm>
            <a:off x="234000" y="986400"/>
            <a:ext cx="7822345" cy="3601574"/>
          </a:xfrm>
        </p:spPr>
        <p:txBody>
          <a:bodyPr/>
          <a:lstStyle/>
          <a:p>
            <a:pPr lvl="1">
              <a:lnSpc>
                <a:spcPct val="100000"/>
              </a:lnSpc>
            </a:pPr>
            <a:r>
              <a:rPr lang="en-GB" b="1" dirty="0"/>
              <a:t>Research:​ </a:t>
            </a:r>
            <a:r>
              <a:rPr lang="en-GB" dirty="0"/>
              <a:t>Known for his pioneering work on imprinting in birds and the concept of ethology as a discipline.</a:t>
            </a:r>
          </a:p>
          <a:p>
            <a:pPr lvl="1">
              <a:lnSpc>
                <a:spcPct val="100000"/>
              </a:lnSpc>
            </a:pPr>
            <a:r>
              <a:rPr lang="en-GB" b="1" dirty="0"/>
              <a:t>Conclusion:​ </a:t>
            </a:r>
            <a:r>
              <a:rPr lang="en-GB" dirty="0"/>
              <a:t>He discovered that certain animals, like ducks and geese, form strong bonds with the first moving object they see, often their parent, which is crucial for their survival.</a:t>
            </a:r>
          </a:p>
          <a:p>
            <a:pPr lvl="1">
              <a:lnSpc>
                <a:spcPct val="100000"/>
              </a:lnSpc>
            </a:pPr>
            <a:r>
              <a:rPr lang="en-GB" b="1" dirty="0"/>
              <a:t>Contribution:​ </a:t>
            </a:r>
            <a:r>
              <a:rPr lang="en-GB" dirty="0"/>
              <a:t>Lorenz’s work helped establish the field of ethology and contributed to our understanding of instinctual behaviour and the critical period for social attachment in animals.</a:t>
            </a:r>
          </a:p>
        </p:txBody>
      </p:sp>
      <p:sp>
        <p:nvSpPr>
          <p:cNvPr id="3" name="Footer Placeholder 2">
            <a:extLst>
              <a:ext uri="{FF2B5EF4-FFF2-40B4-BE49-F238E27FC236}">
                <a16:creationId xmlns:a16="http://schemas.microsoft.com/office/drawing/2014/main" id="{703824B5-2C2B-C5A9-D2CA-662BFA0E15F8}"/>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03305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2927F-0C5C-79A2-A675-444610ECFD18}"/>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1E1A95CF-E5C9-0BB7-4B3A-69D6F494AABE}"/>
              </a:ext>
            </a:extLst>
          </p:cNvPr>
          <p:cNvSpPr>
            <a:spLocks noGrp="1"/>
          </p:cNvSpPr>
          <p:nvPr>
            <p:ph type="title"/>
          </p:nvPr>
        </p:nvSpPr>
        <p:spPr/>
        <p:txBody>
          <a:bodyPr>
            <a:normAutofit/>
          </a:bodyPr>
          <a:lstStyle/>
          <a:p>
            <a:pPr>
              <a:lnSpc>
                <a:spcPct val="100000"/>
              </a:lnSpc>
            </a:pPr>
            <a:r>
              <a:rPr lang="en-US" sz="3600"/>
              <a:t>Starter: Confidence rating​</a:t>
            </a:r>
            <a:endParaRPr lang="en-GB" sz="3600"/>
          </a:p>
        </p:txBody>
      </p:sp>
      <p:sp>
        <p:nvSpPr>
          <p:cNvPr id="5" name="Text Placeholder 4">
            <a:extLst>
              <a:ext uri="{FF2B5EF4-FFF2-40B4-BE49-F238E27FC236}">
                <a16:creationId xmlns:a16="http://schemas.microsoft.com/office/drawing/2014/main" id="{9F1221C1-E4DE-C140-FE5E-B012328CFDB1}"/>
              </a:ext>
            </a:extLst>
          </p:cNvPr>
          <p:cNvSpPr>
            <a:spLocks noGrp="1"/>
          </p:cNvSpPr>
          <p:nvPr>
            <p:ph type="body" sz="quarter" idx="12"/>
          </p:nvPr>
        </p:nvSpPr>
        <p:spPr/>
        <p:txBody>
          <a:bodyPr vert="horz" lIns="0" tIns="0" rIns="0" bIns="0" rtlCol="0" anchor="t">
            <a:noAutofit/>
          </a:bodyPr>
          <a:lstStyle/>
          <a:p>
            <a:r>
              <a:rPr lang="en-GB" noProof="0" dirty="0"/>
              <a:t>Reflect on your skills and knowledge using the </a:t>
            </a:r>
            <a:br>
              <a:rPr lang="en-GB" noProof="0" dirty="0"/>
            </a:br>
            <a:r>
              <a:rPr lang="en-GB" noProof="0" dirty="0"/>
              <a:t>Animal behaviour confidence rating worksheet.</a:t>
            </a:r>
            <a:endParaRPr lang="en-GB" noProof="0" dirty="0">
              <a:cs typeface="Arial"/>
            </a:endParaRPr>
          </a:p>
        </p:txBody>
      </p:sp>
      <p:sp>
        <p:nvSpPr>
          <p:cNvPr id="3" name="Footer Placeholder 2">
            <a:extLst>
              <a:ext uri="{FF2B5EF4-FFF2-40B4-BE49-F238E27FC236}">
                <a16:creationId xmlns:a16="http://schemas.microsoft.com/office/drawing/2014/main" id="{2754E692-6FC2-C4AD-7E8C-2ED1C2C7284C}"/>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D57943A3-27AA-3C0C-5208-8234C491D8DA}"/>
              </a:ext>
            </a:extLst>
          </p:cNvPr>
          <p:cNvSpPr>
            <a:spLocks noGrp="1"/>
          </p:cNvSpPr>
          <p:nvPr>
            <p:ph type="sldNum" sz="quarter" idx="11"/>
          </p:nvPr>
        </p:nvSpPr>
        <p:spPr/>
        <p:txBody>
          <a:bodyPr/>
          <a:lstStyle/>
          <a:p>
            <a:fld id="{DA2C159E-F13C-4A85-9A41-E7669D3E0D70}" type="slidenum">
              <a:rPr lang="en-GB" smtClean="0"/>
              <a:pPr/>
              <a:t>3</a:t>
            </a:fld>
            <a:endParaRPr lang="en-GB"/>
          </a:p>
        </p:txBody>
      </p:sp>
    </p:spTree>
    <p:extLst>
      <p:ext uri="{BB962C8B-B14F-4D97-AF65-F5344CB8AC3E}">
        <p14:creationId xmlns:p14="http://schemas.microsoft.com/office/powerpoint/2010/main" val="3134749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1191BA-B5B7-5395-76E3-03482BD94845}"/>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5426501-D7A3-B293-0DE9-BD7E31690C33}"/>
              </a:ext>
            </a:extLst>
          </p:cNvPr>
          <p:cNvSpPr>
            <a:spLocks noGrp="1"/>
          </p:cNvSpPr>
          <p:nvPr>
            <p:ph type="sldNum" sz="quarter" idx="11"/>
          </p:nvPr>
        </p:nvSpPr>
        <p:spPr/>
        <p:txBody>
          <a:bodyPr/>
          <a:lstStyle/>
          <a:p>
            <a:fld id="{DA2C159E-F13C-4A85-9A41-E7669D3E0D70}" type="slidenum">
              <a:rPr lang="en-GB" smtClean="0"/>
              <a:pPr/>
              <a:t>30</a:t>
            </a:fld>
            <a:endParaRPr lang="en-GB"/>
          </a:p>
        </p:txBody>
      </p:sp>
      <p:sp>
        <p:nvSpPr>
          <p:cNvPr id="12" name="Title 11">
            <a:extLst>
              <a:ext uri="{FF2B5EF4-FFF2-40B4-BE49-F238E27FC236}">
                <a16:creationId xmlns:a16="http://schemas.microsoft.com/office/drawing/2014/main" id="{65483BCC-1B2B-D935-5CC7-02400CC6DE5F}"/>
              </a:ext>
            </a:extLst>
          </p:cNvPr>
          <p:cNvSpPr>
            <a:spLocks noGrp="1"/>
          </p:cNvSpPr>
          <p:nvPr>
            <p:ph type="title"/>
          </p:nvPr>
        </p:nvSpPr>
        <p:spPr/>
        <p:txBody>
          <a:bodyPr>
            <a:normAutofit/>
          </a:bodyPr>
          <a:lstStyle/>
          <a:p>
            <a:pPr>
              <a:lnSpc>
                <a:spcPct val="100000"/>
              </a:lnSpc>
            </a:pPr>
            <a:r>
              <a:rPr lang="en-GB" dirty="0"/>
              <a:t>Jane Goodall </a:t>
            </a:r>
          </a:p>
        </p:txBody>
      </p:sp>
      <p:sp>
        <p:nvSpPr>
          <p:cNvPr id="5" name="Text Placeholder 4">
            <a:extLst>
              <a:ext uri="{FF2B5EF4-FFF2-40B4-BE49-F238E27FC236}">
                <a16:creationId xmlns:a16="http://schemas.microsoft.com/office/drawing/2014/main" id="{68D777BE-E62D-3DF8-DB46-4DAFA2E19856}"/>
              </a:ext>
            </a:extLst>
          </p:cNvPr>
          <p:cNvSpPr>
            <a:spLocks noGrp="1"/>
          </p:cNvSpPr>
          <p:nvPr>
            <p:ph type="body" sz="quarter" idx="12"/>
          </p:nvPr>
        </p:nvSpPr>
        <p:spPr>
          <a:xfrm>
            <a:off x="234000" y="986400"/>
            <a:ext cx="8207356" cy="3601574"/>
          </a:xfrm>
        </p:spPr>
        <p:txBody>
          <a:bodyPr/>
          <a:lstStyle/>
          <a:p>
            <a:pPr lvl="1">
              <a:lnSpc>
                <a:spcPct val="100000"/>
              </a:lnSpc>
            </a:pPr>
            <a:r>
              <a:rPr lang="en-GB" b="1" dirty="0"/>
              <a:t>Research:​ </a:t>
            </a:r>
            <a:r>
              <a:rPr lang="en-GB" dirty="0"/>
              <a:t>Renowned for her long-term study of wild chimpanzees in Gombe Stream National Park, Tanzania.​</a:t>
            </a:r>
          </a:p>
          <a:p>
            <a:pPr lvl="1">
              <a:lnSpc>
                <a:spcPct val="100000"/>
              </a:lnSpc>
            </a:pPr>
            <a:r>
              <a:rPr lang="en-GB" b="1" dirty="0"/>
              <a:t>Conclusion:​ </a:t>
            </a:r>
            <a:r>
              <a:rPr lang="en-GB" dirty="0"/>
              <a:t>Her work revealed complex social structures, tool use and the emotional lives of chimpanzees, challenging previous notions of human uniqueness​.</a:t>
            </a:r>
          </a:p>
          <a:p>
            <a:pPr lvl="1">
              <a:lnSpc>
                <a:spcPct val="100000"/>
              </a:lnSpc>
            </a:pPr>
            <a:r>
              <a:rPr lang="en-GB" b="1" dirty="0"/>
              <a:t>Contribution:​ </a:t>
            </a:r>
            <a:r>
              <a:rPr lang="en-GB" dirty="0"/>
              <a:t>Goodall’s research significantly advanced our understanding of primates, leading to insights into the evolution and behaviour of our closest relatives​.</a:t>
            </a:r>
          </a:p>
        </p:txBody>
      </p:sp>
      <p:sp>
        <p:nvSpPr>
          <p:cNvPr id="3" name="Footer Placeholder 2">
            <a:extLst>
              <a:ext uri="{FF2B5EF4-FFF2-40B4-BE49-F238E27FC236}">
                <a16:creationId xmlns:a16="http://schemas.microsoft.com/office/drawing/2014/main" id="{03186485-B966-5C4B-D975-85FF173FE961}"/>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2734765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58EC-3D62-0CEC-5546-93600E846E07}"/>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C56CAD9-E519-562F-F4D0-D5233403EE34}"/>
              </a:ext>
            </a:extLst>
          </p:cNvPr>
          <p:cNvSpPr>
            <a:spLocks noGrp="1"/>
          </p:cNvSpPr>
          <p:nvPr>
            <p:ph type="sldNum" sz="quarter" idx="11"/>
          </p:nvPr>
        </p:nvSpPr>
        <p:spPr/>
        <p:txBody>
          <a:bodyPr/>
          <a:lstStyle/>
          <a:p>
            <a:fld id="{DA2C159E-F13C-4A85-9A41-E7669D3E0D70}" type="slidenum">
              <a:rPr lang="en-GB" smtClean="0"/>
              <a:pPr/>
              <a:t>31</a:t>
            </a:fld>
            <a:endParaRPr lang="en-GB"/>
          </a:p>
        </p:txBody>
      </p:sp>
      <p:sp>
        <p:nvSpPr>
          <p:cNvPr id="12" name="Title 11">
            <a:extLst>
              <a:ext uri="{FF2B5EF4-FFF2-40B4-BE49-F238E27FC236}">
                <a16:creationId xmlns:a16="http://schemas.microsoft.com/office/drawing/2014/main" id="{2F230AE2-1AC6-10A7-8AFD-E1C49D05CBB5}"/>
              </a:ext>
            </a:extLst>
          </p:cNvPr>
          <p:cNvSpPr>
            <a:spLocks noGrp="1"/>
          </p:cNvSpPr>
          <p:nvPr>
            <p:ph type="title"/>
          </p:nvPr>
        </p:nvSpPr>
        <p:spPr/>
        <p:txBody>
          <a:bodyPr>
            <a:normAutofit/>
          </a:bodyPr>
          <a:lstStyle/>
          <a:p>
            <a:pPr>
              <a:lnSpc>
                <a:spcPct val="100000"/>
              </a:lnSpc>
            </a:pPr>
            <a:r>
              <a:rPr lang="en-GB" dirty="0"/>
              <a:t>Charles Darwin</a:t>
            </a:r>
          </a:p>
        </p:txBody>
      </p:sp>
      <p:sp>
        <p:nvSpPr>
          <p:cNvPr id="5" name="Text Placeholder 4">
            <a:extLst>
              <a:ext uri="{FF2B5EF4-FFF2-40B4-BE49-F238E27FC236}">
                <a16:creationId xmlns:a16="http://schemas.microsoft.com/office/drawing/2014/main" id="{3FF04D02-F837-D9F6-52BD-372944F20465}"/>
              </a:ext>
            </a:extLst>
          </p:cNvPr>
          <p:cNvSpPr>
            <a:spLocks noGrp="1"/>
          </p:cNvSpPr>
          <p:nvPr>
            <p:ph type="body" sz="quarter" idx="12"/>
          </p:nvPr>
        </p:nvSpPr>
        <p:spPr/>
        <p:txBody>
          <a:bodyPr/>
          <a:lstStyle/>
          <a:p>
            <a:pPr lvl="1">
              <a:lnSpc>
                <a:spcPct val="100000"/>
              </a:lnSpc>
            </a:pPr>
            <a:r>
              <a:rPr lang="en-GB" b="1" dirty="0"/>
              <a:t>Research:​ </a:t>
            </a:r>
            <a:r>
              <a:rPr lang="en-GB" dirty="0"/>
              <a:t>Contributions to ethology were foundational as he developed the theory of evolution by natural selection.</a:t>
            </a:r>
          </a:p>
          <a:p>
            <a:pPr lvl="1">
              <a:lnSpc>
                <a:spcPct val="100000"/>
              </a:lnSpc>
            </a:pPr>
            <a:r>
              <a:rPr lang="en-GB" b="1" dirty="0"/>
              <a:t>Conclusion:​ </a:t>
            </a:r>
            <a:r>
              <a:rPr lang="en-GB" dirty="0"/>
              <a:t>His theory explained how species evolve and adapt to their environments over time.</a:t>
            </a:r>
          </a:p>
          <a:p>
            <a:pPr lvl="1">
              <a:lnSpc>
                <a:spcPct val="100000"/>
              </a:lnSpc>
            </a:pPr>
            <a:r>
              <a:rPr lang="en-GB" b="1" dirty="0"/>
              <a:t>Contribution:​ </a:t>
            </a:r>
            <a:r>
              <a:rPr lang="en-GB" dirty="0"/>
              <a:t>Darwin’s work laid the groundwork for understanding the diversity and adaptation of species, including their behaviour, in the context of evolution.</a:t>
            </a:r>
          </a:p>
        </p:txBody>
      </p:sp>
      <p:sp>
        <p:nvSpPr>
          <p:cNvPr id="3" name="Footer Placeholder 2">
            <a:extLst>
              <a:ext uri="{FF2B5EF4-FFF2-40B4-BE49-F238E27FC236}">
                <a16:creationId xmlns:a16="http://schemas.microsoft.com/office/drawing/2014/main" id="{27DA76A3-2B81-1926-979F-40771DF13BAF}"/>
              </a:ext>
              <a:ext uri="{C183D7F6-B498-43B3-948B-1728B52AA6E4}">
                <adec:decorative xmlns:adec="http://schemas.microsoft.com/office/drawing/2017/decorative" val="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928382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A557DFB-89BD-5C72-A02E-0D6974C83CEA}"/>
              </a:ext>
            </a:extLst>
          </p:cNvPr>
          <p:cNvSpPr>
            <a:spLocks noGrp="1"/>
          </p:cNvSpPr>
          <p:nvPr>
            <p:ph type="sldNum" sz="quarter" idx="11"/>
          </p:nvPr>
        </p:nvSpPr>
        <p:spPr/>
        <p:txBody>
          <a:bodyPr/>
          <a:lstStyle/>
          <a:p>
            <a:fld id="{DA2C159E-F13C-4A85-9A41-E7669D3E0D70}" type="slidenum">
              <a:rPr lang="en-GB" smtClean="0"/>
              <a:pPr/>
              <a:t>32</a:t>
            </a:fld>
            <a:endParaRPr lang="en-GB"/>
          </a:p>
        </p:txBody>
      </p:sp>
      <p:sp>
        <p:nvSpPr>
          <p:cNvPr id="3" name="Title 2">
            <a:extLst>
              <a:ext uri="{FF2B5EF4-FFF2-40B4-BE49-F238E27FC236}">
                <a16:creationId xmlns:a16="http://schemas.microsoft.com/office/drawing/2014/main" id="{1FA9E04C-0C48-8F0E-943B-71A04D763CC1}"/>
              </a:ext>
            </a:extLst>
          </p:cNvPr>
          <p:cNvSpPr>
            <a:spLocks noGrp="1"/>
          </p:cNvSpPr>
          <p:nvPr>
            <p:ph type="title"/>
          </p:nvPr>
        </p:nvSpPr>
        <p:spPr/>
        <p:txBody>
          <a:bodyPr>
            <a:normAutofit fontScale="90000"/>
          </a:bodyPr>
          <a:lstStyle/>
          <a:p>
            <a:r>
              <a:rPr lang="en-GB" sz="4000" b="1"/>
              <a:t>Observation</a:t>
            </a:r>
            <a:r>
              <a:rPr lang="en-GB" b="1"/>
              <a:t> </a:t>
            </a:r>
            <a:r>
              <a:rPr lang="en-GB" sz="4000" b="1"/>
              <a:t>techniques</a:t>
            </a:r>
            <a:br>
              <a:rPr lang="en-GB"/>
            </a:br>
            <a:endParaRPr lang="en-GB"/>
          </a:p>
        </p:txBody>
      </p:sp>
      <p:sp>
        <p:nvSpPr>
          <p:cNvPr id="4" name="Text Placeholder 3">
            <a:extLst>
              <a:ext uri="{FF2B5EF4-FFF2-40B4-BE49-F238E27FC236}">
                <a16:creationId xmlns:a16="http://schemas.microsoft.com/office/drawing/2014/main" id="{E2A2246E-F60B-540A-69D4-BFFDBD6F79F0}"/>
              </a:ext>
            </a:extLst>
          </p:cNvPr>
          <p:cNvSpPr>
            <a:spLocks noGrp="1"/>
          </p:cNvSpPr>
          <p:nvPr>
            <p:ph type="body" sz="quarter" idx="12"/>
          </p:nvPr>
        </p:nvSpPr>
        <p:spPr/>
        <p:txBody>
          <a:bodyPr/>
          <a:lstStyle/>
          <a:p>
            <a:pPr marL="0" lvl="1" indent="0">
              <a:lnSpc>
                <a:spcPct val="100000"/>
              </a:lnSpc>
              <a:buNone/>
            </a:pPr>
            <a:r>
              <a:rPr lang="en-GB" dirty="0"/>
              <a:t>Animal observation is the systematic study of animal behaviour in natural or controlled environments. </a:t>
            </a:r>
            <a:br>
              <a:rPr lang="en-GB" dirty="0"/>
            </a:br>
            <a:endParaRPr lang="en-GB" dirty="0"/>
          </a:p>
          <a:p>
            <a:pPr marL="0" lvl="1" indent="0">
              <a:lnSpc>
                <a:spcPct val="100000"/>
              </a:lnSpc>
              <a:buNone/>
            </a:pPr>
            <a:r>
              <a:rPr lang="en-GB" dirty="0"/>
              <a:t>The purposes of animal observation include:</a:t>
            </a:r>
          </a:p>
          <a:p>
            <a:pPr lvl="1"/>
            <a:r>
              <a:rPr lang="en-GB" dirty="0"/>
              <a:t>monitoring health and welfare</a:t>
            </a:r>
          </a:p>
          <a:p>
            <a:pPr lvl="1"/>
            <a:r>
              <a:rPr lang="en-GB" dirty="0"/>
              <a:t>understanding natural behaviours</a:t>
            </a:r>
          </a:p>
          <a:p>
            <a:pPr lvl="1"/>
            <a:r>
              <a:rPr lang="en-GB" dirty="0"/>
              <a:t>assessing environmental or husbandry changes</a:t>
            </a:r>
          </a:p>
          <a:p>
            <a:pPr lvl="1"/>
            <a:r>
              <a:rPr lang="en-GB" dirty="0"/>
              <a:t>supporting conservation efforts</a:t>
            </a:r>
          </a:p>
          <a:p>
            <a:pPr lvl="1"/>
            <a:r>
              <a:rPr lang="en-GB" dirty="0"/>
              <a:t>improving training and enrichment programmes.</a:t>
            </a:r>
          </a:p>
          <a:p>
            <a:endParaRPr lang="en-GB" dirty="0"/>
          </a:p>
        </p:txBody>
      </p:sp>
      <p:sp>
        <p:nvSpPr>
          <p:cNvPr id="5" name="Footer Placeholder 4">
            <a:extLst>
              <a:ext uri="{FF2B5EF4-FFF2-40B4-BE49-F238E27FC236}">
                <a16:creationId xmlns:a16="http://schemas.microsoft.com/office/drawing/2014/main" id="{CD00690F-D0D5-0B27-7386-8099C03CACE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0023775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B0AE549-A184-F1C6-A7E7-16A5470E28CE}"/>
              </a:ext>
            </a:extLst>
          </p:cNvPr>
          <p:cNvSpPr>
            <a:spLocks noGrp="1"/>
          </p:cNvSpPr>
          <p:nvPr>
            <p:ph type="sldNum" sz="quarter" idx="11"/>
          </p:nvPr>
        </p:nvSpPr>
        <p:spPr/>
        <p:txBody>
          <a:bodyPr/>
          <a:lstStyle/>
          <a:p>
            <a:fld id="{DA2C159E-F13C-4A85-9A41-E7669D3E0D70}" type="slidenum">
              <a:rPr lang="en-GB" smtClean="0"/>
              <a:pPr/>
              <a:t>33</a:t>
            </a:fld>
            <a:endParaRPr lang="en-GB"/>
          </a:p>
        </p:txBody>
      </p:sp>
      <p:sp>
        <p:nvSpPr>
          <p:cNvPr id="3" name="Title 2">
            <a:extLst>
              <a:ext uri="{FF2B5EF4-FFF2-40B4-BE49-F238E27FC236}">
                <a16:creationId xmlns:a16="http://schemas.microsoft.com/office/drawing/2014/main" id="{B355D7E9-7A24-E994-60CC-6658828A1E82}"/>
              </a:ext>
            </a:extLst>
          </p:cNvPr>
          <p:cNvSpPr>
            <a:spLocks noGrp="1"/>
          </p:cNvSpPr>
          <p:nvPr>
            <p:ph type="title"/>
          </p:nvPr>
        </p:nvSpPr>
        <p:spPr/>
        <p:txBody>
          <a:bodyPr>
            <a:normAutofit fontScale="90000"/>
          </a:bodyPr>
          <a:lstStyle/>
          <a:p>
            <a:r>
              <a:rPr lang="en-GB" sz="4000" dirty="0"/>
              <a:t>Types of animal observation: E</a:t>
            </a:r>
            <a:r>
              <a:rPr lang="en-GB" sz="4000" b="1" dirty="0"/>
              <a:t>thograms</a:t>
            </a:r>
            <a:br>
              <a:rPr lang="en-GB" dirty="0"/>
            </a:br>
            <a:endParaRPr lang="en-GB" dirty="0"/>
          </a:p>
        </p:txBody>
      </p:sp>
      <p:sp>
        <p:nvSpPr>
          <p:cNvPr id="4" name="Text Placeholder 3">
            <a:extLst>
              <a:ext uri="{FF2B5EF4-FFF2-40B4-BE49-F238E27FC236}">
                <a16:creationId xmlns:a16="http://schemas.microsoft.com/office/drawing/2014/main" id="{EE002618-F4F8-21AC-F07F-03FE3BFBAF06}"/>
              </a:ext>
            </a:extLst>
          </p:cNvPr>
          <p:cNvSpPr>
            <a:spLocks noGrp="1"/>
          </p:cNvSpPr>
          <p:nvPr>
            <p:ph type="body" sz="quarter" idx="12"/>
          </p:nvPr>
        </p:nvSpPr>
        <p:spPr>
          <a:xfrm>
            <a:off x="232950" y="1644227"/>
            <a:ext cx="7667625" cy="2879646"/>
          </a:xfrm>
        </p:spPr>
        <p:txBody>
          <a:bodyPr/>
          <a:lstStyle/>
          <a:p>
            <a:pPr lvl="1">
              <a:lnSpc>
                <a:spcPct val="100000"/>
              </a:lnSpc>
            </a:pPr>
            <a:r>
              <a:rPr lang="en-GB" dirty="0"/>
              <a:t>A comprehensive list of all observed behaviours in a species or individual.</a:t>
            </a:r>
          </a:p>
          <a:p>
            <a:pPr lvl="1">
              <a:lnSpc>
                <a:spcPct val="100000"/>
              </a:lnSpc>
            </a:pPr>
            <a:r>
              <a:rPr lang="en-GB" dirty="0"/>
              <a:t>Can be general (covering all behaviours) or specific (focusing on certain behaviours, such as feeding or aggression).</a:t>
            </a:r>
          </a:p>
          <a:p>
            <a:pPr lvl="1">
              <a:lnSpc>
                <a:spcPct val="100000"/>
              </a:lnSpc>
            </a:pPr>
            <a:r>
              <a:rPr lang="en-GB" dirty="0"/>
              <a:t>Used to track behaviour patterns over time.</a:t>
            </a:r>
          </a:p>
          <a:p>
            <a:endParaRPr lang="en-GB" dirty="0"/>
          </a:p>
        </p:txBody>
      </p:sp>
      <p:sp>
        <p:nvSpPr>
          <p:cNvPr id="5" name="Footer Placeholder 4">
            <a:extLst>
              <a:ext uri="{FF2B5EF4-FFF2-40B4-BE49-F238E27FC236}">
                <a16:creationId xmlns:a16="http://schemas.microsoft.com/office/drawing/2014/main" id="{D752AE3A-5BE7-9BE6-DA2D-7BB6F1DD5C3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385100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7E45CA-24A9-E2DA-7503-83E2DB8144E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8EF194D-CA1E-8F4D-1AED-6FBF590DA60B}"/>
              </a:ext>
            </a:extLst>
          </p:cNvPr>
          <p:cNvSpPr>
            <a:spLocks noGrp="1"/>
          </p:cNvSpPr>
          <p:nvPr>
            <p:ph type="sldNum" sz="quarter" idx="11"/>
          </p:nvPr>
        </p:nvSpPr>
        <p:spPr/>
        <p:txBody>
          <a:bodyPr/>
          <a:lstStyle/>
          <a:p>
            <a:fld id="{DA2C159E-F13C-4A85-9A41-E7669D3E0D70}" type="slidenum">
              <a:rPr lang="en-GB" smtClean="0"/>
              <a:pPr/>
              <a:t>34</a:t>
            </a:fld>
            <a:endParaRPr lang="en-GB"/>
          </a:p>
        </p:txBody>
      </p:sp>
      <p:sp>
        <p:nvSpPr>
          <p:cNvPr id="3" name="Title 2">
            <a:extLst>
              <a:ext uri="{FF2B5EF4-FFF2-40B4-BE49-F238E27FC236}">
                <a16:creationId xmlns:a16="http://schemas.microsoft.com/office/drawing/2014/main" id="{4C7C2017-C9AC-7220-4E22-142B8FDFEEBC}"/>
              </a:ext>
            </a:extLst>
          </p:cNvPr>
          <p:cNvSpPr>
            <a:spLocks noGrp="1"/>
          </p:cNvSpPr>
          <p:nvPr>
            <p:ph type="title"/>
          </p:nvPr>
        </p:nvSpPr>
        <p:spPr>
          <a:xfrm>
            <a:off x="232950" y="249900"/>
            <a:ext cx="8437563" cy="1025643"/>
          </a:xfrm>
        </p:spPr>
        <p:txBody>
          <a:bodyPr>
            <a:noAutofit/>
          </a:bodyPr>
          <a:lstStyle/>
          <a:p>
            <a:r>
              <a:rPr lang="en-GB" dirty="0"/>
              <a:t>Types of animal observation:</a:t>
            </a:r>
            <a:br>
              <a:rPr lang="en-GB" dirty="0"/>
            </a:br>
            <a:r>
              <a:rPr lang="en-GB" dirty="0"/>
              <a:t>Time sampling</a:t>
            </a:r>
          </a:p>
        </p:txBody>
      </p:sp>
      <p:sp>
        <p:nvSpPr>
          <p:cNvPr id="4" name="Text Placeholder 3">
            <a:extLst>
              <a:ext uri="{FF2B5EF4-FFF2-40B4-BE49-F238E27FC236}">
                <a16:creationId xmlns:a16="http://schemas.microsoft.com/office/drawing/2014/main" id="{D7792053-CA30-2EC0-7F42-C7F48A562E87}"/>
              </a:ext>
            </a:extLst>
          </p:cNvPr>
          <p:cNvSpPr>
            <a:spLocks noGrp="1"/>
          </p:cNvSpPr>
          <p:nvPr>
            <p:ph type="body" sz="quarter" idx="12"/>
          </p:nvPr>
        </p:nvSpPr>
        <p:spPr>
          <a:xfrm>
            <a:off x="288751" y="1647804"/>
            <a:ext cx="7667625" cy="2414057"/>
          </a:xfrm>
        </p:spPr>
        <p:txBody>
          <a:bodyPr/>
          <a:lstStyle/>
          <a:p>
            <a:pPr lvl="1">
              <a:lnSpc>
                <a:spcPct val="100000"/>
              </a:lnSpc>
            </a:pPr>
            <a:r>
              <a:rPr lang="en-GB" dirty="0"/>
              <a:t>Observations are recorded at specific time intervals (e.g. every five minutes).</a:t>
            </a:r>
          </a:p>
          <a:p>
            <a:pPr lvl="1">
              <a:lnSpc>
                <a:spcPct val="100000"/>
              </a:lnSpc>
            </a:pPr>
            <a:r>
              <a:rPr lang="en-GB" dirty="0"/>
              <a:t>Provides a snapshot of behaviour trends over time.</a:t>
            </a:r>
          </a:p>
          <a:p>
            <a:pPr lvl="1">
              <a:lnSpc>
                <a:spcPct val="100000"/>
              </a:lnSpc>
            </a:pPr>
            <a:r>
              <a:rPr lang="en-GB" dirty="0"/>
              <a:t>Useful when continuous observation is not possible.</a:t>
            </a:r>
          </a:p>
          <a:p>
            <a:endParaRPr lang="en-GB" dirty="0"/>
          </a:p>
        </p:txBody>
      </p:sp>
      <p:sp>
        <p:nvSpPr>
          <p:cNvPr id="5" name="Footer Placeholder 4">
            <a:extLst>
              <a:ext uri="{FF2B5EF4-FFF2-40B4-BE49-F238E27FC236}">
                <a16:creationId xmlns:a16="http://schemas.microsoft.com/office/drawing/2014/main" id="{3865AF96-B97F-5833-13F1-5982D0840A2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6237893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21D49-D641-989A-1610-8AE7B0F0863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15005E-A259-0F11-B43D-BA027714C213}"/>
              </a:ext>
            </a:extLst>
          </p:cNvPr>
          <p:cNvSpPr>
            <a:spLocks noGrp="1"/>
          </p:cNvSpPr>
          <p:nvPr>
            <p:ph type="sldNum" sz="quarter" idx="11"/>
          </p:nvPr>
        </p:nvSpPr>
        <p:spPr/>
        <p:txBody>
          <a:bodyPr/>
          <a:lstStyle/>
          <a:p>
            <a:fld id="{DA2C159E-F13C-4A85-9A41-E7669D3E0D70}" type="slidenum">
              <a:rPr lang="en-GB" smtClean="0"/>
              <a:pPr/>
              <a:t>35</a:t>
            </a:fld>
            <a:endParaRPr lang="en-GB"/>
          </a:p>
        </p:txBody>
      </p:sp>
      <p:sp>
        <p:nvSpPr>
          <p:cNvPr id="3" name="Title 2">
            <a:extLst>
              <a:ext uri="{FF2B5EF4-FFF2-40B4-BE49-F238E27FC236}">
                <a16:creationId xmlns:a16="http://schemas.microsoft.com/office/drawing/2014/main" id="{CD4CB4F3-AFF5-FBEB-4E2E-1A5ADC854C10}"/>
              </a:ext>
            </a:extLst>
          </p:cNvPr>
          <p:cNvSpPr>
            <a:spLocks noGrp="1"/>
          </p:cNvSpPr>
          <p:nvPr>
            <p:ph type="title"/>
          </p:nvPr>
        </p:nvSpPr>
        <p:spPr/>
        <p:txBody>
          <a:bodyPr>
            <a:normAutofit fontScale="90000"/>
          </a:bodyPr>
          <a:lstStyle/>
          <a:p>
            <a:r>
              <a:rPr lang="en-GB" dirty="0"/>
              <a:t>Types of animal observation:</a:t>
            </a:r>
            <a:br>
              <a:rPr lang="en-GB" dirty="0"/>
            </a:br>
            <a:r>
              <a:rPr lang="en-GB" dirty="0"/>
              <a:t>Event sampling</a:t>
            </a:r>
          </a:p>
        </p:txBody>
      </p:sp>
      <p:sp>
        <p:nvSpPr>
          <p:cNvPr id="4" name="Text Placeholder 3">
            <a:extLst>
              <a:ext uri="{FF2B5EF4-FFF2-40B4-BE49-F238E27FC236}">
                <a16:creationId xmlns:a16="http://schemas.microsoft.com/office/drawing/2014/main" id="{7ACF9251-24FB-4DAE-D8D3-8DA7B65660E1}"/>
              </a:ext>
            </a:extLst>
          </p:cNvPr>
          <p:cNvSpPr>
            <a:spLocks noGrp="1"/>
          </p:cNvSpPr>
          <p:nvPr>
            <p:ph type="body" sz="quarter" idx="12"/>
          </p:nvPr>
        </p:nvSpPr>
        <p:spPr>
          <a:xfrm>
            <a:off x="232950" y="1506164"/>
            <a:ext cx="7332507" cy="2353566"/>
          </a:xfrm>
        </p:spPr>
        <p:txBody>
          <a:bodyPr/>
          <a:lstStyle/>
          <a:p>
            <a:pPr lvl="1">
              <a:lnSpc>
                <a:spcPct val="100000"/>
              </a:lnSpc>
            </a:pPr>
            <a:r>
              <a:rPr lang="en-GB" dirty="0"/>
              <a:t>Records specific behaviours whenever they occur, rather than at set intervals.</a:t>
            </a:r>
          </a:p>
          <a:p>
            <a:pPr lvl="1">
              <a:lnSpc>
                <a:spcPct val="100000"/>
              </a:lnSpc>
            </a:pPr>
            <a:r>
              <a:rPr lang="en-GB" dirty="0"/>
              <a:t>Ideal for capturing rare or significant behaviours (e.g. mating displays, aggressive interactions).</a:t>
            </a:r>
          </a:p>
          <a:p>
            <a:pPr lvl="1">
              <a:lnSpc>
                <a:spcPct val="100000"/>
              </a:lnSpc>
            </a:pPr>
            <a:r>
              <a:rPr lang="en-GB" dirty="0"/>
              <a:t>Helps in understanding triggers and consequences of certain actions.</a:t>
            </a:r>
          </a:p>
          <a:p>
            <a:endParaRPr lang="en-GB" dirty="0"/>
          </a:p>
        </p:txBody>
      </p:sp>
      <p:sp>
        <p:nvSpPr>
          <p:cNvPr id="5" name="Footer Placeholder 4">
            <a:extLst>
              <a:ext uri="{FF2B5EF4-FFF2-40B4-BE49-F238E27FC236}">
                <a16:creationId xmlns:a16="http://schemas.microsoft.com/office/drawing/2014/main" id="{30426CF0-F684-85AE-4BE7-0C1A5B8756F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287958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F7CEB4-05FC-4CDE-8A32-BD10078774BF}"/>
              </a:ext>
            </a:extLst>
          </p:cNvPr>
          <p:cNvSpPr>
            <a:spLocks noGrp="1"/>
          </p:cNvSpPr>
          <p:nvPr>
            <p:ph type="sldNum" sz="quarter" idx="11"/>
          </p:nvPr>
        </p:nvSpPr>
        <p:spPr/>
        <p:txBody>
          <a:bodyPr/>
          <a:lstStyle/>
          <a:p>
            <a:fld id="{DA2C159E-F13C-4A85-9A41-E7669D3E0D70}" type="slidenum">
              <a:rPr lang="en-GB" smtClean="0"/>
              <a:pPr/>
              <a:t>36</a:t>
            </a:fld>
            <a:endParaRPr lang="en-GB"/>
          </a:p>
        </p:txBody>
      </p:sp>
      <p:sp>
        <p:nvSpPr>
          <p:cNvPr id="3" name="Title 2">
            <a:extLst>
              <a:ext uri="{FF2B5EF4-FFF2-40B4-BE49-F238E27FC236}">
                <a16:creationId xmlns:a16="http://schemas.microsoft.com/office/drawing/2014/main" id="{AA54E580-7D24-C660-364D-822DBFFCE910}"/>
              </a:ext>
            </a:extLst>
          </p:cNvPr>
          <p:cNvSpPr>
            <a:spLocks noGrp="1"/>
          </p:cNvSpPr>
          <p:nvPr>
            <p:ph type="title"/>
          </p:nvPr>
        </p:nvSpPr>
        <p:spPr/>
        <p:txBody>
          <a:bodyPr>
            <a:noAutofit/>
          </a:bodyPr>
          <a:lstStyle/>
          <a:p>
            <a:r>
              <a:rPr lang="en-GB" dirty="0"/>
              <a:t>T</a:t>
            </a:r>
            <a:r>
              <a:rPr lang="en-GB" b="1" dirty="0"/>
              <a:t>ask: Observing guinea pig behaviour</a:t>
            </a:r>
            <a:br>
              <a:rPr lang="en-GB" dirty="0"/>
            </a:br>
            <a:endParaRPr lang="en-GB" dirty="0"/>
          </a:p>
        </p:txBody>
      </p:sp>
      <p:sp>
        <p:nvSpPr>
          <p:cNvPr id="4" name="Text Placeholder 3">
            <a:extLst>
              <a:ext uri="{FF2B5EF4-FFF2-40B4-BE49-F238E27FC236}">
                <a16:creationId xmlns:a16="http://schemas.microsoft.com/office/drawing/2014/main" id="{8FECEBBF-A8C1-79F9-D9FB-BCEB37380FEA}"/>
              </a:ext>
            </a:extLst>
          </p:cNvPr>
          <p:cNvSpPr>
            <a:spLocks noGrp="1"/>
          </p:cNvSpPr>
          <p:nvPr>
            <p:ph type="body" sz="quarter" idx="12"/>
          </p:nvPr>
        </p:nvSpPr>
        <p:spPr/>
        <p:txBody>
          <a:bodyPr/>
          <a:lstStyle/>
          <a:p>
            <a:r>
              <a:rPr lang="en-GB" dirty="0"/>
              <a:t>Watch a short clip of animal behaviour.</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r>
              <a:rPr lang="en-GB" dirty="0"/>
              <a:t>Identify key behaviours of one guinea pig.</a:t>
            </a:r>
          </a:p>
        </p:txBody>
      </p:sp>
      <p:sp>
        <p:nvSpPr>
          <p:cNvPr id="5" name="Footer Placeholder 4">
            <a:extLst>
              <a:ext uri="{FF2B5EF4-FFF2-40B4-BE49-F238E27FC236}">
                <a16:creationId xmlns:a16="http://schemas.microsoft.com/office/drawing/2014/main" id="{C598AFA3-5B0E-2664-1FB8-2B2A820F1268}"/>
              </a:ext>
            </a:extLst>
          </p:cNvPr>
          <p:cNvSpPr>
            <a:spLocks noGrp="1"/>
          </p:cNvSpPr>
          <p:nvPr>
            <p:ph type="ftr" sz="quarter" idx="10"/>
          </p:nvPr>
        </p:nvSpPr>
        <p:spPr/>
        <p:txBody>
          <a:bodyPr/>
          <a:lstStyle/>
          <a:p>
            <a:r>
              <a:rPr lang="en-GB"/>
              <a:t>Education &amp; Training Foundation</a:t>
            </a:r>
          </a:p>
        </p:txBody>
      </p:sp>
      <p:pic>
        <p:nvPicPr>
          <p:cNvPr id="6" name="Online Media 5" title="Trip 4 ~ Guinea Pig behaviour">
            <a:hlinkClick r:id="" action="ppaction://media"/>
            <a:extLst>
              <a:ext uri="{FF2B5EF4-FFF2-40B4-BE49-F238E27FC236}">
                <a16:creationId xmlns:a16="http://schemas.microsoft.com/office/drawing/2014/main" id="{1969CF01-5184-8C19-250D-243FFBA21B87}"/>
              </a:ext>
            </a:extLst>
          </p:cNvPr>
          <p:cNvPicPr>
            <a:picLocks noRot="1" noChangeAspect="1"/>
          </p:cNvPicPr>
          <p:nvPr>
            <a:videoFile r:link="rId1"/>
          </p:nvPr>
        </p:nvPicPr>
        <p:blipFill>
          <a:blip r:embed="rId3"/>
          <a:stretch>
            <a:fillRect/>
          </a:stretch>
        </p:blipFill>
        <p:spPr>
          <a:xfrm>
            <a:off x="2180516" y="1454723"/>
            <a:ext cx="4782967" cy="2702377"/>
          </a:xfrm>
          <a:prstGeom prst="rect">
            <a:avLst/>
          </a:prstGeom>
        </p:spPr>
      </p:pic>
    </p:spTree>
    <p:extLst>
      <p:ext uri="{BB962C8B-B14F-4D97-AF65-F5344CB8AC3E}">
        <p14:creationId xmlns:p14="http://schemas.microsoft.com/office/powerpoint/2010/main" val="3062487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105C0E-61E9-E910-BFCF-7E92A5F8549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34A1A9-7985-7CED-2BA6-419F25F88510}"/>
              </a:ext>
            </a:extLst>
          </p:cNvPr>
          <p:cNvSpPr>
            <a:spLocks noGrp="1"/>
          </p:cNvSpPr>
          <p:nvPr>
            <p:ph type="sldNum" sz="quarter" idx="11"/>
          </p:nvPr>
        </p:nvSpPr>
        <p:spPr/>
        <p:txBody>
          <a:bodyPr/>
          <a:lstStyle/>
          <a:p>
            <a:fld id="{DA2C159E-F13C-4A85-9A41-E7669D3E0D70}" type="slidenum">
              <a:rPr lang="en-GB" smtClean="0"/>
              <a:pPr/>
              <a:t>37</a:t>
            </a:fld>
            <a:endParaRPr lang="en-GB"/>
          </a:p>
        </p:txBody>
      </p:sp>
      <p:sp>
        <p:nvSpPr>
          <p:cNvPr id="3" name="Title 2">
            <a:extLst>
              <a:ext uri="{FF2B5EF4-FFF2-40B4-BE49-F238E27FC236}">
                <a16:creationId xmlns:a16="http://schemas.microsoft.com/office/drawing/2014/main" id="{C5BD3B5E-F88A-F6E5-430B-34198D8B9C70}"/>
              </a:ext>
            </a:extLst>
          </p:cNvPr>
          <p:cNvSpPr>
            <a:spLocks noGrp="1"/>
          </p:cNvSpPr>
          <p:nvPr>
            <p:ph type="title"/>
          </p:nvPr>
        </p:nvSpPr>
        <p:spPr/>
        <p:txBody>
          <a:bodyPr>
            <a:normAutofit fontScale="90000"/>
          </a:bodyPr>
          <a:lstStyle/>
          <a:p>
            <a:r>
              <a:rPr lang="en-GB" sz="4000" b="1" dirty="0"/>
              <a:t>Task: Noting guinea pig behaviour</a:t>
            </a:r>
            <a:br>
              <a:rPr lang="en-GB" dirty="0"/>
            </a:br>
            <a:endParaRPr lang="en-GB" dirty="0"/>
          </a:p>
        </p:txBody>
      </p:sp>
      <p:sp>
        <p:nvSpPr>
          <p:cNvPr id="4" name="Text Placeholder 3">
            <a:extLst>
              <a:ext uri="{FF2B5EF4-FFF2-40B4-BE49-F238E27FC236}">
                <a16:creationId xmlns:a16="http://schemas.microsoft.com/office/drawing/2014/main" id="{932C13B1-1C8E-5E13-42B4-2F8A04204763}"/>
              </a:ext>
            </a:extLst>
          </p:cNvPr>
          <p:cNvSpPr>
            <a:spLocks noGrp="1"/>
          </p:cNvSpPr>
          <p:nvPr>
            <p:ph type="body" sz="quarter" idx="12"/>
          </p:nvPr>
        </p:nvSpPr>
        <p:spPr/>
        <p:txBody>
          <a:bodyPr/>
          <a:lstStyle/>
          <a:p>
            <a:r>
              <a:rPr lang="en-GB" dirty="0"/>
              <a:t>Complete the Ethogram template.</a:t>
            </a:r>
          </a:p>
          <a:p>
            <a:endParaRPr lang="en-GB" dirty="0"/>
          </a:p>
          <a:p>
            <a:r>
              <a:rPr lang="en-GB" dirty="0"/>
              <a:t>Watch a short clip of animal behaviour.</a:t>
            </a:r>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8D6E2029-C884-4662-3722-AB7460116A0D}"/>
              </a:ext>
            </a:extLst>
          </p:cNvPr>
          <p:cNvSpPr>
            <a:spLocks noGrp="1"/>
          </p:cNvSpPr>
          <p:nvPr>
            <p:ph type="ftr" sz="quarter" idx="10"/>
          </p:nvPr>
        </p:nvSpPr>
        <p:spPr/>
        <p:txBody>
          <a:bodyPr/>
          <a:lstStyle/>
          <a:p>
            <a:r>
              <a:rPr lang="en-GB"/>
              <a:t>Education &amp; Training Foundation</a:t>
            </a:r>
          </a:p>
        </p:txBody>
      </p:sp>
      <p:pic>
        <p:nvPicPr>
          <p:cNvPr id="6" name="Online Media 5" title="Trip 4 ~ Guinea Pig behaviour">
            <a:hlinkClick r:id="" action="ppaction://media"/>
            <a:extLst>
              <a:ext uri="{FF2B5EF4-FFF2-40B4-BE49-F238E27FC236}">
                <a16:creationId xmlns:a16="http://schemas.microsoft.com/office/drawing/2014/main" id="{8321BEC0-7763-E1E4-6685-4D41A5F72A30}"/>
              </a:ext>
            </a:extLst>
          </p:cNvPr>
          <p:cNvPicPr>
            <a:picLocks noRot="1" noChangeAspect="1"/>
          </p:cNvPicPr>
          <p:nvPr>
            <a:videoFile r:link="rId1"/>
          </p:nvPr>
        </p:nvPicPr>
        <p:blipFill>
          <a:blip r:embed="rId3"/>
          <a:stretch>
            <a:fillRect/>
          </a:stretch>
        </p:blipFill>
        <p:spPr>
          <a:xfrm>
            <a:off x="2313204" y="2261083"/>
            <a:ext cx="4277053" cy="2416536"/>
          </a:xfrm>
          <a:prstGeom prst="rect">
            <a:avLst/>
          </a:prstGeom>
        </p:spPr>
      </p:pic>
    </p:spTree>
    <p:extLst>
      <p:ext uri="{BB962C8B-B14F-4D97-AF65-F5344CB8AC3E}">
        <p14:creationId xmlns:p14="http://schemas.microsoft.com/office/powerpoint/2010/main" val="2338507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seq concurrent="1" nextAc="seek">
              <p:cTn id="7" restart="whenNotActive" fill="hold" evtFilter="cancelBubble" nodeType="interactiveSeq">
                <p:stCondLst>
                  <p:cond evt="onClick" delay="0">
                    <p:tgtEl>
                      <p:spTgt spid="6"/>
                    </p:tgtEl>
                  </p:cond>
                </p:stCondLst>
                <p:endSync evt="end" delay="0">
                  <p:rtn val="all"/>
                </p:endSync>
                <p:childTnLst>
                  <p:par>
                    <p:cTn id="8" fill="hold">
                      <p:stCondLst>
                        <p:cond delay="0"/>
                      </p:stCondLst>
                      <p:childTnLst>
                        <p:par>
                          <p:cTn id="9" fill="hold">
                            <p:stCondLst>
                              <p:cond delay="0"/>
                            </p:stCondLst>
                            <p:childTnLst>
                              <p:par>
                                <p:cTn id="10" presetID="2" presetClass="mediacall" presetSubtype="0" fill="hold" nodeType="clickEffect">
                                  <p:stCondLst>
                                    <p:cond delay="0"/>
                                  </p:stCondLst>
                                  <p:childTnLst>
                                    <p:cmd type="call" cmd="togglePause">
                                      <p:cBhvr>
                                        <p:cTn id="11" dur="1" fill="hold"/>
                                        <p:tgtEl>
                                          <p:spTgt spid="6"/>
                                        </p:tgtEl>
                                      </p:cBhvr>
                                    </p:cmd>
                                  </p:childTnLst>
                                </p:cTn>
                              </p:par>
                            </p:childTnLst>
                          </p:cTn>
                        </p:par>
                      </p:childTnLst>
                    </p:cTn>
                  </p:par>
                </p:childTnLst>
              </p:cTn>
              <p:nextCondLst>
                <p:cond evt="onClick" delay="0">
                  <p:tgtEl>
                    <p:spTgt spid="6"/>
                  </p:tgtEl>
                </p:cond>
              </p:nextCondLst>
            </p:seq>
            <p:video>
              <p:cMediaNode vol="80000">
                <p:cTn id="12" fill="hold" display="0">
                  <p:stCondLst>
                    <p:cond delay="indefinite"/>
                  </p:stCondLst>
                </p:cTn>
                <p:tgtEl>
                  <p:spTgt spid="6"/>
                </p:tgtEl>
              </p:cMediaNode>
            </p:video>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1CD661-C631-33B3-B7CA-338DB31538F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156B7F9-4699-7A05-D5F8-2F5E21E3C793}"/>
              </a:ext>
            </a:extLst>
          </p:cNvPr>
          <p:cNvSpPr>
            <a:spLocks noGrp="1"/>
          </p:cNvSpPr>
          <p:nvPr>
            <p:ph type="sldNum" sz="quarter" idx="11"/>
          </p:nvPr>
        </p:nvSpPr>
        <p:spPr/>
        <p:txBody>
          <a:bodyPr/>
          <a:lstStyle/>
          <a:p>
            <a:fld id="{DA2C159E-F13C-4A85-9A41-E7669D3E0D70}" type="slidenum">
              <a:rPr lang="en-GB" smtClean="0"/>
              <a:pPr/>
              <a:t>38</a:t>
            </a:fld>
            <a:endParaRPr lang="en-GB"/>
          </a:p>
        </p:txBody>
      </p:sp>
      <p:sp>
        <p:nvSpPr>
          <p:cNvPr id="3" name="Title 2">
            <a:extLst>
              <a:ext uri="{FF2B5EF4-FFF2-40B4-BE49-F238E27FC236}">
                <a16:creationId xmlns:a16="http://schemas.microsoft.com/office/drawing/2014/main" id="{07E6FA57-2F3B-977E-0F20-93F9027DCEA0}"/>
              </a:ext>
            </a:extLst>
          </p:cNvPr>
          <p:cNvSpPr>
            <a:spLocks noGrp="1"/>
          </p:cNvSpPr>
          <p:nvPr>
            <p:ph type="title"/>
          </p:nvPr>
        </p:nvSpPr>
        <p:spPr/>
        <p:txBody>
          <a:bodyPr>
            <a:normAutofit fontScale="90000"/>
          </a:bodyPr>
          <a:lstStyle/>
          <a:p>
            <a:r>
              <a:rPr lang="en-GB" sz="4000" b="1"/>
              <a:t>Active listening</a:t>
            </a:r>
            <a:br>
              <a:rPr lang="en-GB"/>
            </a:br>
            <a:endParaRPr lang="en-GB"/>
          </a:p>
        </p:txBody>
      </p:sp>
      <p:sp>
        <p:nvSpPr>
          <p:cNvPr id="4" name="Text Placeholder 3">
            <a:extLst>
              <a:ext uri="{FF2B5EF4-FFF2-40B4-BE49-F238E27FC236}">
                <a16:creationId xmlns:a16="http://schemas.microsoft.com/office/drawing/2014/main" id="{CDF0B449-2EAD-F4BE-2F01-3765A71687A6}"/>
              </a:ext>
            </a:extLst>
          </p:cNvPr>
          <p:cNvSpPr>
            <a:spLocks noGrp="1"/>
          </p:cNvSpPr>
          <p:nvPr>
            <p:ph type="body" sz="quarter" idx="12"/>
          </p:nvPr>
        </p:nvSpPr>
        <p:spPr>
          <a:xfrm>
            <a:off x="252751" y="1020870"/>
            <a:ext cx="7667625" cy="3601574"/>
          </a:xfrm>
        </p:spPr>
        <p:txBody>
          <a:bodyPr/>
          <a:lstStyle/>
          <a:p>
            <a:r>
              <a:rPr lang="en-GB" dirty="0"/>
              <a:t>In teamwork, active listening means fully concentrating on a speaker, understanding their message, responding thoughtfully and remembering the information, fostering a more cohesive and productive team dynamic.</a:t>
            </a:r>
          </a:p>
          <a:p>
            <a:endParaRPr lang="en-GB" dirty="0"/>
          </a:p>
        </p:txBody>
      </p:sp>
      <p:sp>
        <p:nvSpPr>
          <p:cNvPr id="5" name="Footer Placeholder 4">
            <a:extLst>
              <a:ext uri="{FF2B5EF4-FFF2-40B4-BE49-F238E27FC236}">
                <a16:creationId xmlns:a16="http://schemas.microsoft.com/office/drawing/2014/main" id="{55D6D86D-B212-DEF1-4CA1-337A4EA436A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8494071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554DD-3436-56F3-8CDB-B844CD06400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D044790-7646-E158-2474-64327BC12497}"/>
              </a:ext>
            </a:extLst>
          </p:cNvPr>
          <p:cNvSpPr>
            <a:spLocks noGrp="1"/>
          </p:cNvSpPr>
          <p:nvPr>
            <p:ph type="sldNum" sz="quarter" idx="11"/>
          </p:nvPr>
        </p:nvSpPr>
        <p:spPr/>
        <p:txBody>
          <a:bodyPr/>
          <a:lstStyle/>
          <a:p>
            <a:fld id="{DA2C159E-F13C-4A85-9A41-E7669D3E0D70}" type="slidenum">
              <a:rPr lang="en-GB" smtClean="0"/>
              <a:pPr/>
              <a:t>39</a:t>
            </a:fld>
            <a:endParaRPr lang="en-GB"/>
          </a:p>
        </p:txBody>
      </p:sp>
      <p:sp>
        <p:nvSpPr>
          <p:cNvPr id="3" name="Title 2">
            <a:extLst>
              <a:ext uri="{FF2B5EF4-FFF2-40B4-BE49-F238E27FC236}">
                <a16:creationId xmlns:a16="http://schemas.microsoft.com/office/drawing/2014/main" id="{B1595C79-7322-8B19-CA54-B0BF5B7EA116}"/>
              </a:ext>
            </a:extLst>
          </p:cNvPr>
          <p:cNvSpPr>
            <a:spLocks noGrp="1"/>
          </p:cNvSpPr>
          <p:nvPr>
            <p:ph type="title"/>
          </p:nvPr>
        </p:nvSpPr>
        <p:spPr/>
        <p:txBody>
          <a:bodyPr>
            <a:normAutofit fontScale="90000"/>
          </a:bodyPr>
          <a:lstStyle/>
          <a:p>
            <a:r>
              <a:rPr lang="en-GB" sz="4000" b="1"/>
              <a:t>Active listening continued</a:t>
            </a:r>
            <a:br>
              <a:rPr lang="en-GB"/>
            </a:br>
            <a:endParaRPr lang="en-GB"/>
          </a:p>
        </p:txBody>
      </p:sp>
      <p:sp>
        <p:nvSpPr>
          <p:cNvPr id="4" name="Text Placeholder 3">
            <a:extLst>
              <a:ext uri="{FF2B5EF4-FFF2-40B4-BE49-F238E27FC236}">
                <a16:creationId xmlns:a16="http://schemas.microsoft.com/office/drawing/2014/main" id="{1C2130C3-10A0-DF33-8DC7-641E5ADF5D22}"/>
              </a:ext>
            </a:extLst>
          </p:cNvPr>
          <p:cNvSpPr>
            <a:spLocks noGrp="1"/>
          </p:cNvSpPr>
          <p:nvPr>
            <p:ph type="body" sz="quarter" idx="12"/>
          </p:nvPr>
        </p:nvSpPr>
        <p:spPr>
          <a:xfrm>
            <a:off x="232951" y="949325"/>
            <a:ext cx="7723425" cy="3601574"/>
          </a:xfrm>
        </p:spPr>
        <p:txBody>
          <a:bodyPr/>
          <a:lstStyle/>
          <a:p>
            <a:pPr lvl="1">
              <a:lnSpc>
                <a:spcPct val="100000"/>
              </a:lnSpc>
            </a:pPr>
            <a:r>
              <a:rPr lang="en-GB" b="1" dirty="0">
                <a:solidFill>
                  <a:srgbClr val="001D35"/>
                </a:solidFill>
              </a:rPr>
              <a:t>Listening: </a:t>
            </a:r>
            <a:r>
              <a:rPr lang="en-GB" dirty="0">
                <a:solidFill>
                  <a:srgbClr val="001D35"/>
                </a:solidFill>
              </a:rPr>
              <a:t>paying attention to the speaker’s words, tone and body language. </a:t>
            </a:r>
          </a:p>
          <a:p>
            <a:pPr lvl="1">
              <a:lnSpc>
                <a:spcPct val="100000"/>
              </a:lnSpc>
            </a:pPr>
            <a:r>
              <a:rPr lang="en-GB" b="1" dirty="0">
                <a:solidFill>
                  <a:srgbClr val="001D35"/>
                </a:solidFill>
              </a:rPr>
              <a:t>Reflecting: </a:t>
            </a:r>
            <a:r>
              <a:rPr lang="en-GB" dirty="0">
                <a:solidFill>
                  <a:srgbClr val="001D35"/>
                </a:solidFill>
              </a:rPr>
              <a:t>paraphrasing or summarising what the speaker has said to ensure understanding. </a:t>
            </a:r>
          </a:p>
          <a:p>
            <a:pPr lvl="1">
              <a:lnSpc>
                <a:spcPct val="100000"/>
              </a:lnSpc>
            </a:pPr>
            <a:r>
              <a:rPr lang="en-GB" b="1" dirty="0">
                <a:solidFill>
                  <a:srgbClr val="001D35"/>
                </a:solidFill>
              </a:rPr>
              <a:t>Clarifying: </a:t>
            </a:r>
            <a:r>
              <a:rPr lang="en-GB" dirty="0">
                <a:solidFill>
                  <a:srgbClr val="001D35"/>
                </a:solidFill>
              </a:rPr>
              <a:t>asking clarifying questions to address any uncertainties. </a:t>
            </a:r>
          </a:p>
          <a:p>
            <a:pPr lvl="1">
              <a:lnSpc>
                <a:spcPct val="100000"/>
              </a:lnSpc>
            </a:pPr>
            <a:r>
              <a:rPr lang="en-GB" b="1" dirty="0">
                <a:solidFill>
                  <a:srgbClr val="001D35"/>
                </a:solidFill>
              </a:rPr>
              <a:t>Summarising: </a:t>
            </a:r>
            <a:r>
              <a:rPr lang="en-GB" dirty="0">
                <a:solidFill>
                  <a:srgbClr val="001D35"/>
                </a:solidFill>
              </a:rPr>
              <a:t>recapping the main points of the conversation to ensure everyone is on the same page. </a:t>
            </a:r>
          </a:p>
          <a:p>
            <a:pPr>
              <a:buNone/>
            </a:pPr>
            <a:br>
              <a:rPr lang="en-GB" b="0" i="0" dirty="0">
                <a:solidFill>
                  <a:srgbClr val="001D35"/>
                </a:solidFill>
                <a:effectLst/>
              </a:rPr>
            </a:br>
            <a:endParaRPr lang="en-GB" dirty="0"/>
          </a:p>
        </p:txBody>
      </p:sp>
      <p:sp>
        <p:nvSpPr>
          <p:cNvPr id="5" name="Footer Placeholder 4">
            <a:extLst>
              <a:ext uri="{FF2B5EF4-FFF2-40B4-BE49-F238E27FC236}">
                <a16:creationId xmlns:a16="http://schemas.microsoft.com/office/drawing/2014/main" id="{500AC163-C136-ADF6-6EDD-0C96A9B36BB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894543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53B70-41A5-F873-3843-290602A2372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356C5EB-EDBC-A8CF-3E3B-83232BFC62E9}"/>
              </a:ext>
            </a:extLst>
          </p:cNvPr>
          <p:cNvSpPr>
            <a:spLocks noGrp="1"/>
          </p:cNvSpPr>
          <p:nvPr>
            <p:ph type="title"/>
          </p:nvPr>
        </p:nvSpPr>
        <p:spPr/>
        <p:txBody>
          <a:bodyPr>
            <a:normAutofit/>
          </a:bodyPr>
          <a:lstStyle/>
          <a:p>
            <a:pPr>
              <a:lnSpc>
                <a:spcPct val="100000"/>
              </a:lnSpc>
            </a:pPr>
            <a:r>
              <a:rPr lang="en-GB" sz="3600"/>
              <a:t>Task</a:t>
            </a:r>
          </a:p>
        </p:txBody>
      </p:sp>
      <p:sp>
        <p:nvSpPr>
          <p:cNvPr id="5" name="Text Placeholder 4">
            <a:extLst>
              <a:ext uri="{FF2B5EF4-FFF2-40B4-BE49-F238E27FC236}">
                <a16:creationId xmlns:a16="http://schemas.microsoft.com/office/drawing/2014/main" id="{742F11A9-D262-CBA8-D8FE-07AEC3018C88}"/>
              </a:ext>
            </a:extLst>
          </p:cNvPr>
          <p:cNvSpPr>
            <a:spLocks noGrp="1"/>
          </p:cNvSpPr>
          <p:nvPr>
            <p:ph type="body" sz="quarter" idx="12"/>
          </p:nvPr>
        </p:nvSpPr>
        <p:spPr/>
        <p:txBody>
          <a:bodyPr vert="horz" lIns="0" tIns="0" rIns="0" bIns="0" rtlCol="0" anchor="t">
            <a:noAutofit/>
          </a:bodyPr>
          <a:lstStyle/>
          <a:p>
            <a:r>
              <a:rPr lang="en-GB"/>
              <a:t>Define animal behaviour.</a:t>
            </a:r>
            <a:endParaRPr lang="en-GB">
              <a:cs typeface="Arial"/>
            </a:endParaRPr>
          </a:p>
        </p:txBody>
      </p:sp>
      <p:sp>
        <p:nvSpPr>
          <p:cNvPr id="3" name="Footer Placeholder 2">
            <a:extLst>
              <a:ext uri="{FF2B5EF4-FFF2-40B4-BE49-F238E27FC236}">
                <a16:creationId xmlns:a16="http://schemas.microsoft.com/office/drawing/2014/main" id="{13F5ED9F-B38B-E533-B312-AA609F480C74}"/>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BB0719FC-02E7-62A9-F773-1AC1E55BA535}"/>
              </a:ext>
            </a:extLst>
          </p:cNvPr>
          <p:cNvSpPr>
            <a:spLocks noGrp="1"/>
          </p:cNvSpPr>
          <p:nvPr>
            <p:ph type="sldNum" sz="quarter" idx="11"/>
          </p:nvPr>
        </p:nvSpPr>
        <p:spPr/>
        <p:txBody>
          <a:bodyPr/>
          <a:lstStyle/>
          <a:p>
            <a:fld id="{DA2C159E-F13C-4A85-9A41-E7669D3E0D70}" type="slidenum">
              <a:rPr lang="en-GB" smtClean="0"/>
              <a:pPr/>
              <a:t>4</a:t>
            </a:fld>
            <a:endParaRPr lang="en-GB"/>
          </a:p>
        </p:txBody>
      </p:sp>
    </p:spTree>
    <p:extLst>
      <p:ext uri="{BB962C8B-B14F-4D97-AF65-F5344CB8AC3E}">
        <p14:creationId xmlns:p14="http://schemas.microsoft.com/office/powerpoint/2010/main" val="13580897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9B2FE-D2F2-A959-A9D3-070F3CF254C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90C41DF-AEEF-B760-637B-A5B1C731891F}"/>
              </a:ext>
            </a:extLst>
          </p:cNvPr>
          <p:cNvSpPr>
            <a:spLocks noGrp="1"/>
          </p:cNvSpPr>
          <p:nvPr>
            <p:ph type="sldNum" sz="quarter" idx="11"/>
          </p:nvPr>
        </p:nvSpPr>
        <p:spPr/>
        <p:txBody>
          <a:bodyPr/>
          <a:lstStyle/>
          <a:p>
            <a:fld id="{DA2C159E-F13C-4A85-9A41-E7669D3E0D70}" type="slidenum">
              <a:rPr lang="en-GB" smtClean="0"/>
              <a:pPr/>
              <a:t>40</a:t>
            </a:fld>
            <a:endParaRPr lang="en-GB"/>
          </a:p>
        </p:txBody>
      </p:sp>
      <p:sp>
        <p:nvSpPr>
          <p:cNvPr id="3" name="Title 2">
            <a:extLst>
              <a:ext uri="{FF2B5EF4-FFF2-40B4-BE49-F238E27FC236}">
                <a16:creationId xmlns:a16="http://schemas.microsoft.com/office/drawing/2014/main" id="{A0162382-A0B8-64A0-2E31-958578288178}"/>
              </a:ext>
            </a:extLst>
          </p:cNvPr>
          <p:cNvSpPr>
            <a:spLocks noGrp="1"/>
          </p:cNvSpPr>
          <p:nvPr>
            <p:ph type="title"/>
          </p:nvPr>
        </p:nvSpPr>
        <p:spPr/>
        <p:txBody>
          <a:bodyPr>
            <a:normAutofit fontScale="90000"/>
          </a:bodyPr>
          <a:lstStyle/>
          <a:p>
            <a:r>
              <a:rPr lang="en-GB" sz="4000" b="1" dirty="0"/>
              <a:t>Task: Animal behaviour observations</a:t>
            </a:r>
            <a:br>
              <a:rPr lang="en-GB" dirty="0"/>
            </a:br>
            <a:endParaRPr lang="en-GB" dirty="0"/>
          </a:p>
        </p:txBody>
      </p:sp>
      <p:sp>
        <p:nvSpPr>
          <p:cNvPr id="4" name="Text Placeholder 3">
            <a:extLst>
              <a:ext uri="{FF2B5EF4-FFF2-40B4-BE49-F238E27FC236}">
                <a16:creationId xmlns:a16="http://schemas.microsoft.com/office/drawing/2014/main" id="{870965A7-E11B-51F6-CFA8-429AB4F8F8E6}"/>
              </a:ext>
            </a:extLst>
          </p:cNvPr>
          <p:cNvSpPr>
            <a:spLocks noGrp="1"/>
          </p:cNvSpPr>
          <p:nvPr>
            <p:ph type="body" sz="quarter" idx="12"/>
          </p:nvPr>
        </p:nvSpPr>
        <p:spPr/>
        <p:txBody>
          <a:bodyPr/>
          <a:lstStyle/>
          <a:p>
            <a:pPr marL="457200" indent="-457200">
              <a:buFont typeface="+mj-lt"/>
              <a:buAutoNum type="arabicPeriod"/>
            </a:pPr>
            <a:r>
              <a:rPr lang="en-GB" dirty="0"/>
              <a:t>Discuss observations with peers. </a:t>
            </a:r>
            <a:br>
              <a:rPr lang="en-GB" dirty="0"/>
            </a:br>
            <a:endParaRPr lang="en-GB" dirty="0"/>
          </a:p>
          <a:p>
            <a:pPr marL="457200" indent="-457200">
              <a:buFont typeface="+mj-lt"/>
              <a:buAutoNum type="arabicPeriod"/>
            </a:pPr>
            <a:r>
              <a:rPr lang="en-GB" dirty="0"/>
              <a:t>Compare any inconsistences in the observations. </a:t>
            </a:r>
          </a:p>
          <a:p>
            <a:endParaRPr lang="en-GB" dirty="0"/>
          </a:p>
        </p:txBody>
      </p:sp>
      <p:sp>
        <p:nvSpPr>
          <p:cNvPr id="5" name="Footer Placeholder 4">
            <a:extLst>
              <a:ext uri="{FF2B5EF4-FFF2-40B4-BE49-F238E27FC236}">
                <a16:creationId xmlns:a16="http://schemas.microsoft.com/office/drawing/2014/main" id="{0E8F43D2-DF56-3D91-CED5-6BD28810CEF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10920610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3402D-31B5-98EA-01E8-79626FC9D02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0DD926-3B78-A411-E769-3F7209168803}"/>
              </a:ext>
            </a:extLst>
          </p:cNvPr>
          <p:cNvSpPr>
            <a:spLocks noGrp="1"/>
          </p:cNvSpPr>
          <p:nvPr>
            <p:ph type="sldNum" sz="quarter" idx="11"/>
          </p:nvPr>
        </p:nvSpPr>
        <p:spPr/>
        <p:txBody>
          <a:bodyPr/>
          <a:lstStyle/>
          <a:p>
            <a:fld id="{DA2C159E-F13C-4A85-9A41-E7669D3E0D70}" type="slidenum">
              <a:rPr lang="en-GB" smtClean="0"/>
              <a:pPr/>
              <a:t>41</a:t>
            </a:fld>
            <a:endParaRPr lang="en-GB"/>
          </a:p>
        </p:txBody>
      </p:sp>
      <p:sp>
        <p:nvSpPr>
          <p:cNvPr id="3" name="Title 2">
            <a:extLst>
              <a:ext uri="{FF2B5EF4-FFF2-40B4-BE49-F238E27FC236}">
                <a16:creationId xmlns:a16="http://schemas.microsoft.com/office/drawing/2014/main" id="{5848CBB3-F8CD-454B-C697-BF0994CD8E66}"/>
              </a:ext>
            </a:extLst>
          </p:cNvPr>
          <p:cNvSpPr>
            <a:spLocks noGrp="1"/>
          </p:cNvSpPr>
          <p:nvPr>
            <p:ph type="title"/>
          </p:nvPr>
        </p:nvSpPr>
        <p:spPr>
          <a:xfrm>
            <a:off x="232950" y="249900"/>
            <a:ext cx="8437563" cy="1116070"/>
          </a:xfrm>
        </p:spPr>
        <p:txBody>
          <a:bodyPr>
            <a:normAutofit fontScale="90000"/>
          </a:bodyPr>
          <a:lstStyle/>
          <a:p>
            <a:r>
              <a:rPr lang="en-GB" sz="4000" b="1" dirty="0"/>
              <a:t>Plenary </a:t>
            </a:r>
            <a:r>
              <a:rPr lang="en-GB" sz="4000" dirty="0"/>
              <a:t>question: Guinea pig behaviour</a:t>
            </a:r>
            <a:br>
              <a:rPr lang="en-GB" dirty="0"/>
            </a:br>
            <a:endParaRPr lang="en-GB" dirty="0"/>
          </a:p>
        </p:txBody>
      </p:sp>
      <p:sp>
        <p:nvSpPr>
          <p:cNvPr id="4" name="Text Placeholder 3">
            <a:extLst>
              <a:ext uri="{FF2B5EF4-FFF2-40B4-BE49-F238E27FC236}">
                <a16:creationId xmlns:a16="http://schemas.microsoft.com/office/drawing/2014/main" id="{8A1DA830-6D0D-387C-E8D6-EF50BA220170}"/>
              </a:ext>
            </a:extLst>
          </p:cNvPr>
          <p:cNvSpPr>
            <a:spLocks noGrp="1"/>
          </p:cNvSpPr>
          <p:nvPr>
            <p:ph type="body" sz="quarter" idx="12"/>
          </p:nvPr>
        </p:nvSpPr>
        <p:spPr>
          <a:xfrm>
            <a:off x="232950" y="1663672"/>
            <a:ext cx="7880596" cy="3103591"/>
          </a:xfrm>
        </p:spPr>
        <p:txBody>
          <a:bodyPr/>
          <a:lstStyle/>
          <a:p>
            <a:r>
              <a:rPr lang="en-GB" dirty="0"/>
              <a:t>During a training programme for a guinea pig, learners are asked to observe the animal’s behaviour and responses. </a:t>
            </a:r>
          </a:p>
          <a:p>
            <a:endParaRPr lang="en-GB" dirty="0"/>
          </a:p>
          <a:p>
            <a:r>
              <a:rPr lang="en-GB" dirty="0"/>
              <a:t>Explain how continuous observation and recording of the guinea pig’s behaviour can contribute to ensuring the welfare needs of the animal are met.</a:t>
            </a:r>
          </a:p>
        </p:txBody>
      </p:sp>
      <p:sp>
        <p:nvSpPr>
          <p:cNvPr id="5" name="Footer Placeholder 4">
            <a:extLst>
              <a:ext uri="{FF2B5EF4-FFF2-40B4-BE49-F238E27FC236}">
                <a16:creationId xmlns:a16="http://schemas.microsoft.com/office/drawing/2014/main" id="{368A7E6E-A2CC-6B6C-029C-8449C924972C}"/>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509041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1D7991D-1EF9-1438-82D6-D61D8404D609}"/>
              </a:ext>
            </a:extLst>
          </p:cNvPr>
          <p:cNvSpPr>
            <a:spLocks noGrp="1"/>
          </p:cNvSpPr>
          <p:nvPr>
            <p:ph type="sldNum" sz="quarter" idx="11"/>
          </p:nvPr>
        </p:nvSpPr>
        <p:spPr/>
        <p:txBody>
          <a:bodyPr/>
          <a:lstStyle/>
          <a:p>
            <a:fld id="{DA2C159E-F13C-4A85-9A41-E7669D3E0D70}" type="slidenum">
              <a:rPr lang="en-GB" smtClean="0"/>
              <a:pPr/>
              <a:t>42</a:t>
            </a:fld>
            <a:endParaRPr lang="en-GB"/>
          </a:p>
        </p:txBody>
      </p:sp>
      <p:sp>
        <p:nvSpPr>
          <p:cNvPr id="3" name="Title 2">
            <a:extLst>
              <a:ext uri="{FF2B5EF4-FFF2-40B4-BE49-F238E27FC236}">
                <a16:creationId xmlns:a16="http://schemas.microsoft.com/office/drawing/2014/main" id="{EBB145FF-DAEF-49B5-A2DA-695E7C2A4D5D}"/>
              </a:ext>
            </a:extLst>
          </p:cNvPr>
          <p:cNvSpPr>
            <a:spLocks noGrp="1"/>
          </p:cNvSpPr>
          <p:nvPr>
            <p:ph type="title"/>
          </p:nvPr>
        </p:nvSpPr>
        <p:spPr/>
        <p:txBody>
          <a:bodyPr>
            <a:normAutofit fontScale="90000"/>
          </a:bodyPr>
          <a:lstStyle/>
          <a:p>
            <a:r>
              <a:rPr lang="en-GB" sz="4000" b="1" dirty="0"/>
              <a:t>Next steps: Safe working practices</a:t>
            </a:r>
            <a:br>
              <a:rPr lang="en-GB" dirty="0"/>
            </a:br>
            <a:endParaRPr lang="en-GB" dirty="0"/>
          </a:p>
        </p:txBody>
      </p:sp>
      <p:sp>
        <p:nvSpPr>
          <p:cNvPr id="4" name="Text Placeholder 3">
            <a:extLst>
              <a:ext uri="{FF2B5EF4-FFF2-40B4-BE49-F238E27FC236}">
                <a16:creationId xmlns:a16="http://schemas.microsoft.com/office/drawing/2014/main" id="{50DCCA4C-4D9A-B505-A80C-764402AF9993}"/>
              </a:ext>
            </a:extLst>
          </p:cNvPr>
          <p:cNvSpPr>
            <a:spLocks noGrp="1"/>
          </p:cNvSpPr>
          <p:nvPr>
            <p:ph type="body" sz="quarter" idx="12"/>
          </p:nvPr>
        </p:nvSpPr>
        <p:spPr/>
        <p:txBody>
          <a:bodyPr/>
          <a:lstStyle/>
          <a:p>
            <a:r>
              <a:rPr lang="en-GB" dirty="0"/>
              <a:t>Read the distributed Safe working practices document(s) for working with animals. </a:t>
            </a:r>
          </a:p>
          <a:p>
            <a:endParaRPr lang="en-GB" dirty="0"/>
          </a:p>
          <a:p>
            <a:r>
              <a:rPr lang="en-GB" dirty="0"/>
              <a:t>Note the steps required to observe animals in an enclosure at your institution. </a:t>
            </a:r>
          </a:p>
        </p:txBody>
      </p:sp>
      <p:sp>
        <p:nvSpPr>
          <p:cNvPr id="5" name="Footer Placeholder 4">
            <a:extLst>
              <a:ext uri="{FF2B5EF4-FFF2-40B4-BE49-F238E27FC236}">
                <a16:creationId xmlns:a16="http://schemas.microsoft.com/office/drawing/2014/main" id="{45AFDB40-854D-6468-31B7-7E740D33C54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4658300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3</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noProof="0"/>
              <a:t>Health and safety in animal behaviour observations</a:t>
            </a:r>
          </a:p>
        </p:txBody>
      </p:sp>
    </p:spTree>
    <p:extLst>
      <p:ext uri="{BB962C8B-B14F-4D97-AF65-F5344CB8AC3E}">
        <p14:creationId xmlns:p14="http://schemas.microsoft.com/office/powerpoint/2010/main" val="36653927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FED69-114B-4B3C-7C7D-02C6EC07B43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D996276-ACEF-9995-7BE1-0D079F6332ED}"/>
              </a:ext>
            </a:extLst>
          </p:cNvPr>
          <p:cNvSpPr>
            <a:spLocks noGrp="1"/>
          </p:cNvSpPr>
          <p:nvPr>
            <p:ph type="sldNum" sz="quarter" idx="11"/>
          </p:nvPr>
        </p:nvSpPr>
        <p:spPr/>
        <p:txBody>
          <a:bodyPr/>
          <a:lstStyle/>
          <a:p>
            <a:fld id="{DA2C159E-F13C-4A85-9A41-E7669D3E0D70}" type="slidenum">
              <a:rPr lang="en-GB" smtClean="0"/>
              <a:pPr/>
              <a:t>44</a:t>
            </a:fld>
            <a:endParaRPr lang="en-GB"/>
          </a:p>
        </p:txBody>
      </p:sp>
      <p:sp>
        <p:nvSpPr>
          <p:cNvPr id="3" name="Title 2">
            <a:extLst>
              <a:ext uri="{FF2B5EF4-FFF2-40B4-BE49-F238E27FC236}">
                <a16:creationId xmlns:a16="http://schemas.microsoft.com/office/drawing/2014/main" id="{B0FD9B0F-2D6B-46C6-4184-A65AD5D89F2B}"/>
              </a:ext>
            </a:extLst>
          </p:cNvPr>
          <p:cNvSpPr>
            <a:spLocks noGrp="1"/>
          </p:cNvSpPr>
          <p:nvPr>
            <p:ph type="title"/>
          </p:nvPr>
        </p:nvSpPr>
        <p:spPr/>
        <p:txBody>
          <a:bodyPr>
            <a:normAutofit fontScale="90000"/>
          </a:bodyPr>
          <a:lstStyle/>
          <a:p>
            <a:r>
              <a:rPr lang="en-GB" sz="4000" b="1" dirty="0"/>
              <a:t>Starter: Plan</a:t>
            </a:r>
            <a:br>
              <a:rPr lang="en-GB" dirty="0"/>
            </a:br>
            <a:endParaRPr lang="en-GB" dirty="0"/>
          </a:p>
        </p:txBody>
      </p:sp>
      <p:sp>
        <p:nvSpPr>
          <p:cNvPr id="4" name="Text Placeholder 3">
            <a:extLst>
              <a:ext uri="{FF2B5EF4-FFF2-40B4-BE49-F238E27FC236}">
                <a16:creationId xmlns:a16="http://schemas.microsoft.com/office/drawing/2014/main" id="{F385AABD-D024-330F-1445-752CB77660D0}"/>
              </a:ext>
            </a:extLst>
          </p:cNvPr>
          <p:cNvSpPr>
            <a:spLocks noGrp="1"/>
          </p:cNvSpPr>
          <p:nvPr>
            <p:ph type="body" sz="quarter" idx="12"/>
          </p:nvPr>
        </p:nvSpPr>
        <p:spPr>
          <a:xfrm>
            <a:off x="234001" y="986400"/>
            <a:ext cx="7572088" cy="3601574"/>
          </a:xfrm>
        </p:spPr>
        <p:txBody>
          <a:bodyPr/>
          <a:lstStyle/>
          <a:p>
            <a:r>
              <a:rPr lang="en-GB" dirty="0"/>
              <a:t>In groups, produce a plan that follows the Safe working practices document(s) for an allocated animal.</a:t>
            </a:r>
          </a:p>
          <a:p>
            <a:endParaRPr lang="en-GB" dirty="0"/>
          </a:p>
          <a:p>
            <a:r>
              <a:rPr lang="en-GB" dirty="0"/>
              <a:t>Include considerations before, during and after the observation.</a:t>
            </a:r>
          </a:p>
        </p:txBody>
      </p:sp>
      <p:sp>
        <p:nvSpPr>
          <p:cNvPr id="5" name="Footer Placeholder 4">
            <a:extLst>
              <a:ext uri="{FF2B5EF4-FFF2-40B4-BE49-F238E27FC236}">
                <a16:creationId xmlns:a16="http://schemas.microsoft.com/office/drawing/2014/main" id="{B468BA14-01DF-613E-4F4F-274B84AD5DB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888717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DEF3CCC-AD9E-186F-51D8-4690AF93958B}"/>
              </a:ext>
            </a:extLst>
          </p:cNvPr>
          <p:cNvSpPr>
            <a:spLocks noGrp="1"/>
          </p:cNvSpPr>
          <p:nvPr>
            <p:ph type="sldNum" sz="quarter" idx="11"/>
          </p:nvPr>
        </p:nvSpPr>
        <p:spPr/>
        <p:txBody>
          <a:bodyPr/>
          <a:lstStyle/>
          <a:p>
            <a:fld id="{DA2C159E-F13C-4A85-9A41-E7669D3E0D70}" type="slidenum">
              <a:rPr lang="en-GB" smtClean="0"/>
              <a:pPr/>
              <a:t>45</a:t>
            </a:fld>
            <a:endParaRPr lang="en-GB"/>
          </a:p>
        </p:txBody>
      </p:sp>
      <p:sp>
        <p:nvSpPr>
          <p:cNvPr id="3" name="Title 2">
            <a:extLst>
              <a:ext uri="{FF2B5EF4-FFF2-40B4-BE49-F238E27FC236}">
                <a16:creationId xmlns:a16="http://schemas.microsoft.com/office/drawing/2014/main" id="{7CAB19D6-D583-B972-0BF9-BDFA874DD866}"/>
              </a:ext>
            </a:extLst>
          </p:cNvPr>
          <p:cNvSpPr>
            <a:spLocks noGrp="1"/>
          </p:cNvSpPr>
          <p:nvPr>
            <p:ph type="title"/>
          </p:nvPr>
        </p:nvSpPr>
        <p:spPr/>
        <p:txBody>
          <a:bodyPr>
            <a:normAutofit fontScale="90000"/>
          </a:bodyPr>
          <a:lstStyle/>
          <a:p>
            <a:r>
              <a:rPr lang="en-GB" sz="4000" b="1"/>
              <a:t>Key health </a:t>
            </a:r>
            <a:r>
              <a:rPr lang="en-GB" sz="4000"/>
              <a:t>and</a:t>
            </a:r>
            <a:r>
              <a:rPr lang="en-GB" sz="4000" b="1"/>
              <a:t> </a:t>
            </a:r>
            <a:r>
              <a:rPr lang="en-GB" sz="4000"/>
              <a:t>s</a:t>
            </a:r>
            <a:r>
              <a:rPr lang="en-GB" sz="4000" b="1"/>
              <a:t>afety </a:t>
            </a:r>
            <a:r>
              <a:rPr lang="en-GB" sz="4000"/>
              <a:t>c</a:t>
            </a:r>
            <a:r>
              <a:rPr lang="en-GB" sz="4000" b="1"/>
              <a:t>onsiderations</a:t>
            </a:r>
            <a:br>
              <a:rPr lang="en-GB"/>
            </a:br>
            <a:endParaRPr lang="en-GB"/>
          </a:p>
        </p:txBody>
      </p:sp>
      <p:sp>
        <p:nvSpPr>
          <p:cNvPr id="4" name="Text Placeholder 3">
            <a:extLst>
              <a:ext uri="{FF2B5EF4-FFF2-40B4-BE49-F238E27FC236}">
                <a16:creationId xmlns:a16="http://schemas.microsoft.com/office/drawing/2014/main" id="{C5823A72-A6A0-B65E-CEB2-27F494EB979A}"/>
              </a:ext>
            </a:extLst>
          </p:cNvPr>
          <p:cNvSpPr>
            <a:spLocks noGrp="1"/>
          </p:cNvSpPr>
          <p:nvPr>
            <p:ph type="body" sz="quarter" idx="12"/>
          </p:nvPr>
        </p:nvSpPr>
        <p:spPr/>
        <p:txBody>
          <a:bodyPr/>
          <a:lstStyle/>
          <a:p>
            <a:pPr lvl="1">
              <a:lnSpc>
                <a:spcPct val="100000"/>
              </a:lnSpc>
            </a:pPr>
            <a:r>
              <a:rPr lang="en-GB" dirty="0"/>
              <a:t>Risk assessments and control measures.</a:t>
            </a:r>
          </a:p>
          <a:p>
            <a:pPr lvl="1">
              <a:lnSpc>
                <a:spcPct val="100000"/>
              </a:lnSpc>
            </a:pPr>
            <a:r>
              <a:rPr lang="en-GB" dirty="0"/>
              <a:t>Proper use of PPE and equipment.</a:t>
            </a:r>
          </a:p>
          <a:p>
            <a:pPr lvl="1">
              <a:lnSpc>
                <a:spcPct val="100000"/>
              </a:lnSpc>
            </a:pPr>
            <a:r>
              <a:rPr lang="en-GB" dirty="0"/>
              <a:t>Safe handling and restraint techniques.</a:t>
            </a:r>
          </a:p>
          <a:p>
            <a:pPr lvl="1">
              <a:lnSpc>
                <a:spcPct val="100000"/>
              </a:lnSpc>
            </a:pPr>
            <a:r>
              <a:rPr lang="en-GB" dirty="0"/>
              <a:t>Clear documentation and reporting procedures.</a:t>
            </a:r>
          </a:p>
          <a:p>
            <a:endParaRPr lang="en-GB" dirty="0"/>
          </a:p>
        </p:txBody>
      </p:sp>
      <p:sp>
        <p:nvSpPr>
          <p:cNvPr id="5" name="Footer Placeholder 4">
            <a:extLst>
              <a:ext uri="{FF2B5EF4-FFF2-40B4-BE49-F238E27FC236}">
                <a16:creationId xmlns:a16="http://schemas.microsoft.com/office/drawing/2014/main" id="{B5EA6644-0A75-C19A-FC6A-D07CFD97BA1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3312121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6EC727B-98B5-704E-64DD-D3B0C037E626}"/>
              </a:ext>
            </a:extLst>
          </p:cNvPr>
          <p:cNvSpPr>
            <a:spLocks noGrp="1"/>
          </p:cNvSpPr>
          <p:nvPr>
            <p:ph type="sldNum" sz="quarter" idx="11"/>
          </p:nvPr>
        </p:nvSpPr>
        <p:spPr/>
        <p:txBody>
          <a:bodyPr/>
          <a:lstStyle/>
          <a:p>
            <a:fld id="{DA2C159E-F13C-4A85-9A41-E7669D3E0D70}" type="slidenum">
              <a:rPr lang="en-GB" smtClean="0"/>
              <a:pPr/>
              <a:t>46</a:t>
            </a:fld>
            <a:endParaRPr lang="en-GB"/>
          </a:p>
        </p:txBody>
      </p:sp>
      <p:sp>
        <p:nvSpPr>
          <p:cNvPr id="3" name="Title 2">
            <a:extLst>
              <a:ext uri="{FF2B5EF4-FFF2-40B4-BE49-F238E27FC236}">
                <a16:creationId xmlns:a16="http://schemas.microsoft.com/office/drawing/2014/main" id="{12CE9559-EFAA-52A4-0DDA-209AFFDF2064}"/>
              </a:ext>
            </a:extLst>
          </p:cNvPr>
          <p:cNvSpPr>
            <a:spLocks noGrp="1"/>
          </p:cNvSpPr>
          <p:nvPr>
            <p:ph type="title"/>
          </p:nvPr>
        </p:nvSpPr>
        <p:spPr>
          <a:xfrm>
            <a:off x="232950" y="249900"/>
            <a:ext cx="8437563" cy="875192"/>
          </a:xfrm>
        </p:spPr>
        <p:txBody>
          <a:bodyPr>
            <a:normAutofit fontScale="90000"/>
          </a:bodyPr>
          <a:lstStyle/>
          <a:p>
            <a:r>
              <a:rPr lang="en-GB" sz="4000" b="1"/>
              <a:t>Monitoring foxes case study</a:t>
            </a:r>
            <a:br>
              <a:rPr lang="en-GB"/>
            </a:br>
            <a:endParaRPr lang="en-GB"/>
          </a:p>
        </p:txBody>
      </p:sp>
      <p:sp>
        <p:nvSpPr>
          <p:cNvPr id="4" name="Text Placeholder 3">
            <a:extLst>
              <a:ext uri="{FF2B5EF4-FFF2-40B4-BE49-F238E27FC236}">
                <a16:creationId xmlns:a16="http://schemas.microsoft.com/office/drawing/2014/main" id="{5E492F80-E7A3-E211-5F2F-CBA88F79CA29}"/>
              </a:ext>
            </a:extLst>
          </p:cNvPr>
          <p:cNvSpPr>
            <a:spLocks noGrp="1"/>
          </p:cNvSpPr>
          <p:nvPr>
            <p:ph type="body" sz="quarter" idx="12"/>
          </p:nvPr>
        </p:nvSpPr>
        <p:spPr>
          <a:xfrm>
            <a:off x="252751" y="1125092"/>
            <a:ext cx="7667625" cy="2997203"/>
          </a:xfrm>
        </p:spPr>
        <p:txBody>
          <a:bodyPr/>
          <a:lstStyle/>
          <a:p>
            <a:r>
              <a:rPr lang="en-GB" b="1" dirty="0"/>
              <a:t>Key risks: </a:t>
            </a:r>
            <a:r>
              <a:rPr lang="en-GB" dirty="0"/>
              <a:t>staff without personal protective equipment, electric fencing, injured animals.</a:t>
            </a:r>
          </a:p>
          <a:p>
            <a:endParaRPr lang="en-GB" dirty="0"/>
          </a:p>
          <a:p>
            <a:pPr marL="457200" indent="-457200">
              <a:buFont typeface="+mj-lt"/>
              <a:buAutoNum type="arabicPeriod"/>
            </a:pPr>
            <a:r>
              <a:rPr lang="en-GB" dirty="0"/>
              <a:t>Identify hazards and control measures to ensure safety and mitigate risk to the person working with the animals. </a:t>
            </a:r>
            <a:br>
              <a:rPr lang="en-GB" dirty="0"/>
            </a:br>
            <a:endParaRPr lang="en-GB" dirty="0"/>
          </a:p>
          <a:p>
            <a:pPr marL="457200" indent="-457200">
              <a:buFont typeface="+mj-lt"/>
              <a:buAutoNum type="arabicPeriod"/>
            </a:pPr>
            <a:r>
              <a:rPr lang="en-GB" dirty="0"/>
              <a:t>Note key points on the flipchart paper.</a:t>
            </a:r>
          </a:p>
        </p:txBody>
      </p:sp>
      <p:sp>
        <p:nvSpPr>
          <p:cNvPr id="5" name="Footer Placeholder 4">
            <a:extLst>
              <a:ext uri="{FF2B5EF4-FFF2-40B4-BE49-F238E27FC236}">
                <a16:creationId xmlns:a16="http://schemas.microsoft.com/office/drawing/2014/main" id="{1F1FCB22-4C3C-7C91-C777-90D917D2F6A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37778150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CDE2A4-CEA2-236F-DC35-860E78E607B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F28C0D-BCCD-DE15-8481-0B719EE7EF14}"/>
              </a:ext>
            </a:extLst>
          </p:cNvPr>
          <p:cNvSpPr>
            <a:spLocks noGrp="1"/>
          </p:cNvSpPr>
          <p:nvPr>
            <p:ph type="sldNum" sz="quarter" idx="11"/>
          </p:nvPr>
        </p:nvSpPr>
        <p:spPr/>
        <p:txBody>
          <a:bodyPr/>
          <a:lstStyle/>
          <a:p>
            <a:fld id="{DA2C159E-F13C-4A85-9A41-E7669D3E0D70}" type="slidenum">
              <a:rPr lang="en-GB" smtClean="0"/>
              <a:pPr/>
              <a:t>47</a:t>
            </a:fld>
            <a:endParaRPr lang="en-GB"/>
          </a:p>
        </p:txBody>
      </p:sp>
      <p:sp>
        <p:nvSpPr>
          <p:cNvPr id="3" name="Title 2">
            <a:extLst>
              <a:ext uri="{FF2B5EF4-FFF2-40B4-BE49-F238E27FC236}">
                <a16:creationId xmlns:a16="http://schemas.microsoft.com/office/drawing/2014/main" id="{2CA072F1-F30E-82C0-F3A8-B838D62C54D0}"/>
              </a:ext>
            </a:extLst>
          </p:cNvPr>
          <p:cNvSpPr>
            <a:spLocks noGrp="1"/>
          </p:cNvSpPr>
          <p:nvPr>
            <p:ph type="title"/>
          </p:nvPr>
        </p:nvSpPr>
        <p:spPr/>
        <p:txBody>
          <a:bodyPr>
            <a:normAutofit fontScale="90000"/>
          </a:bodyPr>
          <a:lstStyle/>
          <a:p>
            <a:r>
              <a:rPr lang="en-GB" sz="4000" b="1"/>
              <a:t>Animal risk assessment definition</a:t>
            </a:r>
            <a:br>
              <a:rPr lang="en-GB"/>
            </a:br>
            <a:endParaRPr lang="en-GB"/>
          </a:p>
        </p:txBody>
      </p:sp>
      <p:sp>
        <p:nvSpPr>
          <p:cNvPr id="4" name="Text Placeholder 3">
            <a:extLst>
              <a:ext uri="{FF2B5EF4-FFF2-40B4-BE49-F238E27FC236}">
                <a16:creationId xmlns:a16="http://schemas.microsoft.com/office/drawing/2014/main" id="{0EDE4CE1-0335-CC73-0462-7C5478EDB8EF}"/>
              </a:ext>
            </a:extLst>
          </p:cNvPr>
          <p:cNvSpPr>
            <a:spLocks noGrp="1"/>
          </p:cNvSpPr>
          <p:nvPr>
            <p:ph type="body" sz="quarter" idx="12"/>
          </p:nvPr>
        </p:nvSpPr>
        <p:spPr/>
        <p:txBody>
          <a:bodyPr/>
          <a:lstStyle/>
          <a:p>
            <a:r>
              <a:rPr lang="en-GB" dirty="0"/>
              <a:t>A risk assessment is a process of identifying hazards, evaluating the risk of harm and implementing measures to reduce or eliminate the risk.</a:t>
            </a:r>
          </a:p>
        </p:txBody>
      </p:sp>
      <p:sp>
        <p:nvSpPr>
          <p:cNvPr id="5" name="Footer Placeholder 4">
            <a:extLst>
              <a:ext uri="{FF2B5EF4-FFF2-40B4-BE49-F238E27FC236}">
                <a16:creationId xmlns:a16="http://schemas.microsoft.com/office/drawing/2014/main" id="{D6A87BBC-18AF-27AF-502E-FBFCE8F4896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1595269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9087D-3CEB-A111-6D9C-12326B3E870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38EE1A-7667-DEE2-5B33-30BBDDCAB996}"/>
              </a:ext>
            </a:extLst>
          </p:cNvPr>
          <p:cNvSpPr>
            <a:spLocks noGrp="1"/>
          </p:cNvSpPr>
          <p:nvPr>
            <p:ph type="sldNum" sz="quarter" idx="11"/>
          </p:nvPr>
        </p:nvSpPr>
        <p:spPr/>
        <p:txBody>
          <a:bodyPr/>
          <a:lstStyle/>
          <a:p>
            <a:fld id="{DA2C159E-F13C-4A85-9A41-E7669D3E0D70}" type="slidenum">
              <a:rPr lang="en-GB" smtClean="0"/>
              <a:pPr/>
              <a:t>48</a:t>
            </a:fld>
            <a:endParaRPr lang="en-GB"/>
          </a:p>
        </p:txBody>
      </p:sp>
      <p:sp>
        <p:nvSpPr>
          <p:cNvPr id="3" name="Title 2">
            <a:extLst>
              <a:ext uri="{FF2B5EF4-FFF2-40B4-BE49-F238E27FC236}">
                <a16:creationId xmlns:a16="http://schemas.microsoft.com/office/drawing/2014/main" id="{E7C1DB1B-665C-F153-0783-B148B0CB711F}"/>
              </a:ext>
            </a:extLst>
          </p:cNvPr>
          <p:cNvSpPr>
            <a:spLocks noGrp="1"/>
          </p:cNvSpPr>
          <p:nvPr>
            <p:ph type="title"/>
          </p:nvPr>
        </p:nvSpPr>
        <p:spPr/>
        <p:txBody>
          <a:bodyPr>
            <a:normAutofit fontScale="90000"/>
          </a:bodyPr>
          <a:lstStyle/>
          <a:p>
            <a:r>
              <a:rPr lang="en-GB" sz="4000" b="1" dirty="0"/>
              <a:t>Animal risk assessment: Severity </a:t>
            </a:r>
            <a:br>
              <a:rPr lang="en-GB" dirty="0"/>
            </a:br>
            <a:endParaRPr lang="en-GB" dirty="0"/>
          </a:p>
        </p:txBody>
      </p:sp>
      <p:sp>
        <p:nvSpPr>
          <p:cNvPr id="4" name="Text Placeholder 3">
            <a:extLst>
              <a:ext uri="{FF2B5EF4-FFF2-40B4-BE49-F238E27FC236}">
                <a16:creationId xmlns:a16="http://schemas.microsoft.com/office/drawing/2014/main" id="{DFB0EB65-1E12-28EC-408D-41A307D10EBA}"/>
              </a:ext>
            </a:extLst>
          </p:cNvPr>
          <p:cNvSpPr>
            <a:spLocks noGrp="1"/>
          </p:cNvSpPr>
          <p:nvPr>
            <p:ph type="body" sz="quarter" idx="12"/>
          </p:nvPr>
        </p:nvSpPr>
        <p:spPr>
          <a:xfrm>
            <a:off x="234000" y="986400"/>
            <a:ext cx="8353409" cy="3601574"/>
          </a:xfrm>
        </p:spPr>
        <p:txBody>
          <a:bodyPr/>
          <a:lstStyle/>
          <a:p>
            <a:r>
              <a:rPr lang="en-GB" dirty="0"/>
              <a:t>Determine severity of harm:</a:t>
            </a:r>
          </a:p>
          <a:p>
            <a:pPr lvl="1">
              <a:lnSpc>
                <a:spcPct val="100000"/>
              </a:lnSpc>
            </a:pPr>
            <a:r>
              <a:rPr lang="en-GB" b="1" dirty="0"/>
              <a:t>Minor: </a:t>
            </a:r>
            <a:r>
              <a:rPr lang="en-GB" dirty="0"/>
              <a:t>bruises, small cuts, temporary discomfort.</a:t>
            </a:r>
          </a:p>
          <a:p>
            <a:pPr lvl="1">
              <a:lnSpc>
                <a:spcPct val="100000"/>
              </a:lnSpc>
            </a:pPr>
            <a:r>
              <a:rPr lang="en-GB" b="1" dirty="0"/>
              <a:t>Moderate: </a:t>
            </a:r>
            <a:r>
              <a:rPr lang="en-GB" dirty="0"/>
              <a:t>fractures, burns, prolonged illness.</a:t>
            </a:r>
          </a:p>
          <a:p>
            <a:pPr lvl="1">
              <a:lnSpc>
                <a:spcPct val="100000"/>
              </a:lnSpc>
            </a:pPr>
            <a:r>
              <a:rPr lang="en-GB" b="1" dirty="0"/>
              <a:t>Severe: </a:t>
            </a:r>
            <a:r>
              <a:rPr lang="en-GB" dirty="0"/>
              <a:t>permanent disability, life-threatening injury, fatality.</a:t>
            </a:r>
          </a:p>
        </p:txBody>
      </p:sp>
      <p:sp>
        <p:nvSpPr>
          <p:cNvPr id="5" name="Footer Placeholder 4">
            <a:extLst>
              <a:ext uri="{FF2B5EF4-FFF2-40B4-BE49-F238E27FC236}">
                <a16:creationId xmlns:a16="http://schemas.microsoft.com/office/drawing/2014/main" id="{374BC61E-06C7-E4F9-E7E0-F3F819C493B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9206075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B1865-FB7B-800F-F413-B393238B04D3}"/>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7B925-595F-A11B-92F8-6E1FABE9F04F}"/>
              </a:ext>
            </a:extLst>
          </p:cNvPr>
          <p:cNvSpPr>
            <a:spLocks noGrp="1"/>
          </p:cNvSpPr>
          <p:nvPr>
            <p:ph type="sldNum" sz="quarter" idx="11"/>
          </p:nvPr>
        </p:nvSpPr>
        <p:spPr/>
        <p:txBody>
          <a:bodyPr/>
          <a:lstStyle/>
          <a:p>
            <a:fld id="{DA2C159E-F13C-4A85-9A41-E7669D3E0D70}" type="slidenum">
              <a:rPr lang="en-GB" smtClean="0"/>
              <a:pPr/>
              <a:t>49</a:t>
            </a:fld>
            <a:endParaRPr lang="en-GB"/>
          </a:p>
        </p:txBody>
      </p:sp>
      <p:sp>
        <p:nvSpPr>
          <p:cNvPr id="3" name="Title 2">
            <a:extLst>
              <a:ext uri="{FF2B5EF4-FFF2-40B4-BE49-F238E27FC236}">
                <a16:creationId xmlns:a16="http://schemas.microsoft.com/office/drawing/2014/main" id="{DBF80803-0E37-EE4C-9C02-2DA6E51CE91B}"/>
              </a:ext>
            </a:extLst>
          </p:cNvPr>
          <p:cNvSpPr>
            <a:spLocks noGrp="1"/>
          </p:cNvSpPr>
          <p:nvPr>
            <p:ph type="title"/>
          </p:nvPr>
        </p:nvSpPr>
        <p:spPr>
          <a:xfrm>
            <a:off x="232950" y="249900"/>
            <a:ext cx="8437563" cy="1084225"/>
          </a:xfrm>
        </p:spPr>
        <p:txBody>
          <a:bodyPr>
            <a:normAutofit fontScale="90000"/>
          </a:bodyPr>
          <a:lstStyle/>
          <a:p>
            <a:r>
              <a:rPr lang="en-GB" sz="4000" b="1" dirty="0"/>
              <a:t>Animal risk assessment considerations</a:t>
            </a:r>
            <a:br>
              <a:rPr lang="en-GB" dirty="0"/>
            </a:br>
            <a:endParaRPr lang="en-GB" dirty="0"/>
          </a:p>
        </p:txBody>
      </p:sp>
      <p:sp>
        <p:nvSpPr>
          <p:cNvPr id="4" name="Text Placeholder 3">
            <a:extLst>
              <a:ext uri="{FF2B5EF4-FFF2-40B4-BE49-F238E27FC236}">
                <a16:creationId xmlns:a16="http://schemas.microsoft.com/office/drawing/2014/main" id="{DE40FD68-3300-5282-6B21-7EBC724D8E63}"/>
              </a:ext>
            </a:extLst>
          </p:cNvPr>
          <p:cNvSpPr>
            <a:spLocks noGrp="1"/>
          </p:cNvSpPr>
          <p:nvPr>
            <p:ph type="body" sz="quarter" idx="12"/>
          </p:nvPr>
        </p:nvSpPr>
        <p:spPr>
          <a:xfrm>
            <a:off x="288751" y="1543987"/>
            <a:ext cx="7667625" cy="2649478"/>
          </a:xfrm>
        </p:spPr>
        <p:txBody>
          <a:bodyPr/>
          <a:lstStyle/>
          <a:p>
            <a:r>
              <a:rPr lang="en-GB" dirty="0"/>
              <a:t>Consideration when evaluating the likelihood of harm occurring:</a:t>
            </a:r>
          </a:p>
          <a:p>
            <a:pPr lvl="1">
              <a:lnSpc>
                <a:spcPct val="100000"/>
              </a:lnSpc>
            </a:pPr>
            <a:r>
              <a:rPr lang="en-GB" b="1" dirty="0"/>
              <a:t>Rare: </a:t>
            </a:r>
            <a:r>
              <a:rPr lang="en-GB" dirty="0"/>
              <a:t>highly unlikely to happen.</a:t>
            </a:r>
          </a:p>
          <a:p>
            <a:pPr lvl="1">
              <a:lnSpc>
                <a:spcPct val="100000"/>
              </a:lnSpc>
            </a:pPr>
            <a:r>
              <a:rPr lang="en-GB" b="1" dirty="0"/>
              <a:t>Unlikely: </a:t>
            </a:r>
            <a:r>
              <a:rPr lang="en-GB" dirty="0"/>
              <a:t>could happen but not often.</a:t>
            </a:r>
          </a:p>
          <a:p>
            <a:pPr lvl="1">
              <a:lnSpc>
                <a:spcPct val="100000"/>
              </a:lnSpc>
            </a:pPr>
            <a:r>
              <a:rPr lang="en-GB" b="1" dirty="0"/>
              <a:t>Likely: </a:t>
            </a:r>
            <a:r>
              <a:rPr lang="en-GB" dirty="0"/>
              <a:t>expected to happen occasionally.</a:t>
            </a:r>
          </a:p>
          <a:p>
            <a:pPr lvl="1">
              <a:lnSpc>
                <a:spcPct val="100000"/>
              </a:lnSpc>
            </a:pPr>
            <a:r>
              <a:rPr lang="en-GB" b="1" dirty="0"/>
              <a:t>Very likely: </a:t>
            </a:r>
            <a:r>
              <a:rPr lang="en-GB" dirty="0"/>
              <a:t>almost certain to occur.</a:t>
            </a:r>
          </a:p>
        </p:txBody>
      </p:sp>
      <p:sp>
        <p:nvSpPr>
          <p:cNvPr id="5" name="Footer Placeholder 4">
            <a:extLst>
              <a:ext uri="{FF2B5EF4-FFF2-40B4-BE49-F238E27FC236}">
                <a16:creationId xmlns:a16="http://schemas.microsoft.com/office/drawing/2014/main" id="{7FBD9C65-0090-651B-E075-03015D59A58C}"/>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5377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5EF6A-A9D4-8F62-8161-06DEB6319E69}"/>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E5A60298-F646-2964-039D-1609A04FE844}"/>
              </a:ext>
            </a:extLst>
          </p:cNvPr>
          <p:cNvSpPr>
            <a:spLocks noGrp="1"/>
          </p:cNvSpPr>
          <p:nvPr>
            <p:ph type="title"/>
          </p:nvPr>
        </p:nvSpPr>
        <p:spPr/>
        <p:txBody>
          <a:bodyPr>
            <a:normAutofit/>
          </a:bodyPr>
          <a:lstStyle/>
          <a:p>
            <a:pPr>
              <a:lnSpc>
                <a:spcPct val="100000"/>
              </a:lnSpc>
            </a:pPr>
            <a:r>
              <a:rPr lang="en-GB"/>
              <a:t>Natural vs atypical behaviour​</a:t>
            </a:r>
          </a:p>
        </p:txBody>
      </p:sp>
      <p:sp>
        <p:nvSpPr>
          <p:cNvPr id="5" name="Text Placeholder 4">
            <a:extLst>
              <a:ext uri="{FF2B5EF4-FFF2-40B4-BE49-F238E27FC236}">
                <a16:creationId xmlns:a16="http://schemas.microsoft.com/office/drawing/2014/main" id="{CEBD7038-5A78-5CCA-E1DB-E048B386BDF6}"/>
              </a:ext>
            </a:extLst>
          </p:cNvPr>
          <p:cNvSpPr>
            <a:spLocks noGrp="1"/>
          </p:cNvSpPr>
          <p:nvPr>
            <p:ph type="body" sz="quarter" idx="12"/>
          </p:nvPr>
        </p:nvSpPr>
        <p:spPr/>
        <p:txBody>
          <a:bodyPr vert="horz" lIns="0" tIns="0" rIns="0" bIns="0" rtlCol="0" anchor="t">
            <a:noAutofit/>
          </a:bodyPr>
          <a:lstStyle/>
          <a:p>
            <a:pPr lvl="1">
              <a:lnSpc>
                <a:spcPct val="100000"/>
              </a:lnSpc>
            </a:pPr>
            <a:r>
              <a:rPr lang="en-GB" dirty="0"/>
              <a:t>Natural behaviour​:</a:t>
            </a:r>
            <a:endParaRPr lang="en-GB" dirty="0">
              <a:cs typeface="Arial"/>
            </a:endParaRPr>
          </a:p>
          <a:p>
            <a:pPr lvl="2"/>
            <a:r>
              <a:rPr lang="en-GB" dirty="0"/>
              <a:t>Behaviour that has developed during evolutionary processes​.</a:t>
            </a:r>
            <a:endParaRPr lang="en-GB" dirty="0">
              <a:cs typeface="Arial"/>
            </a:endParaRPr>
          </a:p>
          <a:p>
            <a:pPr lvl="2"/>
            <a:r>
              <a:rPr lang="en-GB" dirty="0"/>
              <a:t>Serves a function e.g. promoting health, survival and reproduction.​</a:t>
            </a:r>
            <a:endParaRPr lang="en-GB" dirty="0">
              <a:cs typeface="Arial"/>
            </a:endParaRPr>
          </a:p>
          <a:p>
            <a:pPr lvl="1">
              <a:lnSpc>
                <a:spcPct val="100000"/>
              </a:lnSpc>
            </a:pPr>
            <a:endParaRPr lang="en-GB" dirty="0"/>
          </a:p>
          <a:p>
            <a:pPr lvl="1">
              <a:lnSpc>
                <a:spcPct val="100000"/>
              </a:lnSpc>
            </a:pPr>
            <a:r>
              <a:rPr lang="en-GB" dirty="0"/>
              <a:t>Atypical behaviour:</a:t>
            </a:r>
            <a:endParaRPr lang="en-GB" dirty="0">
              <a:cs typeface="Arial"/>
            </a:endParaRPr>
          </a:p>
          <a:p>
            <a:pPr lvl="2"/>
            <a:r>
              <a:rPr lang="en-GB" dirty="0"/>
              <a:t>Any action that an animal performs which is not natural and does not serve a purpose.</a:t>
            </a:r>
            <a:br>
              <a:rPr lang="en-GB" dirty="0"/>
            </a:br>
            <a:endParaRPr lang="en-GB" dirty="0">
              <a:cs typeface="Arial"/>
            </a:endParaRPr>
          </a:p>
        </p:txBody>
      </p:sp>
      <p:sp>
        <p:nvSpPr>
          <p:cNvPr id="3" name="Footer Placeholder 2">
            <a:extLst>
              <a:ext uri="{FF2B5EF4-FFF2-40B4-BE49-F238E27FC236}">
                <a16:creationId xmlns:a16="http://schemas.microsoft.com/office/drawing/2014/main" id="{5199CE7E-C339-B442-DC31-0B1986C5234B}"/>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718177F0-5CCA-29FD-1745-BA76F0A8137D}"/>
              </a:ext>
            </a:extLst>
          </p:cNvPr>
          <p:cNvSpPr>
            <a:spLocks noGrp="1"/>
          </p:cNvSpPr>
          <p:nvPr>
            <p:ph type="sldNum" sz="quarter" idx="11"/>
          </p:nvPr>
        </p:nvSpPr>
        <p:spPr/>
        <p:txBody>
          <a:bodyPr/>
          <a:lstStyle/>
          <a:p>
            <a:fld id="{DA2C159E-F13C-4A85-9A41-E7669D3E0D70}" type="slidenum">
              <a:rPr lang="en-GB" smtClean="0"/>
              <a:pPr/>
              <a:t>5</a:t>
            </a:fld>
            <a:endParaRPr lang="en-GB"/>
          </a:p>
        </p:txBody>
      </p:sp>
    </p:spTree>
    <p:extLst>
      <p:ext uri="{BB962C8B-B14F-4D97-AF65-F5344CB8AC3E}">
        <p14:creationId xmlns:p14="http://schemas.microsoft.com/office/powerpoint/2010/main" val="22515593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96995F-8585-FC9F-95AC-96AC340AF3B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98D8685-2DC0-11DB-CEB2-408332522C37}"/>
              </a:ext>
            </a:extLst>
          </p:cNvPr>
          <p:cNvSpPr>
            <a:spLocks noGrp="1"/>
          </p:cNvSpPr>
          <p:nvPr>
            <p:ph type="sldNum" sz="quarter" idx="11"/>
          </p:nvPr>
        </p:nvSpPr>
        <p:spPr/>
        <p:txBody>
          <a:bodyPr/>
          <a:lstStyle/>
          <a:p>
            <a:fld id="{DA2C159E-F13C-4A85-9A41-E7669D3E0D70}" type="slidenum">
              <a:rPr lang="en-GB" smtClean="0"/>
              <a:pPr/>
              <a:t>50</a:t>
            </a:fld>
            <a:endParaRPr lang="en-GB"/>
          </a:p>
        </p:txBody>
      </p:sp>
      <p:sp>
        <p:nvSpPr>
          <p:cNvPr id="3" name="Title 2">
            <a:extLst>
              <a:ext uri="{FF2B5EF4-FFF2-40B4-BE49-F238E27FC236}">
                <a16:creationId xmlns:a16="http://schemas.microsoft.com/office/drawing/2014/main" id="{5F571FF9-9CC4-D702-AB3D-2CF9C3AAC47F}"/>
              </a:ext>
            </a:extLst>
          </p:cNvPr>
          <p:cNvSpPr>
            <a:spLocks noGrp="1"/>
          </p:cNvSpPr>
          <p:nvPr>
            <p:ph type="title"/>
          </p:nvPr>
        </p:nvSpPr>
        <p:spPr/>
        <p:txBody>
          <a:bodyPr>
            <a:normAutofit/>
          </a:bodyPr>
          <a:lstStyle/>
          <a:p>
            <a:r>
              <a:rPr lang="en-GB" b="1"/>
              <a:t>Incident reporting</a:t>
            </a:r>
            <a:endParaRPr lang="en-GB"/>
          </a:p>
        </p:txBody>
      </p:sp>
      <p:sp>
        <p:nvSpPr>
          <p:cNvPr id="4" name="Text Placeholder 3">
            <a:extLst>
              <a:ext uri="{FF2B5EF4-FFF2-40B4-BE49-F238E27FC236}">
                <a16:creationId xmlns:a16="http://schemas.microsoft.com/office/drawing/2014/main" id="{F013F9FE-1475-609C-091A-5F76F9909302}"/>
              </a:ext>
            </a:extLst>
          </p:cNvPr>
          <p:cNvSpPr>
            <a:spLocks noGrp="1"/>
          </p:cNvSpPr>
          <p:nvPr>
            <p:ph type="body" sz="quarter" idx="12"/>
          </p:nvPr>
        </p:nvSpPr>
        <p:spPr>
          <a:xfrm>
            <a:off x="278160" y="1057507"/>
            <a:ext cx="8587680" cy="3601574"/>
          </a:xfrm>
        </p:spPr>
        <p:txBody>
          <a:bodyPr/>
          <a:lstStyle/>
          <a:p>
            <a:r>
              <a:rPr lang="en-GB" b="1" dirty="0"/>
              <a:t>Definition: </a:t>
            </a:r>
            <a:r>
              <a:rPr lang="en-GB" dirty="0"/>
              <a:t>recordable incidents are specific events or behaviours that are documented owing to their significance in monitoring animal welfare and safety.</a:t>
            </a:r>
          </a:p>
          <a:p>
            <a:endParaRPr lang="en-GB" b="1" dirty="0"/>
          </a:p>
          <a:p>
            <a:r>
              <a:rPr lang="en-GB" b="1" dirty="0"/>
              <a:t>Purpose: </a:t>
            </a:r>
            <a:r>
              <a:rPr lang="en-GB" dirty="0"/>
              <a:t>to ensure accurate tracking of animal behaviour and health, enabling timely interventions and the maintenance of a safe environment for both animals and visitors.</a:t>
            </a:r>
          </a:p>
        </p:txBody>
      </p:sp>
      <p:sp>
        <p:nvSpPr>
          <p:cNvPr id="5" name="Footer Placeholder 4">
            <a:extLst>
              <a:ext uri="{FF2B5EF4-FFF2-40B4-BE49-F238E27FC236}">
                <a16:creationId xmlns:a16="http://schemas.microsoft.com/office/drawing/2014/main" id="{33D6858E-86B6-4BE0-B5DB-C9AE086F154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7312330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531660-FD93-16CA-FEFE-31946F7689A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741323C-84AF-59A8-2387-7E290EA83683}"/>
              </a:ext>
            </a:extLst>
          </p:cNvPr>
          <p:cNvSpPr>
            <a:spLocks noGrp="1"/>
          </p:cNvSpPr>
          <p:nvPr>
            <p:ph type="sldNum" sz="quarter" idx="11"/>
          </p:nvPr>
        </p:nvSpPr>
        <p:spPr/>
        <p:txBody>
          <a:bodyPr/>
          <a:lstStyle/>
          <a:p>
            <a:fld id="{DA2C159E-F13C-4A85-9A41-E7669D3E0D70}" type="slidenum">
              <a:rPr lang="en-GB" smtClean="0"/>
              <a:pPr/>
              <a:t>51</a:t>
            </a:fld>
            <a:endParaRPr lang="en-GB"/>
          </a:p>
        </p:txBody>
      </p:sp>
      <p:sp>
        <p:nvSpPr>
          <p:cNvPr id="3" name="Title 2">
            <a:extLst>
              <a:ext uri="{FF2B5EF4-FFF2-40B4-BE49-F238E27FC236}">
                <a16:creationId xmlns:a16="http://schemas.microsoft.com/office/drawing/2014/main" id="{6800D1E2-B555-1D44-DCB2-57E40BFAA232}"/>
              </a:ext>
            </a:extLst>
          </p:cNvPr>
          <p:cNvSpPr>
            <a:spLocks noGrp="1"/>
          </p:cNvSpPr>
          <p:nvPr>
            <p:ph type="title"/>
          </p:nvPr>
        </p:nvSpPr>
        <p:spPr/>
        <p:txBody>
          <a:bodyPr>
            <a:normAutofit/>
          </a:bodyPr>
          <a:lstStyle/>
          <a:p>
            <a:r>
              <a:rPr lang="en-GB" b="1"/>
              <a:t>Why report incidents?</a:t>
            </a:r>
            <a:endParaRPr lang="en-GB"/>
          </a:p>
        </p:txBody>
      </p:sp>
      <p:sp>
        <p:nvSpPr>
          <p:cNvPr id="4" name="Text Placeholder 3">
            <a:extLst>
              <a:ext uri="{FF2B5EF4-FFF2-40B4-BE49-F238E27FC236}">
                <a16:creationId xmlns:a16="http://schemas.microsoft.com/office/drawing/2014/main" id="{3C601879-E21C-A9C4-B120-74BCA8BA740E}"/>
              </a:ext>
            </a:extLst>
          </p:cNvPr>
          <p:cNvSpPr>
            <a:spLocks noGrp="1"/>
          </p:cNvSpPr>
          <p:nvPr>
            <p:ph type="body" sz="quarter" idx="12"/>
          </p:nvPr>
        </p:nvSpPr>
        <p:spPr/>
        <p:txBody>
          <a:bodyPr/>
          <a:lstStyle/>
          <a:p>
            <a:pPr lvl="1">
              <a:lnSpc>
                <a:spcPct val="100000"/>
              </a:lnSpc>
            </a:pPr>
            <a:r>
              <a:rPr lang="en-GB" b="1" dirty="0"/>
              <a:t>Link to welfare: </a:t>
            </a:r>
            <a:r>
              <a:rPr lang="en-GB" dirty="0"/>
              <a:t>recording incidents helps in identifying stressors and health issues early, ensuring animals receive appropriate care and interventions.</a:t>
            </a:r>
          </a:p>
          <a:p>
            <a:pPr lvl="1">
              <a:lnSpc>
                <a:spcPct val="100000"/>
              </a:lnSpc>
            </a:pPr>
            <a:r>
              <a:rPr lang="en-GB" b="1" dirty="0"/>
              <a:t>Safety: </a:t>
            </a:r>
            <a:r>
              <a:rPr lang="en-GB" dirty="0"/>
              <a:t>protects both animals and visitors by monitoring and addressing potentially dangerous behaviours.</a:t>
            </a:r>
          </a:p>
          <a:p>
            <a:pPr lvl="1">
              <a:lnSpc>
                <a:spcPct val="100000"/>
              </a:lnSpc>
            </a:pPr>
            <a:r>
              <a:rPr lang="en-GB" b="1" dirty="0"/>
              <a:t>Compliance: </a:t>
            </a:r>
            <a:r>
              <a:rPr lang="en-GB" dirty="0"/>
              <a:t>adheres to zoo policies and legal requirements for animal welfare and safety.</a:t>
            </a:r>
          </a:p>
          <a:p>
            <a:endParaRPr lang="en-GB" dirty="0"/>
          </a:p>
        </p:txBody>
      </p:sp>
      <p:sp>
        <p:nvSpPr>
          <p:cNvPr id="5" name="Footer Placeholder 4">
            <a:extLst>
              <a:ext uri="{FF2B5EF4-FFF2-40B4-BE49-F238E27FC236}">
                <a16:creationId xmlns:a16="http://schemas.microsoft.com/office/drawing/2014/main" id="{F22F0E19-AF23-1BBF-E018-673F19B379D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1961863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DEF8F-667B-DBF3-3536-BAB19BC41D8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0620A34-F6DE-6856-DD54-BCFC39441CAE}"/>
              </a:ext>
            </a:extLst>
          </p:cNvPr>
          <p:cNvSpPr>
            <a:spLocks noGrp="1"/>
          </p:cNvSpPr>
          <p:nvPr>
            <p:ph type="sldNum" sz="quarter" idx="11"/>
          </p:nvPr>
        </p:nvSpPr>
        <p:spPr/>
        <p:txBody>
          <a:bodyPr/>
          <a:lstStyle/>
          <a:p>
            <a:fld id="{DA2C159E-F13C-4A85-9A41-E7669D3E0D70}" type="slidenum">
              <a:rPr lang="en-GB" smtClean="0"/>
              <a:pPr/>
              <a:t>52</a:t>
            </a:fld>
            <a:endParaRPr lang="en-GB"/>
          </a:p>
        </p:txBody>
      </p:sp>
      <p:sp>
        <p:nvSpPr>
          <p:cNvPr id="3" name="Title 2">
            <a:extLst>
              <a:ext uri="{FF2B5EF4-FFF2-40B4-BE49-F238E27FC236}">
                <a16:creationId xmlns:a16="http://schemas.microsoft.com/office/drawing/2014/main" id="{71349DC1-A5C7-2D4F-66C0-93BF218D6E52}"/>
              </a:ext>
            </a:extLst>
          </p:cNvPr>
          <p:cNvSpPr>
            <a:spLocks noGrp="1"/>
          </p:cNvSpPr>
          <p:nvPr>
            <p:ph type="title"/>
          </p:nvPr>
        </p:nvSpPr>
        <p:spPr/>
        <p:txBody>
          <a:bodyPr>
            <a:normAutofit/>
          </a:bodyPr>
          <a:lstStyle/>
          <a:p>
            <a:r>
              <a:rPr lang="en-GB" b="1"/>
              <a:t>What should be recorded?</a:t>
            </a:r>
            <a:endParaRPr lang="en-GB"/>
          </a:p>
        </p:txBody>
      </p:sp>
      <p:sp>
        <p:nvSpPr>
          <p:cNvPr id="4" name="Text Placeholder 3">
            <a:extLst>
              <a:ext uri="{FF2B5EF4-FFF2-40B4-BE49-F238E27FC236}">
                <a16:creationId xmlns:a16="http://schemas.microsoft.com/office/drawing/2014/main" id="{28ECA681-A5E7-AF8A-81B6-297B6D7EE1F2}"/>
              </a:ext>
            </a:extLst>
          </p:cNvPr>
          <p:cNvSpPr>
            <a:spLocks noGrp="1"/>
          </p:cNvSpPr>
          <p:nvPr>
            <p:ph type="body" sz="quarter" idx="12"/>
          </p:nvPr>
        </p:nvSpPr>
        <p:spPr>
          <a:xfrm>
            <a:off x="278160" y="1057507"/>
            <a:ext cx="8587680" cy="3601574"/>
          </a:xfrm>
        </p:spPr>
        <p:txBody>
          <a:bodyPr/>
          <a:lstStyle/>
          <a:p>
            <a:pPr lvl="1">
              <a:lnSpc>
                <a:spcPct val="100000"/>
              </a:lnSpc>
            </a:pPr>
            <a:r>
              <a:rPr lang="en-GB" b="1" dirty="0"/>
              <a:t>Details of the incident: </a:t>
            </a:r>
            <a:r>
              <a:rPr lang="en-GB" dirty="0"/>
              <a:t>date, time and location of incident.</a:t>
            </a:r>
          </a:p>
          <a:p>
            <a:pPr lvl="1">
              <a:lnSpc>
                <a:spcPct val="100000"/>
              </a:lnSpc>
            </a:pPr>
            <a:r>
              <a:rPr lang="en-GB" b="1" dirty="0"/>
              <a:t>Behavioural observations: </a:t>
            </a:r>
            <a:r>
              <a:rPr lang="en-GB" dirty="0"/>
              <a:t>specific behaviours observed.</a:t>
            </a:r>
          </a:p>
          <a:p>
            <a:pPr lvl="1">
              <a:lnSpc>
                <a:spcPct val="100000"/>
              </a:lnSpc>
            </a:pPr>
            <a:r>
              <a:rPr lang="en-GB" b="1" dirty="0"/>
              <a:t>Affected animals: </a:t>
            </a:r>
            <a:r>
              <a:rPr lang="en-GB" dirty="0"/>
              <a:t>identification of animals involved. </a:t>
            </a:r>
          </a:p>
          <a:p>
            <a:pPr lvl="1">
              <a:lnSpc>
                <a:spcPct val="100000"/>
              </a:lnSpc>
            </a:pPr>
            <a:r>
              <a:rPr lang="en-GB" b="1" dirty="0"/>
              <a:t>Impact on others: </a:t>
            </a:r>
            <a:r>
              <a:rPr lang="en-GB" dirty="0"/>
              <a:t>effects on other animals and visitors.</a:t>
            </a:r>
          </a:p>
          <a:p>
            <a:pPr lvl="1">
              <a:lnSpc>
                <a:spcPct val="100000"/>
              </a:lnSpc>
            </a:pPr>
            <a:r>
              <a:rPr lang="en-GB" b="1" dirty="0"/>
              <a:t>Immediate actions taken: </a:t>
            </a:r>
            <a:r>
              <a:rPr lang="en-GB" dirty="0"/>
              <a:t>any interventions or changes made in response to the incident.</a:t>
            </a:r>
          </a:p>
          <a:p>
            <a:pPr lvl="1">
              <a:lnSpc>
                <a:spcPct val="100000"/>
              </a:lnSpc>
            </a:pPr>
            <a:r>
              <a:rPr lang="en-GB" b="1" dirty="0"/>
              <a:t>Follow-up: </a:t>
            </a:r>
            <a:r>
              <a:rPr lang="en-GB" dirty="0"/>
              <a:t>recommendations for further monitoring or actions needed.</a:t>
            </a:r>
          </a:p>
          <a:p>
            <a:endParaRPr lang="en-GB" dirty="0"/>
          </a:p>
          <a:p>
            <a:endParaRPr lang="en-GB" dirty="0"/>
          </a:p>
        </p:txBody>
      </p:sp>
      <p:sp>
        <p:nvSpPr>
          <p:cNvPr id="5" name="Footer Placeholder 4">
            <a:extLst>
              <a:ext uri="{FF2B5EF4-FFF2-40B4-BE49-F238E27FC236}">
                <a16:creationId xmlns:a16="http://schemas.microsoft.com/office/drawing/2014/main" id="{9AB1AA51-A4C6-9B21-93E1-0478B9260AF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0855259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AF740A-458B-8347-262F-1975CC313A83}"/>
              </a:ext>
            </a:extLst>
          </p:cNvPr>
          <p:cNvSpPr>
            <a:spLocks noGrp="1"/>
          </p:cNvSpPr>
          <p:nvPr>
            <p:ph type="sldNum" sz="quarter" idx="11"/>
          </p:nvPr>
        </p:nvSpPr>
        <p:spPr/>
        <p:txBody>
          <a:bodyPr/>
          <a:lstStyle/>
          <a:p>
            <a:fld id="{DA2C159E-F13C-4A85-9A41-E7669D3E0D70}" type="slidenum">
              <a:rPr lang="en-GB" smtClean="0"/>
              <a:pPr/>
              <a:t>53</a:t>
            </a:fld>
            <a:endParaRPr lang="en-GB"/>
          </a:p>
        </p:txBody>
      </p:sp>
      <p:sp>
        <p:nvSpPr>
          <p:cNvPr id="3" name="Title 2">
            <a:extLst>
              <a:ext uri="{FF2B5EF4-FFF2-40B4-BE49-F238E27FC236}">
                <a16:creationId xmlns:a16="http://schemas.microsoft.com/office/drawing/2014/main" id="{117E173B-FED6-8BE3-7A44-3755E0E581A1}"/>
              </a:ext>
            </a:extLst>
          </p:cNvPr>
          <p:cNvSpPr>
            <a:spLocks noGrp="1"/>
          </p:cNvSpPr>
          <p:nvPr>
            <p:ph type="title"/>
          </p:nvPr>
        </p:nvSpPr>
        <p:spPr>
          <a:xfrm>
            <a:off x="232950" y="249901"/>
            <a:ext cx="8437563" cy="814402"/>
          </a:xfrm>
        </p:spPr>
        <p:txBody>
          <a:bodyPr>
            <a:normAutofit fontScale="90000"/>
          </a:bodyPr>
          <a:lstStyle/>
          <a:p>
            <a:r>
              <a:rPr lang="en-GB" sz="4000" b="1"/>
              <a:t>Observing male goat case study</a:t>
            </a:r>
            <a:br>
              <a:rPr lang="en-GB"/>
            </a:br>
            <a:endParaRPr lang="en-GB"/>
          </a:p>
        </p:txBody>
      </p:sp>
      <p:sp>
        <p:nvSpPr>
          <p:cNvPr id="4" name="Text Placeholder 3">
            <a:extLst>
              <a:ext uri="{FF2B5EF4-FFF2-40B4-BE49-F238E27FC236}">
                <a16:creationId xmlns:a16="http://schemas.microsoft.com/office/drawing/2014/main" id="{CF9C60D4-E1F8-D61F-5AD5-E7E5F0AE771C}"/>
              </a:ext>
            </a:extLst>
          </p:cNvPr>
          <p:cNvSpPr>
            <a:spLocks noGrp="1"/>
          </p:cNvSpPr>
          <p:nvPr>
            <p:ph type="body" sz="quarter" idx="12"/>
          </p:nvPr>
        </p:nvSpPr>
        <p:spPr>
          <a:xfrm>
            <a:off x="288751" y="1064303"/>
            <a:ext cx="7667625" cy="3195001"/>
          </a:xfrm>
        </p:spPr>
        <p:txBody>
          <a:bodyPr/>
          <a:lstStyle/>
          <a:p>
            <a:pPr marL="457200" indent="-457200">
              <a:buFont typeface="+mj-lt"/>
              <a:buAutoNum type="arabicPeriod"/>
            </a:pPr>
            <a:r>
              <a:rPr lang="en-GB" dirty="0"/>
              <a:t>Individually, read the case study.</a:t>
            </a:r>
            <a:br>
              <a:rPr lang="en-GB" dirty="0"/>
            </a:br>
            <a:endParaRPr lang="en-GB" dirty="0"/>
          </a:p>
          <a:p>
            <a:pPr marL="457200" indent="-457200">
              <a:buFont typeface="+mj-lt"/>
              <a:buAutoNum type="arabicPeriod"/>
            </a:pPr>
            <a:r>
              <a:rPr lang="en-GB" dirty="0"/>
              <a:t>In pairs, discuss the behaviours in the case study and complete the Incident report form template.</a:t>
            </a:r>
          </a:p>
          <a:p>
            <a:pPr marL="457200" indent="-457200">
              <a:buFont typeface="+mj-lt"/>
              <a:buAutoNum type="arabicPeriod"/>
            </a:pPr>
            <a:endParaRPr lang="en-GB" dirty="0"/>
          </a:p>
          <a:p>
            <a:endParaRPr lang="en-GB" dirty="0"/>
          </a:p>
        </p:txBody>
      </p:sp>
      <p:sp>
        <p:nvSpPr>
          <p:cNvPr id="5" name="Footer Placeholder 4">
            <a:extLst>
              <a:ext uri="{FF2B5EF4-FFF2-40B4-BE49-F238E27FC236}">
                <a16:creationId xmlns:a16="http://schemas.microsoft.com/office/drawing/2014/main" id="{25414794-9200-2399-5D61-F20FFD6F0B0E}"/>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4348249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F412B3-36D2-67CA-0AFD-3F71611D0D65}"/>
              </a:ext>
            </a:extLst>
          </p:cNvPr>
          <p:cNvSpPr>
            <a:spLocks noGrp="1"/>
          </p:cNvSpPr>
          <p:nvPr>
            <p:ph type="sldNum" sz="quarter" idx="11"/>
          </p:nvPr>
        </p:nvSpPr>
        <p:spPr/>
        <p:txBody>
          <a:bodyPr/>
          <a:lstStyle/>
          <a:p>
            <a:fld id="{DA2C159E-F13C-4A85-9A41-E7669D3E0D70}" type="slidenum">
              <a:rPr lang="en-GB" smtClean="0"/>
              <a:pPr/>
              <a:t>54</a:t>
            </a:fld>
            <a:endParaRPr lang="en-GB"/>
          </a:p>
        </p:txBody>
      </p:sp>
      <p:sp>
        <p:nvSpPr>
          <p:cNvPr id="3" name="Title 2">
            <a:extLst>
              <a:ext uri="{FF2B5EF4-FFF2-40B4-BE49-F238E27FC236}">
                <a16:creationId xmlns:a16="http://schemas.microsoft.com/office/drawing/2014/main" id="{C740087E-4CC5-CEE4-5FEB-305C36C50F2A}"/>
              </a:ext>
            </a:extLst>
          </p:cNvPr>
          <p:cNvSpPr>
            <a:spLocks noGrp="1"/>
          </p:cNvSpPr>
          <p:nvPr>
            <p:ph type="title"/>
          </p:nvPr>
        </p:nvSpPr>
        <p:spPr/>
        <p:txBody>
          <a:bodyPr>
            <a:normAutofit fontScale="90000"/>
          </a:bodyPr>
          <a:lstStyle/>
          <a:p>
            <a:r>
              <a:rPr lang="en-GB" sz="4000" b="1"/>
              <a:t>Animal sanctuary case study</a:t>
            </a:r>
            <a:br>
              <a:rPr lang="en-GB"/>
            </a:br>
            <a:endParaRPr lang="en-GB"/>
          </a:p>
        </p:txBody>
      </p:sp>
      <p:sp>
        <p:nvSpPr>
          <p:cNvPr id="4" name="Text Placeholder 3">
            <a:extLst>
              <a:ext uri="{FF2B5EF4-FFF2-40B4-BE49-F238E27FC236}">
                <a16:creationId xmlns:a16="http://schemas.microsoft.com/office/drawing/2014/main" id="{7C524CB4-C75C-BBC8-B779-17DF24C62FA4}"/>
              </a:ext>
            </a:extLst>
          </p:cNvPr>
          <p:cNvSpPr>
            <a:spLocks noGrp="1"/>
          </p:cNvSpPr>
          <p:nvPr>
            <p:ph type="body" sz="quarter" idx="12"/>
          </p:nvPr>
        </p:nvSpPr>
        <p:spPr/>
        <p:txBody>
          <a:bodyPr/>
          <a:lstStyle/>
          <a:p>
            <a:r>
              <a:rPr lang="en-GB" dirty="0"/>
              <a:t>Individually, read the case study and complete the Incident report form template.</a:t>
            </a:r>
          </a:p>
          <a:p>
            <a:pPr marL="342900" indent="-342900">
              <a:buFont typeface="Arial" panose="020B0604020202020204" pitchFamily="34" charset="0"/>
              <a:buChar char="•"/>
            </a:pPr>
            <a:endParaRPr lang="en-GB" dirty="0"/>
          </a:p>
          <a:p>
            <a:endParaRPr lang="en-GB" dirty="0"/>
          </a:p>
        </p:txBody>
      </p:sp>
      <p:sp>
        <p:nvSpPr>
          <p:cNvPr id="5" name="Footer Placeholder 4">
            <a:extLst>
              <a:ext uri="{FF2B5EF4-FFF2-40B4-BE49-F238E27FC236}">
                <a16:creationId xmlns:a16="http://schemas.microsoft.com/office/drawing/2014/main" id="{A99665A5-3A66-F8AA-041F-04738601408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652741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9523A2A-7729-2619-0AFF-C33C8CA8ECB2}"/>
              </a:ext>
            </a:extLst>
          </p:cNvPr>
          <p:cNvSpPr>
            <a:spLocks noGrp="1"/>
          </p:cNvSpPr>
          <p:nvPr>
            <p:ph type="sldNum" sz="quarter" idx="11"/>
          </p:nvPr>
        </p:nvSpPr>
        <p:spPr/>
        <p:txBody>
          <a:bodyPr/>
          <a:lstStyle/>
          <a:p>
            <a:fld id="{DA2C159E-F13C-4A85-9A41-E7669D3E0D70}" type="slidenum">
              <a:rPr lang="en-GB" smtClean="0"/>
              <a:pPr/>
              <a:t>55</a:t>
            </a:fld>
            <a:endParaRPr lang="en-GB"/>
          </a:p>
        </p:txBody>
      </p:sp>
      <p:sp>
        <p:nvSpPr>
          <p:cNvPr id="3" name="Title 2">
            <a:extLst>
              <a:ext uri="{FF2B5EF4-FFF2-40B4-BE49-F238E27FC236}">
                <a16:creationId xmlns:a16="http://schemas.microsoft.com/office/drawing/2014/main" id="{F3FFDAA1-06EF-7516-F5C0-6FDC4868244A}"/>
              </a:ext>
            </a:extLst>
          </p:cNvPr>
          <p:cNvSpPr>
            <a:spLocks noGrp="1"/>
          </p:cNvSpPr>
          <p:nvPr>
            <p:ph type="title"/>
          </p:nvPr>
        </p:nvSpPr>
        <p:spPr/>
        <p:txBody>
          <a:bodyPr>
            <a:normAutofit fontScale="90000"/>
          </a:bodyPr>
          <a:lstStyle/>
          <a:p>
            <a:r>
              <a:rPr lang="en-GB" sz="4000" b="1"/>
              <a:t>Effective communication in animal </a:t>
            </a:r>
            <a:r>
              <a:rPr lang="en-GB" sz="4000"/>
              <a:t>o</a:t>
            </a:r>
            <a:r>
              <a:rPr lang="en-GB" sz="4000" b="1"/>
              <a:t>bservations</a:t>
            </a:r>
            <a:br>
              <a:rPr lang="en-GB"/>
            </a:br>
            <a:endParaRPr lang="en-GB"/>
          </a:p>
        </p:txBody>
      </p:sp>
      <p:sp>
        <p:nvSpPr>
          <p:cNvPr id="4" name="Text Placeholder 3">
            <a:extLst>
              <a:ext uri="{FF2B5EF4-FFF2-40B4-BE49-F238E27FC236}">
                <a16:creationId xmlns:a16="http://schemas.microsoft.com/office/drawing/2014/main" id="{039BE1EE-CD07-0ACA-DB80-752CD12ABA03}"/>
              </a:ext>
            </a:extLst>
          </p:cNvPr>
          <p:cNvSpPr>
            <a:spLocks noGrp="1"/>
          </p:cNvSpPr>
          <p:nvPr>
            <p:ph type="body" sz="quarter" idx="12"/>
          </p:nvPr>
        </p:nvSpPr>
        <p:spPr>
          <a:xfrm>
            <a:off x="234000" y="1568918"/>
            <a:ext cx="7667625" cy="3019056"/>
          </a:xfrm>
        </p:spPr>
        <p:txBody>
          <a:bodyPr/>
          <a:lstStyle/>
          <a:p>
            <a:pPr lvl="1">
              <a:lnSpc>
                <a:spcPct val="100000"/>
              </a:lnSpc>
            </a:pPr>
            <a:r>
              <a:rPr lang="en-GB" dirty="0"/>
              <a:t>Who needs the information? (staff, vets, inspectors)</a:t>
            </a:r>
          </a:p>
          <a:p>
            <a:pPr lvl="1">
              <a:lnSpc>
                <a:spcPct val="100000"/>
              </a:lnSpc>
            </a:pPr>
            <a:r>
              <a:rPr lang="en-GB" dirty="0"/>
              <a:t>Formal vs informal reporting methods.</a:t>
            </a:r>
          </a:p>
          <a:p>
            <a:pPr lvl="1">
              <a:lnSpc>
                <a:spcPct val="100000"/>
              </a:lnSpc>
            </a:pPr>
            <a:r>
              <a:rPr lang="en-GB" dirty="0"/>
              <a:t>Adapting communication for different stakeholders.</a:t>
            </a:r>
          </a:p>
          <a:p>
            <a:pPr lvl="1">
              <a:lnSpc>
                <a:spcPct val="100000"/>
              </a:lnSpc>
            </a:pPr>
            <a:r>
              <a:rPr lang="en-GB" dirty="0"/>
              <a:t>The importance of accurate, unbiased reporting.</a:t>
            </a:r>
          </a:p>
          <a:p>
            <a:endParaRPr lang="en-GB" dirty="0"/>
          </a:p>
        </p:txBody>
      </p:sp>
      <p:sp>
        <p:nvSpPr>
          <p:cNvPr id="5" name="Footer Placeholder 4">
            <a:extLst>
              <a:ext uri="{FF2B5EF4-FFF2-40B4-BE49-F238E27FC236}">
                <a16:creationId xmlns:a16="http://schemas.microsoft.com/office/drawing/2014/main" id="{766A100A-49C8-CE6C-47F6-7C26D5E1B9D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12092790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C1218-E6E8-EC99-35FC-9AE7AF7EA3B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664254C-DC3C-546C-3A83-CBD2D46D92BC}"/>
              </a:ext>
            </a:extLst>
          </p:cNvPr>
          <p:cNvSpPr>
            <a:spLocks noGrp="1"/>
          </p:cNvSpPr>
          <p:nvPr>
            <p:ph type="sldNum" sz="quarter" idx="11"/>
          </p:nvPr>
        </p:nvSpPr>
        <p:spPr/>
        <p:txBody>
          <a:bodyPr/>
          <a:lstStyle/>
          <a:p>
            <a:fld id="{DA2C159E-F13C-4A85-9A41-E7669D3E0D70}" type="slidenum">
              <a:rPr lang="en-GB" smtClean="0"/>
              <a:pPr/>
              <a:t>56</a:t>
            </a:fld>
            <a:endParaRPr lang="en-GB"/>
          </a:p>
        </p:txBody>
      </p:sp>
      <p:sp>
        <p:nvSpPr>
          <p:cNvPr id="3" name="Title 2">
            <a:extLst>
              <a:ext uri="{FF2B5EF4-FFF2-40B4-BE49-F238E27FC236}">
                <a16:creationId xmlns:a16="http://schemas.microsoft.com/office/drawing/2014/main" id="{44BF096D-A614-D4C8-2A26-C52B9D55C4FC}"/>
              </a:ext>
            </a:extLst>
          </p:cNvPr>
          <p:cNvSpPr>
            <a:spLocks noGrp="1"/>
          </p:cNvSpPr>
          <p:nvPr>
            <p:ph type="title"/>
          </p:nvPr>
        </p:nvSpPr>
        <p:spPr/>
        <p:txBody>
          <a:bodyPr>
            <a:normAutofit fontScale="90000"/>
          </a:bodyPr>
          <a:lstStyle/>
          <a:p>
            <a:r>
              <a:rPr lang="en-GB" sz="4000" b="1" dirty="0"/>
              <a:t>Plenary: Zoo incident</a:t>
            </a:r>
            <a:br>
              <a:rPr lang="en-GB" dirty="0"/>
            </a:br>
            <a:endParaRPr lang="en-GB" dirty="0"/>
          </a:p>
        </p:txBody>
      </p:sp>
      <p:sp>
        <p:nvSpPr>
          <p:cNvPr id="4" name="Text Placeholder 3">
            <a:extLst>
              <a:ext uri="{FF2B5EF4-FFF2-40B4-BE49-F238E27FC236}">
                <a16:creationId xmlns:a16="http://schemas.microsoft.com/office/drawing/2014/main" id="{08FFBC3E-6774-8F7D-468C-A7F70BDE8357}"/>
              </a:ext>
            </a:extLst>
          </p:cNvPr>
          <p:cNvSpPr>
            <a:spLocks noGrp="1"/>
          </p:cNvSpPr>
          <p:nvPr>
            <p:ph type="body" sz="quarter" idx="12"/>
          </p:nvPr>
        </p:nvSpPr>
        <p:spPr/>
        <p:txBody>
          <a:bodyPr/>
          <a:lstStyle/>
          <a:p>
            <a:r>
              <a:rPr lang="en-GB" dirty="0"/>
              <a:t>Write a formal email to the zoo manager based on one of the Incident report form templates.</a:t>
            </a:r>
          </a:p>
          <a:p>
            <a:endParaRPr lang="en-GB" dirty="0"/>
          </a:p>
          <a:p>
            <a:r>
              <a:rPr lang="en-GB" dirty="0"/>
              <a:t>Include detail about the incident, your concerns and recommendations.</a:t>
            </a:r>
          </a:p>
        </p:txBody>
      </p:sp>
      <p:sp>
        <p:nvSpPr>
          <p:cNvPr id="5" name="Footer Placeholder 4">
            <a:extLst>
              <a:ext uri="{FF2B5EF4-FFF2-40B4-BE49-F238E27FC236}">
                <a16:creationId xmlns:a16="http://schemas.microsoft.com/office/drawing/2014/main" id="{0CAEEFDE-F321-12AA-DC22-B829085E229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27642211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C05A331-D2C1-8BAE-96CC-4BECCA9470DD}"/>
              </a:ext>
            </a:extLst>
          </p:cNvPr>
          <p:cNvSpPr>
            <a:spLocks noGrp="1"/>
          </p:cNvSpPr>
          <p:nvPr>
            <p:ph type="sldNum" sz="quarter" idx="11"/>
          </p:nvPr>
        </p:nvSpPr>
        <p:spPr/>
        <p:txBody>
          <a:bodyPr/>
          <a:lstStyle/>
          <a:p>
            <a:fld id="{DA2C159E-F13C-4A85-9A41-E7669D3E0D70}" type="slidenum">
              <a:rPr lang="en-GB" smtClean="0"/>
              <a:pPr/>
              <a:t>57</a:t>
            </a:fld>
            <a:endParaRPr lang="en-GB"/>
          </a:p>
        </p:txBody>
      </p:sp>
      <p:sp>
        <p:nvSpPr>
          <p:cNvPr id="3" name="Title 2">
            <a:extLst>
              <a:ext uri="{FF2B5EF4-FFF2-40B4-BE49-F238E27FC236}">
                <a16:creationId xmlns:a16="http://schemas.microsoft.com/office/drawing/2014/main" id="{608C0DB2-6631-510A-F285-3B51540247FA}"/>
              </a:ext>
            </a:extLst>
          </p:cNvPr>
          <p:cNvSpPr>
            <a:spLocks noGrp="1"/>
          </p:cNvSpPr>
          <p:nvPr>
            <p:ph type="title"/>
          </p:nvPr>
        </p:nvSpPr>
        <p:spPr/>
        <p:txBody>
          <a:bodyPr>
            <a:normAutofit/>
          </a:bodyPr>
          <a:lstStyle/>
          <a:p>
            <a:r>
              <a:rPr lang="en-GB" dirty="0"/>
              <a:t>Next steps: Animal incident</a:t>
            </a:r>
          </a:p>
        </p:txBody>
      </p:sp>
      <p:sp>
        <p:nvSpPr>
          <p:cNvPr id="4" name="Text Placeholder 3">
            <a:extLst>
              <a:ext uri="{FF2B5EF4-FFF2-40B4-BE49-F238E27FC236}">
                <a16:creationId xmlns:a16="http://schemas.microsoft.com/office/drawing/2014/main" id="{D18142F8-E325-A445-D2E3-EAD2082F7F86}"/>
              </a:ext>
            </a:extLst>
          </p:cNvPr>
          <p:cNvSpPr>
            <a:spLocks noGrp="1"/>
          </p:cNvSpPr>
          <p:nvPr>
            <p:ph type="body" sz="quarter" idx="12"/>
          </p:nvPr>
        </p:nvSpPr>
        <p:spPr/>
        <p:txBody>
          <a:bodyPr/>
          <a:lstStyle/>
          <a:p>
            <a:r>
              <a:rPr lang="en-GB" dirty="0"/>
              <a:t>Research an incident where an animal’s behaviour has caused significant harm to an individual</a:t>
            </a:r>
          </a:p>
          <a:p>
            <a:pPr marL="342900" indent="-342900">
              <a:buFont typeface="Arial" panose="020B0604020202020204" pitchFamily="34" charset="0"/>
              <a:buChar char="•"/>
            </a:pPr>
            <a:endParaRPr lang="en-GB" dirty="0"/>
          </a:p>
          <a:p>
            <a:r>
              <a:rPr lang="en-GB" dirty="0"/>
              <a:t>Complete Incident report form template.</a:t>
            </a:r>
          </a:p>
        </p:txBody>
      </p:sp>
      <p:sp>
        <p:nvSpPr>
          <p:cNvPr id="5" name="Footer Placeholder 4">
            <a:extLst>
              <a:ext uri="{FF2B5EF4-FFF2-40B4-BE49-F238E27FC236}">
                <a16:creationId xmlns:a16="http://schemas.microsoft.com/office/drawing/2014/main" id="{7A23B28A-D891-D168-C8F5-D98A1287B9C2}"/>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4287659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4</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lstStyle/>
          <a:p>
            <a:r>
              <a:rPr lang="en-GB" b="1" noProof="0"/>
              <a:t>Developing and using ethograms</a:t>
            </a:r>
            <a:endParaRPr lang="en-GB" noProof="0"/>
          </a:p>
        </p:txBody>
      </p:sp>
    </p:spTree>
    <p:extLst>
      <p:ext uri="{BB962C8B-B14F-4D97-AF65-F5344CB8AC3E}">
        <p14:creationId xmlns:p14="http://schemas.microsoft.com/office/powerpoint/2010/main" val="166221095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F86DD-4547-CFC3-B4C7-879DCCF3F69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868410-276F-F2CA-A719-4B65994D36D8}"/>
              </a:ext>
            </a:extLst>
          </p:cNvPr>
          <p:cNvSpPr>
            <a:spLocks noGrp="1"/>
          </p:cNvSpPr>
          <p:nvPr>
            <p:ph type="sldNum" sz="quarter" idx="11"/>
          </p:nvPr>
        </p:nvSpPr>
        <p:spPr/>
        <p:txBody>
          <a:bodyPr/>
          <a:lstStyle/>
          <a:p>
            <a:fld id="{DA2C159E-F13C-4A85-9A41-E7669D3E0D70}" type="slidenum">
              <a:rPr lang="en-GB" smtClean="0"/>
              <a:pPr/>
              <a:t>59</a:t>
            </a:fld>
            <a:endParaRPr lang="en-GB"/>
          </a:p>
        </p:txBody>
      </p:sp>
      <p:sp>
        <p:nvSpPr>
          <p:cNvPr id="3" name="Title 2">
            <a:extLst>
              <a:ext uri="{FF2B5EF4-FFF2-40B4-BE49-F238E27FC236}">
                <a16:creationId xmlns:a16="http://schemas.microsoft.com/office/drawing/2014/main" id="{C38636C5-AD30-6FA8-FB84-8A5339B18FD8}"/>
              </a:ext>
            </a:extLst>
          </p:cNvPr>
          <p:cNvSpPr>
            <a:spLocks noGrp="1"/>
          </p:cNvSpPr>
          <p:nvPr>
            <p:ph type="title"/>
          </p:nvPr>
        </p:nvSpPr>
        <p:spPr/>
        <p:txBody>
          <a:bodyPr>
            <a:normAutofit fontScale="90000"/>
          </a:bodyPr>
          <a:lstStyle/>
          <a:p>
            <a:r>
              <a:rPr lang="en-GB" sz="4000" b="1" dirty="0"/>
              <a:t>Starter: Glossary worksheet</a:t>
            </a:r>
            <a:br>
              <a:rPr lang="en-GB" dirty="0"/>
            </a:br>
            <a:endParaRPr lang="en-GB" dirty="0"/>
          </a:p>
        </p:txBody>
      </p:sp>
      <p:sp>
        <p:nvSpPr>
          <p:cNvPr id="4" name="Text Placeholder 3">
            <a:extLst>
              <a:ext uri="{FF2B5EF4-FFF2-40B4-BE49-F238E27FC236}">
                <a16:creationId xmlns:a16="http://schemas.microsoft.com/office/drawing/2014/main" id="{1FA8C606-4F15-4D9B-00A7-7E62E284C25F}"/>
              </a:ext>
            </a:extLst>
          </p:cNvPr>
          <p:cNvSpPr>
            <a:spLocks noGrp="1"/>
          </p:cNvSpPr>
          <p:nvPr>
            <p:ph type="body" sz="quarter" idx="12"/>
          </p:nvPr>
        </p:nvSpPr>
        <p:spPr/>
        <p:txBody>
          <a:bodyPr/>
          <a:lstStyle/>
          <a:p>
            <a:r>
              <a:rPr lang="en-GB" dirty="0"/>
              <a:t>Review the terms in the Glossary worksheet.</a:t>
            </a:r>
          </a:p>
          <a:p>
            <a:endParaRPr lang="en-GB" dirty="0"/>
          </a:p>
          <a:p>
            <a:r>
              <a:rPr lang="en-GB" dirty="0"/>
              <a:t>Write a definition for those behaviours most associated with degus.</a:t>
            </a:r>
          </a:p>
        </p:txBody>
      </p:sp>
      <p:sp>
        <p:nvSpPr>
          <p:cNvPr id="5" name="Footer Placeholder 4">
            <a:extLst>
              <a:ext uri="{FF2B5EF4-FFF2-40B4-BE49-F238E27FC236}">
                <a16:creationId xmlns:a16="http://schemas.microsoft.com/office/drawing/2014/main" id="{4D61F3D4-F738-E1BB-6F39-5643EDABCBC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175178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87403-54C0-E61A-9EF6-9D6A70ABD989}"/>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7D182D30-7D94-44CC-3962-792126822DF4}"/>
              </a:ext>
            </a:extLst>
          </p:cNvPr>
          <p:cNvGraphicFramePr>
            <a:graphicFrameLocks noGrp="1"/>
          </p:cNvGraphicFramePr>
          <p:nvPr>
            <p:extLst>
              <p:ext uri="{D42A27DB-BD31-4B8C-83A1-F6EECF244321}">
                <p14:modId xmlns:p14="http://schemas.microsoft.com/office/powerpoint/2010/main" val="2713132096"/>
              </p:ext>
            </p:extLst>
          </p:nvPr>
        </p:nvGraphicFramePr>
        <p:xfrm>
          <a:off x="232950" y="1377791"/>
          <a:ext cx="8250100" cy="3383280"/>
        </p:xfrm>
        <a:graphic>
          <a:graphicData uri="http://schemas.openxmlformats.org/drawingml/2006/table">
            <a:tbl>
              <a:tblPr firstRow="1" bandRow="1">
                <a:tableStyleId>{5C22544A-7EE6-4342-B048-85BDC9FD1C3A}</a:tableStyleId>
              </a:tblPr>
              <a:tblGrid>
                <a:gridCol w="4125050">
                  <a:extLst>
                    <a:ext uri="{9D8B030D-6E8A-4147-A177-3AD203B41FA5}">
                      <a16:colId xmlns:a16="http://schemas.microsoft.com/office/drawing/2014/main" val="2900099580"/>
                    </a:ext>
                  </a:extLst>
                </a:gridCol>
                <a:gridCol w="4125050">
                  <a:extLst>
                    <a:ext uri="{9D8B030D-6E8A-4147-A177-3AD203B41FA5}">
                      <a16:colId xmlns:a16="http://schemas.microsoft.com/office/drawing/2014/main" val="1519242185"/>
                    </a:ext>
                  </a:extLst>
                </a:gridCol>
              </a:tblGrid>
              <a:tr h="660690">
                <a:tc>
                  <a:txBody>
                    <a:bodyPr/>
                    <a:lstStyle/>
                    <a:p>
                      <a:pPr marL="342900" indent="-342900">
                        <a:buFont typeface="System Font Regular"/>
                        <a:buChar char="-"/>
                      </a:pPr>
                      <a:r>
                        <a:rPr lang="en-GB" sz="2400" b="0" dirty="0">
                          <a:solidFill>
                            <a:schemeClr val="tx1"/>
                          </a:solidFill>
                        </a:rPr>
                        <a:t>Locomotion</a:t>
                      </a:r>
                    </a:p>
                    <a:p>
                      <a:pPr marL="342900" indent="-342900">
                        <a:buFont typeface="System Font Regular"/>
                        <a:buChar char="-"/>
                      </a:pPr>
                      <a:r>
                        <a:rPr lang="en-GB" sz="2400" b="0" dirty="0">
                          <a:solidFill>
                            <a:schemeClr val="tx1"/>
                          </a:solidFill>
                        </a:rPr>
                        <a:t>Play​</a:t>
                      </a:r>
                    </a:p>
                    <a:p>
                      <a:pPr marL="342900" indent="-342900">
                        <a:buFont typeface="System Font Regular"/>
                        <a:buChar char="-"/>
                      </a:pPr>
                      <a:r>
                        <a:rPr lang="en-GB" sz="2400" b="0" dirty="0">
                          <a:solidFill>
                            <a:schemeClr val="tx1"/>
                          </a:solidFill>
                        </a:rPr>
                        <a:t>Aggression</a:t>
                      </a:r>
                    </a:p>
                    <a:p>
                      <a:pPr marL="342900" indent="-342900">
                        <a:buFont typeface="System Font Regular"/>
                        <a:buChar char="-"/>
                      </a:pPr>
                      <a:r>
                        <a:rPr lang="en-GB" sz="2400" b="0" dirty="0">
                          <a:solidFill>
                            <a:schemeClr val="tx1"/>
                          </a:solidFill>
                        </a:rPr>
                        <a:t>Territorial </a:t>
                      </a:r>
                    </a:p>
                    <a:p>
                      <a:pPr marL="342900" indent="-342900">
                        <a:buFont typeface="System Font Regular"/>
                        <a:buChar char="-"/>
                      </a:pPr>
                      <a:r>
                        <a:rPr lang="en-GB" sz="2400" b="0" dirty="0">
                          <a:solidFill>
                            <a:schemeClr val="tx1"/>
                          </a:solidFill>
                        </a:rPr>
                        <a:t>Feeding​</a:t>
                      </a:r>
                    </a:p>
                    <a:p>
                      <a:pPr marL="342900" indent="-342900">
                        <a:buFont typeface="System Font Regular"/>
                        <a:buChar char="-"/>
                      </a:pPr>
                      <a:r>
                        <a:rPr lang="en-GB" sz="2400" b="0" dirty="0">
                          <a:solidFill>
                            <a:schemeClr val="tx1"/>
                          </a:solidFill>
                        </a:rPr>
                        <a:t>Socio-sexual</a:t>
                      </a:r>
                    </a:p>
                    <a:p>
                      <a:pPr marL="342900" indent="-342900">
                        <a:buFont typeface="System Font Regular"/>
                        <a:buChar char="-"/>
                      </a:pPr>
                      <a:r>
                        <a:rPr lang="en-GB" sz="2400" b="0" dirty="0">
                          <a:solidFill>
                            <a:schemeClr val="tx1"/>
                          </a:solidFill>
                        </a:rPr>
                        <a:t>Reproduction​</a:t>
                      </a:r>
                    </a:p>
                    <a:p>
                      <a:pPr marL="342900" indent="-342900">
                        <a:buFont typeface="System Font Regular"/>
                        <a:buChar char="-"/>
                      </a:pPr>
                      <a:r>
                        <a:rPr lang="en-GB" sz="2400" b="0" dirty="0">
                          <a:solidFill>
                            <a:schemeClr val="tx1"/>
                          </a:solidFill>
                        </a:rPr>
                        <a:t>Displacement behaviour.</a:t>
                      </a:r>
                    </a:p>
                  </a:txBody>
                  <a:tcPr>
                    <a:noFill/>
                  </a:tcPr>
                </a:tc>
                <a:tc>
                  <a:txBody>
                    <a:bodyPr/>
                    <a:lstStyle/>
                    <a:p>
                      <a:pPr marL="342900" lvl="0" indent="-342900">
                        <a:lnSpc>
                          <a:spcPct val="100000"/>
                        </a:lnSpc>
                        <a:buFont typeface="System Font Regular"/>
                        <a:buChar char="-"/>
                      </a:pPr>
                      <a:r>
                        <a:rPr lang="en-GB" sz="2400" b="0" dirty="0">
                          <a:solidFill>
                            <a:schemeClr val="tx1"/>
                          </a:solidFill>
                        </a:rPr>
                        <a:t> Crib-biting​</a:t>
                      </a:r>
                      <a:endParaRPr lang="en-GB" sz="2400" b="0" dirty="0">
                        <a:solidFill>
                          <a:schemeClr val="tx1"/>
                        </a:solidFill>
                        <a:cs typeface="Arial"/>
                      </a:endParaRPr>
                    </a:p>
                    <a:p>
                      <a:pPr marL="342900" lvl="0" indent="-342900">
                        <a:lnSpc>
                          <a:spcPct val="100000"/>
                        </a:lnSpc>
                        <a:buFont typeface="System Font Regular"/>
                        <a:buChar char="-"/>
                      </a:pPr>
                      <a:r>
                        <a:rPr lang="en-GB" sz="2400" b="0" dirty="0">
                          <a:solidFill>
                            <a:schemeClr val="tx1"/>
                          </a:solidFill>
                        </a:rPr>
                        <a:t> Grooming</a:t>
                      </a:r>
                    </a:p>
                    <a:p>
                      <a:pPr marL="342900" lvl="0" indent="-342900">
                        <a:lnSpc>
                          <a:spcPct val="100000"/>
                        </a:lnSpc>
                        <a:buFont typeface="System Font Regular"/>
                        <a:buChar char="-"/>
                      </a:pPr>
                      <a:r>
                        <a:rPr lang="en-GB" sz="2400" b="0" dirty="0">
                          <a:solidFill>
                            <a:schemeClr val="tx1"/>
                          </a:solidFill>
                        </a:rPr>
                        <a:t> Excessive grooming</a:t>
                      </a:r>
                    </a:p>
                    <a:p>
                      <a:pPr marL="342900" lvl="0" indent="-342900">
                        <a:lnSpc>
                          <a:spcPct val="100000"/>
                        </a:lnSpc>
                        <a:buFont typeface="System Font Regular"/>
                        <a:buChar char="-"/>
                      </a:pPr>
                      <a:r>
                        <a:rPr lang="en-GB" sz="2400" b="0" dirty="0">
                          <a:solidFill>
                            <a:schemeClr val="tx1"/>
                          </a:solidFill>
                        </a:rPr>
                        <a:t> Foraging​</a:t>
                      </a:r>
                      <a:endParaRPr lang="en-GB" sz="2400" b="0" dirty="0">
                        <a:solidFill>
                          <a:schemeClr val="tx1"/>
                        </a:solidFill>
                        <a:cs typeface="Arial"/>
                      </a:endParaRPr>
                    </a:p>
                    <a:p>
                      <a:pPr marL="342900" lvl="0" indent="-342900">
                        <a:lnSpc>
                          <a:spcPct val="100000"/>
                        </a:lnSpc>
                        <a:buFont typeface="System Font Regular"/>
                        <a:buChar char="-"/>
                      </a:pPr>
                      <a:r>
                        <a:rPr lang="en-GB" sz="2400" b="0" dirty="0">
                          <a:solidFill>
                            <a:schemeClr val="tx1"/>
                          </a:solidFill>
                        </a:rPr>
                        <a:t> Hyperactivity</a:t>
                      </a:r>
                      <a:endParaRPr lang="en-GB" sz="2400" b="0" dirty="0">
                        <a:solidFill>
                          <a:schemeClr val="tx1"/>
                        </a:solidFill>
                        <a:cs typeface="Arial"/>
                      </a:endParaRPr>
                    </a:p>
                    <a:p>
                      <a:pPr marL="342900" lvl="0" indent="-342900">
                        <a:lnSpc>
                          <a:spcPct val="100000"/>
                        </a:lnSpc>
                        <a:buFont typeface="System Font Regular"/>
                        <a:buChar char="-"/>
                      </a:pPr>
                      <a:r>
                        <a:rPr lang="en-GB" sz="2400" b="0" dirty="0">
                          <a:solidFill>
                            <a:schemeClr val="tx1"/>
                          </a:solidFill>
                          <a:cs typeface="Arial"/>
                        </a:rPr>
                        <a:t> </a:t>
                      </a:r>
                      <a:r>
                        <a:rPr lang="en-GB" sz="2400" b="0" dirty="0">
                          <a:solidFill>
                            <a:schemeClr val="tx1"/>
                          </a:solidFill>
                        </a:rPr>
                        <a:t>Excessive inactivity</a:t>
                      </a:r>
                      <a:endParaRPr lang="en-GB" sz="2400" b="0" dirty="0">
                        <a:solidFill>
                          <a:schemeClr val="tx1"/>
                        </a:solidFill>
                        <a:cs typeface="Arial"/>
                      </a:endParaRPr>
                    </a:p>
                    <a:p>
                      <a:pPr marL="342900" lvl="0" indent="-342900">
                        <a:lnSpc>
                          <a:spcPct val="100000"/>
                        </a:lnSpc>
                        <a:buFont typeface="System Font Regular"/>
                        <a:buChar char="-"/>
                      </a:pPr>
                      <a:r>
                        <a:rPr lang="en-GB" sz="2400" b="0" dirty="0">
                          <a:solidFill>
                            <a:schemeClr val="tx1"/>
                          </a:solidFill>
                        </a:rPr>
                        <a:t> Pacing​</a:t>
                      </a:r>
                      <a:endParaRPr lang="en-GB" sz="2400" b="0" dirty="0">
                        <a:solidFill>
                          <a:schemeClr val="tx1"/>
                        </a:solidFill>
                        <a:cs typeface="Arial"/>
                      </a:endParaRPr>
                    </a:p>
                    <a:p>
                      <a:pPr marL="342900" lvl="0" indent="-342900">
                        <a:lnSpc>
                          <a:spcPct val="100000"/>
                        </a:lnSpc>
                        <a:buFont typeface="System Font Regular"/>
                        <a:buChar char="-"/>
                      </a:pPr>
                      <a:r>
                        <a:rPr lang="en-GB" sz="2400" b="0" dirty="0">
                          <a:solidFill>
                            <a:schemeClr val="tx1"/>
                          </a:solidFill>
                          <a:cs typeface="Arial"/>
                        </a:rPr>
                        <a:t> </a:t>
                      </a:r>
                      <a:r>
                        <a:rPr lang="en-GB" sz="2400" b="0" dirty="0">
                          <a:solidFill>
                            <a:schemeClr val="tx1"/>
                          </a:solidFill>
                        </a:rPr>
                        <a:t>Self-mutilation​</a:t>
                      </a:r>
                      <a:endParaRPr lang="en-GB" sz="2400" b="0" dirty="0">
                        <a:solidFill>
                          <a:schemeClr val="tx1"/>
                        </a:solidFill>
                        <a:cs typeface="Arial"/>
                      </a:endParaRPr>
                    </a:p>
                    <a:p>
                      <a:endParaRPr lang="en-GB" sz="2400" b="0" dirty="0">
                        <a:solidFill>
                          <a:schemeClr val="tx1"/>
                        </a:solidFill>
                      </a:endParaRPr>
                    </a:p>
                  </a:txBody>
                  <a:tcPr>
                    <a:noFill/>
                  </a:tcPr>
                </a:tc>
                <a:extLst>
                  <a:ext uri="{0D108BD9-81ED-4DB2-BD59-A6C34878D82A}">
                    <a16:rowId xmlns:a16="http://schemas.microsoft.com/office/drawing/2014/main" val="1737917829"/>
                  </a:ext>
                </a:extLst>
              </a:tr>
            </a:tbl>
          </a:graphicData>
        </a:graphic>
      </p:graphicFrame>
      <p:sp>
        <p:nvSpPr>
          <p:cNvPr id="3" name="Title 2">
            <a:extLst>
              <a:ext uri="{FF2B5EF4-FFF2-40B4-BE49-F238E27FC236}">
                <a16:creationId xmlns:a16="http://schemas.microsoft.com/office/drawing/2014/main" id="{798F4CFF-815B-19B4-5F6D-956B4013088F}"/>
              </a:ext>
            </a:extLst>
          </p:cNvPr>
          <p:cNvSpPr>
            <a:spLocks noGrp="1"/>
          </p:cNvSpPr>
          <p:nvPr>
            <p:ph type="title"/>
          </p:nvPr>
        </p:nvSpPr>
        <p:spPr>
          <a:xfrm>
            <a:off x="232950" y="249900"/>
            <a:ext cx="8437563" cy="1021947"/>
          </a:xfrm>
        </p:spPr>
        <p:txBody>
          <a:bodyPr>
            <a:noAutofit/>
          </a:bodyPr>
          <a:lstStyle/>
          <a:p>
            <a:r>
              <a:rPr lang="en-GB" dirty="0"/>
              <a:t>Examples of natural and atypical behaviours​</a:t>
            </a:r>
          </a:p>
        </p:txBody>
      </p:sp>
      <p:sp>
        <p:nvSpPr>
          <p:cNvPr id="5" name="Footer Placeholder 4">
            <a:extLst>
              <a:ext uri="{FF2B5EF4-FFF2-40B4-BE49-F238E27FC236}">
                <a16:creationId xmlns:a16="http://schemas.microsoft.com/office/drawing/2014/main" id="{3BDDC3EB-E974-89DF-DA08-6F58A3CDC914}"/>
              </a:ext>
            </a:extLst>
          </p:cNvPr>
          <p:cNvSpPr>
            <a:spLocks noGrp="1"/>
          </p:cNvSpPr>
          <p:nvPr>
            <p:ph type="ftr" sz="quarter" idx="10"/>
          </p:nvPr>
        </p:nvSpPr>
        <p:spPr/>
        <p:txBody>
          <a:bodyPr/>
          <a:lstStyle/>
          <a:p>
            <a:r>
              <a:rPr lang="en-GB"/>
              <a:t>Education &amp; Training Foundation</a:t>
            </a:r>
          </a:p>
        </p:txBody>
      </p:sp>
      <p:sp>
        <p:nvSpPr>
          <p:cNvPr id="2" name="Slide Number Placeholder 1">
            <a:extLst>
              <a:ext uri="{FF2B5EF4-FFF2-40B4-BE49-F238E27FC236}">
                <a16:creationId xmlns:a16="http://schemas.microsoft.com/office/drawing/2014/main" id="{A6B1B974-9195-3B2E-7B50-795266C72BFC}"/>
              </a:ext>
            </a:extLst>
          </p:cNvPr>
          <p:cNvSpPr>
            <a:spLocks noGrp="1"/>
          </p:cNvSpPr>
          <p:nvPr>
            <p:ph type="sldNum" sz="quarter" idx="11"/>
          </p:nvPr>
        </p:nvSpPr>
        <p:spPr/>
        <p:txBody>
          <a:bodyPr/>
          <a:lstStyle/>
          <a:p>
            <a:fld id="{DA2C159E-F13C-4A85-9A41-E7669D3E0D70}" type="slidenum">
              <a:rPr lang="en-GB" smtClean="0"/>
              <a:pPr/>
              <a:t>6</a:t>
            </a:fld>
            <a:endParaRPr lang="en-GB"/>
          </a:p>
        </p:txBody>
      </p:sp>
    </p:spTree>
    <p:extLst>
      <p:ext uri="{BB962C8B-B14F-4D97-AF65-F5344CB8AC3E}">
        <p14:creationId xmlns:p14="http://schemas.microsoft.com/office/powerpoint/2010/main" val="170251966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73331-C909-22A5-E1B8-4CAA06B8A62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CBEC51-15DF-449B-9F28-AE4E32462925}"/>
              </a:ext>
            </a:extLst>
          </p:cNvPr>
          <p:cNvSpPr>
            <a:spLocks noGrp="1"/>
          </p:cNvSpPr>
          <p:nvPr>
            <p:ph type="sldNum" sz="quarter" idx="11"/>
          </p:nvPr>
        </p:nvSpPr>
        <p:spPr/>
        <p:txBody>
          <a:bodyPr/>
          <a:lstStyle/>
          <a:p>
            <a:fld id="{DA2C159E-F13C-4A85-9A41-E7669D3E0D70}" type="slidenum">
              <a:rPr lang="en-GB" smtClean="0"/>
              <a:pPr/>
              <a:t>60</a:t>
            </a:fld>
            <a:endParaRPr lang="en-GB"/>
          </a:p>
        </p:txBody>
      </p:sp>
      <p:sp>
        <p:nvSpPr>
          <p:cNvPr id="3" name="Title 2">
            <a:extLst>
              <a:ext uri="{FF2B5EF4-FFF2-40B4-BE49-F238E27FC236}">
                <a16:creationId xmlns:a16="http://schemas.microsoft.com/office/drawing/2014/main" id="{798A05AC-2001-A8E0-0F11-04A0241BD953}"/>
              </a:ext>
            </a:extLst>
          </p:cNvPr>
          <p:cNvSpPr>
            <a:spLocks noGrp="1"/>
          </p:cNvSpPr>
          <p:nvPr>
            <p:ph type="title"/>
          </p:nvPr>
        </p:nvSpPr>
        <p:spPr>
          <a:xfrm>
            <a:off x="232950" y="197349"/>
            <a:ext cx="8632890" cy="794612"/>
          </a:xfrm>
        </p:spPr>
        <p:txBody>
          <a:bodyPr>
            <a:normAutofit fontScale="90000"/>
          </a:bodyPr>
          <a:lstStyle/>
          <a:p>
            <a:r>
              <a:rPr lang="en-GB" sz="4000" dirty="0"/>
              <a:t>T</a:t>
            </a:r>
            <a:r>
              <a:rPr lang="en-GB" sz="4000" b="1" dirty="0"/>
              <a:t>ask: Observing degu behaviour</a:t>
            </a:r>
            <a:br>
              <a:rPr lang="en-GB" dirty="0"/>
            </a:br>
            <a:endParaRPr lang="en-GB" dirty="0"/>
          </a:p>
        </p:txBody>
      </p:sp>
      <p:sp>
        <p:nvSpPr>
          <p:cNvPr id="4" name="Text Placeholder 3">
            <a:extLst>
              <a:ext uri="{FF2B5EF4-FFF2-40B4-BE49-F238E27FC236}">
                <a16:creationId xmlns:a16="http://schemas.microsoft.com/office/drawing/2014/main" id="{70C181A8-9F01-D41B-9296-24081E75BCC5}"/>
              </a:ext>
            </a:extLst>
          </p:cNvPr>
          <p:cNvSpPr>
            <a:spLocks noGrp="1"/>
          </p:cNvSpPr>
          <p:nvPr>
            <p:ph type="body" sz="quarter" idx="12"/>
          </p:nvPr>
        </p:nvSpPr>
        <p:spPr>
          <a:xfrm>
            <a:off x="232950" y="1078825"/>
            <a:ext cx="8436513" cy="3601574"/>
          </a:xfrm>
        </p:spPr>
        <p:txBody>
          <a:bodyPr/>
          <a:lstStyle/>
          <a:p>
            <a:r>
              <a:rPr lang="en-GB" noProof="0" dirty="0"/>
              <a:t>Watch the clip of the degu and complete an Ethogram template for one degu.</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1B43D1AF-D5E7-F1F4-9EC7-4BC22D0C696F}"/>
              </a:ext>
            </a:extLst>
          </p:cNvPr>
          <p:cNvSpPr>
            <a:spLocks noGrp="1"/>
          </p:cNvSpPr>
          <p:nvPr>
            <p:ph type="ftr" sz="quarter" idx="10"/>
          </p:nvPr>
        </p:nvSpPr>
        <p:spPr/>
        <p:txBody>
          <a:bodyPr/>
          <a:lstStyle/>
          <a:p>
            <a:r>
              <a:rPr lang="en-GB"/>
              <a:t>Education &amp; Training Foundation</a:t>
            </a:r>
          </a:p>
        </p:txBody>
      </p:sp>
      <p:pic>
        <p:nvPicPr>
          <p:cNvPr id="7" name="Online Media 6" title="Trip 4 ~ Degu Video">
            <a:hlinkClick r:id="" action="ppaction://media"/>
            <a:extLst>
              <a:ext uri="{FF2B5EF4-FFF2-40B4-BE49-F238E27FC236}">
                <a16:creationId xmlns:a16="http://schemas.microsoft.com/office/drawing/2014/main" id="{979B845D-ACD4-CBA4-79E0-7FD15293F6F6}"/>
              </a:ext>
            </a:extLst>
          </p:cNvPr>
          <p:cNvPicPr>
            <a:picLocks noRot="1" noChangeAspect="1"/>
          </p:cNvPicPr>
          <p:nvPr>
            <a:videoFile r:link="rId1"/>
          </p:nvPr>
        </p:nvPicPr>
        <p:blipFill>
          <a:blip r:embed="rId4"/>
          <a:stretch>
            <a:fillRect/>
          </a:stretch>
        </p:blipFill>
        <p:spPr>
          <a:xfrm>
            <a:off x="3408847" y="1865846"/>
            <a:ext cx="4827767" cy="2727689"/>
          </a:xfrm>
          <a:prstGeom prst="rect">
            <a:avLst/>
          </a:prstGeom>
        </p:spPr>
      </p:pic>
    </p:spTree>
    <p:extLst>
      <p:ext uri="{BB962C8B-B14F-4D97-AF65-F5344CB8AC3E}">
        <p14:creationId xmlns:p14="http://schemas.microsoft.com/office/powerpoint/2010/main" val="1879893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7"/>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7"/>
                </p:tgtEl>
              </p:cMediaNode>
            </p:vide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60BB03-D349-2A62-D312-F17605841F4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7511428-06B6-C0B6-F75F-4D6D059FB95A}"/>
              </a:ext>
            </a:extLst>
          </p:cNvPr>
          <p:cNvSpPr>
            <a:spLocks noGrp="1"/>
          </p:cNvSpPr>
          <p:nvPr>
            <p:ph type="sldNum" sz="quarter" idx="11"/>
          </p:nvPr>
        </p:nvSpPr>
        <p:spPr/>
        <p:txBody>
          <a:bodyPr/>
          <a:lstStyle/>
          <a:p>
            <a:fld id="{DA2C159E-F13C-4A85-9A41-E7669D3E0D70}" type="slidenum">
              <a:rPr lang="en-GB" smtClean="0"/>
              <a:pPr/>
              <a:t>61</a:t>
            </a:fld>
            <a:endParaRPr lang="en-GB"/>
          </a:p>
        </p:txBody>
      </p:sp>
      <p:sp>
        <p:nvSpPr>
          <p:cNvPr id="3" name="Title 2">
            <a:extLst>
              <a:ext uri="{FF2B5EF4-FFF2-40B4-BE49-F238E27FC236}">
                <a16:creationId xmlns:a16="http://schemas.microsoft.com/office/drawing/2014/main" id="{7C4B2264-7CF7-A7B2-01CE-9F634E8714E7}"/>
              </a:ext>
            </a:extLst>
          </p:cNvPr>
          <p:cNvSpPr>
            <a:spLocks noGrp="1"/>
          </p:cNvSpPr>
          <p:nvPr>
            <p:ph type="title"/>
          </p:nvPr>
        </p:nvSpPr>
        <p:spPr/>
        <p:txBody>
          <a:bodyPr>
            <a:normAutofit fontScale="90000"/>
          </a:bodyPr>
          <a:lstStyle/>
          <a:p>
            <a:r>
              <a:rPr lang="en-GB" sz="4000" b="1" dirty="0"/>
              <a:t>Task: Noting degu behaviour</a:t>
            </a:r>
            <a:br>
              <a:rPr lang="en-GB" dirty="0"/>
            </a:br>
            <a:endParaRPr lang="en-GB" dirty="0"/>
          </a:p>
        </p:txBody>
      </p:sp>
      <p:sp>
        <p:nvSpPr>
          <p:cNvPr id="4" name="Text Placeholder 3">
            <a:extLst>
              <a:ext uri="{FF2B5EF4-FFF2-40B4-BE49-F238E27FC236}">
                <a16:creationId xmlns:a16="http://schemas.microsoft.com/office/drawing/2014/main" id="{A70B867F-8B10-2BF7-A851-19AC74717F59}"/>
              </a:ext>
            </a:extLst>
          </p:cNvPr>
          <p:cNvSpPr>
            <a:spLocks noGrp="1"/>
          </p:cNvSpPr>
          <p:nvPr>
            <p:ph type="body" sz="quarter" idx="12"/>
          </p:nvPr>
        </p:nvSpPr>
        <p:spPr/>
        <p:txBody>
          <a:bodyPr/>
          <a:lstStyle/>
          <a:p>
            <a:pPr marL="457200" indent="-457200">
              <a:buFont typeface="+mj-lt"/>
              <a:buAutoNum type="arabicPeriod"/>
            </a:pPr>
            <a:r>
              <a:rPr lang="en-GB" dirty="0"/>
              <a:t>Discuss observations with peers. </a:t>
            </a:r>
            <a:br>
              <a:rPr lang="en-GB" dirty="0"/>
            </a:br>
            <a:endParaRPr lang="en-GB" dirty="0"/>
          </a:p>
          <a:p>
            <a:pPr marL="457200" indent="-457200">
              <a:buFont typeface="+mj-lt"/>
              <a:buAutoNum type="arabicPeriod"/>
            </a:pPr>
            <a:r>
              <a:rPr lang="en-GB" dirty="0"/>
              <a:t>Compare any inconsistencies in the observations. </a:t>
            </a:r>
          </a:p>
          <a:p>
            <a:endParaRPr lang="en-GB" dirty="0"/>
          </a:p>
        </p:txBody>
      </p:sp>
      <p:sp>
        <p:nvSpPr>
          <p:cNvPr id="5" name="Footer Placeholder 4">
            <a:extLst>
              <a:ext uri="{FF2B5EF4-FFF2-40B4-BE49-F238E27FC236}">
                <a16:creationId xmlns:a16="http://schemas.microsoft.com/office/drawing/2014/main" id="{4CE84A5A-00E3-5BA3-3115-BBAED9BD892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57548018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3137A1-B7F0-A925-12D6-9CCF16F439E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64EE9D3-DA5F-1A0F-8A9A-BFC4B2516997}"/>
              </a:ext>
            </a:extLst>
          </p:cNvPr>
          <p:cNvSpPr>
            <a:spLocks noGrp="1"/>
          </p:cNvSpPr>
          <p:nvPr>
            <p:ph type="sldNum" sz="quarter" idx="11"/>
          </p:nvPr>
        </p:nvSpPr>
        <p:spPr/>
        <p:txBody>
          <a:bodyPr/>
          <a:lstStyle/>
          <a:p>
            <a:fld id="{DA2C159E-F13C-4A85-9A41-E7669D3E0D70}" type="slidenum">
              <a:rPr lang="en-GB" smtClean="0"/>
              <a:pPr/>
              <a:t>62</a:t>
            </a:fld>
            <a:endParaRPr lang="en-GB"/>
          </a:p>
        </p:txBody>
      </p:sp>
      <p:sp>
        <p:nvSpPr>
          <p:cNvPr id="3" name="Title 2">
            <a:extLst>
              <a:ext uri="{FF2B5EF4-FFF2-40B4-BE49-F238E27FC236}">
                <a16:creationId xmlns:a16="http://schemas.microsoft.com/office/drawing/2014/main" id="{F0C2F59D-5B82-2FD6-5984-BEB68DE07A5C}"/>
              </a:ext>
            </a:extLst>
          </p:cNvPr>
          <p:cNvSpPr>
            <a:spLocks noGrp="1"/>
          </p:cNvSpPr>
          <p:nvPr>
            <p:ph type="title"/>
          </p:nvPr>
        </p:nvSpPr>
        <p:spPr/>
        <p:txBody>
          <a:bodyPr>
            <a:normAutofit fontScale="90000"/>
          </a:bodyPr>
          <a:lstStyle/>
          <a:p>
            <a:r>
              <a:rPr lang="en-GB" sz="4000" dirty="0"/>
              <a:t>T</a:t>
            </a:r>
            <a:r>
              <a:rPr lang="en-GB" sz="4000" b="1" dirty="0"/>
              <a:t>ask: Observing animal behaviour</a:t>
            </a:r>
            <a:br>
              <a:rPr lang="en-GB" dirty="0"/>
            </a:br>
            <a:endParaRPr lang="en-GB" dirty="0"/>
          </a:p>
        </p:txBody>
      </p:sp>
      <p:sp>
        <p:nvSpPr>
          <p:cNvPr id="4" name="Text Placeholder 3">
            <a:extLst>
              <a:ext uri="{FF2B5EF4-FFF2-40B4-BE49-F238E27FC236}">
                <a16:creationId xmlns:a16="http://schemas.microsoft.com/office/drawing/2014/main" id="{80C745DA-D774-C0E1-A8F8-0437A098991C}"/>
              </a:ext>
            </a:extLst>
          </p:cNvPr>
          <p:cNvSpPr>
            <a:spLocks noGrp="1"/>
          </p:cNvSpPr>
          <p:nvPr>
            <p:ph type="body" sz="quarter" idx="12"/>
          </p:nvPr>
        </p:nvSpPr>
        <p:spPr/>
        <p:txBody>
          <a:bodyPr/>
          <a:lstStyle/>
          <a:p>
            <a:r>
              <a:rPr lang="en-GB" dirty="0"/>
              <a:t>Watch the video clip of your allocated animal and complete an Ethogram template.</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FE0EBCD8-5084-DEEE-C2CE-793F12695A9C}"/>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3025421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27E2D8-B715-3DC8-E6ED-C3D4A5B0BCC7}"/>
              </a:ext>
            </a:extLst>
          </p:cNvPr>
          <p:cNvSpPr>
            <a:spLocks noGrp="1"/>
          </p:cNvSpPr>
          <p:nvPr>
            <p:ph type="sldNum" sz="quarter" idx="11"/>
          </p:nvPr>
        </p:nvSpPr>
        <p:spPr/>
        <p:txBody>
          <a:bodyPr/>
          <a:lstStyle/>
          <a:p>
            <a:fld id="{DA2C159E-F13C-4A85-9A41-E7669D3E0D70}" type="slidenum">
              <a:rPr lang="en-GB" smtClean="0"/>
              <a:pPr/>
              <a:t>63</a:t>
            </a:fld>
            <a:endParaRPr lang="en-GB"/>
          </a:p>
        </p:txBody>
      </p:sp>
      <p:sp>
        <p:nvSpPr>
          <p:cNvPr id="3" name="Title 2">
            <a:extLst>
              <a:ext uri="{FF2B5EF4-FFF2-40B4-BE49-F238E27FC236}">
                <a16:creationId xmlns:a16="http://schemas.microsoft.com/office/drawing/2014/main" id="{47E477CB-2925-30C1-43B5-EA1685E69EE7}"/>
              </a:ext>
            </a:extLst>
          </p:cNvPr>
          <p:cNvSpPr>
            <a:spLocks noGrp="1"/>
          </p:cNvSpPr>
          <p:nvPr>
            <p:ph type="title"/>
          </p:nvPr>
        </p:nvSpPr>
        <p:spPr/>
        <p:txBody>
          <a:bodyPr>
            <a:normAutofit fontScale="90000"/>
          </a:bodyPr>
          <a:lstStyle/>
          <a:p>
            <a:r>
              <a:rPr lang="en-GB" sz="4000" b="1" dirty="0"/>
              <a:t>Comparison of ethograms</a:t>
            </a:r>
            <a:br>
              <a:rPr lang="en-GB" dirty="0"/>
            </a:br>
            <a:endParaRPr lang="en-GB" dirty="0"/>
          </a:p>
        </p:txBody>
      </p:sp>
      <p:sp>
        <p:nvSpPr>
          <p:cNvPr id="4" name="Text Placeholder 3">
            <a:extLst>
              <a:ext uri="{FF2B5EF4-FFF2-40B4-BE49-F238E27FC236}">
                <a16:creationId xmlns:a16="http://schemas.microsoft.com/office/drawing/2014/main" id="{EB3B9AD0-FF6E-271C-599D-859FEB90B386}"/>
              </a:ext>
            </a:extLst>
          </p:cNvPr>
          <p:cNvSpPr>
            <a:spLocks noGrp="1"/>
          </p:cNvSpPr>
          <p:nvPr>
            <p:ph type="body" sz="quarter" idx="12"/>
          </p:nvPr>
        </p:nvSpPr>
        <p:spPr>
          <a:xfrm>
            <a:off x="234000" y="1135780"/>
            <a:ext cx="7667625" cy="3452193"/>
          </a:xfrm>
        </p:spPr>
        <p:txBody>
          <a:bodyPr/>
          <a:lstStyle/>
          <a:p>
            <a:pPr marL="457200" lvl="1" indent="-457200">
              <a:lnSpc>
                <a:spcPct val="100000"/>
              </a:lnSpc>
              <a:buFont typeface="+mj-lt"/>
              <a:buAutoNum type="arabicPeriod"/>
            </a:pPr>
            <a:r>
              <a:rPr lang="en-GB" dirty="0"/>
              <a:t>Compare ethograms in small groups.</a:t>
            </a:r>
            <a:br>
              <a:rPr lang="en-GB" dirty="0"/>
            </a:br>
            <a:endParaRPr lang="en-GB" dirty="0"/>
          </a:p>
          <a:p>
            <a:pPr marL="457200" lvl="1" indent="-457200">
              <a:lnSpc>
                <a:spcPct val="100000"/>
              </a:lnSpc>
              <a:buFont typeface="+mj-lt"/>
              <a:buAutoNum type="arabicPeriod"/>
            </a:pPr>
            <a:r>
              <a:rPr lang="en-GB" dirty="0"/>
              <a:t>Identify differences in recorded behaviour.</a:t>
            </a:r>
            <a:br>
              <a:rPr lang="en-GB" dirty="0"/>
            </a:br>
            <a:endParaRPr lang="en-GB" dirty="0"/>
          </a:p>
          <a:p>
            <a:pPr marL="457200" lvl="1" indent="-457200">
              <a:lnSpc>
                <a:spcPct val="100000"/>
              </a:lnSpc>
              <a:buFont typeface="+mj-lt"/>
              <a:buAutoNum type="arabicPeriod"/>
            </a:pPr>
            <a:r>
              <a:rPr lang="en-GB" dirty="0"/>
              <a:t>Discuss how accuracy can be improved.</a:t>
            </a:r>
          </a:p>
          <a:p>
            <a:endParaRPr lang="en-GB" dirty="0"/>
          </a:p>
        </p:txBody>
      </p:sp>
      <p:sp>
        <p:nvSpPr>
          <p:cNvPr id="5" name="Footer Placeholder 4">
            <a:extLst>
              <a:ext uri="{FF2B5EF4-FFF2-40B4-BE49-F238E27FC236}">
                <a16:creationId xmlns:a16="http://schemas.microsoft.com/office/drawing/2014/main" id="{E1234362-76C2-8F1F-5C10-07C93914C20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6960297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343B8A-FB4D-2C18-5614-333FAD370DA4}"/>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D809F8E-3EAA-9244-4A64-82034107D16D}"/>
              </a:ext>
            </a:extLst>
          </p:cNvPr>
          <p:cNvSpPr>
            <a:spLocks noGrp="1"/>
          </p:cNvSpPr>
          <p:nvPr>
            <p:ph type="sldNum" sz="quarter" idx="11"/>
          </p:nvPr>
        </p:nvSpPr>
        <p:spPr/>
        <p:txBody>
          <a:bodyPr/>
          <a:lstStyle/>
          <a:p>
            <a:fld id="{DA2C159E-F13C-4A85-9A41-E7669D3E0D70}" type="slidenum">
              <a:rPr lang="en-GB" smtClean="0"/>
              <a:pPr/>
              <a:t>64</a:t>
            </a:fld>
            <a:endParaRPr lang="en-GB"/>
          </a:p>
        </p:txBody>
      </p:sp>
      <p:sp>
        <p:nvSpPr>
          <p:cNvPr id="3" name="Title 2">
            <a:extLst>
              <a:ext uri="{FF2B5EF4-FFF2-40B4-BE49-F238E27FC236}">
                <a16:creationId xmlns:a16="http://schemas.microsoft.com/office/drawing/2014/main" id="{196D4631-60B0-0A40-9DAB-759D6A420B79}"/>
              </a:ext>
            </a:extLst>
          </p:cNvPr>
          <p:cNvSpPr>
            <a:spLocks noGrp="1"/>
          </p:cNvSpPr>
          <p:nvPr>
            <p:ph type="title"/>
          </p:nvPr>
        </p:nvSpPr>
        <p:spPr/>
        <p:txBody>
          <a:bodyPr>
            <a:normAutofit/>
          </a:bodyPr>
          <a:lstStyle/>
          <a:p>
            <a:r>
              <a:rPr lang="en-GB" b="1" dirty="0"/>
              <a:t>Plenary question: Rehomed rabbit</a:t>
            </a:r>
            <a:endParaRPr lang="en-GB" dirty="0"/>
          </a:p>
        </p:txBody>
      </p:sp>
      <p:sp>
        <p:nvSpPr>
          <p:cNvPr id="4" name="Text Placeholder 3">
            <a:extLst>
              <a:ext uri="{FF2B5EF4-FFF2-40B4-BE49-F238E27FC236}">
                <a16:creationId xmlns:a16="http://schemas.microsoft.com/office/drawing/2014/main" id="{00EEC7A1-C7C7-55B9-0795-969C70F1A672}"/>
              </a:ext>
            </a:extLst>
          </p:cNvPr>
          <p:cNvSpPr>
            <a:spLocks noGrp="1"/>
          </p:cNvSpPr>
          <p:nvPr>
            <p:ph type="body" sz="quarter" idx="12"/>
          </p:nvPr>
        </p:nvSpPr>
        <p:spPr/>
        <p:txBody>
          <a:bodyPr/>
          <a:lstStyle/>
          <a:p>
            <a:r>
              <a:rPr lang="en-GB" dirty="0"/>
              <a:t>You </a:t>
            </a:r>
            <a:r>
              <a:rPr lang="en-GB" noProof="0" dirty="0"/>
              <a:t>are working in an animal care setting. One of your responsibilities is to observe animal behaviour and report on any unusual signs. You are asked to observe a rabbit that has recently been rehomed. </a:t>
            </a:r>
          </a:p>
          <a:p>
            <a:pPr marL="457200" indent="-457200">
              <a:buFont typeface="+mj-lt"/>
              <a:buAutoNum type="arabicPeriod"/>
            </a:pPr>
            <a:endParaRPr lang="en-GB" noProof="0" dirty="0"/>
          </a:p>
          <a:p>
            <a:pPr marL="457200" indent="-457200">
              <a:buFont typeface="+mj-lt"/>
              <a:buAutoNum type="arabicPeriod"/>
            </a:pPr>
            <a:r>
              <a:rPr lang="en-GB" noProof="0" dirty="0"/>
              <a:t>a) Identify three types of behaviour you would expect to observe in a healthy, settled rabbit.</a:t>
            </a:r>
            <a:br>
              <a:rPr lang="en-GB" noProof="0" dirty="0"/>
            </a:br>
            <a:endParaRPr lang="en-GB" noProof="0" dirty="0"/>
          </a:p>
          <a:p>
            <a:pPr marL="457200" indent="-457200">
              <a:buFont typeface="+mj-lt"/>
              <a:buAutoNum type="arabicPeriod"/>
            </a:pPr>
            <a:r>
              <a:rPr lang="en-GB" noProof="0" dirty="0"/>
              <a:t>b) Describe each identified behaviour.</a:t>
            </a:r>
          </a:p>
          <a:p>
            <a:pPr marL="457200" indent="-457200">
              <a:buFont typeface="+mj-lt"/>
              <a:buAutoNum type="arabicPeriod"/>
            </a:pPr>
            <a:endParaRPr lang="en-GB" dirty="0"/>
          </a:p>
        </p:txBody>
      </p:sp>
      <p:sp>
        <p:nvSpPr>
          <p:cNvPr id="5" name="Footer Placeholder 4">
            <a:extLst>
              <a:ext uri="{FF2B5EF4-FFF2-40B4-BE49-F238E27FC236}">
                <a16:creationId xmlns:a16="http://schemas.microsoft.com/office/drawing/2014/main" id="{DF1646D0-96AA-8280-DBA9-A6FF038242D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87654589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9E68493-08B7-A65A-6507-E213C5CBB2B8}"/>
              </a:ext>
            </a:extLst>
          </p:cNvPr>
          <p:cNvSpPr>
            <a:spLocks noGrp="1"/>
          </p:cNvSpPr>
          <p:nvPr>
            <p:ph type="sldNum" sz="quarter" idx="11"/>
          </p:nvPr>
        </p:nvSpPr>
        <p:spPr/>
        <p:txBody>
          <a:bodyPr/>
          <a:lstStyle/>
          <a:p>
            <a:fld id="{DA2C159E-F13C-4A85-9A41-E7669D3E0D70}" type="slidenum">
              <a:rPr lang="en-GB" smtClean="0"/>
              <a:pPr/>
              <a:t>65</a:t>
            </a:fld>
            <a:endParaRPr lang="en-GB"/>
          </a:p>
        </p:txBody>
      </p:sp>
      <p:sp>
        <p:nvSpPr>
          <p:cNvPr id="3" name="Title 2">
            <a:extLst>
              <a:ext uri="{FF2B5EF4-FFF2-40B4-BE49-F238E27FC236}">
                <a16:creationId xmlns:a16="http://schemas.microsoft.com/office/drawing/2014/main" id="{2F189DA3-CE6F-67F5-EFF2-E63344153769}"/>
              </a:ext>
            </a:extLst>
          </p:cNvPr>
          <p:cNvSpPr>
            <a:spLocks noGrp="1"/>
          </p:cNvSpPr>
          <p:nvPr>
            <p:ph type="title"/>
          </p:nvPr>
        </p:nvSpPr>
        <p:spPr/>
        <p:txBody>
          <a:bodyPr/>
          <a:lstStyle/>
          <a:p>
            <a:r>
              <a:rPr lang="en-GB" dirty="0"/>
              <a:t>Next steps: Research jobs</a:t>
            </a:r>
          </a:p>
        </p:txBody>
      </p:sp>
      <p:sp>
        <p:nvSpPr>
          <p:cNvPr id="4" name="Text Placeholder 3">
            <a:extLst>
              <a:ext uri="{FF2B5EF4-FFF2-40B4-BE49-F238E27FC236}">
                <a16:creationId xmlns:a16="http://schemas.microsoft.com/office/drawing/2014/main" id="{AD4638D6-D63E-805C-EEBC-832E8F95B174}"/>
              </a:ext>
            </a:extLst>
          </p:cNvPr>
          <p:cNvSpPr>
            <a:spLocks noGrp="1"/>
          </p:cNvSpPr>
          <p:nvPr>
            <p:ph type="body" sz="quarter" idx="12"/>
          </p:nvPr>
        </p:nvSpPr>
        <p:spPr/>
        <p:txBody>
          <a:bodyPr/>
          <a:lstStyle/>
          <a:p>
            <a:r>
              <a:rPr lang="en-GB" dirty="0"/>
              <a:t>Research job posts for working in an animal collection.</a:t>
            </a:r>
          </a:p>
          <a:p>
            <a:endParaRPr lang="en-GB" dirty="0"/>
          </a:p>
          <a:p>
            <a:r>
              <a:rPr lang="en-GB" dirty="0"/>
              <a:t>Bring notes and advertisements to the next lesson.</a:t>
            </a:r>
          </a:p>
        </p:txBody>
      </p:sp>
      <p:sp>
        <p:nvSpPr>
          <p:cNvPr id="5" name="Footer Placeholder 4">
            <a:extLst>
              <a:ext uri="{FF2B5EF4-FFF2-40B4-BE49-F238E27FC236}">
                <a16:creationId xmlns:a16="http://schemas.microsoft.com/office/drawing/2014/main" id="{8725E5E3-1B59-0E1A-BF2A-DA00DA3B3E4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28904246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5</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lnSpcReduction="10000"/>
          </a:bodyPr>
          <a:lstStyle/>
          <a:p>
            <a:r>
              <a:rPr lang="en-GB" dirty="0"/>
              <a:t>Working with animals over their life stages: Roles and responsibilities</a:t>
            </a:r>
          </a:p>
        </p:txBody>
      </p:sp>
    </p:spTree>
    <p:extLst>
      <p:ext uri="{BB962C8B-B14F-4D97-AF65-F5344CB8AC3E}">
        <p14:creationId xmlns:p14="http://schemas.microsoft.com/office/powerpoint/2010/main" val="264885485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429C9B0-5A7A-E403-D5A7-9B787A84770A}"/>
              </a:ext>
            </a:extLst>
          </p:cNvPr>
          <p:cNvSpPr>
            <a:spLocks noGrp="1"/>
          </p:cNvSpPr>
          <p:nvPr>
            <p:ph type="sldNum" sz="quarter" idx="11"/>
          </p:nvPr>
        </p:nvSpPr>
        <p:spPr/>
        <p:txBody>
          <a:bodyPr/>
          <a:lstStyle/>
          <a:p>
            <a:fld id="{DA2C159E-F13C-4A85-9A41-E7669D3E0D70}" type="slidenum">
              <a:rPr lang="en-GB" smtClean="0"/>
              <a:pPr/>
              <a:t>67</a:t>
            </a:fld>
            <a:endParaRPr lang="en-GB"/>
          </a:p>
        </p:txBody>
      </p:sp>
      <p:sp>
        <p:nvSpPr>
          <p:cNvPr id="3" name="Title 2">
            <a:extLst>
              <a:ext uri="{FF2B5EF4-FFF2-40B4-BE49-F238E27FC236}">
                <a16:creationId xmlns:a16="http://schemas.microsoft.com/office/drawing/2014/main" id="{E73A3799-708F-585A-7564-94F2486BAE02}"/>
              </a:ext>
            </a:extLst>
          </p:cNvPr>
          <p:cNvSpPr>
            <a:spLocks noGrp="1"/>
          </p:cNvSpPr>
          <p:nvPr>
            <p:ph type="title"/>
          </p:nvPr>
        </p:nvSpPr>
        <p:spPr/>
        <p:txBody>
          <a:bodyPr>
            <a:normAutofit fontScale="90000"/>
          </a:bodyPr>
          <a:lstStyle/>
          <a:p>
            <a:r>
              <a:rPr lang="en-GB" sz="4000" b="1" dirty="0"/>
              <a:t>Starter: Working at a zoo</a:t>
            </a:r>
            <a:br>
              <a:rPr lang="en-GB" dirty="0"/>
            </a:br>
            <a:endParaRPr lang="en-GB" dirty="0"/>
          </a:p>
        </p:txBody>
      </p:sp>
      <p:sp>
        <p:nvSpPr>
          <p:cNvPr id="4" name="Text Placeholder 3">
            <a:extLst>
              <a:ext uri="{FF2B5EF4-FFF2-40B4-BE49-F238E27FC236}">
                <a16:creationId xmlns:a16="http://schemas.microsoft.com/office/drawing/2014/main" id="{74A5D254-B227-B493-63C6-85F0DC45D4D8}"/>
              </a:ext>
            </a:extLst>
          </p:cNvPr>
          <p:cNvSpPr>
            <a:spLocks noGrp="1"/>
          </p:cNvSpPr>
          <p:nvPr>
            <p:ph type="body" sz="quarter" idx="12"/>
          </p:nvPr>
        </p:nvSpPr>
        <p:spPr>
          <a:xfrm>
            <a:off x="234000" y="986400"/>
            <a:ext cx="7722376" cy="3601574"/>
          </a:xfrm>
        </p:spPr>
        <p:txBody>
          <a:bodyPr/>
          <a:lstStyle/>
          <a:p>
            <a:pPr marL="457200" indent="-457200">
              <a:buFont typeface="+mj-lt"/>
              <a:buAutoNum type="arabicPeriod"/>
            </a:pPr>
            <a:r>
              <a:rPr lang="en-GB" dirty="0"/>
              <a:t>Refer to your notes from the next steps activity from the previous lesson.</a:t>
            </a:r>
            <a:br>
              <a:rPr lang="en-GB" dirty="0"/>
            </a:br>
            <a:endParaRPr lang="en-GB" dirty="0"/>
          </a:p>
          <a:p>
            <a:pPr marL="457200" indent="-457200">
              <a:buFont typeface="+mj-lt"/>
              <a:buAutoNum type="arabicPeriod"/>
            </a:pPr>
            <a:r>
              <a:rPr lang="en-GB" dirty="0"/>
              <a:t>Open and review the provider Safe working practice document.</a:t>
            </a:r>
            <a:br>
              <a:rPr lang="en-GB" dirty="0"/>
            </a:br>
            <a:endParaRPr lang="en-GB" dirty="0"/>
          </a:p>
          <a:p>
            <a:pPr marL="457200" indent="-457200">
              <a:buFont typeface="+mj-lt"/>
              <a:buAutoNum type="arabicPeriod"/>
            </a:pPr>
            <a:r>
              <a:rPr lang="en-GB" dirty="0"/>
              <a:t>In pairs, create a list of all the tasks and responsibilities required of staff working at a zoo.  </a:t>
            </a:r>
            <a:br>
              <a:rPr lang="en-GB" dirty="0"/>
            </a:br>
            <a:endParaRPr lang="en-GB" dirty="0"/>
          </a:p>
          <a:p>
            <a:pPr marL="457200" indent="-457200">
              <a:buFont typeface="+mj-lt"/>
              <a:buAutoNum type="arabicPeriod"/>
            </a:pPr>
            <a:r>
              <a:rPr lang="en-GB" dirty="0"/>
              <a:t>Add your list to the collaborative space. </a:t>
            </a:r>
          </a:p>
        </p:txBody>
      </p:sp>
      <p:sp>
        <p:nvSpPr>
          <p:cNvPr id="5" name="Footer Placeholder 4">
            <a:extLst>
              <a:ext uri="{FF2B5EF4-FFF2-40B4-BE49-F238E27FC236}">
                <a16:creationId xmlns:a16="http://schemas.microsoft.com/office/drawing/2014/main" id="{2A29851B-E7ED-63AC-3D42-06A6446BAC5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1182018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BE2EA-A0BD-F1DA-C6B6-0147063573D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5C281AB-9663-E8F2-27DC-AD5DA4BB0D41}"/>
              </a:ext>
            </a:extLst>
          </p:cNvPr>
          <p:cNvSpPr>
            <a:spLocks noGrp="1"/>
          </p:cNvSpPr>
          <p:nvPr>
            <p:ph type="sldNum" sz="quarter" idx="11"/>
          </p:nvPr>
        </p:nvSpPr>
        <p:spPr/>
        <p:txBody>
          <a:bodyPr/>
          <a:lstStyle/>
          <a:p>
            <a:fld id="{DA2C159E-F13C-4A85-9A41-E7669D3E0D70}" type="slidenum">
              <a:rPr lang="en-GB" smtClean="0"/>
              <a:pPr/>
              <a:t>68</a:t>
            </a:fld>
            <a:endParaRPr lang="en-GB"/>
          </a:p>
        </p:txBody>
      </p:sp>
      <p:sp>
        <p:nvSpPr>
          <p:cNvPr id="3" name="Title 2">
            <a:extLst>
              <a:ext uri="{FF2B5EF4-FFF2-40B4-BE49-F238E27FC236}">
                <a16:creationId xmlns:a16="http://schemas.microsoft.com/office/drawing/2014/main" id="{2380D626-8EE2-0162-2CC3-23E0B99A1BF5}"/>
              </a:ext>
            </a:extLst>
          </p:cNvPr>
          <p:cNvSpPr>
            <a:spLocks noGrp="1"/>
          </p:cNvSpPr>
          <p:nvPr>
            <p:ph type="title"/>
          </p:nvPr>
        </p:nvSpPr>
        <p:spPr/>
        <p:txBody>
          <a:bodyPr>
            <a:normAutofit fontScale="90000"/>
          </a:bodyPr>
          <a:lstStyle/>
          <a:p>
            <a:r>
              <a:rPr lang="en-GB" sz="4000" b="1" dirty="0"/>
              <a:t>Task: Zookeeper</a:t>
            </a:r>
            <a:br>
              <a:rPr lang="en-GB" dirty="0"/>
            </a:br>
            <a:endParaRPr lang="en-GB" dirty="0"/>
          </a:p>
        </p:txBody>
      </p:sp>
      <p:sp>
        <p:nvSpPr>
          <p:cNvPr id="4" name="Text Placeholder 3">
            <a:extLst>
              <a:ext uri="{FF2B5EF4-FFF2-40B4-BE49-F238E27FC236}">
                <a16:creationId xmlns:a16="http://schemas.microsoft.com/office/drawing/2014/main" id="{E6046425-B0BE-7837-EEC6-28DCF197925B}"/>
              </a:ext>
            </a:extLst>
          </p:cNvPr>
          <p:cNvSpPr>
            <a:spLocks noGrp="1"/>
          </p:cNvSpPr>
          <p:nvPr>
            <p:ph type="body" sz="quarter" idx="12"/>
          </p:nvPr>
        </p:nvSpPr>
        <p:spPr>
          <a:xfrm>
            <a:off x="234000" y="986400"/>
            <a:ext cx="7822345" cy="3601574"/>
          </a:xfrm>
        </p:spPr>
        <p:txBody>
          <a:bodyPr/>
          <a:lstStyle/>
          <a:p>
            <a:r>
              <a:rPr lang="en-GB" dirty="0"/>
              <a:t>In your group, review either the person specification or the job description. </a:t>
            </a:r>
          </a:p>
          <a:p>
            <a:endParaRPr lang="en-GB" dirty="0"/>
          </a:p>
          <a:p>
            <a:pPr marL="457200" indent="-457200">
              <a:buFont typeface="+mj-lt"/>
              <a:buAutoNum type="arabicPeriod"/>
            </a:pPr>
            <a:r>
              <a:rPr lang="en-GB" dirty="0"/>
              <a:t>Write a short summary of your group’s section.</a:t>
            </a:r>
            <a:br>
              <a:rPr lang="en-GB" dirty="0"/>
            </a:br>
            <a:endParaRPr lang="en-GB" dirty="0"/>
          </a:p>
          <a:p>
            <a:pPr marL="457200" indent="-457200">
              <a:buFont typeface="+mj-lt"/>
              <a:buAutoNum type="arabicPeriod"/>
            </a:pPr>
            <a:r>
              <a:rPr lang="en-GB" dirty="0"/>
              <a:t>Add your group’s summary to the collaborative space. </a:t>
            </a:r>
          </a:p>
          <a:p>
            <a:endParaRPr lang="en-GB" dirty="0"/>
          </a:p>
          <a:p>
            <a:endParaRPr lang="en-GB" dirty="0"/>
          </a:p>
          <a:p>
            <a:endParaRPr lang="en-GB" dirty="0"/>
          </a:p>
        </p:txBody>
      </p:sp>
      <p:sp>
        <p:nvSpPr>
          <p:cNvPr id="5" name="Footer Placeholder 4">
            <a:extLst>
              <a:ext uri="{FF2B5EF4-FFF2-40B4-BE49-F238E27FC236}">
                <a16:creationId xmlns:a16="http://schemas.microsoft.com/office/drawing/2014/main" id="{6C5144BA-64AB-5238-9756-C0AB854B2D9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0804003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6012A-7429-871D-6028-D81EC7308C2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F2147D-1109-B6CE-BE1C-EB461A534E35}"/>
              </a:ext>
            </a:extLst>
          </p:cNvPr>
          <p:cNvSpPr>
            <a:spLocks noGrp="1"/>
          </p:cNvSpPr>
          <p:nvPr>
            <p:ph type="sldNum" sz="quarter" idx="11"/>
          </p:nvPr>
        </p:nvSpPr>
        <p:spPr/>
        <p:txBody>
          <a:bodyPr/>
          <a:lstStyle/>
          <a:p>
            <a:fld id="{DA2C159E-F13C-4A85-9A41-E7669D3E0D70}" type="slidenum">
              <a:rPr lang="en-GB" smtClean="0"/>
              <a:pPr/>
              <a:t>69</a:t>
            </a:fld>
            <a:endParaRPr lang="en-GB"/>
          </a:p>
        </p:txBody>
      </p:sp>
      <p:sp>
        <p:nvSpPr>
          <p:cNvPr id="3" name="Title 2">
            <a:extLst>
              <a:ext uri="{FF2B5EF4-FFF2-40B4-BE49-F238E27FC236}">
                <a16:creationId xmlns:a16="http://schemas.microsoft.com/office/drawing/2014/main" id="{BC235223-EDFD-012A-A4CB-94C336F2D5A0}"/>
              </a:ext>
            </a:extLst>
          </p:cNvPr>
          <p:cNvSpPr>
            <a:spLocks noGrp="1"/>
          </p:cNvSpPr>
          <p:nvPr>
            <p:ph type="title"/>
          </p:nvPr>
        </p:nvSpPr>
        <p:spPr/>
        <p:txBody>
          <a:bodyPr>
            <a:normAutofit fontScale="90000"/>
          </a:bodyPr>
          <a:lstStyle/>
          <a:p>
            <a:r>
              <a:rPr lang="en-GB" sz="4000" b="1"/>
              <a:t>Features of a job advert</a:t>
            </a:r>
            <a:br>
              <a:rPr lang="en-GB"/>
            </a:br>
            <a:endParaRPr lang="en-GB"/>
          </a:p>
        </p:txBody>
      </p:sp>
      <p:sp>
        <p:nvSpPr>
          <p:cNvPr id="4" name="Text Placeholder 3">
            <a:extLst>
              <a:ext uri="{FF2B5EF4-FFF2-40B4-BE49-F238E27FC236}">
                <a16:creationId xmlns:a16="http://schemas.microsoft.com/office/drawing/2014/main" id="{FAA14E13-1D86-FD45-4C10-642E55817C90}"/>
              </a:ext>
            </a:extLst>
          </p:cNvPr>
          <p:cNvSpPr>
            <a:spLocks noGrp="1"/>
          </p:cNvSpPr>
          <p:nvPr>
            <p:ph type="body" sz="quarter" idx="12"/>
          </p:nvPr>
        </p:nvSpPr>
        <p:spPr>
          <a:xfrm>
            <a:off x="234000" y="986400"/>
            <a:ext cx="8034101" cy="3601574"/>
          </a:xfrm>
        </p:spPr>
        <p:txBody>
          <a:bodyPr/>
          <a:lstStyle/>
          <a:p>
            <a:pPr lvl="1">
              <a:lnSpc>
                <a:spcPct val="100000"/>
              </a:lnSpc>
            </a:pPr>
            <a:r>
              <a:rPr lang="en-GB" dirty="0"/>
              <a:t>Job title which clearly states the role (e.g. zookeeper).</a:t>
            </a:r>
          </a:p>
          <a:p>
            <a:pPr lvl="1">
              <a:lnSpc>
                <a:spcPct val="100000"/>
              </a:lnSpc>
            </a:pPr>
            <a:r>
              <a:rPr lang="en-GB" dirty="0"/>
              <a:t>Summary of the role providing a short overview of the job and what it involves.</a:t>
            </a:r>
          </a:p>
          <a:p>
            <a:pPr lvl="1">
              <a:lnSpc>
                <a:spcPct val="100000"/>
              </a:lnSpc>
            </a:pPr>
            <a:r>
              <a:rPr lang="en-GB" dirty="0"/>
              <a:t>Key responsibilities: main duties the person will carry out.</a:t>
            </a:r>
          </a:p>
          <a:p>
            <a:pPr lvl="1">
              <a:lnSpc>
                <a:spcPct val="100000"/>
              </a:lnSpc>
            </a:pPr>
            <a:r>
              <a:rPr lang="en-GB" dirty="0"/>
              <a:t>Required qualifications or experience: skills, experience or training needed to apply.</a:t>
            </a:r>
          </a:p>
        </p:txBody>
      </p:sp>
      <p:sp>
        <p:nvSpPr>
          <p:cNvPr id="5" name="Footer Placeholder 4">
            <a:extLst>
              <a:ext uri="{FF2B5EF4-FFF2-40B4-BE49-F238E27FC236}">
                <a16:creationId xmlns:a16="http://schemas.microsoft.com/office/drawing/2014/main" id="{66D13FAA-E3AD-9118-2266-D84AFCA3BE5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796041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7DE39-85ED-8EC8-59C1-21A1BABE94DC}"/>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0EEA99E4-C5FD-3FD7-840D-791411D23E26}"/>
              </a:ext>
            </a:extLst>
          </p:cNvPr>
          <p:cNvSpPr>
            <a:spLocks noGrp="1"/>
          </p:cNvSpPr>
          <p:nvPr>
            <p:ph type="title"/>
          </p:nvPr>
        </p:nvSpPr>
        <p:spPr/>
        <p:txBody>
          <a:bodyPr>
            <a:normAutofit/>
          </a:bodyPr>
          <a:lstStyle/>
          <a:p>
            <a:pPr>
              <a:lnSpc>
                <a:spcPct val="100000"/>
              </a:lnSpc>
            </a:pPr>
            <a:r>
              <a:rPr lang="en-GB" dirty="0"/>
              <a:t>Task​​: Species-specific behaviours</a:t>
            </a:r>
          </a:p>
        </p:txBody>
      </p:sp>
      <p:sp>
        <p:nvSpPr>
          <p:cNvPr id="5" name="Text Placeholder 4">
            <a:extLst>
              <a:ext uri="{FF2B5EF4-FFF2-40B4-BE49-F238E27FC236}">
                <a16:creationId xmlns:a16="http://schemas.microsoft.com/office/drawing/2014/main" id="{9F036B99-1782-566D-E389-472AE83C7567}"/>
              </a:ext>
            </a:extLst>
          </p:cNvPr>
          <p:cNvSpPr>
            <a:spLocks noGrp="1"/>
          </p:cNvSpPr>
          <p:nvPr>
            <p:ph type="body" sz="quarter" idx="12"/>
          </p:nvPr>
        </p:nvSpPr>
        <p:spPr/>
        <p:txBody>
          <a:bodyPr vert="horz" lIns="0" tIns="0" rIns="0" bIns="0" rtlCol="0" anchor="t">
            <a:noAutofit/>
          </a:bodyPr>
          <a:lstStyle/>
          <a:p>
            <a:pPr marL="457200" indent="-457200">
              <a:buAutoNum type="arabicPeriod"/>
            </a:pPr>
            <a:r>
              <a:rPr lang="en-GB" dirty="0"/>
              <a:t>Write natural and atypical behaviours specific for allocated animal on each piece of the flipchart paper.</a:t>
            </a:r>
            <a:br>
              <a:rPr lang="en-GB" dirty="0"/>
            </a:br>
            <a:endParaRPr lang="en-GB" dirty="0"/>
          </a:p>
          <a:p>
            <a:pPr marL="457200" indent="-457200">
              <a:buAutoNum type="arabicPeriod"/>
            </a:pPr>
            <a:r>
              <a:rPr lang="en-GB" dirty="0"/>
              <a:t>Rotate to the next animal and add behaviours. </a:t>
            </a:r>
          </a:p>
        </p:txBody>
      </p:sp>
      <p:sp>
        <p:nvSpPr>
          <p:cNvPr id="3" name="Footer Placeholder 2">
            <a:extLst>
              <a:ext uri="{FF2B5EF4-FFF2-40B4-BE49-F238E27FC236}">
                <a16:creationId xmlns:a16="http://schemas.microsoft.com/office/drawing/2014/main" id="{7E4CCED4-E2D5-B59D-A994-1579A7B691DD}"/>
              </a:ext>
              <a:ext uri="{C183D7F6-B498-43B3-948B-1728B52AA6E4}">
                <adec:decorative xmlns:adec="http://schemas.microsoft.com/office/drawing/2017/decorative" val="1"/>
              </a:ext>
            </a:extLst>
          </p:cNvPr>
          <p:cNvSpPr>
            <a:spLocks noGrp="1"/>
          </p:cNvSpPr>
          <p:nvPr>
            <p:ph type="ftr" sz="quarter" idx="10"/>
          </p:nvPr>
        </p:nvSpPr>
        <p:spPr>
          <a:xfrm>
            <a:off x="234000" y="4767264"/>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CB7DB937-A079-80BF-314C-6425E87CEDD4}"/>
              </a:ext>
            </a:extLst>
          </p:cNvPr>
          <p:cNvSpPr>
            <a:spLocks noGrp="1"/>
          </p:cNvSpPr>
          <p:nvPr>
            <p:ph type="sldNum" sz="quarter" idx="11"/>
          </p:nvPr>
        </p:nvSpPr>
        <p:spPr/>
        <p:txBody>
          <a:bodyPr/>
          <a:lstStyle/>
          <a:p>
            <a:fld id="{DA2C159E-F13C-4A85-9A41-E7669D3E0D70}" type="slidenum">
              <a:rPr lang="en-GB" smtClean="0"/>
              <a:pPr/>
              <a:t>7</a:t>
            </a:fld>
            <a:endParaRPr lang="en-GB"/>
          </a:p>
        </p:txBody>
      </p:sp>
    </p:spTree>
    <p:extLst>
      <p:ext uri="{BB962C8B-B14F-4D97-AF65-F5344CB8AC3E}">
        <p14:creationId xmlns:p14="http://schemas.microsoft.com/office/powerpoint/2010/main" val="3993215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0BA71-8BCE-900C-2A42-7FC013550A7C}"/>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98B332A-FE66-B6F8-99B4-E00A4A34703F}"/>
              </a:ext>
            </a:extLst>
          </p:cNvPr>
          <p:cNvSpPr>
            <a:spLocks noGrp="1"/>
          </p:cNvSpPr>
          <p:nvPr>
            <p:ph type="sldNum" sz="quarter" idx="11"/>
          </p:nvPr>
        </p:nvSpPr>
        <p:spPr/>
        <p:txBody>
          <a:bodyPr/>
          <a:lstStyle/>
          <a:p>
            <a:fld id="{DA2C159E-F13C-4A85-9A41-E7669D3E0D70}" type="slidenum">
              <a:rPr lang="en-GB" smtClean="0"/>
              <a:pPr/>
              <a:t>70</a:t>
            </a:fld>
            <a:endParaRPr lang="en-GB"/>
          </a:p>
        </p:txBody>
      </p:sp>
      <p:sp>
        <p:nvSpPr>
          <p:cNvPr id="3" name="Title 2">
            <a:extLst>
              <a:ext uri="{FF2B5EF4-FFF2-40B4-BE49-F238E27FC236}">
                <a16:creationId xmlns:a16="http://schemas.microsoft.com/office/drawing/2014/main" id="{8B7A3810-C64C-1B35-1BDF-6FBE0177B9FA}"/>
              </a:ext>
            </a:extLst>
          </p:cNvPr>
          <p:cNvSpPr>
            <a:spLocks noGrp="1"/>
          </p:cNvSpPr>
          <p:nvPr>
            <p:ph type="title"/>
          </p:nvPr>
        </p:nvSpPr>
        <p:spPr/>
        <p:txBody>
          <a:bodyPr>
            <a:noAutofit/>
          </a:bodyPr>
          <a:lstStyle/>
          <a:p>
            <a:r>
              <a:rPr lang="en-GB" b="1"/>
              <a:t>Task</a:t>
            </a:r>
            <a:br>
              <a:rPr lang="en-GB"/>
            </a:br>
            <a:endParaRPr lang="en-GB"/>
          </a:p>
        </p:txBody>
      </p:sp>
      <p:sp>
        <p:nvSpPr>
          <p:cNvPr id="4" name="Text Placeholder 3">
            <a:extLst>
              <a:ext uri="{FF2B5EF4-FFF2-40B4-BE49-F238E27FC236}">
                <a16:creationId xmlns:a16="http://schemas.microsoft.com/office/drawing/2014/main" id="{A8520028-9F6C-CB24-DCD9-236AF6842E46}"/>
              </a:ext>
            </a:extLst>
          </p:cNvPr>
          <p:cNvSpPr>
            <a:spLocks noGrp="1"/>
          </p:cNvSpPr>
          <p:nvPr>
            <p:ph type="body" sz="quarter" idx="12"/>
          </p:nvPr>
        </p:nvSpPr>
        <p:spPr>
          <a:xfrm>
            <a:off x="234000" y="986400"/>
            <a:ext cx="7686376" cy="3601574"/>
          </a:xfrm>
        </p:spPr>
        <p:txBody>
          <a:bodyPr/>
          <a:lstStyle/>
          <a:p>
            <a:pPr marL="457200" indent="-457200">
              <a:buFont typeface="+mj-lt"/>
              <a:buAutoNum type="arabicPeriod"/>
            </a:pPr>
            <a:r>
              <a:rPr lang="en-GB" dirty="0"/>
              <a:t>Individually, use the summaries on the collaborative space to write a job advertisement for the role of the zookeeper.</a:t>
            </a:r>
            <a:br>
              <a:rPr lang="en-GB" dirty="0"/>
            </a:br>
            <a:endParaRPr lang="en-GB" dirty="0"/>
          </a:p>
          <a:p>
            <a:pPr marL="457200" indent="-457200">
              <a:buFont typeface="+mj-lt"/>
              <a:buAutoNum type="arabicPeriod"/>
            </a:pPr>
            <a:r>
              <a:rPr lang="en-GB" dirty="0"/>
              <a:t>In pairs, compare advertisements and make any improvements based on discussion with peer. </a:t>
            </a:r>
          </a:p>
          <a:p>
            <a:pPr marL="457200" indent="-457200">
              <a:buFont typeface="+mj-lt"/>
              <a:buAutoNum type="arabicPeriod"/>
            </a:pPr>
            <a:endParaRPr lang="en-GB" dirty="0"/>
          </a:p>
          <a:p>
            <a:endParaRPr lang="en-GB" dirty="0"/>
          </a:p>
          <a:p>
            <a:endParaRPr lang="en-GB" dirty="0"/>
          </a:p>
        </p:txBody>
      </p:sp>
      <p:sp>
        <p:nvSpPr>
          <p:cNvPr id="5" name="Footer Placeholder 4">
            <a:extLst>
              <a:ext uri="{FF2B5EF4-FFF2-40B4-BE49-F238E27FC236}">
                <a16:creationId xmlns:a16="http://schemas.microsoft.com/office/drawing/2014/main" id="{5FF796E7-3D95-B841-A573-F41E140155C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7375502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3E6418-550A-FAE4-1B37-8CF67BFAE4D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A018B09-F461-68E7-BCB9-3CE4560EB31F}"/>
              </a:ext>
            </a:extLst>
          </p:cNvPr>
          <p:cNvSpPr>
            <a:spLocks noGrp="1"/>
          </p:cNvSpPr>
          <p:nvPr>
            <p:ph type="sldNum" sz="quarter" idx="11"/>
          </p:nvPr>
        </p:nvSpPr>
        <p:spPr/>
        <p:txBody>
          <a:bodyPr/>
          <a:lstStyle/>
          <a:p>
            <a:fld id="{DA2C159E-F13C-4A85-9A41-E7669D3E0D70}" type="slidenum">
              <a:rPr lang="en-GB" smtClean="0"/>
              <a:pPr/>
              <a:t>71</a:t>
            </a:fld>
            <a:endParaRPr lang="en-GB"/>
          </a:p>
        </p:txBody>
      </p:sp>
      <p:sp>
        <p:nvSpPr>
          <p:cNvPr id="3" name="Title 2">
            <a:extLst>
              <a:ext uri="{FF2B5EF4-FFF2-40B4-BE49-F238E27FC236}">
                <a16:creationId xmlns:a16="http://schemas.microsoft.com/office/drawing/2014/main" id="{4B5C7A6E-493D-7B8E-5456-D22B85439BD2}"/>
              </a:ext>
            </a:extLst>
          </p:cNvPr>
          <p:cNvSpPr>
            <a:spLocks noGrp="1"/>
          </p:cNvSpPr>
          <p:nvPr>
            <p:ph type="title"/>
          </p:nvPr>
        </p:nvSpPr>
        <p:spPr/>
        <p:txBody>
          <a:bodyPr>
            <a:noAutofit/>
          </a:bodyPr>
          <a:lstStyle/>
          <a:p>
            <a:r>
              <a:rPr lang="en-GB" b="1"/>
              <a:t>Key life </a:t>
            </a:r>
            <a:r>
              <a:rPr lang="en-GB"/>
              <a:t>s</a:t>
            </a:r>
            <a:r>
              <a:rPr lang="en-GB" b="1"/>
              <a:t>tages in animals</a:t>
            </a:r>
            <a:br>
              <a:rPr lang="en-GB"/>
            </a:br>
            <a:endParaRPr lang="en-GB"/>
          </a:p>
        </p:txBody>
      </p:sp>
      <p:sp>
        <p:nvSpPr>
          <p:cNvPr id="4" name="Text Placeholder 3">
            <a:extLst>
              <a:ext uri="{FF2B5EF4-FFF2-40B4-BE49-F238E27FC236}">
                <a16:creationId xmlns:a16="http://schemas.microsoft.com/office/drawing/2014/main" id="{C54ED422-364A-53DA-7E3D-0C2F16097F7F}"/>
              </a:ext>
            </a:extLst>
          </p:cNvPr>
          <p:cNvSpPr>
            <a:spLocks noGrp="1"/>
          </p:cNvSpPr>
          <p:nvPr>
            <p:ph type="body" sz="quarter" idx="12"/>
          </p:nvPr>
        </p:nvSpPr>
        <p:spPr/>
        <p:txBody>
          <a:bodyPr/>
          <a:lstStyle/>
          <a:p>
            <a:pPr lvl="1">
              <a:lnSpc>
                <a:spcPct val="100000"/>
              </a:lnSpc>
            </a:pPr>
            <a:r>
              <a:rPr lang="en-GB" b="1" dirty="0"/>
              <a:t>Juvenile</a:t>
            </a:r>
            <a:r>
              <a:rPr lang="en-GB" dirty="0"/>
              <a:t> (growth and learning).</a:t>
            </a:r>
          </a:p>
          <a:p>
            <a:pPr lvl="1">
              <a:lnSpc>
                <a:spcPct val="100000"/>
              </a:lnSpc>
            </a:pPr>
            <a:r>
              <a:rPr lang="en-GB" b="1" dirty="0"/>
              <a:t>Adult</a:t>
            </a:r>
            <a:r>
              <a:rPr lang="en-GB" dirty="0"/>
              <a:t> (maturity and reproduction).</a:t>
            </a:r>
          </a:p>
          <a:p>
            <a:pPr lvl="1">
              <a:lnSpc>
                <a:spcPct val="100000"/>
              </a:lnSpc>
            </a:pPr>
            <a:r>
              <a:rPr lang="en-GB" b="1" dirty="0"/>
              <a:t>Senior</a:t>
            </a:r>
            <a:r>
              <a:rPr lang="en-GB" dirty="0"/>
              <a:t> (ageing and health decline).</a:t>
            </a:r>
          </a:p>
          <a:p>
            <a:endParaRPr lang="en-GB" dirty="0"/>
          </a:p>
        </p:txBody>
      </p:sp>
      <p:sp>
        <p:nvSpPr>
          <p:cNvPr id="5" name="Footer Placeholder 4">
            <a:extLst>
              <a:ext uri="{FF2B5EF4-FFF2-40B4-BE49-F238E27FC236}">
                <a16:creationId xmlns:a16="http://schemas.microsoft.com/office/drawing/2014/main" id="{CC1D9B55-4FAA-0806-3D61-5D9F67D914B0}"/>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76845638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28F9175-086F-13A1-FDD1-39BC98E7E03B}"/>
              </a:ext>
            </a:extLst>
          </p:cNvPr>
          <p:cNvSpPr>
            <a:spLocks noGrp="1"/>
          </p:cNvSpPr>
          <p:nvPr>
            <p:ph type="sldNum" sz="quarter" idx="11"/>
          </p:nvPr>
        </p:nvSpPr>
        <p:spPr/>
        <p:txBody>
          <a:bodyPr/>
          <a:lstStyle/>
          <a:p>
            <a:fld id="{DA2C159E-F13C-4A85-9A41-E7669D3E0D70}" type="slidenum">
              <a:rPr lang="en-GB" smtClean="0"/>
              <a:pPr/>
              <a:t>72</a:t>
            </a:fld>
            <a:endParaRPr lang="en-GB"/>
          </a:p>
        </p:txBody>
      </p:sp>
      <p:sp>
        <p:nvSpPr>
          <p:cNvPr id="3" name="Title 2">
            <a:extLst>
              <a:ext uri="{FF2B5EF4-FFF2-40B4-BE49-F238E27FC236}">
                <a16:creationId xmlns:a16="http://schemas.microsoft.com/office/drawing/2014/main" id="{FD276B83-2358-B970-F0AD-62F6527EAA14}"/>
              </a:ext>
            </a:extLst>
          </p:cNvPr>
          <p:cNvSpPr>
            <a:spLocks noGrp="1"/>
          </p:cNvSpPr>
          <p:nvPr>
            <p:ph type="title"/>
          </p:nvPr>
        </p:nvSpPr>
        <p:spPr>
          <a:xfrm>
            <a:off x="234000" y="205813"/>
            <a:ext cx="8437563" cy="699425"/>
          </a:xfrm>
        </p:spPr>
        <p:txBody>
          <a:bodyPr>
            <a:normAutofit/>
          </a:bodyPr>
          <a:lstStyle/>
          <a:p>
            <a:r>
              <a:rPr lang="en-GB" b="1"/>
              <a:t>Interview preparation</a:t>
            </a:r>
            <a:endParaRPr lang="en-GB"/>
          </a:p>
        </p:txBody>
      </p:sp>
      <p:sp>
        <p:nvSpPr>
          <p:cNvPr id="4" name="Text Placeholder 3">
            <a:extLst>
              <a:ext uri="{FF2B5EF4-FFF2-40B4-BE49-F238E27FC236}">
                <a16:creationId xmlns:a16="http://schemas.microsoft.com/office/drawing/2014/main" id="{72A5BED7-A551-56CB-23FF-8E24190BD24C}"/>
              </a:ext>
            </a:extLst>
          </p:cNvPr>
          <p:cNvSpPr>
            <a:spLocks noGrp="1"/>
          </p:cNvSpPr>
          <p:nvPr>
            <p:ph type="body" sz="quarter" idx="12"/>
          </p:nvPr>
        </p:nvSpPr>
        <p:spPr>
          <a:xfrm>
            <a:off x="234000" y="986400"/>
            <a:ext cx="8062977" cy="3601574"/>
          </a:xfrm>
        </p:spPr>
        <p:txBody>
          <a:bodyPr/>
          <a:lstStyle/>
          <a:p>
            <a:r>
              <a:rPr lang="en-GB" noProof="0" dirty="0"/>
              <a:t>The zoo needs to move a mob of five juvenile meerkats into a shared enclosure with a senior porcupine. </a:t>
            </a:r>
          </a:p>
          <a:p>
            <a:endParaRPr lang="en-GB" noProof="0" dirty="0"/>
          </a:p>
          <a:p>
            <a:pPr marL="457200" indent="-457200">
              <a:buFont typeface="+mj-lt"/>
              <a:buAutoNum type="arabicPeriod"/>
            </a:pPr>
            <a:r>
              <a:rPr lang="en-GB" noProof="0" dirty="0"/>
              <a:t>Individually, research what animal behaviours you would monitor to determine whether the move is successful.</a:t>
            </a:r>
            <a:br>
              <a:rPr lang="en-GB" noProof="0" dirty="0"/>
            </a:br>
            <a:endParaRPr lang="en-GB" noProof="0" dirty="0"/>
          </a:p>
          <a:p>
            <a:pPr marL="457200" indent="-457200">
              <a:buFont typeface="+mj-lt"/>
              <a:buAutoNum type="arabicPeriod"/>
            </a:pPr>
            <a:r>
              <a:rPr lang="en-GB" noProof="0" dirty="0"/>
              <a:t>Make appropriate </a:t>
            </a:r>
            <a:r>
              <a:rPr lang="en-GB" dirty="0"/>
              <a:t>notes </a:t>
            </a:r>
            <a:r>
              <a:rPr lang="en-GB" noProof="0" dirty="0"/>
              <a:t>to take to the interview.</a:t>
            </a:r>
          </a:p>
          <a:p>
            <a:endParaRPr lang="en-GB" noProof="0" dirty="0"/>
          </a:p>
          <a:p>
            <a:r>
              <a:rPr lang="en-GB" dirty="0"/>
              <a:t>Note: notes will be presented to peers.  </a:t>
            </a:r>
            <a:endParaRPr lang="en-GB" noProof="0" dirty="0"/>
          </a:p>
        </p:txBody>
      </p:sp>
      <p:sp>
        <p:nvSpPr>
          <p:cNvPr id="5" name="Footer Placeholder 4">
            <a:extLst>
              <a:ext uri="{FF2B5EF4-FFF2-40B4-BE49-F238E27FC236}">
                <a16:creationId xmlns:a16="http://schemas.microsoft.com/office/drawing/2014/main" id="{9BE7DB44-164F-D62C-285D-F0A991C5DD17}"/>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14942008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52624-6E5D-AA34-AE2D-BB45EB618E8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7A8B79-3E1A-2E6A-4DB7-586EB496E569}"/>
              </a:ext>
            </a:extLst>
          </p:cNvPr>
          <p:cNvSpPr>
            <a:spLocks noGrp="1"/>
          </p:cNvSpPr>
          <p:nvPr>
            <p:ph type="sldNum" sz="quarter" idx="11"/>
          </p:nvPr>
        </p:nvSpPr>
        <p:spPr/>
        <p:txBody>
          <a:bodyPr/>
          <a:lstStyle/>
          <a:p>
            <a:fld id="{DA2C159E-F13C-4A85-9A41-E7669D3E0D70}" type="slidenum">
              <a:rPr lang="en-GB" smtClean="0"/>
              <a:pPr/>
              <a:t>73</a:t>
            </a:fld>
            <a:endParaRPr lang="en-GB"/>
          </a:p>
        </p:txBody>
      </p:sp>
      <p:sp>
        <p:nvSpPr>
          <p:cNvPr id="3" name="Title 2">
            <a:extLst>
              <a:ext uri="{FF2B5EF4-FFF2-40B4-BE49-F238E27FC236}">
                <a16:creationId xmlns:a16="http://schemas.microsoft.com/office/drawing/2014/main" id="{D640576D-AADE-37C3-A76A-6D8C7D6048F5}"/>
              </a:ext>
            </a:extLst>
          </p:cNvPr>
          <p:cNvSpPr>
            <a:spLocks noGrp="1"/>
          </p:cNvSpPr>
          <p:nvPr>
            <p:ph type="title"/>
          </p:nvPr>
        </p:nvSpPr>
        <p:spPr>
          <a:xfrm>
            <a:off x="234000" y="205813"/>
            <a:ext cx="8437563" cy="699425"/>
          </a:xfrm>
        </p:spPr>
        <p:txBody>
          <a:bodyPr>
            <a:normAutofit/>
          </a:bodyPr>
          <a:lstStyle/>
          <a:p>
            <a:r>
              <a:rPr lang="en-GB" b="1" dirty="0"/>
              <a:t>Interview task</a:t>
            </a:r>
            <a:endParaRPr lang="en-GB" dirty="0"/>
          </a:p>
        </p:txBody>
      </p:sp>
      <p:sp>
        <p:nvSpPr>
          <p:cNvPr id="4" name="Text Placeholder 3">
            <a:extLst>
              <a:ext uri="{FF2B5EF4-FFF2-40B4-BE49-F238E27FC236}">
                <a16:creationId xmlns:a16="http://schemas.microsoft.com/office/drawing/2014/main" id="{7AD44D70-1BB7-2D25-1FB5-F0DE096B0C0F}"/>
              </a:ext>
            </a:extLst>
          </p:cNvPr>
          <p:cNvSpPr>
            <a:spLocks noGrp="1"/>
          </p:cNvSpPr>
          <p:nvPr>
            <p:ph type="body" sz="quarter" idx="12"/>
          </p:nvPr>
        </p:nvSpPr>
        <p:spPr/>
        <p:txBody>
          <a:bodyPr/>
          <a:lstStyle/>
          <a:p>
            <a:r>
              <a:rPr lang="en-GB" noProof="0" dirty="0"/>
              <a:t>In groups, discuss the animal behaviours findings.</a:t>
            </a:r>
          </a:p>
          <a:p>
            <a:endParaRPr lang="en-GB" noProof="0" dirty="0"/>
          </a:p>
          <a:p>
            <a:r>
              <a:rPr lang="en-GB" dirty="0"/>
              <a:t>Work </a:t>
            </a:r>
            <a:r>
              <a:rPr lang="en-GB" noProof="0" dirty="0"/>
              <a:t>together to compile a list of behaviours on the flipchart</a:t>
            </a:r>
            <a:r>
              <a:rPr lang="en-GB" dirty="0"/>
              <a:t>.  </a:t>
            </a:r>
          </a:p>
        </p:txBody>
      </p:sp>
      <p:sp>
        <p:nvSpPr>
          <p:cNvPr id="5" name="Footer Placeholder 4">
            <a:extLst>
              <a:ext uri="{FF2B5EF4-FFF2-40B4-BE49-F238E27FC236}">
                <a16:creationId xmlns:a16="http://schemas.microsoft.com/office/drawing/2014/main" id="{EAE76331-35B3-9384-4ABA-5B657E31F7A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4648494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1E938-93E9-36F5-6EB7-10A9AA48B5EB}"/>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FDC2024-B622-34C1-CFF4-4644E99CF10C}"/>
              </a:ext>
            </a:extLst>
          </p:cNvPr>
          <p:cNvSpPr>
            <a:spLocks noGrp="1"/>
          </p:cNvSpPr>
          <p:nvPr>
            <p:ph type="sldNum" sz="quarter" idx="11"/>
          </p:nvPr>
        </p:nvSpPr>
        <p:spPr/>
        <p:txBody>
          <a:bodyPr/>
          <a:lstStyle/>
          <a:p>
            <a:fld id="{DA2C159E-F13C-4A85-9A41-E7669D3E0D70}" type="slidenum">
              <a:rPr lang="en-GB" smtClean="0"/>
              <a:pPr/>
              <a:t>74</a:t>
            </a:fld>
            <a:endParaRPr lang="en-GB"/>
          </a:p>
        </p:txBody>
      </p:sp>
      <p:sp>
        <p:nvSpPr>
          <p:cNvPr id="3" name="Title 2">
            <a:extLst>
              <a:ext uri="{FF2B5EF4-FFF2-40B4-BE49-F238E27FC236}">
                <a16:creationId xmlns:a16="http://schemas.microsoft.com/office/drawing/2014/main" id="{6E7C21A6-9930-DF32-76D8-3A790E89D3DB}"/>
              </a:ext>
            </a:extLst>
          </p:cNvPr>
          <p:cNvSpPr>
            <a:spLocks noGrp="1"/>
          </p:cNvSpPr>
          <p:nvPr>
            <p:ph type="title"/>
          </p:nvPr>
        </p:nvSpPr>
        <p:spPr/>
        <p:txBody>
          <a:bodyPr>
            <a:normAutofit fontScale="90000"/>
          </a:bodyPr>
          <a:lstStyle/>
          <a:p>
            <a:r>
              <a:rPr lang="en-GB" sz="4000" b="1" dirty="0"/>
              <a:t>Task: Mammal life stages</a:t>
            </a:r>
            <a:br>
              <a:rPr lang="en-GB" dirty="0"/>
            </a:br>
            <a:endParaRPr lang="en-GB" dirty="0"/>
          </a:p>
        </p:txBody>
      </p:sp>
      <p:sp>
        <p:nvSpPr>
          <p:cNvPr id="4" name="Text Placeholder 3">
            <a:extLst>
              <a:ext uri="{FF2B5EF4-FFF2-40B4-BE49-F238E27FC236}">
                <a16:creationId xmlns:a16="http://schemas.microsoft.com/office/drawing/2014/main" id="{24EE2BFE-B17E-4E25-FDE5-6357C3B573F3}"/>
              </a:ext>
            </a:extLst>
          </p:cNvPr>
          <p:cNvSpPr>
            <a:spLocks noGrp="1"/>
          </p:cNvSpPr>
          <p:nvPr>
            <p:ph type="body" sz="quarter" idx="12"/>
          </p:nvPr>
        </p:nvSpPr>
        <p:spPr/>
        <p:txBody>
          <a:bodyPr/>
          <a:lstStyle/>
          <a:p>
            <a:pPr marL="457200" indent="-457200">
              <a:buFont typeface="+mj-lt"/>
              <a:buAutoNum type="arabicPeriod"/>
            </a:pPr>
            <a:r>
              <a:rPr lang="en-GB" dirty="0"/>
              <a:t>Choose a named mammal species. </a:t>
            </a:r>
            <a:br>
              <a:rPr lang="en-GB" dirty="0"/>
            </a:br>
            <a:endParaRPr lang="en-GB" dirty="0"/>
          </a:p>
          <a:p>
            <a:pPr marL="457200" indent="-457200">
              <a:buFont typeface="+mj-lt"/>
              <a:buAutoNum type="arabicPeriod"/>
            </a:pPr>
            <a:r>
              <a:rPr lang="en-GB" dirty="0"/>
              <a:t>Describe the main physical and behavioural changes that occur during each of the key life stages. </a:t>
            </a:r>
            <a:br>
              <a:rPr lang="en-GB" dirty="0"/>
            </a:br>
            <a:endParaRPr lang="en-GB" dirty="0"/>
          </a:p>
          <a:p>
            <a:pPr marL="457200" indent="-457200">
              <a:buFont typeface="+mj-lt"/>
              <a:buAutoNum type="arabicPeriod"/>
            </a:pPr>
            <a:r>
              <a:rPr lang="en-GB" dirty="0"/>
              <a:t>For each stage, explain how these changes affect the care needs of the animal.</a:t>
            </a:r>
          </a:p>
          <a:p>
            <a:endParaRPr lang="en-GB" dirty="0"/>
          </a:p>
        </p:txBody>
      </p:sp>
      <p:sp>
        <p:nvSpPr>
          <p:cNvPr id="5" name="Footer Placeholder 4">
            <a:extLst>
              <a:ext uri="{FF2B5EF4-FFF2-40B4-BE49-F238E27FC236}">
                <a16:creationId xmlns:a16="http://schemas.microsoft.com/office/drawing/2014/main" id="{5B3C69AD-6C96-BE2D-0A0C-12C59F895346}"/>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4292376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7C4784-0498-9A79-74E0-068F8FD3A05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B25D73-8F66-DBF6-9F78-234F2E85BDCD}"/>
              </a:ext>
            </a:extLst>
          </p:cNvPr>
          <p:cNvSpPr>
            <a:spLocks noGrp="1"/>
          </p:cNvSpPr>
          <p:nvPr>
            <p:ph type="sldNum" sz="quarter" idx="11"/>
          </p:nvPr>
        </p:nvSpPr>
        <p:spPr/>
        <p:txBody>
          <a:bodyPr/>
          <a:lstStyle/>
          <a:p>
            <a:fld id="{DA2C159E-F13C-4A85-9A41-E7669D3E0D70}" type="slidenum">
              <a:rPr lang="en-GB" smtClean="0"/>
              <a:pPr/>
              <a:t>75</a:t>
            </a:fld>
            <a:endParaRPr lang="en-GB"/>
          </a:p>
        </p:txBody>
      </p:sp>
      <p:sp>
        <p:nvSpPr>
          <p:cNvPr id="3" name="Title 2">
            <a:extLst>
              <a:ext uri="{FF2B5EF4-FFF2-40B4-BE49-F238E27FC236}">
                <a16:creationId xmlns:a16="http://schemas.microsoft.com/office/drawing/2014/main" id="{D44BD422-1F64-9544-6D57-80208FBD84D1}"/>
              </a:ext>
            </a:extLst>
          </p:cNvPr>
          <p:cNvSpPr>
            <a:spLocks noGrp="1"/>
          </p:cNvSpPr>
          <p:nvPr>
            <p:ph type="title"/>
          </p:nvPr>
        </p:nvSpPr>
        <p:spPr/>
        <p:txBody>
          <a:bodyPr/>
          <a:lstStyle/>
          <a:p>
            <a:r>
              <a:rPr lang="en-GB" dirty="0"/>
              <a:t>Next steps: Nutritional needs </a:t>
            </a:r>
          </a:p>
        </p:txBody>
      </p:sp>
      <p:sp>
        <p:nvSpPr>
          <p:cNvPr id="4" name="Text Placeholder 3">
            <a:extLst>
              <a:ext uri="{FF2B5EF4-FFF2-40B4-BE49-F238E27FC236}">
                <a16:creationId xmlns:a16="http://schemas.microsoft.com/office/drawing/2014/main" id="{E8C1FBF6-CDEC-6935-B006-BDBE542135F3}"/>
              </a:ext>
            </a:extLst>
          </p:cNvPr>
          <p:cNvSpPr>
            <a:spLocks noGrp="1"/>
          </p:cNvSpPr>
          <p:nvPr>
            <p:ph type="body" sz="quarter" idx="12"/>
          </p:nvPr>
        </p:nvSpPr>
        <p:spPr/>
        <p:txBody>
          <a:bodyPr/>
          <a:lstStyle/>
          <a:p>
            <a:r>
              <a:rPr lang="en-GB" dirty="0"/>
              <a:t>Research how the nutritional needs of the animal change over the key life stages. </a:t>
            </a:r>
          </a:p>
          <a:p>
            <a:endParaRPr lang="en-GB" dirty="0"/>
          </a:p>
        </p:txBody>
      </p:sp>
      <p:sp>
        <p:nvSpPr>
          <p:cNvPr id="5" name="Footer Placeholder 4">
            <a:extLst>
              <a:ext uri="{FF2B5EF4-FFF2-40B4-BE49-F238E27FC236}">
                <a16:creationId xmlns:a16="http://schemas.microsoft.com/office/drawing/2014/main" id="{16D7B008-6275-10AB-BE07-8CDA8E94852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9442448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78D02-1841-5541-B0EB-134EDB52DFA0}"/>
              </a:ext>
            </a:extLst>
          </p:cNvPr>
          <p:cNvSpPr>
            <a:spLocks noGrp="1"/>
          </p:cNvSpPr>
          <p:nvPr>
            <p:ph type="ctrTitle"/>
          </p:nvPr>
        </p:nvSpPr>
        <p:spPr/>
        <p:txBody>
          <a:bodyPr/>
          <a:lstStyle/>
          <a:p>
            <a:r>
              <a:rPr lang="en-US"/>
              <a:t>6</a:t>
            </a:r>
          </a:p>
        </p:txBody>
      </p:sp>
      <p:sp>
        <p:nvSpPr>
          <p:cNvPr id="3" name="Subtitle 2">
            <a:extLst>
              <a:ext uri="{FF2B5EF4-FFF2-40B4-BE49-F238E27FC236}">
                <a16:creationId xmlns:a16="http://schemas.microsoft.com/office/drawing/2014/main" id="{A39FE6D9-D96B-E748-810E-8BBC981DD009}"/>
              </a:ext>
            </a:extLst>
          </p:cNvPr>
          <p:cNvSpPr>
            <a:spLocks noGrp="1"/>
          </p:cNvSpPr>
          <p:nvPr>
            <p:ph type="subTitle" idx="1"/>
          </p:nvPr>
        </p:nvSpPr>
        <p:spPr/>
        <p:txBody>
          <a:bodyPr>
            <a:normAutofit/>
          </a:bodyPr>
          <a:lstStyle/>
          <a:p>
            <a:r>
              <a:rPr lang="en-GB" b="1" noProof="0"/>
              <a:t>Preparation for behavioural observation</a:t>
            </a:r>
            <a:endParaRPr lang="en-GB" noProof="0"/>
          </a:p>
        </p:txBody>
      </p:sp>
    </p:spTree>
    <p:extLst>
      <p:ext uri="{BB962C8B-B14F-4D97-AF65-F5344CB8AC3E}">
        <p14:creationId xmlns:p14="http://schemas.microsoft.com/office/powerpoint/2010/main" val="287223296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64355-67E8-A6C3-7D6E-B13E78E5548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5F42D7E-91B6-7CCC-FDBD-A59177A3FA1E}"/>
              </a:ext>
            </a:extLst>
          </p:cNvPr>
          <p:cNvSpPr>
            <a:spLocks noGrp="1"/>
          </p:cNvSpPr>
          <p:nvPr>
            <p:ph type="sldNum" sz="quarter" idx="11"/>
          </p:nvPr>
        </p:nvSpPr>
        <p:spPr/>
        <p:txBody>
          <a:bodyPr/>
          <a:lstStyle/>
          <a:p>
            <a:fld id="{DA2C159E-F13C-4A85-9A41-E7669D3E0D70}" type="slidenum">
              <a:rPr lang="en-GB" smtClean="0"/>
              <a:pPr/>
              <a:t>77</a:t>
            </a:fld>
            <a:endParaRPr lang="en-GB"/>
          </a:p>
        </p:txBody>
      </p:sp>
      <p:sp>
        <p:nvSpPr>
          <p:cNvPr id="3" name="Title 2">
            <a:extLst>
              <a:ext uri="{FF2B5EF4-FFF2-40B4-BE49-F238E27FC236}">
                <a16:creationId xmlns:a16="http://schemas.microsoft.com/office/drawing/2014/main" id="{DD6C8114-B882-7C02-AD27-C015D190929A}"/>
              </a:ext>
            </a:extLst>
          </p:cNvPr>
          <p:cNvSpPr>
            <a:spLocks noGrp="1"/>
          </p:cNvSpPr>
          <p:nvPr>
            <p:ph type="title"/>
          </p:nvPr>
        </p:nvSpPr>
        <p:spPr/>
        <p:txBody>
          <a:bodyPr>
            <a:normAutofit fontScale="90000"/>
          </a:bodyPr>
          <a:lstStyle/>
          <a:p>
            <a:r>
              <a:rPr lang="en-GB" sz="4000" b="1" dirty="0"/>
              <a:t>Starter: Word cloud</a:t>
            </a:r>
            <a:br>
              <a:rPr lang="en-GB" dirty="0"/>
            </a:br>
            <a:endParaRPr lang="en-GB" dirty="0"/>
          </a:p>
        </p:txBody>
      </p:sp>
      <p:sp>
        <p:nvSpPr>
          <p:cNvPr id="4" name="Text Placeholder 3">
            <a:extLst>
              <a:ext uri="{FF2B5EF4-FFF2-40B4-BE49-F238E27FC236}">
                <a16:creationId xmlns:a16="http://schemas.microsoft.com/office/drawing/2014/main" id="{DD5A48B1-FA6A-1BEA-424F-E01CCDBD3BDC}"/>
              </a:ext>
            </a:extLst>
          </p:cNvPr>
          <p:cNvSpPr>
            <a:spLocks noGrp="1"/>
          </p:cNvSpPr>
          <p:nvPr>
            <p:ph type="body" sz="quarter" idx="12"/>
          </p:nvPr>
        </p:nvSpPr>
        <p:spPr/>
        <p:txBody>
          <a:bodyPr/>
          <a:lstStyle/>
          <a:p>
            <a:pPr marL="457200" indent="-457200">
              <a:buAutoNum type="arabicPeriod"/>
            </a:pPr>
            <a:r>
              <a:rPr lang="en-GB" dirty="0"/>
              <a:t>Think about the key terms related to nutrition and life stages that you researched for homework.</a:t>
            </a:r>
          </a:p>
          <a:p>
            <a:pPr marL="457200" indent="-457200">
              <a:buAutoNum type="arabicPeriod"/>
            </a:pPr>
            <a:endParaRPr lang="en-GB" dirty="0"/>
          </a:p>
          <a:p>
            <a:pPr marL="457200" indent="-457200">
              <a:buAutoNum type="arabicPeriod"/>
            </a:pPr>
            <a:r>
              <a:rPr lang="en-GB" dirty="0"/>
              <a:t>Write three terms which are relevant to the infant life stage.  Add these to the word cloud software. </a:t>
            </a:r>
            <a:br>
              <a:rPr lang="en-GB" dirty="0"/>
            </a:br>
            <a:endParaRPr lang="en-GB" dirty="0"/>
          </a:p>
          <a:p>
            <a:pPr marL="457200" indent="-457200">
              <a:buAutoNum type="arabicPeriod"/>
            </a:pPr>
            <a:r>
              <a:rPr lang="en-GB" dirty="0"/>
              <a:t>Repeat for juvenile, adult and senior life stages.  </a:t>
            </a:r>
          </a:p>
          <a:p>
            <a:endParaRPr lang="en-GB" dirty="0"/>
          </a:p>
          <a:p>
            <a:endParaRPr lang="en-GB" dirty="0"/>
          </a:p>
        </p:txBody>
      </p:sp>
      <p:sp>
        <p:nvSpPr>
          <p:cNvPr id="5" name="Footer Placeholder 4">
            <a:extLst>
              <a:ext uri="{FF2B5EF4-FFF2-40B4-BE49-F238E27FC236}">
                <a16:creationId xmlns:a16="http://schemas.microsoft.com/office/drawing/2014/main" id="{3739D58B-C80F-EE2C-4574-E6D79C0F785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51083333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329FBF0-4943-0926-18C3-6A7F6AC3D44E}"/>
              </a:ext>
            </a:extLst>
          </p:cNvPr>
          <p:cNvSpPr>
            <a:spLocks noGrp="1"/>
          </p:cNvSpPr>
          <p:nvPr>
            <p:ph type="sldNum" sz="quarter" idx="11"/>
          </p:nvPr>
        </p:nvSpPr>
        <p:spPr/>
        <p:txBody>
          <a:bodyPr/>
          <a:lstStyle/>
          <a:p>
            <a:fld id="{DA2C159E-F13C-4A85-9A41-E7669D3E0D70}" type="slidenum">
              <a:rPr lang="en-GB" smtClean="0"/>
              <a:pPr/>
              <a:t>78</a:t>
            </a:fld>
            <a:endParaRPr lang="en-GB"/>
          </a:p>
        </p:txBody>
      </p:sp>
      <p:sp>
        <p:nvSpPr>
          <p:cNvPr id="3" name="Title 2">
            <a:extLst>
              <a:ext uri="{FF2B5EF4-FFF2-40B4-BE49-F238E27FC236}">
                <a16:creationId xmlns:a16="http://schemas.microsoft.com/office/drawing/2014/main" id="{DC1ECAA5-A932-3E84-FF5B-F07D5CCCE784}"/>
              </a:ext>
            </a:extLst>
          </p:cNvPr>
          <p:cNvSpPr>
            <a:spLocks noGrp="1"/>
          </p:cNvSpPr>
          <p:nvPr>
            <p:ph type="title"/>
          </p:nvPr>
        </p:nvSpPr>
        <p:spPr/>
        <p:txBody>
          <a:bodyPr>
            <a:normAutofit/>
          </a:bodyPr>
          <a:lstStyle/>
          <a:p>
            <a:r>
              <a:rPr lang="en-GB" b="1" dirty="0"/>
              <a:t>Macronutrients</a:t>
            </a:r>
            <a:endParaRPr lang="en-GB" dirty="0"/>
          </a:p>
        </p:txBody>
      </p:sp>
      <p:sp>
        <p:nvSpPr>
          <p:cNvPr id="4" name="Text Placeholder 3">
            <a:extLst>
              <a:ext uri="{FF2B5EF4-FFF2-40B4-BE49-F238E27FC236}">
                <a16:creationId xmlns:a16="http://schemas.microsoft.com/office/drawing/2014/main" id="{AECF1706-F894-E62E-EC9D-250F874983B4}"/>
              </a:ext>
            </a:extLst>
          </p:cNvPr>
          <p:cNvSpPr>
            <a:spLocks noGrp="1"/>
          </p:cNvSpPr>
          <p:nvPr>
            <p:ph type="body" sz="quarter" idx="12"/>
          </p:nvPr>
        </p:nvSpPr>
        <p:spPr>
          <a:xfrm>
            <a:off x="234001" y="986400"/>
            <a:ext cx="8323522" cy="3601574"/>
          </a:xfrm>
        </p:spPr>
        <p:txBody>
          <a:bodyPr/>
          <a:lstStyle/>
          <a:p>
            <a:pPr lvl="1">
              <a:lnSpc>
                <a:spcPct val="100000"/>
              </a:lnSpc>
            </a:pPr>
            <a:r>
              <a:rPr lang="en-GB" noProof="0" dirty="0"/>
              <a:t>Macronutrients provide energy and support growth, maintenance and health.</a:t>
            </a:r>
          </a:p>
          <a:p>
            <a:pPr lvl="1">
              <a:lnSpc>
                <a:spcPct val="100000"/>
              </a:lnSpc>
            </a:pPr>
            <a:r>
              <a:rPr lang="en-GB" noProof="0" dirty="0"/>
              <a:t>The three main types are carbohydrates, proteins and fats.</a:t>
            </a:r>
          </a:p>
          <a:p>
            <a:pPr lvl="1">
              <a:lnSpc>
                <a:spcPct val="100000"/>
              </a:lnSpc>
            </a:pPr>
            <a:r>
              <a:rPr lang="en-GB" noProof="0" dirty="0"/>
              <a:t>Different species have varying requirements based on their diet and metabolism.</a:t>
            </a:r>
          </a:p>
        </p:txBody>
      </p:sp>
      <p:sp>
        <p:nvSpPr>
          <p:cNvPr id="5" name="Footer Placeholder 4">
            <a:extLst>
              <a:ext uri="{FF2B5EF4-FFF2-40B4-BE49-F238E27FC236}">
                <a16:creationId xmlns:a16="http://schemas.microsoft.com/office/drawing/2014/main" id="{2AF011A4-B9A1-D58A-805E-4C50D339073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9228906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5BCF4-607D-C552-270F-8D39D3DFBB6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361D682-948D-BD7F-7875-A1C87EF85AFF}"/>
              </a:ext>
            </a:extLst>
          </p:cNvPr>
          <p:cNvSpPr>
            <a:spLocks noGrp="1"/>
          </p:cNvSpPr>
          <p:nvPr>
            <p:ph type="sldNum" sz="quarter" idx="11"/>
          </p:nvPr>
        </p:nvSpPr>
        <p:spPr/>
        <p:txBody>
          <a:bodyPr/>
          <a:lstStyle/>
          <a:p>
            <a:fld id="{DA2C159E-F13C-4A85-9A41-E7669D3E0D70}" type="slidenum">
              <a:rPr lang="en-GB" smtClean="0"/>
              <a:pPr/>
              <a:t>79</a:t>
            </a:fld>
            <a:endParaRPr lang="en-GB"/>
          </a:p>
        </p:txBody>
      </p:sp>
      <p:sp>
        <p:nvSpPr>
          <p:cNvPr id="3" name="Title 2">
            <a:extLst>
              <a:ext uri="{FF2B5EF4-FFF2-40B4-BE49-F238E27FC236}">
                <a16:creationId xmlns:a16="http://schemas.microsoft.com/office/drawing/2014/main" id="{CE5E76E0-F5C1-8CF5-2721-E05D05FA64D6}"/>
              </a:ext>
            </a:extLst>
          </p:cNvPr>
          <p:cNvSpPr>
            <a:spLocks noGrp="1"/>
          </p:cNvSpPr>
          <p:nvPr>
            <p:ph type="title"/>
          </p:nvPr>
        </p:nvSpPr>
        <p:spPr/>
        <p:txBody>
          <a:bodyPr>
            <a:normAutofit/>
          </a:bodyPr>
          <a:lstStyle/>
          <a:p>
            <a:r>
              <a:rPr lang="en-GB" b="1" dirty="0"/>
              <a:t>Cats</a:t>
            </a:r>
            <a:endParaRPr lang="en-GB" dirty="0"/>
          </a:p>
        </p:txBody>
      </p:sp>
      <p:sp>
        <p:nvSpPr>
          <p:cNvPr id="4" name="Text Placeholder 3">
            <a:extLst>
              <a:ext uri="{FF2B5EF4-FFF2-40B4-BE49-F238E27FC236}">
                <a16:creationId xmlns:a16="http://schemas.microsoft.com/office/drawing/2014/main" id="{95CD5FC0-AC16-BCF9-F439-90359592D82A}"/>
              </a:ext>
            </a:extLst>
          </p:cNvPr>
          <p:cNvSpPr>
            <a:spLocks noGrp="1"/>
          </p:cNvSpPr>
          <p:nvPr>
            <p:ph type="body" sz="quarter" idx="12"/>
          </p:nvPr>
        </p:nvSpPr>
        <p:spPr>
          <a:xfrm>
            <a:off x="234000" y="986400"/>
            <a:ext cx="7812720" cy="3601574"/>
          </a:xfrm>
        </p:spPr>
        <p:txBody>
          <a:bodyPr/>
          <a:lstStyle/>
          <a:p>
            <a:pPr lvl="1">
              <a:lnSpc>
                <a:spcPct val="100000"/>
              </a:lnSpc>
            </a:pPr>
            <a:r>
              <a:rPr lang="en-GB" b="1" dirty="0"/>
              <a:t>Protein: </a:t>
            </a:r>
            <a:r>
              <a:rPr lang="en-GB" dirty="0"/>
              <a:t>30–50% of diet (high need for essential `</a:t>
            </a:r>
          </a:p>
          <a:p>
            <a:pPr lvl="1">
              <a:lnSpc>
                <a:spcPct val="100000"/>
              </a:lnSpc>
            </a:pPr>
            <a:r>
              <a:rPr lang="en-GB" dirty="0"/>
              <a:t>amino acids).</a:t>
            </a:r>
          </a:p>
          <a:p>
            <a:pPr lvl="1">
              <a:lnSpc>
                <a:spcPct val="100000"/>
              </a:lnSpc>
            </a:pPr>
            <a:r>
              <a:rPr lang="en-GB" b="1" dirty="0"/>
              <a:t>Fat: </a:t>
            </a:r>
            <a:r>
              <a:rPr lang="en-GB" dirty="0"/>
              <a:t>15–30% (important for energy and skin health).</a:t>
            </a:r>
          </a:p>
          <a:p>
            <a:pPr lvl="1">
              <a:lnSpc>
                <a:spcPct val="100000"/>
              </a:lnSpc>
            </a:pPr>
            <a:r>
              <a:rPr lang="en-GB" b="1" dirty="0"/>
              <a:t>Carbohydrates: </a:t>
            </a:r>
            <a:r>
              <a:rPr lang="en-GB" dirty="0"/>
              <a:t>Less than 10% (minimal requirement).</a:t>
            </a:r>
          </a:p>
        </p:txBody>
      </p:sp>
      <p:sp>
        <p:nvSpPr>
          <p:cNvPr id="5" name="Footer Placeholder 4">
            <a:extLst>
              <a:ext uri="{FF2B5EF4-FFF2-40B4-BE49-F238E27FC236}">
                <a16:creationId xmlns:a16="http://schemas.microsoft.com/office/drawing/2014/main" id="{560126F3-7DB7-6DB2-7073-AA004DCF17B1}"/>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77244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C21B6-4F65-EB88-219F-1CA1084775E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4D7D29A-0D34-A9B6-CE5F-381C51E13FB5}"/>
              </a:ext>
            </a:extLst>
          </p:cNvPr>
          <p:cNvSpPr>
            <a:spLocks noGrp="1"/>
          </p:cNvSpPr>
          <p:nvPr>
            <p:ph type="title"/>
          </p:nvPr>
        </p:nvSpPr>
        <p:spPr/>
        <p:txBody>
          <a:bodyPr>
            <a:normAutofit/>
          </a:bodyPr>
          <a:lstStyle/>
          <a:p>
            <a:pPr>
              <a:lnSpc>
                <a:spcPct val="100000"/>
              </a:lnSpc>
            </a:pPr>
            <a:r>
              <a:rPr lang="en-GB" sz="3600" dirty="0"/>
              <a:t>Monitoring animal behaviour​</a:t>
            </a:r>
          </a:p>
        </p:txBody>
      </p:sp>
      <p:sp>
        <p:nvSpPr>
          <p:cNvPr id="5" name="Text Placeholder 4">
            <a:extLst>
              <a:ext uri="{FF2B5EF4-FFF2-40B4-BE49-F238E27FC236}">
                <a16:creationId xmlns:a16="http://schemas.microsoft.com/office/drawing/2014/main" id="{894F3C8F-5671-E236-6090-1ACE201E37C5}"/>
              </a:ext>
            </a:extLst>
          </p:cNvPr>
          <p:cNvSpPr>
            <a:spLocks noGrp="1"/>
          </p:cNvSpPr>
          <p:nvPr>
            <p:ph type="body" sz="quarter" idx="12"/>
          </p:nvPr>
        </p:nvSpPr>
        <p:spPr>
          <a:xfrm>
            <a:off x="234000" y="986400"/>
            <a:ext cx="7722376" cy="3601574"/>
          </a:xfrm>
        </p:spPr>
        <p:txBody>
          <a:bodyPr vert="horz" lIns="0" tIns="0" rIns="0" bIns="0" rtlCol="0" anchor="t">
            <a:noAutofit/>
          </a:bodyPr>
          <a:lstStyle/>
          <a:p>
            <a:pPr lvl="1">
              <a:lnSpc>
                <a:spcPct val="100000"/>
              </a:lnSpc>
            </a:pPr>
            <a:r>
              <a:rPr lang="en-GB" sz="2400" dirty="0"/>
              <a:t>To </a:t>
            </a:r>
            <a:r>
              <a:rPr lang="en-GB" dirty="0"/>
              <a:t>establish</a:t>
            </a:r>
            <a:r>
              <a:rPr lang="en-GB" sz="2400" dirty="0"/>
              <a:t> </a:t>
            </a:r>
            <a:r>
              <a:rPr lang="en-GB" dirty="0"/>
              <a:t>an </a:t>
            </a:r>
            <a:r>
              <a:rPr lang="en-GB" sz="2400" dirty="0"/>
              <a:t>animal’s normal routine using less invasive methods​.</a:t>
            </a:r>
            <a:endParaRPr lang="en-GB" dirty="0"/>
          </a:p>
          <a:p>
            <a:pPr lvl="1">
              <a:lnSpc>
                <a:spcPct val="100000"/>
              </a:lnSpc>
            </a:pPr>
            <a:r>
              <a:rPr lang="en-GB" dirty="0"/>
              <a:t>To detect any changes</a:t>
            </a:r>
            <a:r>
              <a:rPr lang="en-GB" sz="2400" dirty="0"/>
              <a:t> in </a:t>
            </a:r>
            <a:r>
              <a:rPr lang="en-GB" dirty="0"/>
              <a:t>animal</a:t>
            </a:r>
            <a:r>
              <a:rPr lang="en-GB" sz="2400" dirty="0"/>
              <a:t> behaviour</a:t>
            </a:r>
            <a:r>
              <a:rPr lang="en-GB" dirty="0"/>
              <a:t>.</a:t>
            </a:r>
            <a:endParaRPr lang="en-GB" dirty="0">
              <a:cs typeface="Arial"/>
            </a:endParaRPr>
          </a:p>
          <a:p>
            <a:pPr lvl="1">
              <a:lnSpc>
                <a:spcPct val="100000"/>
              </a:lnSpc>
            </a:pPr>
            <a:r>
              <a:rPr lang="en-GB" dirty="0"/>
              <a:t>To improve welfare of animals in captive environments.​</a:t>
            </a:r>
          </a:p>
          <a:p>
            <a:pPr lvl="1">
              <a:lnSpc>
                <a:spcPct val="100000"/>
              </a:lnSpc>
            </a:pPr>
            <a:r>
              <a:rPr lang="en-GB" dirty="0"/>
              <a:t>To support</a:t>
            </a:r>
            <a:r>
              <a:rPr lang="en-GB" sz="2400" dirty="0"/>
              <a:t> conservation and preservation of species.</a:t>
            </a:r>
            <a:br>
              <a:rPr lang="en-GB" dirty="0"/>
            </a:br>
            <a:endParaRPr lang="en-GB" dirty="0"/>
          </a:p>
        </p:txBody>
      </p:sp>
      <p:sp>
        <p:nvSpPr>
          <p:cNvPr id="3" name="Footer Placeholder 2">
            <a:extLst>
              <a:ext uri="{FF2B5EF4-FFF2-40B4-BE49-F238E27FC236}">
                <a16:creationId xmlns:a16="http://schemas.microsoft.com/office/drawing/2014/main" id="{DC86881A-8CF9-9234-CD86-E89958840376}"/>
              </a:ex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a:extLst>
              <a:ext uri="{FF2B5EF4-FFF2-40B4-BE49-F238E27FC236}">
                <a16:creationId xmlns:a16="http://schemas.microsoft.com/office/drawing/2014/main" id="{AA7F687A-E746-BEE4-7740-256C8E0F5491}"/>
              </a:ext>
            </a:extLst>
          </p:cNvPr>
          <p:cNvSpPr>
            <a:spLocks noGrp="1"/>
          </p:cNvSpPr>
          <p:nvPr>
            <p:ph type="sldNum" sz="quarter" idx="11"/>
          </p:nvPr>
        </p:nvSpPr>
        <p:spPr/>
        <p:txBody>
          <a:bodyPr/>
          <a:lstStyle/>
          <a:p>
            <a:fld id="{DA2C159E-F13C-4A85-9A41-E7669D3E0D70}" type="slidenum">
              <a:rPr lang="en-GB" smtClean="0"/>
              <a:pPr/>
              <a:t>8</a:t>
            </a:fld>
            <a:endParaRPr lang="en-GB"/>
          </a:p>
        </p:txBody>
      </p:sp>
    </p:spTree>
    <p:extLst>
      <p:ext uri="{BB962C8B-B14F-4D97-AF65-F5344CB8AC3E}">
        <p14:creationId xmlns:p14="http://schemas.microsoft.com/office/powerpoint/2010/main" val="51096185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05A8D-4167-06E3-E096-9539C8AC5080}"/>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ECDFD50-0897-B08D-138C-B1CFE62DE3E5}"/>
              </a:ext>
            </a:extLst>
          </p:cNvPr>
          <p:cNvSpPr>
            <a:spLocks noGrp="1"/>
          </p:cNvSpPr>
          <p:nvPr>
            <p:ph type="sldNum" sz="quarter" idx="11"/>
          </p:nvPr>
        </p:nvSpPr>
        <p:spPr/>
        <p:txBody>
          <a:bodyPr/>
          <a:lstStyle/>
          <a:p>
            <a:fld id="{DA2C159E-F13C-4A85-9A41-E7669D3E0D70}" type="slidenum">
              <a:rPr lang="en-GB" smtClean="0"/>
              <a:pPr/>
              <a:t>80</a:t>
            </a:fld>
            <a:endParaRPr lang="en-GB"/>
          </a:p>
        </p:txBody>
      </p:sp>
      <p:sp>
        <p:nvSpPr>
          <p:cNvPr id="3" name="Title 2">
            <a:extLst>
              <a:ext uri="{FF2B5EF4-FFF2-40B4-BE49-F238E27FC236}">
                <a16:creationId xmlns:a16="http://schemas.microsoft.com/office/drawing/2014/main" id="{CEE386B5-2A06-55DB-1353-BEB2FDF5D3FA}"/>
              </a:ext>
            </a:extLst>
          </p:cNvPr>
          <p:cNvSpPr>
            <a:spLocks noGrp="1"/>
          </p:cNvSpPr>
          <p:nvPr>
            <p:ph type="title"/>
          </p:nvPr>
        </p:nvSpPr>
        <p:spPr/>
        <p:txBody>
          <a:bodyPr>
            <a:normAutofit/>
          </a:bodyPr>
          <a:lstStyle/>
          <a:p>
            <a:r>
              <a:rPr lang="en-GB" b="1" dirty="0"/>
              <a:t>Dogs</a:t>
            </a:r>
            <a:endParaRPr lang="en-GB" dirty="0"/>
          </a:p>
        </p:txBody>
      </p:sp>
      <p:sp>
        <p:nvSpPr>
          <p:cNvPr id="4" name="Text Placeholder 3">
            <a:extLst>
              <a:ext uri="{FF2B5EF4-FFF2-40B4-BE49-F238E27FC236}">
                <a16:creationId xmlns:a16="http://schemas.microsoft.com/office/drawing/2014/main" id="{6565652A-9E10-AB06-EF96-CFD22AFC05D5}"/>
              </a:ext>
            </a:extLst>
          </p:cNvPr>
          <p:cNvSpPr>
            <a:spLocks noGrp="1"/>
          </p:cNvSpPr>
          <p:nvPr>
            <p:ph type="body" sz="quarter" idx="12"/>
          </p:nvPr>
        </p:nvSpPr>
        <p:spPr/>
        <p:txBody>
          <a:bodyPr/>
          <a:lstStyle/>
          <a:p>
            <a:pPr lvl="1">
              <a:lnSpc>
                <a:spcPct val="100000"/>
              </a:lnSpc>
            </a:pPr>
            <a:r>
              <a:rPr lang="en-GB" b="1" noProof="0" dirty="0"/>
              <a:t>Protein: </a:t>
            </a:r>
            <a:r>
              <a:rPr lang="en-GB" noProof="0" dirty="0"/>
              <a:t>18–25% of diet.</a:t>
            </a:r>
          </a:p>
          <a:p>
            <a:pPr lvl="1">
              <a:lnSpc>
                <a:spcPct val="100000"/>
              </a:lnSpc>
            </a:pPr>
            <a:r>
              <a:rPr lang="en-GB" b="1" noProof="0" dirty="0"/>
              <a:t>Fat: </a:t>
            </a:r>
            <a:r>
              <a:rPr lang="en-GB" noProof="0" dirty="0"/>
              <a:t>10–15% (important for energy and skin health).</a:t>
            </a:r>
          </a:p>
          <a:p>
            <a:pPr lvl="1">
              <a:lnSpc>
                <a:spcPct val="100000"/>
              </a:lnSpc>
            </a:pPr>
            <a:r>
              <a:rPr lang="en-GB" b="1" noProof="0" dirty="0"/>
              <a:t>Carbohydrates: </a:t>
            </a:r>
            <a:r>
              <a:rPr lang="en-GB" noProof="0" dirty="0"/>
              <a:t>30–50% (can digest starches </a:t>
            </a:r>
            <a:br>
              <a:rPr lang="en-GB" noProof="0" dirty="0"/>
            </a:br>
            <a:r>
              <a:rPr lang="en-GB" noProof="0" dirty="0"/>
              <a:t>and fibres).</a:t>
            </a:r>
          </a:p>
        </p:txBody>
      </p:sp>
      <p:sp>
        <p:nvSpPr>
          <p:cNvPr id="5" name="Footer Placeholder 4">
            <a:extLst>
              <a:ext uri="{FF2B5EF4-FFF2-40B4-BE49-F238E27FC236}">
                <a16:creationId xmlns:a16="http://schemas.microsoft.com/office/drawing/2014/main" id="{3424721F-CDA5-5A14-38E3-74D7886FC63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01615956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75284-A09A-497C-3B08-0B9F8C7FA647}"/>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69AA15-B119-6EC5-2EAB-8E0C9E2FB6C9}"/>
              </a:ext>
            </a:extLst>
          </p:cNvPr>
          <p:cNvSpPr>
            <a:spLocks noGrp="1"/>
          </p:cNvSpPr>
          <p:nvPr>
            <p:ph type="sldNum" sz="quarter" idx="11"/>
          </p:nvPr>
        </p:nvSpPr>
        <p:spPr/>
        <p:txBody>
          <a:bodyPr/>
          <a:lstStyle/>
          <a:p>
            <a:fld id="{DA2C159E-F13C-4A85-9A41-E7669D3E0D70}" type="slidenum">
              <a:rPr lang="en-GB" smtClean="0"/>
              <a:pPr/>
              <a:t>81</a:t>
            </a:fld>
            <a:endParaRPr lang="en-GB"/>
          </a:p>
        </p:txBody>
      </p:sp>
      <p:sp>
        <p:nvSpPr>
          <p:cNvPr id="3" name="Title 2">
            <a:extLst>
              <a:ext uri="{FF2B5EF4-FFF2-40B4-BE49-F238E27FC236}">
                <a16:creationId xmlns:a16="http://schemas.microsoft.com/office/drawing/2014/main" id="{0A4124C0-2006-DC36-65D5-F1E793A006FA}"/>
              </a:ext>
            </a:extLst>
          </p:cNvPr>
          <p:cNvSpPr>
            <a:spLocks noGrp="1"/>
          </p:cNvSpPr>
          <p:nvPr>
            <p:ph type="title"/>
          </p:nvPr>
        </p:nvSpPr>
        <p:spPr/>
        <p:txBody>
          <a:bodyPr>
            <a:normAutofit/>
          </a:bodyPr>
          <a:lstStyle/>
          <a:p>
            <a:r>
              <a:rPr lang="en-GB" b="1"/>
              <a:t>Horses</a:t>
            </a:r>
            <a:endParaRPr lang="en-GB"/>
          </a:p>
        </p:txBody>
      </p:sp>
      <p:sp>
        <p:nvSpPr>
          <p:cNvPr id="4" name="Text Placeholder 3">
            <a:extLst>
              <a:ext uri="{FF2B5EF4-FFF2-40B4-BE49-F238E27FC236}">
                <a16:creationId xmlns:a16="http://schemas.microsoft.com/office/drawing/2014/main" id="{CC8C1374-AA27-EBE2-E282-9DD04E040FE3}"/>
              </a:ext>
            </a:extLst>
          </p:cNvPr>
          <p:cNvSpPr>
            <a:spLocks noGrp="1"/>
          </p:cNvSpPr>
          <p:nvPr>
            <p:ph type="body" sz="quarter" idx="12"/>
          </p:nvPr>
        </p:nvSpPr>
        <p:spPr>
          <a:xfrm>
            <a:off x="234000" y="986400"/>
            <a:ext cx="8291992" cy="3601574"/>
          </a:xfrm>
        </p:spPr>
        <p:txBody>
          <a:bodyPr/>
          <a:lstStyle/>
          <a:p>
            <a:pPr lvl="1">
              <a:lnSpc>
                <a:spcPct val="100000"/>
              </a:lnSpc>
            </a:pPr>
            <a:r>
              <a:rPr lang="en-GB" b="1" noProof="0" dirty="0"/>
              <a:t>Protein: </a:t>
            </a:r>
            <a:r>
              <a:rPr lang="en-GB" noProof="0" dirty="0"/>
              <a:t>8–14% (higher for foals or working horses).</a:t>
            </a:r>
          </a:p>
          <a:p>
            <a:pPr lvl="1">
              <a:lnSpc>
                <a:spcPct val="100000"/>
              </a:lnSpc>
            </a:pPr>
            <a:r>
              <a:rPr lang="en-GB" b="1" noProof="0" dirty="0"/>
              <a:t>Fat: </a:t>
            </a:r>
            <a:r>
              <a:rPr lang="en-GB" noProof="0" dirty="0"/>
              <a:t>2–5% (low natural intake, but it can be supplemented).</a:t>
            </a:r>
          </a:p>
          <a:p>
            <a:pPr lvl="1">
              <a:lnSpc>
                <a:spcPct val="100000"/>
              </a:lnSpc>
            </a:pPr>
            <a:r>
              <a:rPr lang="en-GB" b="1" noProof="0" dirty="0"/>
              <a:t>Carbohydrates: </a:t>
            </a:r>
            <a:r>
              <a:rPr lang="en-GB" noProof="0" dirty="0"/>
              <a:t>60–70% (mostly fibre from grasses </a:t>
            </a:r>
            <a:br>
              <a:rPr lang="en-GB" noProof="0" dirty="0"/>
            </a:br>
            <a:r>
              <a:rPr lang="en-GB" noProof="0" dirty="0"/>
              <a:t>and hay).</a:t>
            </a:r>
          </a:p>
        </p:txBody>
      </p:sp>
      <p:sp>
        <p:nvSpPr>
          <p:cNvPr id="5" name="Footer Placeholder 4">
            <a:extLst>
              <a:ext uri="{FF2B5EF4-FFF2-40B4-BE49-F238E27FC236}">
                <a16:creationId xmlns:a16="http://schemas.microsoft.com/office/drawing/2014/main" id="{B00F74F1-5762-1AE2-9BEF-172E15FB00FA}"/>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10337729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25D05-D189-C06F-03E8-A926D1B58F0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37DA5A7-E919-212E-A02F-091630D8A601}"/>
              </a:ext>
            </a:extLst>
          </p:cNvPr>
          <p:cNvSpPr>
            <a:spLocks noGrp="1"/>
          </p:cNvSpPr>
          <p:nvPr>
            <p:ph type="sldNum" sz="quarter" idx="11"/>
          </p:nvPr>
        </p:nvSpPr>
        <p:spPr/>
        <p:txBody>
          <a:bodyPr/>
          <a:lstStyle/>
          <a:p>
            <a:fld id="{DA2C159E-F13C-4A85-9A41-E7669D3E0D70}" type="slidenum">
              <a:rPr lang="en-GB" smtClean="0"/>
              <a:pPr/>
              <a:t>82</a:t>
            </a:fld>
            <a:endParaRPr lang="en-GB"/>
          </a:p>
        </p:txBody>
      </p:sp>
      <p:sp>
        <p:nvSpPr>
          <p:cNvPr id="3" name="Title 2">
            <a:extLst>
              <a:ext uri="{FF2B5EF4-FFF2-40B4-BE49-F238E27FC236}">
                <a16:creationId xmlns:a16="http://schemas.microsoft.com/office/drawing/2014/main" id="{367B358A-025C-6B7F-2DA7-33BEBEDECF70}"/>
              </a:ext>
            </a:extLst>
          </p:cNvPr>
          <p:cNvSpPr>
            <a:spLocks noGrp="1"/>
          </p:cNvSpPr>
          <p:nvPr>
            <p:ph type="title"/>
          </p:nvPr>
        </p:nvSpPr>
        <p:spPr/>
        <p:txBody>
          <a:bodyPr>
            <a:normAutofit/>
          </a:bodyPr>
          <a:lstStyle/>
          <a:p>
            <a:r>
              <a:rPr lang="en-GB" b="1"/>
              <a:t>Rabbits</a:t>
            </a:r>
            <a:endParaRPr lang="en-GB"/>
          </a:p>
        </p:txBody>
      </p:sp>
      <p:sp>
        <p:nvSpPr>
          <p:cNvPr id="4" name="Text Placeholder 3">
            <a:extLst>
              <a:ext uri="{FF2B5EF4-FFF2-40B4-BE49-F238E27FC236}">
                <a16:creationId xmlns:a16="http://schemas.microsoft.com/office/drawing/2014/main" id="{0515A296-14F6-D870-B05E-07FC92C734C0}"/>
              </a:ext>
            </a:extLst>
          </p:cNvPr>
          <p:cNvSpPr>
            <a:spLocks noGrp="1"/>
          </p:cNvSpPr>
          <p:nvPr>
            <p:ph type="body" sz="quarter" idx="12"/>
          </p:nvPr>
        </p:nvSpPr>
        <p:spPr>
          <a:xfrm>
            <a:off x="234000" y="986400"/>
            <a:ext cx="8247848" cy="3601574"/>
          </a:xfrm>
        </p:spPr>
        <p:txBody>
          <a:bodyPr/>
          <a:lstStyle/>
          <a:p>
            <a:pPr lvl="1">
              <a:lnSpc>
                <a:spcPct val="100000"/>
              </a:lnSpc>
            </a:pPr>
            <a:r>
              <a:rPr lang="en-GB" b="1" noProof="0" dirty="0"/>
              <a:t>Protein: </a:t>
            </a:r>
            <a:r>
              <a:rPr lang="en-GB" noProof="0" dirty="0"/>
              <a:t>2–16% (essential for growth and health).</a:t>
            </a:r>
          </a:p>
          <a:p>
            <a:pPr lvl="1">
              <a:lnSpc>
                <a:spcPct val="100000"/>
              </a:lnSpc>
            </a:pPr>
            <a:r>
              <a:rPr lang="en-GB" b="1" noProof="0" dirty="0"/>
              <a:t>Fat: </a:t>
            </a:r>
            <a:r>
              <a:rPr lang="en-GB" noProof="0" dirty="0"/>
              <a:t>2–4%.</a:t>
            </a:r>
            <a:endParaRPr lang="en-GB" dirty="0"/>
          </a:p>
          <a:p>
            <a:pPr lvl="1">
              <a:lnSpc>
                <a:spcPct val="100000"/>
              </a:lnSpc>
            </a:pPr>
            <a:r>
              <a:rPr lang="en-GB" b="1" noProof="0" dirty="0"/>
              <a:t>Carbohydrates: </a:t>
            </a:r>
            <a:r>
              <a:rPr lang="en-GB" noProof="0" dirty="0"/>
              <a:t>60–70% (high fibre from hay and plants).</a:t>
            </a:r>
          </a:p>
        </p:txBody>
      </p:sp>
      <p:sp>
        <p:nvSpPr>
          <p:cNvPr id="5" name="Footer Placeholder 4">
            <a:extLst>
              <a:ext uri="{FF2B5EF4-FFF2-40B4-BE49-F238E27FC236}">
                <a16:creationId xmlns:a16="http://schemas.microsoft.com/office/drawing/2014/main" id="{911DF302-69F3-840C-FC98-A942815AD50F}"/>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43988273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C28DA-87A8-3893-F2A3-2623F078B3E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8BD4F6F-DD69-8F94-4906-9CCECC4DBA90}"/>
              </a:ext>
            </a:extLst>
          </p:cNvPr>
          <p:cNvSpPr>
            <a:spLocks noGrp="1"/>
          </p:cNvSpPr>
          <p:nvPr>
            <p:ph type="sldNum" sz="quarter" idx="11"/>
          </p:nvPr>
        </p:nvSpPr>
        <p:spPr/>
        <p:txBody>
          <a:bodyPr/>
          <a:lstStyle/>
          <a:p>
            <a:fld id="{DA2C159E-F13C-4A85-9A41-E7669D3E0D70}" type="slidenum">
              <a:rPr lang="en-GB" smtClean="0"/>
              <a:pPr/>
              <a:t>83</a:t>
            </a:fld>
            <a:endParaRPr lang="en-GB"/>
          </a:p>
        </p:txBody>
      </p:sp>
      <p:sp>
        <p:nvSpPr>
          <p:cNvPr id="3" name="Title 2">
            <a:extLst>
              <a:ext uri="{FF2B5EF4-FFF2-40B4-BE49-F238E27FC236}">
                <a16:creationId xmlns:a16="http://schemas.microsoft.com/office/drawing/2014/main" id="{49F5D2D4-5304-FA0D-6FF4-89B098B5F61A}"/>
              </a:ext>
            </a:extLst>
          </p:cNvPr>
          <p:cNvSpPr>
            <a:spLocks noGrp="1"/>
          </p:cNvSpPr>
          <p:nvPr>
            <p:ph type="title"/>
          </p:nvPr>
        </p:nvSpPr>
        <p:spPr/>
        <p:txBody>
          <a:bodyPr>
            <a:normAutofit fontScale="90000"/>
          </a:bodyPr>
          <a:lstStyle/>
          <a:p>
            <a:r>
              <a:rPr lang="en-GB" sz="4000" dirty="0"/>
              <a:t>Calculating percentages: Stage 1</a:t>
            </a:r>
            <a:br>
              <a:rPr lang="en-GB" dirty="0"/>
            </a:br>
            <a:endParaRPr lang="en-GB" dirty="0"/>
          </a:p>
        </p:txBody>
      </p:sp>
      <p:sp>
        <p:nvSpPr>
          <p:cNvPr id="4" name="Text Placeholder 3">
            <a:extLst>
              <a:ext uri="{FF2B5EF4-FFF2-40B4-BE49-F238E27FC236}">
                <a16:creationId xmlns:a16="http://schemas.microsoft.com/office/drawing/2014/main" id="{20FDBF5B-A844-FF8C-D208-3AFDEC7E6AF4}"/>
              </a:ext>
            </a:extLst>
          </p:cNvPr>
          <p:cNvSpPr>
            <a:spLocks noGrp="1"/>
          </p:cNvSpPr>
          <p:nvPr>
            <p:ph type="body" sz="quarter" idx="12"/>
          </p:nvPr>
        </p:nvSpPr>
        <p:spPr/>
        <p:txBody>
          <a:bodyPr/>
          <a:lstStyle/>
          <a:p>
            <a:pPr lvl="1">
              <a:lnSpc>
                <a:spcPct val="100000"/>
              </a:lnSpc>
            </a:pPr>
            <a:r>
              <a:rPr lang="en-GB" dirty="0"/>
              <a:t>What is the whole amount (total)?</a:t>
            </a:r>
          </a:p>
          <a:p>
            <a:pPr lvl="1">
              <a:lnSpc>
                <a:spcPct val="100000"/>
              </a:lnSpc>
            </a:pPr>
            <a:r>
              <a:rPr lang="en-GB" dirty="0"/>
              <a:t>What is the percentage you need to find?</a:t>
            </a:r>
          </a:p>
          <a:p>
            <a:pPr marL="342900" indent="-342900">
              <a:buFont typeface="Arial" panose="020B0604020202020204" pitchFamily="34" charset="0"/>
              <a:buChar char="•"/>
            </a:pPr>
            <a:endParaRPr lang="en-GB" b="1" dirty="0"/>
          </a:p>
          <a:p>
            <a:pPr>
              <a:buNone/>
            </a:pPr>
            <a:r>
              <a:rPr lang="en-GB" dirty="0"/>
              <a:t>Example: What is 20% of 50?</a:t>
            </a:r>
          </a:p>
          <a:p>
            <a:pPr>
              <a:buNone/>
            </a:pPr>
            <a:endParaRPr lang="en-GB" dirty="0"/>
          </a:p>
          <a:p>
            <a:r>
              <a:rPr lang="en-GB" dirty="0"/>
              <a:t>Total = 50</a:t>
            </a:r>
          </a:p>
          <a:p>
            <a:r>
              <a:rPr lang="en-GB" dirty="0"/>
              <a:t>Percentage = 20%</a:t>
            </a:r>
          </a:p>
        </p:txBody>
      </p:sp>
      <p:sp>
        <p:nvSpPr>
          <p:cNvPr id="5" name="Footer Placeholder 4">
            <a:extLst>
              <a:ext uri="{FF2B5EF4-FFF2-40B4-BE49-F238E27FC236}">
                <a16:creationId xmlns:a16="http://schemas.microsoft.com/office/drawing/2014/main" id="{1A76BB46-34A4-0E9F-55EC-789363D51FFE}"/>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26350732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55AEE-5B81-14B9-24CF-E2F01AFF78B2}"/>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7088BF2-3C50-1385-BC28-25293DF69D0F}"/>
              </a:ext>
            </a:extLst>
          </p:cNvPr>
          <p:cNvSpPr>
            <a:spLocks noGrp="1"/>
          </p:cNvSpPr>
          <p:nvPr>
            <p:ph type="sldNum" sz="quarter" idx="11"/>
          </p:nvPr>
        </p:nvSpPr>
        <p:spPr/>
        <p:txBody>
          <a:bodyPr/>
          <a:lstStyle/>
          <a:p>
            <a:fld id="{DA2C159E-F13C-4A85-9A41-E7669D3E0D70}" type="slidenum">
              <a:rPr lang="en-GB" smtClean="0"/>
              <a:pPr/>
              <a:t>84</a:t>
            </a:fld>
            <a:endParaRPr lang="en-GB"/>
          </a:p>
        </p:txBody>
      </p:sp>
      <p:sp>
        <p:nvSpPr>
          <p:cNvPr id="3" name="Title 2">
            <a:extLst>
              <a:ext uri="{FF2B5EF4-FFF2-40B4-BE49-F238E27FC236}">
                <a16:creationId xmlns:a16="http://schemas.microsoft.com/office/drawing/2014/main" id="{F1096C91-88AC-0E4E-5270-F11772ECE984}"/>
              </a:ext>
            </a:extLst>
          </p:cNvPr>
          <p:cNvSpPr>
            <a:spLocks noGrp="1"/>
          </p:cNvSpPr>
          <p:nvPr>
            <p:ph type="title"/>
          </p:nvPr>
        </p:nvSpPr>
        <p:spPr/>
        <p:txBody>
          <a:bodyPr>
            <a:normAutofit fontScale="90000"/>
          </a:bodyPr>
          <a:lstStyle/>
          <a:p>
            <a:r>
              <a:rPr lang="en-GB" sz="4000" b="1" dirty="0"/>
              <a:t>Calculating percentages: </a:t>
            </a:r>
            <a:r>
              <a:rPr lang="en-GB" sz="4000" dirty="0"/>
              <a:t>S</a:t>
            </a:r>
            <a:r>
              <a:rPr lang="en-GB" sz="4000" b="1" dirty="0"/>
              <a:t>tage 2</a:t>
            </a:r>
            <a:br>
              <a:rPr lang="en-GB" dirty="0"/>
            </a:br>
            <a:endParaRPr lang="en-GB" dirty="0"/>
          </a:p>
        </p:txBody>
      </p:sp>
      <p:sp>
        <p:nvSpPr>
          <p:cNvPr id="4" name="Text Placeholder 3">
            <a:extLst>
              <a:ext uri="{FF2B5EF4-FFF2-40B4-BE49-F238E27FC236}">
                <a16:creationId xmlns:a16="http://schemas.microsoft.com/office/drawing/2014/main" id="{AA697BB6-77CB-7259-78CF-05382263E9F3}"/>
              </a:ext>
            </a:extLst>
          </p:cNvPr>
          <p:cNvSpPr>
            <a:spLocks noGrp="1"/>
          </p:cNvSpPr>
          <p:nvPr>
            <p:ph type="body" sz="quarter" idx="12"/>
          </p:nvPr>
        </p:nvSpPr>
        <p:spPr/>
        <p:txBody>
          <a:bodyPr/>
          <a:lstStyle/>
          <a:p>
            <a:pPr lvl="1">
              <a:lnSpc>
                <a:spcPct val="100000"/>
              </a:lnSpc>
            </a:pPr>
            <a:r>
              <a:rPr lang="en-GB" dirty="0"/>
              <a:t>Divide the percentage by 100.</a:t>
            </a:r>
          </a:p>
          <a:p>
            <a:pPr lvl="1">
              <a:lnSpc>
                <a:spcPct val="100000"/>
              </a:lnSpc>
            </a:pPr>
            <a:r>
              <a:rPr lang="en-GB" dirty="0"/>
              <a:t>Multiply the decimal by the total.</a:t>
            </a:r>
          </a:p>
          <a:p>
            <a:endParaRPr lang="en-GB" b="1" dirty="0"/>
          </a:p>
          <a:p>
            <a:r>
              <a:rPr lang="en-GB" dirty="0"/>
              <a:t>Example:</a:t>
            </a:r>
            <a:br>
              <a:rPr lang="en-GB" dirty="0"/>
            </a:br>
            <a:r>
              <a:rPr lang="en-GB" dirty="0"/>
              <a:t>20 ÷ 100 = 0.2</a:t>
            </a:r>
            <a:br>
              <a:rPr lang="en-GB" dirty="0"/>
            </a:br>
            <a:r>
              <a:rPr lang="en-GB" dirty="0"/>
              <a:t>0.2 × 50 = 10</a:t>
            </a:r>
          </a:p>
        </p:txBody>
      </p:sp>
      <p:sp>
        <p:nvSpPr>
          <p:cNvPr id="5" name="Footer Placeholder 4">
            <a:extLst>
              <a:ext uri="{FF2B5EF4-FFF2-40B4-BE49-F238E27FC236}">
                <a16:creationId xmlns:a16="http://schemas.microsoft.com/office/drawing/2014/main" id="{FE2F363C-969D-DAAD-984F-FBC478500DD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74645148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2B0A2-F1B8-4F88-FF03-1F8D75C73279}"/>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A8DD0C0-7A2E-54A9-2399-1615E40F82DF}"/>
              </a:ext>
            </a:extLst>
          </p:cNvPr>
          <p:cNvSpPr>
            <a:spLocks noGrp="1"/>
          </p:cNvSpPr>
          <p:nvPr>
            <p:ph type="sldNum" sz="quarter" idx="11"/>
          </p:nvPr>
        </p:nvSpPr>
        <p:spPr/>
        <p:txBody>
          <a:bodyPr/>
          <a:lstStyle/>
          <a:p>
            <a:fld id="{DA2C159E-F13C-4A85-9A41-E7669D3E0D70}" type="slidenum">
              <a:rPr lang="en-GB" smtClean="0"/>
              <a:pPr/>
              <a:t>85</a:t>
            </a:fld>
            <a:endParaRPr lang="en-GB"/>
          </a:p>
        </p:txBody>
      </p:sp>
      <p:sp>
        <p:nvSpPr>
          <p:cNvPr id="3" name="Title 2">
            <a:extLst>
              <a:ext uri="{FF2B5EF4-FFF2-40B4-BE49-F238E27FC236}">
                <a16:creationId xmlns:a16="http://schemas.microsoft.com/office/drawing/2014/main" id="{952A8BCE-C45D-1D57-207A-117B3132D005}"/>
              </a:ext>
            </a:extLst>
          </p:cNvPr>
          <p:cNvSpPr>
            <a:spLocks noGrp="1"/>
          </p:cNvSpPr>
          <p:nvPr>
            <p:ph type="title"/>
          </p:nvPr>
        </p:nvSpPr>
        <p:spPr>
          <a:xfrm>
            <a:off x="234000" y="284449"/>
            <a:ext cx="8437563" cy="699425"/>
          </a:xfrm>
        </p:spPr>
        <p:txBody>
          <a:bodyPr>
            <a:normAutofit fontScale="90000"/>
          </a:bodyPr>
          <a:lstStyle/>
          <a:p>
            <a:r>
              <a:rPr lang="en-GB" sz="4000" b="1" dirty="0"/>
              <a:t>Calculating percentages: </a:t>
            </a:r>
            <a:r>
              <a:rPr lang="en-GB" sz="4000" dirty="0"/>
              <a:t>S</a:t>
            </a:r>
            <a:r>
              <a:rPr lang="en-GB" sz="4000" b="1" dirty="0"/>
              <a:t>tage 3</a:t>
            </a:r>
            <a:br>
              <a:rPr lang="en-GB" dirty="0"/>
            </a:br>
            <a:endParaRPr lang="en-GB" dirty="0"/>
          </a:p>
        </p:txBody>
      </p:sp>
      <p:sp>
        <p:nvSpPr>
          <p:cNvPr id="4" name="Text Placeholder 3">
            <a:extLst>
              <a:ext uri="{FF2B5EF4-FFF2-40B4-BE49-F238E27FC236}">
                <a16:creationId xmlns:a16="http://schemas.microsoft.com/office/drawing/2014/main" id="{6CE29910-B560-13DD-1214-3777808460FD}"/>
              </a:ext>
            </a:extLst>
          </p:cNvPr>
          <p:cNvSpPr>
            <a:spLocks noGrp="1"/>
          </p:cNvSpPr>
          <p:nvPr>
            <p:ph type="body" sz="quarter" idx="12"/>
          </p:nvPr>
        </p:nvSpPr>
        <p:spPr>
          <a:xfrm>
            <a:off x="252751" y="983874"/>
            <a:ext cx="7667625" cy="3601574"/>
          </a:xfrm>
        </p:spPr>
        <p:txBody>
          <a:bodyPr/>
          <a:lstStyle/>
          <a:p>
            <a:pPr lvl="1">
              <a:lnSpc>
                <a:spcPct val="100000"/>
              </a:lnSpc>
            </a:pPr>
            <a:r>
              <a:rPr lang="en-US" dirty="0"/>
              <a:t>Double-check your working.</a:t>
            </a:r>
          </a:p>
          <a:p>
            <a:pPr lvl="1">
              <a:lnSpc>
                <a:spcPct val="100000"/>
              </a:lnSpc>
            </a:pPr>
            <a:r>
              <a:rPr lang="en-US" dirty="0"/>
              <a:t>Make sure the answer makes sense.</a:t>
            </a:r>
          </a:p>
          <a:p>
            <a:pPr lvl="1">
              <a:lnSpc>
                <a:spcPct val="100000"/>
              </a:lnSpc>
            </a:pPr>
            <a:r>
              <a:rPr lang="en-US" dirty="0"/>
              <a:t>Use this in context if needed (e.g. 10% of feed, discount, attendance).</a:t>
            </a:r>
          </a:p>
          <a:p>
            <a:endParaRPr lang="en-US" b="1" dirty="0"/>
          </a:p>
          <a:p>
            <a:r>
              <a:rPr lang="en-US" dirty="0"/>
              <a:t>Answer to example: </a:t>
            </a:r>
          </a:p>
          <a:p>
            <a:r>
              <a:rPr lang="en-US" dirty="0"/>
              <a:t>20% of 50 = 10</a:t>
            </a:r>
          </a:p>
        </p:txBody>
      </p:sp>
      <p:sp>
        <p:nvSpPr>
          <p:cNvPr id="5" name="Footer Placeholder 4">
            <a:extLst>
              <a:ext uri="{FF2B5EF4-FFF2-40B4-BE49-F238E27FC236}">
                <a16:creationId xmlns:a16="http://schemas.microsoft.com/office/drawing/2014/main" id="{8340A62E-7405-74B7-87B2-2640B501875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548998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E5BF3-6331-0EC5-D85C-0AFFAA00C6C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62CDCC9-390E-B553-1E7A-E49875CEA5C4}"/>
              </a:ext>
            </a:extLst>
          </p:cNvPr>
          <p:cNvSpPr>
            <a:spLocks noGrp="1"/>
          </p:cNvSpPr>
          <p:nvPr>
            <p:ph type="sldNum" sz="quarter" idx="11"/>
          </p:nvPr>
        </p:nvSpPr>
        <p:spPr/>
        <p:txBody>
          <a:bodyPr/>
          <a:lstStyle/>
          <a:p>
            <a:fld id="{DA2C159E-F13C-4A85-9A41-E7669D3E0D70}" type="slidenum">
              <a:rPr lang="en-GB" smtClean="0"/>
              <a:pPr/>
              <a:t>86</a:t>
            </a:fld>
            <a:endParaRPr lang="en-GB"/>
          </a:p>
        </p:txBody>
      </p:sp>
      <p:sp>
        <p:nvSpPr>
          <p:cNvPr id="3" name="Title 2">
            <a:extLst>
              <a:ext uri="{FF2B5EF4-FFF2-40B4-BE49-F238E27FC236}">
                <a16:creationId xmlns:a16="http://schemas.microsoft.com/office/drawing/2014/main" id="{CDFC0E8A-9D05-EF7C-E0AB-509F7E45DB8B}"/>
              </a:ext>
            </a:extLst>
          </p:cNvPr>
          <p:cNvSpPr>
            <a:spLocks noGrp="1"/>
          </p:cNvSpPr>
          <p:nvPr>
            <p:ph type="title"/>
          </p:nvPr>
        </p:nvSpPr>
        <p:spPr>
          <a:xfrm>
            <a:off x="232949" y="232544"/>
            <a:ext cx="8437563" cy="570486"/>
          </a:xfrm>
        </p:spPr>
        <p:txBody>
          <a:bodyPr>
            <a:noAutofit/>
          </a:bodyPr>
          <a:lstStyle/>
          <a:p>
            <a:r>
              <a:rPr lang="en-GB" b="1" noProof="0" dirty="0"/>
              <a:t>Task: Calculation </a:t>
            </a:r>
            <a:br>
              <a:rPr lang="en-GB" dirty="0"/>
            </a:br>
            <a:endParaRPr lang="en-GB" dirty="0"/>
          </a:p>
        </p:txBody>
      </p:sp>
      <p:sp>
        <p:nvSpPr>
          <p:cNvPr id="5" name="Footer Placeholder 4">
            <a:extLst>
              <a:ext uri="{FF2B5EF4-FFF2-40B4-BE49-F238E27FC236}">
                <a16:creationId xmlns:a16="http://schemas.microsoft.com/office/drawing/2014/main" id="{01744C57-83FF-992C-E3D1-D1400A936B4A}"/>
              </a:ext>
            </a:extLst>
          </p:cNvPr>
          <p:cNvSpPr>
            <a:spLocks noGrp="1"/>
          </p:cNvSpPr>
          <p:nvPr>
            <p:ph type="ftr" sz="quarter" idx="10"/>
          </p:nvPr>
        </p:nvSpPr>
        <p:spPr/>
        <p:txBody>
          <a:bodyPr/>
          <a:lstStyle/>
          <a:p>
            <a:r>
              <a:rPr lang="en-GB"/>
              <a:t>Education &amp; Training Foundation</a:t>
            </a:r>
          </a:p>
        </p:txBody>
      </p:sp>
      <p:sp>
        <p:nvSpPr>
          <p:cNvPr id="7" name="Rectangle 2">
            <a:extLst>
              <a:ext uri="{FF2B5EF4-FFF2-40B4-BE49-F238E27FC236}">
                <a16:creationId xmlns:a16="http://schemas.microsoft.com/office/drawing/2014/main" id="{1B2751F4-7AF6-D2D0-314F-7A8FE85A021C}"/>
              </a:ext>
            </a:extLst>
          </p:cNvPr>
          <p:cNvSpPr>
            <a:spLocks noGrp="1" noChangeArrowheads="1"/>
          </p:cNvSpPr>
          <p:nvPr>
            <p:ph type="body" sz="quarter" idx="12"/>
          </p:nvPr>
        </p:nvSpPr>
        <p:spPr bwMode="auto">
          <a:xfrm>
            <a:off x="232949" y="862557"/>
            <a:ext cx="6602565"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10% of 70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25% of 80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5% of 200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50% of 90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20% of 120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15% of 60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30% of 150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40% of 250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75% of 100</a:t>
            </a:r>
            <a:r>
              <a:rPr kumimoji="0" lang="en-GB" b="0" i="0" u="none" strike="noStrike" cap="none" normalizeH="0" baseline="0" noProof="0" dirty="0">
                <a:ln>
                  <a:noFill/>
                </a:ln>
                <a:solidFill>
                  <a:schemeClr val="tx1"/>
                </a:solidFill>
                <a:effectLst/>
              </a:rPr>
              <a:t>?</a:t>
            </a:r>
          </a:p>
          <a:p>
            <a:pPr marL="342900" marR="0" lvl="0" indent="-342900" algn="l" defTabSz="914400" rtl="0" eaLnBrk="0" fontAlgn="base" latinLnBrk="0" hangingPunct="0">
              <a:lnSpc>
                <a:spcPct val="100000"/>
              </a:lnSpc>
              <a:spcBef>
                <a:spcPct val="0"/>
              </a:spcBef>
              <a:spcAft>
                <a:spcPct val="0"/>
              </a:spcAft>
              <a:buClrTx/>
              <a:buSzTx/>
              <a:buFont typeface="+mj-lt"/>
              <a:buAutoNum type="arabicPeriod"/>
              <a:tabLst/>
            </a:pPr>
            <a:r>
              <a:rPr kumimoji="0" lang="en-GB" b="0" i="0" u="none" strike="noStrike" cap="none" normalizeH="0" baseline="0" noProof="0" dirty="0">
                <a:ln>
                  <a:noFill/>
                </a:ln>
                <a:solidFill>
                  <a:schemeClr val="tx1"/>
                </a:solidFill>
                <a:effectLst/>
              </a:rPr>
              <a:t>What is </a:t>
            </a:r>
            <a:r>
              <a:rPr kumimoji="0" lang="en-GB" b="1" i="0" u="none" strike="noStrike" cap="none" normalizeH="0" baseline="0" noProof="0" dirty="0">
                <a:ln>
                  <a:noFill/>
                </a:ln>
                <a:solidFill>
                  <a:schemeClr val="tx1"/>
                </a:solidFill>
                <a:effectLst/>
              </a:rPr>
              <a:t>60% of 300</a:t>
            </a:r>
            <a:r>
              <a:rPr kumimoji="0" lang="en-GB" b="0" i="0" u="none" strike="noStrike" cap="none" normalizeH="0" baseline="0" noProof="0" dirty="0">
                <a:ln>
                  <a:noFill/>
                </a:ln>
                <a:solidFill>
                  <a:schemeClr val="tx1"/>
                </a:solidFill>
                <a:effectLst/>
              </a:rPr>
              <a:t>?</a:t>
            </a:r>
          </a:p>
        </p:txBody>
      </p:sp>
    </p:spTree>
    <p:extLst>
      <p:ext uri="{BB962C8B-B14F-4D97-AF65-F5344CB8AC3E}">
        <p14:creationId xmlns:p14="http://schemas.microsoft.com/office/powerpoint/2010/main" val="419121090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90CF11-619B-A2AC-D8EA-494377F14D50}"/>
              </a:ext>
            </a:extLst>
          </p:cNvPr>
          <p:cNvSpPr>
            <a:spLocks noGrp="1"/>
          </p:cNvSpPr>
          <p:nvPr>
            <p:ph type="sldNum" sz="quarter" idx="11"/>
          </p:nvPr>
        </p:nvSpPr>
        <p:spPr/>
        <p:txBody>
          <a:bodyPr/>
          <a:lstStyle/>
          <a:p>
            <a:fld id="{DA2C159E-F13C-4A85-9A41-E7669D3E0D70}" type="slidenum">
              <a:rPr lang="en-GB" smtClean="0"/>
              <a:pPr/>
              <a:t>87</a:t>
            </a:fld>
            <a:endParaRPr lang="en-GB"/>
          </a:p>
        </p:txBody>
      </p:sp>
      <p:sp>
        <p:nvSpPr>
          <p:cNvPr id="3" name="Title 2">
            <a:extLst>
              <a:ext uri="{FF2B5EF4-FFF2-40B4-BE49-F238E27FC236}">
                <a16:creationId xmlns:a16="http://schemas.microsoft.com/office/drawing/2014/main" id="{7D26F053-B748-996D-03DE-BA004DC02447}"/>
              </a:ext>
            </a:extLst>
          </p:cNvPr>
          <p:cNvSpPr>
            <a:spLocks noGrp="1"/>
          </p:cNvSpPr>
          <p:nvPr>
            <p:ph type="title"/>
          </p:nvPr>
        </p:nvSpPr>
        <p:spPr>
          <a:xfrm>
            <a:off x="232950" y="249900"/>
            <a:ext cx="8437563" cy="1069234"/>
          </a:xfrm>
        </p:spPr>
        <p:txBody>
          <a:bodyPr>
            <a:noAutofit/>
          </a:bodyPr>
          <a:lstStyle/>
          <a:p>
            <a:r>
              <a:rPr lang="en-GB" noProof="0" dirty="0"/>
              <a:t>Calculating percentage of occurrence: Stage 1</a:t>
            </a:r>
          </a:p>
        </p:txBody>
      </p:sp>
      <p:sp>
        <p:nvSpPr>
          <p:cNvPr id="4" name="Text Placeholder 3">
            <a:extLst>
              <a:ext uri="{FF2B5EF4-FFF2-40B4-BE49-F238E27FC236}">
                <a16:creationId xmlns:a16="http://schemas.microsoft.com/office/drawing/2014/main" id="{EFA23457-5D47-168E-B1DC-D9291CFC70B3}"/>
              </a:ext>
            </a:extLst>
          </p:cNvPr>
          <p:cNvSpPr>
            <a:spLocks noGrp="1"/>
          </p:cNvSpPr>
          <p:nvPr>
            <p:ph type="body" sz="quarter" idx="12"/>
          </p:nvPr>
        </p:nvSpPr>
        <p:spPr>
          <a:xfrm>
            <a:off x="252751" y="1553706"/>
            <a:ext cx="7667625" cy="2978984"/>
          </a:xfrm>
        </p:spPr>
        <p:txBody>
          <a:bodyPr/>
          <a:lstStyle/>
          <a:p>
            <a:pPr lvl="1">
              <a:lnSpc>
                <a:spcPct val="100000"/>
              </a:lnSpc>
            </a:pPr>
            <a:r>
              <a:rPr lang="en-GB" noProof="0" dirty="0"/>
              <a:t>What is the total number of occurrences?</a:t>
            </a:r>
          </a:p>
          <a:p>
            <a:pPr lvl="1">
              <a:lnSpc>
                <a:spcPct val="100000"/>
              </a:lnSpc>
            </a:pPr>
            <a:r>
              <a:rPr lang="en-GB" noProof="0" dirty="0"/>
              <a:t>What is the total number of a specific occurrence?</a:t>
            </a:r>
          </a:p>
          <a:p>
            <a:endParaRPr lang="en-GB" noProof="0" dirty="0"/>
          </a:p>
          <a:p>
            <a:r>
              <a:rPr lang="en-GB" noProof="0" dirty="0"/>
              <a:t>Example:</a:t>
            </a:r>
          </a:p>
          <a:p>
            <a:r>
              <a:rPr lang="en-GB" noProof="0" dirty="0"/>
              <a:t>A mouse showed locomotion 6 times out of total of 20 recorded behaviours.</a:t>
            </a:r>
          </a:p>
          <a:p>
            <a:r>
              <a:rPr lang="en-GB" noProof="0" dirty="0"/>
              <a:t>Total occurrences = 20</a:t>
            </a:r>
          </a:p>
          <a:p>
            <a:r>
              <a:rPr lang="en-GB" noProof="0" dirty="0"/>
              <a:t>Locomotion = 6</a:t>
            </a:r>
          </a:p>
        </p:txBody>
      </p:sp>
      <p:sp>
        <p:nvSpPr>
          <p:cNvPr id="5" name="Footer Placeholder 4">
            <a:extLst>
              <a:ext uri="{FF2B5EF4-FFF2-40B4-BE49-F238E27FC236}">
                <a16:creationId xmlns:a16="http://schemas.microsoft.com/office/drawing/2014/main" id="{7C75E1D0-C925-464D-63F8-56BCB6119BC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96888390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AB4CAB8-D215-49AB-1B0C-BFAE036A88F4}"/>
              </a:ext>
            </a:extLst>
          </p:cNvPr>
          <p:cNvSpPr>
            <a:spLocks noGrp="1"/>
          </p:cNvSpPr>
          <p:nvPr>
            <p:ph type="sldNum" sz="quarter" idx="11"/>
          </p:nvPr>
        </p:nvSpPr>
        <p:spPr/>
        <p:txBody>
          <a:bodyPr/>
          <a:lstStyle/>
          <a:p>
            <a:fld id="{DA2C159E-F13C-4A85-9A41-E7669D3E0D70}" type="slidenum">
              <a:rPr lang="en-GB" smtClean="0"/>
              <a:pPr/>
              <a:t>88</a:t>
            </a:fld>
            <a:endParaRPr lang="en-GB" dirty="0"/>
          </a:p>
        </p:txBody>
      </p:sp>
      <p:sp>
        <p:nvSpPr>
          <p:cNvPr id="3" name="Title 2">
            <a:extLst>
              <a:ext uri="{FF2B5EF4-FFF2-40B4-BE49-F238E27FC236}">
                <a16:creationId xmlns:a16="http://schemas.microsoft.com/office/drawing/2014/main" id="{66E6A0BD-EA53-A69A-37C4-82E3735E6D69}"/>
              </a:ext>
            </a:extLst>
          </p:cNvPr>
          <p:cNvSpPr>
            <a:spLocks noGrp="1"/>
          </p:cNvSpPr>
          <p:nvPr>
            <p:ph type="title"/>
          </p:nvPr>
        </p:nvSpPr>
        <p:spPr/>
        <p:txBody>
          <a:bodyPr>
            <a:normAutofit fontScale="90000"/>
          </a:bodyPr>
          <a:lstStyle/>
          <a:p>
            <a:r>
              <a:rPr lang="en-GB" dirty="0"/>
              <a:t>Calculating percentage of occurrence:</a:t>
            </a:r>
            <a:br>
              <a:rPr lang="en-GB" dirty="0"/>
            </a:br>
            <a:r>
              <a:rPr lang="en-GB" dirty="0"/>
              <a:t>Stage 2</a:t>
            </a:r>
          </a:p>
        </p:txBody>
      </p:sp>
      <p:sp>
        <p:nvSpPr>
          <p:cNvPr id="4" name="Text Placeholder 3">
            <a:extLst>
              <a:ext uri="{FF2B5EF4-FFF2-40B4-BE49-F238E27FC236}">
                <a16:creationId xmlns:a16="http://schemas.microsoft.com/office/drawing/2014/main" id="{0E6D738C-A017-1D7D-7D3C-CA87F2702AC8}"/>
              </a:ext>
            </a:extLst>
          </p:cNvPr>
          <p:cNvSpPr>
            <a:spLocks noGrp="1"/>
          </p:cNvSpPr>
          <p:nvPr>
            <p:ph type="body" sz="quarter" idx="12"/>
          </p:nvPr>
        </p:nvSpPr>
        <p:spPr>
          <a:xfrm>
            <a:off x="232950" y="1386808"/>
            <a:ext cx="8195682" cy="3260867"/>
          </a:xfrm>
        </p:spPr>
        <p:txBody>
          <a:bodyPr/>
          <a:lstStyle/>
          <a:p>
            <a:pPr lvl="1">
              <a:lnSpc>
                <a:spcPct val="100000"/>
              </a:lnSpc>
            </a:pPr>
            <a:r>
              <a:rPr lang="en-GB" dirty="0"/>
              <a:t>Divide specific occurrence by total number of occurrences.</a:t>
            </a:r>
          </a:p>
          <a:p>
            <a:pPr lvl="1">
              <a:lnSpc>
                <a:spcPct val="100000"/>
              </a:lnSpc>
            </a:pPr>
            <a:r>
              <a:rPr lang="en-GB" dirty="0"/>
              <a:t>Multiply by 100.</a:t>
            </a:r>
          </a:p>
          <a:p>
            <a:endParaRPr lang="en-GB" dirty="0"/>
          </a:p>
          <a:p>
            <a:r>
              <a:rPr lang="en-GB" dirty="0"/>
              <a:t>Example:</a:t>
            </a:r>
          </a:p>
          <a:p>
            <a:r>
              <a:rPr lang="en-GB" dirty="0"/>
              <a:t>6 ÷ 20 = 0.3</a:t>
            </a:r>
          </a:p>
          <a:p>
            <a:r>
              <a:rPr lang="en-GB" dirty="0"/>
              <a:t>0.3 x 100 = 30</a:t>
            </a:r>
          </a:p>
          <a:p>
            <a:r>
              <a:rPr lang="en-GB" dirty="0"/>
              <a:t>Answer to the example: </a:t>
            </a:r>
            <a:br>
              <a:rPr lang="en-GB" dirty="0"/>
            </a:br>
            <a:r>
              <a:rPr lang="en-GB" dirty="0"/>
              <a:t>30% of the behaviours observed were locomotion. </a:t>
            </a:r>
          </a:p>
        </p:txBody>
      </p:sp>
      <p:sp>
        <p:nvSpPr>
          <p:cNvPr id="5" name="Footer Placeholder 4">
            <a:extLst>
              <a:ext uri="{FF2B5EF4-FFF2-40B4-BE49-F238E27FC236}">
                <a16:creationId xmlns:a16="http://schemas.microsoft.com/office/drawing/2014/main" id="{B3223C9F-EDED-F1CD-9BB2-32BC720C27E8}"/>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17863370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3CE5E-C8E2-4589-6786-3803A562C09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46B21D1-9C5E-E12E-2260-A1E692A55858}"/>
              </a:ext>
            </a:extLst>
          </p:cNvPr>
          <p:cNvSpPr>
            <a:spLocks noGrp="1"/>
          </p:cNvSpPr>
          <p:nvPr>
            <p:ph type="sldNum" sz="quarter" idx="11"/>
          </p:nvPr>
        </p:nvSpPr>
        <p:spPr/>
        <p:txBody>
          <a:bodyPr/>
          <a:lstStyle/>
          <a:p>
            <a:fld id="{DA2C159E-F13C-4A85-9A41-E7669D3E0D70}" type="slidenum">
              <a:rPr lang="en-GB" smtClean="0"/>
              <a:pPr/>
              <a:t>89</a:t>
            </a:fld>
            <a:endParaRPr lang="en-GB"/>
          </a:p>
        </p:txBody>
      </p:sp>
      <p:sp>
        <p:nvSpPr>
          <p:cNvPr id="3" name="Title 2">
            <a:extLst>
              <a:ext uri="{FF2B5EF4-FFF2-40B4-BE49-F238E27FC236}">
                <a16:creationId xmlns:a16="http://schemas.microsoft.com/office/drawing/2014/main" id="{801A7229-51D9-96DD-480D-3AE6022DDE0B}"/>
              </a:ext>
            </a:extLst>
          </p:cNvPr>
          <p:cNvSpPr>
            <a:spLocks noGrp="1"/>
          </p:cNvSpPr>
          <p:nvPr>
            <p:ph type="title"/>
          </p:nvPr>
        </p:nvSpPr>
        <p:spPr/>
        <p:txBody>
          <a:bodyPr>
            <a:normAutofit fontScale="90000"/>
          </a:bodyPr>
          <a:lstStyle/>
          <a:p>
            <a:r>
              <a:rPr lang="en-GB" sz="4000" b="1" dirty="0"/>
              <a:t>Task: Behaviour percentages</a:t>
            </a:r>
            <a:br>
              <a:rPr lang="en-GB" dirty="0"/>
            </a:br>
            <a:endParaRPr lang="en-GB" dirty="0"/>
          </a:p>
        </p:txBody>
      </p:sp>
      <p:sp>
        <p:nvSpPr>
          <p:cNvPr id="4" name="Text Placeholder 3">
            <a:extLst>
              <a:ext uri="{FF2B5EF4-FFF2-40B4-BE49-F238E27FC236}">
                <a16:creationId xmlns:a16="http://schemas.microsoft.com/office/drawing/2014/main" id="{F1F2BABA-4279-6554-A645-5786A9549958}"/>
              </a:ext>
            </a:extLst>
          </p:cNvPr>
          <p:cNvSpPr>
            <a:spLocks noGrp="1"/>
          </p:cNvSpPr>
          <p:nvPr>
            <p:ph type="body" sz="quarter" idx="12"/>
          </p:nvPr>
        </p:nvSpPr>
        <p:spPr/>
        <p:txBody>
          <a:bodyPr/>
          <a:lstStyle/>
          <a:p>
            <a:r>
              <a:rPr lang="en-GB" dirty="0"/>
              <a:t>Using one of the Ethogram templates you completed in lesson 4, calculate the percentages of the behaviours.</a:t>
            </a:r>
          </a:p>
        </p:txBody>
      </p:sp>
      <p:sp>
        <p:nvSpPr>
          <p:cNvPr id="5" name="Footer Placeholder 4">
            <a:extLst>
              <a:ext uri="{FF2B5EF4-FFF2-40B4-BE49-F238E27FC236}">
                <a16:creationId xmlns:a16="http://schemas.microsoft.com/office/drawing/2014/main" id="{266F0A32-3994-36C5-478E-CD303DD1D689}"/>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837525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normAutofit/>
          </a:bodyPr>
          <a:lstStyle/>
          <a:p>
            <a:r>
              <a:rPr lang="en-GB" dirty="0">
                <a:cs typeface="Arial"/>
              </a:rPr>
              <a:t>Causes of atypical behaviour </a:t>
            </a:r>
            <a:endParaRPr lang="en-GB" dirty="0"/>
          </a:p>
        </p:txBody>
      </p:sp>
      <p:sp>
        <p:nvSpPr>
          <p:cNvPr id="5" name="Text Placeholder 4"/>
          <p:cNvSpPr>
            <a:spLocks noGrp="1"/>
          </p:cNvSpPr>
          <p:nvPr>
            <p:ph type="body" sz="quarter" idx="12"/>
          </p:nvPr>
        </p:nvSpPr>
        <p:spPr>
          <a:xfrm>
            <a:off x="234000" y="986400"/>
            <a:ext cx="8436513" cy="3601574"/>
          </a:xfrm>
        </p:spPr>
        <p:txBody>
          <a:bodyPr vert="horz" lIns="0" tIns="0" rIns="0" bIns="0" rtlCol="0" anchor="t">
            <a:noAutofit/>
          </a:bodyPr>
          <a:lstStyle/>
          <a:p>
            <a:pPr lvl="1">
              <a:lnSpc>
                <a:spcPct val="100000"/>
              </a:lnSpc>
            </a:pPr>
            <a:r>
              <a:rPr lang="en-GB" dirty="0"/>
              <a:t>Underlying cause: chronic stress, pain, frustration, ill health. </a:t>
            </a:r>
          </a:p>
          <a:p>
            <a:pPr lvl="1">
              <a:lnSpc>
                <a:spcPct val="100000"/>
              </a:lnSpc>
            </a:pPr>
            <a:r>
              <a:rPr lang="en-GB" dirty="0"/>
              <a:t>The following can be due to poor management, care </a:t>
            </a:r>
            <a:br>
              <a:rPr lang="en-GB" dirty="0"/>
            </a:br>
            <a:r>
              <a:rPr lang="en-GB" dirty="0"/>
              <a:t>and welfare: </a:t>
            </a:r>
          </a:p>
          <a:p>
            <a:pPr lvl="2"/>
            <a:r>
              <a:rPr lang="en-GB" dirty="0"/>
              <a:t>confinement</a:t>
            </a:r>
            <a:endParaRPr lang="en-GB" dirty="0">
              <a:cs typeface="Arial"/>
            </a:endParaRPr>
          </a:p>
          <a:p>
            <a:pPr lvl="2"/>
            <a:r>
              <a:rPr lang="en-GB" dirty="0">
                <a:cs typeface="Arial"/>
              </a:rPr>
              <a:t>unsuitable environment and or diet</a:t>
            </a:r>
          </a:p>
          <a:p>
            <a:pPr lvl="2"/>
            <a:r>
              <a:rPr lang="en-GB" dirty="0">
                <a:cs typeface="Arial"/>
              </a:rPr>
              <a:t>inappropriate social grouping.</a:t>
            </a:r>
          </a:p>
          <a:p>
            <a:pPr lvl="1"/>
            <a:r>
              <a:rPr lang="en-GB" dirty="0">
                <a:cs typeface="Arial"/>
              </a:rPr>
              <a:t>Consider the five welfare needs.</a:t>
            </a:r>
          </a:p>
          <a:p>
            <a:pPr marL="0" lvl="1" indent="0">
              <a:buNone/>
            </a:pPr>
            <a:endParaRPr lang="en-GB" dirty="0">
              <a:cs typeface="Arial"/>
            </a:endParaRPr>
          </a:p>
          <a:p>
            <a:pPr indent="0">
              <a:lnSpc>
                <a:spcPct val="100000"/>
              </a:lnSpc>
              <a:buNone/>
            </a:pPr>
            <a:endParaRPr lang="en-GB" sz="2400" dirty="0">
              <a:cs typeface="Arial"/>
            </a:endParaRP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0"/>
          </p:nvPr>
        </p:nvSpPr>
        <p:spPr>
          <a:xfrm>
            <a:off x="234000" y="4767263"/>
            <a:ext cx="7686376" cy="273844"/>
          </a:xfrm>
        </p:spPr>
        <p:txBody>
          <a:bodyPr/>
          <a:lstStyle/>
          <a:p>
            <a:r>
              <a:rPr lang="en-GB"/>
              <a:t>Education &amp; Training Foundation</a:t>
            </a:r>
          </a:p>
        </p:txBody>
      </p:sp>
      <p:sp>
        <p:nvSpPr>
          <p:cNvPr id="4" name="Slide Number Placeholder 3"/>
          <p:cNvSpPr>
            <a:spLocks noGrp="1"/>
          </p:cNvSpPr>
          <p:nvPr>
            <p:ph type="sldNum" sz="quarter" idx="11"/>
          </p:nvPr>
        </p:nvSpPr>
        <p:spPr/>
        <p:txBody>
          <a:bodyPr/>
          <a:lstStyle/>
          <a:p>
            <a:fld id="{DA2C159E-F13C-4A85-9A41-E7669D3E0D70}" type="slidenum">
              <a:rPr lang="en-GB" smtClean="0"/>
              <a:pPr/>
              <a:t>9</a:t>
            </a:fld>
            <a:endParaRPr lang="en-GB"/>
          </a:p>
        </p:txBody>
      </p:sp>
    </p:spTree>
    <p:extLst>
      <p:ext uri="{BB962C8B-B14F-4D97-AF65-F5344CB8AC3E}">
        <p14:creationId xmlns:p14="http://schemas.microsoft.com/office/powerpoint/2010/main" val="11453034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2E8DD7-3D84-731F-E6CE-B00A0CA9E039}"/>
              </a:ext>
            </a:extLst>
          </p:cNvPr>
          <p:cNvSpPr>
            <a:spLocks noGrp="1"/>
          </p:cNvSpPr>
          <p:nvPr>
            <p:ph type="sldNum" sz="quarter" idx="11"/>
          </p:nvPr>
        </p:nvSpPr>
        <p:spPr/>
        <p:txBody>
          <a:bodyPr/>
          <a:lstStyle/>
          <a:p>
            <a:fld id="{DA2C159E-F13C-4A85-9A41-E7669D3E0D70}" type="slidenum">
              <a:rPr lang="en-GB" smtClean="0"/>
              <a:pPr/>
              <a:t>90</a:t>
            </a:fld>
            <a:endParaRPr lang="en-GB"/>
          </a:p>
        </p:txBody>
      </p:sp>
      <p:sp>
        <p:nvSpPr>
          <p:cNvPr id="3" name="Title 2">
            <a:extLst>
              <a:ext uri="{FF2B5EF4-FFF2-40B4-BE49-F238E27FC236}">
                <a16:creationId xmlns:a16="http://schemas.microsoft.com/office/drawing/2014/main" id="{0B85205F-65F8-4298-8C62-14319D93FCC6}"/>
              </a:ext>
            </a:extLst>
          </p:cNvPr>
          <p:cNvSpPr>
            <a:spLocks noGrp="1"/>
          </p:cNvSpPr>
          <p:nvPr>
            <p:ph type="title"/>
          </p:nvPr>
        </p:nvSpPr>
        <p:spPr>
          <a:xfrm>
            <a:off x="232950" y="249901"/>
            <a:ext cx="8230329" cy="623860"/>
          </a:xfrm>
        </p:spPr>
        <p:txBody>
          <a:bodyPr>
            <a:normAutofit/>
          </a:bodyPr>
          <a:lstStyle/>
          <a:p>
            <a:r>
              <a:rPr lang="en-GB" dirty="0"/>
              <a:t>Displaying data</a:t>
            </a:r>
          </a:p>
        </p:txBody>
      </p:sp>
      <p:sp>
        <p:nvSpPr>
          <p:cNvPr id="5" name="Footer Placeholder 4">
            <a:extLst>
              <a:ext uri="{FF2B5EF4-FFF2-40B4-BE49-F238E27FC236}">
                <a16:creationId xmlns:a16="http://schemas.microsoft.com/office/drawing/2014/main" id="{D7E250B1-3495-31F2-E512-0126A0B181C7}"/>
              </a:ext>
            </a:extLst>
          </p:cNvPr>
          <p:cNvSpPr>
            <a:spLocks noGrp="1"/>
          </p:cNvSpPr>
          <p:nvPr>
            <p:ph type="ftr" sz="quarter" idx="10"/>
          </p:nvPr>
        </p:nvSpPr>
        <p:spPr/>
        <p:txBody>
          <a:bodyPr/>
          <a:lstStyle/>
          <a:p>
            <a:r>
              <a:rPr lang="en-GB"/>
              <a:t>Education &amp; Training Foundation</a:t>
            </a:r>
          </a:p>
        </p:txBody>
      </p:sp>
      <p:pic>
        <p:nvPicPr>
          <p:cNvPr id="6147" name="Picture 3" descr="Nutritional requirements charts for four animals: Cat (carnivore), Dog (omnivore), Horse (herbivore), and Rabbit (herbivore). Each chart displays the percentage breakdown of Protein, Fat, Carbohydrates, and Other nutrients in their diets. Cats require the highest protein (40%), while herbivores like Horses and Rabbits have lower protein needs (4% and 3%, respectively). Dogs show moderate protein requirements (22%).Output image">
            <a:extLst>
              <a:ext uri="{FF2B5EF4-FFF2-40B4-BE49-F238E27FC236}">
                <a16:creationId xmlns:a16="http://schemas.microsoft.com/office/drawing/2014/main" id="{D50F228B-8ECC-5503-0ADE-7E7BCCA57A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4926" y="934403"/>
            <a:ext cx="7686376" cy="3678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170581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BE85BD6-39DC-8EF0-0BD3-CEEA25C5F61D}"/>
              </a:ext>
            </a:extLst>
          </p:cNvPr>
          <p:cNvSpPr>
            <a:spLocks noGrp="1"/>
          </p:cNvSpPr>
          <p:nvPr>
            <p:ph type="sldNum" sz="quarter" idx="11"/>
          </p:nvPr>
        </p:nvSpPr>
        <p:spPr/>
        <p:txBody>
          <a:bodyPr/>
          <a:lstStyle/>
          <a:p>
            <a:fld id="{DA2C159E-F13C-4A85-9A41-E7669D3E0D70}" type="slidenum">
              <a:rPr lang="en-GB" smtClean="0"/>
              <a:pPr/>
              <a:t>91</a:t>
            </a:fld>
            <a:endParaRPr lang="en-GB"/>
          </a:p>
        </p:txBody>
      </p:sp>
      <p:sp>
        <p:nvSpPr>
          <p:cNvPr id="3" name="Title 2">
            <a:extLst>
              <a:ext uri="{FF2B5EF4-FFF2-40B4-BE49-F238E27FC236}">
                <a16:creationId xmlns:a16="http://schemas.microsoft.com/office/drawing/2014/main" id="{D704ADAD-BB6F-010A-9794-9C48DC11D848}"/>
              </a:ext>
            </a:extLst>
          </p:cNvPr>
          <p:cNvSpPr>
            <a:spLocks noGrp="1"/>
          </p:cNvSpPr>
          <p:nvPr>
            <p:ph type="title"/>
          </p:nvPr>
        </p:nvSpPr>
        <p:spPr/>
        <p:txBody>
          <a:bodyPr/>
          <a:lstStyle/>
          <a:p>
            <a:r>
              <a:rPr lang="en-US" dirty="0"/>
              <a:t>Step 1: Prepare the data</a:t>
            </a:r>
            <a:endParaRPr lang="en-GB" dirty="0"/>
          </a:p>
        </p:txBody>
      </p:sp>
      <p:sp>
        <p:nvSpPr>
          <p:cNvPr id="4" name="Text Placeholder 3">
            <a:extLst>
              <a:ext uri="{FF2B5EF4-FFF2-40B4-BE49-F238E27FC236}">
                <a16:creationId xmlns:a16="http://schemas.microsoft.com/office/drawing/2014/main" id="{C04A0ECF-2ACD-3126-070C-4FEB5B933DF5}"/>
              </a:ext>
            </a:extLst>
          </p:cNvPr>
          <p:cNvSpPr>
            <a:spLocks noGrp="1"/>
          </p:cNvSpPr>
          <p:nvPr>
            <p:ph type="body" sz="quarter" idx="12"/>
          </p:nvPr>
        </p:nvSpPr>
        <p:spPr/>
        <p:txBody>
          <a:bodyPr/>
          <a:lstStyle/>
          <a:p>
            <a:pPr lvl="1">
              <a:lnSpc>
                <a:spcPct val="100000"/>
              </a:lnSpc>
            </a:pPr>
            <a:r>
              <a:rPr lang="en-US" dirty="0"/>
              <a:t>List the categories (e.g. macronutrients: protein, fat, carbohydrates) in one column.</a:t>
            </a:r>
          </a:p>
          <a:p>
            <a:pPr lvl="1">
              <a:lnSpc>
                <a:spcPct val="100000"/>
              </a:lnSpc>
            </a:pPr>
            <a:r>
              <a:rPr lang="en-US" dirty="0"/>
              <a:t>Next to each category, enter the corresponding percentage values.</a:t>
            </a:r>
          </a:p>
          <a:p>
            <a:pPr lvl="1">
              <a:lnSpc>
                <a:spcPct val="100000"/>
              </a:lnSpc>
            </a:pPr>
            <a:r>
              <a:rPr lang="en-US" dirty="0"/>
              <a:t>Make sure the percentages add up to 100%.</a:t>
            </a:r>
            <a:endParaRPr lang="en-GB" dirty="0"/>
          </a:p>
        </p:txBody>
      </p:sp>
      <p:sp>
        <p:nvSpPr>
          <p:cNvPr id="5" name="Footer Placeholder 4">
            <a:extLst>
              <a:ext uri="{FF2B5EF4-FFF2-40B4-BE49-F238E27FC236}">
                <a16:creationId xmlns:a16="http://schemas.microsoft.com/office/drawing/2014/main" id="{2B5E6C5B-FFD5-CE6F-A267-0E39D2901045}"/>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65216773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CE14F88-3BEF-E404-8ECB-92E831A9CCBD}"/>
              </a:ext>
            </a:extLst>
          </p:cNvPr>
          <p:cNvSpPr>
            <a:spLocks noGrp="1"/>
          </p:cNvSpPr>
          <p:nvPr>
            <p:ph type="sldNum" sz="quarter" idx="11"/>
          </p:nvPr>
        </p:nvSpPr>
        <p:spPr/>
        <p:txBody>
          <a:bodyPr/>
          <a:lstStyle/>
          <a:p>
            <a:fld id="{DA2C159E-F13C-4A85-9A41-E7669D3E0D70}" type="slidenum">
              <a:rPr lang="en-GB" smtClean="0"/>
              <a:pPr/>
              <a:t>92</a:t>
            </a:fld>
            <a:endParaRPr lang="en-GB"/>
          </a:p>
        </p:txBody>
      </p:sp>
      <p:sp>
        <p:nvSpPr>
          <p:cNvPr id="3" name="Title 2">
            <a:extLst>
              <a:ext uri="{FF2B5EF4-FFF2-40B4-BE49-F238E27FC236}">
                <a16:creationId xmlns:a16="http://schemas.microsoft.com/office/drawing/2014/main" id="{57F3C694-CE74-E613-AE85-A64D026D6D12}"/>
              </a:ext>
            </a:extLst>
          </p:cNvPr>
          <p:cNvSpPr>
            <a:spLocks noGrp="1"/>
          </p:cNvSpPr>
          <p:nvPr>
            <p:ph type="title"/>
          </p:nvPr>
        </p:nvSpPr>
        <p:spPr/>
        <p:txBody>
          <a:bodyPr/>
          <a:lstStyle/>
          <a:p>
            <a:r>
              <a:rPr lang="en-US" dirty="0"/>
              <a:t>Step 2: Select the data</a:t>
            </a:r>
            <a:endParaRPr lang="en-GB" dirty="0"/>
          </a:p>
        </p:txBody>
      </p:sp>
      <p:sp>
        <p:nvSpPr>
          <p:cNvPr id="4" name="Text Placeholder 3">
            <a:extLst>
              <a:ext uri="{FF2B5EF4-FFF2-40B4-BE49-F238E27FC236}">
                <a16:creationId xmlns:a16="http://schemas.microsoft.com/office/drawing/2014/main" id="{54B5114E-A562-47A5-5622-41D6EBA8D1D8}"/>
              </a:ext>
            </a:extLst>
          </p:cNvPr>
          <p:cNvSpPr>
            <a:spLocks noGrp="1"/>
          </p:cNvSpPr>
          <p:nvPr>
            <p:ph type="body" sz="quarter" idx="12"/>
          </p:nvPr>
        </p:nvSpPr>
        <p:spPr/>
        <p:txBody>
          <a:bodyPr/>
          <a:lstStyle/>
          <a:p>
            <a:pPr lvl="1">
              <a:lnSpc>
                <a:spcPct val="100000"/>
              </a:lnSpc>
            </a:pPr>
            <a:r>
              <a:rPr lang="en-US" dirty="0"/>
              <a:t>Click and drag to highlight both the category names and their percentage values.</a:t>
            </a:r>
          </a:p>
          <a:p>
            <a:pPr lvl="1">
              <a:lnSpc>
                <a:spcPct val="100000"/>
              </a:lnSpc>
            </a:pPr>
            <a:r>
              <a:rPr lang="en-US" dirty="0"/>
              <a:t>Ensure you include headers if you have them.</a:t>
            </a:r>
            <a:endParaRPr lang="en-GB" dirty="0"/>
          </a:p>
        </p:txBody>
      </p:sp>
      <p:sp>
        <p:nvSpPr>
          <p:cNvPr id="5" name="Footer Placeholder 4">
            <a:extLst>
              <a:ext uri="{FF2B5EF4-FFF2-40B4-BE49-F238E27FC236}">
                <a16:creationId xmlns:a16="http://schemas.microsoft.com/office/drawing/2014/main" id="{03A33D06-9921-D050-8E71-736A66A4AF7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92461801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58EF0AF-18F3-C13B-E718-88CBD175CBF8}"/>
              </a:ext>
            </a:extLst>
          </p:cNvPr>
          <p:cNvSpPr>
            <a:spLocks noGrp="1"/>
          </p:cNvSpPr>
          <p:nvPr>
            <p:ph type="sldNum" sz="quarter" idx="11"/>
          </p:nvPr>
        </p:nvSpPr>
        <p:spPr/>
        <p:txBody>
          <a:bodyPr/>
          <a:lstStyle/>
          <a:p>
            <a:fld id="{DA2C159E-F13C-4A85-9A41-E7669D3E0D70}" type="slidenum">
              <a:rPr lang="en-GB" smtClean="0"/>
              <a:pPr/>
              <a:t>93</a:t>
            </a:fld>
            <a:endParaRPr lang="en-GB"/>
          </a:p>
        </p:txBody>
      </p:sp>
      <p:sp>
        <p:nvSpPr>
          <p:cNvPr id="3" name="Title 2">
            <a:extLst>
              <a:ext uri="{FF2B5EF4-FFF2-40B4-BE49-F238E27FC236}">
                <a16:creationId xmlns:a16="http://schemas.microsoft.com/office/drawing/2014/main" id="{DE3A7B52-4232-C663-1E21-D08A0EB1D5A9}"/>
              </a:ext>
            </a:extLst>
          </p:cNvPr>
          <p:cNvSpPr>
            <a:spLocks noGrp="1"/>
          </p:cNvSpPr>
          <p:nvPr>
            <p:ph type="title"/>
          </p:nvPr>
        </p:nvSpPr>
        <p:spPr/>
        <p:txBody>
          <a:bodyPr/>
          <a:lstStyle/>
          <a:p>
            <a:r>
              <a:rPr lang="en-US" dirty="0"/>
              <a:t>Step 3: Insert pie chart</a:t>
            </a:r>
            <a:endParaRPr lang="en-GB" dirty="0"/>
          </a:p>
        </p:txBody>
      </p:sp>
      <p:sp>
        <p:nvSpPr>
          <p:cNvPr id="4" name="Text Placeholder 3">
            <a:extLst>
              <a:ext uri="{FF2B5EF4-FFF2-40B4-BE49-F238E27FC236}">
                <a16:creationId xmlns:a16="http://schemas.microsoft.com/office/drawing/2014/main" id="{6069B9B7-A1B1-D3B1-7F9D-1483DFDA63CD}"/>
              </a:ext>
            </a:extLst>
          </p:cNvPr>
          <p:cNvSpPr>
            <a:spLocks noGrp="1"/>
          </p:cNvSpPr>
          <p:nvPr>
            <p:ph type="body" sz="quarter" idx="12"/>
          </p:nvPr>
        </p:nvSpPr>
        <p:spPr/>
        <p:txBody>
          <a:bodyPr/>
          <a:lstStyle/>
          <a:p>
            <a:pPr lvl="1">
              <a:lnSpc>
                <a:spcPct val="100000"/>
              </a:lnSpc>
            </a:pPr>
            <a:r>
              <a:rPr lang="en-US" dirty="0"/>
              <a:t>Go to the Insert tab on the Excel ribbon.</a:t>
            </a:r>
          </a:p>
          <a:p>
            <a:pPr lvl="1">
              <a:lnSpc>
                <a:spcPct val="100000"/>
              </a:lnSpc>
            </a:pPr>
            <a:r>
              <a:rPr lang="en-US" dirty="0"/>
              <a:t>Click on the pie chart icon.</a:t>
            </a:r>
          </a:p>
          <a:p>
            <a:pPr lvl="1">
              <a:lnSpc>
                <a:spcPct val="100000"/>
              </a:lnSpc>
            </a:pPr>
            <a:r>
              <a:rPr lang="en-US" dirty="0"/>
              <a:t>Choose a pie chart style (e.g. 2D Pie).</a:t>
            </a:r>
            <a:endParaRPr lang="en-GB" dirty="0"/>
          </a:p>
        </p:txBody>
      </p:sp>
      <p:sp>
        <p:nvSpPr>
          <p:cNvPr id="5" name="Footer Placeholder 4">
            <a:extLst>
              <a:ext uri="{FF2B5EF4-FFF2-40B4-BE49-F238E27FC236}">
                <a16:creationId xmlns:a16="http://schemas.microsoft.com/office/drawing/2014/main" id="{5A9B19C7-1A65-87CD-69B9-C8DF4A4DC6D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69850244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0937C22-4C3B-F544-605C-0C422D324AA2}"/>
              </a:ext>
            </a:extLst>
          </p:cNvPr>
          <p:cNvSpPr>
            <a:spLocks noGrp="1"/>
          </p:cNvSpPr>
          <p:nvPr>
            <p:ph type="sldNum" sz="quarter" idx="11"/>
          </p:nvPr>
        </p:nvSpPr>
        <p:spPr/>
        <p:txBody>
          <a:bodyPr/>
          <a:lstStyle/>
          <a:p>
            <a:fld id="{DA2C159E-F13C-4A85-9A41-E7669D3E0D70}" type="slidenum">
              <a:rPr lang="en-GB" smtClean="0"/>
              <a:pPr/>
              <a:t>94</a:t>
            </a:fld>
            <a:endParaRPr lang="en-GB"/>
          </a:p>
        </p:txBody>
      </p:sp>
      <p:sp>
        <p:nvSpPr>
          <p:cNvPr id="3" name="Title 2">
            <a:extLst>
              <a:ext uri="{FF2B5EF4-FFF2-40B4-BE49-F238E27FC236}">
                <a16:creationId xmlns:a16="http://schemas.microsoft.com/office/drawing/2014/main" id="{4110B752-9A24-D826-CBEE-73E574D70E8C}"/>
              </a:ext>
            </a:extLst>
          </p:cNvPr>
          <p:cNvSpPr>
            <a:spLocks noGrp="1"/>
          </p:cNvSpPr>
          <p:nvPr>
            <p:ph type="title"/>
          </p:nvPr>
        </p:nvSpPr>
        <p:spPr/>
        <p:txBody>
          <a:bodyPr/>
          <a:lstStyle/>
          <a:p>
            <a:r>
              <a:rPr lang="en-US" dirty="0"/>
              <a:t>Step 4: Format the pie chart</a:t>
            </a:r>
            <a:endParaRPr lang="en-GB" dirty="0"/>
          </a:p>
        </p:txBody>
      </p:sp>
      <p:sp>
        <p:nvSpPr>
          <p:cNvPr id="4" name="Text Placeholder 3">
            <a:extLst>
              <a:ext uri="{FF2B5EF4-FFF2-40B4-BE49-F238E27FC236}">
                <a16:creationId xmlns:a16="http://schemas.microsoft.com/office/drawing/2014/main" id="{21CD383F-9093-F88C-BBE7-C0C8DD358A1B}"/>
              </a:ext>
            </a:extLst>
          </p:cNvPr>
          <p:cNvSpPr>
            <a:spLocks noGrp="1"/>
          </p:cNvSpPr>
          <p:nvPr>
            <p:ph type="body" sz="quarter" idx="12"/>
          </p:nvPr>
        </p:nvSpPr>
        <p:spPr/>
        <p:txBody>
          <a:bodyPr/>
          <a:lstStyle/>
          <a:p>
            <a:pPr lvl="1">
              <a:lnSpc>
                <a:spcPct val="100000"/>
              </a:lnSpc>
            </a:pPr>
            <a:r>
              <a:rPr lang="en-US" dirty="0"/>
              <a:t>Click on the chart to reveal chart tools.</a:t>
            </a:r>
          </a:p>
          <a:p>
            <a:pPr lvl="1">
              <a:lnSpc>
                <a:spcPct val="100000"/>
              </a:lnSpc>
            </a:pPr>
            <a:r>
              <a:rPr lang="en-US" dirty="0"/>
              <a:t>Add data labels by clicking on the ‘Add chart elements’ (the plus icon) and then selecting ‘Data labels’ in the menu.</a:t>
            </a:r>
          </a:p>
          <a:p>
            <a:pPr lvl="1">
              <a:lnSpc>
                <a:spcPct val="100000"/>
              </a:lnSpc>
            </a:pPr>
            <a:r>
              <a:rPr lang="en-US" dirty="0"/>
              <a:t>Format labels to show percentages for clarity.</a:t>
            </a:r>
          </a:p>
          <a:p>
            <a:pPr lvl="1">
              <a:lnSpc>
                <a:spcPct val="100000"/>
              </a:lnSpc>
            </a:pPr>
            <a:r>
              <a:rPr lang="en-US" dirty="0"/>
              <a:t>Adjust chart title to describe the data.</a:t>
            </a:r>
            <a:endParaRPr lang="en-GB" dirty="0"/>
          </a:p>
        </p:txBody>
      </p:sp>
      <p:sp>
        <p:nvSpPr>
          <p:cNvPr id="5" name="Footer Placeholder 4">
            <a:extLst>
              <a:ext uri="{FF2B5EF4-FFF2-40B4-BE49-F238E27FC236}">
                <a16:creationId xmlns:a16="http://schemas.microsoft.com/office/drawing/2014/main" id="{202601B3-9487-8E15-9F71-40F16E9B2FD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936759559"/>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7CBC5B-6581-A9AC-0393-5FFC17C4FA62}"/>
              </a:ext>
            </a:extLst>
          </p:cNvPr>
          <p:cNvSpPr>
            <a:spLocks noGrp="1"/>
          </p:cNvSpPr>
          <p:nvPr>
            <p:ph type="sldNum" sz="quarter" idx="11"/>
          </p:nvPr>
        </p:nvSpPr>
        <p:spPr/>
        <p:txBody>
          <a:bodyPr/>
          <a:lstStyle/>
          <a:p>
            <a:fld id="{DA2C159E-F13C-4A85-9A41-E7669D3E0D70}" type="slidenum">
              <a:rPr lang="en-GB" smtClean="0"/>
              <a:pPr/>
              <a:t>95</a:t>
            </a:fld>
            <a:endParaRPr lang="en-GB"/>
          </a:p>
        </p:txBody>
      </p:sp>
      <p:sp>
        <p:nvSpPr>
          <p:cNvPr id="3" name="Title 2">
            <a:extLst>
              <a:ext uri="{FF2B5EF4-FFF2-40B4-BE49-F238E27FC236}">
                <a16:creationId xmlns:a16="http://schemas.microsoft.com/office/drawing/2014/main" id="{CB2AE051-22AC-8C7A-8987-1872A785E2C3}"/>
              </a:ext>
            </a:extLst>
          </p:cNvPr>
          <p:cNvSpPr>
            <a:spLocks noGrp="1"/>
          </p:cNvSpPr>
          <p:nvPr>
            <p:ph type="title"/>
          </p:nvPr>
        </p:nvSpPr>
        <p:spPr/>
        <p:txBody>
          <a:bodyPr/>
          <a:lstStyle/>
          <a:p>
            <a:r>
              <a:rPr lang="en-US" dirty="0"/>
              <a:t>Step 5: Review and save</a:t>
            </a:r>
            <a:endParaRPr lang="en-GB" dirty="0"/>
          </a:p>
        </p:txBody>
      </p:sp>
      <p:sp>
        <p:nvSpPr>
          <p:cNvPr id="4" name="Text Placeholder 3">
            <a:extLst>
              <a:ext uri="{FF2B5EF4-FFF2-40B4-BE49-F238E27FC236}">
                <a16:creationId xmlns:a16="http://schemas.microsoft.com/office/drawing/2014/main" id="{9B1A6334-FCA8-8FDA-89E4-51B271EFE006}"/>
              </a:ext>
            </a:extLst>
          </p:cNvPr>
          <p:cNvSpPr>
            <a:spLocks noGrp="1"/>
          </p:cNvSpPr>
          <p:nvPr>
            <p:ph type="body" sz="quarter" idx="12"/>
          </p:nvPr>
        </p:nvSpPr>
        <p:spPr>
          <a:xfrm>
            <a:off x="234000" y="986400"/>
            <a:ext cx="6854177" cy="3601574"/>
          </a:xfrm>
        </p:spPr>
        <p:txBody>
          <a:bodyPr/>
          <a:lstStyle/>
          <a:p>
            <a:pPr lvl="1">
              <a:lnSpc>
                <a:spcPct val="100000"/>
              </a:lnSpc>
            </a:pPr>
            <a:r>
              <a:rPr lang="en-US" dirty="0"/>
              <a:t>Check that the pie slices correspond correctly to the percentages.</a:t>
            </a:r>
          </a:p>
          <a:p>
            <a:pPr lvl="1">
              <a:lnSpc>
                <a:spcPct val="100000"/>
              </a:lnSpc>
            </a:pPr>
            <a:r>
              <a:rPr lang="en-US" dirty="0"/>
              <a:t>Save your workbook.</a:t>
            </a:r>
            <a:endParaRPr lang="en-GB" dirty="0"/>
          </a:p>
        </p:txBody>
      </p:sp>
      <p:sp>
        <p:nvSpPr>
          <p:cNvPr id="5" name="Footer Placeholder 4">
            <a:extLst>
              <a:ext uri="{FF2B5EF4-FFF2-40B4-BE49-F238E27FC236}">
                <a16:creationId xmlns:a16="http://schemas.microsoft.com/office/drawing/2014/main" id="{406429A4-CFCF-2DD8-FD4A-5A45A6E33D23}"/>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194194160"/>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13350-84A3-674B-69A4-EB9CF0203A7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1AFAA0B-F130-C11A-EB9B-57C16E18F356}"/>
              </a:ext>
            </a:extLst>
          </p:cNvPr>
          <p:cNvSpPr>
            <a:spLocks noGrp="1"/>
          </p:cNvSpPr>
          <p:nvPr>
            <p:ph type="sldNum" sz="quarter" idx="11"/>
          </p:nvPr>
        </p:nvSpPr>
        <p:spPr/>
        <p:txBody>
          <a:bodyPr/>
          <a:lstStyle/>
          <a:p>
            <a:fld id="{DA2C159E-F13C-4A85-9A41-E7669D3E0D70}" type="slidenum">
              <a:rPr lang="en-GB" smtClean="0"/>
              <a:pPr/>
              <a:t>96</a:t>
            </a:fld>
            <a:endParaRPr lang="en-GB"/>
          </a:p>
        </p:txBody>
      </p:sp>
      <p:sp>
        <p:nvSpPr>
          <p:cNvPr id="3" name="Title 2">
            <a:extLst>
              <a:ext uri="{FF2B5EF4-FFF2-40B4-BE49-F238E27FC236}">
                <a16:creationId xmlns:a16="http://schemas.microsoft.com/office/drawing/2014/main" id="{2F379F87-BCE3-6176-56E7-0C7621B22630}"/>
              </a:ext>
            </a:extLst>
          </p:cNvPr>
          <p:cNvSpPr>
            <a:spLocks noGrp="1"/>
          </p:cNvSpPr>
          <p:nvPr>
            <p:ph type="title"/>
          </p:nvPr>
        </p:nvSpPr>
        <p:spPr/>
        <p:txBody>
          <a:bodyPr>
            <a:noAutofit/>
          </a:bodyPr>
          <a:lstStyle/>
          <a:p>
            <a:r>
              <a:rPr lang="en-GB" b="1" dirty="0"/>
              <a:t>Task: Pie charts</a:t>
            </a:r>
            <a:br>
              <a:rPr lang="en-GB" dirty="0"/>
            </a:br>
            <a:endParaRPr lang="en-GB" dirty="0"/>
          </a:p>
        </p:txBody>
      </p:sp>
      <p:sp>
        <p:nvSpPr>
          <p:cNvPr id="4" name="Text Placeholder 3">
            <a:extLst>
              <a:ext uri="{FF2B5EF4-FFF2-40B4-BE49-F238E27FC236}">
                <a16:creationId xmlns:a16="http://schemas.microsoft.com/office/drawing/2014/main" id="{0BE23BE2-8E51-7E8E-A449-471B11E13034}"/>
              </a:ext>
            </a:extLst>
          </p:cNvPr>
          <p:cNvSpPr>
            <a:spLocks noGrp="1"/>
          </p:cNvSpPr>
          <p:nvPr>
            <p:ph type="body" sz="quarter" idx="12"/>
          </p:nvPr>
        </p:nvSpPr>
        <p:spPr>
          <a:xfrm>
            <a:off x="234000" y="986400"/>
            <a:ext cx="8046050" cy="3601574"/>
          </a:xfrm>
        </p:spPr>
        <p:txBody>
          <a:bodyPr/>
          <a:lstStyle/>
          <a:p>
            <a:r>
              <a:rPr lang="en-GB" noProof="0" dirty="0"/>
              <a:t>Using calculated percentages of each behaviour recorded in the previous task, create pie charts to display the data.</a:t>
            </a:r>
          </a:p>
        </p:txBody>
      </p:sp>
      <p:sp>
        <p:nvSpPr>
          <p:cNvPr id="5" name="Footer Placeholder 4">
            <a:extLst>
              <a:ext uri="{FF2B5EF4-FFF2-40B4-BE49-F238E27FC236}">
                <a16:creationId xmlns:a16="http://schemas.microsoft.com/office/drawing/2014/main" id="{A19D5C47-E724-6EA9-1791-3FE36733D3E4}"/>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28145220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1BDA-07F4-382D-6E92-48576B0B6356}"/>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C6197D-8C31-BEE2-D48B-B2863421710D}"/>
              </a:ext>
            </a:extLst>
          </p:cNvPr>
          <p:cNvSpPr>
            <a:spLocks noGrp="1"/>
          </p:cNvSpPr>
          <p:nvPr>
            <p:ph type="sldNum" sz="quarter" idx="11"/>
          </p:nvPr>
        </p:nvSpPr>
        <p:spPr/>
        <p:txBody>
          <a:bodyPr/>
          <a:lstStyle/>
          <a:p>
            <a:fld id="{DA2C159E-F13C-4A85-9A41-E7669D3E0D70}" type="slidenum">
              <a:rPr lang="en-GB" smtClean="0"/>
              <a:pPr/>
              <a:t>97</a:t>
            </a:fld>
            <a:endParaRPr lang="en-GB"/>
          </a:p>
        </p:txBody>
      </p:sp>
      <p:sp>
        <p:nvSpPr>
          <p:cNvPr id="3" name="Title 2">
            <a:extLst>
              <a:ext uri="{FF2B5EF4-FFF2-40B4-BE49-F238E27FC236}">
                <a16:creationId xmlns:a16="http://schemas.microsoft.com/office/drawing/2014/main" id="{326993E2-E695-0E14-BC0B-C99339329D8F}"/>
              </a:ext>
            </a:extLst>
          </p:cNvPr>
          <p:cNvSpPr>
            <a:spLocks noGrp="1"/>
          </p:cNvSpPr>
          <p:nvPr>
            <p:ph type="title"/>
          </p:nvPr>
        </p:nvSpPr>
        <p:spPr/>
        <p:txBody>
          <a:bodyPr>
            <a:normAutofit fontScale="90000"/>
          </a:bodyPr>
          <a:lstStyle/>
          <a:p>
            <a:r>
              <a:rPr lang="en-GB" sz="4000" b="1" dirty="0"/>
              <a:t>Task: Paired analysis</a:t>
            </a:r>
            <a:br>
              <a:rPr lang="en-GB" dirty="0"/>
            </a:br>
            <a:endParaRPr lang="en-GB" dirty="0"/>
          </a:p>
        </p:txBody>
      </p:sp>
      <p:sp>
        <p:nvSpPr>
          <p:cNvPr id="4" name="Text Placeholder 3">
            <a:extLst>
              <a:ext uri="{FF2B5EF4-FFF2-40B4-BE49-F238E27FC236}">
                <a16:creationId xmlns:a16="http://schemas.microsoft.com/office/drawing/2014/main" id="{F8AFF710-A719-B398-8D6D-060C57D608E5}"/>
              </a:ext>
            </a:extLst>
          </p:cNvPr>
          <p:cNvSpPr>
            <a:spLocks noGrp="1"/>
          </p:cNvSpPr>
          <p:nvPr>
            <p:ph type="body" sz="quarter" idx="12"/>
          </p:nvPr>
        </p:nvSpPr>
        <p:spPr/>
        <p:txBody>
          <a:bodyPr/>
          <a:lstStyle/>
          <a:p>
            <a:pPr marL="457200" indent="-457200">
              <a:buFont typeface="+mj-lt"/>
              <a:buAutoNum type="arabicPeriod"/>
            </a:pPr>
            <a:r>
              <a:rPr lang="en-US" dirty="0"/>
              <a:t>Working in pairs, review each other’s set of data.</a:t>
            </a:r>
            <a:br>
              <a:rPr lang="en-US" dirty="0"/>
            </a:br>
            <a:r>
              <a:rPr lang="en-US" dirty="0"/>
              <a:t>      </a:t>
            </a:r>
          </a:p>
          <a:p>
            <a:pPr marL="457200" indent="-457200">
              <a:buFont typeface="+mj-lt"/>
              <a:buAutoNum type="arabicPeriod"/>
            </a:pPr>
            <a:r>
              <a:rPr lang="en-US" dirty="0"/>
              <a:t>For each set of data, write an observation summary about the data. </a:t>
            </a:r>
            <a:br>
              <a:rPr lang="en-US" dirty="0"/>
            </a:br>
            <a:endParaRPr lang="en-US" dirty="0"/>
          </a:p>
          <a:p>
            <a:pPr marL="457200" indent="-457200">
              <a:buFont typeface="+mj-lt"/>
              <a:buAutoNum type="arabicPeriod"/>
            </a:pPr>
            <a:r>
              <a:rPr lang="en-US" dirty="0"/>
              <a:t>Write three sentences starting with: </a:t>
            </a:r>
            <a:br>
              <a:rPr lang="en-US" dirty="0"/>
            </a:br>
            <a:r>
              <a:rPr lang="en-US" dirty="0"/>
              <a:t>The most observed </a:t>
            </a:r>
            <a:r>
              <a:rPr lang="en-US" dirty="0" err="1"/>
              <a:t>behaviour</a:t>
            </a:r>
            <a:r>
              <a:rPr lang="en-US" dirty="0"/>
              <a:t> was ___. </a:t>
            </a:r>
            <a:br>
              <a:rPr lang="en-US" dirty="0"/>
            </a:br>
            <a:r>
              <a:rPr lang="en-US" dirty="0"/>
              <a:t>The least observed was ___. </a:t>
            </a:r>
            <a:br>
              <a:rPr lang="en-US" dirty="0"/>
            </a:br>
            <a:r>
              <a:rPr lang="en-US" dirty="0"/>
              <a:t>This might suggest that ___. </a:t>
            </a:r>
            <a:endParaRPr lang="en-GB" dirty="0"/>
          </a:p>
        </p:txBody>
      </p:sp>
      <p:sp>
        <p:nvSpPr>
          <p:cNvPr id="5" name="Footer Placeholder 4">
            <a:extLst>
              <a:ext uri="{FF2B5EF4-FFF2-40B4-BE49-F238E27FC236}">
                <a16:creationId xmlns:a16="http://schemas.microsoft.com/office/drawing/2014/main" id="{910A4813-0467-A68F-1116-67D06EEC233F}"/>
              </a:ext>
            </a:extLst>
          </p:cNvPr>
          <p:cNvSpPr>
            <a:spLocks noGrp="1"/>
          </p:cNvSpPr>
          <p:nvPr>
            <p:ph type="ftr" sz="quarter" idx="10"/>
          </p:nvPr>
        </p:nvSpPr>
        <p:spPr/>
        <p:txBody>
          <a:bodyPr/>
          <a:lstStyle/>
          <a:p>
            <a:r>
              <a:rPr lang="en-GB" dirty="0"/>
              <a:t>Education &amp; Training Foundation</a:t>
            </a:r>
          </a:p>
        </p:txBody>
      </p:sp>
    </p:spTree>
    <p:extLst>
      <p:ext uri="{BB962C8B-B14F-4D97-AF65-F5344CB8AC3E}">
        <p14:creationId xmlns:p14="http://schemas.microsoft.com/office/powerpoint/2010/main" val="326655486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CEE2721-2AC7-24AE-0B33-8E927EF4E2D2}"/>
              </a:ext>
            </a:extLst>
          </p:cNvPr>
          <p:cNvSpPr>
            <a:spLocks noGrp="1"/>
          </p:cNvSpPr>
          <p:nvPr>
            <p:ph type="sldNum" sz="quarter" idx="11"/>
          </p:nvPr>
        </p:nvSpPr>
        <p:spPr/>
        <p:txBody>
          <a:bodyPr/>
          <a:lstStyle/>
          <a:p>
            <a:fld id="{DA2C159E-F13C-4A85-9A41-E7669D3E0D70}" type="slidenum">
              <a:rPr lang="en-GB" smtClean="0"/>
              <a:pPr/>
              <a:t>98</a:t>
            </a:fld>
            <a:endParaRPr lang="en-GB"/>
          </a:p>
        </p:txBody>
      </p:sp>
      <p:sp>
        <p:nvSpPr>
          <p:cNvPr id="3" name="Title 2">
            <a:extLst>
              <a:ext uri="{FF2B5EF4-FFF2-40B4-BE49-F238E27FC236}">
                <a16:creationId xmlns:a16="http://schemas.microsoft.com/office/drawing/2014/main" id="{A01D0E82-6832-A939-167B-9747F3FD7D22}"/>
              </a:ext>
            </a:extLst>
          </p:cNvPr>
          <p:cNvSpPr>
            <a:spLocks noGrp="1"/>
          </p:cNvSpPr>
          <p:nvPr>
            <p:ph type="title"/>
          </p:nvPr>
        </p:nvSpPr>
        <p:spPr/>
        <p:txBody>
          <a:bodyPr/>
          <a:lstStyle/>
          <a:p>
            <a:r>
              <a:rPr lang="en-GB" dirty="0"/>
              <a:t>Overview of the rabbit stage</a:t>
            </a:r>
          </a:p>
        </p:txBody>
      </p:sp>
      <p:sp>
        <p:nvSpPr>
          <p:cNvPr id="4" name="Text Placeholder 3">
            <a:extLst>
              <a:ext uri="{FF2B5EF4-FFF2-40B4-BE49-F238E27FC236}">
                <a16:creationId xmlns:a16="http://schemas.microsoft.com/office/drawing/2014/main" id="{F6E99175-E2D0-7EFC-D806-4C9263E7D21C}"/>
              </a:ext>
            </a:extLst>
          </p:cNvPr>
          <p:cNvSpPr>
            <a:spLocks noGrp="1"/>
          </p:cNvSpPr>
          <p:nvPr>
            <p:ph type="body" sz="quarter" idx="12"/>
          </p:nvPr>
        </p:nvSpPr>
        <p:spPr>
          <a:xfrm>
            <a:off x="234000" y="986400"/>
            <a:ext cx="7163181" cy="3601574"/>
          </a:xfrm>
        </p:spPr>
        <p:txBody>
          <a:bodyPr/>
          <a:lstStyle/>
          <a:p>
            <a:pPr lvl="1">
              <a:lnSpc>
                <a:spcPct val="100000"/>
              </a:lnSpc>
            </a:pPr>
            <a:r>
              <a:rPr lang="en-GB" noProof="0" dirty="0"/>
              <a:t>Conduct structured behavioural observations over five weeks.</a:t>
            </a:r>
          </a:p>
          <a:p>
            <a:pPr lvl="1">
              <a:lnSpc>
                <a:spcPct val="100000"/>
              </a:lnSpc>
            </a:pPr>
            <a:r>
              <a:rPr lang="en-GB" noProof="0" dirty="0"/>
              <a:t>Spend four hours each week observing the same animal (rabbit, guinea pig or hamster).</a:t>
            </a:r>
          </a:p>
          <a:p>
            <a:pPr lvl="1">
              <a:lnSpc>
                <a:spcPct val="100000"/>
              </a:lnSpc>
            </a:pPr>
            <a:r>
              <a:rPr lang="en-GB" noProof="0" dirty="0"/>
              <a:t>Total of 20 observation hours required.</a:t>
            </a:r>
          </a:p>
          <a:p>
            <a:endParaRPr lang="en-GB" noProof="0" dirty="0"/>
          </a:p>
          <a:p>
            <a:r>
              <a:rPr lang="en-GB" b="1" noProof="0" dirty="0"/>
              <a:t>Goal: </a:t>
            </a:r>
            <a:r>
              <a:rPr lang="en-GB" noProof="0" dirty="0"/>
              <a:t>Understand animal behaviour, environment effects and welfare concerns.</a:t>
            </a:r>
          </a:p>
        </p:txBody>
      </p:sp>
      <p:sp>
        <p:nvSpPr>
          <p:cNvPr id="5" name="Footer Placeholder 4">
            <a:extLst>
              <a:ext uri="{FF2B5EF4-FFF2-40B4-BE49-F238E27FC236}">
                <a16:creationId xmlns:a16="http://schemas.microsoft.com/office/drawing/2014/main" id="{A80A6011-BC49-6396-4AC1-AD6088BFAFDD}"/>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249343083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38DB908-05B3-9FB7-96A8-49066B368CBD}"/>
              </a:ext>
            </a:extLst>
          </p:cNvPr>
          <p:cNvSpPr>
            <a:spLocks noGrp="1"/>
          </p:cNvSpPr>
          <p:nvPr>
            <p:ph type="sldNum" sz="quarter" idx="11"/>
          </p:nvPr>
        </p:nvSpPr>
        <p:spPr/>
        <p:txBody>
          <a:bodyPr/>
          <a:lstStyle/>
          <a:p>
            <a:fld id="{DA2C159E-F13C-4A85-9A41-E7669D3E0D70}" type="slidenum">
              <a:rPr lang="en-GB" smtClean="0"/>
              <a:pPr/>
              <a:t>99</a:t>
            </a:fld>
            <a:endParaRPr lang="en-GB"/>
          </a:p>
        </p:txBody>
      </p:sp>
      <p:sp>
        <p:nvSpPr>
          <p:cNvPr id="3" name="Title 2">
            <a:extLst>
              <a:ext uri="{FF2B5EF4-FFF2-40B4-BE49-F238E27FC236}">
                <a16:creationId xmlns:a16="http://schemas.microsoft.com/office/drawing/2014/main" id="{290B023D-0411-9B9C-CF1A-8E76B1EF6F39}"/>
              </a:ext>
            </a:extLst>
          </p:cNvPr>
          <p:cNvSpPr>
            <a:spLocks noGrp="1"/>
          </p:cNvSpPr>
          <p:nvPr>
            <p:ph type="title"/>
          </p:nvPr>
        </p:nvSpPr>
        <p:spPr/>
        <p:txBody>
          <a:bodyPr/>
          <a:lstStyle/>
          <a:p>
            <a:r>
              <a:rPr lang="en-GB"/>
              <a:t>Choosing and scheduling</a:t>
            </a:r>
          </a:p>
        </p:txBody>
      </p:sp>
      <p:sp>
        <p:nvSpPr>
          <p:cNvPr id="4" name="Text Placeholder 3">
            <a:extLst>
              <a:ext uri="{FF2B5EF4-FFF2-40B4-BE49-F238E27FC236}">
                <a16:creationId xmlns:a16="http://schemas.microsoft.com/office/drawing/2014/main" id="{D8593B8C-863C-8F8C-2B83-B928BB6BD960}"/>
              </a:ext>
            </a:extLst>
          </p:cNvPr>
          <p:cNvSpPr>
            <a:spLocks noGrp="1"/>
          </p:cNvSpPr>
          <p:nvPr>
            <p:ph type="body" sz="quarter" idx="12"/>
          </p:nvPr>
        </p:nvSpPr>
        <p:spPr/>
        <p:txBody>
          <a:bodyPr/>
          <a:lstStyle/>
          <a:p>
            <a:pPr lvl="1">
              <a:lnSpc>
                <a:spcPct val="100000"/>
              </a:lnSpc>
            </a:pPr>
            <a:r>
              <a:rPr lang="en-GB" dirty="0"/>
              <a:t>Select one animal and stick with it for all five weeks.</a:t>
            </a:r>
          </a:p>
          <a:p>
            <a:pPr lvl="1">
              <a:lnSpc>
                <a:spcPct val="100000"/>
              </a:lnSpc>
            </a:pPr>
            <a:r>
              <a:rPr lang="en-GB" dirty="0"/>
              <a:t>Schedule observations at the same time each week for consistency.</a:t>
            </a:r>
          </a:p>
          <a:p>
            <a:pPr lvl="1">
              <a:lnSpc>
                <a:spcPct val="100000"/>
              </a:lnSpc>
            </a:pPr>
            <a:r>
              <a:rPr lang="en-GB" dirty="0"/>
              <a:t>Plan for four-hour sessions weekly and keep to the schedule strictly.</a:t>
            </a:r>
          </a:p>
        </p:txBody>
      </p:sp>
      <p:sp>
        <p:nvSpPr>
          <p:cNvPr id="5" name="Footer Placeholder 4">
            <a:extLst>
              <a:ext uri="{FF2B5EF4-FFF2-40B4-BE49-F238E27FC236}">
                <a16:creationId xmlns:a16="http://schemas.microsoft.com/office/drawing/2014/main" id="{17870E87-9882-04FA-21AE-0DBB893322E8}"/>
              </a:ext>
            </a:extLst>
          </p:cNvPr>
          <p:cNvSpPr>
            <a:spLocks noGrp="1"/>
          </p:cNvSpPr>
          <p:nvPr>
            <p:ph type="ftr" sz="quarter" idx="10"/>
          </p:nvPr>
        </p:nvSpPr>
        <p:spPr/>
        <p:txBody>
          <a:bodyPr/>
          <a:lstStyle/>
          <a:p>
            <a:r>
              <a:rPr lang="en-GB"/>
              <a:t>Education &amp; Training Foundation</a:t>
            </a:r>
          </a:p>
        </p:txBody>
      </p:sp>
    </p:spTree>
    <p:extLst>
      <p:ext uri="{BB962C8B-B14F-4D97-AF65-F5344CB8AC3E}">
        <p14:creationId xmlns:p14="http://schemas.microsoft.com/office/powerpoint/2010/main" val="3583378261"/>
      </p:ext>
    </p:extLst>
  </p:cSld>
  <p:clrMapOvr>
    <a:masterClrMapping/>
  </p:clrMapOvr>
</p:sld>
</file>

<file path=ppt/theme/theme1.xml><?xml version="1.0" encoding="utf-8"?>
<a:theme xmlns:a="http://schemas.openxmlformats.org/drawingml/2006/main" name="ETF Master">
  <a:themeElements>
    <a:clrScheme name="Custom 2">
      <a:dk1>
        <a:srgbClr val="000000"/>
      </a:dk1>
      <a:lt1>
        <a:srgbClr val="FFFFFF"/>
      </a:lt1>
      <a:dk2>
        <a:srgbClr val="000000"/>
      </a:dk2>
      <a:lt2>
        <a:srgbClr val="EEECE1"/>
      </a:lt2>
      <a:accent1>
        <a:srgbClr val="00A068"/>
      </a:accent1>
      <a:accent2>
        <a:srgbClr val="E51C41"/>
      </a:accent2>
      <a:accent3>
        <a:srgbClr val="FDB913"/>
      </a:accent3>
      <a:accent4>
        <a:srgbClr val="0071F8"/>
      </a:accent4>
      <a:accent5>
        <a:srgbClr val="BE0064"/>
      </a:accent5>
      <a:accent6>
        <a:srgbClr val="000000"/>
      </a:accent6>
      <a:hlink>
        <a:srgbClr val="0000FF"/>
      </a:hlink>
      <a:folHlink>
        <a:srgbClr val="800080"/>
      </a:folHlink>
    </a:clrScheme>
    <a:fontScheme name="ETF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tx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350" dirty="0"/>
        </a:defPPr>
      </a:lstStyle>
    </a:txDef>
  </a:objectDefaults>
  <a:extraClrSchemeLst/>
  <a:extLst>
    <a:ext uri="{05A4C25C-085E-4340-85A3-A5531E510DB2}">
      <thm15:themeFamily xmlns:thm15="http://schemas.microsoft.com/office/thememl/2012/main" name="ETF PPT TEMPLATE 2017 REVISION 2" id="{D9072210-44E4-4708-8F0F-C17D53D19737}" vid="{93905E69-2C3A-474D-AE1D-AE1AB7FC7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4d2ded-29cc-4abd-a1df-c646721ce55b">
      <Terms xmlns="http://schemas.microsoft.com/office/infopath/2007/PartnerControls"/>
    </lcf76f155ced4ddcb4097134ff3c332f>
    <TaxCatchAll xmlns="2847a094-2edf-4950-a853-13ec668231e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684A5350B050F46AD6AC251716740DC" ma:contentTypeVersion="19" ma:contentTypeDescription="Create a new document." ma:contentTypeScope="" ma:versionID="d187684d7a1e7144ec20e0c851cd9de9">
  <xsd:schema xmlns:xsd="http://www.w3.org/2001/XMLSchema" xmlns:xs="http://www.w3.org/2001/XMLSchema" xmlns:p="http://schemas.microsoft.com/office/2006/metadata/properties" xmlns:ns2="414d2ded-29cc-4abd-a1df-c646721ce55b" xmlns:ns3="2847a094-2edf-4950-a853-13ec668231ed" targetNamespace="http://schemas.microsoft.com/office/2006/metadata/properties" ma:root="true" ma:fieldsID="c647aa0055b96075a1a28ac1dd860f1f" ns2:_="" ns3:_="">
    <xsd:import namespace="414d2ded-29cc-4abd-a1df-c646721ce55b"/>
    <xsd:import namespace="2847a094-2edf-4950-a853-13ec668231ed"/>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LengthInSeconds" minOccurs="0"/>
                <xsd:element ref="ns2:MediaServiceAutoTag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4d2ded-29cc-4abd-a1df-c646721ce5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20cda56a-0d36-40e2-ad5d-df46f41119b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847a094-2edf-4950-a853-13ec668231e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75bcd669-d17d-41a9-93bf-403babf16228}" ma:internalName="TaxCatchAll" ma:showField="CatchAllData" ma:web="2847a094-2edf-4950-a853-13ec668231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76E745-D9E8-4D93-8B7F-BCE1E4A491AA}">
  <ds:schemaRefs>
    <ds:schemaRef ds:uri="http://schemas.microsoft.com/office/2006/documentManagement/types"/>
    <ds:schemaRef ds:uri="http://purl.org/dc/dcmitype/"/>
    <ds:schemaRef ds:uri="http://www.w3.org/XML/1998/namespace"/>
    <ds:schemaRef ds:uri="http://purl.org/dc/elements/1.1/"/>
    <ds:schemaRef ds:uri="http://purl.org/dc/terms/"/>
    <ds:schemaRef ds:uri="http://schemas.microsoft.com/office/2006/metadata/properties"/>
    <ds:schemaRef ds:uri="http://schemas.microsoft.com/office/infopath/2007/PartnerControls"/>
    <ds:schemaRef ds:uri="http://schemas.openxmlformats.org/package/2006/metadata/core-properties"/>
    <ds:schemaRef ds:uri="e8bc058b-4131-4b8a-903d-db3f9bf54849"/>
  </ds:schemaRefs>
</ds:datastoreItem>
</file>

<file path=customXml/itemProps2.xml><?xml version="1.0" encoding="utf-8"?>
<ds:datastoreItem xmlns:ds="http://schemas.openxmlformats.org/officeDocument/2006/customXml" ds:itemID="{FC332579-98D0-4071-9B67-A0F826720406}"/>
</file>

<file path=customXml/itemProps3.xml><?xml version="1.0" encoding="utf-8"?>
<ds:datastoreItem xmlns:ds="http://schemas.openxmlformats.org/officeDocument/2006/customXml" ds:itemID="{F9729C5E-FC3E-4187-92B8-5FE37E61E9D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260</TotalTime>
  <Words>6120</Words>
  <Application>Microsoft Office PowerPoint</Application>
  <PresentationFormat>On-screen Show (16:9)</PresentationFormat>
  <Paragraphs>1040</Paragraphs>
  <Slides>139</Slides>
  <Notes>72</Notes>
  <HiddenSlides>0</HiddenSlides>
  <MMClips>5</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139</vt:i4>
      </vt:variant>
    </vt:vector>
  </HeadingPairs>
  <TitlesOfParts>
    <vt:vector size="146" baseType="lpstr">
      <vt:lpstr>Aptos</vt:lpstr>
      <vt:lpstr>Arial</vt:lpstr>
      <vt:lpstr>Arial,Sans-Serif</vt:lpstr>
      <vt:lpstr>Calibri</vt:lpstr>
      <vt:lpstr>Symbol</vt:lpstr>
      <vt:lpstr>System Font Regular</vt:lpstr>
      <vt:lpstr>ETF Master</vt:lpstr>
      <vt:lpstr>T LEVEL IN ANIMAL CARE AND MANAGEMENT</vt:lpstr>
      <vt:lpstr>1</vt:lpstr>
      <vt:lpstr>Starter: Confidence rating​</vt:lpstr>
      <vt:lpstr>Task</vt:lpstr>
      <vt:lpstr>Natural vs atypical behaviour​</vt:lpstr>
      <vt:lpstr>Examples of natural and atypical behaviours​</vt:lpstr>
      <vt:lpstr>Task​​: Species-specific behaviours</vt:lpstr>
      <vt:lpstr>Monitoring animal behaviour​</vt:lpstr>
      <vt:lpstr>Causes of atypical behaviour </vt:lpstr>
      <vt:lpstr>Confinement​</vt:lpstr>
      <vt:lpstr>Examples of unsuitable environment​</vt:lpstr>
      <vt:lpstr>Examples of inappropriate social grouping​</vt:lpstr>
      <vt:lpstr>Natural behaviour​​​ examples</vt:lpstr>
      <vt:lpstr>Natural behaviours</vt:lpstr>
      <vt:lpstr>Natural behaviours: Activity levels</vt:lpstr>
      <vt:lpstr>Natural behaviours: Grooming</vt:lpstr>
      <vt:lpstr>Natural behaviours: Sexual behaviour</vt:lpstr>
      <vt:lpstr>Natural behaviours: Aggression</vt:lpstr>
      <vt:lpstr>Natural behaviours: Play</vt:lpstr>
      <vt:lpstr>Natural behaviours: Social interaction</vt:lpstr>
      <vt:lpstr>Task: Natural behaviour</vt:lpstr>
      <vt:lpstr>Plenary: Snap</vt:lpstr>
      <vt:lpstr>​Question </vt:lpstr>
      <vt:lpstr>Answer</vt:lpstr>
      <vt:lpstr>Next steps: Ethologists</vt:lpstr>
      <vt:lpstr>2</vt:lpstr>
      <vt:lpstr>Starter: Who are ethologists? </vt:lpstr>
      <vt:lpstr>Nikolaas Tinbergen </vt:lpstr>
      <vt:lpstr>Konrad Lorenz</vt:lpstr>
      <vt:lpstr>Jane Goodall </vt:lpstr>
      <vt:lpstr>Charles Darwin</vt:lpstr>
      <vt:lpstr>Observation techniques </vt:lpstr>
      <vt:lpstr>Types of animal observation: Ethograms </vt:lpstr>
      <vt:lpstr>Types of animal observation: Time sampling</vt:lpstr>
      <vt:lpstr>Types of animal observation: Event sampling</vt:lpstr>
      <vt:lpstr>Task: Observing guinea pig behaviour </vt:lpstr>
      <vt:lpstr>Task: Noting guinea pig behaviour </vt:lpstr>
      <vt:lpstr>Active listening </vt:lpstr>
      <vt:lpstr>Active listening continued </vt:lpstr>
      <vt:lpstr>Task: Animal behaviour observations </vt:lpstr>
      <vt:lpstr>Plenary question: Guinea pig behaviour </vt:lpstr>
      <vt:lpstr>Next steps: Safe working practices </vt:lpstr>
      <vt:lpstr>3</vt:lpstr>
      <vt:lpstr>Starter: Plan </vt:lpstr>
      <vt:lpstr>Key health and safety considerations </vt:lpstr>
      <vt:lpstr>Monitoring foxes case study </vt:lpstr>
      <vt:lpstr>Animal risk assessment definition </vt:lpstr>
      <vt:lpstr>Animal risk assessment: Severity  </vt:lpstr>
      <vt:lpstr>Animal risk assessment considerations </vt:lpstr>
      <vt:lpstr>Incident reporting</vt:lpstr>
      <vt:lpstr>Why report incidents?</vt:lpstr>
      <vt:lpstr>What should be recorded?</vt:lpstr>
      <vt:lpstr>Observing male goat case study </vt:lpstr>
      <vt:lpstr>Animal sanctuary case study </vt:lpstr>
      <vt:lpstr>Effective communication in animal observations </vt:lpstr>
      <vt:lpstr>Plenary: Zoo incident </vt:lpstr>
      <vt:lpstr>Next steps: Animal incident</vt:lpstr>
      <vt:lpstr>4</vt:lpstr>
      <vt:lpstr>Starter: Glossary worksheet </vt:lpstr>
      <vt:lpstr>Task: Observing degu behaviour </vt:lpstr>
      <vt:lpstr>Task: Noting degu behaviour </vt:lpstr>
      <vt:lpstr>Task: Observing animal behaviour </vt:lpstr>
      <vt:lpstr>Comparison of ethograms </vt:lpstr>
      <vt:lpstr>Plenary question: Rehomed rabbit</vt:lpstr>
      <vt:lpstr>Next steps: Research jobs</vt:lpstr>
      <vt:lpstr>5</vt:lpstr>
      <vt:lpstr>Starter: Working at a zoo </vt:lpstr>
      <vt:lpstr>Task: Zookeeper </vt:lpstr>
      <vt:lpstr>Features of a job advert </vt:lpstr>
      <vt:lpstr>Task </vt:lpstr>
      <vt:lpstr>Key life stages in animals </vt:lpstr>
      <vt:lpstr>Interview preparation</vt:lpstr>
      <vt:lpstr>Interview task</vt:lpstr>
      <vt:lpstr>Task: Mammal life stages </vt:lpstr>
      <vt:lpstr>Next steps: Nutritional needs </vt:lpstr>
      <vt:lpstr>6</vt:lpstr>
      <vt:lpstr>Starter: Word cloud </vt:lpstr>
      <vt:lpstr>Macronutrients</vt:lpstr>
      <vt:lpstr>Cats</vt:lpstr>
      <vt:lpstr>Dogs</vt:lpstr>
      <vt:lpstr>Horses</vt:lpstr>
      <vt:lpstr>Rabbits</vt:lpstr>
      <vt:lpstr>Calculating percentages: Stage 1 </vt:lpstr>
      <vt:lpstr>Calculating percentages: Stage 2 </vt:lpstr>
      <vt:lpstr>Calculating percentages: Stage 3 </vt:lpstr>
      <vt:lpstr>Task: Calculation  </vt:lpstr>
      <vt:lpstr>Calculating percentage of occurrence: Stage 1</vt:lpstr>
      <vt:lpstr>Calculating percentage of occurrence: Stage 2</vt:lpstr>
      <vt:lpstr>Task: Behaviour percentages </vt:lpstr>
      <vt:lpstr>Displaying data</vt:lpstr>
      <vt:lpstr>Step 1: Prepare the data</vt:lpstr>
      <vt:lpstr>Step 2: Select the data</vt:lpstr>
      <vt:lpstr>Step 3: Insert pie chart</vt:lpstr>
      <vt:lpstr>Step 4: Format the pie chart</vt:lpstr>
      <vt:lpstr>Step 5: Review and save</vt:lpstr>
      <vt:lpstr>Task: Pie charts </vt:lpstr>
      <vt:lpstr>Task: Paired analysis </vt:lpstr>
      <vt:lpstr>Overview of the rabbit stage</vt:lpstr>
      <vt:lpstr>Choosing and scheduling</vt:lpstr>
      <vt:lpstr>Recording behaviour</vt:lpstr>
      <vt:lpstr>Environmental influences</vt:lpstr>
      <vt:lpstr>Report and analysis</vt:lpstr>
      <vt:lpstr>Task: Planning rabbit stage </vt:lpstr>
      <vt:lpstr>Plenary questions: Behaviour monitoring </vt:lpstr>
      <vt:lpstr>Next steps: Rabbit stage</vt:lpstr>
      <vt:lpstr>7</vt:lpstr>
      <vt:lpstr>Starter quiz</vt:lpstr>
      <vt:lpstr>Starter quiz: Answers</vt:lpstr>
      <vt:lpstr>Task: Reflect</vt:lpstr>
      <vt:lpstr>Classical conditioning </vt:lpstr>
      <vt:lpstr>Operant conditioning </vt:lpstr>
      <vt:lpstr>Operant conditioning quadrant </vt:lpstr>
      <vt:lpstr>Behavioural challenge case studies</vt:lpstr>
      <vt:lpstr>Hot and cold game</vt:lpstr>
      <vt:lpstr>Plenary question: Conditioning </vt:lpstr>
      <vt:lpstr>Next steps: Pavlov’s dogs</vt:lpstr>
      <vt:lpstr>8</vt:lpstr>
      <vt:lpstr>Starter: Learning theories</vt:lpstr>
      <vt:lpstr>Task: Planning training case studies </vt:lpstr>
      <vt:lpstr>Task: Framework </vt:lpstr>
      <vt:lpstr>S.P.I.D.E.R framework</vt:lpstr>
      <vt:lpstr>Plenary question: Training conditions </vt:lpstr>
      <vt:lpstr>Next steps: Training methods</vt:lpstr>
      <vt:lpstr>9</vt:lpstr>
      <vt:lpstr>Starter: Hot and cold game</vt:lpstr>
      <vt:lpstr>Task: Creating training plan </vt:lpstr>
      <vt:lpstr>Task: Peer review</vt:lpstr>
      <vt:lpstr>Task: Adjusting training plan </vt:lpstr>
      <vt:lpstr>Plenary task: Email collections manager </vt:lpstr>
      <vt:lpstr>Next steps</vt:lpstr>
      <vt:lpstr>10 </vt:lpstr>
      <vt:lpstr>Starter: Task</vt:lpstr>
      <vt:lpstr>List of behaviours</vt:lpstr>
      <vt:lpstr>Task: Dutch rabbit or Syrian hamster</vt:lpstr>
      <vt:lpstr>Preparing for peer review analysis</vt:lpstr>
      <vt:lpstr>Peer review analysis</vt:lpstr>
      <vt:lpstr>Plenary</vt:lpstr>
      <vt:lpstr>Next steps: Applying learning</vt:lpstr>
      <vt:lpstr>ET-FOUNDATION.CO.UK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underpinning excellence</dc:title>
  <dc:creator>Richard Overton</dc:creator>
  <cp:lastModifiedBy>Elise James</cp:lastModifiedBy>
  <cp:revision>34</cp:revision>
  <dcterms:created xsi:type="dcterms:W3CDTF">2020-10-20T08:50:32Z</dcterms:created>
  <dcterms:modified xsi:type="dcterms:W3CDTF">2025-06-23T18:33:28Z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0x010100D684A5350B050F46AD6AC251716740DC</vt:lpwstr>
  </property>
  <property fmtid="{D5CDD505-2E9C-101B-9397-08002B2CF9AE}" pid="3" name="MediaServiceImageTags">
    <vt:lpwstr/>
  </property>
  <property fmtid="{D5CDD505-2E9C-101B-9397-08002B2CF9AE}" pid="4" name="MSIP_Label_95394ed1-ea65-4d7e-a011-f9aa034b7933_Enabled">
    <vt:lpwstr>true</vt:lpwstr>
  </property>
  <property fmtid="{D5CDD505-2E9C-101B-9397-08002B2CF9AE}" pid="5" name="MSIP_Label_95394ed1-ea65-4d7e-a011-f9aa034b7933_SetDate">
    <vt:lpwstr>2025-01-12T21:54:09Z</vt:lpwstr>
  </property>
  <property fmtid="{D5CDD505-2E9C-101B-9397-08002B2CF9AE}" pid="6" name="MSIP_Label_95394ed1-ea65-4d7e-a011-f9aa034b7933_Method">
    <vt:lpwstr>Standard</vt:lpwstr>
  </property>
  <property fmtid="{D5CDD505-2E9C-101B-9397-08002B2CF9AE}" pid="7" name="MSIP_Label_95394ed1-ea65-4d7e-a011-f9aa034b7933_Name">
    <vt:lpwstr>defa4170-0d19-0005-0004-bc88714345d2</vt:lpwstr>
  </property>
  <property fmtid="{D5CDD505-2E9C-101B-9397-08002B2CF9AE}" pid="8" name="MSIP_Label_95394ed1-ea65-4d7e-a011-f9aa034b7933_SiteId">
    <vt:lpwstr>58c2d8a9-dca9-41e3-a279-8a8826137a96</vt:lpwstr>
  </property>
  <property fmtid="{D5CDD505-2E9C-101B-9397-08002B2CF9AE}" pid="9" name="MSIP_Label_95394ed1-ea65-4d7e-a011-f9aa034b7933_ActionId">
    <vt:lpwstr>eed8c9e0-a18b-4485-85b2-b3f956a815ca</vt:lpwstr>
  </property>
  <property fmtid="{D5CDD505-2E9C-101B-9397-08002B2CF9AE}" pid="10" name="MSIP_Label_95394ed1-ea65-4d7e-a011-f9aa034b7933_ContentBits">
    <vt:lpwstr>0</vt:lpwstr>
  </property>
  <property fmtid="{D5CDD505-2E9C-101B-9397-08002B2CF9AE}" pid="11" name="Order">
    <vt:r8>59600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ies>
</file>