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sldIdLst>
    <p:sldId id="261" r:id="rId6"/>
    <p:sldId id="264" r:id="rId7"/>
    <p:sldId id="307" r:id="rId8"/>
    <p:sldId id="308" r:id="rId9"/>
    <p:sldId id="269" r:id="rId10"/>
    <p:sldId id="289" r:id="rId11"/>
    <p:sldId id="291" r:id="rId12"/>
    <p:sldId id="292" r:id="rId13"/>
    <p:sldId id="311" r:id="rId14"/>
    <p:sldId id="312" r:id="rId15"/>
    <p:sldId id="309" r:id="rId16"/>
    <p:sldId id="303" r:id="rId17"/>
    <p:sldId id="306" r:id="rId18"/>
    <p:sldId id="310" r:id="rId19"/>
    <p:sldId id="305" r:id="rId20"/>
    <p:sldId id="300" r:id="rId21"/>
    <p:sldId id="266"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20"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7" clrIdx="1">
    <p:extLst>
      <p:ext uri="{19B8F6BF-5375-455C-9EA6-DF929625EA0E}">
        <p15:presenceInfo xmlns:p15="http://schemas.microsoft.com/office/powerpoint/2012/main" userId="Veronica Wast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E6C8D9"/>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5843F3-DE18-479C-8CC7-475E4C25319B}" v="1" dt="2023-03-14T11:30:16.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61046" autoAdjust="0"/>
  </p:normalViewPr>
  <p:slideViewPr>
    <p:cSldViewPr snapToGrid="0" snapToObjects="1">
      <p:cViewPr varScale="1">
        <p:scale>
          <a:sx n="50" d="100"/>
          <a:sy n="50" d="100"/>
        </p:scale>
        <p:origin x="1622"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userId="f4493675-be4d-47b4-9894-df2079e5cea0" providerId="ADAL" clId="{19B6F9B6-5D6B-409F-ABC4-97BF0E626795}"/>
    <pc:docChg chg="modSld">
      <pc:chgData name="Sarah" userId="f4493675-be4d-47b4-9894-df2079e5cea0" providerId="ADAL" clId="{19B6F9B6-5D6B-409F-ABC4-97BF0E626795}" dt="2022-10-20T10:12:15.321" v="4"/>
      <pc:docMkLst>
        <pc:docMk/>
      </pc:docMkLst>
      <pc:sldChg chg="modSp mod">
        <pc:chgData name="Sarah" userId="f4493675-be4d-47b4-9894-df2079e5cea0" providerId="ADAL" clId="{19B6F9B6-5D6B-409F-ABC4-97BF0E626795}" dt="2022-10-20T10:10:55.501" v="3" actId="255"/>
        <pc:sldMkLst>
          <pc:docMk/>
          <pc:sldMk cId="4043658862" sldId="261"/>
        </pc:sldMkLst>
        <pc:spChg chg="mod">
          <ac:chgData name="Sarah" userId="f4493675-be4d-47b4-9894-df2079e5cea0" providerId="ADAL" clId="{19B6F9B6-5D6B-409F-ABC4-97BF0E626795}" dt="2022-10-20T10:05:06.540" v="0" actId="20577"/>
          <ac:spMkLst>
            <pc:docMk/>
            <pc:sldMk cId="4043658862" sldId="261"/>
            <ac:spMk id="2" creationId="{71B8AF66-BDEC-4533-9866-E930CF55A033}"/>
          </ac:spMkLst>
        </pc:spChg>
        <pc:spChg chg="mod">
          <ac:chgData name="Sarah" userId="f4493675-be4d-47b4-9894-df2079e5cea0" providerId="ADAL" clId="{19B6F9B6-5D6B-409F-ABC4-97BF0E626795}" dt="2022-10-20T10:10:55.501" v="3" actId="255"/>
          <ac:spMkLst>
            <pc:docMk/>
            <pc:sldMk cId="4043658862" sldId="261"/>
            <ac:spMk id="3" creationId="{6D17EB91-628E-46AE-9928-24046C5C62CF}"/>
          </ac:spMkLst>
        </pc:spChg>
      </pc:sldChg>
      <pc:sldChg chg="modSp mod">
        <pc:chgData name="Sarah" userId="f4493675-be4d-47b4-9894-df2079e5cea0" providerId="ADAL" clId="{19B6F9B6-5D6B-409F-ABC4-97BF0E626795}" dt="2022-10-20T10:12:15.321" v="4"/>
        <pc:sldMkLst>
          <pc:docMk/>
          <pc:sldMk cId="4136096542" sldId="266"/>
        </pc:sldMkLst>
        <pc:spChg chg="mod">
          <ac:chgData name="Sarah" userId="f4493675-be4d-47b4-9894-df2079e5cea0" providerId="ADAL" clId="{19B6F9B6-5D6B-409F-ABC4-97BF0E626795}" dt="2022-10-20T10:05:37.615" v="1" actId="20577"/>
          <ac:spMkLst>
            <pc:docMk/>
            <pc:sldMk cId="4136096542" sldId="266"/>
            <ac:spMk id="2" creationId="{71B8AF66-BDEC-4533-9866-E930CF55A033}"/>
          </ac:spMkLst>
        </pc:spChg>
        <pc:spChg chg="mod">
          <ac:chgData name="Sarah" userId="f4493675-be4d-47b4-9894-df2079e5cea0" providerId="ADAL" clId="{19B6F9B6-5D6B-409F-ABC4-97BF0E626795}" dt="2022-10-20T10:12:15.321" v="4"/>
          <ac:spMkLst>
            <pc:docMk/>
            <pc:sldMk cId="4136096542" sldId="266"/>
            <ac:spMk id="3" creationId="{6D17EB91-628E-46AE-9928-24046C5C62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pPr/>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pPr/>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pPr/>
              <a:t>1</a:t>
            </a:fld>
            <a:endParaRPr lang="en-US"/>
          </a:p>
        </p:txBody>
      </p:sp>
    </p:spTree>
    <p:extLst>
      <p:ext uri="{BB962C8B-B14F-4D97-AF65-F5344CB8AC3E}">
        <p14:creationId xmlns:p14="http://schemas.microsoft.com/office/powerpoint/2010/main" val="77307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(OPTIONAL SLIDE) </a:t>
            </a:r>
            <a:r>
              <a:rPr lang="en-GB" sz="1200" kern="1200" dirty="0">
                <a:solidFill>
                  <a:schemeClr val="tx1"/>
                </a:solidFill>
                <a:effectLst/>
                <a:latin typeface="+mn-lt"/>
                <a:ea typeface="+mn-ea"/>
                <a:cs typeface="+mn-cs"/>
              </a:rPr>
              <a:t>These slides give the answers for the three Explore tasks</a:t>
            </a: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Note that there are two possible positions for F3, in either row B or row H.</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10</a:t>
            </a:fld>
            <a:endParaRPr lang="en-US"/>
          </a:p>
        </p:txBody>
      </p:sp>
    </p:spTree>
    <p:extLst>
      <p:ext uri="{BB962C8B-B14F-4D97-AF65-F5344CB8AC3E}">
        <p14:creationId xmlns:p14="http://schemas.microsoft.com/office/powerpoint/2010/main" val="322008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Arrange a discussion to draw out an understanding of what is the same and what is different about fractions and ratios.</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Ask the students what is the total number of parts? What fraction does Amy get? What fraction does Bikram get? What is the ratio in which Amy and Bikram share the baguette? By the end of the discussion, s</a:t>
            </a:r>
            <a:r>
              <a:rPr lang="en-GB" sz="1200" b="0" kern="1200" baseline="0" dirty="0">
                <a:solidFill>
                  <a:schemeClr val="tx1"/>
                </a:solidFill>
                <a:effectLst/>
                <a:latin typeface="+mn-lt"/>
                <a:ea typeface="+mn-ea"/>
                <a:cs typeface="+mn-cs"/>
              </a:rPr>
              <a:t>tudents should understand that, i</a:t>
            </a:r>
            <a:r>
              <a:rPr lang="en-GB" sz="1200" b="0" dirty="0">
                <a:solidFill>
                  <a:srgbClr val="000000"/>
                </a:solidFill>
                <a:latin typeface="Arial" panose="020B0604020202020204" pitchFamily="34" charset="0"/>
                <a:cs typeface="Arial" panose="020B0604020202020204" pitchFamily="34" charset="0"/>
              </a:rPr>
              <a:t>n a ratio, adding gives the total number of parts. </a:t>
            </a:r>
            <a:r>
              <a:rPr lang="en-US" sz="1200" b="0" dirty="0">
                <a:latin typeface="Arial" panose="020B0604020202020204" pitchFamily="34" charset="0"/>
                <a:cs typeface="Arial" panose="020B0604020202020204" pitchFamily="34" charset="0"/>
              </a:rPr>
              <a:t>In a fraction, the denominator gives the total number of parts.</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Present the two scenarios and ask students whether the two ratios are describing the same way of sharing. Give students a couple of minutes to consider this in pairs. Students may want to draw a diagram for each scenario on their mini whiteboards.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students’ diagrams and use the diagram on the slide to establish that ‘Amy and Bikram share the baguette in the ratio 1 : 3’ is the same as ‘Bikram and Amy share the baguette in the ratio 3 :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work out what fraction of the baguette Amy and Bikram get in each case. They should establish that Amy gets 1/4 of the baguette and Bikram gets 3/4 of the baguette in both scenarios. </a:t>
            </a:r>
          </a:p>
        </p:txBody>
      </p:sp>
      <p:sp>
        <p:nvSpPr>
          <p:cNvPr id="4" name="Slide Number Placeholder 3"/>
          <p:cNvSpPr>
            <a:spLocks noGrp="1"/>
          </p:cNvSpPr>
          <p:nvPr>
            <p:ph type="sldNum" sz="quarter" idx="10"/>
          </p:nvPr>
        </p:nvSpPr>
        <p:spPr/>
        <p:txBody>
          <a:bodyPr/>
          <a:lstStyle/>
          <a:p>
            <a:fld id="{C30292A9-7A47-3844-B146-D6E152DCFCB4}" type="slidenum">
              <a:rPr lang="en-US" smtClean="0"/>
              <a:pPr/>
              <a:t>12</a:t>
            </a:fld>
            <a:endParaRPr lang="en-US"/>
          </a:p>
        </p:txBody>
      </p:sp>
    </p:spTree>
    <p:extLst>
      <p:ext uri="{BB962C8B-B14F-4D97-AF65-F5344CB8AC3E}">
        <p14:creationId xmlns:p14="http://schemas.microsoft.com/office/powerpoint/2010/main" val="156456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comparison of ratios can be linked back to the ‘Sharing baguettes’ grid. Did students notice that rows B and H describe the same scenario? Which rows did they choose to place cards F3 and D6 in? Did they place them in the same row or different rows?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13</a:t>
            </a:fld>
            <a:endParaRPr lang="en-US"/>
          </a:p>
        </p:txBody>
      </p:sp>
    </p:spTree>
    <p:extLst>
      <p:ext uri="{BB962C8B-B14F-4D97-AF65-F5344CB8AC3E}">
        <p14:creationId xmlns:p14="http://schemas.microsoft.com/office/powerpoint/2010/main" val="372256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Present</a:t>
            </a:r>
            <a:r>
              <a:rPr lang="en-US" sz="1200" baseline="0" dirty="0">
                <a:latin typeface="Arial" panose="020B0604020202020204" pitchFamily="34" charset="0"/>
                <a:cs typeface="Arial" panose="020B0604020202020204" pitchFamily="34" charset="0"/>
              </a:rPr>
              <a:t> the scenario and a</a:t>
            </a:r>
            <a:r>
              <a:rPr lang="en-US" sz="1200" dirty="0">
                <a:latin typeface="Arial" panose="020B0604020202020204" pitchFamily="34" charset="0"/>
                <a:cs typeface="Arial" panose="020B0604020202020204" pitchFamily="34" charset="0"/>
              </a:rPr>
              <a:t>sk students to determine</a:t>
            </a:r>
            <a:r>
              <a:rPr lang="en-US" sz="1200" baseline="0" dirty="0">
                <a:latin typeface="Arial" panose="020B0604020202020204" pitchFamily="34" charset="0"/>
                <a:cs typeface="Arial" panose="020B0604020202020204" pitchFamily="34" charset="0"/>
              </a:rPr>
              <a:t> who is right – Amy or Bikram. </a:t>
            </a:r>
            <a:r>
              <a:rPr lang="en-US" sz="1200" dirty="0">
                <a:latin typeface="Arial" panose="020B0604020202020204" pitchFamily="34" charset="0"/>
                <a:cs typeface="Arial" panose="020B0604020202020204" pitchFamily="34" charset="0"/>
              </a:rPr>
              <a:t>Can students draw a diagram to show whether Amy is correct?</a:t>
            </a:r>
            <a:r>
              <a:rPr lang="en-GB" sz="1800" dirty="0">
                <a:effectLst/>
                <a:latin typeface="Arial" panose="020B0604020202020204" pitchFamily="34" charset="0"/>
                <a:ea typeface="Calibri" panose="020F0502020204030204" pitchFamily="34" charset="0"/>
              </a:rPr>
              <a:t> Encourage students to draw a diagram and refer to the ‘Sharing baguettes’ grid as appropriate. </a:t>
            </a:r>
            <a:r>
              <a:rPr lang="en-GB" sz="1800" dirty="0">
                <a:solidFill>
                  <a:srgbClr val="000000"/>
                </a:solidFill>
                <a:effectLst/>
                <a:latin typeface="Arial" panose="020B0604020202020204" pitchFamily="34" charset="0"/>
                <a:ea typeface="Calibri" panose="020F0502020204030204" pitchFamily="34" charset="0"/>
              </a:rPr>
              <a:t>Some </a:t>
            </a:r>
            <a:r>
              <a:rPr lang="en-GB" sz="1800" dirty="0">
                <a:effectLst/>
                <a:latin typeface="Arial" panose="020B0604020202020204" pitchFamily="34" charset="0"/>
                <a:ea typeface="Calibri" panose="020F0502020204030204" pitchFamily="34" charset="0"/>
              </a:rPr>
              <a:t>students may have placed card F2 in row D initially and thought the same as Amy. If they corrected this, they may now recognise that Amy is incorrect. </a:t>
            </a: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Establish the relationship between</a:t>
            </a:r>
            <a:r>
              <a:rPr lang="en-GB" sz="1200" b="0" kern="1200" baseline="0" dirty="0">
                <a:solidFill>
                  <a:schemeClr val="tx1"/>
                </a:solidFill>
                <a:effectLst/>
                <a:latin typeface="+mn-lt"/>
                <a:ea typeface="+mn-ea"/>
                <a:cs typeface="+mn-cs"/>
              </a:rPr>
              <a:t> the numbers in a fraction and the numbers in the corresponding ratio (e.g. if Amy and Bikram share the baguette in the ratio 2 : 3, Amy gets 2/5 of the baguette. If Amy gets 2/3 of the baguette, Amy and Bikram are sharing in the ratio 2 : 1).</a:t>
            </a:r>
            <a:endParaRPr lang="en-GB"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students to calculate how much Amy and Bikram would be paying towards the cost of the baguette (total cost £1.20) for both the fraction 2/3 and the ratio 2 : 3. This supports students in developing their understanding of ratios and fractions still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Deepening understanding </a:t>
            </a:r>
            <a:r>
              <a:rPr lang="en-GB" sz="1200" b="0" kern="1200" dirty="0">
                <a:solidFill>
                  <a:schemeClr val="tx1"/>
                </a:solidFill>
                <a:effectLst/>
                <a:latin typeface="+mn-lt"/>
                <a:ea typeface="+mn-ea"/>
                <a:cs typeface="+mn-cs"/>
              </a:rPr>
              <a:t>Students could be asked</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to calculate how much Amy and Bikram would need to pay for their share of the baguette in each of the scenarios A</a:t>
            </a:r>
            <a:r>
              <a:rPr lang="en-GB" sz="1200" kern="1200" dirty="0">
                <a:solidFill>
                  <a:schemeClr val="tx1"/>
                </a:solidFill>
                <a:effectLst/>
                <a:latin typeface="+mn-lt"/>
                <a:ea typeface="+mn-ea"/>
                <a:cs typeface="+mn-cs"/>
              </a:rPr>
              <a:t>–</a:t>
            </a:r>
            <a:r>
              <a:rPr lang="en-GB" sz="1200" b="0" kern="1200" dirty="0">
                <a:solidFill>
                  <a:schemeClr val="tx1"/>
                </a:solidFill>
                <a:effectLst/>
                <a:latin typeface="+mn-lt"/>
                <a:ea typeface="+mn-ea"/>
                <a:cs typeface="+mn-cs"/>
              </a:rPr>
              <a:t>I.</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15</a:t>
            </a:fld>
            <a:endParaRPr lang="en-US"/>
          </a:p>
        </p:txBody>
      </p:sp>
    </p:spTree>
    <p:extLst>
      <p:ext uri="{BB962C8B-B14F-4D97-AF65-F5344CB8AC3E}">
        <p14:creationId xmlns:p14="http://schemas.microsoft.com/office/powerpoint/2010/main" val="330534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Notice whether students draw a diagram to support their thinking. How does drawing a diagram demonstrate the links between fractions and ratios?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Q17 from June 2018 1MA1/1F</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b="0" baseline="0" dirty="0"/>
              <a:t>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16</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17</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pPr/>
              <a:t>18</a:t>
            </a:fld>
            <a:endParaRPr lang="en-US"/>
          </a:p>
        </p:txBody>
      </p:sp>
    </p:spTree>
    <p:extLst>
      <p:ext uri="{BB962C8B-B14F-4D97-AF65-F5344CB8AC3E}">
        <p14:creationId xmlns:p14="http://schemas.microsoft.com/office/powerpoint/2010/main" val="150992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 the context of two friends (Amy and Bikram) buying a baguette to share for lunch. Ask students to suggest a possible way that Amy and Bikram could share the baguette.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likely that students will assume that Amy and Bikram will share the baguette equally so will get half each. Ask for an alternative way to share the baguette to encourage students to think more deeply about the problem.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students may want to know exactly how much Amy and Bikram each paid, but at this stage the amounts are irrelevant as this activity is only intended to remind them of concepts they will have encountered previously. </a:t>
            </a:r>
          </a:p>
        </p:txBody>
      </p:sp>
      <p:sp>
        <p:nvSpPr>
          <p:cNvPr id="4" name="Slide Number Placeholder 3"/>
          <p:cNvSpPr>
            <a:spLocks noGrp="1"/>
          </p:cNvSpPr>
          <p:nvPr>
            <p:ph type="sldNum" sz="quarter" idx="10"/>
          </p:nvPr>
        </p:nvSpPr>
        <p:spPr/>
        <p:txBody>
          <a:bodyPr/>
          <a:lstStyle/>
          <a:p>
            <a:fld id="{C30292A9-7A47-3844-B146-D6E152DCFCB4}" type="slidenum">
              <a:rPr lang="en-US" smtClean="0"/>
              <a:pPr/>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baseline="0" dirty="0">
                <a:solidFill>
                  <a:schemeClr val="tx1"/>
                </a:solidFill>
                <a:effectLst/>
                <a:latin typeface="+mn-lt"/>
                <a:ea typeface="+mn-ea"/>
                <a:cs typeface="+mn-cs"/>
              </a:rPr>
              <a:t>Slide 3 </a:t>
            </a:r>
            <a:r>
              <a:rPr lang="en-GB" sz="1200" kern="1200" dirty="0">
                <a:solidFill>
                  <a:schemeClr val="tx1"/>
                </a:solidFill>
                <a:effectLst/>
                <a:latin typeface="+mn-lt"/>
                <a:ea typeface="+mn-ea"/>
                <a:cs typeface="+mn-cs"/>
              </a:rPr>
              <a:t>uses both ratio and fractions to describe how the baguette is shared. Discuss the difference between Bikram’s terminology (fractional) and Amy’s terminology (ratio).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Notice how students engage with the language of fractions and ratios. How easily do they appear to relate fractions to ratios? If they appear to be confused, spend a little time revising the differences between fractions and ratios. Reassure them that the main activity for the lesson is designed to help them understand the different ways of describing how things are shared.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3</a:t>
            </a:fld>
            <a:endParaRPr lang="en-US"/>
          </a:p>
        </p:txBody>
      </p:sp>
    </p:spTree>
    <p:extLst>
      <p:ext uri="{BB962C8B-B14F-4D97-AF65-F5344CB8AC3E}">
        <p14:creationId xmlns:p14="http://schemas.microsoft.com/office/powerpoint/2010/main" val="143061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the students that they are going to be working in pairs. This important slide emphasises the ways in which students should work together. Many students may have very little experience of working collaboratively in maths lessons, and it is helpful for them to be given some guidance about how they should collaborate and what is expected of them. </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the class is going to explore different ways that Amy and Bikram could share the baguette. Arrange students into pairs and give each pair a copy of the ‘Sharing baguettes’ grid and the ‘Fractions’ cards. (Students will need scissors to cut the cards up if they haven’t already been cut into cards prior to the lesson.)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that some rows in the grid have more than one fraction card and some rows don’t have any. Students are not expected to create cards for rows that have no fraction but do need to complete the blank card F10, which they should place in a row that does not have a fraction card or as an additional card in a row that already has a card matched.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Observe students as they complete this task but try not to correct students’ mistakes at this stage. Instead, encourage students to explain their reasoning to each other and listen in to their explanations as you circulate. A common misconception that you may observe is assuming that the ratio 1 : 2 is equivalent to the fraction 1/2.</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5</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students have matched the majority of the ‘Fractions’ cards, give out the ‘Diagrams’ cards. Ask students to place the cards in the ‘Diagram’ column in the appropriate cell. How do the diagrams support their thinking?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Card D9 is blank and needs to be completed by students.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students work on the task, support them in working together and encourage them to explain their reasoning. Remind them to take turns. If you notice one partner is placing all the cards or they are not working collaboratively, ask a student to explain a card that has been placed by their partner.</a:t>
            </a:r>
          </a:p>
        </p:txBody>
      </p:sp>
      <p:sp>
        <p:nvSpPr>
          <p:cNvPr id="4" name="Slide Number Placeholder 3"/>
          <p:cNvSpPr>
            <a:spLocks noGrp="1"/>
          </p:cNvSpPr>
          <p:nvPr>
            <p:ph type="sldNum" sz="quarter" idx="10"/>
          </p:nvPr>
        </p:nvSpPr>
        <p:spPr/>
        <p:txBody>
          <a:bodyPr/>
          <a:lstStyle/>
          <a:p>
            <a:fld id="{C30292A9-7A47-3844-B146-D6E152DCFCB4}" type="slidenum">
              <a:rPr lang="en-US" smtClean="0"/>
              <a:pPr/>
              <a:t>6</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students have completed the ratio–diagram–fraction matches they can be given the set of ‘Descriptions’ cards.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may find it helpful to glue the grid onto an A3 piece of paper so that there is more space to the right of the grid to place the ‘Descriptions’ cards alongside the appropriate row.</a:t>
            </a:r>
          </a:p>
          <a:p>
            <a:r>
              <a:rPr lang="en-GB" sz="1200" kern="1200" dirty="0">
                <a:solidFill>
                  <a:schemeClr val="tx1"/>
                </a:solidFill>
                <a:effectLst/>
                <a:latin typeface="+mn-lt"/>
                <a:ea typeface="+mn-ea"/>
                <a:cs typeface="+mn-cs"/>
              </a:rPr>
              <a:t>Some rows have more than one description card and some rows don’t have any. Students are not expected to create cards for rows that have no description but do need to complete the blank card W8. They may choose to complete this card for a row that has no description card or add a further description to a row that already has a description card matched.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Observe students as they complete this activity and identify which descriptions cards will be particularly important to highlight in the whole class discussion. Students often struggle with ‘one and a half times as much’ (Card W6) and it may be appropriate to withhold this card in some cases.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Deepening understanding </a:t>
            </a:r>
            <a:r>
              <a:rPr lang="en-GB" sz="1200" kern="1200" dirty="0">
                <a:solidFill>
                  <a:schemeClr val="tx1"/>
                </a:solidFill>
                <a:effectLst/>
                <a:latin typeface="+mn-lt"/>
                <a:ea typeface="+mn-ea"/>
                <a:cs typeface="+mn-cs"/>
              </a:rPr>
              <a:t>Students who have completed their matches can use the ‘More sharing’ handout to explore additional ways in which Amy and Bikram could share the baguette. The blank cards on the handout can also be used to add some additional fractions and/or descriptions to the existing scenarios A to I.</a:t>
            </a:r>
          </a:p>
        </p:txBody>
      </p:sp>
      <p:sp>
        <p:nvSpPr>
          <p:cNvPr id="4" name="Slide Number Placeholder 3"/>
          <p:cNvSpPr>
            <a:spLocks noGrp="1"/>
          </p:cNvSpPr>
          <p:nvPr>
            <p:ph type="sldNum" sz="quarter" idx="10"/>
          </p:nvPr>
        </p:nvSpPr>
        <p:spPr/>
        <p:txBody>
          <a:bodyPr/>
          <a:lstStyle/>
          <a:p>
            <a:fld id="{C30292A9-7A47-3844-B146-D6E152DCFCB4}" type="slidenum">
              <a:rPr lang="en-US" smtClean="0"/>
              <a:pPr/>
              <a:t>7</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Arial" panose="020B0604020202020204" pitchFamily="34" charset="0"/>
                <a:ea typeface="Calibri" panose="020F0502020204030204" pitchFamily="34" charset="0"/>
              </a:rPr>
              <a:t>Students usually like to know the ‘answers’, and while this is important it is also important to understand how they arrived at these answers. Ask the students to explain their thinking when they first matched the fraction cards to the ratios. You may like to call on a pair who initially got it wrong and later corrected their work. Did the matched card remain in place or did the introduction of additional card sets cause students to move the card? Why was this? </a:t>
            </a:r>
          </a:p>
          <a:p>
            <a:pPr>
              <a:spcAft>
                <a:spcPts val="600"/>
              </a:spcAft>
            </a:pPr>
            <a:endParaRPr lang="en-GB" sz="1800" dirty="0">
              <a:effectLst/>
              <a:latin typeface="Arial" panose="020B0604020202020204" pitchFamily="34" charset="0"/>
              <a:ea typeface="Calibri" panose="020F0502020204030204" pitchFamily="34" charset="0"/>
            </a:endParaRPr>
          </a:p>
          <a:p>
            <a:pPr>
              <a:spcAft>
                <a:spcPts val="600"/>
              </a:spcAft>
            </a:pPr>
            <a:r>
              <a:rPr lang="en-GB" sz="1800" dirty="0">
                <a:effectLst/>
                <a:latin typeface="Arial" panose="020B0604020202020204" pitchFamily="34" charset="0"/>
                <a:ea typeface="Calibri" panose="020F0502020204030204" pitchFamily="34" charset="0"/>
              </a:rPr>
              <a:t>Establish any</a:t>
            </a:r>
            <a:r>
              <a:rPr lang="en-GB" sz="1800" b="1" dirty="0">
                <a:effectLst/>
                <a:latin typeface="Arial" panose="020B0604020202020204" pitchFamily="34" charset="0"/>
                <a:ea typeface="Calibri" panose="020F0502020204030204" pitchFamily="34" charset="0"/>
              </a:rPr>
              <a:t> </a:t>
            </a:r>
            <a:r>
              <a:rPr lang="en-GB" sz="1800" b="0"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links and connections</a:t>
            </a:r>
            <a:r>
              <a:rPr lang="en-GB" sz="1800" b="1" dirty="0">
                <a:solidFill>
                  <a:srgbClr val="BE0064"/>
                </a:solidFill>
                <a:effectLst/>
                <a:latin typeface="Arial" panose="020B0604020202020204" pitchFamily="34" charset="0"/>
                <a:ea typeface="Yu Gothic Light" panose="020B0300000000000000" pitchFamily="34" charset="-128"/>
                <a:cs typeface="Times New Roman" panose="02020603050405020304" pitchFamily="18" charset="0"/>
              </a:rPr>
              <a:t> </a:t>
            </a:r>
            <a:r>
              <a:rPr lang="en-GB" sz="1800" dirty="0">
                <a:effectLst/>
                <a:latin typeface="Arial" panose="020B0604020202020204" pitchFamily="34" charset="0"/>
                <a:ea typeface="Calibri" panose="020F0502020204030204" pitchFamily="34" charset="0"/>
              </a:rPr>
              <a:t>that students have made for themselves while working on the task. During the discussion it is important to re-phrase student explanations using the language of parts and whole.</a:t>
            </a:r>
          </a:p>
        </p:txBody>
      </p:sp>
      <p:sp>
        <p:nvSpPr>
          <p:cNvPr id="4" name="Slide Number Placeholder 3"/>
          <p:cNvSpPr>
            <a:spLocks noGrp="1"/>
          </p:cNvSpPr>
          <p:nvPr>
            <p:ph type="sldNum" sz="quarter" idx="10"/>
          </p:nvPr>
        </p:nvSpPr>
        <p:spPr/>
        <p:txBody>
          <a:bodyPr/>
          <a:lstStyle/>
          <a:p>
            <a:fld id="{C30292A9-7A47-3844-B146-D6E152DCFCB4}" type="slidenum">
              <a:rPr lang="en-US" smtClean="0"/>
              <a:pPr/>
              <a:t>8</a:t>
            </a:fld>
            <a:endParaRPr lang="en-US"/>
          </a:p>
        </p:txBody>
      </p:sp>
    </p:spTree>
    <p:extLst>
      <p:ext uri="{BB962C8B-B14F-4D97-AF65-F5344CB8AC3E}">
        <p14:creationId xmlns:p14="http://schemas.microsoft.com/office/powerpoint/2010/main" val="214900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(OPTIONAL SLIDE) </a:t>
            </a:r>
            <a:r>
              <a:rPr lang="en-GB" sz="1200" kern="1200" dirty="0">
                <a:solidFill>
                  <a:schemeClr val="tx1"/>
                </a:solidFill>
                <a:effectLst/>
                <a:latin typeface="+mn-lt"/>
                <a:ea typeface="+mn-ea"/>
                <a:cs typeface="+mn-cs"/>
              </a:rPr>
              <a:t>These slides give the answers for the three Explore tasks</a:t>
            </a: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Note that there are two possible positions for F3, in either row B or row H.</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9</a:t>
            </a:fld>
            <a:endParaRPr lang="en-US"/>
          </a:p>
        </p:txBody>
      </p:sp>
    </p:spTree>
    <p:extLst>
      <p:ext uri="{BB962C8B-B14F-4D97-AF65-F5344CB8AC3E}">
        <p14:creationId xmlns:p14="http://schemas.microsoft.com/office/powerpoint/2010/main" val="407988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pPr/>
              <a:t>3/14/2023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pPr/>
              <a:t>3/14/2023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pPr/>
              <a:t>3/14/2023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pPr/>
              <a:t>3/14/2023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pPr/>
              <a:t>3/14/2023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pPr/>
              <a:t>3/14/2023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pPr/>
              <a:t>3/14/2023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pPr/>
              <a:t>3/14/2023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pPr/>
              <a:t>3/14/2023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pPr/>
              <a:t>3/14/2023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pPr/>
              <a:t>3/14/2023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pPr/>
              <a:t>3/14/2023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pPr/>
              <a:t>3/14/2023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pPr/>
              <a:t>3/14/2023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pPr/>
              <a:t>3/14/2023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pPr/>
              <a:t>3/14/2023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pPr/>
              <a:t>3/14/2023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pPr/>
              <a:t>3/14/2023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pPr/>
              <a:t>3/14/2023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pPr/>
              <a:t>3/14/2023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pPr/>
              <a:t>3/14/2023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pPr/>
              <a:t>3/14/2023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pPr/>
              <a:t>3/14/2023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pPr/>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pPr/>
              <a:t>3/14/2023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1.emf"/><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850229"/>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2: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Ratios and fractions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8999"/>
            <a:ext cx="9144000" cy="2927351"/>
          </a:xfrm>
          <a:ln w="38100">
            <a:solidFill>
              <a:srgbClr val="BE0064"/>
            </a:solidFill>
          </a:ln>
        </p:spPr>
        <p:txBody>
          <a:bodyPr>
            <a:normAutofit fontScale="25000" lnSpcReduction="20000"/>
          </a:bodyPr>
          <a:lstStyle/>
          <a:p>
            <a:pPr algn="l">
              <a:lnSpc>
                <a:spcPct val="130000"/>
              </a:lnSpc>
              <a:spcBef>
                <a:spcPts val="0"/>
              </a:spcBef>
              <a:spcAft>
                <a:spcPts val="600"/>
              </a:spcAft>
            </a:pPr>
            <a:r>
              <a:rPr lang="en-GB" sz="9600" b="1" dirty="0">
                <a:solidFill>
                  <a:srgbClr val="BE0064"/>
                </a:solidFill>
                <a:latin typeface="Arial" panose="020B0604020202020204" pitchFamily="34" charset="0"/>
                <a:cs typeface="Arial" panose="020B0604020202020204" pitchFamily="34" charset="0"/>
              </a:rPr>
              <a:t>Objectives</a:t>
            </a:r>
          </a:p>
          <a:p>
            <a:pPr marL="231775" indent="-231775" algn="l">
              <a:lnSpc>
                <a:spcPct val="130000"/>
              </a:lnSpc>
              <a:spcBef>
                <a:spcPts val="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Write a fraction as a ratio and vice versa</a:t>
            </a:r>
          </a:p>
          <a:p>
            <a:pPr marL="231775" indent="-231775" algn="l">
              <a:lnSpc>
                <a:spcPct val="130000"/>
              </a:lnSpc>
              <a:spcBef>
                <a:spcPts val="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Divide a given quantity into parts in a given </a:t>
            </a:r>
            <a:r>
              <a:rPr lang="en-GB" sz="9600" dirty="0">
                <a:effectLst/>
                <a:latin typeface="Arial" panose="020B0604020202020204" pitchFamily="34" charset="0"/>
                <a:ea typeface="Calibri" panose="020F0502020204030204" pitchFamily="34" charset="0"/>
              </a:rPr>
              <a:t>part–part and part–whole</a:t>
            </a:r>
            <a:r>
              <a:rPr lang="en-GB" sz="9600" dirty="0">
                <a:latin typeface="Arial" panose="020B0604020202020204" pitchFamily="34" charset="0"/>
                <a:cs typeface="Arial" panose="020B0604020202020204" pitchFamily="34" charset="0"/>
              </a:rPr>
              <a:t> ratio</a:t>
            </a:r>
          </a:p>
          <a:p>
            <a:pPr marL="231775" indent="-231775" algn="l">
              <a:lnSpc>
                <a:spcPct val="130000"/>
              </a:lnSpc>
              <a:spcBef>
                <a:spcPts val="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Solve multi-step problems using ratios and fractions</a:t>
            </a:r>
          </a:p>
          <a:p>
            <a:pPr marL="231775" indent="-231775" algn="l">
              <a:lnSpc>
                <a:spcPct val="130000"/>
              </a:lnSpc>
              <a:spcBef>
                <a:spcPts val="0"/>
              </a:spcBef>
              <a:spcAft>
                <a:spcPts val="600"/>
              </a:spcAft>
              <a:buFont typeface="Arial" panose="020B0604020202020204" pitchFamily="34" charset="0"/>
              <a:buChar char="•"/>
            </a:pPr>
            <a:r>
              <a:rPr lang="en-GB" sz="9600" dirty="0">
                <a:latin typeface="Arial" panose="020B0604020202020204" pitchFamily="34" charset="0"/>
                <a:cs typeface="Arial" panose="020B0604020202020204" pitchFamily="34" charset="0"/>
              </a:rPr>
              <a:t>Use representations to provide insight into solving problems</a:t>
            </a:r>
          </a:p>
          <a:p>
            <a:pPr marL="231775" indent="-231775" algn="l">
              <a:lnSpc>
                <a:spcPts val="3100"/>
              </a:lnSpc>
              <a:spcAft>
                <a:spcPts val="600"/>
              </a:spcAft>
              <a:buFont typeface="Arial" panose="020B0604020202020204" pitchFamily="34" charset="0"/>
              <a:buChar char="•"/>
            </a:pPr>
            <a:endParaRPr lang="en-GB" sz="51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5100" dirty="0">
              <a:latin typeface="Arial" panose="020B0604020202020204" pitchFamily="34" charset="0"/>
              <a:cs typeface="Arial" panose="020B0604020202020204" pitchFamily="34" charset="0"/>
            </a:endParaRPr>
          </a:p>
          <a:p>
            <a:pPr algn="l"/>
            <a:endParaRPr lang="en-GB"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pPr/>
              <a:t>1</a:t>
            </a:fld>
            <a:endParaRPr lang="en-US"/>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pic>
        <p:nvPicPr>
          <p:cNvPr id="8" name="Picture 7">
            <a:extLst>
              <a:ext uri="{FF2B5EF4-FFF2-40B4-BE49-F238E27FC236}">
                <a16:creationId xmlns:a16="http://schemas.microsoft.com/office/drawing/2014/main" id="{4E77E89B-B33D-4901-EC55-DC6B6A280868}"/>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43474" y="63431"/>
            <a:ext cx="1705051" cy="870975"/>
          </a:xfrm>
          <a:prstGeom prst="rect">
            <a:avLst/>
          </a:prstGeom>
          <a:noFill/>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10</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7910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Answers (F to I) </a:t>
            </a:r>
          </a:p>
        </p:txBody>
      </p:sp>
      <p:pic>
        <p:nvPicPr>
          <p:cNvPr id="10" name="Picture 9" descr="CfE_L2_Sharing_baguettes_answers_CD.pdf"/>
          <p:cNvPicPr>
            <a:picLocks noChangeAspect="1"/>
          </p:cNvPicPr>
          <p:nvPr/>
        </p:nvPicPr>
        <p:blipFill rotWithShape="1">
          <a:blip r:embed="rId3">
            <a:extLst>
              <a:ext uri="{28A0092B-C50C-407E-A947-70E740481C1C}">
                <a14:useLocalDpi xmlns:a14="http://schemas.microsoft.com/office/drawing/2010/main"/>
              </a:ext>
            </a:extLst>
          </a:blip>
          <a:srcRect l="4193" t="59370" r="4086" b="5273"/>
          <a:stretch/>
        </p:blipFill>
        <p:spPr>
          <a:xfrm>
            <a:off x="3259686" y="1415504"/>
            <a:ext cx="8351471" cy="4555576"/>
          </a:xfrm>
          <a:prstGeom prst="rect">
            <a:avLst/>
          </a:prstGeom>
        </p:spPr>
      </p:pic>
      <p:pic>
        <p:nvPicPr>
          <p:cNvPr id="11" name="Picture 10"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50050" t="16207" r="32988" b="75030"/>
          <a:stretch/>
        </p:blipFill>
        <p:spPr>
          <a:xfrm>
            <a:off x="1626592" y="1415504"/>
            <a:ext cx="1427813" cy="1043998"/>
          </a:xfrm>
          <a:prstGeom prst="rect">
            <a:avLst/>
          </a:prstGeom>
          <a:noFill/>
          <a:effectLst/>
        </p:spPr>
      </p:pic>
      <p:pic>
        <p:nvPicPr>
          <p:cNvPr id="12" name="Picture 11"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50050" t="24819" r="32912" b="66267"/>
          <a:stretch/>
        </p:blipFill>
        <p:spPr>
          <a:xfrm>
            <a:off x="1629366" y="2565164"/>
            <a:ext cx="1409972" cy="1043999"/>
          </a:xfrm>
          <a:prstGeom prst="rect">
            <a:avLst/>
          </a:prstGeom>
          <a:noFill/>
          <a:effectLst/>
        </p:spPr>
      </p:pic>
      <p:pic>
        <p:nvPicPr>
          <p:cNvPr id="13" name="Picture 12"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15047" t="24768" r="66778" b="66267"/>
          <a:stretch/>
        </p:blipFill>
        <p:spPr>
          <a:xfrm>
            <a:off x="1532953" y="3649855"/>
            <a:ext cx="1495161" cy="1043912"/>
          </a:xfrm>
          <a:prstGeom prst="rect">
            <a:avLst/>
          </a:prstGeom>
          <a:noFill/>
          <a:effectLst/>
        </p:spPr>
      </p:pic>
    </p:spTree>
    <p:extLst>
      <p:ext uri="{BB962C8B-B14F-4D97-AF65-F5344CB8AC3E}">
        <p14:creationId xmlns:p14="http://schemas.microsoft.com/office/powerpoint/2010/main" val="264253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0AB6807-1007-2C40-ACD3-85A647021B46}"/>
              </a:ext>
            </a:extLst>
          </p:cNvPr>
          <p:cNvSpPr txBox="1"/>
          <p:nvPr/>
        </p:nvSpPr>
        <p:spPr>
          <a:xfrm>
            <a:off x="2396893" y="1714259"/>
            <a:ext cx="6949989" cy="2413481"/>
          </a:xfrm>
          <a:prstGeom prst="rect">
            <a:avLst/>
          </a:prstGeom>
          <a:noFill/>
        </p:spPr>
        <p:txBody>
          <a:bodyPr wrap="square" rtlCol="0">
            <a:spAutoFit/>
          </a:bodyPr>
          <a:lstStyle/>
          <a:p>
            <a:pPr algn="ctr">
              <a:spcAft>
                <a:spcPts val="600"/>
              </a:spcAft>
            </a:pPr>
            <a:r>
              <a:rPr lang="en-US" sz="4000" b="1" dirty="0">
                <a:latin typeface="Arial" panose="020B0604020202020204" pitchFamily="34" charset="0"/>
                <a:cs typeface="Arial" panose="020B0604020202020204" pitchFamily="34" charset="0"/>
              </a:rPr>
              <a:t>Ratios</a:t>
            </a:r>
            <a:r>
              <a:rPr lang="en-US" sz="4000" dirty="0">
                <a:latin typeface="Arial" panose="020B0604020202020204" pitchFamily="34" charset="0"/>
                <a:cs typeface="Arial" panose="020B0604020202020204" pitchFamily="34" charset="0"/>
              </a:rPr>
              <a:t> and </a:t>
            </a:r>
            <a:r>
              <a:rPr lang="en-US" sz="4000" b="1" dirty="0">
                <a:latin typeface="Arial" panose="020B0604020202020204" pitchFamily="34" charset="0"/>
                <a:cs typeface="Arial" panose="020B0604020202020204" pitchFamily="34" charset="0"/>
              </a:rPr>
              <a:t>fractions</a:t>
            </a:r>
            <a:r>
              <a:rPr lang="en-US" sz="4000" dirty="0">
                <a:latin typeface="Arial" panose="020B0604020202020204" pitchFamily="34" charset="0"/>
                <a:cs typeface="Arial" panose="020B0604020202020204" pitchFamily="34" charset="0"/>
              </a:rPr>
              <a:t> provide different ways to describe how something is shared</a:t>
            </a:r>
            <a:r>
              <a:rPr lang="en-US" sz="3200" dirty="0">
                <a:latin typeface="Arial" panose="020B0604020202020204" pitchFamily="34" charset="0"/>
                <a:cs typeface="Arial" panose="020B0604020202020204" pitchFamily="34" charset="0"/>
              </a:rPr>
              <a:t>. </a:t>
            </a:r>
          </a:p>
          <a:p>
            <a:pPr>
              <a:lnSpc>
                <a:spcPts val="3100"/>
              </a:lnSpc>
              <a:spcAft>
                <a:spcPts val="600"/>
              </a:spcAft>
            </a:pPr>
            <a:r>
              <a:rPr lang="en-US" sz="32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69853" y="112165"/>
            <a:ext cx="782468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Ratios and fractions</a:t>
            </a:r>
          </a:p>
        </p:txBody>
      </p:sp>
      <p:sp>
        <p:nvSpPr>
          <p:cNvPr id="14" name="Isosceles Triangle 13">
            <a:extLst>
              <a:ext uri="{FF2B5EF4-FFF2-40B4-BE49-F238E27FC236}">
                <a16:creationId xmlns:a16="http://schemas.microsoft.com/office/drawing/2014/main" id="{C4E1BAC1-0BB5-4E14-A8EA-9428141F2B5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7BD6681-E109-4BF2-AE42-1FA6A0C5F475}"/>
              </a:ext>
            </a:extLst>
          </p:cNvPr>
          <p:cNvSpPr txBox="1"/>
          <p:nvPr/>
        </p:nvSpPr>
        <p:spPr>
          <a:xfrm>
            <a:off x="-39396" y="87170"/>
            <a:ext cx="1789698"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aphicFrame>
        <p:nvGraphicFramePr>
          <p:cNvPr id="17" name="Table 4">
            <a:extLst>
              <a:ext uri="{FF2B5EF4-FFF2-40B4-BE49-F238E27FC236}">
                <a16:creationId xmlns:a16="http://schemas.microsoft.com/office/drawing/2014/main" id="{BD7E9212-E4A8-4023-9B77-32C4C7989A4D}"/>
              </a:ext>
            </a:extLst>
          </p:cNvPr>
          <p:cNvGraphicFramePr>
            <a:graphicFrameLocks noGrp="1"/>
          </p:cNvGraphicFramePr>
          <p:nvPr>
            <p:extLst>
              <p:ext uri="{D42A27DB-BD31-4B8C-83A1-F6EECF244321}">
                <p14:modId xmlns:p14="http://schemas.microsoft.com/office/powerpoint/2010/main" val="1551837116"/>
              </p:ext>
            </p:extLst>
          </p:nvPr>
        </p:nvGraphicFramePr>
        <p:xfrm>
          <a:off x="3422532" y="4039946"/>
          <a:ext cx="4898710" cy="457200"/>
        </p:xfrm>
        <a:graphic>
          <a:graphicData uri="http://schemas.openxmlformats.org/drawingml/2006/table">
            <a:tbl>
              <a:tblPr firstRow="1" bandRow="1">
                <a:tableStyleId>{5C22544A-7EE6-4342-B048-85BDC9FD1C3A}</a:tableStyleId>
              </a:tblPr>
              <a:tblGrid>
                <a:gridCol w="979742">
                  <a:extLst>
                    <a:ext uri="{9D8B030D-6E8A-4147-A177-3AD203B41FA5}">
                      <a16:colId xmlns:a16="http://schemas.microsoft.com/office/drawing/2014/main" val="810753312"/>
                    </a:ext>
                  </a:extLst>
                </a:gridCol>
                <a:gridCol w="979742">
                  <a:extLst>
                    <a:ext uri="{9D8B030D-6E8A-4147-A177-3AD203B41FA5}">
                      <a16:colId xmlns:a16="http://schemas.microsoft.com/office/drawing/2014/main" val="1320297160"/>
                    </a:ext>
                  </a:extLst>
                </a:gridCol>
                <a:gridCol w="979742">
                  <a:extLst>
                    <a:ext uri="{9D8B030D-6E8A-4147-A177-3AD203B41FA5}">
                      <a16:colId xmlns:a16="http://schemas.microsoft.com/office/drawing/2014/main" val="3478463244"/>
                    </a:ext>
                  </a:extLst>
                </a:gridCol>
                <a:gridCol w="979742">
                  <a:extLst>
                    <a:ext uri="{9D8B030D-6E8A-4147-A177-3AD203B41FA5}">
                      <a16:colId xmlns:a16="http://schemas.microsoft.com/office/drawing/2014/main" val="1859195436"/>
                    </a:ext>
                  </a:extLst>
                </a:gridCol>
                <a:gridCol w="979742">
                  <a:extLst>
                    <a:ext uri="{9D8B030D-6E8A-4147-A177-3AD203B41FA5}">
                      <a16:colId xmlns:a16="http://schemas.microsoft.com/office/drawing/2014/main" val="1481252830"/>
                    </a:ext>
                  </a:extLst>
                </a:gridCol>
              </a:tblGrid>
              <a:tr h="280204">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400" b="1"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89303"/>
                  </a:ext>
                </a:extLst>
              </a:tr>
            </a:tbl>
          </a:graphicData>
        </a:graphic>
      </p:graphicFrame>
    </p:spTree>
    <p:extLst>
      <p:ext uri="{BB962C8B-B14F-4D97-AF65-F5344CB8AC3E}">
        <p14:creationId xmlns:p14="http://schemas.microsoft.com/office/powerpoint/2010/main" val="59174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6730777" y="1844141"/>
            <a:ext cx="4031996" cy="1902720"/>
            <a:chOff x="1012249" y="3655317"/>
            <a:chExt cx="4031996" cy="1902720"/>
          </a:xfrm>
        </p:grpSpPr>
        <p:sp>
          <p:nvSpPr>
            <p:cNvPr id="17" name="Rounded Rectangle 11">
              <a:extLst>
                <a:ext uri="{FF2B5EF4-FFF2-40B4-BE49-F238E27FC236}">
                  <a16:creationId xmlns:a16="http://schemas.microsoft.com/office/drawing/2014/main" id="{0B35C966-377D-43A5-A367-35406E1C3E22}"/>
                </a:ext>
              </a:extLst>
            </p:cNvPr>
            <p:cNvSpPr/>
            <p:nvPr/>
          </p:nvSpPr>
          <p:spPr>
            <a:xfrm>
              <a:off x="1012249" y="3655317"/>
              <a:ext cx="4031996" cy="1547990"/>
            </a:xfrm>
            <a:prstGeom prst="roundRect">
              <a:avLst/>
            </a:prstGeom>
            <a:solidFill>
              <a:srgbClr val="E6C8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0AB6807-1007-2C40-ACD3-85A647021B46}"/>
                </a:ext>
              </a:extLst>
            </p:cNvPr>
            <p:cNvSpPr txBox="1"/>
            <p:nvPr/>
          </p:nvSpPr>
          <p:spPr>
            <a:xfrm>
              <a:off x="1207560" y="3793024"/>
              <a:ext cx="3648834" cy="1765013"/>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Bikram and Amy share the baguette in the ratio 3 : 1</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grpSp>
        <p:nvGrpSpPr>
          <p:cNvPr id="8" name="Group 7">
            <a:extLst>
              <a:ext uri="{C183D7F6-B498-43B3-948B-1728B52AA6E4}">
                <adec:decorative xmlns:adec="http://schemas.microsoft.com/office/drawing/2017/decorative" val="1"/>
              </a:ext>
            </a:extLst>
          </p:cNvPr>
          <p:cNvGrpSpPr/>
          <p:nvPr/>
        </p:nvGrpSpPr>
        <p:grpSpPr>
          <a:xfrm>
            <a:off x="1429229" y="1864312"/>
            <a:ext cx="4031996" cy="1867384"/>
            <a:chOff x="1028189" y="1235981"/>
            <a:chExt cx="4031996" cy="1867384"/>
          </a:xfrm>
        </p:grpSpPr>
        <p:sp>
          <p:nvSpPr>
            <p:cNvPr id="21" name="Rounded Rectangle 11">
              <a:extLst>
                <a:ext uri="{FF2B5EF4-FFF2-40B4-BE49-F238E27FC236}">
                  <a16:creationId xmlns:a16="http://schemas.microsoft.com/office/drawing/2014/main" id="{0B35C966-377D-43A5-A367-35406E1C3E22}"/>
                </a:ext>
              </a:extLst>
            </p:cNvPr>
            <p:cNvSpPr/>
            <p:nvPr/>
          </p:nvSpPr>
          <p:spPr>
            <a:xfrm>
              <a:off x="1028189" y="1235981"/>
              <a:ext cx="4031996" cy="1547990"/>
            </a:xfrm>
            <a:prstGeom prst="roundRect">
              <a:avLst/>
            </a:prstGeom>
            <a:solidFill>
              <a:srgbClr val="E6C8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0AB6807-1007-2C40-ACD3-85A647021B46}"/>
                </a:ext>
              </a:extLst>
            </p:cNvPr>
            <p:cNvSpPr txBox="1"/>
            <p:nvPr/>
          </p:nvSpPr>
          <p:spPr>
            <a:xfrm>
              <a:off x="1226280" y="1338352"/>
              <a:ext cx="3648834" cy="1765013"/>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Amy and Bikram share the baguette in the ratio 1 : 3</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4D970DDE-3331-43C7-8808-F643520183D1}"/>
              </a:ext>
            </a:extLst>
          </p:cNvPr>
          <p:cNvSpPr txBox="1"/>
          <p:nvPr/>
        </p:nvSpPr>
        <p:spPr>
          <a:xfrm>
            <a:off x="-19845" y="165505"/>
            <a:ext cx="1161193"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LET’S</a:t>
            </a:r>
          </a:p>
          <a:p>
            <a:pPr algn="ctr"/>
            <a:r>
              <a:rPr lang="en-GB" sz="2400" b="1" dirty="0">
                <a:solidFill>
                  <a:schemeClr val="bg1"/>
                </a:solidFill>
                <a:latin typeface="Arial" panose="020B0604020202020204" pitchFamily="34" charset="0"/>
                <a:cs typeface="Arial" panose="020B0604020202020204" pitchFamily="34" charset="0"/>
              </a:rPr>
              <a:t>LOOK</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Comparing ratios</a:t>
            </a:r>
          </a:p>
        </p:txBody>
      </p:sp>
      <p:graphicFrame>
        <p:nvGraphicFramePr>
          <p:cNvPr id="16" name="Table 4">
            <a:extLst>
              <a:ext uri="{FF2B5EF4-FFF2-40B4-BE49-F238E27FC236}">
                <a16:creationId xmlns:a16="http://schemas.microsoft.com/office/drawing/2014/main" id="{FCA18980-C036-4501-93E0-55F6F2E1D7E5}"/>
              </a:ext>
            </a:extLst>
          </p:cNvPr>
          <p:cNvGraphicFramePr>
            <a:graphicFrameLocks noGrp="1"/>
          </p:cNvGraphicFramePr>
          <p:nvPr>
            <p:extLst>
              <p:ext uri="{D42A27DB-BD31-4B8C-83A1-F6EECF244321}">
                <p14:modId xmlns:p14="http://schemas.microsoft.com/office/powerpoint/2010/main" val="2713501834"/>
              </p:ext>
            </p:extLst>
          </p:nvPr>
        </p:nvGraphicFramePr>
        <p:xfrm>
          <a:off x="3726427" y="4046893"/>
          <a:ext cx="4319996" cy="457200"/>
        </p:xfrm>
        <a:graphic>
          <a:graphicData uri="http://schemas.openxmlformats.org/drawingml/2006/table">
            <a:tbl>
              <a:tblPr firstRow="1" bandRow="1">
                <a:tableStyleId>{5C22544A-7EE6-4342-B048-85BDC9FD1C3A}</a:tableStyleId>
              </a:tblPr>
              <a:tblGrid>
                <a:gridCol w="1079999">
                  <a:extLst>
                    <a:ext uri="{9D8B030D-6E8A-4147-A177-3AD203B41FA5}">
                      <a16:colId xmlns:a16="http://schemas.microsoft.com/office/drawing/2014/main" val="1320297160"/>
                    </a:ext>
                  </a:extLst>
                </a:gridCol>
                <a:gridCol w="1079999">
                  <a:extLst>
                    <a:ext uri="{9D8B030D-6E8A-4147-A177-3AD203B41FA5}">
                      <a16:colId xmlns:a16="http://schemas.microsoft.com/office/drawing/2014/main" val="3478463244"/>
                    </a:ext>
                  </a:extLst>
                </a:gridCol>
                <a:gridCol w="1079999">
                  <a:extLst>
                    <a:ext uri="{9D8B030D-6E8A-4147-A177-3AD203B41FA5}">
                      <a16:colId xmlns:a16="http://schemas.microsoft.com/office/drawing/2014/main" val="1859195436"/>
                    </a:ext>
                  </a:extLst>
                </a:gridCol>
                <a:gridCol w="1079999">
                  <a:extLst>
                    <a:ext uri="{9D8B030D-6E8A-4147-A177-3AD203B41FA5}">
                      <a16:colId xmlns:a16="http://schemas.microsoft.com/office/drawing/2014/main" val="616163465"/>
                    </a:ext>
                  </a:extLst>
                </a:gridCol>
              </a:tblGrid>
              <a:tr h="280204">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89303"/>
                  </a:ext>
                </a:extLst>
              </a:tr>
            </a:tbl>
          </a:graphicData>
        </a:graphic>
      </p:graphicFrame>
    </p:spTree>
    <p:extLst>
      <p:ext uri="{BB962C8B-B14F-4D97-AF65-F5344CB8AC3E}">
        <p14:creationId xmlns:p14="http://schemas.microsoft.com/office/powerpoint/2010/main" val="33810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Describing ratios</a:t>
            </a:r>
          </a:p>
        </p:txBody>
      </p:sp>
      <p:pic>
        <p:nvPicPr>
          <p:cNvPr id="11" name="Picture 10" descr="CfE_L2_Sharing_baguettes_grid_CD.pdf"/>
          <p:cNvPicPr>
            <a:picLocks noChangeAspect="1"/>
          </p:cNvPicPr>
          <p:nvPr/>
        </p:nvPicPr>
        <p:blipFill rotWithShape="1">
          <a:blip r:embed="rId3" cstate="screen">
            <a:extLst>
              <a:ext uri="{28A0092B-C50C-407E-A947-70E740481C1C}">
                <a14:useLocalDpi xmlns:a14="http://schemas.microsoft.com/office/drawing/2010/main"/>
              </a:ext>
            </a:extLst>
          </a:blip>
          <a:srcRect b="7315"/>
          <a:stretch/>
        </p:blipFill>
        <p:spPr>
          <a:xfrm>
            <a:off x="4458698" y="1168794"/>
            <a:ext cx="3842596" cy="5040000"/>
          </a:xfrm>
          <a:prstGeom prst="rect">
            <a:avLst/>
          </a:prstGeom>
          <a:solidFill>
            <a:schemeClr val="bg1"/>
          </a:solidFill>
          <a:effectLst>
            <a:outerShdw blurRad="50800" dist="38100" dir="2700000" algn="tl" rotWithShape="0">
              <a:srgbClr val="000000">
                <a:alpha val="43000"/>
              </a:srgbClr>
            </a:outerShdw>
          </a:effectLst>
        </p:spPr>
      </p:pic>
      <p:cxnSp>
        <p:nvCxnSpPr>
          <p:cNvPr id="7" name="Straight Connector 6">
            <a:extLst>
              <a:ext uri="{FF2B5EF4-FFF2-40B4-BE49-F238E27FC236}">
                <a16:creationId xmlns:a16="http://schemas.microsoft.com/office/drawing/2014/main" id="{4F1BAAC1-63D1-4DA4-B355-7EBF8F42DFBF}"/>
              </a:ext>
            </a:extLst>
          </p:cNvPr>
          <p:cNvCxnSpPr>
            <a:cxnSpLocks/>
          </p:cNvCxnSpPr>
          <p:nvPr/>
        </p:nvCxnSpPr>
        <p:spPr>
          <a:xfrm>
            <a:off x="3749290" y="2634712"/>
            <a:ext cx="905302" cy="0"/>
          </a:xfrm>
          <a:prstGeom prst="line">
            <a:avLst/>
          </a:prstGeom>
          <a:ln>
            <a:solidFill>
              <a:srgbClr val="BE006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208C61-5DDB-457A-BE54-8E78785D49EA}"/>
              </a:ext>
            </a:extLst>
          </p:cNvPr>
          <p:cNvCxnSpPr>
            <a:cxnSpLocks/>
          </p:cNvCxnSpPr>
          <p:nvPr/>
        </p:nvCxnSpPr>
        <p:spPr>
          <a:xfrm>
            <a:off x="3714400" y="5339913"/>
            <a:ext cx="923482" cy="0"/>
          </a:xfrm>
          <a:prstGeom prst="line">
            <a:avLst/>
          </a:prstGeom>
          <a:ln>
            <a:solidFill>
              <a:srgbClr val="BE0064"/>
            </a:solidFill>
          </a:ln>
        </p:spPr>
        <p:style>
          <a:lnRef idx="1">
            <a:schemeClr val="accent1"/>
          </a:lnRef>
          <a:fillRef idx="0">
            <a:schemeClr val="accent1"/>
          </a:fillRef>
          <a:effectRef idx="0">
            <a:schemeClr val="accent1"/>
          </a:effectRef>
          <a:fontRef idx="minor">
            <a:schemeClr val="tx1"/>
          </a:fontRef>
        </p:style>
      </p:cxnSp>
      <p:pic>
        <p:nvPicPr>
          <p:cNvPr id="13" name="Picture 12" descr="CfE_L2_Sharing_baguettes_grid_CD.pdf"/>
          <p:cNvPicPr>
            <a:picLocks noChangeAspect="1"/>
          </p:cNvPicPr>
          <p:nvPr/>
        </p:nvPicPr>
        <p:blipFill rotWithShape="1">
          <a:blip r:embed="rId3">
            <a:extLst>
              <a:ext uri="{28A0092B-C50C-407E-A947-70E740481C1C}">
                <a14:useLocalDpi xmlns:a14="http://schemas.microsoft.com/office/drawing/2010/main"/>
              </a:ext>
            </a:extLst>
          </a:blip>
          <a:srcRect l="5646" t="74245" r="71979" b="17365"/>
          <a:stretch/>
        </p:blipFill>
        <p:spPr>
          <a:xfrm>
            <a:off x="1272038" y="4685692"/>
            <a:ext cx="2442362" cy="1296000"/>
          </a:xfrm>
          <a:prstGeom prst="rect">
            <a:avLst/>
          </a:prstGeom>
          <a:noFill/>
          <a:effectLst/>
        </p:spPr>
      </p:pic>
      <p:pic>
        <p:nvPicPr>
          <p:cNvPr id="14" name="Picture 13" descr="CfE_L2_Sharing_baguettes_grid_CD.pdf"/>
          <p:cNvPicPr>
            <a:picLocks noChangeAspect="1"/>
          </p:cNvPicPr>
          <p:nvPr/>
        </p:nvPicPr>
        <p:blipFill rotWithShape="1">
          <a:blip r:embed="rId3">
            <a:extLst>
              <a:ext uri="{28A0092B-C50C-407E-A947-70E740481C1C}">
                <a14:useLocalDpi xmlns:a14="http://schemas.microsoft.com/office/drawing/2010/main"/>
              </a:ext>
            </a:extLst>
          </a:blip>
          <a:srcRect l="5761" t="24843" r="72146" b="66801"/>
          <a:stretch/>
        </p:blipFill>
        <p:spPr>
          <a:xfrm>
            <a:off x="1308082" y="2052463"/>
            <a:ext cx="2421623" cy="1295993"/>
          </a:xfrm>
          <a:prstGeom prst="rect">
            <a:avLst/>
          </a:prstGeom>
          <a:noFill/>
          <a:effectLst/>
        </p:spPr>
      </p:pic>
    </p:spTree>
    <p:extLst>
      <p:ext uri="{BB962C8B-B14F-4D97-AF65-F5344CB8AC3E}">
        <p14:creationId xmlns:p14="http://schemas.microsoft.com/office/powerpoint/2010/main" val="373096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stick figure drawing of a girl, labelled Amy.">
            <a:extLst>
              <a:ext uri="{FF2B5EF4-FFF2-40B4-BE49-F238E27FC236}">
                <a16:creationId xmlns:a16="http://schemas.microsoft.com/office/drawing/2014/main" id="{09EC1C7F-9181-4B92-9E39-F8C700ECE980}"/>
              </a:ext>
            </a:extLst>
          </p:cNvPr>
          <p:cNvGrpSpPr/>
          <p:nvPr/>
        </p:nvGrpSpPr>
        <p:grpSpPr>
          <a:xfrm>
            <a:off x="963738" y="2778086"/>
            <a:ext cx="1897965" cy="2761939"/>
            <a:chOff x="1231000" y="2483970"/>
            <a:chExt cx="1897965" cy="2761939"/>
          </a:xfrm>
        </p:grpSpPr>
        <p:pic>
          <p:nvPicPr>
            <p:cNvPr id="16" name="Picture 15" descr="A stick figure drawing of a girl to indicate the recipient of one half of the baguette.">
              <a:extLst>
                <a:ext uri="{FF2B5EF4-FFF2-40B4-BE49-F238E27FC236}">
                  <a16:creationId xmlns:a16="http://schemas.microsoft.com/office/drawing/2014/main" id="{25FB5FE3-4E14-4AE5-ADB0-8E955B964D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1000" y="2483970"/>
              <a:ext cx="1897965" cy="1897965"/>
            </a:xfrm>
            <a:prstGeom prst="rect">
              <a:avLst/>
            </a:prstGeom>
          </p:spPr>
        </p:pic>
        <p:sp>
          <p:nvSpPr>
            <p:cNvPr id="18" name="TextBox 17">
              <a:extLst>
                <a:ext uri="{FF2B5EF4-FFF2-40B4-BE49-F238E27FC236}">
                  <a16:creationId xmlns:a16="http://schemas.microsoft.com/office/drawing/2014/main" id="{600E7C26-88C7-4904-BCF8-EE6A5E7D2682}"/>
                </a:ext>
              </a:extLst>
            </p:cNvPr>
            <p:cNvSpPr txBox="1"/>
            <p:nvPr/>
          </p:nvSpPr>
          <p:spPr>
            <a:xfrm>
              <a:off x="1420645" y="4281542"/>
              <a:ext cx="1642199"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Amy</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sp>
        <p:nvSpPr>
          <p:cNvPr id="15" name="Rectangle 14"/>
          <p:cNvSpPr/>
          <p:nvPr/>
        </p:nvSpPr>
        <p:spPr>
          <a:xfrm>
            <a:off x="555217" y="5511438"/>
            <a:ext cx="11156403" cy="523220"/>
          </a:xfrm>
          <a:prstGeom prst="rect">
            <a:avLst/>
          </a:prstGeom>
          <a:solidFill>
            <a:srgbClr val="E6C8D9"/>
          </a:solidFill>
        </p:spPr>
        <p:txBody>
          <a:bodyPr wrap="square">
            <a:spAutoFit/>
          </a:bodyPr>
          <a:lstStyle/>
          <a:p>
            <a:pPr algn="ctr"/>
            <a:r>
              <a:rPr lang="en-US" sz="2800" dirty="0">
                <a:latin typeface="Arial" panose="020B0604020202020204" pitchFamily="34" charset="0"/>
                <a:cs typeface="Arial" panose="020B0604020202020204" pitchFamily="34" charset="0"/>
              </a:rPr>
              <a:t>How are the numbers in a fraction linked to the numbers in a ratio?</a:t>
            </a:r>
          </a:p>
        </p:txBody>
      </p:sp>
      <p:sp>
        <p:nvSpPr>
          <p:cNvPr id="12" name="TextBox 11">
            <a:extLst>
              <a:ext uri="{FF2B5EF4-FFF2-40B4-BE49-F238E27FC236}">
                <a16:creationId xmlns:a16="http://schemas.microsoft.com/office/drawing/2014/main" id="{B0AB6807-1007-2C40-ACD3-85A647021B46}"/>
              </a:ext>
            </a:extLst>
          </p:cNvPr>
          <p:cNvSpPr txBox="1"/>
          <p:nvPr/>
        </p:nvSpPr>
        <p:spPr>
          <a:xfrm>
            <a:off x="2693131" y="2365103"/>
            <a:ext cx="3648834" cy="1367468"/>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I will get ⅔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of the baguette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9" name="Rectangle 8"/>
          <p:cNvSpPr/>
          <p:nvPr/>
        </p:nvSpPr>
        <p:spPr>
          <a:xfrm>
            <a:off x="619013" y="1351540"/>
            <a:ext cx="9667987"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Amy and Bikram share the baguette in the ratio 2 :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Sharing a baguette </a:t>
            </a:r>
          </a:p>
        </p:txBody>
      </p:sp>
      <p:grpSp>
        <p:nvGrpSpPr>
          <p:cNvPr id="3" name="Group 2" descr="A stick figure drawing of a girl, labelled Bikram.">
            <a:extLst>
              <a:ext uri="{FF2B5EF4-FFF2-40B4-BE49-F238E27FC236}">
                <a16:creationId xmlns:a16="http://schemas.microsoft.com/office/drawing/2014/main" id="{C6B75485-0D89-42FC-9167-78B34489DF1E}"/>
              </a:ext>
            </a:extLst>
          </p:cNvPr>
          <p:cNvGrpSpPr/>
          <p:nvPr/>
        </p:nvGrpSpPr>
        <p:grpSpPr>
          <a:xfrm>
            <a:off x="5790758" y="2903237"/>
            <a:ext cx="1967227" cy="2670147"/>
            <a:chOff x="6708537" y="2552407"/>
            <a:chExt cx="1967227" cy="2670147"/>
          </a:xfrm>
        </p:grpSpPr>
        <p:pic>
          <p:nvPicPr>
            <p:cNvPr id="17" name="Picture 16" descr="A stick figure drawing of a boy to indicate the recipient of one half of the baguette.">
              <a:extLst>
                <a:ext uri="{FF2B5EF4-FFF2-40B4-BE49-F238E27FC236}">
                  <a16:creationId xmlns:a16="http://schemas.microsoft.com/office/drawing/2014/main" id="{86F0619D-31DB-4FF5-A89F-F95887467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1465" y="2552407"/>
              <a:ext cx="1729135" cy="1729135"/>
            </a:xfrm>
            <a:prstGeom prst="rect">
              <a:avLst/>
            </a:prstGeom>
          </p:spPr>
        </p:pic>
        <p:sp>
          <p:nvSpPr>
            <p:cNvPr id="21" name="TextBox 20">
              <a:extLst>
                <a:ext uri="{FF2B5EF4-FFF2-40B4-BE49-F238E27FC236}">
                  <a16:creationId xmlns:a16="http://schemas.microsoft.com/office/drawing/2014/main" id="{B0368C08-DEAE-4069-AAC6-76CF00AF1749}"/>
                </a:ext>
              </a:extLst>
            </p:cNvPr>
            <p:cNvSpPr txBox="1"/>
            <p:nvPr/>
          </p:nvSpPr>
          <p:spPr>
            <a:xfrm>
              <a:off x="6708537" y="4258187"/>
              <a:ext cx="1967227" cy="964367"/>
            </a:xfrm>
            <a:prstGeom prst="rect">
              <a:avLst/>
            </a:prstGeom>
            <a:noFill/>
          </p:spPr>
          <p:txBody>
            <a:bodyPr wrap="square" rtlCol="0">
              <a:spAutoFit/>
            </a:bodyPr>
            <a:lstStyle/>
            <a:p>
              <a:pPr algn="ctr">
                <a:lnSpc>
                  <a:spcPts val="3100"/>
                </a:lnSpc>
                <a:spcAft>
                  <a:spcPts val="600"/>
                </a:spcAft>
              </a:pPr>
              <a:r>
                <a:rPr lang="en-US" sz="2400" dirty="0">
                  <a:latin typeface="Arial" panose="020B0604020202020204" pitchFamily="34" charset="0"/>
                  <a:cs typeface="Arial" panose="020B0604020202020204" pitchFamily="34" charset="0"/>
                </a:rPr>
                <a:t>Bikram</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sp>
        <p:nvSpPr>
          <p:cNvPr id="24" name="TextBox 23">
            <a:extLst>
              <a:ext uri="{FF2B5EF4-FFF2-40B4-BE49-F238E27FC236}">
                <a16:creationId xmlns:a16="http://schemas.microsoft.com/office/drawing/2014/main" id="{02E9D0A9-5D0B-436A-B229-D9A92D55C366}"/>
              </a:ext>
            </a:extLst>
          </p:cNvPr>
          <p:cNvSpPr txBox="1"/>
          <p:nvPr/>
        </p:nvSpPr>
        <p:spPr>
          <a:xfrm>
            <a:off x="7773225" y="2702350"/>
            <a:ext cx="3648834" cy="489878"/>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Amy is wrong</a:t>
            </a:r>
          </a:p>
        </p:txBody>
      </p:sp>
      <p:sp>
        <p:nvSpPr>
          <p:cNvPr id="7" name="Speech Bubble: Oval 6">
            <a:extLst>
              <a:ext uri="{FF2B5EF4-FFF2-40B4-BE49-F238E27FC236}">
                <a16:creationId xmlns:a16="http://schemas.microsoft.com/office/drawing/2014/main" id="{D1C639F8-CF7C-480D-9D83-400D2AF5A71F}"/>
              </a:ext>
              <a:ext uri="{C183D7F6-B498-43B3-948B-1728B52AA6E4}">
                <adec:decorative xmlns:adec="http://schemas.microsoft.com/office/drawing/2017/decorative" val="1"/>
              </a:ext>
            </a:extLst>
          </p:cNvPr>
          <p:cNvSpPr/>
          <p:nvPr/>
        </p:nvSpPr>
        <p:spPr>
          <a:xfrm>
            <a:off x="3030275" y="1864798"/>
            <a:ext cx="2933411" cy="2056546"/>
          </a:xfrm>
          <a:prstGeom prst="wedgeEllipseCallout">
            <a:avLst>
              <a:gd name="adj1" fmla="val -72703"/>
              <a:gd name="adj2" fmla="val 25274"/>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Oval 24">
            <a:extLst>
              <a:ext uri="{FF2B5EF4-FFF2-40B4-BE49-F238E27FC236}">
                <a16:creationId xmlns:a16="http://schemas.microsoft.com/office/drawing/2014/main" id="{97890184-FB1A-4319-9722-8199C14BB4AB}"/>
              </a:ext>
              <a:ext uri="{C183D7F6-B498-43B3-948B-1728B52AA6E4}">
                <adec:decorative xmlns:adec="http://schemas.microsoft.com/office/drawing/2017/decorative" val="1"/>
              </a:ext>
            </a:extLst>
          </p:cNvPr>
          <p:cNvSpPr/>
          <p:nvPr/>
        </p:nvSpPr>
        <p:spPr>
          <a:xfrm>
            <a:off x="8071358" y="1928496"/>
            <a:ext cx="2933411" cy="2056546"/>
          </a:xfrm>
          <a:prstGeom prst="wedgeEllipseCallout">
            <a:avLst>
              <a:gd name="adj1" fmla="val -72703"/>
              <a:gd name="adj2" fmla="val 25274"/>
            </a:avLst>
          </a:prstGeom>
          <a:noFill/>
          <a:ln w="28575">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576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11">
            <a:extLst>
              <a:ext uri="{FF2B5EF4-FFF2-40B4-BE49-F238E27FC236}">
                <a16:creationId xmlns:a16="http://schemas.microsoft.com/office/drawing/2014/main" id="{0B35C966-377D-43A5-A367-35406E1C3E22}"/>
              </a:ext>
              <a:ext uri="{C183D7F6-B498-43B3-948B-1728B52AA6E4}">
                <adec:decorative xmlns:adec="http://schemas.microsoft.com/office/drawing/2017/decorative" val="1"/>
              </a:ext>
            </a:extLst>
          </p:cNvPr>
          <p:cNvSpPr/>
          <p:nvPr/>
        </p:nvSpPr>
        <p:spPr>
          <a:xfrm>
            <a:off x="1028189" y="1235981"/>
            <a:ext cx="4031996" cy="1547990"/>
          </a:xfrm>
          <a:prstGeom prst="roundRect">
            <a:avLst/>
          </a:prstGeom>
          <a:solidFill>
            <a:srgbClr val="E6C8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C183D7F6-B498-43B3-948B-1728B52AA6E4}">
                <adec:decorative xmlns:adec="http://schemas.microsoft.com/office/drawing/2017/decorative" val="1"/>
              </a:ext>
            </a:extLst>
          </p:cNvPr>
          <p:cNvGrpSpPr/>
          <p:nvPr/>
        </p:nvGrpSpPr>
        <p:grpSpPr>
          <a:xfrm>
            <a:off x="6302987" y="3417923"/>
            <a:ext cx="5399996" cy="1170751"/>
            <a:chOff x="6302987" y="3476537"/>
            <a:chExt cx="5399996" cy="1170751"/>
          </a:xfrm>
        </p:grpSpPr>
        <p:sp>
          <p:nvSpPr>
            <p:cNvPr id="24" name="Right Brace 23"/>
            <p:cNvSpPr>
              <a:spLocks/>
            </p:cNvSpPr>
            <p:nvPr/>
          </p:nvSpPr>
          <p:spPr>
            <a:xfrm rot="5400000">
              <a:off x="8751885" y="1027639"/>
              <a:ext cx="502200" cy="5399996"/>
            </a:xfrm>
            <a:prstGeom prst="rightBrac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55AD8CD-D355-45F4-8A8D-03865C1297C0}"/>
                </a:ext>
              </a:extLst>
            </p:cNvPr>
            <p:cNvSpPr txBox="1"/>
            <p:nvPr/>
          </p:nvSpPr>
          <p:spPr>
            <a:xfrm>
              <a:off x="8467483" y="4124068"/>
              <a:ext cx="1151998" cy="523220"/>
            </a:xfrm>
            <a:prstGeom prst="rect">
              <a:avLst/>
            </a:prstGeom>
            <a:solidFill>
              <a:srgbClr val="BE0064"/>
            </a:solidFill>
            <a:ln w="38100">
              <a:solidFill>
                <a:srgbClr val="BE0064"/>
              </a:solidFill>
            </a:ln>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£1.20</a:t>
              </a:r>
              <a:endParaRPr lang="en-GB" dirty="0"/>
            </a:p>
          </p:txBody>
        </p:sp>
      </p:grpSp>
      <p:grpSp>
        <p:nvGrpSpPr>
          <p:cNvPr id="6" name="Group 5">
            <a:extLst>
              <a:ext uri="{C183D7F6-B498-43B3-948B-1728B52AA6E4}">
                <adec:decorative xmlns:adec="http://schemas.microsoft.com/office/drawing/2017/decorative" val="1"/>
              </a:ext>
            </a:extLst>
          </p:cNvPr>
          <p:cNvGrpSpPr/>
          <p:nvPr/>
        </p:nvGrpSpPr>
        <p:grpSpPr>
          <a:xfrm>
            <a:off x="386877" y="3421827"/>
            <a:ext cx="5399996" cy="1170751"/>
            <a:chOff x="386877" y="3480441"/>
            <a:chExt cx="5399996" cy="1170751"/>
          </a:xfrm>
        </p:grpSpPr>
        <p:sp>
          <p:nvSpPr>
            <p:cNvPr id="23" name="Right Brace 22"/>
            <p:cNvSpPr>
              <a:spLocks/>
            </p:cNvSpPr>
            <p:nvPr/>
          </p:nvSpPr>
          <p:spPr>
            <a:xfrm rot="5400000">
              <a:off x="2835775" y="1031543"/>
              <a:ext cx="502200" cy="5399996"/>
            </a:xfrm>
            <a:prstGeom prst="rightBrac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755AD8CD-D355-45F4-8A8D-03865C1297C0}"/>
                </a:ext>
              </a:extLst>
            </p:cNvPr>
            <p:cNvSpPr txBox="1"/>
            <p:nvPr/>
          </p:nvSpPr>
          <p:spPr>
            <a:xfrm>
              <a:off x="2512297" y="4127972"/>
              <a:ext cx="1151998" cy="523220"/>
            </a:xfrm>
            <a:prstGeom prst="rect">
              <a:avLst/>
            </a:prstGeom>
            <a:solidFill>
              <a:srgbClr val="BE0064"/>
            </a:solidFill>
            <a:ln w="38100">
              <a:solidFill>
                <a:srgbClr val="BE0064"/>
              </a:solidFill>
            </a:ln>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£1.20</a:t>
              </a:r>
              <a:endParaRPr lang="en-GB" dirty="0"/>
            </a:p>
          </p:txBody>
        </p:sp>
      </p:grpSp>
      <p:graphicFrame>
        <p:nvGraphicFramePr>
          <p:cNvPr id="32" name="Table 4">
            <a:extLst>
              <a:ext uri="{FF2B5EF4-FFF2-40B4-BE49-F238E27FC236}">
                <a16:creationId xmlns:a16="http://schemas.microsoft.com/office/drawing/2014/main" id="{A433D03A-60BE-4318-984B-E7C8F19FC31A}"/>
              </a:ext>
            </a:extLst>
          </p:cNvPr>
          <p:cNvGraphicFramePr>
            <a:graphicFrameLocks noGrp="1"/>
          </p:cNvGraphicFramePr>
          <p:nvPr>
            <p:extLst>
              <p:ext uri="{D42A27DB-BD31-4B8C-83A1-F6EECF244321}">
                <p14:modId xmlns:p14="http://schemas.microsoft.com/office/powerpoint/2010/main" val="1928311184"/>
              </p:ext>
            </p:extLst>
          </p:nvPr>
        </p:nvGraphicFramePr>
        <p:xfrm>
          <a:off x="6313388" y="2923600"/>
          <a:ext cx="5399997" cy="457200"/>
        </p:xfrm>
        <a:graphic>
          <a:graphicData uri="http://schemas.openxmlformats.org/drawingml/2006/table">
            <a:tbl>
              <a:tblPr firstRow="1" bandRow="1">
                <a:tableStyleId>{5C22544A-7EE6-4342-B048-85BDC9FD1C3A}</a:tableStyleId>
              </a:tblPr>
              <a:tblGrid>
                <a:gridCol w="1799999">
                  <a:extLst>
                    <a:ext uri="{9D8B030D-6E8A-4147-A177-3AD203B41FA5}">
                      <a16:colId xmlns:a16="http://schemas.microsoft.com/office/drawing/2014/main" val="810753312"/>
                    </a:ext>
                  </a:extLst>
                </a:gridCol>
                <a:gridCol w="1799999">
                  <a:extLst>
                    <a:ext uri="{9D8B030D-6E8A-4147-A177-3AD203B41FA5}">
                      <a16:colId xmlns:a16="http://schemas.microsoft.com/office/drawing/2014/main" val="1320297160"/>
                    </a:ext>
                  </a:extLst>
                </a:gridCol>
                <a:gridCol w="1799999">
                  <a:extLst>
                    <a:ext uri="{9D8B030D-6E8A-4147-A177-3AD203B41FA5}">
                      <a16:colId xmlns:a16="http://schemas.microsoft.com/office/drawing/2014/main" val="3478463244"/>
                    </a:ext>
                  </a:extLst>
                </a:gridCol>
              </a:tblGrid>
              <a:tr h="280204">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89303"/>
                  </a:ext>
                </a:extLst>
              </a:tr>
            </a:tbl>
          </a:graphicData>
        </a:graphic>
      </p:graphicFrame>
      <p:graphicFrame>
        <p:nvGraphicFramePr>
          <p:cNvPr id="34" name="Table 4">
            <a:extLst>
              <a:ext uri="{FF2B5EF4-FFF2-40B4-BE49-F238E27FC236}">
                <a16:creationId xmlns:a16="http://schemas.microsoft.com/office/drawing/2014/main" id="{FDFE67BC-52E0-40A7-9EF1-EC68D6792184}"/>
              </a:ext>
            </a:extLst>
          </p:cNvPr>
          <p:cNvGraphicFramePr>
            <a:graphicFrameLocks noGrp="1"/>
          </p:cNvGraphicFramePr>
          <p:nvPr>
            <p:extLst>
              <p:ext uri="{D42A27DB-BD31-4B8C-83A1-F6EECF244321}">
                <p14:modId xmlns:p14="http://schemas.microsoft.com/office/powerpoint/2010/main" val="3313866091"/>
              </p:ext>
            </p:extLst>
          </p:nvPr>
        </p:nvGraphicFramePr>
        <p:xfrm>
          <a:off x="405395" y="2920122"/>
          <a:ext cx="5399995" cy="457200"/>
        </p:xfrm>
        <a:graphic>
          <a:graphicData uri="http://schemas.openxmlformats.org/drawingml/2006/table">
            <a:tbl>
              <a:tblPr firstRow="1" bandRow="1">
                <a:tableStyleId>{5C22544A-7EE6-4342-B048-85BDC9FD1C3A}</a:tableStyleId>
              </a:tblPr>
              <a:tblGrid>
                <a:gridCol w="1079999">
                  <a:extLst>
                    <a:ext uri="{9D8B030D-6E8A-4147-A177-3AD203B41FA5}">
                      <a16:colId xmlns:a16="http://schemas.microsoft.com/office/drawing/2014/main" val="810753312"/>
                    </a:ext>
                  </a:extLst>
                </a:gridCol>
                <a:gridCol w="1079999">
                  <a:extLst>
                    <a:ext uri="{9D8B030D-6E8A-4147-A177-3AD203B41FA5}">
                      <a16:colId xmlns:a16="http://schemas.microsoft.com/office/drawing/2014/main" val="1320297160"/>
                    </a:ext>
                  </a:extLst>
                </a:gridCol>
                <a:gridCol w="1079999">
                  <a:extLst>
                    <a:ext uri="{9D8B030D-6E8A-4147-A177-3AD203B41FA5}">
                      <a16:colId xmlns:a16="http://schemas.microsoft.com/office/drawing/2014/main" val="3478463244"/>
                    </a:ext>
                  </a:extLst>
                </a:gridCol>
                <a:gridCol w="1079999">
                  <a:extLst>
                    <a:ext uri="{9D8B030D-6E8A-4147-A177-3AD203B41FA5}">
                      <a16:colId xmlns:a16="http://schemas.microsoft.com/office/drawing/2014/main" val="1859195436"/>
                    </a:ext>
                  </a:extLst>
                </a:gridCol>
                <a:gridCol w="1079999">
                  <a:extLst>
                    <a:ext uri="{9D8B030D-6E8A-4147-A177-3AD203B41FA5}">
                      <a16:colId xmlns:a16="http://schemas.microsoft.com/office/drawing/2014/main" val="616163465"/>
                    </a:ext>
                  </a:extLst>
                </a:gridCol>
              </a:tblGrid>
              <a:tr h="280204">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C8D9"/>
                    </a:solid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Arial" panose="020B0604020202020204" pitchFamily="34" charset="0"/>
                          <a:cs typeface="Arial" panose="020B0604020202020204" pitchFamily="34" charset="0"/>
                        </a:rPr>
                        <a:t>B</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89303"/>
                  </a:ext>
                </a:extLst>
              </a:tr>
            </a:tbl>
          </a:graphicData>
        </a:graphic>
      </p:graphicFrame>
      <p:grpSp>
        <p:nvGrpSpPr>
          <p:cNvPr id="3" name="Group 2">
            <a:extLst>
              <a:ext uri="{FF2B5EF4-FFF2-40B4-BE49-F238E27FC236}">
                <a16:creationId xmlns:a16="http://schemas.microsoft.com/office/drawing/2014/main" id="{E270CB8B-71B7-48FF-B25B-3CDF56BAF6A1}"/>
              </a:ext>
            </a:extLst>
          </p:cNvPr>
          <p:cNvGrpSpPr/>
          <p:nvPr/>
        </p:nvGrpSpPr>
        <p:grpSpPr>
          <a:xfrm>
            <a:off x="6944299" y="1232077"/>
            <a:ext cx="4031996" cy="1626307"/>
            <a:chOff x="6944299" y="1232077"/>
            <a:chExt cx="4031996" cy="1626307"/>
          </a:xfrm>
        </p:grpSpPr>
        <p:sp>
          <p:nvSpPr>
            <p:cNvPr id="31" name="Rounded Rectangle 11">
              <a:extLst>
                <a:ext uri="{FF2B5EF4-FFF2-40B4-BE49-F238E27FC236}">
                  <a16:creationId xmlns:a16="http://schemas.microsoft.com/office/drawing/2014/main" id="{45DEAA67-B9EF-4395-AEA4-5ADC51E77CD9}"/>
                </a:ext>
              </a:extLst>
            </p:cNvPr>
            <p:cNvSpPr/>
            <p:nvPr/>
          </p:nvSpPr>
          <p:spPr>
            <a:xfrm>
              <a:off x="6944299" y="1232077"/>
              <a:ext cx="4031996" cy="1547990"/>
            </a:xfrm>
            <a:prstGeom prst="roundRect">
              <a:avLst/>
            </a:prstGeom>
            <a:solidFill>
              <a:srgbClr val="E6C8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0AB6807-1007-2C40-ACD3-85A647021B46}"/>
                </a:ext>
              </a:extLst>
            </p:cNvPr>
            <p:cNvSpPr txBox="1"/>
            <p:nvPr/>
          </p:nvSpPr>
          <p:spPr>
            <a:xfrm>
              <a:off x="7188970" y="1490916"/>
              <a:ext cx="3648834" cy="1367468"/>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Amy gets ⅔ of the baguette</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sp>
        <p:nvSpPr>
          <p:cNvPr id="19" name="TextBox 18">
            <a:extLst>
              <a:ext uri="{FF2B5EF4-FFF2-40B4-BE49-F238E27FC236}">
                <a16:creationId xmlns:a16="http://schemas.microsoft.com/office/drawing/2014/main" id="{B0AB6807-1007-2C40-ACD3-85A647021B46}"/>
              </a:ext>
            </a:extLst>
          </p:cNvPr>
          <p:cNvSpPr txBox="1"/>
          <p:nvPr/>
        </p:nvSpPr>
        <p:spPr>
          <a:xfrm>
            <a:off x="1240980" y="1369784"/>
            <a:ext cx="3648834" cy="1765013"/>
          </a:xfrm>
          <a:prstGeom prst="rect">
            <a:avLst/>
          </a:prstGeom>
          <a:noFill/>
        </p:spPr>
        <p:txBody>
          <a:bodyPr wrap="square" rtlCol="0">
            <a:spAutoFit/>
          </a:bodyPr>
          <a:lstStyle/>
          <a:p>
            <a:pPr algn="ctr">
              <a:lnSpc>
                <a:spcPts val="3100"/>
              </a:lnSpc>
              <a:spcAft>
                <a:spcPts val="600"/>
              </a:spcAft>
            </a:pPr>
            <a:r>
              <a:rPr lang="en-US" sz="2800" dirty="0">
                <a:latin typeface="Arial" panose="020B0604020202020204" pitchFamily="34" charset="0"/>
                <a:cs typeface="Arial" panose="020B0604020202020204" pitchFamily="34" charset="0"/>
              </a:rPr>
              <a:t>Amy and Bikram share the baguette in the ratio 2 : 3</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4D970DDE-3331-43C7-8808-F643520183D1}"/>
              </a:ext>
            </a:extLst>
          </p:cNvPr>
          <p:cNvSpPr txBox="1"/>
          <p:nvPr/>
        </p:nvSpPr>
        <p:spPr>
          <a:xfrm>
            <a:off x="-19845" y="165505"/>
            <a:ext cx="1161193"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LET’S</a:t>
            </a:r>
          </a:p>
          <a:p>
            <a:pPr algn="ctr"/>
            <a:r>
              <a:rPr lang="en-GB" sz="2400" b="1" dirty="0">
                <a:solidFill>
                  <a:schemeClr val="bg1"/>
                </a:solidFill>
                <a:latin typeface="Arial" panose="020B0604020202020204" pitchFamily="34" charset="0"/>
                <a:cs typeface="Arial" panose="020B0604020202020204" pitchFamily="34" charset="0"/>
              </a:rPr>
              <a:t>LOOK</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1005706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Going deeper: Paying for the baguette</a:t>
            </a:r>
          </a:p>
        </p:txBody>
      </p:sp>
      <p:pic>
        <p:nvPicPr>
          <p:cNvPr id="35" name="Picture 34" descr="Image of a baguette"/>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50309" y="4456197"/>
            <a:ext cx="4781702" cy="1828800"/>
          </a:xfrm>
          <a:prstGeom prst="rect">
            <a:avLst/>
          </a:prstGeom>
        </p:spPr>
      </p:pic>
      <p:sp>
        <p:nvSpPr>
          <p:cNvPr id="20" name="TextBox 19" descr="A long baguette, priced at £1.20">
            <a:extLst>
              <a:ext uri="{FF2B5EF4-FFF2-40B4-BE49-F238E27FC236}">
                <a16:creationId xmlns:a16="http://schemas.microsoft.com/office/drawing/2014/main" id="{5A5258B0-F51E-4AC1-BCD3-D5B2F3D70C8A}"/>
              </a:ext>
            </a:extLst>
          </p:cNvPr>
          <p:cNvSpPr txBox="1"/>
          <p:nvPr/>
        </p:nvSpPr>
        <p:spPr>
          <a:xfrm rot="21001728">
            <a:off x="3698767" y="4756485"/>
            <a:ext cx="1085100" cy="492836"/>
          </a:xfrm>
          <a:prstGeom prst="rect">
            <a:avLst/>
          </a:prstGeom>
          <a:solidFill>
            <a:srgbClr val="BE0064"/>
          </a:solidFill>
          <a:ln w="38100">
            <a:solidFill>
              <a:srgbClr val="BE0064"/>
            </a:solidFill>
          </a:ln>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£1.20</a:t>
            </a:r>
            <a:endParaRPr lang="en-GB" dirty="0"/>
          </a:p>
        </p:txBody>
      </p:sp>
    </p:spTree>
    <p:extLst>
      <p:ext uri="{BB962C8B-B14F-4D97-AF65-F5344CB8AC3E}">
        <p14:creationId xmlns:p14="http://schemas.microsoft.com/office/powerpoint/2010/main" val="27489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C183D7F6-B498-43B3-948B-1728B52AA6E4}">
                <adec:decorative xmlns:adec="http://schemas.microsoft.com/office/drawing/2017/decorative" val="0"/>
              </a:ext>
            </a:extLst>
          </p:cNvPr>
          <p:cNvSpPr txBox="1"/>
          <p:nvPr/>
        </p:nvSpPr>
        <p:spPr>
          <a:xfrm>
            <a:off x="4941675" y="5107371"/>
            <a:ext cx="6742276" cy="1107996"/>
          </a:xfrm>
          <a:prstGeom prst="rect">
            <a:avLst/>
          </a:prstGeom>
          <a:noFill/>
        </p:spPr>
        <p:txBody>
          <a:bodyPr wrap="square" rtlCol="0">
            <a:spAutoFit/>
          </a:bodyPr>
          <a:lstStyle/>
          <a:p>
            <a:endParaRPr lang="en-US" b="1" dirty="0">
              <a:solidFill>
                <a:srgbClr val="BE0064"/>
              </a:solidFill>
            </a:endParaRPr>
          </a:p>
          <a:p>
            <a:pPr algn="ctr"/>
            <a:r>
              <a:rPr lang="en-US" dirty="0">
                <a:solidFill>
                  <a:srgbClr val="BE0064"/>
                </a:solidFill>
                <a:latin typeface="Arial" panose="020B0604020202020204" pitchFamily="34" charset="0"/>
                <a:ea typeface="Lucida Grande"/>
                <a:cs typeface="Arial" panose="020B0604020202020204" pitchFamily="34" charset="0"/>
              </a:rPr>
              <a:t>     </a:t>
            </a:r>
            <a:r>
              <a:rPr lang="en-US" sz="2400" dirty="0">
                <a:solidFill>
                  <a:srgbClr val="BE0064"/>
                </a:solidFill>
                <a:latin typeface="Arial" panose="020B0604020202020204" pitchFamily="34" charset="0"/>
                <a:ea typeface="Lucida Grande"/>
                <a:cs typeface="Arial" panose="020B0604020202020204" pitchFamily="34" charset="0"/>
              </a:rPr>
              <a:t>Chocolates with nuts : chocolates without nuts </a:t>
            </a:r>
          </a:p>
          <a:p>
            <a:pPr algn="ctr"/>
            <a:r>
              <a:rPr lang="en-US" sz="2400" dirty="0">
                <a:solidFill>
                  <a:srgbClr val="BE0064"/>
                </a:solidFill>
                <a:latin typeface="Arial" panose="020B0604020202020204" pitchFamily="34" charset="0"/>
                <a:ea typeface="Lucida Grande"/>
                <a:cs typeface="Arial" panose="020B0604020202020204" pitchFamily="34" charset="0"/>
              </a:rPr>
              <a:t>1  :  3</a:t>
            </a:r>
            <a:endParaRPr lang="en-US" sz="2400" dirty="0">
              <a:solidFill>
                <a:srgbClr val="BE0064"/>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05B13A3-BE31-44A7-A606-38729832003E}"/>
              </a:ext>
              <a:ext uri="{C183D7F6-B498-43B3-948B-1728B52AA6E4}">
                <adec:decorative xmlns:adec="http://schemas.microsoft.com/office/drawing/2017/decorative" val="1"/>
              </a:ext>
            </a:extLst>
          </p:cNvPr>
          <p:cNvSpPr/>
          <p:nvPr/>
        </p:nvSpPr>
        <p:spPr>
          <a:xfrm>
            <a:off x="5178030" y="5359888"/>
            <a:ext cx="6562607" cy="880490"/>
          </a:xfrm>
          <a:prstGeom prst="rect">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3">
            <a:extLst>
              <a:ext uri="{FF2B5EF4-FFF2-40B4-BE49-F238E27FC236}">
                <a16:creationId xmlns:a16="http://schemas.microsoft.com/office/drawing/2014/main" id="{933FF9F9-D308-4FD4-A610-20E99515B5EB}"/>
              </a:ext>
              <a:ext uri="{C183D7F6-B498-43B3-948B-1728B52AA6E4}">
                <adec:decorative xmlns:adec="http://schemas.microsoft.com/office/drawing/2017/decorative" val="1"/>
              </a:ext>
            </a:extLst>
          </p:cNvPr>
          <p:cNvSpPr/>
          <p:nvPr/>
        </p:nvSpPr>
        <p:spPr>
          <a:xfrm>
            <a:off x="5055048" y="5282437"/>
            <a:ext cx="6742276" cy="1008091"/>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77CB30B-6345-4FC0-B097-38C4239D2149}"/>
                  </a:ext>
                </a:extLst>
              </p:cNvPr>
              <p:cNvSpPr txBox="1"/>
              <p:nvPr/>
            </p:nvSpPr>
            <p:spPr>
              <a:xfrm>
                <a:off x="1018189" y="1347828"/>
                <a:ext cx="9378414" cy="4012060"/>
              </a:xfrm>
              <a:prstGeom prst="rect">
                <a:avLst/>
              </a:prstGeom>
              <a:noFill/>
            </p:spPr>
            <p:txBody>
              <a:bodyPr wrap="square" rtlCol="0">
                <a:spAutoFit/>
              </a:bodyPr>
              <a:lstStyle/>
              <a:p>
                <a:pPr marL="538163" indent="-538163">
                  <a:spcAft>
                    <a:spcPts val="600"/>
                  </a:spcAft>
                </a:pPr>
                <a:r>
                  <a:rPr lang="en-GB" sz="2600" b="1" dirty="0">
                    <a:latin typeface="Times New Roman" panose="02020603050405020304" pitchFamily="18" charset="0"/>
                    <a:cs typeface="Times New Roman" panose="02020603050405020304" pitchFamily="18" charset="0"/>
                  </a:rPr>
                  <a:t>17</a:t>
                </a:r>
                <a:r>
                  <a:rPr lang="en-GB" sz="2600" dirty="0">
                    <a:latin typeface="Times New Roman" panose="02020603050405020304" pitchFamily="18" charset="0"/>
                    <a:cs typeface="Times New Roman" panose="02020603050405020304" pitchFamily="18" charset="0"/>
                  </a:rPr>
                  <a:t>  There are some chocolates in a box.</a:t>
                </a:r>
              </a:p>
              <a:p>
                <a:pPr marL="538163">
                  <a:spcAft>
                    <a:spcPts val="600"/>
                  </a:spcAft>
                </a:pPr>
                <a14:m>
                  <m:oMath xmlns:m="http://schemas.openxmlformats.org/officeDocument/2006/math">
                    <m:f>
                      <m:fPr>
                        <m:ctrlPr>
                          <a:rPr lang="en-GB" sz="2600" i="1" dirty="0" smtClean="0">
                            <a:latin typeface="Cambria Math" panose="02040503050406030204" pitchFamily="18" charset="0"/>
                            <a:cs typeface="Times New Roman" panose="02020603050405020304" pitchFamily="18" charset="0"/>
                          </a:rPr>
                        </m:ctrlPr>
                      </m:fPr>
                      <m:num>
                        <m:r>
                          <a:rPr lang="en-GB" sz="2600" b="0" i="1" dirty="0" smtClean="0">
                            <a:latin typeface="Cambria Math" panose="02040503050406030204" pitchFamily="18" charset="0"/>
                            <a:cs typeface="Times New Roman" panose="02020603050405020304" pitchFamily="18" charset="0"/>
                          </a:rPr>
                          <m:t>1</m:t>
                        </m:r>
                      </m:num>
                      <m:den>
                        <m:r>
                          <a:rPr lang="en-GB" sz="2600" b="0" i="1" dirty="0" smtClean="0">
                            <a:latin typeface="Cambria Math" panose="02040503050406030204" pitchFamily="18" charset="0"/>
                            <a:cs typeface="Times New Roman" panose="02020603050405020304" pitchFamily="18" charset="0"/>
                          </a:rPr>
                          <m:t>4</m:t>
                        </m:r>
                      </m:den>
                    </m:f>
                  </m:oMath>
                </a14:m>
                <a:r>
                  <a:rPr lang="en-GB" sz="2600" dirty="0">
                    <a:latin typeface="Times New Roman" panose="02020603050405020304" pitchFamily="18" charset="0"/>
                    <a:cs typeface="Times New Roman" panose="02020603050405020304" pitchFamily="18" charset="0"/>
                  </a:rPr>
                  <a:t> of the chocolates contain nuts.</a:t>
                </a:r>
              </a:p>
              <a:p>
                <a:pPr marL="538163">
                  <a:spcAft>
                    <a:spcPts val="600"/>
                  </a:spcAft>
                </a:pPr>
                <a:r>
                  <a:rPr lang="en-GB" sz="2600" dirty="0">
                    <a:latin typeface="Times New Roman" panose="02020603050405020304" pitchFamily="18" charset="0"/>
                    <a:cs typeface="Times New Roman" panose="02020603050405020304" pitchFamily="18" charset="0"/>
                  </a:rPr>
                  <a:t>The rest of the chocolates do not contain nuts.</a:t>
                </a:r>
              </a:p>
              <a:p>
                <a:pPr marL="538163">
                  <a:spcAft>
                    <a:spcPts val="600"/>
                  </a:spcAft>
                </a:pPr>
                <a:r>
                  <a:rPr lang="en-GB" sz="2600" dirty="0">
                    <a:latin typeface="Times New Roman" panose="02020603050405020304" pitchFamily="18" charset="0"/>
                    <a:cs typeface="Times New Roman" panose="02020603050405020304" pitchFamily="18" charset="0"/>
                  </a:rPr>
                  <a:t>Write down the ratio of the number of chocolates that contain nuts to the number of chocolates that do not contain nuts.</a:t>
                </a:r>
              </a:p>
              <a:p>
                <a:pPr marL="538163">
                  <a:spcAft>
                    <a:spcPts val="600"/>
                  </a:spcAft>
                </a:pPr>
                <a:r>
                  <a:rPr lang="en-GB" sz="2600" dirty="0">
                    <a:latin typeface="Times New Roman" panose="02020603050405020304" pitchFamily="18" charset="0"/>
                    <a:cs typeface="Times New Roman" panose="02020603050405020304" pitchFamily="18" charset="0"/>
                  </a:rPr>
                  <a:t>Give your answer in the form 1 : </a:t>
                </a:r>
                <a:r>
                  <a:rPr lang="en-GB" sz="2600" i="1" dirty="0">
                    <a:latin typeface="Times New Roman" panose="02020603050405020304" pitchFamily="18" charset="0"/>
                    <a:cs typeface="Times New Roman" panose="02020603050405020304" pitchFamily="18" charset="0"/>
                  </a:rPr>
                  <a:t>n</a:t>
                </a:r>
                <a:r>
                  <a:rPr lang="en-GB" sz="2600" dirty="0">
                    <a:effectLst/>
                    <a:latin typeface="Times New Roman" panose="02020603050405020304" pitchFamily="18" charset="0"/>
                    <a:ea typeface="Calibri" panose="020F0502020204030204" pitchFamily="34" charset="0"/>
                  </a:rPr>
                  <a:t> </a:t>
                </a:r>
                <a:endParaRPr lang="en-GB" sz="2600" dirty="0">
                  <a:effectLst/>
                  <a:latin typeface="Arial" panose="020B0604020202020204" pitchFamily="34" charset="0"/>
                  <a:ea typeface="Calibri" panose="020F0502020204030204" pitchFamily="34" charset="0"/>
                </a:endParaRPr>
              </a:p>
              <a:p>
                <a:pPr algn="r">
                  <a:spcAft>
                    <a:spcPts val="600"/>
                  </a:spcAft>
                </a:pPr>
                <a:r>
                  <a:rPr lang="en-GB" sz="2600" b="1" dirty="0">
                    <a:effectLst/>
                    <a:latin typeface="Times New Roman" panose="02020603050405020304" pitchFamily="18" charset="0"/>
                    <a:ea typeface="Calibri" panose="020F0502020204030204" pitchFamily="34" charset="0"/>
                  </a:rPr>
                  <a:t>(Total for Question 17 is 2 marks)</a:t>
                </a:r>
                <a:endParaRPr lang="en-GB" sz="2600" dirty="0">
                  <a:effectLst/>
                  <a:latin typeface="Arial" panose="020B0604020202020204" pitchFamily="34" charset="0"/>
                  <a:ea typeface="Calibri" panose="020F0502020204030204" pitchFamily="34" charset="0"/>
                </a:endParaRPr>
              </a:p>
              <a:p>
                <a:pPr marL="538163"/>
                <a:endParaRPr lang="en-GB" sz="3200" i="1"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77CB30B-6345-4FC0-B097-38C4239D2149}"/>
                  </a:ext>
                </a:extLst>
              </p:cNvPr>
              <p:cNvSpPr txBox="1">
                <a:spLocks noRot="1" noChangeAspect="1" noMove="1" noResize="1" noEditPoints="1" noAdjustHandles="1" noChangeArrowheads="1" noChangeShapeType="1" noTextEdit="1"/>
              </p:cNvSpPr>
              <p:nvPr/>
            </p:nvSpPr>
            <p:spPr>
              <a:xfrm>
                <a:off x="1018189" y="1347828"/>
                <a:ext cx="9378414" cy="4012060"/>
              </a:xfrm>
              <a:prstGeom prst="rect">
                <a:avLst/>
              </a:prstGeom>
              <a:blipFill>
                <a:blip r:embed="rId3"/>
                <a:stretch>
                  <a:fillRect l="-1170" t="-1368" r="-1170"/>
                </a:stretch>
              </a:blipFill>
            </p:spPr>
            <p:txBody>
              <a:bodyPr/>
              <a:lstStyle/>
              <a:p>
                <a:r>
                  <a:rPr lang="en-GB">
                    <a:noFill/>
                  </a:rPr>
                  <a:t> </a:t>
                </a:r>
              </a:p>
            </p:txBody>
          </p:sp>
        </mc:Fallback>
      </mc:AlternateContent>
      <p:grpSp>
        <p:nvGrpSpPr>
          <p:cNvPr id="10" name="Group 9"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1"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16</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45919"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Practice question</a:t>
            </a:r>
          </a:p>
        </p:txBody>
      </p:sp>
    </p:spTree>
    <p:extLst>
      <p:ext uri="{BB962C8B-B14F-4D97-AF65-F5344CB8AC3E}">
        <p14:creationId xmlns:p14="http://schemas.microsoft.com/office/powerpoint/2010/main" val="1836131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rgbClr val="BE0064"/>
          </a:solidFill>
          <a:ln>
            <a:solidFill>
              <a:srgbClr val="BE0064"/>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Ratios and fractions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419497" y="2050370"/>
            <a:ext cx="9144000" cy="3059999"/>
          </a:xfrm>
          <a:ln w="38100">
            <a:solidFill>
              <a:srgbClr val="BE0064"/>
            </a:solidFill>
          </a:ln>
        </p:spPr>
        <p:txBody>
          <a:bodyPr>
            <a:normAutofit fontScale="85000" lnSpcReduction="20000"/>
          </a:bodyPr>
          <a:lstStyle/>
          <a:p>
            <a:pPr algn="l">
              <a:lnSpc>
                <a:spcPts val="3100"/>
              </a:lnSpc>
              <a:spcAft>
                <a:spcPts val="600"/>
              </a:spcAft>
            </a:pPr>
            <a:r>
              <a:rPr lang="en-GB" sz="2800" b="1" dirty="0">
                <a:solidFill>
                  <a:srgbClr val="BE0064"/>
                </a:solidFill>
                <a:latin typeface="Arial" panose="020B0604020202020204" pitchFamily="34" charset="0"/>
                <a:cs typeface="Arial" panose="020B0604020202020204" pitchFamily="34" charset="0"/>
              </a:rPr>
              <a:t>Objectives</a:t>
            </a:r>
          </a:p>
          <a:p>
            <a:pPr marL="231775" indent="-231775" algn="l">
              <a:lnSpc>
                <a:spcPct val="130000"/>
              </a:lnSpc>
              <a:spcBef>
                <a:spcPts val="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Write a fraction as a ratio and vice versa</a:t>
            </a:r>
          </a:p>
          <a:p>
            <a:pPr marL="231775" indent="-231775" algn="l">
              <a:lnSpc>
                <a:spcPct val="130000"/>
              </a:lnSpc>
              <a:spcBef>
                <a:spcPts val="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Divide a given quantity into parts in a given </a:t>
            </a:r>
            <a:r>
              <a:rPr lang="en-GB" sz="2800" dirty="0">
                <a:effectLst/>
                <a:latin typeface="Arial" panose="020B0604020202020204" pitchFamily="34" charset="0"/>
                <a:ea typeface="Calibri" panose="020F0502020204030204" pitchFamily="34" charset="0"/>
              </a:rPr>
              <a:t>part–part and part–whole</a:t>
            </a:r>
            <a:r>
              <a:rPr lang="en-GB" sz="2800" dirty="0">
                <a:latin typeface="Arial" panose="020B0604020202020204" pitchFamily="34" charset="0"/>
                <a:cs typeface="Arial" panose="020B0604020202020204" pitchFamily="34" charset="0"/>
              </a:rPr>
              <a:t> ratio</a:t>
            </a:r>
          </a:p>
          <a:p>
            <a:pPr marL="231775" indent="-231775" algn="l">
              <a:lnSpc>
                <a:spcPct val="130000"/>
              </a:lnSpc>
              <a:spcBef>
                <a:spcPts val="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Solve multi-step problems using ratios and fractions</a:t>
            </a:r>
          </a:p>
          <a:p>
            <a:pPr marL="231775" indent="-231775" algn="l">
              <a:lnSpc>
                <a:spcPct val="130000"/>
              </a:lnSpc>
              <a:spcBef>
                <a:spcPts val="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Use representations to provide insight into solving problems</a:t>
            </a:r>
          </a:p>
          <a:p>
            <a:pPr algn="l"/>
            <a:endParaRPr lang="en-GB"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pPr/>
              <a:t>17</a:t>
            </a:fld>
            <a:endParaRPr lang="en-US"/>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264231"/>
            <a:ext cx="9558936" cy="1187997"/>
          </a:xfrm>
          <a:prstGeom prst="rect">
            <a:avLst/>
          </a:prstGeom>
          <a:ln w="38100">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rgbClr val="BE0064"/>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Use ratio notation, including a reduction to simplest form</a:t>
            </a:r>
          </a:p>
        </p:txBody>
      </p:sp>
    </p:spTree>
    <p:extLst>
      <p:ext uri="{BB962C8B-B14F-4D97-AF65-F5344CB8AC3E}">
        <p14:creationId xmlns:p14="http://schemas.microsoft.com/office/powerpoint/2010/main" val="413609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505055"/>
            <a:ext cx="9144000" cy="1358700"/>
          </a:xfrm>
          <a:solidFill>
            <a:srgbClr val="BE0064"/>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2: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146377"/>
            <a:ext cx="9144000" cy="2741805"/>
          </a:xfrm>
          <a:ln w="38100">
            <a:solidFill>
              <a:srgbClr val="BE0064"/>
            </a:solidFill>
          </a:ln>
        </p:spPr>
        <p:txBody>
          <a:bodyPr>
            <a:normAutofit fontScale="25000" lnSpcReduction="20000"/>
          </a:bodyPr>
          <a:lstStyle/>
          <a:p>
            <a:pPr algn="l">
              <a:lnSpc>
                <a:spcPct val="130000"/>
              </a:lnSpc>
              <a:spcBef>
                <a:spcPts val="0"/>
              </a:spcBef>
              <a:spcAft>
                <a:spcPts val="600"/>
              </a:spcAft>
            </a:pPr>
            <a:r>
              <a:rPr lang="en-GB" sz="9600" b="1" dirty="0">
                <a:solidFill>
                  <a:srgbClr val="BE0064"/>
                </a:solidFill>
                <a:latin typeface="Arial" panose="020B0604020202020204" pitchFamily="34" charset="0"/>
                <a:cs typeface="Arial" panose="020B0604020202020204" pitchFamily="34" charset="0"/>
              </a:rPr>
              <a:t>Photo acknowledgements</a:t>
            </a:r>
          </a:p>
          <a:p>
            <a:pPr algn="l">
              <a:lnSpc>
                <a:spcPct val="130000"/>
              </a:lnSpc>
              <a:spcBef>
                <a:spcPts val="0"/>
              </a:spcBef>
              <a:spcAft>
                <a:spcPts val="600"/>
              </a:spcAft>
            </a:pPr>
            <a:r>
              <a:rPr lang="en-GB" sz="9600" b="1" dirty="0">
                <a:latin typeface="Arial" panose="020B0604020202020204" pitchFamily="34" charset="0"/>
                <a:cs typeface="Arial" panose="020B0604020202020204" pitchFamily="34" charset="0"/>
              </a:rPr>
              <a:t>Shutterstock.com: </a:t>
            </a:r>
            <a:r>
              <a:rPr lang="en-GB" sz="9600" dirty="0" err="1">
                <a:latin typeface="Arial" panose="020B0604020202020204" pitchFamily="34" charset="0"/>
                <a:cs typeface="Arial" panose="020B0604020202020204" pitchFamily="34" charset="0"/>
              </a:rPr>
              <a:t>MaraZe</a:t>
            </a:r>
            <a:r>
              <a:rPr lang="en-GB" sz="9600" dirty="0">
                <a:latin typeface="Arial" panose="020B0604020202020204" pitchFamily="34" charset="0"/>
                <a:cs typeface="Arial" panose="020B0604020202020204" pitchFamily="34" charset="0"/>
              </a:rPr>
              <a:t>, Vectorfair.com</a:t>
            </a:r>
            <a:endParaRPr lang="en-GB" sz="9600" b="1" dirty="0">
              <a:solidFill>
                <a:srgbClr val="BE0064"/>
              </a:solidFill>
              <a:latin typeface="Arial" panose="020B0604020202020204" pitchFamily="34" charset="0"/>
              <a:cs typeface="Arial" panose="020B0604020202020204" pitchFamily="34" charset="0"/>
            </a:endParaRPr>
          </a:p>
          <a:p>
            <a:pPr algn="l">
              <a:lnSpc>
                <a:spcPct val="130000"/>
              </a:lnSpc>
              <a:spcBef>
                <a:spcPts val="0"/>
              </a:spcBef>
              <a:spcAft>
                <a:spcPts val="600"/>
              </a:spcAft>
            </a:pPr>
            <a:r>
              <a:rPr lang="en-GB" sz="9600" b="1" dirty="0">
                <a:solidFill>
                  <a:srgbClr val="BE0064"/>
                </a:solidFill>
                <a:latin typeface="Arial" panose="020B0604020202020204" pitchFamily="34" charset="0"/>
                <a:cs typeface="Arial" panose="020B0604020202020204" pitchFamily="34" charset="0"/>
              </a:rPr>
              <a:t>Text acknowledgements</a:t>
            </a:r>
          </a:p>
          <a:p>
            <a:pPr algn="l">
              <a:lnSpc>
                <a:spcPct val="130000"/>
              </a:lnSpc>
              <a:spcBef>
                <a:spcPts val="0"/>
              </a:spcBef>
              <a:spcAft>
                <a:spcPts val="600"/>
              </a:spcAft>
            </a:pPr>
            <a:r>
              <a:rPr lang="en-GB" sz="9600" b="1" dirty="0">
                <a:latin typeface="Arial" panose="020B0604020202020204" pitchFamily="34" charset="0"/>
                <a:cs typeface="Arial" panose="020B0604020202020204" pitchFamily="34" charset="0"/>
              </a:rPr>
              <a:t>Pearson Education Ltd: </a:t>
            </a:r>
            <a:r>
              <a:rPr lang="en-GB" sz="9600" dirty="0">
                <a:latin typeface="Arial" panose="020B0604020202020204" pitchFamily="34" charset="0"/>
                <a:cs typeface="Arial" panose="020B0604020202020204" pitchFamily="34" charset="0"/>
              </a:rPr>
              <a:t>Pearson Edexcel GCSE </a:t>
            </a:r>
            <a:r>
              <a:rPr lang="en-GB" sz="9600">
                <a:latin typeface="Arial" panose="020B0604020202020204" pitchFamily="34" charset="0"/>
                <a:cs typeface="Arial" panose="020B0604020202020204" pitchFamily="34" charset="0"/>
              </a:rPr>
              <a:t>(9-1) </a:t>
            </a:r>
            <a:br>
              <a:rPr lang="en-GB" sz="9600">
                <a:latin typeface="Arial" panose="020B0604020202020204" pitchFamily="34" charset="0"/>
                <a:cs typeface="Arial" panose="020B0604020202020204" pitchFamily="34" charset="0"/>
              </a:rPr>
            </a:br>
            <a:r>
              <a:rPr lang="en-GB" sz="9600">
                <a:latin typeface="Arial" panose="020B0604020202020204" pitchFamily="34" charset="0"/>
                <a:cs typeface="Arial" panose="020B0604020202020204" pitchFamily="34" charset="0"/>
              </a:rPr>
              <a:t>In </a:t>
            </a:r>
            <a:r>
              <a:rPr lang="en-GB" sz="9600" dirty="0">
                <a:latin typeface="Arial" panose="020B0604020202020204" pitchFamily="34" charset="0"/>
                <a:cs typeface="Arial" panose="020B0604020202020204" pitchFamily="34" charset="0"/>
              </a:rPr>
              <a:t>Mathematics (1MA1) Foundation (Non-Calculator) Paper 1F, Summer 2018 Publications Code 1MA1_1F_1806_MS </a:t>
            </a:r>
            <a:endParaRPr lang="en-GB" sz="51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5100" dirty="0">
              <a:latin typeface="Arial" panose="020B0604020202020204" pitchFamily="34" charset="0"/>
              <a:cs typeface="Arial" panose="020B0604020202020204" pitchFamily="34" charset="0"/>
            </a:endParaRPr>
          </a:p>
          <a:p>
            <a:pPr algn="l"/>
            <a:endParaRPr lang="en-GB"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pPr/>
              <a:t>18</a:t>
            </a:fld>
            <a:endParaRPr lang="en-US"/>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7" name="Picture 6">
            <a:extLst>
              <a:ext uri="{FF2B5EF4-FFF2-40B4-BE49-F238E27FC236}">
                <a16:creationId xmlns:a16="http://schemas.microsoft.com/office/drawing/2014/main" id="{2DC0381F-0853-4458-B99F-FFEBB7098DE7}"/>
              </a:ext>
              <a:ext uri="{C183D7F6-B498-43B3-948B-1728B52AA6E4}">
                <adec:decorative xmlns:adec="http://schemas.microsoft.com/office/drawing/2017/decorative" val="1"/>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0311" y="322595"/>
            <a:ext cx="3473556" cy="617216"/>
          </a:xfrm>
          <a:prstGeom prst="rect">
            <a:avLst/>
          </a:prstGeom>
        </p:spPr>
      </p:pic>
      <p:pic>
        <p:nvPicPr>
          <p:cNvPr id="8" name="Picture 7">
            <a:extLst>
              <a:ext uri="{FF2B5EF4-FFF2-40B4-BE49-F238E27FC236}">
                <a16:creationId xmlns:a16="http://schemas.microsoft.com/office/drawing/2014/main" id="{49F97708-71C1-CD45-540C-9FB6DBA507A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43474" y="68836"/>
            <a:ext cx="1705051" cy="870975"/>
          </a:xfrm>
          <a:prstGeom prst="rect">
            <a:avLst/>
          </a:prstGeom>
          <a:noFill/>
        </p:spPr>
      </p:pic>
    </p:spTree>
    <p:extLst>
      <p:ext uri="{BB962C8B-B14F-4D97-AF65-F5344CB8AC3E}">
        <p14:creationId xmlns:p14="http://schemas.microsoft.com/office/powerpoint/2010/main" val="237111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
            <a:extLst>
              <a:ext uri="{FF2B5EF4-FFF2-40B4-BE49-F238E27FC236}">
                <a16:creationId xmlns:a16="http://schemas.microsoft.com/office/drawing/2014/main" id="{F014E426-D1D5-4D09-A8F4-8DADA07C888F}"/>
              </a:ext>
            </a:extLst>
          </p:cNvPr>
          <p:cNvSpPr/>
          <p:nvPr/>
        </p:nvSpPr>
        <p:spPr>
          <a:xfrm>
            <a:off x="577452" y="1764435"/>
            <a:ext cx="4225447" cy="1736646"/>
          </a:xfrm>
          <a:prstGeom prst="roundRect">
            <a:avLst/>
          </a:prstGeom>
          <a:solidFill>
            <a:srgbClr val="E6C8D9"/>
          </a:solidFill>
        </p:spPr>
        <p:txBody>
          <a:bodyPr wrap="square">
            <a:spAutoFit/>
          </a:bodyPr>
          <a:lstStyle/>
          <a:p>
            <a:pPr algn="ctr"/>
            <a:r>
              <a:rPr lang="en-GB" sz="3200" dirty="0">
                <a:solidFill>
                  <a:srgbClr val="000000"/>
                </a:solidFill>
                <a:latin typeface="Arial" panose="020B0604020202020204" pitchFamily="34" charset="0"/>
                <a:cs typeface="Arial" panose="020B0604020202020204" pitchFamily="34" charset="0"/>
              </a:rPr>
              <a:t> Amy and Bikram are buying a baguette to share for lunch.</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2</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Buying lunch</a:t>
            </a:r>
          </a:p>
        </p:txBody>
      </p:sp>
      <p:sp>
        <p:nvSpPr>
          <p:cNvPr id="13" name="TextBox 12">
            <a:extLst>
              <a:ext uri="{FF2B5EF4-FFF2-40B4-BE49-F238E27FC236}">
                <a16:creationId xmlns:a16="http://schemas.microsoft.com/office/drawing/2014/main" id="{DDC3B56A-F4B5-422D-B05C-4E6A2E907CCE}"/>
              </a:ext>
            </a:extLst>
          </p:cNvPr>
          <p:cNvSpPr txBox="1"/>
          <p:nvPr/>
        </p:nvSpPr>
        <p:spPr>
          <a:xfrm>
            <a:off x="6207204" y="2347520"/>
            <a:ext cx="6096000" cy="369332"/>
          </a:xfrm>
          <a:prstGeom prst="rect">
            <a:avLst/>
          </a:prstGeom>
          <a:noFill/>
        </p:spPr>
        <p:txBody>
          <a:bodyPr wrap="square">
            <a:spAutoFit/>
          </a:bodyPr>
          <a:lstStyle/>
          <a:p>
            <a:r>
              <a:rPr lang="pl-PL" dirty="0">
                <a:solidFill>
                  <a:srgbClr val="FF0000"/>
                </a:solidFill>
              </a:rPr>
              <a:t>RP_PRJ1403_W2_ph_004N</a:t>
            </a:r>
            <a:endParaRPr lang="en-GB" dirty="0">
              <a:solidFill>
                <a:srgbClr val="FF0000"/>
              </a:solidFill>
            </a:endParaRPr>
          </a:p>
        </p:txBody>
      </p:sp>
      <p:pic>
        <p:nvPicPr>
          <p:cNvPr id="3" name="Picture 2" descr="A photograph showing a baguette above a chevron indicating how to fairly share the baguette.">
            <a:extLst>
              <a:ext uri="{FF2B5EF4-FFF2-40B4-BE49-F238E27FC236}">
                <a16:creationId xmlns:a16="http://schemas.microsoft.com/office/drawing/2014/main" id="{049FDC6D-1BD7-4A9F-B645-77430D0660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483" b="16213"/>
          <a:stretch/>
        </p:blipFill>
        <p:spPr>
          <a:xfrm>
            <a:off x="5691061" y="2024509"/>
            <a:ext cx="3783105" cy="944879"/>
          </a:xfrm>
          <a:prstGeom prst="rect">
            <a:avLst/>
          </a:prstGeom>
        </p:spPr>
      </p:pic>
      <p:pic>
        <p:nvPicPr>
          <p:cNvPr id="5" name="Picture 4" descr="A stick figure drawing of a girl to indicate the recipient of one half of the baguette.">
            <a:extLst>
              <a:ext uri="{FF2B5EF4-FFF2-40B4-BE49-F238E27FC236}">
                <a16:creationId xmlns:a16="http://schemas.microsoft.com/office/drawing/2014/main" id="{1B3EA31E-FEF3-4F4B-B2FD-73C7D2AAAB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9745" y="3403413"/>
            <a:ext cx="1897965" cy="1897965"/>
          </a:xfrm>
          <a:prstGeom prst="rect">
            <a:avLst/>
          </a:prstGeom>
        </p:spPr>
      </p:pic>
      <p:pic>
        <p:nvPicPr>
          <p:cNvPr id="7" name="Picture 6" descr="A stick figure drawing of a boy to indicate the recipient of one half of the baguette.">
            <a:extLst>
              <a:ext uri="{FF2B5EF4-FFF2-40B4-BE49-F238E27FC236}">
                <a16:creationId xmlns:a16="http://schemas.microsoft.com/office/drawing/2014/main" id="{B524FF08-4B75-4F53-9643-225C4EA6E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6069" y="3487827"/>
            <a:ext cx="1729135" cy="1729135"/>
          </a:xfrm>
          <a:prstGeom prst="rect">
            <a:avLst/>
          </a:prstGeom>
        </p:spPr>
      </p:pic>
    </p:spTree>
    <p:extLst>
      <p:ext uri="{BB962C8B-B14F-4D97-AF65-F5344CB8AC3E}">
        <p14:creationId xmlns:p14="http://schemas.microsoft.com/office/powerpoint/2010/main" val="143830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
            <a:extLst>
              <a:ext uri="{FF2B5EF4-FFF2-40B4-BE49-F238E27FC236}">
                <a16:creationId xmlns:a16="http://schemas.microsoft.com/office/drawing/2014/main" id="{F014E426-D1D5-4D09-A8F4-8DADA07C888F}"/>
              </a:ext>
            </a:extLst>
          </p:cNvPr>
          <p:cNvSpPr/>
          <p:nvPr/>
        </p:nvSpPr>
        <p:spPr>
          <a:xfrm>
            <a:off x="636136" y="3704743"/>
            <a:ext cx="4225447" cy="2281476"/>
          </a:xfrm>
          <a:prstGeom prst="roundRect">
            <a:avLst/>
          </a:prstGeom>
          <a:solidFill>
            <a:srgbClr val="E6C8D9"/>
          </a:solidFill>
        </p:spPr>
        <p:txBody>
          <a:bodyPr wrap="square">
            <a:spAutoFit/>
          </a:bodyPr>
          <a:lstStyle/>
          <a:p>
            <a:pPr algn="ctr"/>
            <a:r>
              <a:rPr lang="en-GB" sz="3200" dirty="0">
                <a:solidFill>
                  <a:srgbClr val="000000"/>
                </a:solidFill>
                <a:latin typeface="Arial" panose="020B0604020202020204" pitchFamily="34" charset="0"/>
                <a:cs typeface="Arial" panose="020B0604020202020204" pitchFamily="34" charset="0"/>
              </a:rPr>
              <a:t>Amy pays more so she wants to split the baguette in the ratio 3 :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Buying lunch</a:t>
            </a:r>
          </a:p>
        </p:txBody>
      </p:sp>
      <p:pic>
        <p:nvPicPr>
          <p:cNvPr id="12" name="Picture 11" descr="A photograph showing a baguette above a chevron indicating how to fairly share the baguette.">
            <a:extLst>
              <a:ext uri="{FF2B5EF4-FFF2-40B4-BE49-F238E27FC236}">
                <a16:creationId xmlns:a16="http://schemas.microsoft.com/office/drawing/2014/main" id="{6EB9AE46-04EB-40B3-98DE-87939BB076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483" b="16213"/>
          <a:stretch/>
        </p:blipFill>
        <p:spPr>
          <a:xfrm>
            <a:off x="5691061" y="2024509"/>
            <a:ext cx="3783105" cy="944879"/>
          </a:xfrm>
          <a:prstGeom prst="rect">
            <a:avLst/>
          </a:prstGeom>
        </p:spPr>
      </p:pic>
      <p:pic>
        <p:nvPicPr>
          <p:cNvPr id="14" name="Picture 13" descr="A stick figure drawing of a girl to indicate the recipient of one half of the baguette.">
            <a:extLst>
              <a:ext uri="{FF2B5EF4-FFF2-40B4-BE49-F238E27FC236}">
                <a16:creationId xmlns:a16="http://schemas.microsoft.com/office/drawing/2014/main" id="{96DBA8D9-E7C8-4CCC-8E83-9E699921F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9745" y="3403413"/>
            <a:ext cx="1897965" cy="1897965"/>
          </a:xfrm>
          <a:prstGeom prst="rect">
            <a:avLst/>
          </a:prstGeom>
        </p:spPr>
      </p:pic>
      <p:pic>
        <p:nvPicPr>
          <p:cNvPr id="15" name="Picture 14" descr="A stick figure drawing of a boy to indicate the recipient of one half of the baguette.">
            <a:extLst>
              <a:ext uri="{FF2B5EF4-FFF2-40B4-BE49-F238E27FC236}">
                <a16:creationId xmlns:a16="http://schemas.microsoft.com/office/drawing/2014/main" id="{59281399-D43C-4EF1-A96F-8F778F9DA9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6069" y="3487827"/>
            <a:ext cx="1729135" cy="1729135"/>
          </a:xfrm>
          <a:prstGeom prst="rect">
            <a:avLst/>
          </a:prstGeom>
        </p:spPr>
      </p:pic>
      <p:sp>
        <p:nvSpPr>
          <p:cNvPr id="9" name="Rounded Rectangle 1">
            <a:extLst>
              <a:ext uri="{FF2B5EF4-FFF2-40B4-BE49-F238E27FC236}">
                <a16:creationId xmlns:a16="http://schemas.microsoft.com/office/drawing/2014/main" id="{F014E426-D1D5-4D09-A8F4-8DADA07C888F}"/>
              </a:ext>
            </a:extLst>
          </p:cNvPr>
          <p:cNvSpPr/>
          <p:nvPr/>
        </p:nvSpPr>
        <p:spPr>
          <a:xfrm>
            <a:off x="577452" y="1764435"/>
            <a:ext cx="4225447" cy="1736646"/>
          </a:xfrm>
          <a:prstGeom prst="roundRect">
            <a:avLst/>
          </a:prstGeom>
          <a:solidFill>
            <a:srgbClr val="E6C8D9"/>
          </a:solidFill>
        </p:spPr>
        <p:txBody>
          <a:bodyPr wrap="square">
            <a:spAutoFit/>
          </a:bodyPr>
          <a:lstStyle/>
          <a:p>
            <a:pPr algn="ctr"/>
            <a:r>
              <a:rPr lang="en-GB" sz="3200" dirty="0">
                <a:solidFill>
                  <a:srgbClr val="000000"/>
                </a:solidFill>
                <a:latin typeface="Arial" panose="020B0604020202020204" pitchFamily="34" charset="0"/>
                <a:cs typeface="Arial" panose="020B0604020202020204" pitchFamily="34" charset="0"/>
              </a:rPr>
              <a:t> Bikram wants to split the baguette half and half.</a:t>
            </a:r>
          </a:p>
        </p:txBody>
      </p:sp>
    </p:spTree>
    <p:extLst>
      <p:ext uri="{BB962C8B-B14F-4D97-AF65-F5344CB8AC3E}">
        <p14:creationId xmlns:p14="http://schemas.microsoft.com/office/powerpoint/2010/main" val="387050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AB6807-1007-2C40-ACD3-85A647021B46}"/>
              </a:ext>
            </a:extLst>
          </p:cNvPr>
          <p:cNvSpPr txBox="1"/>
          <p:nvPr/>
        </p:nvSpPr>
        <p:spPr>
          <a:xfrm>
            <a:off x="1008752" y="2208790"/>
            <a:ext cx="10174495" cy="2310889"/>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Take turns to place a card.</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Explain your reasoning for the match to your partner.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Your partner must agree, disagree or ask for more explanation.</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Complete any blank cards.</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Working in pairs</a:t>
            </a:r>
          </a:p>
        </p:txBody>
      </p:sp>
    </p:spTree>
    <p:extLst>
      <p:ext uri="{BB962C8B-B14F-4D97-AF65-F5344CB8AC3E}">
        <p14:creationId xmlns:p14="http://schemas.microsoft.com/office/powerpoint/2010/main" val="177894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Matching ratios and fractions</a:t>
            </a:r>
          </a:p>
        </p:txBody>
      </p:sp>
      <p:pic>
        <p:nvPicPr>
          <p:cNvPr id="7" name="Picture 6" descr="CfE_L2_Sharing_baguettes_grid_CD.pdf"/>
          <p:cNvPicPr>
            <a:picLocks noChangeAspect="1"/>
          </p:cNvPicPr>
          <p:nvPr/>
        </p:nvPicPr>
        <p:blipFill rotWithShape="1">
          <a:blip r:embed="rId5" cstate="screen">
            <a:extLst>
              <a:ext uri="{28A0092B-C50C-407E-A947-70E740481C1C}">
                <a14:useLocalDpi xmlns:a14="http://schemas.microsoft.com/office/drawing/2010/main"/>
              </a:ext>
            </a:extLst>
          </a:blip>
          <a:srcRect b="7315"/>
          <a:stretch/>
        </p:blipFill>
        <p:spPr>
          <a:xfrm rot="21048791">
            <a:off x="2737569" y="1218928"/>
            <a:ext cx="3897493" cy="5112000"/>
          </a:xfrm>
          <a:prstGeom prst="rect">
            <a:avLst/>
          </a:prstGeom>
          <a:solidFill>
            <a:schemeClr val="bg1"/>
          </a:solidFill>
          <a:effectLst>
            <a:outerShdw blurRad="50800" dist="38100" dir="2700000" algn="tl" rotWithShape="0">
              <a:srgbClr val="000000">
                <a:alpha val="43000"/>
              </a:srgbClr>
            </a:outerShdw>
          </a:effectLst>
        </p:spPr>
      </p:pic>
      <p:pic>
        <p:nvPicPr>
          <p:cNvPr id="5" name="Picture 4" descr="CfE_L2_Fraction_cards_CD.pdf"/>
          <p:cNvPicPr>
            <a:picLocks noChangeAspect="1"/>
          </p:cNvPicPr>
          <p:nvPr/>
        </p:nvPicPr>
        <p:blipFill rotWithShape="1">
          <a:blip r:embed="rId6">
            <a:extLst>
              <a:ext uri="{28A0092B-C50C-407E-A947-70E740481C1C}">
                <a14:useLocalDpi xmlns:a14="http://schemas.microsoft.com/office/drawing/2010/main"/>
              </a:ext>
            </a:extLst>
          </a:blip>
          <a:srcRect l="12928" t="9877" r="11074" b="55556"/>
          <a:stretch/>
        </p:blipFill>
        <p:spPr>
          <a:xfrm>
            <a:off x="6516887" y="2603496"/>
            <a:ext cx="4026859" cy="2592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414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6</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Diagrams</a:t>
            </a:r>
          </a:p>
        </p:txBody>
      </p:sp>
      <p:pic>
        <p:nvPicPr>
          <p:cNvPr id="16" name="Picture 15" descr="CfE_L2_Sharing_baguettes_grid_CD.pdf"/>
          <p:cNvPicPr>
            <a:picLocks noChangeAspect="1"/>
          </p:cNvPicPr>
          <p:nvPr/>
        </p:nvPicPr>
        <p:blipFill rotWithShape="1">
          <a:blip r:embed="rId5" cstate="screen">
            <a:extLst>
              <a:ext uri="{28A0092B-C50C-407E-A947-70E740481C1C}">
                <a14:useLocalDpi xmlns:a14="http://schemas.microsoft.com/office/drawing/2010/main"/>
              </a:ext>
            </a:extLst>
          </a:blip>
          <a:srcRect b="7315"/>
          <a:stretch/>
        </p:blipFill>
        <p:spPr>
          <a:xfrm rot="21048791">
            <a:off x="2737569" y="1218928"/>
            <a:ext cx="3897493" cy="5112000"/>
          </a:xfrm>
          <a:prstGeom prst="rect">
            <a:avLst/>
          </a:prstGeom>
          <a:solidFill>
            <a:schemeClr val="bg1"/>
          </a:solidFill>
          <a:effectLst>
            <a:outerShdw blurRad="50800" dist="38100" dir="2700000" algn="tl" rotWithShape="0">
              <a:srgbClr val="000000">
                <a:alpha val="43000"/>
              </a:srgbClr>
            </a:outerShdw>
          </a:effectLst>
        </p:spPr>
      </p:pic>
      <p:pic>
        <p:nvPicPr>
          <p:cNvPr id="2" name="Picture 1" descr="Diagrams cards">
            <a:extLst>
              <a:ext uri="{FF2B5EF4-FFF2-40B4-BE49-F238E27FC236}">
                <a16:creationId xmlns:a16="http://schemas.microsoft.com/office/drawing/2014/main" id="{52B7F066-498F-458C-8A73-687FB3018DA4}"/>
              </a:ext>
            </a:extLst>
          </p:cNvPr>
          <p:cNvPicPr>
            <a:picLocks noChangeAspect="1"/>
          </p:cNvPicPr>
          <p:nvPr/>
        </p:nvPicPr>
        <p:blipFill>
          <a:blip r:embed="rId6"/>
          <a:stretch>
            <a:fillRect/>
          </a:stretch>
        </p:blipFill>
        <p:spPr>
          <a:xfrm rot="693471">
            <a:off x="7088618" y="1133381"/>
            <a:ext cx="1750008" cy="526622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548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rgbClr val="BE0064"/>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7</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51398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Descriptions</a:t>
            </a:r>
          </a:p>
        </p:txBody>
      </p:sp>
      <p:pic>
        <p:nvPicPr>
          <p:cNvPr id="16" name="Picture 15" descr="CfE_L2_Sharing_baguettes_grid_CD.pdf"/>
          <p:cNvPicPr>
            <a:picLocks noChangeAspect="1"/>
          </p:cNvPicPr>
          <p:nvPr/>
        </p:nvPicPr>
        <p:blipFill rotWithShape="1">
          <a:blip r:embed="rId5" cstate="screen">
            <a:extLst>
              <a:ext uri="{28A0092B-C50C-407E-A947-70E740481C1C}">
                <a14:useLocalDpi xmlns:a14="http://schemas.microsoft.com/office/drawing/2010/main"/>
              </a:ext>
            </a:extLst>
          </a:blip>
          <a:srcRect b="7315"/>
          <a:stretch/>
        </p:blipFill>
        <p:spPr>
          <a:xfrm rot="21048791">
            <a:off x="2737569" y="1218928"/>
            <a:ext cx="3897493" cy="5112000"/>
          </a:xfrm>
          <a:prstGeom prst="rect">
            <a:avLst/>
          </a:prstGeom>
          <a:solidFill>
            <a:schemeClr val="bg1"/>
          </a:solidFill>
          <a:effectLst>
            <a:outerShdw blurRad="50800" dist="38100" dir="2700000" algn="tl" rotWithShape="0">
              <a:srgbClr val="000000">
                <a:alpha val="43000"/>
              </a:srgbClr>
            </a:outerShdw>
          </a:effectLst>
        </p:spPr>
      </p:pic>
      <p:pic>
        <p:nvPicPr>
          <p:cNvPr id="2" name="Picture 1" descr="CfE_L2_Description_cards_CD.pdf"/>
          <p:cNvPicPr>
            <a:picLocks noChangeAspect="1"/>
          </p:cNvPicPr>
          <p:nvPr/>
        </p:nvPicPr>
        <p:blipFill rotWithShape="1">
          <a:blip r:embed="rId6">
            <a:extLst>
              <a:ext uri="{28A0092B-C50C-407E-A947-70E740481C1C}">
                <a14:useLocalDpi xmlns:a14="http://schemas.microsoft.com/office/drawing/2010/main"/>
              </a:ext>
            </a:extLst>
          </a:blip>
          <a:srcRect l="12053" t="8951" r="11076" b="63580"/>
          <a:stretch/>
        </p:blipFill>
        <p:spPr>
          <a:xfrm>
            <a:off x="6359828" y="3069167"/>
            <a:ext cx="4485032" cy="2268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62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Isosceles Triangle 158">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rgbClr val="BE0064"/>
          </a:solidFill>
          <a:ln>
            <a:solidFill>
              <a:srgbClr val="BE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F82D19D-1FB9-47B5-A87D-36C07F3B87C2}"/>
              </a:ext>
            </a:extLst>
          </p:cNvPr>
          <p:cNvSpPr txBox="1"/>
          <p:nvPr/>
        </p:nvSpPr>
        <p:spPr>
          <a:xfrm>
            <a:off x="10562" y="112167"/>
            <a:ext cx="1406193" cy="398995"/>
          </a:xfrm>
          <a:prstGeom prst="rect">
            <a:avLst/>
          </a:prstGeom>
          <a:solidFill>
            <a:srgbClr val="BE0064"/>
          </a:solidFill>
          <a:ln>
            <a:solidFill>
              <a:srgbClr val="BE0064"/>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8</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Sharing baguettes</a:t>
            </a:r>
          </a:p>
        </p:txBody>
      </p:sp>
      <p:pic>
        <p:nvPicPr>
          <p:cNvPr id="13" name="Picture 12" descr="Diagrams cards">
            <a:extLst>
              <a:ext uri="{FF2B5EF4-FFF2-40B4-BE49-F238E27FC236}">
                <a16:creationId xmlns:a16="http://schemas.microsoft.com/office/drawing/2014/main" id="{F43A09A7-B312-4BAA-9AE8-8D97E2FF1BD4}"/>
              </a:ext>
            </a:extLst>
          </p:cNvPr>
          <p:cNvPicPr>
            <a:picLocks noChangeAspect="1"/>
          </p:cNvPicPr>
          <p:nvPr/>
        </p:nvPicPr>
        <p:blipFill>
          <a:blip r:embed="rId3"/>
          <a:stretch>
            <a:fillRect/>
          </a:stretch>
        </p:blipFill>
        <p:spPr>
          <a:xfrm rot="693471">
            <a:off x="5283166" y="1042822"/>
            <a:ext cx="1750008" cy="5266227"/>
          </a:xfrm>
          <a:prstGeom prst="rect">
            <a:avLst/>
          </a:prstGeom>
          <a:ln>
            <a:noFill/>
          </a:ln>
          <a:effectLst>
            <a:outerShdw blurRad="50800" dist="38100" dir="2700000" algn="tl" rotWithShape="0">
              <a:prstClr val="black">
                <a:alpha val="40000"/>
              </a:prstClr>
            </a:outerShdw>
          </a:effectLst>
        </p:spPr>
      </p:pic>
      <p:pic>
        <p:nvPicPr>
          <p:cNvPr id="16" name="Picture 15" descr="CfE_L2_Sharing_baguettes_grid_CD.pdf"/>
          <p:cNvPicPr>
            <a:picLocks noChangeAspect="1"/>
          </p:cNvPicPr>
          <p:nvPr/>
        </p:nvPicPr>
        <p:blipFill rotWithShape="1">
          <a:blip r:embed="rId4" cstate="screen">
            <a:extLst>
              <a:ext uri="{28A0092B-C50C-407E-A947-70E740481C1C}">
                <a14:useLocalDpi xmlns:a14="http://schemas.microsoft.com/office/drawing/2010/main"/>
              </a:ext>
            </a:extLst>
          </a:blip>
          <a:srcRect b="7315"/>
          <a:stretch/>
        </p:blipFill>
        <p:spPr>
          <a:xfrm rot="21048791">
            <a:off x="1265113" y="1273469"/>
            <a:ext cx="3897493" cy="5112000"/>
          </a:xfrm>
          <a:prstGeom prst="rect">
            <a:avLst/>
          </a:prstGeom>
          <a:solidFill>
            <a:schemeClr val="bg1"/>
          </a:solidFill>
          <a:effectLst>
            <a:outerShdw blurRad="50800" dist="38100" dir="2700000" algn="tl" rotWithShape="0">
              <a:srgbClr val="000000">
                <a:alpha val="43000"/>
              </a:srgbClr>
            </a:outerShdw>
          </a:effectLst>
        </p:spPr>
      </p:pic>
      <p:pic>
        <p:nvPicPr>
          <p:cNvPr id="19" name="Picture 18" descr="CfE_L2_Fraction_cards_CD.pdf"/>
          <p:cNvPicPr>
            <a:picLocks noChangeAspect="1"/>
          </p:cNvPicPr>
          <p:nvPr/>
        </p:nvPicPr>
        <p:blipFill rotWithShape="1">
          <a:blip r:embed="rId5">
            <a:extLst>
              <a:ext uri="{28A0092B-C50C-407E-A947-70E740481C1C}">
                <a14:useLocalDpi xmlns:a14="http://schemas.microsoft.com/office/drawing/2010/main"/>
              </a:ext>
            </a:extLst>
          </a:blip>
          <a:srcRect l="12928" t="9877" r="11074" b="55556"/>
          <a:stretch/>
        </p:blipFill>
        <p:spPr>
          <a:xfrm rot="558528">
            <a:off x="7088396" y="1926152"/>
            <a:ext cx="4026859" cy="2592000"/>
          </a:xfrm>
          <a:prstGeom prst="rect">
            <a:avLst/>
          </a:prstGeom>
          <a:solidFill>
            <a:schemeClr val="bg1"/>
          </a:solidFill>
          <a:effectLst>
            <a:outerShdw blurRad="50800" dist="38100" dir="2700000" algn="tl" rotWithShape="0">
              <a:srgbClr val="000000">
                <a:alpha val="43000"/>
              </a:srgbClr>
            </a:outerShdw>
          </a:effectLst>
        </p:spPr>
      </p:pic>
      <p:pic>
        <p:nvPicPr>
          <p:cNvPr id="18" name="Picture 17" descr="CfE_L2_Description_cards_CD.pdf"/>
          <p:cNvPicPr>
            <a:picLocks noChangeAspect="1"/>
          </p:cNvPicPr>
          <p:nvPr/>
        </p:nvPicPr>
        <p:blipFill rotWithShape="1">
          <a:blip r:embed="rId6">
            <a:extLst>
              <a:ext uri="{28A0092B-C50C-407E-A947-70E740481C1C}">
                <a14:useLocalDpi xmlns:a14="http://schemas.microsoft.com/office/drawing/2010/main"/>
              </a:ext>
            </a:extLst>
          </a:blip>
          <a:srcRect l="12053" t="8951" r="11076" b="63580"/>
          <a:stretch/>
        </p:blipFill>
        <p:spPr>
          <a:xfrm>
            <a:off x="7330850" y="3820225"/>
            <a:ext cx="4485032" cy="2268000"/>
          </a:xfrm>
          <a:prstGeom prst="rect">
            <a:avLst/>
          </a:prstGeom>
          <a:solidFill>
            <a:schemeClr val="bg1"/>
          </a:solidFill>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170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9</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79103"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BE0064"/>
                </a:solidFill>
                <a:effectLst/>
                <a:uLnTx/>
                <a:uFillTx/>
                <a:latin typeface="Arial" panose="020B0604020202020204" pitchFamily="34" charset="0"/>
                <a:ea typeface="+mj-ea"/>
                <a:cs typeface="Arial" panose="020B0604020202020204" pitchFamily="34" charset="0"/>
              </a:rPr>
              <a:t>Answers (A to E) </a:t>
            </a:r>
          </a:p>
        </p:txBody>
      </p:sp>
      <p:pic>
        <p:nvPicPr>
          <p:cNvPr id="2" name="Picture 1" descr="CfE_L2_Sharing_baguettes_answers_CD.pdf"/>
          <p:cNvPicPr>
            <a:picLocks noChangeAspect="1"/>
          </p:cNvPicPr>
          <p:nvPr/>
        </p:nvPicPr>
        <p:blipFill rotWithShape="1">
          <a:blip r:embed="rId3">
            <a:extLst>
              <a:ext uri="{28A0092B-C50C-407E-A947-70E740481C1C}">
                <a14:useLocalDpi xmlns:a14="http://schemas.microsoft.com/office/drawing/2010/main"/>
              </a:ext>
            </a:extLst>
          </a:blip>
          <a:srcRect l="4193" t="14353" r="4086" b="40537"/>
          <a:stretch/>
        </p:blipFill>
        <p:spPr>
          <a:xfrm>
            <a:off x="3767676" y="1207071"/>
            <a:ext cx="7156800" cy="4980936"/>
          </a:xfrm>
          <a:prstGeom prst="rect">
            <a:avLst/>
          </a:prstGeom>
        </p:spPr>
      </p:pic>
      <p:pic>
        <p:nvPicPr>
          <p:cNvPr id="14" name="Picture 13"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33126" t="24890" r="49860" b="66299"/>
          <a:stretch/>
        </p:blipFill>
        <p:spPr>
          <a:xfrm>
            <a:off x="2170649" y="4371887"/>
            <a:ext cx="1277274" cy="935999"/>
          </a:xfrm>
          <a:prstGeom prst="rect">
            <a:avLst/>
          </a:prstGeom>
          <a:noFill/>
          <a:effectLst/>
        </p:spPr>
      </p:pic>
      <p:pic>
        <p:nvPicPr>
          <p:cNvPr id="15" name="Picture 14"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33109" t="16207" r="49811" b="75030"/>
          <a:stretch/>
        </p:blipFill>
        <p:spPr>
          <a:xfrm>
            <a:off x="2158942" y="3395136"/>
            <a:ext cx="1288981" cy="935999"/>
          </a:xfrm>
          <a:prstGeom prst="rect">
            <a:avLst/>
          </a:prstGeom>
          <a:noFill/>
          <a:effectLst/>
        </p:spPr>
      </p:pic>
      <p:pic>
        <p:nvPicPr>
          <p:cNvPr id="18" name="Picture 17"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66847" t="16207" r="15932" b="74982"/>
          <a:stretch/>
        </p:blipFill>
        <p:spPr>
          <a:xfrm>
            <a:off x="797833" y="1559388"/>
            <a:ext cx="1243058" cy="899996"/>
          </a:xfrm>
          <a:prstGeom prst="rect">
            <a:avLst/>
          </a:prstGeom>
          <a:noFill/>
          <a:effectLst/>
        </p:spPr>
      </p:pic>
      <p:pic>
        <p:nvPicPr>
          <p:cNvPr id="19" name="Picture 18" descr="CfE_L2_Description_cards_CD.pdf"/>
          <p:cNvPicPr>
            <a:picLocks noChangeAspect="1"/>
          </p:cNvPicPr>
          <p:nvPr/>
        </p:nvPicPr>
        <p:blipFill rotWithShape="1">
          <a:blip r:embed="rId4">
            <a:extLst>
              <a:ext uri="{28A0092B-C50C-407E-A947-70E740481C1C}">
                <a14:useLocalDpi xmlns:a14="http://schemas.microsoft.com/office/drawing/2010/main"/>
              </a:ext>
            </a:extLst>
          </a:blip>
          <a:srcRect l="15737" t="15889" r="66531" b="75059"/>
          <a:stretch/>
        </p:blipFill>
        <p:spPr>
          <a:xfrm>
            <a:off x="2144405" y="1525643"/>
            <a:ext cx="1295536" cy="936000"/>
          </a:xfrm>
          <a:prstGeom prst="rect">
            <a:avLst/>
          </a:prstGeom>
          <a:noFill/>
          <a:effectLst/>
        </p:spPr>
      </p:pic>
    </p:spTree>
    <p:extLst>
      <p:ext uri="{BB962C8B-B14F-4D97-AF65-F5344CB8AC3E}">
        <p14:creationId xmlns:p14="http://schemas.microsoft.com/office/powerpoint/2010/main" val="177332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06E6A-97A4-428B-83A4-55AC1D129428}">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cf8cbe2d-0e71-4d38-8f38-c3c6c5b56cd4"/>
    <ds:schemaRef ds:uri="http://purl.org/dc/terms/"/>
    <ds:schemaRef ds:uri="83bdd42b-fb02-46fb-bb6b-b0ca0d8ae6de"/>
    <ds:schemaRef ds:uri="http://www.w3.org/XML/1998/namespace"/>
    <ds:schemaRef ds:uri="http://purl.org/dc/dcmitype/"/>
  </ds:schemaRefs>
</ds:datastoreItem>
</file>

<file path=customXml/itemProps2.xml><?xml version="1.0" encoding="utf-8"?>
<ds:datastoreItem xmlns:ds="http://schemas.openxmlformats.org/officeDocument/2006/customXml" ds:itemID="{C0397491-6B4D-4DE4-9FAC-A3DE8DF826D2}"/>
</file>

<file path=customXml/itemProps3.xml><?xml version="1.0" encoding="utf-8"?>
<ds:datastoreItem xmlns:ds="http://schemas.openxmlformats.org/officeDocument/2006/customXml" ds:itemID="{3DF52211-32D5-451B-A01B-4C9D0AD73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26304</TotalTime>
  <Words>2122</Words>
  <Application>Microsoft Office PowerPoint</Application>
  <PresentationFormat>Widescreen</PresentationFormat>
  <Paragraphs>203</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Cambria Math</vt:lpstr>
      <vt:lpstr>Times New Roman</vt:lpstr>
      <vt:lpstr>Office Theme</vt:lpstr>
      <vt:lpstr>Custom Design</vt:lpstr>
      <vt:lpstr>Lesson 2:  Ratios and fractions</vt:lpstr>
      <vt:lpstr>Buying lunch</vt:lpstr>
      <vt:lpstr>Buying lunch</vt:lpstr>
      <vt:lpstr>Working in pairs</vt:lpstr>
      <vt:lpstr>Matching ratios and fractions</vt:lpstr>
      <vt:lpstr>Diagrams</vt:lpstr>
      <vt:lpstr>Descriptions</vt:lpstr>
      <vt:lpstr>Sharing baguettes</vt:lpstr>
      <vt:lpstr>Answers (A to E) </vt:lpstr>
      <vt:lpstr>Answers (F to I) </vt:lpstr>
      <vt:lpstr>Ratios and fractions</vt:lpstr>
      <vt:lpstr>Comparing ratios</vt:lpstr>
      <vt:lpstr>Describing ratios</vt:lpstr>
      <vt:lpstr>Sharing a baguette </vt:lpstr>
      <vt:lpstr>Going deeper: Paying for the baguette</vt:lpstr>
      <vt:lpstr>Practice question</vt:lpstr>
      <vt:lpstr>Lesson review:  Ratios and fractions</vt:lpstr>
      <vt:lpstr>Lesson 2: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Sarah Stafford</cp:lastModifiedBy>
  <cp:revision>261</cp:revision>
  <dcterms:created xsi:type="dcterms:W3CDTF">2019-07-11T15:46:02Z</dcterms:created>
  <dcterms:modified xsi:type="dcterms:W3CDTF">2023-03-14T11:30:26Z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