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296" r:id="rId5"/>
    <p:sldId id="298" r:id="rId6"/>
    <p:sldId id="331" r:id="rId7"/>
    <p:sldId id="324" r:id="rId8"/>
    <p:sldId id="325" r:id="rId9"/>
    <p:sldId id="327" r:id="rId10"/>
    <p:sldId id="328" r:id="rId11"/>
    <p:sldId id="329" r:id="rId12"/>
    <p:sldId id="339" r:id="rId13"/>
    <p:sldId id="330" r:id="rId14"/>
    <p:sldId id="340" r:id="rId15"/>
    <p:sldId id="341" r:id="rId16"/>
    <p:sldId id="351" r:id="rId17"/>
    <p:sldId id="352" r:id="rId18"/>
    <p:sldId id="386" r:id="rId19"/>
    <p:sldId id="385" r:id="rId20"/>
    <p:sldId id="387" r:id="rId21"/>
    <p:sldId id="388" r:id="rId22"/>
    <p:sldId id="389" r:id="rId23"/>
    <p:sldId id="390" r:id="rId24"/>
    <p:sldId id="391" r:id="rId25"/>
    <p:sldId id="392" r:id="rId26"/>
    <p:sldId id="393" r:id="rId27"/>
    <p:sldId id="342" r:id="rId28"/>
    <p:sldId id="394" r:id="rId29"/>
    <p:sldId id="343" r:id="rId30"/>
    <p:sldId id="345" r:id="rId31"/>
    <p:sldId id="344" r:id="rId32"/>
    <p:sldId id="346" r:id="rId33"/>
    <p:sldId id="347" r:id="rId34"/>
    <p:sldId id="395" r:id="rId35"/>
    <p:sldId id="348" r:id="rId36"/>
    <p:sldId id="353" r:id="rId37"/>
    <p:sldId id="354" r:id="rId38"/>
    <p:sldId id="355" r:id="rId39"/>
    <p:sldId id="358" r:id="rId40"/>
    <p:sldId id="360" r:id="rId41"/>
    <p:sldId id="396" r:id="rId42"/>
    <p:sldId id="409" r:id="rId43"/>
    <p:sldId id="547" r:id="rId44"/>
    <p:sldId id="410" r:id="rId45"/>
    <p:sldId id="548" r:id="rId46"/>
    <p:sldId id="411" r:id="rId47"/>
    <p:sldId id="361" r:id="rId48"/>
    <p:sldId id="398" r:id="rId49"/>
    <p:sldId id="399" r:id="rId50"/>
    <p:sldId id="365" r:id="rId51"/>
    <p:sldId id="366" r:id="rId52"/>
    <p:sldId id="401" r:id="rId53"/>
    <p:sldId id="552" r:id="rId54"/>
    <p:sldId id="403" r:id="rId55"/>
    <p:sldId id="404" r:id="rId56"/>
    <p:sldId id="370" r:id="rId57"/>
    <p:sldId id="375" r:id="rId58"/>
    <p:sldId id="373" r:id="rId59"/>
    <p:sldId id="549" r:id="rId60"/>
    <p:sldId id="550" r:id="rId61"/>
    <p:sldId id="405" r:id="rId62"/>
    <p:sldId id="378" r:id="rId63"/>
    <p:sldId id="406" r:id="rId64"/>
    <p:sldId id="408" r:id="rId65"/>
    <p:sldId id="382" r:id="rId66"/>
    <p:sldId id="544" r:id="rId67"/>
    <p:sldId id="551" r:id="rId68"/>
    <p:sldId id="383" r:id="rId69"/>
    <p:sldId id="412" r:id="rId70"/>
    <p:sldId id="397" r:id="rId71"/>
    <p:sldId id="414" r:id="rId72"/>
    <p:sldId id="415" r:id="rId73"/>
    <p:sldId id="416" r:id="rId74"/>
    <p:sldId id="417" r:id="rId75"/>
    <p:sldId id="553" r:id="rId76"/>
    <p:sldId id="554" r:id="rId77"/>
    <p:sldId id="419" r:id="rId78"/>
    <p:sldId id="501" r:id="rId79"/>
    <p:sldId id="503" r:id="rId80"/>
    <p:sldId id="502" r:id="rId81"/>
    <p:sldId id="555" r:id="rId82"/>
    <p:sldId id="556" r:id="rId83"/>
    <p:sldId id="504" r:id="rId84"/>
    <p:sldId id="506" r:id="rId85"/>
    <p:sldId id="507" r:id="rId86"/>
    <p:sldId id="508" r:id="rId87"/>
    <p:sldId id="509" r:id="rId88"/>
    <p:sldId id="510" r:id="rId89"/>
    <p:sldId id="511" r:id="rId90"/>
    <p:sldId id="557" r:id="rId91"/>
    <p:sldId id="512" r:id="rId92"/>
    <p:sldId id="558" r:id="rId93"/>
    <p:sldId id="513" r:id="rId94"/>
    <p:sldId id="514" r:id="rId95"/>
    <p:sldId id="515" r:id="rId96"/>
    <p:sldId id="516" r:id="rId97"/>
    <p:sldId id="559" r:id="rId98"/>
    <p:sldId id="519" r:id="rId99"/>
    <p:sldId id="520" r:id="rId100"/>
    <p:sldId id="521" r:id="rId101"/>
    <p:sldId id="522" r:id="rId102"/>
    <p:sldId id="523" r:id="rId103"/>
    <p:sldId id="524" r:id="rId104"/>
    <p:sldId id="525" r:id="rId105"/>
    <p:sldId id="526" r:id="rId106"/>
    <p:sldId id="527" r:id="rId107"/>
    <p:sldId id="529" r:id="rId108"/>
    <p:sldId id="530" r:id="rId109"/>
    <p:sldId id="531" r:id="rId110"/>
    <p:sldId id="532" r:id="rId111"/>
    <p:sldId id="533" r:id="rId112"/>
    <p:sldId id="535" r:id="rId113"/>
    <p:sldId id="536" r:id="rId114"/>
    <p:sldId id="537" r:id="rId115"/>
    <p:sldId id="538" r:id="rId116"/>
    <p:sldId id="539" r:id="rId117"/>
    <p:sldId id="560" r:id="rId118"/>
    <p:sldId id="540" r:id="rId119"/>
    <p:sldId id="541" r:id="rId120"/>
    <p:sldId id="545" r:id="rId121"/>
    <p:sldId id="542" r:id="rId122"/>
    <p:sldId id="543" r:id="rId123"/>
    <p:sldId id="561" r:id="rId124"/>
    <p:sldId id="262" r:id="rId1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26" userDrawn="1">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ED" userId="Editor" providerId="None"/>
  <p188:author id="{473F2D82-C3C3-DDA7-9377-E23167EA6B6B}" name="Elise James" initials="EJ" userId="42537d0e53cac1b1" providerId="Windows Live"/>
  <p188:author id="{8CB327D7-E7E4-B85C-F4D0-1205916741BF}" name="joanne thirlaway" initials="jt" userId="88ebfc7785ff76c4" providerId="Windows Live"/>
  <p188:author id="{05B32DE2-D22B-6DEE-0740-6DBB42518DE4}" name="Mary Madden" initials="MM" userId="S::mary.madden_calderdale.ac.uk#ext#@aoctenant.onmicrosoft.com::84995501-d52c-481f-bf2e-6c316dfe4a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1EA19-ECA3-425A-8221-26CE73B6DF8A}" v="33" dt="2024-07-24T09:39:04.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orient="horz" pos="3026"/>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24/07/2024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24/07/2024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bcdoes.com/abc-does-a-blog/2014/03/09/continuous-provision-plann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urserystory.co.uk/resource-centre/an-introduction-to-in-the-moment-plann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learninga-z.com/site/company/what-we-do/differentiated-instruc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ov.uk/government/publications/early-years-inspection-handbook-eif/early-years-inspection-handbook-for-ofsted-registered-provision-for-september-2023#early-years-or-childcare-provision-on-a-school-site"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birthto5matters.org.uk/inclusive-practice-and-equalities/"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Ask learners what activity plans are referred to as in their IP.</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Encourage learners to look at the copy of their daily activity plan from their IP.</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Write the key characteristics provided by learners on a flipchart.</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a:p>
        </p:txBody>
      </p:sp>
    </p:spTree>
    <p:extLst>
      <p:ext uri="{BB962C8B-B14F-4D97-AF65-F5344CB8AC3E}">
        <p14:creationId xmlns:p14="http://schemas.microsoft.com/office/powerpoint/2010/main" val="12509241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children’s emergent needs means a practitioner needs the skill of listening to and observing children in play. This will ensure that practitioners can see, hear and understand the what, when, who and how of supporting children’s needs. </a:t>
            </a:r>
          </a:p>
          <a:p>
            <a:r>
              <a:rPr lang="en-GB"/>
              <a:t>Practitioners also need to understand children’s interests by observing, working in partnerships with parents/carers and research. This will allow practitioners to engage and motivate children’s learning and experience in early years. </a:t>
            </a:r>
          </a:p>
          <a:p>
            <a:r>
              <a:rPr lang="en-GB"/>
              <a:t>The term ‘guide’ is significantly important for practitioners in early years, as the aim of learning in early years is that children develop upon previous experiences and knowledge, the practitioner is there to facilitate this development and not dictate it. The practitioner is a ‘guide’ as they may not be involved in every play-based activity, but they have given children the tools to carry out the play-based activity independently. </a:t>
            </a:r>
          </a:p>
          <a:p>
            <a:r>
              <a:rPr lang="en-GB"/>
              <a:t>From all of this, you have the knowledge from elements 3, 7, 9 and 11 to support this understanding.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108</a:t>
            </a:fld>
            <a:endParaRPr lang="en-GB"/>
          </a:p>
        </p:txBody>
      </p:sp>
    </p:spTree>
    <p:extLst>
      <p:ext uri="{BB962C8B-B14F-4D97-AF65-F5344CB8AC3E}">
        <p14:creationId xmlns:p14="http://schemas.microsoft.com/office/powerpoint/2010/main" val="746243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the learners have the Maths game and observation handout. </a:t>
            </a:r>
          </a:p>
          <a:p>
            <a:r>
              <a:rPr lang="en-GB"/>
              <a:t>Support any learners who may need it when completing the Peer snapshot observation handout. </a:t>
            </a:r>
          </a:p>
          <a:p>
            <a:r>
              <a:rPr lang="en-GB"/>
              <a:t>As you walk around, assess the learners understanding of a snapshot observation. </a:t>
            </a:r>
          </a:p>
          <a:p>
            <a:r>
              <a:rPr lang="en-GB"/>
              <a:t>To stretch the learners, ask them: “Why is this a snapshot observation?” “How do you know it is a snapshot observation?”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6143825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Advise learners:</a:t>
            </a:r>
          </a:p>
          <a:p>
            <a:r>
              <a:rPr lang="en-GB" b="1">
                <a:latin typeface="Arial" panose="020B0604020202020204" pitchFamily="34" charset="0"/>
                <a:cs typeface="Arial" panose="020B0604020202020204" pitchFamily="34" charset="0"/>
              </a:rPr>
              <a:t>Pace</a:t>
            </a:r>
            <a:r>
              <a:rPr lang="en-GB">
                <a:latin typeface="Arial" panose="020B0604020202020204" pitchFamily="34" charset="0"/>
                <a:cs typeface="Arial" panose="020B0604020202020204" pitchFamily="34" charset="0"/>
              </a:rPr>
              <a:t>: The practitioner needs to consider time for learners to explore and carry out activities in the setting. In early years, children are developing and taking time for their thoughts, so practitioners should not take away activities before the children have had a chance to experiment with them. </a:t>
            </a:r>
          </a:p>
          <a:p>
            <a:r>
              <a:rPr lang="en-GB">
                <a:latin typeface="Arial" panose="020B0604020202020204" pitchFamily="34" charset="0"/>
                <a:cs typeface="Arial" panose="020B0604020202020204" pitchFamily="34" charset="0"/>
              </a:rPr>
              <a:t>Stretch the learners, ask them: “Should the provision in an Early years educator setting change daily?” “Why?” “Why not?” </a:t>
            </a:r>
          </a:p>
          <a:p>
            <a:r>
              <a:rPr lang="en-GB" b="1">
                <a:latin typeface="Arial" panose="020B0604020202020204" pitchFamily="34" charset="0"/>
                <a:cs typeface="Arial" panose="020B0604020202020204" pitchFamily="34" charset="0"/>
              </a:rPr>
              <a:t>Individual learners: </a:t>
            </a:r>
            <a:r>
              <a:rPr lang="en-GB">
                <a:latin typeface="Arial" panose="020B0604020202020204" pitchFamily="34" charset="0"/>
                <a:cs typeface="Arial" panose="020B0604020202020204" pitchFamily="34" charset="0"/>
              </a:rPr>
              <a:t>The practitioner needs to consider the stage of development that a child is at. This does not mean that the age and stage of children are the same, as some children are not at the stage of development they should be for their age. It is important for practitioners to know this and consider this when planning activities. This also means that the practitioner needs to understand the learner’s interests. Planning from a child’s interests means that the practitioner needs to consider how they can resource the environment, including a child’s interest and learning needs. </a:t>
            </a:r>
          </a:p>
          <a:p>
            <a:r>
              <a:rPr lang="en-GB" b="1">
                <a:latin typeface="Arial" panose="020B0604020202020204" pitchFamily="34" charset="0"/>
                <a:cs typeface="Arial" panose="020B0604020202020204" pitchFamily="34" charset="0"/>
              </a:rPr>
              <a:t>Resources: </a:t>
            </a:r>
            <a:r>
              <a:rPr lang="en-GB" b="0">
                <a:latin typeface="Arial" panose="020B0604020202020204" pitchFamily="34" charset="0"/>
                <a:cs typeface="Arial" panose="020B0604020202020204" pitchFamily="34" charset="0"/>
              </a:rPr>
              <a:t>From the previous lesson, ask the learners: “What do you know about the resources that practitioners need to choose for learners?” </a:t>
            </a:r>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Home-setting: </a:t>
            </a:r>
            <a:r>
              <a:rPr lang="en-GB" b="0">
                <a:latin typeface="Arial" panose="020B0604020202020204" pitchFamily="34" charset="0"/>
                <a:cs typeface="Arial" panose="020B0604020202020204" pitchFamily="34" charset="0"/>
              </a:rPr>
              <a:t>Practitioners need to consider how their learning and development can be carried out and recreated at home. This is important to ensure that learners’ development in a holistic way, as children need support from all the adults they are learning with and from. </a:t>
            </a:r>
            <a:endParaRPr lang="en-GB"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110</a:t>
            </a:fld>
            <a:endParaRPr lang="en-GB"/>
          </a:p>
        </p:txBody>
      </p:sp>
    </p:spTree>
    <p:extLst>
      <p:ext uri="{BB962C8B-B14F-4D97-AF65-F5344CB8AC3E}">
        <p14:creationId xmlns:p14="http://schemas.microsoft.com/office/powerpoint/2010/main" val="23253014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three pillars of the early years framework are: the unique child, positive relationship and enabling environment. The positive relationship means that children learn to be strong and independent from the adults that support, guide and nurture them. In practice, this means a practitioner will plan activities, observe the children during the activities and support them through resourcing, questioning and responding to their play. </a:t>
            </a:r>
          </a:p>
          <a:p>
            <a:r>
              <a:rPr lang="en-GB" b="1"/>
              <a:t>Resourcing</a:t>
            </a:r>
            <a:r>
              <a:rPr lang="en-GB"/>
              <a:t> means that the practitioner may offer suggestions to help the children develop upon ideas and experiences in their play. For example, the practitioner may suggest sticky notes to add labels to their creations in the construction area. These resources may enhance the children’s development and understanding in their play. This is also known as in-the-moment planning. </a:t>
            </a:r>
          </a:p>
          <a:p>
            <a:r>
              <a:rPr lang="en-GB" b="1"/>
              <a:t>Questioning</a:t>
            </a:r>
            <a:r>
              <a:rPr lang="en-GB"/>
              <a:t> means the practitioner should ask open-ended questions to engage and develop children’s knowledge and skills in their play. Questioning can allow practitioners to help children think about the other seven areas of learning while they play. For example, a child may be cooking in the role-play area, and a practitioner can ask questions such as: “How many eggs are you cooking?” “What if you added one more?” “How else can you cook the eggs?” </a:t>
            </a:r>
          </a:p>
          <a:p>
            <a:r>
              <a:rPr lang="en-GB"/>
              <a:t>These types of questions will encourage children to think about mathematics, communication and language, understanding the world. </a:t>
            </a:r>
          </a:p>
          <a:p>
            <a:r>
              <a:rPr lang="en-GB" b="1"/>
              <a:t>Responding to their play </a:t>
            </a:r>
            <a:r>
              <a:rPr lang="en-GB"/>
              <a:t>means that practitioners can follow the interests of the child after their play. This is also known as child-led planning. This means that the practitioner takes on the child’s interest and exploration from one activity and plans the following activities from this.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111</a:t>
            </a:fld>
            <a:endParaRPr lang="en-GB"/>
          </a:p>
        </p:txBody>
      </p:sp>
    </p:spTree>
    <p:extLst>
      <p:ext uri="{BB962C8B-B14F-4D97-AF65-F5344CB8AC3E}">
        <p14:creationId xmlns:p14="http://schemas.microsoft.com/office/powerpoint/2010/main" val="39147959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the learners have a plain piece of paper and pen to complete this activity. </a:t>
            </a:r>
          </a:p>
          <a:p>
            <a:r>
              <a:rPr lang="en-GB"/>
              <a:t>Encourage learners to consider the types of questions that the practitioner may want to ask, how the practitioner can observe the child and what the practitioner may do with resources to enhance the child’s or children's play.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112</a:t>
            </a:fld>
            <a:endParaRPr lang="en-GB"/>
          </a:p>
        </p:txBody>
      </p:sp>
    </p:spTree>
    <p:extLst>
      <p:ext uri="{BB962C8B-B14F-4D97-AF65-F5344CB8AC3E}">
        <p14:creationId xmlns:p14="http://schemas.microsoft.com/office/powerpoint/2010/main" val="8120778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Build a list of the practitioner’s role from the feedback from the case study.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113</a:t>
            </a:fld>
            <a:endParaRPr lang="en-GB"/>
          </a:p>
        </p:txBody>
      </p:sp>
    </p:spTree>
    <p:extLst>
      <p:ext uri="{BB962C8B-B14F-4D97-AF65-F5344CB8AC3E}">
        <p14:creationId xmlns:p14="http://schemas.microsoft.com/office/powerpoint/2010/main" val="30532240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to the learners that they need to ensure to make notes on this activity to inform their IP activity plan for the next lesson.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115</a:t>
            </a:fld>
            <a:endParaRPr lang="en-GB"/>
          </a:p>
        </p:txBody>
      </p:sp>
    </p:spTree>
    <p:extLst>
      <p:ext uri="{BB962C8B-B14F-4D97-AF65-F5344CB8AC3E}">
        <p14:creationId xmlns:p14="http://schemas.microsoft.com/office/powerpoint/2010/main" val="15497503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to learners that this is the final stage and lesson in this framework of learning.</a:t>
            </a:r>
            <a:r>
              <a:rPr lang="en-GB" sz="1800">
                <a:effectLst/>
                <a:latin typeface="Arial" panose="020B0604020202020204" pitchFamily="34" charset="0"/>
                <a:ea typeface="Arial" panose="020B0604020202020204" pitchFamily="34" charset="0"/>
                <a:cs typeface="Arial" panose="020B0604020202020204" pitchFamily="34" charset="0"/>
              </a:rPr>
              <a:t> Advise that this stage draws together stages 1, 2 and 3 and that the aim is now to produce a good plan based on a profile linked to their IP setting.</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116</a:t>
            </a:fld>
            <a:endParaRPr lang="en-GB"/>
          </a:p>
        </p:txBody>
      </p:sp>
    </p:spTree>
    <p:extLst>
      <p:ext uri="{BB962C8B-B14F-4D97-AF65-F5344CB8AC3E}">
        <p14:creationId xmlns:p14="http://schemas.microsoft.com/office/powerpoint/2010/main" val="14697852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Ensure learners have access to their smartphones. </a:t>
            </a:r>
          </a:p>
          <a:p>
            <a:endParaRPr lang="en-GB">
              <a:ea typeface="Calibri"/>
              <a:cs typeface="Calibri"/>
            </a:endParaRPr>
          </a:p>
          <a:p>
            <a:r>
              <a:rPr lang="en-GB">
                <a:ea typeface="Calibri"/>
                <a:cs typeface="Calibri"/>
              </a:rPr>
              <a:t>Learners need to scan the QR code, complete the quiz.</a:t>
            </a:r>
          </a:p>
          <a:p>
            <a:endParaRPr lang="en-GB">
              <a:ea typeface="Calibri"/>
              <a:cs typeface="Calibri"/>
            </a:endParaRPr>
          </a:p>
          <a:p>
            <a:r>
              <a:rPr lang="en-GB">
                <a:ea typeface="Calibri"/>
                <a:cs typeface="Calibri"/>
              </a:rPr>
              <a:t>Distribute sticky notes and ask the learners to write the number of the question they answered incorrectly. Ask them to stick the sticky note at the front of the classroom and recap the correct answers. Encourage learners to make notes on the correct answers.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117</a:t>
            </a:fld>
            <a:endParaRPr lang="en-GB"/>
          </a:p>
        </p:txBody>
      </p:sp>
    </p:spTree>
    <p:extLst>
      <p:ext uri="{BB962C8B-B14F-4D97-AF65-F5344CB8AC3E}">
        <p14:creationId xmlns:p14="http://schemas.microsoft.com/office/powerpoint/2010/main" val="1326703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Distribute the effective IP activity plan handout. </a:t>
            </a:r>
          </a:p>
          <a:p>
            <a:endParaRPr lang="en-GB">
              <a:ea typeface="Calibri"/>
              <a:cs typeface="Calibri"/>
            </a:endParaRPr>
          </a:p>
          <a:p>
            <a:r>
              <a:rPr lang="en-GB">
                <a:ea typeface="Calibri"/>
                <a:cs typeface="Calibri"/>
              </a:rPr>
              <a:t>Distribute the v1-v6 activity plans for learners to refer to when completing the blank IP activity plan. </a:t>
            </a:r>
          </a:p>
          <a:p>
            <a:endParaRPr lang="en-GB"/>
          </a:p>
          <a:p>
            <a:r>
              <a:rPr lang="en-GB"/>
              <a:t>Ensure learners have a pen to complete the handout. </a:t>
            </a:r>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118</a:t>
            </a:fld>
            <a:endParaRPr lang="en-GB"/>
          </a:p>
        </p:txBody>
      </p:sp>
    </p:spTree>
    <p:extLst>
      <p:ext uri="{BB962C8B-B14F-4D97-AF65-F5344CB8AC3E}">
        <p14:creationId xmlns:p14="http://schemas.microsoft.com/office/powerpoint/2010/main" val="172770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Distribute highlighter pens to the learners.</a:t>
            </a:r>
          </a:p>
        </p:txBody>
      </p:sp>
      <p:sp>
        <p:nvSpPr>
          <p:cNvPr id="4" name="Slide Number Placeholder 3"/>
          <p:cNvSpPr>
            <a:spLocks noGrp="1"/>
          </p:cNvSpPr>
          <p:nvPr>
            <p:ph type="sldNum" sz="quarter" idx="5"/>
          </p:nvPr>
        </p:nvSpPr>
        <p:spPr/>
        <p:txBody>
          <a:bodyPr/>
          <a:lstStyle/>
          <a:p>
            <a:fld id="{9920340D-206C-4C41-A35B-4D72CE2F2B89}" type="slidenum">
              <a:rPr lang="en-GB" smtClean="0"/>
              <a:pPr/>
              <a:t>11</a:t>
            </a:fld>
            <a:endParaRPr lang="en-GB"/>
          </a:p>
        </p:txBody>
      </p:sp>
    </p:spTree>
    <p:extLst>
      <p:ext uri="{BB962C8B-B14F-4D97-AF65-F5344CB8AC3E}">
        <p14:creationId xmlns:p14="http://schemas.microsoft.com/office/powerpoint/2010/main" val="366705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Distribute the self-reflection IP activity plan handout and the exemplar effective activity plan. Encourage learners to refer to the exemplar when reflecting on their effective IP activity plan.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119</a:t>
            </a:fld>
            <a:endParaRPr lang="en-GB"/>
          </a:p>
        </p:txBody>
      </p:sp>
    </p:spTree>
    <p:extLst>
      <p:ext uri="{BB962C8B-B14F-4D97-AF65-F5344CB8AC3E}">
        <p14:creationId xmlns:p14="http://schemas.microsoft.com/office/powerpoint/2010/main" val="14912068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120</a:t>
            </a:fld>
            <a:endParaRPr lang="en-GB"/>
          </a:p>
        </p:txBody>
      </p:sp>
    </p:spTree>
    <p:extLst>
      <p:ext uri="{BB962C8B-B14F-4D97-AF65-F5344CB8AC3E}">
        <p14:creationId xmlns:p14="http://schemas.microsoft.com/office/powerpoint/2010/main" val="428350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121</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Distribute activity plans from lesson 1 to the learners. Provide learners with a different coloured pen to that used in lesson 1.</a:t>
            </a:r>
          </a:p>
          <a:p>
            <a:endParaRPr lang="en-GB"/>
          </a:p>
          <a:p>
            <a:r>
              <a:rPr lang="en-GB"/>
              <a:t>Ensure that learners make amendments using the different coloured pens to see the comparison.</a:t>
            </a:r>
            <a:endParaRPr lang="en-GB">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12</a:t>
            </a:fld>
            <a:endParaRPr lang="en-GB"/>
          </a:p>
        </p:txBody>
      </p:sp>
    </p:spTree>
    <p:extLst>
      <p:ext uri="{BB962C8B-B14F-4D97-AF65-F5344CB8AC3E}">
        <p14:creationId xmlns:p14="http://schemas.microsoft.com/office/powerpoint/2010/main" val="234903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Learners to be encouraged to look at their updated lesson 1 plan.</a:t>
            </a:r>
          </a:p>
          <a:p>
            <a:endParaRPr lang="en-GB">
              <a:cs typeface="Calibri"/>
            </a:endParaRPr>
          </a:p>
          <a:p>
            <a:r>
              <a:rPr lang="en-GB">
                <a:cs typeface="Calibri"/>
              </a:rPr>
              <a:t>Learners will be expected to include more detail in this plan, based on their knowledge of the key characteristics of a good activity plan.</a:t>
            </a:r>
          </a:p>
          <a:p>
            <a:endParaRPr lang="en-GB">
              <a:cs typeface="Calibri"/>
            </a:endParaRPr>
          </a:p>
          <a:p>
            <a:r>
              <a:rPr lang="en-GB">
                <a:cs typeface="Calibri"/>
              </a:rPr>
              <a:t>To stretch learners, once they have completed their activity plan, they could explain how their activity regulates emotions, to deepen their understanding.</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a:t>
            </a:fld>
            <a:endParaRPr lang="en-GB"/>
          </a:p>
        </p:txBody>
      </p:sp>
    </p:spTree>
    <p:extLst>
      <p:ext uri="{BB962C8B-B14F-4D97-AF65-F5344CB8AC3E}">
        <p14:creationId xmlns:p14="http://schemas.microsoft.com/office/powerpoint/2010/main" val="4604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Give learners a sticky note each. Instruct them to place the sticky note at the front of the classroom so that it is visible to read.</a:t>
            </a:r>
          </a:p>
        </p:txBody>
      </p:sp>
      <p:sp>
        <p:nvSpPr>
          <p:cNvPr id="4" name="Slide Number Placeholder 3"/>
          <p:cNvSpPr>
            <a:spLocks noGrp="1"/>
          </p:cNvSpPr>
          <p:nvPr>
            <p:ph type="sldNum" sz="quarter" idx="5"/>
          </p:nvPr>
        </p:nvSpPr>
        <p:spPr/>
        <p:txBody>
          <a:bodyPr/>
          <a:lstStyle/>
          <a:p>
            <a:fld id="{9920340D-206C-4C41-A35B-4D72CE2F2B89}" type="slidenum">
              <a:rPr lang="en-GB" smtClean="0"/>
              <a:pPr/>
              <a:t>15</a:t>
            </a:fld>
            <a:endParaRPr lang="en-GB"/>
          </a:p>
        </p:txBody>
      </p:sp>
    </p:spTree>
    <p:extLst>
      <p:ext uri="{BB962C8B-B14F-4D97-AF65-F5344CB8AC3E}">
        <p14:creationId xmlns:p14="http://schemas.microsoft.com/office/powerpoint/2010/main" val="322189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56C7-9C10-55CA-1909-ED3FCF76B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58A03-D88F-A0D5-A2D9-17AAE7F92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7421F-4E22-0D0E-64A6-981C2700A516}"/>
              </a:ext>
            </a:extLst>
          </p:cNvPr>
          <p:cNvSpPr>
            <a:spLocks noGrp="1"/>
          </p:cNvSpPr>
          <p:nvPr>
            <p:ph type="body" idx="1"/>
          </p:nvPr>
        </p:nvSpPr>
        <p:spPr/>
        <p:txBody>
          <a:bodyPr/>
          <a:lstStyle/>
          <a:p>
            <a:r>
              <a:rPr lang="en-US">
                <a:cs typeface="Calibri"/>
              </a:rPr>
              <a:t>Read aloud the sticky notes that have been put at the front of the classroom. Ask the learners to discuss their activity plan with their </a:t>
            </a:r>
            <a:r>
              <a:rPr lang="en-GB">
                <a:cs typeface="Calibri"/>
              </a:rPr>
              <a:t>IP</a:t>
            </a:r>
            <a:r>
              <a:rPr lang="en-US">
                <a:cs typeface="Calibri"/>
              </a:rPr>
              <a:t> mentor and receive feedback.</a:t>
            </a:r>
          </a:p>
        </p:txBody>
      </p:sp>
      <p:sp>
        <p:nvSpPr>
          <p:cNvPr id="4" name="Slide Number Placeholder 3">
            <a:extLst>
              <a:ext uri="{FF2B5EF4-FFF2-40B4-BE49-F238E27FC236}">
                <a16:creationId xmlns:a16="http://schemas.microsoft.com/office/drawing/2014/main" id="{C85324FC-AEDD-822A-AA72-E07B0447D433}"/>
              </a:ext>
            </a:extLst>
          </p:cNvPr>
          <p:cNvSpPr>
            <a:spLocks noGrp="1"/>
          </p:cNvSpPr>
          <p:nvPr>
            <p:ph type="sldNum" sz="quarter" idx="5"/>
          </p:nvPr>
        </p:nvSpPr>
        <p:spPr/>
        <p:txBody>
          <a:bodyPr/>
          <a:lstStyle/>
          <a:p>
            <a:fld id="{9920340D-206C-4C41-A35B-4D72CE2F2B89}" type="slidenum">
              <a:rPr lang="en-GB" smtClean="0"/>
              <a:pPr/>
              <a:t>16</a:t>
            </a:fld>
            <a:endParaRPr lang="en-GB"/>
          </a:p>
        </p:txBody>
      </p:sp>
    </p:spTree>
    <p:extLst>
      <p:ext uri="{BB962C8B-B14F-4D97-AF65-F5344CB8AC3E}">
        <p14:creationId xmlns:p14="http://schemas.microsoft.com/office/powerpoint/2010/main" val="5413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17</a:t>
            </a:fld>
            <a:endParaRPr lang="en-GB"/>
          </a:p>
        </p:txBody>
      </p:sp>
    </p:spTree>
    <p:extLst>
      <p:ext uri="{BB962C8B-B14F-4D97-AF65-F5344CB8AC3E}">
        <p14:creationId xmlns:p14="http://schemas.microsoft.com/office/powerpoint/2010/main" val="186903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Ask learners to research using the internet, through their phones or on a computer.</a:t>
            </a:r>
          </a:p>
          <a:p>
            <a:endParaRPr lang="en-GB">
              <a:cs typeface="Calibri"/>
            </a:endParaRPr>
          </a:p>
          <a:p>
            <a:r>
              <a:rPr lang="en-GB">
                <a:cs typeface="Calibri"/>
              </a:rPr>
              <a:t>Ensure all learners have a sticky note to write their definition.</a:t>
            </a:r>
          </a:p>
          <a:p>
            <a:endParaRPr lang="en-GB">
              <a:cs typeface="Calibri"/>
            </a:endParaRPr>
          </a:p>
          <a:p>
            <a:r>
              <a:rPr lang="en-GB">
                <a:cs typeface="Calibri"/>
              </a:rPr>
              <a:t>Select four sticky notes to read to the whole group:</a:t>
            </a:r>
          </a:p>
          <a:p>
            <a:pPr marL="285750" indent="-285750">
              <a:buFont typeface="Arial"/>
              <a:buChar char="•"/>
            </a:pPr>
            <a:r>
              <a:rPr lang="en-GB" sz="1200">
                <a:cs typeface="Calibri"/>
              </a:rPr>
              <a:t>A short-term plan will explain activities that link to the early learning goals.</a:t>
            </a:r>
          </a:p>
          <a:p>
            <a:pPr marL="285750" indent="-285750">
              <a:buFont typeface="Arial"/>
              <a:buChar char="•"/>
            </a:pPr>
            <a:r>
              <a:rPr lang="en-GB" sz="1200">
                <a:cs typeface="Calibri"/>
              </a:rPr>
              <a:t>It will incorporate children’s interests and individual needs. </a:t>
            </a:r>
          </a:p>
          <a:p>
            <a:pPr marL="285750" indent="-285750">
              <a:buFont typeface="Arial"/>
              <a:buChar char="•"/>
            </a:pPr>
            <a:r>
              <a:rPr lang="en-GB" sz="1200">
                <a:cs typeface="Calibri"/>
              </a:rPr>
              <a:t>It may indicate staff roles and adult-led activities.</a:t>
            </a:r>
          </a:p>
          <a:p>
            <a:pPr marL="285750" indent="-285750">
              <a:buFont typeface="Arial"/>
              <a:buChar char="•"/>
            </a:pPr>
            <a:r>
              <a:rPr lang="en-GB" sz="1200">
                <a:cs typeface="Calibri"/>
              </a:rPr>
              <a:t>It may also indicate children who need to focus on a particular area of need.</a:t>
            </a:r>
          </a:p>
        </p:txBody>
      </p:sp>
      <p:sp>
        <p:nvSpPr>
          <p:cNvPr id="4" name="Slide Number Placeholder 3"/>
          <p:cNvSpPr>
            <a:spLocks noGrp="1"/>
          </p:cNvSpPr>
          <p:nvPr>
            <p:ph type="sldNum" sz="quarter" idx="5"/>
          </p:nvPr>
        </p:nvSpPr>
        <p:spPr/>
        <p:txBody>
          <a:bodyPr/>
          <a:lstStyle/>
          <a:p>
            <a:fld id="{9920340D-206C-4C41-A35B-4D72CE2F2B89}" type="slidenum">
              <a:rPr lang="en-GB" smtClean="0"/>
              <a:pPr/>
              <a:t>18</a:t>
            </a:fld>
            <a:endParaRPr lang="en-GB"/>
          </a:p>
        </p:txBody>
      </p:sp>
    </p:spTree>
    <p:extLst>
      <p:ext uri="{BB962C8B-B14F-4D97-AF65-F5344CB8AC3E}">
        <p14:creationId xmlns:p14="http://schemas.microsoft.com/office/powerpoint/2010/main" val="398962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what each phrase means and give learners time to make notes. The focus of the lesson will be on the top two plans. </a:t>
            </a:r>
            <a:endParaRPr lang="en-US"/>
          </a:p>
          <a:p>
            <a:pPr marL="0" indent="0">
              <a:lnSpc>
                <a:spcPct val="150000"/>
              </a:lnSpc>
              <a:buFont typeface="Arial" panose="020B0604020202020204" pitchFamily="34" charset="0"/>
              <a:buNone/>
            </a:pPr>
            <a:endParaRPr lang="en-GB"/>
          </a:p>
          <a:p>
            <a:pPr marL="0" indent="0">
              <a:lnSpc>
                <a:spcPct val="150000"/>
              </a:lnSpc>
              <a:buFont typeface="Arial" panose="020B0604020202020204" pitchFamily="34" charset="0"/>
              <a:buNone/>
            </a:pPr>
            <a:r>
              <a:rPr lang="en-GB" b="1"/>
              <a:t>Weekly plans</a:t>
            </a:r>
            <a:endParaRPr lang="en-GB" b="1">
              <a:cs typeface="Calibri"/>
            </a:endParaRPr>
          </a:p>
          <a:p>
            <a:pPr>
              <a:lnSpc>
                <a:spcPct val="150000"/>
              </a:lnSpc>
            </a:pPr>
            <a:r>
              <a:rPr lang="en-GB">
                <a:cs typeface="Calibri"/>
              </a:rPr>
              <a:t>A series of lessons or activities that the practitioner will carry out in line with the age and stage of development. </a:t>
            </a:r>
          </a:p>
          <a:p>
            <a:pPr>
              <a:lnSpc>
                <a:spcPct val="150000"/>
              </a:lnSpc>
            </a:pPr>
            <a:endParaRPr lang="en-GB">
              <a:cs typeface="Calibri"/>
            </a:endParaRPr>
          </a:p>
          <a:p>
            <a:pPr>
              <a:lnSpc>
                <a:spcPct val="150000"/>
              </a:lnSpc>
            </a:pPr>
            <a:r>
              <a:rPr lang="en-GB" b="1"/>
              <a:t>Continuous provision plans</a:t>
            </a:r>
            <a:endParaRPr lang="en-GB" b="1">
              <a:cs typeface="Calibri"/>
            </a:endParaRPr>
          </a:p>
          <a:p>
            <a:pPr>
              <a:lnSpc>
                <a:spcPct val="150000"/>
              </a:lnSpc>
            </a:pPr>
            <a:r>
              <a:rPr lang="en-GB">
                <a:cs typeface="Calibri"/>
              </a:rPr>
              <a:t>A plan based on the different areas of play that the setting has set up – for example, role play, construction, creative, literacy, maths, water, sand, reading and calm corner. </a:t>
            </a:r>
          </a:p>
          <a:p>
            <a:pPr marL="0" indent="0">
              <a:lnSpc>
                <a:spcPct val="150000"/>
              </a:lnSpc>
              <a:buFont typeface="Arial" panose="020B0604020202020204" pitchFamily="34" charset="0"/>
              <a:buNone/>
            </a:pPr>
            <a:endParaRPr lang="en-GB"/>
          </a:p>
          <a:p>
            <a:pPr marL="0" indent="0">
              <a:lnSpc>
                <a:spcPct val="150000"/>
              </a:lnSpc>
              <a:buFont typeface="Arial" panose="020B0604020202020204" pitchFamily="34" charset="0"/>
              <a:buNone/>
            </a:pPr>
            <a:r>
              <a:rPr lang="en-GB" b="1"/>
              <a:t>In-the-moment plans </a:t>
            </a:r>
          </a:p>
          <a:p>
            <a:pPr>
              <a:lnSpc>
                <a:spcPct val="150000"/>
              </a:lnSpc>
            </a:pPr>
            <a:r>
              <a:rPr lang="en-GB">
                <a:cs typeface="Calibri"/>
              </a:rPr>
              <a:t>A plan based on a child’s interest that allows for a spontaneous learning opportunity. </a:t>
            </a:r>
          </a:p>
          <a:p>
            <a:pPr>
              <a:lnSpc>
                <a:spcPct val="150000"/>
              </a:lnSpc>
            </a:pPr>
            <a:endParaRPr lang="en-GB">
              <a:cs typeface="Calibri"/>
            </a:endParaRPr>
          </a:p>
          <a:p>
            <a:pPr>
              <a:lnSpc>
                <a:spcPct val="150000"/>
              </a:lnSpc>
            </a:pPr>
            <a:r>
              <a:rPr lang="en-GB" b="1"/>
              <a:t>Activity plans </a:t>
            </a:r>
          </a:p>
          <a:p>
            <a:pPr>
              <a:lnSpc>
                <a:spcPct val="150000"/>
              </a:lnSpc>
            </a:pPr>
            <a:r>
              <a:rPr lang="en-GB">
                <a:cs typeface="Calibri"/>
              </a:rPr>
              <a:t>A plan based on an area of learning, a child or a stage of development that allows them to progress. </a:t>
            </a:r>
          </a:p>
          <a:p>
            <a:endParaRPr lang="en-GB"/>
          </a:p>
          <a:p>
            <a:r>
              <a:rPr lang="en-GB"/>
              <a:t>https://www.nurseryworld.co.uk/news/article/master-plans</a:t>
            </a:r>
            <a:endParaRPr lang="en-GB">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a:p>
        </p:txBody>
      </p:sp>
    </p:spTree>
    <p:extLst>
      <p:ext uri="{BB962C8B-B14F-4D97-AF65-F5344CB8AC3E}">
        <p14:creationId xmlns:p14="http://schemas.microsoft.com/office/powerpoint/2010/main" val="1154779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the learners the weekly short-term plan handout and a highlighter pen.</a:t>
            </a:r>
          </a:p>
          <a:p>
            <a:endParaRPr lang="en-GB"/>
          </a:p>
          <a:p>
            <a:r>
              <a:rPr lang="en-GB">
                <a:cs typeface="Calibri"/>
              </a:rPr>
              <a:t>Facilitate a class discussion based on the highlighted characteristics on the weekly short-term plan.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a:p>
        </p:txBody>
      </p:sp>
    </p:spTree>
    <p:extLst>
      <p:ext uri="{BB962C8B-B14F-4D97-AF65-F5344CB8AC3E}">
        <p14:creationId xmlns:p14="http://schemas.microsoft.com/office/powerpoint/2010/main" val="116468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Suggested websites for learners to look at: </a:t>
            </a:r>
          </a:p>
          <a:p>
            <a:pPr marL="171450" indent="-171450">
              <a:buFont typeface="Arial" panose="020B0604020202020204" pitchFamily="34" charset="0"/>
              <a:buChar char="•"/>
            </a:pPr>
            <a:r>
              <a:rPr lang="en-GB">
                <a:hlinkClick r:id="rId3"/>
              </a:rPr>
              <a:t>Continuous Provision Planning: abcdoes.com</a:t>
            </a:r>
            <a:endParaRPr lang="en-GB"/>
          </a:p>
          <a:p>
            <a:pPr marL="171450" indent="-171450">
              <a:buFont typeface="Arial" panose="020B0604020202020204" pitchFamily="34" charset="0"/>
              <a:buChar char="•"/>
            </a:pPr>
            <a:r>
              <a:rPr lang="en-GB" u="sng"/>
              <a:t>early-education.org.uk/continuous-provision-in-eyfs</a:t>
            </a:r>
            <a:endParaRPr lang="en-GB"/>
          </a:p>
          <a:p>
            <a:endParaRPr lang="en-GB"/>
          </a:p>
          <a:p>
            <a:pPr>
              <a:defRPr/>
            </a:pPr>
            <a:r>
              <a:rPr lang="en-GB">
                <a:cs typeface="Calibri"/>
              </a:rPr>
              <a:t>To stretch learners, while they are completing their research, ask the following questions: </a:t>
            </a:r>
          </a:p>
          <a:p>
            <a:pPr marL="171450" indent="-171450">
              <a:buFont typeface="Arial" panose="020B0604020202020204" pitchFamily="34" charset="0"/>
              <a:buChar char="•"/>
              <a:defRPr/>
            </a:pPr>
            <a:r>
              <a:rPr lang="en-GB">
                <a:cs typeface="Calibri"/>
              </a:rPr>
              <a:t>Why is this a good characteristic of a continuous provision plan?</a:t>
            </a:r>
          </a:p>
          <a:p>
            <a:pPr marL="171450" indent="-171450">
              <a:buFont typeface="Arial" panose="020B0604020202020204" pitchFamily="34" charset="0"/>
              <a:buChar char="•"/>
              <a:defRPr/>
            </a:pPr>
            <a:r>
              <a:rPr lang="en-GB">
                <a:cs typeface="Calibri"/>
              </a:rPr>
              <a:t>Who will the continuous provision plan benefit?</a:t>
            </a:r>
          </a:p>
          <a:p>
            <a:pPr marL="171450" indent="-171450">
              <a:buFont typeface="Arial" panose="020B0604020202020204" pitchFamily="34" charset="0"/>
              <a:buChar char="•"/>
              <a:defRPr/>
            </a:pPr>
            <a:r>
              <a:rPr lang="en-GB">
                <a:cs typeface="Calibri"/>
              </a:rPr>
              <a:t>Why is a continuous provision plan used in an early years educator setting?</a:t>
            </a:r>
          </a:p>
          <a:p>
            <a:pPr marL="0" indent="0">
              <a:buFont typeface="Arial" panose="020B0604020202020204" pitchFamily="34" charset="0"/>
              <a:buNone/>
              <a:defRPr/>
            </a:pPr>
            <a:r>
              <a:rPr lang="en-GB">
                <a:cs typeface="Calibri"/>
              </a:rPr>
              <a:t>This will help expand their knowledge and understanding of continuous provision plans.</a:t>
            </a:r>
          </a:p>
        </p:txBody>
      </p:sp>
      <p:sp>
        <p:nvSpPr>
          <p:cNvPr id="4" name="Slide Number Placeholder 3"/>
          <p:cNvSpPr>
            <a:spLocks noGrp="1"/>
          </p:cNvSpPr>
          <p:nvPr>
            <p:ph type="sldNum" sz="quarter" idx="5"/>
          </p:nvPr>
        </p:nvSpPr>
        <p:spPr/>
        <p:txBody>
          <a:bodyPr/>
          <a:lstStyle/>
          <a:p>
            <a:fld id="{9920340D-206C-4C41-A35B-4D72CE2F2B89}" type="slidenum">
              <a:rPr lang="en-GB" smtClean="0"/>
              <a:pPr/>
              <a:t>21</a:t>
            </a:fld>
            <a:endParaRPr lang="en-GB"/>
          </a:p>
        </p:txBody>
      </p:sp>
    </p:spTree>
    <p:extLst>
      <p:ext uri="{BB962C8B-B14F-4D97-AF65-F5344CB8AC3E}">
        <p14:creationId xmlns:p14="http://schemas.microsoft.com/office/powerpoint/2010/main" val="1932561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Ensure learners have flipchart paper and a pen to make the poster.</a:t>
            </a:r>
          </a:p>
          <a:p>
            <a:endParaRPr lang="en-US">
              <a:cs typeface="Calibri"/>
            </a:endParaRPr>
          </a:p>
          <a:p>
            <a:r>
              <a:rPr lang="en-US">
                <a:cs typeface="Calibri"/>
              </a:rPr>
              <a:t>Afterwards, in allocated groups, get the learners to peer-assess each other’s posters, giving a score from 1 to 5: 1 = poor, and 5 = outstanding. </a:t>
            </a:r>
          </a:p>
        </p:txBody>
      </p:sp>
      <p:sp>
        <p:nvSpPr>
          <p:cNvPr id="4" name="Slide Number Placeholder 3"/>
          <p:cNvSpPr>
            <a:spLocks noGrp="1"/>
          </p:cNvSpPr>
          <p:nvPr>
            <p:ph type="sldNum" sz="quarter" idx="5"/>
          </p:nvPr>
        </p:nvSpPr>
        <p:spPr/>
        <p:txBody>
          <a:bodyPr/>
          <a:lstStyle/>
          <a:p>
            <a:fld id="{9920340D-206C-4C41-A35B-4D72CE2F2B89}" type="slidenum">
              <a:rPr lang="en-GB" smtClean="0"/>
              <a:pPr/>
              <a:t>22</a:t>
            </a:fld>
            <a:endParaRPr lang="en-GB"/>
          </a:p>
        </p:txBody>
      </p:sp>
    </p:spTree>
    <p:extLst>
      <p:ext uri="{BB962C8B-B14F-4D97-AF65-F5344CB8AC3E}">
        <p14:creationId xmlns:p14="http://schemas.microsoft.com/office/powerpoint/2010/main" val="226075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Ensure learners have flipchart paper and a pen. Encourage learners to reflect on their prior learning from lesson 1.</a:t>
            </a:r>
          </a:p>
          <a:p>
            <a:endParaRPr lang="en-GB">
              <a:cs typeface="Calibri"/>
            </a:endParaRPr>
          </a:p>
          <a:p>
            <a:r>
              <a:rPr lang="en-GB">
                <a:cs typeface="Calibri"/>
              </a:rPr>
              <a:t>Remind the learners to consider budget, space (including the ratio of children in each area), resources, adult roles, and age and stage of development.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23</a:t>
            </a:fld>
            <a:endParaRPr lang="en-GB"/>
          </a:p>
        </p:txBody>
      </p:sp>
    </p:spTree>
    <p:extLst>
      <p:ext uri="{BB962C8B-B14F-4D97-AF65-F5344CB8AC3E}">
        <p14:creationId xmlns:p14="http://schemas.microsoft.com/office/powerpoint/2010/main" val="162401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25</a:t>
            </a:fld>
            <a:endParaRPr lang="en-GB"/>
          </a:p>
        </p:txBody>
      </p:sp>
    </p:spTree>
    <p:extLst>
      <p:ext uri="{BB962C8B-B14F-4D97-AF65-F5344CB8AC3E}">
        <p14:creationId xmlns:p14="http://schemas.microsoft.com/office/powerpoint/2010/main" val="396094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Ensure learners have access to the internet, through their phones or on a computer.</a:t>
            </a:r>
          </a:p>
          <a:p>
            <a:endParaRPr lang="en-GB">
              <a:cs typeface="Calibri"/>
            </a:endParaRPr>
          </a:p>
          <a:p>
            <a:r>
              <a:rPr lang="en-GB">
                <a:cs typeface="Calibri"/>
              </a:rPr>
              <a:t>Get verbal feedback from the learners during and after the quiz.</a:t>
            </a:r>
          </a:p>
        </p:txBody>
      </p:sp>
      <p:sp>
        <p:nvSpPr>
          <p:cNvPr id="4" name="Slide Number Placeholder 3"/>
          <p:cNvSpPr>
            <a:spLocks noGrp="1"/>
          </p:cNvSpPr>
          <p:nvPr>
            <p:ph type="sldNum" sz="quarter" idx="5"/>
          </p:nvPr>
        </p:nvSpPr>
        <p:spPr/>
        <p:txBody>
          <a:bodyPr/>
          <a:lstStyle/>
          <a:p>
            <a:fld id="{9920340D-206C-4C41-A35B-4D72CE2F2B89}" type="slidenum">
              <a:rPr lang="en-GB" smtClean="0"/>
              <a:pPr/>
              <a:t>26</a:t>
            </a:fld>
            <a:endParaRPr lang="en-GB"/>
          </a:p>
        </p:txBody>
      </p:sp>
    </p:spTree>
    <p:extLst>
      <p:ext uri="{BB962C8B-B14F-4D97-AF65-F5344CB8AC3E}">
        <p14:creationId xmlns:p14="http://schemas.microsoft.com/office/powerpoint/2010/main" val="125412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Expand on these points:</a:t>
            </a:r>
          </a:p>
          <a:p>
            <a:pPr marL="171450" indent="-171450">
              <a:buFont typeface="Arial" panose="020B0604020202020204" pitchFamily="34" charset="0"/>
              <a:buChar char="•"/>
            </a:pPr>
            <a:r>
              <a:rPr lang="en-GB" b="0" i="0">
                <a:solidFill>
                  <a:srgbClr val="120A20"/>
                </a:solidFill>
                <a:effectLst/>
                <a:latin typeface="Arial"/>
                <a:cs typeface="Arial"/>
              </a:rPr>
              <a:t>The child’s spark is when the child first shows an interest in something. The practitioner will capture this through observation.</a:t>
            </a:r>
            <a:r>
              <a:rPr lang="en-GB" b="0">
                <a:solidFill>
                  <a:srgbClr val="120A20"/>
                </a:solidFill>
                <a:latin typeface="Arial"/>
                <a:cs typeface="Arial"/>
              </a:rPr>
              <a:t> </a:t>
            </a:r>
            <a:endParaRPr lang="en-GB" b="0" i="0">
              <a:solidFill>
                <a:srgbClr val="120A2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i="0">
                <a:solidFill>
                  <a:srgbClr val="120A20"/>
                </a:solidFill>
                <a:effectLst/>
                <a:latin typeface="Arial"/>
                <a:cs typeface="Arial"/>
              </a:rPr>
              <a:t>The teachable moment is the opportunity to extend their interest by asking open-ended questions and considering ways to apply this interest. This is when the practitioner needs to think about their environment.</a:t>
            </a:r>
            <a:r>
              <a:rPr lang="en-GB">
                <a:solidFill>
                  <a:srgbClr val="120A20"/>
                </a:solidFill>
                <a:latin typeface="Arial"/>
                <a:cs typeface="Arial"/>
              </a:rPr>
              <a:t> </a:t>
            </a:r>
            <a:endParaRPr lang="en-GB" b="0" i="0">
              <a:solidFill>
                <a:srgbClr val="120A2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b="0" i="0">
                <a:solidFill>
                  <a:srgbClr val="120A20"/>
                </a:solidFill>
                <a:effectLst/>
                <a:latin typeface="Arial"/>
                <a:cs typeface="Arial"/>
              </a:rPr>
              <a:t>Documenting the observation and the teachable moment will help to map out each child’s interests and plan an environment that works for them.</a:t>
            </a:r>
          </a:p>
          <a:p>
            <a:endParaRPr lang="en-GB">
              <a:solidFill>
                <a:srgbClr val="120A20"/>
              </a:solidFill>
              <a:latin typeface="Arial"/>
              <a:cs typeface="Arial"/>
            </a:endParaRPr>
          </a:p>
          <a:p>
            <a:r>
              <a:rPr lang="en-GB">
                <a:solidFill>
                  <a:srgbClr val="120A20"/>
                </a:solidFill>
                <a:latin typeface="Arial"/>
                <a:cs typeface="Arial"/>
              </a:rPr>
              <a:t>Discuss with the learners if in-the-moment planning happens in their </a:t>
            </a:r>
            <a:r>
              <a:rPr lang="en-GB">
                <a:cs typeface="Calibri"/>
              </a:rPr>
              <a:t>IP</a:t>
            </a:r>
            <a:r>
              <a:rPr lang="en-GB">
                <a:solidFill>
                  <a:srgbClr val="120A20"/>
                </a:solidFill>
                <a:latin typeface="Arial"/>
                <a:cs typeface="Arial"/>
              </a:rPr>
              <a:t>.</a:t>
            </a:r>
          </a:p>
        </p:txBody>
      </p:sp>
      <p:sp>
        <p:nvSpPr>
          <p:cNvPr id="4" name="Slide Number Placeholder 3"/>
          <p:cNvSpPr>
            <a:spLocks noGrp="1"/>
          </p:cNvSpPr>
          <p:nvPr>
            <p:ph type="sldNum" sz="quarter" idx="5"/>
          </p:nvPr>
        </p:nvSpPr>
        <p:spPr/>
        <p:txBody>
          <a:bodyPr/>
          <a:lstStyle/>
          <a:p>
            <a:fld id="{9920340D-206C-4C41-A35B-4D72CE2F2B89}" type="slidenum">
              <a:rPr lang="en-GB" smtClean="0"/>
              <a:pPr/>
              <a:t>27</a:t>
            </a:fld>
            <a:endParaRPr lang="en-GB"/>
          </a:p>
        </p:txBody>
      </p:sp>
    </p:spTree>
    <p:extLst>
      <p:ext uri="{BB962C8B-B14F-4D97-AF65-F5344CB8AC3E}">
        <p14:creationId xmlns:p14="http://schemas.microsoft.com/office/powerpoint/2010/main" val="2377895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Ensure learners have access to the internet. </a:t>
            </a:r>
          </a:p>
          <a:p>
            <a:endParaRPr lang="en-US">
              <a:cs typeface="Calibri"/>
            </a:endParaRPr>
          </a:p>
          <a:p>
            <a:r>
              <a:rPr lang="en-US">
                <a:cs typeface="Calibri"/>
              </a:rPr>
              <a:t>Suggested website for learners to look at: </a:t>
            </a:r>
            <a:r>
              <a:rPr lang="en-US">
                <a:hlinkClick r:id="rId3"/>
              </a:rPr>
              <a:t>An Introduction to In the Moment Planning - Nursery Story</a:t>
            </a:r>
            <a:endParaRPr lang="en-US"/>
          </a:p>
          <a:p>
            <a:r>
              <a:rPr lang="en-GB" sz="1800" u="sng">
                <a:solidFill>
                  <a:srgbClr val="000000"/>
                </a:solidFill>
                <a:effectLst/>
                <a:latin typeface="Arial" panose="020B0604020202020204" pitchFamily="34" charset="0"/>
                <a:ea typeface="Arial" panose="020B0604020202020204" pitchFamily="34" charset="0"/>
                <a:hlinkClick r:id="rId3"/>
              </a:rPr>
              <a:t>https://nurserystory.co.uk/resource-centre/an-introduction-to-in-the-moment-planning/</a:t>
            </a:r>
            <a:r>
              <a:rPr lang="en-GB">
                <a:effectLst/>
              </a:rPr>
              <a:t> </a:t>
            </a:r>
            <a:endParaRPr lang="en-US">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28</a:t>
            </a:fld>
            <a:endParaRPr lang="en-GB"/>
          </a:p>
        </p:txBody>
      </p:sp>
    </p:spTree>
    <p:extLst>
      <p:ext uri="{BB962C8B-B14F-4D97-AF65-F5344CB8AC3E}">
        <p14:creationId xmlns:p14="http://schemas.microsoft.com/office/powerpoint/2010/main" val="64309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Provide learners with a planning template. Explain that they will need to think about the area of development and their interests.</a:t>
            </a:r>
          </a:p>
          <a:p>
            <a:pPr>
              <a:defRPr/>
            </a:pPr>
            <a:endParaRPr lang="en-GB"/>
          </a:p>
          <a:p>
            <a:pPr>
              <a:defRPr/>
            </a:pPr>
            <a:r>
              <a:rPr lang="en-GB">
                <a:cs typeface="Calibri"/>
              </a:rPr>
              <a:t>Ensure the learners have a copy of the Development Matters standards.</a:t>
            </a:r>
          </a:p>
          <a:p>
            <a:pPr>
              <a:defRPr/>
            </a:pPr>
            <a:endParaRPr lang="en-GB">
              <a:cs typeface="Calibri"/>
            </a:endParaRPr>
          </a:p>
          <a:p>
            <a:pPr>
              <a:defRPr/>
            </a:pPr>
            <a:r>
              <a:rPr lang="en-GB">
                <a:cs typeface="Calibri"/>
              </a:rPr>
              <a:t>To stretch learners, ask them to justify why an in-the-moment plan is needed for the child in the case study.</a:t>
            </a:r>
          </a:p>
        </p:txBody>
      </p:sp>
      <p:sp>
        <p:nvSpPr>
          <p:cNvPr id="4" name="Slide Number Placeholder 3"/>
          <p:cNvSpPr>
            <a:spLocks noGrp="1"/>
          </p:cNvSpPr>
          <p:nvPr>
            <p:ph type="sldNum" sz="quarter" idx="5"/>
          </p:nvPr>
        </p:nvSpPr>
        <p:spPr/>
        <p:txBody>
          <a:bodyPr/>
          <a:lstStyle/>
          <a:p>
            <a:fld id="{9920340D-206C-4C41-A35B-4D72CE2F2B89}" type="slidenum">
              <a:rPr lang="en-GB" smtClean="0"/>
              <a:pPr/>
              <a:t>29</a:t>
            </a:fld>
            <a:endParaRPr lang="en-GB"/>
          </a:p>
        </p:txBody>
      </p:sp>
    </p:spTree>
    <p:extLst>
      <p:ext uri="{BB962C8B-B14F-4D97-AF65-F5344CB8AC3E}">
        <p14:creationId xmlns:p14="http://schemas.microsoft.com/office/powerpoint/2010/main" val="1052449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Ensure the learners understand what needs to be included at each stage of Gibbs’ reflective cycle: </a:t>
            </a:r>
          </a:p>
          <a:p>
            <a:pPr marL="171450" indent="-171450">
              <a:buFont typeface="Arial" panose="020B0604020202020204" pitchFamily="34" charset="0"/>
              <a:buChar char="•"/>
            </a:pPr>
            <a:r>
              <a:rPr lang="en-GB" b="0">
                <a:cs typeface="Calibri"/>
              </a:rPr>
              <a:t>Description: What have you created? What have you done? </a:t>
            </a:r>
          </a:p>
          <a:p>
            <a:pPr marL="171450" indent="-171450">
              <a:buFont typeface="Arial" panose="020B0604020202020204" pitchFamily="34" charset="0"/>
              <a:buChar char="•"/>
            </a:pPr>
            <a:r>
              <a:rPr lang="en-GB" b="0">
                <a:cs typeface="Calibri"/>
              </a:rPr>
              <a:t>Feeling: What were you thinking? What were you feeling? </a:t>
            </a:r>
          </a:p>
          <a:p>
            <a:pPr marL="171450" indent="-171450">
              <a:buFont typeface="Arial" panose="020B0604020202020204" pitchFamily="34" charset="0"/>
              <a:buChar char="•"/>
            </a:pPr>
            <a:r>
              <a:rPr lang="en-GB" b="0">
                <a:cs typeface="Calibri"/>
              </a:rPr>
              <a:t>Evaluation: What is something that is good about your plan? How have you applied the milestones from the Development Matters document? </a:t>
            </a:r>
          </a:p>
          <a:p>
            <a:pPr marL="171450" indent="-171450">
              <a:buFont typeface="Arial" panose="020B0604020202020204" pitchFamily="34" charset="0"/>
              <a:buChar char="•"/>
            </a:pPr>
            <a:r>
              <a:rPr lang="en-GB" b="0">
                <a:cs typeface="Calibri"/>
              </a:rPr>
              <a:t>Analysis: Will this help the child and their needs? How will it help them? </a:t>
            </a:r>
          </a:p>
          <a:p>
            <a:pPr marL="171450" indent="-171450">
              <a:buFont typeface="Arial" panose="020B0604020202020204" pitchFamily="34" charset="0"/>
              <a:buChar char="•"/>
            </a:pPr>
            <a:r>
              <a:rPr lang="en-GB" b="0">
                <a:cs typeface="Calibri"/>
              </a:rPr>
              <a:t>Conclusion: What is one thing you would change? How could you improve your application of the milestones in your plan? </a:t>
            </a:r>
          </a:p>
          <a:p>
            <a:pPr marL="171450" indent="-171450">
              <a:buFont typeface="Arial" panose="020B0604020202020204" pitchFamily="34" charset="0"/>
              <a:buChar char="•"/>
            </a:pPr>
            <a:r>
              <a:rPr lang="en-GB" b="0">
                <a:cs typeface="Calibri"/>
              </a:rPr>
              <a:t>Action plan: </a:t>
            </a:r>
            <a:r>
              <a:rPr lang="en-GB">
                <a:cs typeface="Calibri"/>
              </a:rPr>
              <a:t>If you were to plan this again, what would you change?</a:t>
            </a:r>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165169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Ensure learners are completing their reflections in their notebooks.</a:t>
            </a:r>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a:p>
        </p:txBody>
      </p:sp>
    </p:spTree>
    <p:extLst>
      <p:ext uri="{BB962C8B-B14F-4D97-AF65-F5344CB8AC3E}">
        <p14:creationId xmlns:p14="http://schemas.microsoft.com/office/powerpoint/2010/main" val="246074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Point out to learners that throughout the framework for learning, Industry Placement will be referred to as IP. Make sure that they are familiar with the abbreviation. </a:t>
            </a:r>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a:t>
            </a:fld>
            <a:endParaRPr lang="en-GB"/>
          </a:p>
        </p:txBody>
      </p:sp>
    </p:spTree>
    <p:extLst>
      <p:ext uri="{BB962C8B-B14F-4D97-AF65-F5344CB8AC3E}">
        <p14:creationId xmlns:p14="http://schemas.microsoft.com/office/powerpoint/2010/main" val="1645542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effectLst/>
                <a:latin typeface="Arial"/>
                <a:ea typeface="Arial" panose="020B0604020202020204" pitchFamily="34" charset="0"/>
                <a:cs typeface="Arial"/>
              </a:rPr>
              <a:t>Allow the learners to discuss who they are going to choose as their case study from their </a:t>
            </a:r>
            <a:r>
              <a:rPr lang="en-GB" sz="1800">
                <a:cs typeface="Calibri"/>
              </a:rPr>
              <a:t>IP </a:t>
            </a:r>
            <a:r>
              <a:rPr lang="en-GB" sz="1800">
                <a:solidFill>
                  <a:srgbClr val="000000"/>
                </a:solidFill>
                <a:effectLst/>
                <a:latin typeface="Arial"/>
                <a:ea typeface="Arial" panose="020B0604020202020204" pitchFamily="34" charset="0"/>
                <a:cs typeface="Arial"/>
              </a:rPr>
              <a:t>and write notes on what they need to know about their case study.</a:t>
            </a:r>
          </a:p>
          <a:p>
            <a:endParaRPr lang="en-GB" sz="1800">
              <a:solidFill>
                <a:srgbClr val="000000"/>
              </a:solidFill>
              <a:effectLst/>
              <a:latin typeface="Arial" panose="020B0604020202020204" pitchFamily="34" charset="0"/>
              <a:ea typeface="Arial" panose="020B0604020202020204" pitchFamily="34" charset="0"/>
            </a:endParaRPr>
          </a:p>
          <a:p>
            <a:r>
              <a:rPr lang="en-GB" sz="1800">
                <a:solidFill>
                  <a:srgbClr val="000000"/>
                </a:solidFill>
                <a:effectLst/>
                <a:latin typeface="Arial"/>
                <a:cs typeface="Arial"/>
              </a:rPr>
              <a:t>They should consider the child’s age, stage of </a:t>
            </a:r>
            <a:r>
              <a:rPr lang="en-GB" sz="1800">
                <a:solidFill>
                  <a:srgbClr val="000000"/>
                </a:solidFill>
                <a:latin typeface="Arial"/>
                <a:cs typeface="Arial"/>
              </a:rPr>
              <a:t>development, interests and preferred way of learning</a:t>
            </a:r>
            <a:r>
              <a:rPr lang="en-GB" sz="1800">
                <a:solidFill>
                  <a:srgbClr val="000000"/>
                </a:solidFill>
                <a:effectLst/>
                <a:latin typeface="Arial"/>
                <a:cs typeface="Arial"/>
              </a:rPr>
              <a:t>.</a:t>
            </a:r>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32</a:t>
            </a:fld>
            <a:endParaRPr lang="en-GB"/>
          </a:p>
        </p:txBody>
      </p:sp>
    </p:spTree>
    <p:extLst>
      <p:ext uri="{BB962C8B-B14F-4D97-AF65-F5344CB8AC3E}">
        <p14:creationId xmlns:p14="http://schemas.microsoft.com/office/powerpoint/2010/main" val="307318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33</a:t>
            </a:fld>
            <a:endParaRPr lang="en-GB"/>
          </a:p>
        </p:txBody>
      </p:sp>
    </p:spTree>
    <p:extLst>
      <p:ext uri="{BB962C8B-B14F-4D97-AF65-F5344CB8AC3E}">
        <p14:creationId xmlns:p14="http://schemas.microsoft.com/office/powerpoint/2010/main" val="3553442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Invite learners to write key terms associated with “medium-term planning” around the bubble on a flipchart, whiteboard or smartboard at the front of the class.</a:t>
            </a:r>
          </a:p>
        </p:txBody>
      </p:sp>
      <p:sp>
        <p:nvSpPr>
          <p:cNvPr id="4" name="Slide Number Placeholder 3"/>
          <p:cNvSpPr>
            <a:spLocks noGrp="1"/>
          </p:cNvSpPr>
          <p:nvPr>
            <p:ph type="sldNum" sz="quarter" idx="5"/>
          </p:nvPr>
        </p:nvSpPr>
        <p:spPr/>
        <p:txBody>
          <a:bodyPr/>
          <a:lstStyle/>
          <a:p>
            <a:fld id="{9920340D-206C-4C41-A35B-4D72CE2F2B89}" type="slidenum">
              <a:rPr lang="en-GB" smtClean="0"/>
              <a:pPr/>
              <a:t>34</a:t>
            </a:fld>
            <a:endParaRPr lang="en-GB"/>
          </a:p>
        </p:txBody>
      </p:sp>
    </p:spTree>
    <p:extLst>
      <p:ext uri="{BB962C8B-B14F-4D97-AF65-F5344CB8AC3E}">
        <p14:creationId xmlns:p14="http://schemas.microsoft.com/office/powerpoint/2010/main" val="2017158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medium-term plan is never final, so the document may change depending on the cohort of children.</a:t>
            </a:r>
          </a:p>
          <a:p>
            <a:endParaRPr lang="en-US">
              <a:cs typeface="Calibri"/>
            </a:endParaRPr>
          </a:p>
          <a:p>
            <a:r>
              <a:rPr lang="en-US">
                <a:cs typeface="Calibri"/>
              </a:rPr>
              <a:t>Remind the learners that adult-led activities are when the adult is in charge of play. Child-led activities are when the children are in charge of play.</a:t>
            </a:r>
          </a:p>
          <a:p>
            <a:endParaRPr lang="en-US"/>
          </a:p>
          <a:p>
            <a:r>
              <a:rPr lang="en-US">
                <a:cs typeface="Calibri"/>
              </a:rPr>
              <a:t>Provide the learners with examples of themes, like fairy tales, under the sea, celebrations and all about me.</a:t>
            </a:r>
          </a:p>
          <a:p>
            <a:endParaRPr lang="en-US">
              <a:cs typeface="Calibri"/>
            </a:endParaRPr>
          </a:p>
          <a:p>
            <a:r>
              <a:rPr lang="en-US">
                <a:cs typeface="Calibri"/>
              </a:rPr>
              <a:t>Discuss with the learners that this information will give context to what happens before short-term planning and the other types of planning practitioners do.</a:t>
            </a:r>
          </a:p>
        </p:txBody>
      </p:sp>
      <p:sp>
        <p:nvSpPr>
          <p:cNvPr id="4" name="Slide Number Placeholder 3"/>
          <p:cNvSpPr>
            <a:spLocks noGrp="1"/>
          </p:cNvSpPr>
          <p:nvPr>
            <p:ph type="sldNum" sz="quarter" idx="5"/>
          </p:nvPr>
        </p:nvSpPr>
        <p:spPr/>
        <p:txBody>
          <a:bodyPr/>
          <a:lstStyle/>
          <a:p>
            <a:fld id="{9920340D-206C-4C41-A35B-4D72CE2F2B89}" type="slidenum">
              <a:rPr lang="en-GB" smtClean="0"/>
              <a:pPr/>
              <a:t>35</a:t>
            </a:fld>
            <a:endParaRPr lang="en-GB"/>
          </a:p>
        </p:txBody>
      </p:sp>
    </p:spTree>
    <p:extLst>
      <p:ext uri="{BB962C8B-B14F-4D97-AF65-F5344CB8AC3E}">
        <p14:creationId xmlns:p14="http://schemas.microsoft.com/office/powerpoint/2010/main" val="121341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long-term plan is put in place at the end of an academic year in preparation for the year after.</a:t>
            </a:r>
          </a:p>
          <a:p>
            <a:endParaRPr lang="en-US"/>
          </a:p>
          <a:p>
            <a:r>
              <a:rPr lang="en-US">
                <a:cs typeface="Calibri"/>
              </a:rPr>
              <a:t>A long-term plan will be based on the early years framework milestones that the setting will need to support children in achieving throughout the year.</a:t>
            </a:r>
          </a:p>
          <a:p>
            <a:endParaRPr lang="en-US">
              <a:cs typeface="Calibri"/>
            </a:endParaRPr>
          </a:p>
          <a:p>
            <a:r>
              <a:rPr lang="en-US">
                <a:cs typeface="Calibri"/>
              </a:rPr>
              <a:t>A long-term plan can be changed depending on changes in the curriculum that may occur in the next academic year.  </a:t>
            </a:r>
          </a:p>
          <a:p>
            <a:endParaRPr lang="en-US">
              <a:cs typeface="Calibri"/>
            </a:endParaRPr>
          </a:p>
          <a:p>
            <a:r>
              <a:rPr lang="en-US">
                <a:cs typeface="Calibri"/>
              </a:rPr>
              <a:t>The long-term plan can be published on settings’ websites for parents to see, and for the head teacher / manager to assess and ensure that excellent learning is being provided.</a:t>
            </a:r>
          </a:p>
        </p:txBody>
      </p:sp>
      <p:sp>
        <p:nvSpPr>
          <p:cNvPr id="4" name="Slide Number Placeholder 3"/>
          <p:cNvSpPr>
            <a:spLocks noGrp="1"/>
          </p:cNvSpPr>
          <p:nvPr>
            <p:ph type="sldNum" sz="quarter" idx="5"/>
          </p:nvPr>
        </p:nvSpPr>
        <p:spPr/>
        <p:txBody>
          <a:bodyPr/>
          <a:lstStyle/>
          <a:p>
            <a:fld id="{9920340D-206C-4C41-A35B-4D72CE2F2B89}" type="slidenum">
              <a:rPr lang="en-GB" smtClean="0"/>
              <a:pPr/>
              <a:t>36</a:t>
            </a:fld>
            <a:endParaRPr lang="en-GB"/>
          </a:p>
        </p:txBody>
      </p:sp>
    </p:spTree>
    <p:extLst>
      <p:ext uri="{BB962C8B-B14F-4D97-AF65-F5344CB8AC3E}">
        <p14:creationId xmlns:p14="http://schemas.microsoft.com/office/powerpoint/2010/main" val="1151426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 and discuss the answers to each question in the medium-term and long-term plan handouts. Ensure learners are writing notes.</a:t>
            </a:r>
          </a:p>
          <a:p>
            <a:endParaRPr lang="en-US">
              <a:cs typeface="Calibri"/>
            </a:endParaRPr>
          </a:p>
          <a:p>
            <a:r>
              <a:rPr lang="en-US">
                <a:cs typeface="Calibri"/>
              </a:rPr>
              <a:t>Adaptive teaching: offer 1:1 support to learners who may need it by reading the question on the activity for them and describing what each command verb expects them to write. </a:t>
            </a:r>
          </a:p>
          <a:p>
            <a:endParaRPr lang="en-US">
              <a:cs typeface="Calibri"/>
            </a:endParaRPr>
          </a:p>
          <a:p>
            <a:r>
              <a:rPr lang="en-US">
                <a:cs typeface="Calibri"/>
              </a:rPr>
              <a:t>Identify: The learners need to state their answer. </a:t>
            </a:r>
          </a:p>
          <a:p>
            <a:r>
              <a:rPr lang="en-US">
                <a:cs typeface="Calibri"/>
              </a:rPr>
              <a:t>Assess: The learners need to make a judgement and show the value of importance. </a:t>
            </a:r>
          </a:p>
          <a:p>
            <a:r>
              <a:rPr lang="en-US">
                <a:cs typeface="Calibri"/>
              </a:rPr>
              <a:t>Explain: The learners need to say 'why' or 'how'. </a:t>
            </a:r>
          </a:p>
          <a:p>
            <a:r>
              <a:rPr lang="en-US">
                <a:cs typeface="Calibri"/>
              </a:rPr>
              <a:t>Discuss: The learners need to identify and describe more than one point of view. </a:t>
            </a:r>
          </a:p>
        </p:txBody>
      </p:sp>
      <p:sp>
        <p:nvSpPr>
          <p:cNvPr id="4" name="Slide Number Placeholder 3"/>
          <p:cNvSpPr>
            <a:spLocks noGrp="1"/>
          </p:cNvSpPr>
          <p:nvPr>
            <p:ph type="sldNum" sz="quarter" idx="5"/>
          </p:nvPr>
        </p:nvSpPr>
        <p:spPr/>
        <p:txBody>
          <a:bodyPr/>
          <a:lstStyle/>
          <a:p>
            <a:fld id="{9920340D-206C-4C41-A35B-4D72CE2F2B89}" type="slidenum">
              <a:rPr lang="en-GB" smtClean="0"/>
              <a:pPr/>
              <a:t>37</a:t>
            </a:fld>
            <a:endParaRPr lang="en-GB"/>
          </a:p>
        </p:txBody>
      </p:sp>
    </p:spTree>
    <p:extLst>
      <p:ext uri="{BB962C8B-B14F-4D97-AF65-F5344CB8AC3E}">
        <p14:creationId xmlns:p14="http://schemas.microsoft.com/office/powerpoint/2010/main" val="2908001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3072609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IP case study is the activity the learners completed as next steps in the previous lesson.  </a:t>
            </a:r>
          </a:p>
          <a:p>
            <a:r>
              <a:rPr lang="en-GB"/>
              <a:t>Go round the class asking for feedback on each of the following:</a:t>
            </a:r>
          </a:p>
          <a:p>
            <a:pPr marL="612900" lvl="1" indent="-342900">
              <a:lnSpc>
                <a:spcPct val="120000"/>
              </a:lnSpc>
              <a:buFont typeface="Arial" panose="020B0604020202020204" pitchFamily="34" charset="0"/>
              <a:buChar char="•"/>
            </a:pPr>
            <a:r>
              <a:rPr lang="en-US" sz="1200">
                <a:cs typeface="Arial"/>
              </a:rPr>
              <a:t>what was observed </a:t>
            </a:r>
          </a:p>
          <a:p>
            <a:pPr marL="612900" lvl="1" indent="-342900">
              <a:lnSpc>
                <a:spcPct val="120000"/>
              </a:lnSpc>
              <a:buFont typeface="Arial" panose="020B0604020202020204" pitchFamily="34" charset="0"/>
              <a:buChar char="•"/>
            </a:pPr>
            <a:r>
              <a:rPr lang="en-US" sz="1200">
                <a:cs typeface="Arial"/>
              </a:rPr>
              <a:t>interests </a:t>
            </a:r>
          </a:p>
          <a:p>
            <a:pPr marL="612900" lvl="1" indent="-342900">
              <a:lnSpc>
                <a:spcPct val="120000"/>
              </a:lnSpc>
              <a:buFont typeface="Arial" panose="020B0604020202020204" pitchFamily="34" charset="0"/>
              <a:buChar char="•"/>
            </a:pPr>
            <a:r>
              <a:rPr lang="en-US" sz="1200">
                <a:cs typeface="Arial"/>
              </a:rPr>
              <a:t>any adaptive teaching requirements</a:t>
            </a:r>
          </a:p>
          <a:p>
            <a:pPr marL="612900" lvl="1" indent="-342900">
              <a:lnSpc>
                <a:spcPct val="120000"/>
              </a:lnSpc>
              <a:buFont typeface="Arial" panose="020B0604020202020204" pitchFamily="34" charset="0"/>
              <a:buChar char="•"/>
            </a:pPr>
            <a:r>
              <a:rPr lang="en-US" sz="1200">
                <a:cs typeface="Arial"/>
              </a:rPr>
              <a:t>resources used</a:t>
            </a:r>
          </a:p>
          <a:p>
            <a:pPr marL="612900" lvl="1" indent="-342900">
              <a:lnSpc>
                <a:spcPct val="120000"/>
              </a:lnSpc>
              <a:buFont typeface="Arial" panose="020B0604020202020204" pitchFamily="34" charset="0"/>
              <a:buChar char="•"/>
            </a:pPr>
            <a:r>
              <a:rPr lang="en-US" sz="1200">
                <a:cs typeface="Arial"/>
              </a:rPr>
              <a:t>any adult support</a:t>
            </a:r>
          </a:p>
          <a:p>
            <a:pPr marL="612900" lvl="1" indent="-342900">
              <a:lnSpc>
                <a:spcPct val="120000"/>
              </a:lnSpc>
              <a:buFont typeface="Arial" panose="020B0604020202020204" pitchFamily="34" charset="0"/>
              <a:buChar char="•"/>
            </a:pPr>
            <a:r>
              <a:rPr lang="en-US" sz="1200">
                <a:cs typeface="Arial"/>
              </a:rPr>
              <a:t>potential hazards</a:t>
            </a:r>
          </a:p>
          <a:p>
            <a:pPr marL="612900" lvl="1" indent="-342900">
              <a:lnSpc>
                <a:spcPct val="120000"/>
              </a:lnSpc>
              <a:buFont typeface="Arial" panose="020B0604020202020204" pitchFamily="34" charset="0"/>
              <a:buChar char="•"/>
            </a:pPr>
            <a:r>
              <a:rPr lang="en-US" sz="1200">
                <a:cs typeface="Arial"/>
              </a:rPr>
              <a:t>age and stage of development.</a:t>
            </a:r>
          </a:p>
          <a:p>
            <a:r>
              <a:rPr lang="en-GB"/>
              <a:t>Draw on any similarities as appropriate.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a:p>
        </p:txBody>
      </p:sp>
    </p:spTree>
    <p:extLst>
      <p:ext uri="{BB962C8B-B14F-4D97-AF65-F5344CB8AC3E}">
        <p14:creationId xmlns:p14="http://schemas.microsoft.com/office/powerpoint/2010/main" val="970878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Hand out the activity plan handout. </a:t>
            </a:r>
          </a:p>
          <a:p>
            <a:r>
              <a:rPr lang="en-GB"/>
              <a:t>Ensure learners have a pen to complete the handout.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a:p>
        </p:txBody>
      </p:sp>
    </p:spTree>
    <p:extLst>
      <p:ext uri="{BB962C8B-B14F-4D97-AF65-F5344CB8AC3E}">
        <p14:creationId xmlns:p14="http://schemas.microsoft.com/office/powerpoint/2010/main" val="796541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42</a:t>
            </a:fld>
            <a:endParaRPr lang="en-GB"/>
          </a:p>
        </p:txBody>
      </p:sp>
    </p:spTree>
    <p:extLst>
      <p:ext uri="{BB962C8B-B14F-4D97-AF65-F5344CB8AC3E}">
        <p14:creationId xmlns:p14="http://schemas.microsoft.com/office/powerpoint/2010/main" val="56836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Provide learners with a blank piece of paper. They should not be guided, to allow for a diagnostic of any understanding of activity planning in an early years setting.</a:t>
            </a:r>
          </a:p>
        </p:txBody>
      </p:sp>
      <p:sp>
        <p:nvSpPr>
          <p:cNvPr id="4" name="Slide Number Placeholder 3"/>
          <p:cNvSpPr>
            <a:spLocks noGrp="1"/>
          </p:cNvSpPr>
          <p:nvPr>
            <p:ph type="sldNum" sz="quarter" idx="5"/>
          </p:nvPr>
        </p:nvSpPr>
        <p:spPr/>
        <p:txBody>
          <a:bodyPr/>
          <a:lstStyle/>
          <a:p>
            <a:fld id="{9920340D-206C-4C41-A35B-4D72CE2F2B89}" type="slidenum">
              <a:rPr lang="en-GB" smtClean="0"/>
              <a:pPr/>
              <a:t>4</a:t>
            </a:fld>
            <a:endParaRPr lang="en-GB"/>
          </a:p>
        </p:txBody>
      </p:sp>
    </p:spTree>
    <p:extLst>
      <p:ext uri="{BB962C8B-B14F-4D97-AF65-F5344CB8AC3E}">
        <p14:creationId xmlns:p14="http://schemas.microsoft.com/office/powerpoint/2010/main" val="1918512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Collect the completed activity plans. Explain to the learners that these plans will be kept with you and given back to them in the lessons that they need them in. </a:t>
            </a:r>
          </a:p>
          <a:p>
            <a:r>
              <a:rPr lang="en-GB">
                <a:ea typeface="Calibri"/>
                <a:cs typeface="Calibri"/>
              </a:rPr>
              <a:t>Introduce the next steps to the learners. Ask if the learners have any other questions. </a:t>
            </a:r>
          </a:p>
          <a:p>
            <a:endParaRPr lang="en-GB">
              <a:ea typeface="Calibri"/>
              <a:cs typeface="Calibri"/>
            </a:endParaRPr>
          </a:p>
          <a:p>
            <a:r>
              <a:rPr lang="en-GB">
                <a:ea typeface="Calibri"/>
                <a:cs typeface="Calibri"/>
              </a:rPr>
              <a:t>This information will be used in lessons 7, 8 and 9. This information should also be referred to throughout the creation of plans and the discussions around children's interests and resources, i.e. lessons 10, 11 and 12. </a:t>
            </a:r>
          </a:p>
          <a:p>
            <a:endParaRPr lang="en-GB">
              <a:ea typeface="Calibri"/>
              <a:cs typeface="Calibri"/>
            </a:endParaRPr>
          </a:p>
          <a:p>
            <a:r>
              <a:rPr lang="en-GB">
                <a:ea typeface="Calibri"/>
                <a:cs typeface="Calibri"/>
              </a:rPr>
              <a:t>Share a blank version of the IP activity plan with learners.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43</a:t>
            </a:fld>
            <a:endParaRPr lang="en-GB"/>
          </a:p>
        </p:txBody>
      </p:sp>
    </p:spTree>
    <p:extLst>
      <p:ext uri="{BB962C8B-B14F-4D97-AF65-F5344CB8AC3E}">
        <p14:creationId xmlns:p14="http://schemas.microsoft.com/office/powerpoint/2010/main" val="2483724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44</a:t>
            </a:fld>
            <a:endParaRPr lang="en-GB"/>
          </a:p>
        </p:txBody>
      </p:sp>
    </p:spTree>
    <p:extLst>
      <p:ext uri="{BB962C8B-B14F-4D97-AF65-F5344CB8AC3E}">
        <p14:creationId xmlns:p14="http://schemas.microsoft.com/office/powerpoint/2010/main" val="1715885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Encourage learners to take notes based on the information.</a:t>
            </a:r>
          </a:p>
        </p:txBody>
      </p:sp>
      <p:sp>
        <p:nvSpPr>
          <p:cNvPr id="4" name="Slide Number Placeholder 3"/>
          <p:cNvSpPr>
            <a:spLocks noGrp="1"/>
          </p:cNvSpPr>
          <p:nvPr>
            <p:ph type="sldNum" sz="quarter" idx="5"/>
          </p:nvPr>
        </p:nvSpPr>
        <p:spPr/>
        <p:txBody>
          <a:bodyPr/>
          <a:lstStyle/>
          <a:p>
            <a:fld id="{9920340D-206C-4C41-A35B-4D72CE2F2B89}" type="slidenum">
              <a:rPr lang="en-GB" smtClean="0"/>
              <a:pPr/>
              <a:t>45</a:t>
            </a:fld>
            <a:endParaRPr lang="en-GB"/>
          </a:p>
        </p:txBody>
      </p:sp>
    </p:spTree>
    <p:extLst>
      <p:ext uri="{BB962C8B-B14F-4D97-AF65-F5344CB8AC3E}">
        <p14:creationId xmlns:p14="http://schemas.microsoft.com/office/powerpoint/2010/main" val="1474910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ea typeface="Calibri"/>
                <a:cs typeface="Calibri"/>
              </a:rPr>
              <a:t>Content: The practitioners can adapt teaching objectives to meet the children’s needs.</a:t>
            </a:r>
          </a:p>
          <a:p>
            <a:pPr marL="171450" indent="-171450">
              <a:buFont typeface="Arial" panose="020B0604020202020204" pitchFamily="34" charset="0"/>
              <a:buChar char="•"/>
            </a:pPr>
            <a:r>
              <a:rPr lang="en-US" b="0">
                <a:ea typeface="Calibri"/>
                <a:cs typeface="Calibri"/>
              </a:rPr>
              <a:t>Grouping: The practitioners can group children depending on the child’s readiness and ability to learn. </a:t>
            </a:r>
          </a:p>
          <a:p>
            <a:pPr marL="171450" indent="-171450">
              <a:buFont typeface="Arial" panose="020B0604020202020204" pitchFamily="34" charset="0"/>
              <a:buChar char="•"/>
            </a:pPr>
            <a:r>
              <a:rPr lang="en-US" b="0">
                <a:ea typeface="Calibri"/>
                <a:cs typeface="Calibri"/>
              </a:rPr>
              <a:t>Teacher task: The practitioner can adapt the materials they give to children to meet their needs. For example, they may give the children resources in smaller batches rather than all at once.</a:t>
            </a:r>
          </a:p>
          <a:p>
            <a:pPr marL="171450" indent="-171450">
              <a:buFont typeface="Arial" panose="020B0604020202020204" pitchFamily="34" charset="0"/>
              <a:buChar char="•"/>
            </a:pPr>
            <a:r>
              <a:rPr lang="en-US" b="0">
                <a:ea typeface="Calibri"/>
                <a:cs typeface="Calibri"/>
              </a:rPr>
              <a:t>Environment: The practitioner can adapt the layout of the room. For example, they may have fewer chairs and tables for easier access.</a:t>
            </a:r>
          </a:p>
        </p:txBody>
      </p:sp>
      <p:sp>
        <p:nvSpPr>
          <p:cNvPr id="4" name="Slide Number Placeholder 3"/>
          <p:cNvSpPr>
            <a:spLocks noGrp="1"/>
          </p:cNvSpPr>
          <p:nvPr>
            <p:ph type="sldNum" sz="quarter" idx="5"/>
          </p:nvPr>
        </p:nvSpPr>
        <p:spPr/>
        <p:txBody>
          <a:bodyPr/>
          <a:lstStyle/>
          <a:p>
            <a:fld id="{9920340D-206C-4C41-A35B-4D72CE2F2B89}" type="slidenum">
              <a:rPr lang="en-GB" smtClean="0"/>
              <a:pPr/>
              <a:t>46</a:t>
            </a:fld>
            <a:endParaRPr lang="en-GB"/>
          </a:p>
        </p:txBody>
      </p:sp>
    </p:spTree>
    <p:extLst>
      <p:ext uri="{BB962C8B-B14F-4D97-AF65-F5344CB8AC3E}">
        <p14:creationId xmlns:p14="http://schemas.microsoft.com/office/powerpoint/2010/main" val="199493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47</a:t>
            </a:fld>
            <a:endParaRPr lang="en-GB"/>
          </a:p>
        </p:txBody>
      </p:sp>
    </p:spTree>
    <p:extLst>
      <p:ext uri="{BB962C8B-B14F-4D97-AF65-F5344CB8AC3E}">
        <p14:creationId xmlns:p14="http://schemas.microsoft.com/office/powerpoint/2010/main" val="930991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Suggested adaptive teaching website for learners: Differentiated Instruction and How to Implement It | Learning A-Z.</a:t>
            </a:r>
          </a:p>
          <a:p>
            <a:r>
              <a:rPr lang="en-GB">
                <a:hlinkClick r:id="rId3"/>
              </a:rPr>
              <a:t>https://www.learninga-z.com/site/company/what-we-do/differentiated-instruction</a:t>
            </a:r>
            <a:r>
              <a:rPr lang="en-GB"/>
              <a:t> </a:t>
            </a:r>
            <a:endParaRPr lang="en-GB">
              <a:ea typeface="Calibri"/>
              <a:cs typeface="Calibri"/>
            </a:endParaRPr>
          </a:p>
          <a:p>
            <a:endParaRPr lang="en-GB">
              <a:ea typeface="Calibri"/>
              <a:cs typeface="Calibri"/>
            </a:endParaRPr>
          </a:p>
          <a:p>
            <a:r>
              <a:rPr lang="en-GB">
                <a:ea typeface="Calibri"/>
                <a:cs typeface="Calibri"/>
              </a:rPr>
              <a:t>Explain to learners that they should read the information on the website before starting their leaflet. </a:t>
            </a:r>
          </a:p>
          <a:p>
            <a:endParaRPr lang="en-GB">
              <a:ea typeface="Calibri"/>
              <a:cs typeface="Calibri"/>
            </a:endParaRPr>
          </a:p>
          <a:p>
            <a:r>
              <a:rPr lang="en-GB">
                <a:ea typeface="Calibri"/>
                <a:cs typeface="Calibri"/>
              </a:rPr>
              <a:t>Learners to produce a leaflet using any design format. Any learners who have difficulty using digital formats can complete the activity using a pen and paper.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a:p>
        </p:txBody>
      </p:sp>
    </p:spTree>
    <p:extLst>
      <p:ext uri="{BB962C8B-B14F-4D97-AF65-F5344CB8AC3E}">
        <p14:creationId xmlns:p14="http://schemas.microsoft.com/office/powerpoint/2010/main" val="2890166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ea typeface="Calibri"/>
                <a:cs typeface="Arial" panose="020B0604020202020204" pitchFamily="34" charset="0"/>
              </a:rPr>
              <a:t>Ask learners </a:t>
            </a:r>
            <a:r>
              <a:rPr lang="en-GB">
                <a:latin typeface="Arial" panose="020B0604020202020204" pitchFamily="34" charset="0"/>
                <a:ea typeface="Calibri"/>
                <a:cs typeface="Arial" panose="020B0604020202020204" pitchFamily="34" charset="0"/>
              </a:rPr>
              <a:t>refer to their </a:t>
            </a:r>
            <a:r>
              <a:rPr lang="en-GB" sz="1800">
                <a:effectLst/>
                <a:latin typeface="Arial" panose="020B0604020202020204" pitchFamily="34" charset="0"/>
                <a:ea typeface="Arial" panose="020B0604020202020204" pitchFamily="34" charset="0"/>
                <a:cs typeface="Arial" panose="020B0604020202020204" pitchFamily="34" charset="0"/>
              </a:rPr>
              <a:t>IP child case study. </a:t>
            </a:r>
            <a:r>
              <a:rPr lang="en-US">
                <a:latin typeface="Arial" panose="020B0604020202020204" pitchFamily="34" charset="0"/>
                <a:ea typeface="Calibri"/>
                <a:cs typeface="Arial" panose="020B0604020202020204" pitchFamily="34" charset="0"/>
              </a:rPr>
              <a:t>Ensure learners have their activity plan from lesson 6 and different </a:t>
            </a:r>
            <a:r>
              <a:rPr lang="en-GB" noProof="0">
                <a:latin typeface="Arial" panose="020B0604020202020204" pitchFamily="34" charset="0"/>
                <a:ea typeface="Calibri"/>
                <a:cs typeface="Arial" panose="020B0604020202020204" pitchFamily="34" charset="0"/>
              </a:rPr>
              <a:t>colour</a:t>
            </a:r>
            <a:r>
              <a:rPr lang="en-US">
                <a:latin typeface="Arial" panose="020B0604020202020204" pitchFamily="34" charset="0"/>
                <a:ea typeface="Calibri"/>
                <a:cs typeface="Arial" panose="020B0604020202020204" pitchFamily="34" charset="0"/>
              </a:rPr>
              <a:t> pens. </a:t>
            </a:r>
          </a:p>
          <a:p>
            <a:endParaRPr lang="en-US">
              <a:latin typeface="Arial" panose="020B0604020202020204" pitchFamily="34" charset="0"/>
              <a:ea typeface="Calibri"/>
              <a:cs typeface="Arial" panose="020B0604020202020204" pitchFamily="34" charset="0"/>
            </a:endParaRPr>
          </a:p>
          <a:p>
            <a:r>
              <a:rPr lang="en-US">
                <a:latin typeface="Arial" panose="020B0604020202020204" pitchFamily="34" charset="0"/>
                <a:ea typeface="Calibri"/>
                <a:cs typeface="Arial" panose="020B0604020202020204" pitchFamily="34" charset="0"/>
              </a:rPr>
              <a:t>To stretch the learners, ask how the strategies of adaptive teaching </a:t>
            </a:r>
            <a:r>
              <a:rPr lang="en-GB">
                <a:latin typeface="Arial" panose="020B0604020202020204" pitchFamily="34" charset="0"/>
                <a:ea typeface="Calibri"/>
                <a:cs typeface="Arial" panose="020B0604020202020204" pitchFamily="34" charset="0"/>
              </a:rPr>
              <a:t>will support the case study child’s needs. </a:t>
            </a:r>
            <a:endParaRPr lang="en-US">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a:p>
        </p:txBody>
      </p:sp>
    </p:spTree>
    <p:extLst>
      <p:ext uri="{BB962C8B-B14F-4D97-AF65-F5344CB8AC3E}">
        <p14:creationId xmlns:p14="http://schemas.microsoft.com/office/powerpoint/2010/main" val="1166034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50</a:t>
            </a:fld>
            <a:endParaRPr lang="en-GB"/>
          </a:p>
        </p:txBody>
      </p:sp>
    </p:spTree>
    <p:extLst>
      <p:ext uri="{BB962C8B-B14F-4D97-AF65-F5344CB8AC3E}">
        <p14:creationId xmlns:p14="http://schemas.microsoft.com/office/powerpoint/2010/main" val="3590089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51</a:t>
            </a:fld>
            <a:endParaRPr lang="en-GB"/>
          </a:p>
        </p:txBody>
      </p:sp>
    </p:spTree>
    <p:extLst>
      <p:ext uri="{BB962C8B-B14F-4D97-AF65-F5344CB8AC3E}">
        <p14:creationId xmlns:p14="http://schemas.microsoft.com/office/powerpoint/2010/main" val="1246052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a:t>Learning environment: Practitioners need to consider whether the room is suitable for and accessible to all learners – for example, equipment, arrangement, displays.</a:t>
            </a:r>
          </a:p>
          <a:p>
            <a:pPr marL="171450" indent="-171450">
              <a:buFont typeface="Arial" panose="020B0604020202020204" pitchFamily="34" charset="0"/>
              <a:buChar char="•"/>
            </a:pPr>
            <a:r>
              <a:rPr lang="en-GB" b="0"/>
              <a:t>Content: Practitioners can tailor worksheets or add keys or vocabulary and alternative ways for learners to access the learning – for example, videos, concrete objects, abstract objects.</a:t>
            </a:r>
            <a:endParaRPr lang="en-GB" b="0">
              <a:ea typeface="Calibri"/>
              <a:cs typeface="Calibri"/>
            </a:endParaRPr>
          </a:p>
          <a:p>
            <a:pPr marL="171450" indent="-171450">
              <a:buFont typeface="Arial" panose="020B0604020202020204" pitchFamily="34" charset="0"/>
              <a:buChar char="•"/>
            </a:pPr>
            <a:r>
              <a:rPr lang="en-GB" b="0"/>
              <a:t>Strategies: This is the way a practitioner questions/instructs learners, providing additional materials for learners with special educational needs and disabilities (SEND), following a child’s interests.</a:t>
            </a:r>
            <a:endParaRPr lang="en-GB" b="0">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52</a:t>
            </a:fld>
            <a:endParaRPr lang="en-GB"/>
          </a:p>
        </p:txBody>
      </p:sp>
    </p:spTree>
    <p:extLst>
      <p:ext uri="{BB962C8B-B14F-4D97-AF65-F5344CB8AC3E}">
        <p14:creationId xmlns:p14="http://schemas.microsoft.com/office/powerpoint/2010/main" val="323534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Explain what is meant by the term “good characteristics”. For example, the plan includes timings.</a:t>
            </a:r>
          </a:p>
        </p:txBody>
      </p:sp>
      <p:sp>
        <p:nvSpPr>
          <p:cNvPr id="4" name="Slide Number Placeholder 3"/>
          <p:cNvSpPr>
            <a:spLocks noGrp="1"/>
          </p:cNvSpPr>
          <p:nvPr>
            <p:ph type="sldNum" sz="quarter" idx="5"/>
          </p:nvPr>
        </p:nvSpPr>
        <p:spPr/>
        <p:txBody>
          <a:bodyPr/>
          <a:lstStyle/>
          <a:p>
            <a:fld id="{9920340D-206C-4C41-A35B-4D72CE2F2B89}" type="slidenum">
              <a:rPr lang="en-GB" smtClean="0"/>
              <a:pPr/>
              <a:t>5</a:t>
            </a:fld>
            <a:endParaRPr lang="en-GB"/>
          </a:p>
        </p:txBody>
      </p:sp>
    </p:spTree>
    <p:extLst>
      <p:ext uri="{BB962C8B-B14F-4D97-AF65-F5344CB8AC3E}">
        <p14:creationId xmlns:p14="http://schemas.microsoft.com/office/powerpoint/2010/main" val="1258372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ea typeface="Calibri"/>
                <a:cs typeface="Calibri"/>
              </a:rPr>
              <a:t>Split the learners into two teams. On two separate flipchart pages write: “How do practitioners know a child needs adaptive teaching?” and “How does a practitioner adapt their teaching?”</a:t>
            </a:r>
          </a:p>
          <a:p>
            <a:endParaRPr lang="en-GB" noProof="0">
              <a:ea typeface="Calibri"/>
              <a:cs typeface="Calibri"/>
            </a:endParaRPr>
          </a:p>
          <a:p>
            <a:r>
              <a:rPr lang="en-GB" b="1" noProof="0">
                <a:ea typeface="Calibri"/>
                <a:cs typeface="Calibri"/>
              </a:rPr>
              <a:t>How do practitioners know a child needs adaptative teaching?</a:t>
            </a:r>
            <a:r>
              <a:rPr lang="en-GB" noProof="0">
                <a:ea typeface="Calibri"/>
                <a:cs typeface="Calibri"/>
              </a:rPr>
              <a:t> </a:t>
            </a:r>
          </a:p>
          <a:p>
            <a:r>
              <a:rPr lang="en-GB" noProof="0">
                <a:ea typeface="Calibri"/>
                <a:cs typeface="Calibri"/>
              </a:rPr>
              <a:t>The child may present challenging behaviour, the child will not engage in the activities that are set out, the child may have a delay in a prime area of learning.</a:t>
            </a:r>
          </a:p>
          <a:p>
            <a:endParaRPr lang="en-GB" noProof="0">
              <a:ea typeface="Calibri"/>
              <a:cs typeface="Calibri"/>
            </a:endParaRPr>
          </a:p>
          <a:p>
            <a:r>
              <a:rPr lang="en-GB" b="1" noProof="0">
                <a:ea typeface="Calibri"/>
                <a:cs typeface="Calibri"/>
              </a:rPr>
              <a:t>How does a practitioner adapt their teaching?</a:t>
            </a:r>
            <a:r>
              <a:rPr lang="en-GB" noProof="0">
                <a:ea typeface="Calibri"/>
                <a:cs typeface="Calibri"/>
              </a:rPr>
              <a:t> </a:t>
            </a:r>
          </a:p>
          <a:p>
            <a:r>
              <a:rPr lang="en-GB" noProof="0">
                <a:ea typeface="Calibri"/>
                <a:cs typeface="Calibri"/>
              </a:rPr>
              <a:t>Learning environment, questioning, resources, teaching styles.</a:t>
            </a:r>
          </a:p>
          <a:p>
            <a:r>
              <a:rPr lang="en-GB" noProof="0">
                <a:ea typeface="Calibri"/>
                <a:cs typeface="Calibri"/>
              </a:rPr>
              <a:t>Ensure learners have pens to write bullet answers to the questions.  </a:t>
            </a:r>
          </a:p>
          <a:p>
            <a:r>
              <a:rPr lang="en-GB" noProof="0">
                <a:ea typeface="Calibri"/>
                <a:cs typeface="Calibri"/>
              </a:rPr>
              <a:t>Facilitate teams to swap papers and then have a whole-class discussion based on whether they agree or disagree with the bullet answers for each question.</a:t>
            </a:r>
          </a:p>
        </p:txBody>
      </p:sp>
      <p:sp>
        <p:nvSpPr>
          <p:cNvPr id="4" name="Slide Number Placeholder 3"/>
          <p:cNvSpPr>
            <a:spLocks noGrp="1"/>
          </p:cNvSpPr>
          <p:nvPr>
            <p:ph type="sldNum" sz="quarter" idx="5"/>
          </p:nvPr>
        </p:nvSpPr>
        <p:spPr/>
        <p:txBody>
          <a:bodyPr/>
          <a:lstStyle/>
          <a:p>
            <a:fld id="{9920340D-206C-4C41-A35B-4D72CE2F2B89}" type="slidenum">
              <a:rPr lang="en-GB" smtClean="0"/>
              <a:pPr/>
              <a:t>53</a:t>
            </a:fld>
            <a:endParaRPr lang="en-GB"/>
          </a:p>
        </p:txBody>
      </p:sp>
    </p:spTree>
    <p:extLst>
      <p:ext uri="{BB962C8B-B14F-4D97-AF65-F5344CB8AC3E}">
        <p14:creationId xmlns:p14="http://schemas.microsoft.com/office/powerpoint/2010/main" val="4156615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planning cycle with the learners and explain the process. The planning cycle is what practitioners use to adapt their teaching. Practitioners need to get to know the child’s needs before they can understand how to adapt their teaching. </a:t>
            </a:r>
          </a:p>
          <a:p>
            <a:endParaRPr lang="en-GB"/>
          </a:p>
          <a:p>
            <a:r>
              <a:rPr lang="en-GB"/>
              <a:t>Highlight that OBSERVE and ASSESS are the two key stages to successfully be able to adapt teaching.  </a:t>
            </a:r>
          </a:p>
          <a:p>
            <a:endParaRPr lang="en-GB"/>
          </a:p>
          <a:p>
            <a:r>
              <a:rPr lang="en-GB" b="1">
                <a:ea typeface="Calibri"/>
                <a:cs typeface="Calibri"/>
              </a:rPr>
              <a:t>Observe</a:t>
            </a:r>
          </a:p>
          <a:p>
            <a:r>
              <a:rPr lang="en-GB">
                <a:ea typeface="Calibri"/>
                <a:cs typeface="Calibri"/>
              </a:rPr>
              <a:t>The practitioner needs to observe the child in the early years educator setting. Their observations should include notes on what the child can do in line with their age and stage of development in the seven areas of learning, and what they still need support on. The early years educator setting may use snapshot observations, narrative observations and checklist observations.</a:t>
            </a:r>
          </a:p>
          <a:p>
            <a:endParaRPr lang="en-GB"/>
          </a:p>
          <a:p>
            <a:r>
              <a:rPr lang="en-GB" b="1">
                <a:ea typeface="Calibri"/>
                <a:cs typeface="Calibri"/>
              </a:rPr>
              <a:t>Assess</a:t>
            </a:r>
          </a:p>
          <a:p>
            <a:r>
              <a:rPr lang="en-GB">
                <a:ea typeface="Calibri"/>
                <a:cs typeface="Calibri"/>
              </a:rPr>
              <a:t>The practitioner will need to read their observations and decide on the next steps, activities or support the child may need. In line with the age and stage of development in the seven areas of learning, the practitioner will create an activity plan (a short-term plan) to support the child. </a:t>
            </a:r>
          </a:p>
          <a:p>
            <a:endParaRPr lang="en-GB">
              <a:ea typeface="Calibri"/>
              <a:cs typeface="Calibri"/>
            </a:endParaRPr>
          </a:p>
          <a:p>
            <a:r>
              <a:rPr lang="en-GB" b="1">
                <a:ea typeface="Calibri"/>
                <a:cs typeface="Calibri"/>
              </a:rPr>
              <a:t>Plan</a:t>
            </a:r>
            <a:r>
              <a:rPr lang="en-GB">
                <a:ea typeface="Calibri"/>
                <a:cs typeface="Calibri"/>
              </a:rPr>
              <a:t> </a:t>
            </a:r>
          </a:p>
          <a:p>
            <a:r>
              <a:rPr lang="en-GB">
                <a:ea typeface="Calibri"/>
                <a:cs typeface="Calibri"/>
              </a:rPr>
              <a:t>The practitioner will then use the evidence they have to plan to meet the child's needs. The term 'plan' can look different in various settings. For example, in some settings this may be a formal lesson plan that each practitioner creates, or it might be a practitioner planning in the moment. The practitioner will then </a:t>
            </a:r>
            <a:r>
              <a:rPr lang="en-GB" b="1">
                <a:ea typeface="Calibri"/>
                <a:cs typeface="Calibri"/>
              </a:rPr>
              <a:t>implement</a:t>
            </a:r>
            <a:r>
              <a:rPr lang="en-GB">
                <a:ea typeface="Calibri"/>
                <a:cs typeface="Calibri"/>
              </a:rPr>
              <a:t> their plan. </a:t>
            </a:r>
          </a:p>
          <a:p>
            <a:endParaRPr lang="en-GB">
              <a:ea typeface="Calibri"/>
              <a:cs typeface="Calibri"/>
            </a:endParaRPr>
          </a:p>
          <a:p>
            <a:r>
              <a:rPr lang="en-GB" b="1">
                <a:ea typeface="Calibri"/>
                <a:cs typeface="Calibri"/>
              </a:rPr>
              <a:t>Evaluate</a:t>
            </a:r>
          </a:p>
          <a:p>
            <a:r>
              <a:rPr lang="en-GB">
                <a:ea typeface="Calibri"/>
                <a:cs typeface="Calibri"/>
              </a:rPr>
              <a:t>The practitioner will decide whether their plan has worked for the child and their needs. This will be done by evaluating whether the child's need has been improved upon and they are more confident in the area of learning or need that they had. </a:t>
            </a:r>
          </a:p>
        </p:txBody>
      </p:sp>
      <p:sp>
        <p:nvSpPr>
          <p:cNvPr id="4" name="Slide Number Placeholder 3"/>
          <p:cNvSpPr>
            <a:spLocks noGrp="1"/>
          </p:cNvSpPr>
          <p:nvPr>
            <p:ph type="sldNum" sz="quarter" idx="5"/>
          </p:nvPr>
        </p:nvSpPr>
        <p:spPr/>
        <p:txBody>
          <a:bodyPr/>
          <a:lstStyle/>
          <a:p>
            <a:fld id="{9920340D-206C-4C41-A35B-4D72CE2F2B89}" type="slidenum">
              <a:rPr lang="en-GB" smtClean="0"/>
              <a:pPr/>
              <a:t>54</a:t>
            </a:fld>
            <a:endParaRPr lang="en-GB"/>
          </a:p>
        </p:txBody>
      </p:sp>
    </p:spTree>
    <p:extLst>
      <p:ext uri="{BB962C8B-B14F-4D97-AF65-F5344CB8AC3E}">
        <p14:creationId xmlns:p14="http://schemas.microsoft.com/office/powerpoint/2010/main" val="3076039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Ensure the learners understand the notes they need to write when they observe a child – for example, what they are doing, what they can do in line with the seven areas of learning and what area of learning/milestone they still need support with.</a:t>
            </a:r>
            <a:endParaRPr lang="en-US">
              <a:ea typeface="Calibri"/>
              <a:cs typeface="Calibri"/>
            </a:endParaRPr>
          </a:p>
          <a:p>
            <a:endParaRPr lang="en-US">
              <a:cs typeface="Calibri"/>
            </a:endParaRPr>
          </a:p>
          <a:p>
            <a:r>
              <a:rPr lang="en-US">
                <a:cs typeface="Calibri"/>
              </a:rPr>
              <a:t>Give the learners time to complete their handouts.</a:t>
            </a:r>
            <a:endParaRPr lang="en-US">
              <a:ea typeface="Calibri"/>
              <a:cs typeface="Calibri"/>
            </a:endParaRPr>
          </a:p>
          <a:p>
            <a:endParaRPr lang="en-US">
              <a:cs typeface="Calibri"/>
            </a:endParaRPr>
          </a:p>
          <a:p>
            <a:r>
              <a:rPr lang="en-US">
                <a:cs typeface="Calibri"/>
              </a:rPr>
              <a:t>Ask for feedback from four or five learners. What is one observation that you made? What is one area of learning that needs support?</a:t>
            </a:r>
            <a:endParaRPr lang="en-US">
              <a:ea typeface="Calibri"/>
              <a:cs typeface="Calibri"/>
            </a:endParaRPr>
          </a:p>
          <a:p>
            <a:endParaRPr lang="en-US">
              <a:cs typeface="Calibri"/>
            </a:endParaRPr>
          </a:p>
          <a:p>
            <a:r>
              <a:rPr lang="en-GB" sz="1800" b="1" kern="100">
                <a:solidFill>
                  <a:srgbClr val="000000"/>
                </a:solidFill>
                <a:effectLst/>
                <a:latin typeface="Arial"/>
                <a:ea typeface="Arial" panose="020B0604020202020204" pitchFamily="34" charset="0"/>
                <a:cs typeface="Arial"/>
              </a:rPr>
              <a:t>Observation:</a:t>
            </a:r>
            <a:r>
              <a:rPr lang="en-GB" sz="1800" b="1" kern="100">
                <a:solidFill>
                  <a:srgbClr val="000000"/>
                </a:solidFill>
                <a:latin typeface="Arial"/>
                <a:ea typeface="Arial" panose="020B0604020202020204" pitchFamily="34" charset="0"/>
                <a:cs typeface="Arial"/>
              </a:rPr>
              <a:t> </a:t>
            </a:r>
            <a:endParaRPr lang="en-GB" sz="180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800" kern="100">
                <a:solidFill>
                  <a:srgbClr val="000000"/>
                </a:solidFill>
                <a:effectLst/>
                <a:latin typeface="Arial"/>
                <a:ea typeface="Arial" panose="020B0604020202020204" pitchFamily="34" charset="0"/>
                <a:cs typeface="Arial"/>
              </a:rPr>
              <a:t>What are they doing?</a:t>
            </a:r>
            <a:endParaRPr lang="en-GB" sz="1800">
              <a:effectLst/>
              <a:latin typeface="Arial"/>
              <a:ea typeface="Calibri" panose="020F0502020204030204" pitchFamily="34" charset="0"/>
              <a:cs typeface="Arial"/>
            </a:endParaRPr>
          </a:p>
          <a:p>
            <a:r>
              <a:rPr lang="en-GB" sz="1800" kern="100">
                <a:solidFill>
                  <a:srgbClr val="000000"/>
                </a:solidFill>
                <a:latin typeface="Arial"/>
                <a:ea typeface="Arial" panose="020B0604020202020204" pitchFamily="34" charset="0"/>
                <a:cs typeface="Arial"/>
              </a:rPr>
              <a:t>Child A is building a tower with the bricks. Child A is making a wall around the tower. Child B is looking at the pattern and helping Child A put protective ears on. Both children work together to fill in the space around the tower. </a:t>
            </a:r>
          </a:p>
          <a:p>
            <a:pPr marL="342900" lvl="0" indent="-342900">
              <a:buFont typeface="Symbol" pitchFamily="2" charset="2"/>
              <a:buChar char=""/>
            </a:pPr>
            <a:r>
              <a:rPr lang="en-GB" sz="1800" kern="100">
                <a:solidFill>
                  <a:srgbClr val="000000"/>
                </a:solidFill>
                <a:effectLst/>
                <a:latin typeface="Arial"/>
                <a:ea typeface="Arial" panose="020B0604020202020204" pitchFamily="34" charset="0"/>
                <a:cs typeface="Arial"/>
              </a:rPr>
              <a:t>What can they do in line with the seven areas of learning?</a:t>
            </a:r>
            <a:endParaRPr lang="en-GB" sz="1800">
              <a:effectLst/>
              <a:latin typeface="Arial"/>
              <a:ea typeface="Calibri" panose="020F0502020204030204" pitchFamily="34" charset="0"/>
              <a:cs typeface="Arial"/>
            </a:endParaRPr>
          </a:p>
          <a:p>
            <a:r>
              <a:rPr lang="en-GB" sz="1800" kern="100">
                <a:solidFill>
                  <a:srgbClr val="000000"/>
                </a:solidFill>
                <a:latin typeface="Arial"/>
                <a:ea typeface="Arial" panose="020B0604020202020204" pitchFamily="34" charset="0"/>
                <a:cs typeface="Arial"/>
              </a:rPr>
              <a:t>Both children use physical skills by picking up bricks, sticks and the wheel barrier. </a:t>
            </a:r>
          </a:p>
          <a:p>
            <a:r>
              <a:rPr lang="en-GB" sz="1800" kern="100">
                <a:solidFill>
                  <a:srgbClr val="000000"/>
                </a:solidFill>
                <a:latin typeface="Arial"/>
                <a:ea typeface="Arial" panose="020B0604020202020204" pitchFamily="34" charset="0"/>
                <a:cs typeface="Arial"/>
              </a:rPr>
              <a:t>Both children use communication and language skills by asking each other questions and talking about the size of the tower. </a:t>
            </a:r>
          </a:p>
          <a:p>
            <a:r>
              <a:rPr lang="en-GB" sz="1800" kern="100">
                <a:solidFill>
                  <a:srgbClr val="000000"/>
                </a:solidFill>
                <a:latin typeface="Arial"/>
                <a:ea typeface="Arial" panose="020B0604020202020204" pitchFamily="34" charset="0"/>
                <a:cs typeface="Arial"/>
              </a:rPr>
              <a:t>Both children use personal, social and emotional skills by taking it in turns to get the sticks and bricks. </a:t>
            </a:r>
            <a:endParaRPr lang="en-GB" sz="1800">
              <a:solidFill>
                <a:srgbClr val="000000"/>
              </a:solidFill>
              <a:latin typeface="Arial"/>
              <a:ea typeface="Calibri" panose="020F0502020204030204" pitchFamily="34" charset="0"/>
              <a:cs typeface="Calibri"/>
            </a:endParaRPr>
          </a:p>
          <a:p>
            <a:r>
              <a:rPr lang="en-GB" sz="1800" kern="100">
                <a:solidFill>
                  <a:srgbClr val="000000"/>
                </a:solidFill>
                <a:latin typeface="Calibri"/>
                <a:ea typeface="Arial" panose="020B0604020202020204" pitchFamily="34" charset="0"/>
                <a:cs typeface="Calibri"/>
              </a:rPr>
              <a:t>Both children use mathematical skills by problem-solving when getting the wheel barrier over the water tray and discussing whether the gap is 'full'. </a:t>
            </a:r>
            <a:endParaRPr lang="en-GB" sz="1800">
              <a:solidFill>
                <a:srgbClr val="000000"/>
              </a:solidFill>
              <a:latin typeface="Arial"/>
              <a:ea typeface="Calibri" panose="020F0502020204030204" pitchFamily="34" charset="0"/>
              <a:cs typeface="Arial"/>
            </a:endParaRPr>
          </a:p>
          <a:p>
            <a:r>
              <a:rPr lang="en-GB" sz="1800" kern="100">
                <a:solidFill>
                  <a:srgbClr val="000000"/>
                </a:solidFill>
                <a:latin typeface="Calibri"/>
                <a:ea typeface="Arial" panose="020B0604020202020204" pitchFamily="34" charset="0"/>
                <a:cs typeface="Calibri"/>
              </a:rPr>
              <a:t>Both children use expressive arts and design by using their imagination to build the tower and wall around it.  </a:t>
            </a:r>
            <a:endParaRPr lang="en-GB" sz="1800">
              <a:effectLst/>
              <a:latin typeface="Arial"/>
              <a:ea typeface="Calibri" panose="020F0502020204030204" pitchFamily="34" charset="0"/>
              <a:cs typeface="Arial"/>
            </a:endParaRPr>
          </a:p>
          <a:p>
            <a:r>
              <a:rPr lang="en-GB" sz="1800" b="1" kern="100">
                <a:solidFill>
                  <a:srgbClr val="000000"/>
                </a:solidFill>
                <a:effectLst/>
                <a:latin typeface="Arial"/>
                <a:ea typeface="Arial" panose="020B0604020202020204" pitchFamily="34" charset="0"/>
                <a:cs typeface="Arial"/>
              </a:rPr>
              <a:t>Assessment:</a:t>
            </a:r>
            <a:r>
              <a:rPr lang="en-GB" sz="1800" b="1" kern="100">
                <a:solidFill>
                  <a:srgbClr val="000000"/>
                </a:solidFill>
                <a:latin typeface="Arial"/>
                <a:ea typeface="Arial" panose="020B0604020202020204" pitchFamily="34" charset="0"/>
                <a:cs typeface="Arial"/>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800" kern="100">
                <a:solidFill>
                  <a:srgbClr val="000000"/>
                </a:solidFill>
                <a:effectLst/>
                <a:latin typeface="Arial"/>
                <a:ea typeface="Arial" panose="020B0604020202020204" pitchFamily="34" charset="0"/>
                <a:cs typeface="Arial"/>
              </a:rPr>
              <a:t>What area of learning do they still need support with?</a:t>
            </a:r>
            <a:endParaRPr lang="en-GB" sz="1800">
              <a:effectLst/>
              <a:latin typeface="Arial"/>
              <a:ea typeface="Calibri" panose="020F0502020204030204" pitchFamily="34" charset="0"/>
              <a:cs typeface="Arial"/>
            </a:endParaRPr>
          </a:p>
          <a:p>
            <a:r>
              <a:rPr lang="en-GB" sz="1800" kern="100">
                <a:solidFill>
                  <a:srgbClr val="000000"/>
                </a:solidFill>
                <a:latin typeface="Arial"/>
                <a:ea typeface="Arial" panose="020B0604020202020204" pitchFamily="34" charset="0"/>
                <a:cs typeface="Arial"/>
              </a:rPr>
              <a:t>Mathematics, understanding the world, literacy: These three areas were not demonstrated frequently during the observation. Additional resources and adult support could have supported the children further. For example, an adult could have provided sticky notes, and the children could have number labelled their tower. </a:t>
            </a:r>
          </a:p>
          <a:p>
            <a:pPr marL="342900" indent="-342900">
              <a:buFont typeface="Symbol" pitchFamily="2" charset="2"/>
              <a:buChar char=""/>
            </a:pPr>
            <a:r>
              <a:rPr lang="en-GB" sz="1800" kern="100">
                <a:solidFill>
                  <a:srgbClr val="000000"/>
                </a:solidFill>
                <a:effectLst/>
                <a:latin typeface="Arial"/>
                <a:ea typeface="Arial" panose="020B0604020202020204" pitchFamily="34" charset="0"/>
                <a:cs typeface="Arial"/>
              </a:rPr>
              <a:t>What milestone do they still need support with?</a:t>
            </a:r>
            <a:r>
              <a:rPr lang="en-GB" sz="1800" kern="100">
                <a:solidFill>
                  <a:srgbClr val="000000"/>
                </a:solidFill>
                <a:latin typeface="Arial"/>
                <a:ea typeface="Arial" panose="020B0604020202020204" pitchFamily="34" charset="0"/>
                <a:cs typeface="Arial"/>
              </a:rPr>
              <a:t> This is where learners need to consider the learning the child may still need support with, go to the Development matters standards and pick one milestone from the areas of learning. </a:t>
            </a:r>
            <a:endParaRPr lang="en-GB" sz="1800">
              <a:effectLst/>
              <a:latin typeface="Arial"/>
              <a:ea typeface="Calibri" panose="020F0502020204030204" pitchFamily="34" charset="0"/>
              <a:cs typeface="Arial"/>
            </a:endParaRPr>
          </a:p>
          <a:p>
            <a:r>
              <a:rPr lang="en-GB" sz="1800" kern="100">
                <a:solidFill>
                  <a:srgbClr val="000000"/>
                </a:solidFill>
                <a:latin typeface="Arial"/>
                <a:ea typeface="Arial" panose="020B0604020202020204" pitchFamily="34" charset="0"/>
                <a:cs typeface="Arial"/>
              </a:rPr>
              <a:t>For example, both children could have developed their understanding of a 'why' question to support their communication and language development. </a:t>
            </a:r>
            <a:endParaRPr lang="en-GB" sz="1800" kern="100">
              <a:solidFill>
                <a:srgbClr val="000000"/>
              </a:solidFill>
              <a:effectLst/>
              <a:latin typeface="Arial"/>
              <a:ea typeface="Arial" panose="020B0604020202020204" pitchFamily="34" charset="0"/>
              <a:cs typeface="Arial" panose="020B0604020202020204" pitchFamily="34" charset="0"/>
            </a:endParaRPr>
          </a:p>
          <a:p>
            <a:r>
              <a:rPr lang="en-GB" sz="1800" kern="100">
                <a:solidFill>
                  <a:srgbClr val="000000"/>
                </a:solidFill>
                <a:latin typeface="Arial"/>
                <a:ea typeface="Arial" panose="020B0604020202020204" pitchFamily="34" charset="0"/>
                <a:cs typeface="Arial"/>
              </a:rPr>
              <a:t>Both children could have developed their literacy skills by 'writing some letters accurately' through labelling. </a:t>
            </a:r>
            <a:endParaRPr lang="en-GB" sz="1800" kern="100">
              <a:solidFill>
                <a:srgbClr val="000000"/>
              </a:solidFill>
              <a:latin typeface="Arial"/>
              <a:ea typeface="Arial" panose="020B0604020202020204" pitchFamily="34" charset="0"/>
              <a:cs typeface="Arial" panose="020B0604020202020204" pitchFamily="34" charset="0"/>
            </a:endParaRPr>
          </a:p>
          <a:p>
            <a:endParaRPr lang="en-GB" sz="1800" b="1" kern="100">
              <a:solidFill>
                <a:srgbClr val="000000"/>
              </a:solidFill>
              <a:latin typeface="Arial" panose="020B0604020202020204" pitchFamily="34" charset="0"/>
              <a:ea typeface="Arial" panose="020B0604020202020204" pitchFamily="34" charset="0"/>
              <a:cs typeface="Arial" panose="020B0604020202020204" pitchFamily="34" charset="0"/>
            </a:endParaRPr>
          </a:p>
          <a:p>
            <a:pPr>
              <a:spcAft>
                <a:spcPts val="0"/>
              </a:spcAft>
            </a:pPr>
            <a:r>
              <a:rPr lang="en-GB" sz="1800" b="1" kern="100">
                <a:solidFill>
                  <a:srgbClr val="000000"/>
                </a:solidFill>
                <a:effectLst/>
                <a:latin typeface="Arial"/>
                <a:ea typeface="Arial" panose="020B0604020202020204" pitchFamily="34" charset="0"/>
                <a:cs typeface="Arial"/>
              </a:rPr>
              <a:t>Adaptive teaching strategy</a:t>
            </a:r>
            <a:endParaRPr lang="en-GB" sz="1800">
              <a:effectLst/>
              <a:latin typeface="Arial"/>
              <a:ea typeface="Calibri" panose="020F0502020204030204" pitchFamily="34" charset="0"/>
              <a:cs typeface="Arial"/>
            </a:endParaRPr>
          </a:p>
          <a:p>
            <a:r>
              <a:rPr lang="en-GB" sz="1800" kern="100">
                <a:latin typeface="Arial"/>
                <a:cs typeface="Arial"/>
              </a:rPr>
              <a:t>Adult support to extend and challenge learners in other areas of learning. </a:t>
            </a:r>
          </a:p>
          <a:p>
            <a:r>
              <a:rPr lang="en-GB" sz="1800" kern="100">
                <a:latin typeface="Arial"/>
                <a:ea typeface="Calibri"/>
                <a:cs typeface="Arial"/>
              </a:rPr>
              <a:t>Smaller bricks to make it more challenging for the children to pick them up and manipulate. </a:t>
            </a:r>
          </a:p>
          <a:p>
            <a:r>
              <a:rPr lang="en-GB" sz="1800" kern="100">
                <a:latin typeface="Arial"/>
                <a:ea typeface="Calibri"/>
                <a:cs typeface="Arial"/>
              </a:rPr>
              <a:t>Bricks made from lighter material to support the stacking of the bricks.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55</a:t>
            </a:fld>
            <a:endParaRPr lang="en-GB"/>
          </a:p>
        </p:txBody>
      </p:sp>
    </p:spTree>
    <p:extLst>
      <p:ext uri="{BB962C8B-B14F-4D97-AF65-F5344CB8AC3E}">
        <p14:creationId xmlns:p14="http://schemas.microsoft.com/office/powerpoint/2010/main" val="2807023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Ask learners to </a:t>
            </a:r>
            <a:r>
              <a:rPr lang="en-GB">
                <a:ea typeface="Calibri"/>
                <a:cs typeface="Calibri"/>
              </a:rPr>
              <a:t>refer to their </a:t>
            </a:r>
            <a:r>
              <a:rPr lang="en-GB" sz="1800">
                <a:effectLst/>
                <a:latin typeface="Arial" panose="020B0604020202020204" pitchFamily="34" charset="0"/>
                <a:ea typeface="Arial" panose="020B0604020202020204" pitchFamily="34" charset="0"/>
                <a:cs typeface="Arial" panose="020B0604020202020204" pitchFamily="34" charset="0"/>
              </a:rPr>
              <a:t>IP child case study. </a:t>
            </a:r>
            <a:r>
              <a:rPr lang="en-US">
                <a:ea typeface="Calibri"/>
                <a:cs typeface="Calibri"/>
              </a:rPr>
              <a:t>Ensure learners have their activity plan from lesson 7 and different </a:t>
            </a:r>
            <a:r>
              <a:rPr lang="en-GB" noProof="0">
                <a:ea typeface="Calibri"/>
                <a:cs typeface="Calibri"/>
              </a:rPr>
              <a:t>colour</a:t>
            </a:r>
            <a:r>
              <a:rPr lang="en-US">
                <a:ea typeface="Calibri"/>
                <a:cs typeface="Calibri"/>
              </a:rPr>
              <a:t> pens.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a:defRPr/>
            </a:pPr>
            <a:r>
              <a:rPr lang="en-US">
                <a:ea typeface="Calibri"/>
                <a:cs typeface="Calibri"/>
              </a:rPr>
              <a:t>Explain to learners that adaptive teaching requires consideration of</a:t>
            </a:r>
            <a:r>
              <a:rPr lang="en-GB" sz="1200">
                <a:solidFill>
                  <a:srgbClr val="000000"/>
                </a:solidFill>
                <a:effectLst/>
                <a:latin typeface="Arial"/>
                <a:ea typeface="Calibri"/>
                <a:cs typeface="Arial"/>
              </a:rPr>
              <a:t> an a</a:t>
            </a:r>
            <a:r>
              <a:rPr lang="en-GB" sz="1200">
                <a:solidFill>
                  <a:srgbClr val="000000"/>
                </a:solidFill>
                <a:effectLst/>
                <a:latin typeface="Arial"/>
                <a:ea typeface="Arial" panose="020B0604020202020204" pitchFamily="34" charset="0"/>
                <a:cs typeface="Arial"/>
              </a:rPr>
              <a:t>dult’s role, responsibility and observation methods, so this is why these sections need to be updated. Explain that they are building on the learning so that the </a:t>
            </a:r>
            <a:r>
              <a:rPr lang="en-GB">
                <a:solidFill>
                  <a:srgbClr val="000000"/>
                </a:solidFill>
                <a:latin typeface="Arial"/>
                <a:ea typeface="Arial" panose="020B0604020202020204" pitchFamily="34" charset="0"/>
                <a:cs typeface="Arial"/>
              </a:rPr>
              <a:t>IP activity </a:t>
            </a:r>
            <a:r>
              <a:rPr lang="en-GB" sz="1200">
                <a:solidFill>
                  <a:srgbClr val="000000"/>
                </a:solidFill>
                <a:effectLst/>
                <a:latin typeface="Arial"/>
                <a:ea typeface="Arial" panose="020B0604020202020204" pitchFamily="34" charset="0"/>
                <a:cs typeface="Arial"/>
              </a:rPr>
              <a:t>plan reflects good practice and adopts a holistic approach to planning. </a:t>
            </a:r>
            <a:endParaRPr lang="en-US">
              <a:ea typeface="Calibri"/>
              <a:cs typeface="Calibri"/>
            </a:endParaRPr>
          </a:p>
          <a:p>
            <a:endParaRPr lang="en-US">
              <a:ea typeface="Calibri"/>
              <a:cs typeface="Calibri"/>
            </a:endParaRPr>
          </a:p>
          <a:p>
            <a:r>
              <a:rPr lang="en-US">
                <a:ea typeface="Calibri"/>
                <a:cs typeface="Calibri"/>
              </a:rPr>
              <a:t>To stretch the learners, ask how the strategies of adaptive teaching </a:t>
            </a:r>
            <a:r>
              <a:rPr lang="en-GB">
                <a:ea typeface="Calibri"/>
                <a:cs typeface="Calibri"/>
              </a:rPr>
              <a:t>will support the case study child’s needs. </a:t>
            </a:r>
            <a:endParaRPr lang="en-US">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a:p>
        </p:txBody>
      </p:sp>
    </p:spTree>
    <p:extLst>
      <p:ext uri="{BB962C8B-B14F-4D97-AF65-F5344CB8AC3E}">
        <p14:creationId xmlns:p14="http://schemas.microsoft.com/office/powerpoint/2010/main" val="638106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57</a:t>
            </a:fld>
            <a:endParaRPr lang="en-GB"/>
          </a:p>
        </p:txBody>
      </p:sp>
    </p:spTree>
    <p:extLst>
      <p:ext uri="{BB962C8B-B14F-4D97-AF65-F5344CB8AC3E}">
        <p14:creationId xmlns:p14="http://schemas.microsoft.com/office/powerpoint/2010/main" val="469382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10147871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ea typeface="Calibri"/>
                <a:cs typeface="Calibri"/>
              </a:rPr>
              <a:t>Ensure each allocated group has at least two open-ended resources, like pine cones, pebbles, shells, sticks, stones, cardboard or pom-poms. Groups should be allocated the child case study they need to consider. Allow 10 minutes. </a:t>
            </a:r>
          </a:p>
          <a:p>
            <a:pPr>
              <a:defRPr/>
            </a:pPr>
            <a:endParaRPr lang="en-GB">
              <a:ea typeface="Calibri"/>
              <a:cs typeface="Calibri"/>
            </a:endParaRPr>
          </a:p>
          <a:p>
            <a:pPr>
              <a:defRPr/>
            </a:pPr>
            <a:r>
              <a:rPr lang="en-GB">
                <a:ea typeface="Calibri"/>
                <a:cs typeface="Calibri"/>
              </a:rPr>
              <a:t>Facilitate a whole-class discussion and get feedback from the allocated groups. Each group should provide feedback on at least one idea. The activity should take approximately five minutes. </a:t>
            </a:r>
          </a:p>
          <a:p>
            <a:pPr>
              <a:defRPr/>
            </a:pPr>
            <a:endParaRPr lang="en-GB">
              <a:ea typeface="Calibri"/>
              <a:cs typeface="Calibri"/>
            </a:endParaRPr>
          </a:p>
          <a:p>
            <a:pPr>
              <a:defRPr/>
            </a:pPr>
            <a:r>
              <a:rPr lang="en-GB">
                <a:ea typeface="Calibri"/>
                <a:cs typeface="Calibri"/>
              </a:rPr>
              <a:t>Stretch learning: Ask the learners why they think the </a:t>
            </a:r>
            <a:r>
              <a:rPr lang="en-US" sz="1200">
                <a:cs typeface="Calibri"/>
              </a:rPr>
              <a:t>open-ended resources </a:t>
            </a:r>
            <a:r>
              <a:rPr lang="en-GB" sz="1200">
                <a:cs typeface="Calibri"/>
              </a:rPr>
              <a:t>support </a:t>
            </a:r>
            <a:r>
              <a:rPr lang="en-GB">
                <a:cs typeface="Calibri"/>
              </a:rPr>
              <a:t>the case study </a:t>
            </a:r>
            <a:r>
              <a:rPr lang="en-US">
                <a:cs typeface="Calibri"/>
              </a:rPr>
              <a:t>child's development</a:t>
            </a:r>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59</a:t>
            </a:fld>
            <a:endParaRPr lang="en-GB"/>
          </a:p>
        </p:txBody>
      </p:sp>
    </p:spTree>
    <p:extLst>
      <p:ext uri="{BB962C8B-B14F-4D97-AF65-F5344CB8AC3E}">
        <p14:creationId xmlns:p14="http://schemas.microsoft.com/office/powerpoint/2010/main" val="1913037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Discuss the following points with the learners to ensure they have a better understanding of why practitioners need to adapt teaching. </a:t>
            </a:r>
          </a:p>
          <a:p>
            <a:pPr marL="171450" indent="-171450">
              <a:buFont typeface="Arial" panose="020B0604020202020204" pitchFamily="34" charset="0"/>
              <a:buChar char="•"/>
            </a:pPr>
            <a:r>
              <a:rPr lang="en-GB" b="0"/>
              <a:t>Individual needs: A child who has a delay, SEND or low attendance may need an alternative learning process. For example, an </a:t>
            </a:r>
            <a:r>
              <a:rPr lang="en-GB"/>
              <a:t>English as an additional language (EAL)</a:t>
            </a:r>
            <a:r>
              <a:rPr lang="en-GB" b="0"/>
              <a:t> child may need vocabulary printed out to support their understanding of a topic.</a:t>
            </a:r>
            <a:endParaRPr lang="en-GB" b="0">
              <a:ea typeface="Calibri"/>
              <a:cs typeface="Calibri"/>
            </a:endParaRPr>
          </a:p>
          <a:p>
            <a:pPr marL="171450" indent="-171450">
              <a:buFont typeface="Arial" panose="020B0604020202020204" pitchFamily="34" charset="0"/>
              <a:buChar char="•"/>
            </a:pPr>
            <a:r>
              <a:rPr lang="en-GB" b="0"/>
              <a:t>Child’s interests: A child’s learning experience can be adapted and changed in line with their interests.</a:t>
            </a:r>
            <a:endParaRPr lang="en-GB" b="0">
              <a:ea typeface="Calibri"/>
              <a:cs typeface="Calibri"/>
            </a:endParaRPr>
          </a:p>
          <a:p>
            <a:pPr marL="171450" indent="-171450">
              <a:buFont typeface="Arial" panose="020B0604020202020204" pitchFamily="34" charset="0"/>
              <a:buChar char="•"/>
            </a:pPr>
            <a:r>
              <a:rPr lang="en-GB" b="0"/>
              <a:t>Inclusive and diverse: The practitioner will change and adapt resources in line with children’s race, gender and ethnic background to ensure that they are in line with policies and procedures.</a:t>
            </a:r>
            <a:endParaRPr lang="en-GB" b="0">
              <a:ea typeface="Calibri"/>
              <a:cs typeface="Calibri"/>
            </a:endParaRPr>
          </a:p>
          <a:p>
            <a:pPr marL="171450" indent="-171450">
              <a:buFont typeface="Arial" panose="020B0604020202020204" pitchFamily="34" charset="0"/>
              <a:buChar char="•"/>
            </a:pPr>
            <a:r>
              <a:rPr lang="en-GB" b="0"/>
              <a:t>Individual behaviour: Reasonable adjustments can be made to prevent frustration and boredom.</a:t>
            </a:r>
          </a:p>
        </p:txBody>
      </p:sp>
      <p:sp>
        <p:nvSpPr>
          <p:cNvPr id="4" name="Slide Number Placeholder 3"/>
          <p:cNvSpPr>
            <a:spLocks noGrp="1"/>
          </p:cNvSpPr>
          <p:nvPr>
            <p:ph type="sldNum" sz="quarter" idx="5"/>
          </p:nvPr>
        </p:nvSpPr>
        <p:spPr/>
        <p:txBody>
          <a:bodyPr/>
          <a:lstStyle/>
          <a:p>
            <a:fld id="{9920340D-206C-4C41-A35B-4D72CE2F2B89}" type="slidenum">
              <a:rPr lang="en-GB" smtClean="0"/>
              <a:pPr/>
              <a:t>60</a:t>
            </a:fld>
            <a:endParaRPr lang="en-GB"/>
          </a:p>
        </p:txBody>
      </p:sp>
    </p:spTree>
    <p:extLst>
      <p:ext uri="{BB962C8B-B14F-4D97-AF65-F5344CB8AC3E}">
        <p14:creationId xmlns:p14="http://schemas.microsoft.com/office/powerpoint/2010/main" val="352281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Ensure learners have access to the internet, through their phones or on a computer.</a:t>
            </a:r>
          </a:p>
          <a:p>
            <a:r>
              <a:rPr lang="en-US">
                <a:latin typeface="Arial" panose="020B0604020202020204" pitchFamily="34" charset="0"/>
                <a:ea typeface="Calibri"/>
                <a:cs typeface="Arial" panose="020B0604020202020204" pitchFamily="34" charset="0"/>
              </a:rPr>
              <a:t>Example key facts:</a:t>
            </a:r>
          </a:p>
          <a:p>
            <a:pPr marL="171450" indent="-171450">
              <a:buFont typeface="Arial" panose="020B0604020202020204" pitchFamily="34" charset="0"/>
              <a:buChar char="•"/>
            </a:pPr>
            <a:r>
              <a:rPr lang="en-US">
                <a:latin typeface="Arial" panose="020B0604020202020204" pitchFamily="34" charset="0"/>
                <a:ea typeface="Calibri"/>
                <a:cs typeface="Arial" panose="020B0604020202020204" pitchFamily="34" charset="0"/>
              </a:rPr>
              <a:t>Positive relationships and the positive impact they can have on supporting children's needs. </a:t>
            </a:r>
          </a:p>
          <a:p>
            <a:pPr marL="171450" indent="-171450">
              <a:buFont typeface="Arial" panose="020B0604020202020204" pitchFamily="34" charset="0"/>
              <a:buChar char="•"/>
            </a:pPr>
            <a:r>
              <a:rPr lang="en-US">
                <a:latin typeface="Arial" panose="020B0604020202020204" pitchFamily="34" charset="0"/>
                <a:ea typeface="Calibri"/>
                <a:cs typeface="Arial" panose="020B0604020202020204" pitchFamily="34" charset="0"/>
              </a:rPr>
              <a:t>Adult interactions and the how children develop from their interactions. </a:t>
            </a:r>
          </a:p>
          <a:p>
            <a:pPr marL="171450" indent="-171450">
              <a:buFont typeface="Arial" panose="020B0604020202020204" pitchFamily="34" charset="0"/>
              <a:buChar char="•"/>
            </a:pPr>
            <a:r>
              <a:rPr lang="en-US">
                <a:latin typeface="Arial" panose="020B0604020202020204" pitchFamily="34" charset="0"/>
                <a:ea typeface="Calibri"/>
                <a:cs typeface="Arial" panose="020B0604020202020204" pitchFamily="34" charset="0"/>
              </a:rPr>
              <a:t>Differentiated questioning and how they support children's understanding. </a:t>
            </a:r>
          </a:p>
          <a:p>
            <a:pPr marL="171450" indent="-171450">
              <a:buFont typeface="Arial" panose="020B0604020202020204" pitchFamily="34" charset="0"/>
              <a:buChar char="•"/>
            </a:pPr>
            <a:endParaRPr lang="en-US">
              <a:latin typeface="Arial" panose="020B0604020202020204" pitchFamily="34" charset="0"/>
              <a:ea typeface="Calibri"/>
              <a:cs typeface="Arial" panose="020B0604020202020204" pitchFamily="34" charset="0"/>
            </a:endParaRPr>
          </a:p>
          <a:p>
            <a:r>
              <a:rPr lang="en-US">
                <a:latin typeface="Arial" panose="020B0604020202020204" pitchFamily="34" charset="0"/>
                <a:ea typeface="Calibri"/>
                <a:cs typeface="Arial" panose="020B0604020202020204" pitchFamily="34" charset="0"/>
              </a:rPr>
              <a:t>Allocate 15 minutes for the activity and five minutes for feedback. Go round the room asking for a key fact until all have been given. </a:t>
            </a:r>
          </a:p>
          <a:p>
            <a:endParaRPr lang="en-US">
              <a:latin typeface="Arial" panose="020B0604020202020204" pitchFamily="34" charset="0"/>
              <a:ea typeface="Calibri"/>
              <a:cs typeface="Arial" panose="020B0604020202020204" pitchFamily="34" charset="0"/>
            </a:endParaRPr>
          </a:p>
          <a:p>
            <a:r>
              <a:rPr lang="en-US">
                <a:latin typeface="Arial" panose="020B0604020202020204" pitchFamily="34" charset="0"/>
                <a:ea typeface="Calibri"/>
                <a:cs typeface="Arial" panose="020B0604020202020204" pitchFamily="34" charset="0"/>
              </a:rPr>
              <a:t>To stretch the learners, ask why practitioners need to know about these theories.</a:t>
            </a:r>
          </a:p>
          <a:p>
            <a:r>
              <a:rPr lang="en-US">
                <a:latin typeface="Arial"/>
                <a:ea typeface="Calibri"/>
                <a:cs typeface="Arial"/>
              </a:rPr>
              <a:t>Practitioners need to understand the impact that theorists’ findings have had in education. For example, Vygotsky's zone of proximity has influenced the early years curriculum by highlighting 'positive relationships' as one of the key features in a child's education. </a:t>
            </a:r>
          </a:p>
          <a:p>
            <a:r>
              <a:rPr lang="en-US">
                <a:latin typeface="Arial" panose="020B0604020202020204" pitchFamily="34" charset="0"/>
                <a:ea typeface="Calibri"/>
                <a:cs typeface="Arial" panose="020B0604020202020204" pitchFamily="34" charset="0"/>
              </a:rPr>
              <a:t>Practitioners need to understand the reasons behind adaptive teaching strategies. For example, Tomlinson's modern approach supports the 'differentiated questioning' to support children's understanding and development.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61</a:t>
            </a:fld>
            <a:endParaRPr lang="en-GB"/>
          </a:p>
        </p:txBody>
      </p:sp>
    </p:spTree>
    <p:extLst>
      <p:ext uri="{BB962C8B-B14F-4D97-AF65-F5344CB8AC3E}">
        <p14:creationId xmlns:p14="http://schemas.microsoft.com/office/powerpoint/2010/main" val="2467012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Ask the learners whether they can recall the legislation that supports adaptive teaching. Answer: Equality Act, SEND code of practice, UN Convention on the Rights of the Child (UNCRC).</a:t>
            </a:r>
          </a:p>
          <a:p>
            <a:endParaRPr lang="en-US">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r>
              <a:rPr lang="en-US">
                <a:latin typeface="Arial" panose="020B0604020202020204" pitchFamily="34" charset="0"/>
                <a:ea typeface="Calibri"/>
                <a:cs typeface="Arial" panose="020B0604020202020204" pitchFamily="34" charset="0"/>
              </a:rPr>
              <a:t>The Equality Act has eight protected characteristics that all practitioners must protect: age;</a:t>
            </a:r>
            <a:r>
              <a:rPr lang="en-US">
                <a:latin typeface="Arial" panose="020B0604020202020204" pitchFamily="34" charset="0"/>
                <a:cs typeface="Arial" panose="020B0604020202020204" pitchFamily="34" charset="0"/>
              </a:rPr>
              <a:t> gender reassignment; being married or in a civil partnership; being pregnant or on maternity leave; disability; race, including </a:t>
            </a:r>
            <a:r>
              <a:rPr lang="en-GB" noProof="0">
                <a:latin typeface="Arial" panose="020B0604020202020204" pitchFamily="34" charset="0"/>
                <a:cs typeface="Arial" panose="020B0604020202020204" pitchFamily="34" charset="0"/>
              </a:rPr>
              <a:t>colour</a:t>
            </a:r>
            <a:r>
              <a:rPr lang="en-US">
                <a:latin typeface="Arial" panose="020B0604020202020204" pitchFamily="34" charset="0"/>
                <a:cs typeface="Arial" panose="020B0604020202020204" pitchFamily="34" charset="0"/>
              </a:rPr>
              <a:t>; nationality, ethnicity or national origin; religion or belief; and sex.</a:t>
            </a:r>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atin typeface="Arial" panose="020B0604020202020204" pitchFamily="34" charset="0"/>
                <a:ea typeface="Calibri"/>
                <a:cs typeface="Arial" panose="020B0604020202020204" pitchFamily="34" charset="0"/>
              </a:rPr>
              <a:t>The SEND code of practice provides guidance to </a:t>
            </a:r>
            <a:r>
              <a:rPr lang="en-GB" noProof="0">
                <a:latin typeface="Arial" panose="020B0604020202020204" pitchFamily="34" charset="0"/>
                <a:ea typeface="Calibri"/>
                <a:cs typeface="Arial" panose="020B0604020202020204" pitchFamily="34" charset="0"/>
              </a:rPr>
              <a:t>organisations</a:t>
            </a:r>
            <a:r>
              <a:rPr lang="en-US">
                <a:latin typeface="Arial" panose="020B0604020202020204" pitchFamily="34" charset="0"/>
                <a:ea typeface="Calibri"/>
                <a:cs typeface="Arial" panose="020B0604020202020204" pitchFamily="34" charset="0"/>
              </a:rPr>
              <a:t> working with, and providing support to, children and young people (0-25 years old) with SEND. The code of practice is for head teachers or equivalent, governing</a:t>
            </a:r>
            <a:r>
              <a:rPr lang="en-US">
                <a:latin typeface="Arial" panose="020B0604020202020204" pitchFamily="34" charset="0"/>
                <a:cs typeface="Arial" panose="020B0604020202020204" pitchFamily="34" charset="0"/>
              </a:rPr>
              <a:t> bodies, school and college staff, SEND coordinators, early years providers, other education settings, local authorities and health and social services staff.</a:t>
            </a:r>
          </a:p>
          <a:p>
            <a:pPr marL="0" indent="0">
              <a:buFont typeface="Arial" panose="020B0604020202020204" pitchFamily="34" charset="0"/>
              <a:buNone/>
            </a:pPr>
            <a:endParaRPr lang="en-US">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r>
              <a:rPr lang="en-US">
                <a:latin typeface="Arial" panose="020B0604020202020204" pitchFamily="34" charset="0"/>
                <a:ea typeface="Calibri"/>
                <a:cs typeface="Arial" panose="020B0604020202020204" pitchFamily="34" charset="0"/>
              </a:rPr>
              <a:t>Under the UNCRC, </a:t>
            </a:r>
            <a:r>
              <a:rPr lang="en-US">
                <a:latin typeface="Arial" panose="020B0604020202020204" pitchFamily="34" charset="0"/>
                <a:cs typeface="Arial" panose="020B0604020202020204" pitchFamily="34" charset="0"/>
              </a:rPr>
              <a:t>every child should be </a:t>
            </a:r>
            <a:r>
              <a:rPr lang="en-GB" noProof="0">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respected and protected as a rights holder and as a unique and valuable human being.</a:t>
            </a:r>
          </a:p>
          <a:p>
            <a:endParaRPr lang="en-US">
              <a:latin typeface="Arial" panose="020B0604020202020204" pitchFamily="34" charset="0"/>
              <a:ea typeface="Calibri"/>
              <a:cs typeface="Arial" panose="020B0604020202020204" pitchFamily="34" charset="0"/>
            </a:endParaRPr>
          </a:p>
          <a:p>
            <a:r>
              <a:rPr lang="en-US">
                <a:latin typeface="Arial" panose="020B0604020202020204" pitchFamily="34" charset="0"/>
                <a:ea typeface="Calibri"/>
                <a:cs typeface="Arial" panose="020B0604020202020204" pitchFamily="34" charset="0"/>
              </a:rPr>
              <a:t>From the legislation, ask the learners what policies they think are influenced by the legislation.</a:t>
            </a:r>
          </a:p>
        </p:txBody>
      </p:sp>
      <p:sp>
        <p:nvSpPr>
          <p:cNvPr id="4" name="Slide Number Placeholder 3"/>
          <p:cNvSpPr>
            <a:spLocks noGrp="1"/>
          </p:cNvSpPr>
          <p:nvPr>
            <p:ph type="sldNum" sz="quarter" idx="5"/>
          </p:nvPr>
        </p:nvSpPr>
        <p:spPr/>
        <p:txBody>
          <a:bodyPr/>
          <a:lstStyle/>
          <a:p>
            <a:fld id="{9920340D-206C-4C41-A35B-4D72CE2F2B89}" type="slidenum">
              <a:rPr lang="en-GB" smtClean="0"/>
              <a:pPr/>
              <a:t>62</a:t>
            </a:fld>
            <a:endParaRPr lang="en-GB"/>
          </a:p>
        </p:txBody>
      </p:sp>
    </p:spTree>
    <p:extLst>
      <p:ext uri="{BB962C8B-B14F-4D97-AF65-F5344CB8AC3E}">
        <p14:creationId xmlns:p14="http://schemas.microsoft.com/office/powerpoint/2010/main" val="337070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F1D5-3EA6-468E-EC43-570244527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45B18-168E-BB49-1BF7-9639B5DA2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551E2-1C42-AFAD-0B25-F5237840490C}"/>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If learners needs support, provide one or two examples – resources, adult roles, adaptive teaching and so 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Stretch the learners by asking: “Why do you think these characteristics make a good plan?” “Do the characteristics offer children the opportunity to develop holistically?” “How do they do this?” </a:t>
            </a:r>
          </a:p>
        </p:txBody>
      </p:sp>
      <p:sp>
        <p:nvSpPr>
          <p:cNvPr id="4" name="Slide Number Placeholder 3">
            <a:extLst>
              <a:ext uri="{FF2B5EF4-FFF2-40B4-BE49-F238E27FC236}">
                <a16:creationId xmlns:a16="http://schemas.microsoft.com/office/drawing/2014/main" id="{EAB856B7-9AC1-99D2-83C1-80F878706978}"/>
              </a:ext>
            </a:extLst>
          </p:cNvPr>
          <p:cNvSpPr>
            <a:spLocks noGrp="1"/>
          </p:cNvSpPr>
          <p:nvPr>
            <p:ph type="sldNum" sz="quarter" idx="5"/>
          </p:nvPr>
        </p:nvSpPr>
        <p:spPr/>
        <p:txBody>
          <a:bodyPr/>
          <a:lstStyle/>
          <a:p>
            <a:fld id="{9920340D-206C-4C41-A35B-4D72CE2F2B89}" type="slidenum">
              <a:rPr lang="en-GB" smtClean="0"/>
              <a:pPr/>
              <a:t>6</a:t>
            </a:fld>
            <a:endParaRPr lang="en-GB"/>
          </a:p>
        </p:txBody>
      </p:sp>
    </p:spTree>
    <p:extLst>
      <p:ext uri="{BB962C8B-B14F-4D97-AF65-F5344CB8AC3E}">
        <p14:creationId xmlns:p14="http://schemas.microsoft.com/office/powerpoint/2010/main" val="40066157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a:p>
        </p:txBody>
      </p:sp>
    </p:spTree>
    <p:extLst>
      <p:ext uri="{BB962C8B-B14F-4D97-AF65-F5344CB8AC3E}">
        <p14:creationId xmlns:p14="http://schemas.microsoft.com/office/powerpoint/2010/main" val="4238170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Points to facilitate the discussion:</a:t>
            </a:r>
          </a:p>
          <a:p>
            <a:endParaRPr lang="en-US"/>
          </a:p>
          <a:p>
            <a:r>
              <a:rPr lang="en-US"/>
              <a:t>Is all teaching adaptive teaching?</a:t>
            </a:r>
          </a:p>
          <a:p>
            <a:r>
              <a:rPr lang="en-US"/>
              <a:t>Learners who may need adaptions.</a:t>
            </a:r>
          </a:p>
          <a:p>
            <a:r>
              <a:rPr lang="en-US"/>
              <a:t>How can adaptive teaching be </a:t>
            </a:r>
            <a:r>
              <a:rPr lang="en-US" err="1"/>
              <a:t>standardised</a:t>
            </a:r>
            <a:r>
              <a:rPr lang="en-US"/>
              <a:t> if it needs to be in line with a child’s needs?</a:t>
            </a:r>
          </a:p>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64</a:t>
            </a:fld>
            <a:endParaRPr lang="en-GB"/>
          </a:p>
        </p:txBody>
      </p:sp>
    </p:spTree>
    <p:extLst>
      <p:ext uri="{BB962C8B-B14F-4D97-AF65-F5344CB8AC3E}">
        <p14:creationId xmlns:p14="http://schemas.microsoft.com/office/powerpoint/2010/main" val="4003299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a typeface="Calibri"/>
                <a:cs typeface="Calibri"/>
              </a:rPr>
              <a:t>Refer learners to the Ofsted website: </a:t>
            </a:r>
            <a:r>
              <a:rPr lang="en-GB" sz="1800" u="sng">
                <a:solidFill>
                  <a:srgbClr val="0563C1"/>
                </a:solidFill>
                <a:effectLst/>
                <a:latin typeface="Arial" panose="020B0604020202020204" pitchFamily="34" charset="0"/>
                <a:ea typeface="Arial" panose="020B0604020202020204" pitchFamily="34" charset="0"/>
                <a:cs typeface="Arial" panose="020B0604020202020204" pitchFamily="34" charset="0"/>
                <a:hlinkClick r:id="rId3"/>
              </a:rPr>
              <a:t>https://www.gov.uk/government/publications/early-years-inspection-handbook-eif/early-years-inspection-handbook-for-ofsted-registered-provision-for-september-2023#early-years-or-childcare-provision-on-a-school-site</a:t>
            </a:r>
            <a:r>
              <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65</a:t>
            </a:fld>
            <a:endParaRPr lang="en-GB"/>
          </a:p>
        </p:txBody>
      </p:sp>
    </p:spTree>
    <p:extLst>
      <p:ext uri="{BB962C8B-B14F-4D97-AF65-F5344CB8AC3E}">
        <p14:creationId xmlns:p14="http://schemas.microsoft.com/office/powerpoint/2010/main" val="28441831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a:p>
        </p:txBody>
      </p:sp>
    </p:spTree>
    <p:extLst>
      <p:ext uri="{BB962C8B-B14F-4D97-AF65-F5344CB8AC3E}">
        <p14:creationId xmlns:p14="http://schemas.microsoft.com/office/powerpoint/2010/main" val="27349685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Ensure that learners have the creative material for their face, like pens, internet pictures, magazines, scissors and glue.  </a:t>
            </a:r>
            <a:endParaRPr lang="en-US">
              <a:cs typeface="Calibri"/>
            </a:endParaRPr>
          </a:p>
          <a:p>
            <a:r>
              <a:rPr lang="en-US">
                <a:ea typeface="Calibri"/>
                <a:cs typeface="Calibri"/>
              </a:rPr>
              <a:t>Once completed, the faces may be used as a classroom display.</a:t>
            </a:r>
          </a:p>
        </p:txBody>
      </p:sp>
      <p:sp>
        <p:nvSpPr>
          <p:cNvPr id="4" name="Slide Number Placeholder 3"/>
          <p:cNvSpPr>
            <a:spLocks noGrp="1"/>
          </p:cNvSpPr>
          <p:nvPr>
            <p:ph type="sldNum" sz="quarter" idx="5"/>
          </p:nvPr>
        </p:nvSpPr>
        <p:spPr/>
        <p:txBody>
          <a:bodyPr/>
          <a:lstStyle/>
          <a:p>
            <a:fld id="{9920340D-206C-4C41-A35B-4D72CE2F2B89}" type="slidenum">
              <a:rPr lang="en-GB" smtClean="0"/>
              <a:pPr/>
              <a:t>67</a:t>
            </a:fld>
            <a:endParaRPr lang="en-GB"/>
          </a:p>
        </p:txBody>
      </p:sp>
    </p:spTree>
    <p:extLst>
      <p:ext uri="{BB962C8B-B14F-4D97-AF65-F5344CB8AC3E}">
        <p14:creationId xmlns:p14="http://schemas.microsoft.com/office/powerpoint/2010/main" val="908958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i="0">
                <a:solidFill>
                  <a:srgbClr val="312783"/>
                </a:solidFill>
                <a:effectLst/>
                <a:latin typeface="Arial"/>
                <a:cs typeface="Arial"/>
              </a:rPr>
              <a:t>Drive children to learn: </a:t>
            </a:r>
            <a:r>
              <a:rPr lang="en-GB" b="0" i="0">
                <a:solidFill>
                  <a:srgbClr val="312783"/>
                </a:solidFill>
                <a:effectLst/>
                <a:latin typeface="Arial"/>
                <a:cs typeface="Arial"/>
              </a:rPr>
              <a:t>The interest drives learning, so powering learning by their </a:t>
            </a:r>
            <a:r>
              <a:rPr lang="en-GB">
                <a:solidFill>
                  <a:srgbClr val="312783"/>
                </a:solidFill>
                <a:latin typeface="Arial"/>
                <a:cs typeface="Arial"/>
              </a:rPr>
              <a:t>fascinations/interests, the results are more likely to be successful</a:t>
            </a:r>
            <a:r>
              <a:rPr lang="en-GB" b="0" i="0">
                <a:solidFill>
                  <a:srgbClr val="312783"/>
                </a:solidFill>
                <a:effectLst/>
                <a:latin typeface="Arial"/>
                <a:cs typeface="Arial"/>
              </a:rPr>
              <a:t>.</a:t>
            </a:r>
            <a:endParaRPr lang="en-GB" b="0" i="0">
              <a:solidFill>
                <a:srgbClr val="312783"/>
              </a:solidFill>
              <a:effectLst/>
              <a:latin typeface="Arial" panose="020B0604020202020204" pitchFamily="34" charset="0"/>
              <a:cs typeface="Arial" panose="020B0604020202020204" pitchFamily="34" charset="0"/>
            </a:endParaRPr>
          </a:p>
          <a:p>
            <a:pPr fontAlgn="base"/>
            <a:r>
              <a:rPr lang="en-GB" b="1" i="0">
                <a:solidFill>
                  <a:srgbClr val="312783"/>
                </a:solidFill>
                <a:effectLst/>
                <a:latin typeface="Arial"/>
                <a:cs typeface="Arial"/>
              </a:rPr>
              <a:t>To avoid frustration: </a:t>
            </a:r>
            <a:r>
              <a:rPr lang="en-GB" b="0">
                <a:solidFill>
                  <a:srgbClr val="312783"/>
                </a:solidFill>
                <a:latin typeface="Arial"/>
                <a:cs typeface="Arial"/>
              </a:rPr>
              <a:t>By providing for a child's interests, they will feel confident using the resource, and this will avoid a child feeling </a:t>
            </a:r>
            <a:r>
              <a:rPr lang="en-GB" b="0" i="0">
                <a:solidFill>
                  <a:srgbClr val="312783"/>
                </a:solidFill>
                <a:effectLst/>
                <a:latin typeface="Arial"/>
                <a:cs typeface="Arial"/>
              </a:rPr>
              <a:t>undervalued o</a:t>
            </a:r>
            <a:r>
              <a:rPr lang="en-GB" b="0">
                <a:solidFill>
                  <a:srgbClr val="312783"/>
                </a:solidFill>
                <a:latin typeface="Arial"/>
                <a:cs typeface="Arial"/>
              </a:rPr>
              <a:t>r miss out on </a:t>
            </a:r>
            <a:r>
              <a:rPr lang="en-GB" b="0" i="0">
                <a:solidFill>
                  <a:srgbClr val="312783"/>
                </a:solidFill>
                <a:effectLst/>
                <a:latin typeface="Arial"/>
                <a:cs typeface="Arial"/>
              </a:rPr>
              <a:t>learning opportunities.</a:t>
            </a:r>
          </a:p>
          <a:p>
            <a:pPr fontAlgn="base"/>
            <a:r>
              <a:rPr lang="en-GB" b="1" i="0">
                <a:solidFill>
                  <a:srgbClr val="312783"/>
                </a:solidFill>
                <a:effectLst/>
                <a:latin typeface="Arial"/>
                <a:cs typeface="Arial"/>
              </a:rPr>
              <a:t>Promote self-esteem: </a:t>
            </a:r>
            <a:r>
              <a:rPr lang="en-GB" b="0">
                <a:solidFill>
                  <a:srgbClr val="312783"/>
                </a:solidFill>
                <a:latin typeface="Arial"/>
                <a:cs typeface="Arial"/>
              </a:rPr>
              <a:t>By providing for a child's interests, a child's emotional response will be that they feel loved and therefore more motivated to learn. </a:t>
            </a:r>
            <a:r>
              <a:rPr lang="en-GB" b="0" i="0">
                <a:solidFill>
                  <a:srgbClr val="312783"/>
                </a:solidFill>
                <a:effectLst/>
                <a:latin typeface="Arial"/>
                <a:cs typeface="Arial"/>
              </a:rPr>
              <a:t>By acknowledging, and building on children’s own interests, we help them to feel valued as an individual, someone who is an expert in their own life experiences.</a:t>
            </a:r>
          </a:p>
          <a:p>
            <a:pPr fontAlgn="base"/>
            <a:r>
              <a:rPr lang="en-GB" b="1">
                <a:solidFill>
                  <a:srgbClr val="312783"/>
                </a:solidFill>
                <a:latin typeface="Arial"/>
                <a:cs typeface="Arial"/>
              </a:rPr>
              <a:t>To build upon previous </a:t>
            </a:r>
            <a:r>
              <a:rPr lang="en-GB" b="1" i="0">
                <a:solidFill>
                  <a:srgbClr val="312783"/>
                </a:solidFill>
                <a:effectLst/>
                <a:latin typeface="Arial"/>
                <a:cs typeface="Arial"/>
              </a:rPr>
              <a:t>knowledge: </a:t>
            </a:r>
            <a:r>
              <a:rPr lang="en-GB" b="0">
                <a:solidFill>
                  <a:srgbClr val="312783"/>
                </a:solidFill>
                <a:latin typeface="Arial"/>
                <a:cs typeface="Arial"/>
              </a:rPr>
              <a:t>By providing for a child's interest, practitioners are supporting the independent learning and development children need to have to develop holistically. They will be more engaged in the process of learning if they have had experience in using and manipulating the resource. </a:t>
            </a:r>
            <a:endParaRPr lang="en-GB" b="0" i="0">
              <a:solidFill>
                <a:srgbClr val="312783"/>
              </a:solidFill>
              <a:effectLst/>
              <a:latin typeface="Arial" panose="020B0604020202020204" pitchFamily="34" charset="0"/>
              <a:cs typeface="Arial" panose="020B0604020202020204" pitchFamily="34" charset="0"/>
            </a:endParaRPr>
          </a:p>
          <a:p>
            <a:pPr algn="l" fontAlgn="base"/>
            <a:endParaRPr lang="en-GB">
              <a:latin typeface="Arial" panose="020B0604020202020204" pitchFamily="34" charset="0"/>
              <a:cs typeface="Arial" panose="020B0604020202020204" pitchFamily="34" charset="0"/>
            </a:endParaRPr>
          </a:p>
          <a:p>
            <a:pPr fontAlgn="base"/>
            <a:r>
              <a:rPr lang="en-GB">
                <a:latin typeface="Arial"/>
                <a:cs typeface="Arial"/>
              </a:rPr>
              <a:t>To stretch the learners, ask them what impact they think not having the children’s interests involved will have on their development. </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a:p>
        </p:txBody>
      </p:sp>
    </p:spTree>
    <p:extLst>
      <p:ext uri="{BB962C8B-B14F-4D97-AF65-F5344CB8AC3E}">
        <p14:creationId xmlns:p14="http://schemas.microsoft.com/office/powerpoint/2010/main" val="32281107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Stretch question: What is the education development impact of including the interest in the activity?</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69</a:t>
            </a:fld>
            <a:endParaRPr lang="en-GB"/>
          </a:p>
        </p:txBody>
      </p:sp>
    </p:spTree>
    <p:extLst>
      <p:ext uri="{BB962C8B-B14F-4D97-AF65-F5344CB8AC3E}">
        <p14:creationId xmlns:p14="http://schemas.microsoft.com/office/powerpoint/2010/main" val="1931286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Ensure learners have a notebook and pen to write with. </a:t>
            </a:r>
            <a:endParaRPr lang="en-GB"/>
          </a:p>
          <a:p>
            <a:r>
              <a:rPr lang="en-GB">
                <a:ea typeface="Calibri"/>
                <a:cs typeface="Calibri"/>
              </a:rPr>
              <a:t>Explain to learners that: </a:t>
            </a:r>
          </a:p>
          <a:p>
            <a:r>
              <a:rPr lang="en-GB"/>
              <a:t>Practitioners need to consider the seven areas of learning for a child to progress in their development. This means that, in the planning stage, a practitioner needs to consider what they want children to develop and how they can incorporate the child’s interests. The practitioner will read the early years framework and decide what milestones the children need to achieve for their age and stage of development. Then the practitioner will plan an activity to support the milestone that they are focusing on. Lastly, the practitioner will incorporate enhancements through the child’s interests. For example, a practitioner working in a reception class might pick the milestone of literacy: “write short sentences with words with known sound-letter correspondences using capital letters and full stops”. From this, the practitioner may plan an activity that incorporates a child’s interest by asking them to write a sentence about their favourite toy on toy paper. A practitioner may also get the object, put it in the middle of the table and ask the children to write about what they see. Both ways are small enhancements that allow children to achieve their milestone in a way that incorporates their interests. </a:t>
            </a:r>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70</a:t>
            </a:fld>
            <a:endParaRPr lang="en-GB"/>
          </a:p>
        </p:txBody>
      </p:sp>
    </p:spTree>
    <p:extLst>
      <p:ext uri="{BB962C8B-B14F-4D97-AF65-F5344CB8AC3E}">
        <p14:creationId xmlns:p14="http://schemas.microsoft.com/office/powerpoint/2010/main" val="35574407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Distribute the Development matters standards and the </a:t>
            </a:r>
            <a:r>
              <a:rPr lang="en-GB">
                <a:ea typeface="+mn-lt"/>
                <a:cs typeface="+mn-lt"/>
              </a:rPr>
              <a:t>reception class Incorporating interests and milestones in practice </a:t>
            </a:r>
            <a:r>
              <a:rPr lang="en-GB"/>
              <a:t>handouts.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Remind learners about the seven areas of learning within the Development matters standards. Explain that the standards include milestones. Give an example such as “Page 61 Area of Learning Physical Development”. An example of a milestone is “</a:t>
            </a:r>
            <a:r>
              <a:rPr lang="en-GB" sz="1800">
                <a:effectLst/>
                <a:highlight>
                  <a:srgbClr val="FCEFED"/>
                </a:highlight>
                <a:latin typeface="HelveticaNeueLTPro"/>
              </a:rPr>
              <a:t>Lift their head while lying on their front”. </a:t>
            </a:r>
            <a:br>
              <a:rPr lang="en-GB" sz="1800">
                <a:effectLst/>
                <a:highlight>
                  <a:srgbClr val="FCEFED"/>
                </a:highlight>
                <a:latin typeface="HelveticaNeueLTPro"/>
              </a:rPr>
            </a:br>
            <a:endParaRPr lang="en-GB">
              <a:effectLst/>
              <a:highlight>
                <a:srgbClr val="FCEFED"/>
              </a:highlight>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7787770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Ask learners </a:t>
            </a:r>
            <a:r>
              <a:rPr lang="en-GB">
                <a:ea typeface="Calibri"/>
                <a:cs typeface="Calibri"/>
              </a:rPr>
              <a:t>refer to</a:t>
            </a:r>
            <a:r>
              <a:rPr lang="en-US">
                <a:ea typeface="Calibri"/>
                <a:cs typeface="Calibri"/>
              </a:rPr>
              <a:t> their activity plan from lesson 9 and have a different </a:t>
            </a:r>
            <a:r>
              <a:rPr lang="en-US" err="1">
                <a:ea typeface="Calibri"/>
                <a:cs typeface="Calibri"/>
              </a:rPr>
              <a:t>colour</a:t>
            </a:r>
            <a:r>
              <a:rPr lang="en-US">
                <a:ea typeface="Calibri"/>
                <a:cs typeface="Calibri"/>
              </a:rPr>
              <a:t> pen available.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72</a:t>
            </a:fld>
            <a:endParaRPr lang="en-GB"/>
          </a:p>
        </p:txBody>
      </p:sp>
    </p:spTree>
    <p:extLst>
      <p:ext uri="{BB962C8B-B14F-4D97-AF65-F5344CB8AC3E}">
        <p14:creationId xmlns:p14="http://schemas.microsoft.com/office/powerpoint/2010/main" val="429071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0801-6855-C86C-B6DC-F59AE7D81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040FD-8DA3-BE73-3B21-5AE1DE411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7DCCA-BEA7-C91C-557C-B0A01902602C}"/>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Discuss the outcome of this activity and reinforce good characteristics: resources, adult roles, adaptive teaching, timings, prior learning, ages and stages of development, and so on.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Ask learners to put their name on their activity plan. Collect learners’ individual activity plans. These will be used in future lessons.</a:t>
            </a:r>
          </a:p>
        </p:txBody>
      </p:sp>
      <p:sp>
        <p:nvSpPr>
          <p:cNvPr id="4" name="Slide Number Placeholder 3">
            <a:extLst>
              <a:ext uri="{FF2B5EF4-FFF2-40B4-BE49-F238E27FC236}">
                <a16:creationId xmlns:a16="http://schemas.microsoft.com/office/drawing/2014/main" id="{EE120285-E14F-474B-2B93-C588890CFD7A}"/>
              </a:ext>
            </a:extLst>
          </p:cNvPr>
          <p:cNvSpPr>
            <a:spLocks noGrp="1"/>
          </p:cNvSpPr>
          <p:nvPr>
            <p:ph type="sldNum" sz="quarter" idx="5"/>
          </p:nvPr>
        </p:nvSpPr>
        <p:spPr/>
        <p:txBody>
          <a:bodyPr/>
          <a:lstStyle/>
          <a:p>
            <a:fld id="{9920340D-206C-4C41-A35B-4D72CE2F2B89}" type="slidenum">
              <a:rPr lang="en-GB" smtClean="0"/>
              <a:pPr/>
              <a:t>7</a:t>
            </a:fld>
            <a:endParaRPr lang="en-GB"/>
          </a:p>
        </p:txBody>
      </p:sp>
    </p:spTree>
    <p:extLst>
      <p:ext uri="{BB962C8B-B14F-4D97-AF65-F5344CB8AC3E}">
        <p14:creationId xmlns:p14="http://schemas.microsoft.com/office/powerpoint/2010/main" val="1083929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75</a:t>
            </a:fld>
            <a:endParaRPr lang="en-GB"/>
          </a:p>
        </p:txBody>
      </p:sp>
    </p:spTree>
    <p:extLst>
      <p:ext uri="{BB962C8B-B14F-4D97-AF65-F5344CB8AC3E}">
        <p14:creationId xmlns:p14="http://schemas.microsoft.com/office/powerpoint/2010/main" val="9185764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learners if they have seen or can identify open-ended resources from their IP. </a:t>
            </a:r>
            <a:r>
              <a:rPr lang="en-US" sz="1200" u="none" spc="0">
                <a:solidFill>
                  <a:srgbClr val="000000">
                    <a:alpha val="100000"/>
                  </a:srgbClr>
                </a:solidFill>
                <a:latin typeface="Arial"/>
              </a:rPr>
              <a:t>Examples of open-ended resources include loose parts, natural materials, construction toys, art materials and playdough. </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76</a:t>
            </a:fld>
            <a:endParaRPr lang="en-GB"/>
          </a:p>
        </p:txBody>
      </p:sp>
    </p:spTree>
    <p:extLst>
      <p:ext uri="{BB962C8B-B14F-4D97-AF65-F5344CB8AC3E}">
        <p14:creationId xmlns:p14="http://schemas.microsoft.com/office/powerpoint/2010/main" val="23529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Ensure that learners have sticky notes to write down their definition of “open-ended resources”.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77</a:t>
            </a:fld>
            <a:endParaRPr lang="en-GB"/>
          </a:p>
        </p:txBody>
      </p:sp>
    </p:spTree>
    <p:extLst>
      <p:ext uri="{BB962C8B-B14F-4D97-AF65-F5344CB8AC3E}">
        <p14:creationId xmlns:p14="http://schemas.microsoft.com/office/powerpoint/2010/main" val="3721054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78</a:t>
            </a:fld>
            <a:endParaRPr lang="en-GB"/>
          </a:p>
        </p:txBody>
      </p:sp>
    </p:spTree>
    <p:extLst>
      <p:ext uri="{BB962C8B-B14F-4D97-AF65-F5344CB8AC3E}">
        <p14:creationId xmlns:p14="http://schemas.microsoft.com/office/powerpoint/2010/main" val="31288061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a:t>Distribute the open-ended resources and the flipchart paper. Ensure that learners have a pen to write on the flipchart paper. Some of the benefits that learners should be identifying include: </a:t>
            </a:r>
            <a:r>
              <a:rPr lang="en-US" sz="1200" u="none" spc="0">
                <a:solidFill>
                  <a:srgbClr val="000000">
                    <a:alpha val="100000"/>
                  </a:srgbClr>
                </a:solidFill>
                <a:latin typeface="Arial"/>
              </a:rPr>
              <a:t>creativity, problem-solving, critical thinking skills, sensory development, fine motor skills, and hand-eye coordination, social interaction and collaboration. </a:t>
            </a:r>
            <a:endParaRPr lang="en-GB"/>
          </a:p>
          <a:p>
            <a:pPr fontAlgn="base">
              <a:lnSpc>
                <a:spcPct val="107000"/>
              </a:lnSpc>
              <a:spcAft>
                <a:spcPts val="800"/>
              </a:spcAft>
            </a:pPr>
            <a:r>
              <a:rPr lang="en-GB"/>
              <a:t>To stretch the learners, as they move around the room, ask: “</a:t>
            </a:r>
            <a:r>
              <a:rPr lang="en-GB"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is this an open-ended resource?” “How might a child or children use the resource?” “What is a benefit to the child of using the resource?” </a:t>
            </a:r>
          </a:p>
          <a:p>
            <a:pPr fontAlgn="base">
              <a:lnSpc>
                <a:spcPct val="107000"/>
              </a:lnSpc>
              <a:spcAft>
                <a:spcPts val="800"/>
              </a:spcAft>
            </a:pPr>
            <a:r>
              <a:rPr lang="en-GB"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Ensure that the learners have been to every table.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79</a:t>
            </a:fld>
            <a:endParaRPr lang="en-GB"/>
          </a:p>
        </p:txBody>
      </p:sp>
    </p:spTree>
    <p:extLst>
      <p:ext uri="{BB962C8B-B14F-4D97-AF65-F5344CB8AC3E}">
        <p14:creationId xmlns:p14="http://schemas.microsoft.com/office/powerpoint/2010/main" val="18225497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b="1"/>
              <a:t>Problem-solving skills:</a:t>
            </a:r>
            <a:r>
              <a:rPr lang="en-GB" b="0"/>
              <a:t> The </a:t>
            </a:r>
            <a:r>
              <a:rPr lang="en-GB"/>
              <a:t>open-ended resource can be manipulated in different ways, and it is the child's choice on how and why the resource is used in that way. This is a benefit because it encourages children to become more independent, which will help them with their transition.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ea typeface="Calibri"/>
                <a:cs typeface="Calibri"/>
              </a:rPr>
              <a:t>Imagination:</a:t>
            </a:r>
            <a:r>
              <a:rPr lang="en-GB">
                <a:ea typeface="Calibri"/>
                <a:cs typeface="Calibri"/>
              </a:rPr>
              <a:t> The open resource allows children to use it in any way that they think of and allows them to express their ideas. This is a benefit for children because imagination allows children to become more creative with their ideas, learn new vocabulary and develop new descriptive writing skills. </a:t>
            </a:r>
          </a:p>
          <a:p>
            <a:pPr>
              <a:lnSpc>
                <a:spcPct val="107000"/>
              </a:lnSpc>
              <a:spcAft>
                <a:spcPts val="800"/>
              </a:spcAft>
            </a:pPr>
            <a:r>
              <a:rPr lang="en-GB" b="1">
                <a:ea typeface="Calibri"/>
                <a:cs typeface="Calibri"/>
              </a:rPr>
              <a:t>Engagement and motivation:</a:t>
            </a:r>
            <a:r>
              <a:rPr lang="en-GB">
                <a:ea typeface="Calibri"/>
                <a:cs typeface="Calibri"/>
              </a:rPr>
              <a:t> The open-ended resources allow children to drive their learning experience, meaning it is a child-initiated experience. This is a benefit for children as, if they are engaged with their learning, they are going to learn more, and their progress will be better. </a:t>
            </a:r>
          </a:p>
          <a:p>
            <a:pPr>
              <a:lnSpc>
                <a:spcPct val="107000"/>
              </a:lnSpc>
              <a:spcAft>
                <a:spcPts val="800"/>
              </a:spcAft>
            </a:pPr>
            <a:r>
              <a:rPr lang="en-GB" b="1">
                <a:ea typeface="Calibri"/>
                <a:cs typeface="Calibri"/>
              </a:rPr>
              <a:t>Age and stages of development: </a:t>
            </a:r>
            <a:r>
              <a:rPr lang="en-GB">
                <a:ea typeface="Calibri"/>
                <a:cs typeface="Calibri"/>
              </a:rPr>
              <a:t>The open-ended resources can be used by any age as it is an opportunity to explore a new object or create a new experience. The resource can be of different complexities or the level of play can be dependent upon the age of the child. This is a benefit because it promotes equal opportunities for all children. </a:t>
            </a:r>
          </a:p>
          <a:p>
            <a:pPr>
              <a:lnSpc>
                <a:spcPct val="107000"/>
              </a:lnSpc>
              <a:spcAft>
                <a:spcPts val="800"/>
              </a:spcAft>
            </a:pPr>
            <a:r>
              <a:rPr lang="en-GB" b="1">
                <a:ea typeface="Calibri"/>
                <a:cs typeface="Calibri"/>
              </a:rPr>
              <a:t>Personal, social, emotional development:</a:t>
            </a:r>
            <a:r>
              <a:rPr lang="en-GB">
                <a:ea typeface="Calibri"/>
                <a:cs typeface="Calibri"/>
              </a:rPr>
              <a:t> The open-ended resources allow children to communicate ideas, thoughts and feelings while exploring the object and how they want to play with it. This is a benefit as children are developing relationships, resilience and self-confidence. All of which support their holistic development and future life skills. </a:t>
            </a:r>
          </a:p>
          <a:p>
            <a:pPr>
              <a:lnSpc>
                <a:spcPct val="107000"/>
              </a:lnSpc>
              <a:spcAft>
                <a:spcPts val="800"/>
              </a:spcAft>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80</a:t>
            </a:fld>
            <a:endParaRPr lang="en-GB"/>
          </a:p>
        </p:txBody>
      </p:sp>
    </p:spTree>
    <p:extLst>
      <p:ext uri="{BB962C8B-B14F-4D97-AF65-F5344CB8AC3E}">
        <p14:creationId xmlns:p14="http://schemas.microsoft.com/office/powerpoint/2010/main" val="31677192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learners: “What does Holistic development mean?” </a:t>
            </a:r>
          </a:p>
          <a:p>
            <a:r>
              <a:rPr lang="en-GB" b="1"/>
              <a:t>Holistic development means</a:t>
            </a:r>
            <a:r>
              <a:rPr lang="en-GB"/>
              <a:t> the social, emotional, physical, mental and intellectual growth of a child’s mind. This growth all happens at the same time. </a:t>
            </a:r>
          </a:p>
          <a:p>
            <a:r>
              <a:rPr lang="en-GB"/>
              <a:t>To stretch the learners, ask: “Is this a benefit for children in early years? And why is it a benefit?”. </a:t>
            </a:r>
          </a:p>
          <a:p>
            <a:r>
              <a:rPr lang="en-GB" b="1"/>
              <a:t>The seven areas of learning refer to</a:t>
            </a:r>
            <a:r>
              <a:rPr lang="en-GB"/>
              <a:t>: (Prime areas) Communication and language, physical development, personal, social, emotional development, (specific areas) mathematics, literacy, expressive arts and design and understanding the world. </a:t>
            </a:r>
          </a:p>
          <a:p>
            <a:r>
              <a:rPr lang="en-GB" b="1"/>
              <a:t>Cognitive skills </a:t>
            </a:r>
            <a:r>
              <a:rPr lang="en-GB"/>
              <a:t>allow children to develop in the seven areas of learning and therefore are crucial to a child’s development. Not all children develop at the same rate with their cognitive skills, however, an open-ended resource means that children can follow their own understanding, interpretation and rate of development. </a:t>
            </a:r>
          </a:p>
          <a:p>
            <a:r>
              <a:rPr lang="en-GB"/>
              <a:t>To stretch the learners, ask: “Is an open-ended resource inclusive?” “How is it inclusive?” “Why is this an important factor in today’s practice?” “What legislation and policies support inclusive practice”</a:t>
            </a:r>
          </a:p>
          <a:p>
            <a:r>
              <a:rPr lang="en-US" sz="1200" b="1" u="none" spc="0">
                <a:solidFill>
                  <a:srgbClr val="000000">
                    <a:alpha val="100000"/>
                  </a:srgbClr>
                </a:solidFill>
                <a:latin typeface="Arial"/>
              </a:rPr>
              <a:t>Through open-ended resources</a:t>
            </a:r>
            <a:r>
              <a:rPr lang="en-US" sz="1200" u="none" spc="0">
                <a:solidFill>
                  <a:srgbClr val="000000">
                    <a:alpha val="100000"/>
                  </a:srgbClr>
                </a:solidFill>
                <a:latin typeface="Arial"/>
              </a:rPr>
              <a:t>, children can develop self-confidence, resilience and a positive self-identity. Children also develop social interactions, cooperation, empathy and understanding of others. Open-ended resources promote emotional wellbeing and assist children in managing and expressing their feelings and emotions effectively.</a:t>
            </a:r>
          </a:p>
          <a:p>
            <a:r>
              <a:rPr lang="en-US" sz="1200" u="none" spc="0">
                <a:solidFill>
                  <a:srgbClr val="000000">
                    <a:alpha val="100000"/>
                  </a:srgbClr>
                </a:solidFill>
                <a:latin typeface="Arial"/>
              </a:rPr>
              <a:t>To stretch the learners, ask: “How can an open-ended resource develop any of the skills listed above?” </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81</a:t>
            </a:fld>
            <a:endParaRPr lang="en-GB"/>
          </a:p>
        </p:txBody>
      </p:sp>
    </p:spTree>
    <p:extLst>
      <p:ext uri="{BB962C8B-B14F-4D97-AF65-F5344CB8AC3E}">
        <p14:creationId xmlns:p14="http://schemas.microsoft.com/office/powerpoint/2010/main" val="33812745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Ensure learners have the Holistic development activity, Development matters standards and a pen. </a:t>
            </a:r>
          </a:p>
          <a:p>
            <a:endParaRPr lang="en-GB">
              <a:ea typeface="Calibri"/>
              <a:cs typeface="Calibri"/>
            </a:endParaRPr>
          </a:p>
          <a:p>
            <a:r>
              <a:rPr lang="en-GB">
                <a:ea typeface="Calibri"/>
                <a:cs typeface="Calibri"/>
              </a:rPr>
              <a:t>Learners need to be familiar with the child case study from the open-ended resource activity. </a:t>
            </a:r>
          </a:p>
          <a:p>
            <a:r>
              <a:rPr lang="en-GB">
                <a:ea typeface="Calibri"/>
                <a:cs typeface="Calibri"/>
              </a:rPr>
              <a:t>Learners need to decide whether the activity is going to be indoors or outdoors and what the activity is going to be. </a:t>
            </a:r>
          </a:p>
          <a:p>
            <a:r>
              <a:rPr lang="en-GB">
                <a:ea typeface="Calibri"/>
                <a:cs typeface="Calibri"/>
              </a:rPr>
              <a:t>Learners need to be writing milestones that link to the age of their child case study and that can be achieved using the open-ended resource. </a:t>
            </a:r>
          </a:p>
          <a:p>
            <a:endParaRPr lang="en-GB">
              <a:ea typeface="Calibri"/>
              <a:cs typeface="Calibri"/>
            </a:endParaRPr>
          </a:p>
          <a:p>
            <a:r>
              <a:rPr lang="en-GB">
                <a:ea typeface="Calibri"/>
                <a:cs typeface="Calibri"/>
              </a:rPr>
              <a:t>Then ask the learners to swap their holistic development activity handout and child case study with another allocated group. Ensure that each group has swapped their information.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82</a:t>
            </a:fld>
            <a:endParaRPr lang="en-GB"/>
          </a:p>
        </p:txBody>
      </p:sp>
    </p:spTree>
    <p:extLst>
      <p:ext uri="{BB962C8B-B14F-4D97-AF65-F5344CB8AC3E}">
        <p14:creationId xmlns:p14="http://schemas.microsoft.com/office/powerpoint/2010/main" val="16502392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83</a:t>
            </a:fld>
            <a:endParaRPr lang="en-GB"/>
          </a:p>
        </p:txBody>
      </p:sp>
    </p:spTree>
    <p:extLst>
      <p:ext uri="{BB962C8B-B14F-4D97-AF65-F5344CB8AC3E}">
        <p14:creationId xmlns:p14="http://schemas.microsoft.com/office/powerpoint/2010/main" val="37623497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85</a:t>
            </a:fld>
            <a:endParaRPr lang="en-GB"/>
          </a:p>
        </p:txBody>
      </p:sp>
    </p:spTree>
    <p:extLst>
      <p:ext uri="{BB962C8B-B14F-4D97-AF65-F5344CB8AC3E}">
        <p14:creationId xmlns:p14="http://schemas.microsoft.com/office/powerpoint/2010/main" val="166657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56C7-9C10-55CA-1909-ED3FCF76B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58A03-D88F-A0D5-A2D9-17AAE7F92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7421F-4E22-0D0E-64A6-981C2700A516}"/>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Advise the learners to ask their mentor from their IP for a daily activity plan for the class. This can be for any day, but ideally one that they have attended so that they can relate to it. This can be a physical copy, photo or scan of the daily activity plan. This will need to be available for use in the next lesson.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Please note that references to the daily activity plan in this resource mean the short-term plan used in any early years educator setting. This term will vary depending upon each setting and </a:t>
            </a:r>
            <a:r>
              <a:rPr lang="en-GB" noProof="0">
                <a:latin typeface="Arial" panose="020B0604020202020204" pitchFamily="34" charset="0"/>
                <a:cs typeface="Arial" panose="020B0604020202020204" pitchFamily="34" charset="0"/>
              </a:rPr>
              <a:t>organisation</a:t>
            </a:r>
            <a:r>
              <a:rPr lang="en-US">
                <a:latin typeface="Arial" panose="020B0604020202020204" pitchFamily="34" charset="0"/>
                <a:cs typeface="Arial" panose="020B0604020202020204" pitchFamily="34" charset="0"/>
              </a:rPr>
              <a:t>. Highlight this to the group and ask them to find out what their IP calls it. The term used reflects the term used in the Employer-set project (ESP). Make sure learners are familiar with the abbreviation. </a:t>
            </a:r>
          </a:p>
        </p:txBody>
      </p:sp>
      <p:sp>
        <p:nvSpPr>
          <p:cNvPr id="4" name="Slide Number Placeholder 3">
            <a:extLst>
              <a:ext uri="{FF2B5EF4-FFF2-40B4-BE49-F238E27FC236}">
                <a16:creationId xmlns:a16="http://schemas.microsoft.com/office/drawing/2014/main" id="{C85324FC-AEDD-822A-AA72-E07B0447D433}"/>
              </a:ext>
            </a:extLst>
          </p:cNvPr>
          <p:cNvSpPr>
            <a:spLocks noGrp="1"/>
          </p:cNvSpPr>
          <p:nvPr>
            <p:ph type="sldNum" sz="quarter" idx="5"/>
          </p:nvPr>
        </p:nvSpPr>
        <p:spPr/>
        <p:txBody>
          <a:bodyPr/>
          <a:lstStyle/>
          <a:p>
            <a:fld id="{9920340D-206C-4C41-A35B-4D72CE2F2B89}" type="slidenum">
              <a:rPr lang="en-GB" smtClean="0"/>
              <a:pPr/>
              <a:t>8</a:t>
            </a:fld>
            <a:endParaRPr lang="en-GB"/>
          </a:p>
        </p:txBody>
      </p:sp>
    </p:spTree>
    <p:extLst>
      <p:ext uri="{BB962C8B-B14F-4D97-AF65-F5344CB8AC3E}">
        <p14:creationId xmlns:p14="http://schemas.microsoft.com/office/powerpoint/2010/main" val="14858810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Advise learners that the environment needs to be rich and have varied space. This means that the resources provided need to stimulating, meet the child’s needs and be open-ended. The reason practitioners need to do this is because children will only develop if they are provided with the resources that help promote the milestones. This ensures that the environment is safe, warm and welcoming for the children because the resources have been well thought out and planned. The practitioner also does this as it is a legal requirement outlined within the statutory framework. </a:t>
            </a:r>
          </a:p>
        </p:txBody>
      </p:sp>
      <p:sp>
        <p:nvSpPr>
          <p:cNvPr id="4" name="Slide Number Placeholder 3"/>
          <p:cNvSpPr>
            <a:spLocks noGrp="1"/>
          </p:cNvSpPr>
          <p:nvPr>
            <p:ph type="sldNum" sz="quarter" idx="5"/>
          </p:nvPr>
        </p:nvSpPr>
        <p:spPr/>
        <p:txBody>
          <a:bodyPr/>
          <a:lstStyle/>
          <a:p>
            <a:fld id="{9920340D-206C-4C41-A35B-4D72CE2F2B89}" type="slidenum">
              <a:rPr lang="en-GB" smtClean="0"/>
              <a:pPr/>
              <a:t>86</a:t>
            </a:fld>
            <a:endParaRPr lang="en-GB"/>
          </a:p>
        </p:txBody>
      </p:sp>
    </p:spTree>
    <p:extLst>
      <p:ext uri="{BB962C8B-B14F-4D97-AF65-F5344CB8AC3E}">
        <p14:creationId xmlns:p14="http://schemas.microsoft.com/office/powerpoint/2010/main" val="15367552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Ensure learners make notes of the examples of indoor and outdoor resources. </a:t>
            </a:r>
          </a:p>
          <a:p>
            <a:r>
              <a:rPr lang="en-US"/>
              <a:t>Ask learners: “What is one indoor and outdoor resource you can recall from your IP?” </a:t>
            </a:r>
          </a:p>
          <a:p>
            <a:endParaRPr lang="en-US">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87</a:t>
            </a:fld>
            <a:endParaRPr lang="en-GB"/>
          </a:p>
        </p:txBody>
      </p:sp>
    </p:spTree>
    <p:extLst>
      <p:ext uri="{BB962C8B-B14F-4D97-AF65-F5344CB8AC3E}">
        <p14:creationId xmlns:p14="http://schemas.microsoft.com/office/powerpoint/2010/main" val="21937258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Ensure learners are given the indoor versus outdoor resources handout. </a:t>
            </a:r>
          </a:p>
          <a:p>
            <a:endParaRPr lang="en-GB">
              <a:latin typeface="Arial" panose="020B0604020202020204" pitchFamily="34" charset="0"/>
              <a:cs typeface="Arial" panose="020B0604020202020204" pitchFamily="34" charset="0"/>
            </a:endParaRPr>
          </a:p>
          <a:p>
            <a:r>
              <a:rPr lang="en-GB" u="none">
                <a:latin typeface="Arial" panose="020B0604020202020204" pitchFamily="34" charset="0"/>
                <a:cs typeface="Arial" panose="020B0604020202020204" pitchFamily="34" charset="0"/>
              </a:rPr>
              <a:t>Answers: How do the resources support children's development? </a:t>
            </a:r>
          </a:p>
          <a:p>
            <a:r>
              <a:rPr lang="en-GB" sz="1200" u="none">
                <a:latin typeface="Arial" panose="020B0604020202020204" pitchFamily="34" charset="0"/>
                <a:cs typeface="Arial" panose="020B0604020202020204" pitchFamily="34" charset="0"/>
              </a:rPr>
              <a:t>Indoor:</a:t>
            </a:r>
            <a:r>
              <a:rPr lang="en-GB" u="none">
                <a:latin typeface="Arial" panose="020B0604020202020204" pitchFamily="34" charset="0"/>
                <a:cs typeface="Arial" panose="020B0604020202020204" pitchFamily="34" charset="0"/>
              </a:rPr>
              <a:t> </a:t>
            </a:r>
          </a:p>
          <a:p>
            <a:r>
              <a:rPr lang="en-GB" sz="1200" u="none">
                <a:latin typeface="Arial" panose="020B0604020202020204" pitchFamily="34" charset="0"/>
                <a:cs typeface="Arial" panose="020B0604020202020204" pitchFamily="34" charset="0"/>
              </a:rPr>
              <a:t>All early years settings should be equipped with varied resources that are diverse in ability and interests.</a:t>
            </a:r>
            <a:r>
              <a:rPr lang="en-GB" u="none">
                <a:latin typeface="Arial" panose="020B0604020202020204" pitchFamily="34" charset="0"/>
                <a:cs typeface="Arial" panose="020B0604020202020204" pitchFamily="34" charset="0"/>
              </a:rPr>
              <a:t> </a:t>
            </a:r>
          </a:p>
          <a:p>
            <a:r>
              <a:rPr lang="en-US" sz="1200" u="none" spc="0">
                <a:solidFill>
                  <a:srgbClr val="000000">
                    <a:alpha val="100000"/>
                  </a:srgbClr>
                </a:solidFill>
                <a:latin typeface="Arial" panose="020B0604020202020204" pitchFamily="34" charset="0"/>
                <a:cs typeface="Arial" panose="020B0604020202020204" pitchFamily="34" charset="0"/>
              </a:rPr>
              <a:t>These resources may include toys, books, art materials, sensory materials and manipulative play items.</a:t>
            </a:r>
          </a:p>
          <a:p>
            <a:r>
              <a:rPr lang="en-US" sz="1200" u="none" spc="0">
                <a:solidFill>
                  <a:srgbClr val="000000">
                    <a:alpha val="100000"/>
                  </a:srgbClr>
                </a:solidFill>
                <a:latin typeface="Arial" panose="020B0604020202020204" pitchFamily="34" charset="0"/>
                <a:cs typeface="Arial" panose="020B0604020202020204" pitchFamily="34" charset="0"/>
              </a:rPr>
              <a:t>The indoor environment should promote active and independent learning, providing children with opportunities to explore, experiment and develop their skills.</a:t>
            </a:r>
            <a:r>
              <a:rPr lang="en-US" u="none">
                <a:solidFill>
                  <a:srgbClr val="000000">
                    <a:alpha val="100000"/>
                  </a:srgbClr>
                </a:solidFill>
                <a:latin typeface="Arial" panose="020B0604020202020204" pitchFamily="34" charset="0"/>
                <a:cs typeface="Arial" panose="020B0604020202020204" pitchFamily="34" charset="0"/>
              </a:rPr>
              <a:t> </a:t>
            </a:r>
            <a:endParaRPr lang="en-US" sz="1200" u="none" spc="0">
              <a:solidFill>
                <a:srgbClr val="000000">
                  <a:alpha val="100000"/>
                </a:srgbClr>
              </a:solidFill>
              <a:latin typeface="Arial" panose="020B0604020202020204" pitchFamily="34" charset="0"/>
              <a:ea typeface="Verdana"/>
              <a:cs typeface="Arial" panose="020B0604020202020204" pitchFamily="34" charset="0"/>
            </a:endParaRPr>
          </a:p>
          <a:p>
            <a:endParaRPr lang="en-US" sz="1200" u="none" spc="0">
              <a:solidFill>
                <a:srgbClr val="000000">
                  <a:alpha val="100000"/>
                </a:srgbClr>
              </a:solidFill>
              <a:latin typeface="Arial" panose="020B0604020202020204" pitchFamily="34" charset="0"/>
              <a:cs typeface="Arial" panose="020B0604020202020204" pitchFamily="34" charset="0"/>
            </a:endParaRPr>
          </a:p>
          <a:p>
            <a:r>
              <a:rPr lang="en-US" sz="1200" u="none" spc="0">
                <a:solidFill>
                  <a:srgbClr val="000000">
                    <a:alpha val="100000"/>
                  </a:srgbClr>
                </a:solidFill>
                <a:latin typeface="Arial" panose="020B0604020202020204" pitchFamily="34" charset="0"/>
                <a:cs typeface="Arial" panose="020B0604020202020204" pitchFamily="34" charset="0"/>
              </a:rPr>
              <a:t>Outdoor:</a:t>
            </a:r>
            <a:r>
              <a:rPr lang="en-US" u="none">
                <a:solidFill>
                  <a:srgbClr val="000000">
                    <a:alpha val="100000"/>
                  </a:srgbClr>
                </a:solidFill>
                <a:latin typeface="Arial" panose="020B0604020202020204" pitchFamily="34" charset="0"/>
                <a:cs typeface="Arial" panose="020B0604020202020204" pitchFamily="34" charset="0"/>
              </a:rPr>
              <a:t> </a:t>
            </a:r>
            <a:endParaRPr lang="en-US" sz="1200" u="none" spc="0">
              <a:solidFill>
                <a:srgbClr val="000000">
                  <a:alpha val="100000"/>
                </a:srgbClr>
              </a:solidFill>
              <a:latin typeface="Arial" panose="020B0604020202020204" pitchFamily="34" charset="0"/>
              <a:ea typeface="Verdana"/>
              <a:cs typeface="Arial" panose="020B0604020202020204" pitchFamily="34" charset="0"/>
            </a:endParaRPr>
          </a:p>
          <a:p>
            <a:r>
              <a:rPr lang="en-US" sz="1200" u="none" spc="0">
                <a:solidFill>
                  <a:srgbClr val="000000">
                    <a:alpha val="100000"/>
                  </a:srgbClr>
                </a:solidFill>
                <a:latin typeface="Arial" panose="020B0604020202020204" pitchFamily="34" charset="0"/>
                <a:cs typeface="Arial" panose="020B0604020202020204" pitchFamily="34" charset="0"/>
              </a:rPr>
              <a:t>All early years setting should place as much emphasis on the outdoor area as on the indoor area.</a:t>
            </a:r>
            <a:r>
              <a:rPr lang="en-US">
                <a:solidFill>
                  <a:srgbClr val="000000">
                    <a:alpha val="100000"/>
                  </a:srgbClr>
                </a:solidFill>
                <a:latin typeface="Arial" panose="020B0604020202020204" pitchFamily="34" charset="0"/>
                <a:cs typeface="Arial" panose="020B0604020202020204" pitchFamily="34" charset="0"/>
              </a:rPr>
              <a:t> </a:t>
            </a:r>
            <a:endParaRPr lang="en-US" sz="1200" u="none" spc="0">
              <a:solidFill>
                <a:srgbClr val="000000">
                  <a:alpha val="100000"/>
                </a:srgbClr>
              </a:solidFill>
              <a:latin typeface="Arial" panose="020B0604020202020204" pitchFamily="34" charset="0"/>
              <a:ea typeface="Verdana"/>
              <a:cs typeface="Arial" panose="020B0604020202020204" pitchFamily="34" charset="0"/>
            </a:endParaRPr>
          </a:p>
          <a:p>
            <a:r>
              <a:rPr lang="en-US" sz="1200" u="none" spc="0">
                <a:solidFill>
                  <a:srgbClr val="000000">
                    <a:alpha val="100000"/>
                  </a:srgbClr>
                </a:solidFill>
                <a:latin typeface="Arial" panose="020B0604020202020204" pitchFamily="34" charset="0"/>
                <a:cs typeface="Arial" panose="020B0604020202020204" pitchFamily="34" charset="0"/>
              </a:rPr>
              <a:t>The resources may include climbing structures, sand and water play areas, natural elements such as plants and trees, and open spaces for running and playing games.</a:t>
            </a:r>
            <a:endParaRPr lang="en-US" sz="1200" u="none" spc="0">
              <a:solidFill>
                <a:srgbClr val="000000">
                  <a:alpha val="100000"/>
                </a:srgbClr>
              </a:solidFill>
              <a:latin typeface="Arial" panose="020B0604020202020204" pitchFamily="34" charset="0"/>
              <a:ea typeface="Verdana"/>
              <a:cs typeface="Arial" panose="020B0604020202020204" pitchFamily="34" charset="0"/>
            </a:endParaRPr>
          </a:p>
          <a:p>
            <a:r>
              <a:rPr lang="en-US" sz="1200" u="none" spc="0">
                <a:solidFill>
                  <a:srgbClr val="000000">
                    <a:alpha val="100000"/>
                  </a:srgbClr>
                </a:solidFill>
                <a:latin typeface="Arial" panose="020B0604020202020204" pitchFamily="34" charset="0"/>
                <a:cs typeface="Arial" panose="020B0604020202020204" pitchFamily="34" charset="0"/>
              </a:rPr>
              <a:t>The outdoor environment should promote physical activity, social interaction and exploration.</a:t>
            </a:r>
            <a:r>
              <a:rPr lang="en-US">
                <a:solidFill>
                  <a:srgbClr val="000000">
                    <a:alpha val="100000"/>
                  </a:srgbClr>
                </a:solidFill>
                <a:latin typeface="Arial" panose="020B0604020202020204" pitchFamily="34" charset="0"/>
                <a:cs typeface="Arial" panose="020B0604020202020204" pitchFamily="34" charset="0"/>
              </a:rPr>
              <a:t> </a:t>
            </a:r>
            <a:endParaRPr lang="en-US" sz="1200" u="none" spc="0">
              <a:solidFill>
                <a:srgbClr val="000000">
                  <a:alpha val="100000"/>
                </a:srgbClr>
              </a:solidFill>
              <a:latin typeface="Arial" panose="020B0604020202020204" pitchFamily="34" charset="0"/>
              <a:ea typeface="Verdana"/>
              <a:cs typeface="Arial" panose="020B0604020202020204" pitchFamily="34" charset="0"/>
            </a:endParaRPr>
          </a:p>
          <a:p>
            <a:endParaRPr lang="en-US" sz="1200" u="none" spc="0">
              <a:solidFill>
                <a:srgbClr val="000000">
                  <a:alpha val="100000"/>
                </a:srgbClr>
              </a:solidFill>
              <a:latin typeface="Arial" panose="020B0604020202020204" pitchFamily="34" charset="0"/>
              <a:cs typeface="Arial" panose="020B0604020202020204" pitchFamily="34" charset="0"/>
            </a:endParaRPr>
          </a:p>
          <a:p>
            <a:r>
              <a:rPr lang="en-US" sz="1200" u="none" spc="0">
                <a:solidFill>
                  <a:srgbClr val="000000">
                    <a:alpha val="100000"/>
                  </a:srgbClr>
                </a:solidFill>
                <a:latin typeface="Arial" panose="020B0604020202020204" pitchFamily="34" charset="0"/>
                <a:cs typeface="Arial" panose="020B0604020202020204" pitchFamily="34" charset="0"/>
              </a:rPr>
              <a:t>To stretch the learns, ask them whether they would </a:t>
            </a:r>
            <a:r>
              <a:rPr lang="en-US">
                <a:solidFill>
                  <a:srgbClr val="000000">
                    <a:alpha val="100000"/>
                  </a:srgbClr>
                </a:solidFill>
                <a:latin typeface="Arial" panose="020B0604020202020204" pitchFamily="34" charset="0"/>
                <a:cs typeface="Arial" panose="020B0604020202020204" pitchFamily="34" charset="0"/>
              </a:rPr>
              <a:t>consider furniture as a resource in the indoor and outdoor learning environment. </a:t>
            </a:r>
            <a:endParaRPr lang="en-GB" sz="1200">
              <a:latin typeface="Arial" panose="020B0604020202020204" pitchFamily="34" charset="0"/>
              <a:cs typeface="Arial" panose="020B0604020202020204" pitchFamily="34" charset="0"/>
            </a:endParaRPr>
          </a:p>
          <a:p>
            <a:endParaRPr lang="en-US">
              <a:latin typeface="Arial" panose="020B0604020202020204" pitchFamily="34" charset="0"/>
              <a:ea typeface="Verdana"/>
              <a:cs typeface="Arial" panose="020B0604020202020204" pitchFamily="34" charset="0"/>
            </a:endParaRPr>
          </a:p>
          <a:p>
            <a:r>
              <a:rPr lang="en-US">
                <a:latin typeface="Verdana"/>
                <a:ea typeface="Verdana"/>
                <a:cs typeface="Calibri"/>
              </a:rPr>
              <a:t>Learners should consider the furniture as a resource to ensure that children have the opportunity to move and access resources independently.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88</a:t>
            </a:fld>
            <a:endParaRPr lang="en-GB"/>
          </a:p>
        </p:txBody>
      </p:sp>
    </p:spTree>
    <p:extLst>
      <p:ext uri="{BB962C8B-B14F-4D97-AF65-F5344CB8AC3E}">
        <p14:creationId xmlns:p14="http://schemas.microsoft.com/office/powerpoint/2010/main" val="4775904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Ensure learners look at the case study age when completing the sticky note so that they consider this when suggesting one indoor and one outdoor resource that could be added.</a:t>
            </a:r>
          </a:p>
        </p:txBody>
      </p:sp>
      <p:sp>
        <p:nvSpPr>
          <p:cNvPr id="4" name="Slide Number Placeholder 3"/>
          <p:cNvSpPr>
            <a:spLocks noGrp="1"/>
          </p:cNvSpPr>
          <p:nvPr>
            <p:ph type="sldNum" sz="quarter" idx="5"/>
          </p:nvPr>
        </p:nvSpPr>
        <p:spPr/>
        <p:txBody>
          <a:bodyPr/>
          <a:lstStyle/>
          <a:p>
            <a:fld id="{9920340D-206C-4C41-A35B-4D72CE2F2B89}" type="slidenum">
              <a:rPr lang="en-GB" smtClean="0"/>
              <a:pPr/>
              <a:t>89</a:t>
            </a:fld>
            <a:endParaRPr lang="en-GB"/>
          </a:p>
        </p:txBody>
      </p:sp>
    </p:spTree>
    <p:extLst>
      <p:ext uri="{BB962C8B-B14F-4D97-AF65-F5344CB8AC3E}">
        <p14:creationId xmlns:p14="http://schemas.microsoft.com/office/powerpoint/2010/main" val="37708198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stretch to learners, ask: “How does a resource impact a child’s or children’s learning outcomes?” </a:t>
            </a:r>
          </a:p>
          <a:p>
            <a:endParaRPr lang="en-GB"/>
          </a:p>
          <a:p>
            <a:r>
              <a:rPr lang="en-GB"/>
              <a:t>Early years practitioners need to consider a number of factors to ensure the resources are appropriate. The practitioner needs to carry out observations and have good partnerships with colleagues and parents. This will allow practitioners to make an informed decision based on accurate information about the child and their needs. This process refers back to the planning cycle from element 8, where a practitioner needs to observe, assess and plan, in accordance with individual children’s needs.  </a:t>
            </a:r>
          </a:p>
          <a:p>
            <a:endParaRPr lang="en-GB"/>
          </a:p>
          <a:p>
            <a:r>
              <a:rPr lang="en-GB"/>
              <a:t>The way in which resources are inclusive can be done in various ways. </a:t>
            </a:r>
          </a:p>
          <a:p>
            <a:r>
              <a:rPr lang="en-GB"/>
              <a:t>Ask the learners, “How can resources be inclusive?” “Can they think of any inclusive resources from IP?” </a:t>
            </a:r>
          </a:p>
          <a:p>
            <a:r>
              <a:rPr lang="en-GB"/>
              <a:t>This information also links back to element 10, which is based upon equality and diversity. Please follow on with the next slide.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90</a:t>
            </a:fld>
            <a:endParaRPr lang="en-GB"/>
          </a:p>
        </p:txBody>
      </p:sp>
    </p:spTree>
    <p:extLst>
      <p:ext uri="{BB962C8B-B14F-4D97-AF65-F5344CB8AC3E}">
        <p14:creationId xmlns:p14="http://schemas.microsoft.com/office/powerpoint/2010/main" val="2848921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Resources need to consider the community that the environment is in, as children need to see representations of themselves and others.</a:t>
            </a:r>
            <a:r>
              <a:rPr lang="en-GB"/>
              <a:t> </a:t>
            </a:r>
            <a:r>
              <a:rPr lang="en-GB" b="0"/>
              <a:t>This allows settings to share first-hand experiences of children, be sensitive to different circumstances and ensure inclusive practice.</a:t>
            </a:r>
            <a:r>
              <a:rPr lang="en-GB"/>
              <a:t> </a:t>
            </a:r>
            <a:endParaRPr lang="en-GB" b="0"/>
          </a:p>
          <a:p>
            <a:r>
              <a:rPr lang="en-GB" b="1"/>
              <a:t>Open-ended resources </a:t>
            </a:r>
            <a:r>
              <a:rPr lang="en-GB" b="0"/>
              <a:t>will allow children to manipulate and interpret their understanding at the stage of development that they are at, meaning that no child or children can be at a disadvantage.</a:t>
            </a:r>
            <a:r>
              <a:rPr lang="en-GB"/>
              <a:t> </a:t>
            </a:r>
            <a:endParaRPr lang="en-GB" b="0">
              <a:ea typeface="Calibri"/>
              <a:cs typeface="Calibri"/>
            </a:endParaRPr>
          </a:p>
          <a:p>
            <a:r>
              <a:rPr lang="en-GB" b="1"/>
              <a:t>Photographs</a:t>
            </a:r>
            <a:r>
              <a:rPr lang="en-GB" b="0"/>
              <a:t> to allow children to identify themselves, others and begin to acknowledge and accept differences.</a:t>
            </a:r>
            <a:r>
              <a:rPr lang="en-GB"/>
              <a:t> </a:t>
            </a:r>
            <a:endParaRPr lang="en-GB" b="1"/>
          </a:p>
          <a:p>
            <a:r>
              <a:rPr lang="en-GB" b="1"/>
              <a:t>Books, posters, small world figures </a:t>
            </a:r>
            <a:r>
              <a:rPr lang="en-GB"/>
              <a:t>that allow children to act out a range of identities and challenge stereotypes. </a:t>
            </a:r>
            <a:endParaRPr lang="en-GB">
              <a:ea typeface="Calibri"/>
              <a:cs typeface="Calibri"/>
            </a:endParaRPr>
          </a:p>
          <a:p>
            <a:r>
              <a:rPr lang="en-GB" b="1"/>
              <a:t>Role-play clothing </a:t>
            </a:r>
            <a:r>
              <a:rPr lang="en-GB"/>
              <a:t>that allows children to play in gender-flexible ways and reflects a diverse culture, community and households. </a:t>
            </a:r>
            <a:endParaRPr lang="en-GB">
              <a:ea typeface="Calibri"/>
              <a:cs typeface="Calibri"/>
            </a:endParaRPr>
          </a:p>
          <a:p>
            <a:r>
              <a:rPr lang="en-GB" b="1"/>
              <a:t>Soft furniture </a:t>
            </a:r>
            <a:r>
              <a:rPr lang="en-GB"/>
              <a:t>as an area where children can relax with possibly some pictures of cultural, community and household representation. </a:t>
            </a:r>
          </a:p>
          <a:p>
            <a:endParaRPr lang="en-GB">
              <a:ea typeface="Calibri"/>
              <a:cs typeface="Calibri"/>
            </a:endParaRPr>
          </a:p>
          <a:p>
            <a:r>
              <a:rPr lang="en-GB"/>
              <a:t>Note: Direct learners to the website for additional reading.</a:t>
            </a:r>
          </a:p>
          <a:p>
            <a:r>
              <a:rPr lang="en-GB">
                <a:hlinkClick r:id="rId3"/>
              </a:rPr>
              <a:t>https://birthto5matters.org.uk/inclusive-practice-and-equalities/</a:t>
            </a:r>
            <a:r>
              <a:rPr lang="en-GB"/>
              <a:t> </a:t>
            </a:r>
            <a:endParaRPr lang="en-GB">
              <a:ea typeface="Calibri"/>
              <a:cs typeface="Calibri"/>
            </a:endParaRPr>
          </a:p>
          <a:p>
            <a:br>
              <a:rPr lang="en-US"/>
            </a:br>
            <a:endParaRPr lang="en-US"/>
          </a:p>
          <a:p>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91</a:t>
            </a:fld>
            <a:endParaRPr lang="en-GB"/>
          </a:p>
        </p:txBody>
      </p:sp>
    </p:spTree>
    <p:extLst>
      <p:ext uri="{BB962C8B-B14F-4D97-AF65-F5344CB8AC3E}">
        <p14:creationId xmlns:p14="http://schemas.microsoft.com/office/powerpoint/2010/main" val="28649032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Facilitate a group discussion based on the question, “Which resource is inclusive?” </a:t>
            </a:r>
          </a:p>
          <a:p>
            <a:r>
              <a:rPr lang="en-GB"/>
              <a:t>Ask the learners “Why?” and “What makes it inclusive?”</a:t>
            </a:r>
            <a:endParaRPr lang="en-GB">
              <a:ea typeface="Calibri"/>
              <a:cs typeface="Calibri"/>
            </a:endParaRPr>
          </a:p>
          <a:p>
            <a:endParaRPr lang="en-GB"/>
          </a:p>
          <a:p>
            <a:r>
              <a:rPr lang="en-GB"/>
              <a:t>To stretch the learners, ask: “How might the non-inclusive resource impact a child’s personal, social and emotional development?” </a:t>
            </a:r>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92</a:t>
            </a:fld>
            <a:endParaRPr lang="en-GB"/>
          </a:p>
        </p:txBody>
      </p:sp>
    </p:spTree>
    <p:extLst>
      <p:ext uri="{BB962C8B-B14F-4D97-AF65-F5344CB8AC3E}">
        <p14:creationId xmlns:p14="http://schemas.microsoft.com/office/powerpoint/2010/main" val="18946554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that learners have access to the internet, e.g. computer, phone, tablet. </a:t>
            </a:r>
          </a:p>
          <a:p>
            <a:r>
              <a:rPr lang="en-GB"/>
              <a:t>Theorists that they may consider: Maria Montessori and her theory of using real-life objects in play. This allows children to learn from hands on, real-life experiences.</a:t>
            </a:r>
          </a:p>
          <a:p>
            <a:r>
              <a:rPr lang="en-GB"/>
              <a:t>Friedrich Froebel and his theory on using natural materials and block play. He believed that block play would help children develop their number, shape and size knowledge. </a:t>
            </a:r>
          </a:p>
          <a:p>
            <a:endParaRPr lang="en-GB">
              <a:cs typeface="Calibri"/>
            </a:endParaRPr>
          </a:p>
          <a:p>
            <a:r>
              <a:rPr lang="en-GB">
                <a:cs typeface="Calibri"/>
              </a:rPr>
              <a:t>Advise the learners that they have 30 minutes to research and prepare feedback.</a:t>
            </a:r>
          </a:p>
        </p:txBody>
      </p:sp>
      <p:sp>
        <p:nvSpPr>
          <p:cNvPr id="4" name="Slide Number Placeholder 3"/>
          <p:cNvSpPr>
            <a:spLocks noGrp="1"/>
          </p:cNvSpPr>
          <p:nvPr>
            <p:ph type="sldNum" sz="quarter" idx="5"/>
          </p:nvPr>
        </p:nvSpPr>
        <p:spPr/>
        <p:txBody>
          <a:bodyPr/>
          <a:lstStyle/>
          <a:p>
            <a:fld id="{9920340D-206C-4C41-A35B-4D72CE2F2B89}" type="slidenum">
              <a:rPr lang="en-GB" smtClean="0"/>
              <a:pPr/>
              <a:t>93</a:t>
            </a:fld>
            <a:endParaRPr lang="en-GB"/>
          </a:p>
        </p:txBody>
      </p:sp>
    </p:spTree>
    <p:extLst>
      <p:ext uri="{BB962C8B-B14F-4D97-AF65-F5344CB8AC3E}">
        <p14:creationId xmlns:p14="http://schemas.microsoft.com/office/powerpoint/2010/main" val="30869841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Remind learners that they have already looked at the ‘Links to educational theory and pedagogy’, so they should </a:t>
            </a:r>
            <a:r>
              <a:rPr lang="en-GB" noProof="0">
                <a:ea typeface="Calibri"/>
                <a:cs typeface="Calibri"/>
              </a:rPr>
              <a:t>prioritise</a:t>
            </a:r>
            <a:r>
              <a:rPr lang="en-US">
                <a:ea typeface="Calibri"/>
                <a:cs typeface="Calibri"/>
              </a:rPr>
              <a:t> the resources section to ensure that they have considered all the information from lessons 10 and 11.</a:t>
            </a:r>
          </a:p>
        </p:txBody>
      </p:sp>
      <p:sp>
        <p:nvSpPr>
          <p:cNvPr id="4" name="Slide Number Placeholder 3"/>
          <p:cNvSpPr>
            <a:spLocks noGrp="1"/>
          </p:cNvSpPr>
          <p:nvPr>
            <p:ph type="sldNum" sz="quarter" idx="5"/>
          </p:nvPr>
        </p:nvSpPr>
        <p:spPr/>
        <p:txBody>
          <a:bodyPr/>
          <a:lstStyle/>
          <a:p>
            <a:fld id="{9920340D-206C-4C41-A35B-4D72CE2F2B89}" type="slidenum">
              <a:rPr lang="en-GB" smtClean="0"/>
              <a:pPr/>
              <a:t>94</a:t>
            </a:fld>
            <a:endParaRPr lang="en-GB"/>
          </a:p>
        </p:txBody>
      </p:sp>
    </p:spTree>
    <p:extLst>
      <p:ext uri="{BB962C8B-B14F-4D97-AF65-F5344CB8AC3E}">
        <p14:creationId xmlns:p14="http://schemas.microsoft.com/office/powerpoint/2010/main" val="162030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96</a:t>
            </a:fld>
            <a:endParaRPr lang="en-GB"/>
          </a:p>
        </p:txBody>
      </p:sp>
    </p:spTree>
    <p:extLst>
      <p:ext uri="{BB962C8B-B14F-4D97-AF65-F5344CB8AC3E}">
        <p14:creationId xmlns:p14="http://schemas.microsoft.com/office/powerpoint/2010/main" val="298336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Identify hazards: This means the practitioner needs to see where and what the hazard is. For example, fire or sharp edges. </a:t>
            </a:r>
          </a:p>
          <a:p>
            <a:r>
              <a:rPr lang="en-US">
                <a:ea typeface="Calibri"/>
                <a:cs typeface="Calibri"/>
              </a:rPr>
              <a:t>Who is at risk?: This means in an early years educational setting, the practitioner, child, colleagues, parents/carers or visitors who enter the space. </a:t>
            </a:r>
          </a:p>
          <a:p>
            <a:r>
              <a:rPr lang="en-US">
                <a:ea typeface="Calibri"/>
                <a:cs typeface="Calibri"/>
              </a:rPr>
              <a:t>Evaluate the risk: This means the practitioner needs to know if it is high, medium or low risk for the person or people it may impact. Then the controlled measures are ways that the practitioner is going to </a:t>
            </a:r>
            <a:r>
              <a:rPr lang="en-US" err="1">
                <a:ea typeface="Calibri"/>
                <a:cs typeface="Calibri"/>
              </a:rPr>
              <a:t>minimise</a:t>
            </a:r>
            <a:r>
              <a:rPr lang="en-US">
                <a:ea typeface="Calibri"/>
                <a:cs typeface="Calibri"/>
              </a:rPr>
              <a:t> or prevent the health and safety risk from occurring. </a:t>
            </a:r>
          </a:p>
          <a:p>
            <a:r>
              <a:rPr lang="en-US">
                <a:ea typeface="Calibri"/>
                <a:cs typeface="Calibri"/>
              </a:rPr>
              <a:t>Record the findings: This means practitioners need to complete a risk assessment form as evidence. They then need to implement them in practice to see whether the controlled measure is going to work or not. </a:t>
            </a:r>
          </a:p>
          <a:p>
            <a:r>
              <a:rPr lang="en-US">
                <a:ea typeface="Calibri"/>
                <a:cs typeface="Calibri"/>
              </a:rPr>
              <a:t>Throughout the activity, term, year, etc., the practitioner will review the measure that they have put in place to see whether or not it is ensuring the children's safety. If it is not, the practitioner needs to look back and change the measures they have put in place.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98</a:t>
            </a:fld>
            <a:endParaRPr lang="en-GB"/>
          </a:p>
        </p:txBody>
      </p:sp>
    </p:spTree>
    <p:extLst>
      <p:ext uri="{BB962C8B-B14F-4D97-AF65-F5344CB8AC3E}">
        <p14:creationId xmlns:p14="http://schemas.microsoft.com/office/powerpoint/2010/main" val="10159371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the learners have enough space to either sit or be as low as the tables in the classroom. </a:t>
            </a:r>
          </a:p>
          <a:p>
            <a:r>
              <a:rPr lang="en-GB"/>
              <a:t>Ensure learners have a notebook to write their risks 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99</a:t>
            </a:fld>
            <a:endParaRPr lang="en-GB"/>
          </a:p>
        </p:txBody>
      </p:sp>
    </p:spTree>
    <p:extLst>
      <p:ext uri="{BB962C8B-B14F-4D97-AF65-F5344CB8AC3E}">
        <p14:creationId xmlns:p14="http://schemas.microsoft.com/office/powerpoint/2010/main" val="19857791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the learners provide feedback, build a list on flipchart/smartboard or whiteboard. </a:t>
            </a:r>
          </a:p>
          <a:p>
            <a:r>
              <a:rPr lang="en-GB"/>
              <a:t>To stretch the learners, ask them: ”Why is it important to identify a hazard from a child’s height?” </a:t>
            </a:r>
            <a:endParaRPr lang="en-GB">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100</a:t>
            </a:fld>
            <a:endParaRPr lang="en-GB"/>
          </a:p>
        </p:txBody>
      </p:sp>
    </p:spTree>
    <p:extLst>
      <p:ext uri="{BB962C8B-B14F-4D97-AF65-F5344CB8AC3E}">
        <p14:creationId xmlns:p14="http://schemas.microsoft.com/office/powerpoint/2010/main" val="3711737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learners understand that a risk assessment is step 3 of the procedure. This is the controlled measure, meaning the way that a practitioner can lower or prevent the risk from occurring or impacting the people at risk.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101</a:t>
            </a:fld>
            <a:endParaRPr lang="en-GB"/>
          </a:p>
        </p:txBody>
      </p:sp>
    </p:spTree>
    <p:extLst>
      <p:ext uri="{BB962C8B-B14F-4D97-AF65-F5344CB8AC3E}">
        <p14:creationId xmlns:p14="http://schemas.microsoft.com/office/powerpoint/2010/main" val="11714746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table demonstrates a typical risk assessment that may take place in an early years setting. </a:t>
            </a:r>
          </a:p>
          <a:p>
            <a:r>
              <a:rPr lang="en-GB"/>
              <a:t>Ask the learners: “Do your IP settings have or use these resources?” </a:t>
            </a:r>
          </a:p>
          <a:p>
            <a:r>
              <a:rPr lang="en-GB"/>
              <a:t>Draw their attention to the assessment that has taken place before the resources have been distributed. This will be something that, as a learner, they may not be a part of or see within their IP.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102</a:t>
            </a:fld>
            <a:endParaRPr lang="en-GB"/>
          </a:p>
        </p:txBody>
      </p:sp>
    </p:spTree>
    <p:extLst>
      <p:ext uri="{BB962C8B-B14F-4D97-AF65-F5344CB8AC3E}">
        <p14:creationId xmlns:p14="http://schemas.microsoft.com/office/powerpoint/2010/main" val="2422113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Distribute the risk assessment handout and ensure learners have a pen to complete it with. </a:t>
            </a:r>
          </a:p>
          <a:p>
            <a:r>
              <a:rPr lang="en-GB"/>
              <a:t>As the learners complete the activity, ensure that each group has used a different hazard to assess risk.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103</a:t>
            </a:fld>
            <a:endParaRPr lang="en-GB"/>
          </a:p>
        </p:txBody>
      </p:sp>
    </p:spTree>
    <p:extLst>
      <p:ext uri="{BB962C8B-B14F-4D97-AF65-F5344CB8AC3E}">
        <p14:creationId xmlns:p14="http://schemas.microsoft.com/office/powerpoint/2010/main" val="10329345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Distribute the IP activity plan that learners began in lesson 6 and made amendments to in lesson 12. Ensure learners have an alternative colour of pen to that they originally used so that they can see the amendments being made.  </a:t>
            </a:r>
          </a:p>
          <a:p>
            <a:r>
              <a:rPr lang="en-GB"/>
              <a:t>Ask the learners: “Have all staff who are in charge of looking after the children been informed of the risk assessment?” </a:t>
            </a:r>
          </a:p>
          <a:p>
            <a:r>
              <a:rPr lang="en-GB"/>
              <a:t>Encourage the learners to use the suggested website from the plan.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104</a:t>
            </a:fld>
            <a:endParaRPr lang="en-GB"/>
          </a:p>
        </p:txBody>
      </p:sp>
    </p:spTree>
    <p:extLst>
      <p:ext uri="{BB962C8B-B14F-4D97-AF65-F5344CB8AC3E}">
        <p14:creationId xmlns:p14="http://schemas.microsoft.com/office/powerpoint/2010/main" val="5248834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will consolidate knowledge and understanding of risk assessment within practice. The discussion and feedback may allow learners to think about their amendments to the IP activity plan and want to change them.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105</a:t>
            </a:fld>
            <a:endParaRPr lang="en-GB"/>
          </a:p>
        </p:txBody>
      </p:sp>
    </p:spTree>
    <p:extLst>
      <p:ext uri="{BB962C8B-B14F-4D97-AF65-F5344CB8AC3E}">
        <p14:creationId xmlns:p14="http://schemas.microsoft.com/office/powerpoint/2010/main" val="13829288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106</a:t>
            </a:fld>
            <a:endParaRPr lang="en-GB"/>
          </a:p>
        </p:txBody>
      </p:sp>
    </p:spTree>
    <p:extLst>
      <p:ext uri="{BB962C8B-B14F-4D97-AF65-F5344CB8AC3E}">
        <p14:creationId xmlns:p14="http://schemas.microsoft.com/office/powerpoint/2010/main" val="35249297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a:p>
        </p:txBody>
      </p:sp>
    </p:spTree>
    <p:extLst>
      <p:ext uri="{BB962C8B-B14F-4D97-AF65-F5344CB8AC3E}">
        <p14:creationId xmlns:p14="http://schemas.microsoft.com/office/powerpoint/2010/main" val="3317539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59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39580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7970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85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1034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9221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14260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1198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27809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19845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705932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949161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266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63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3270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649" r:id="rId11"/>
    <p:sldLayoutId id="2147483701" r:id="rId12"/>
    <p:sldLayoutId id="2147483690" r:id="rId13"/>
    <p:sldLayoutId id="2147483693" r:id="rId14"/>
    <p:sldLayoutId id="2147483697" r:id="rId15"/>
    <p:sldLayoutId id="2147483727" r:id="rId16"/>
    <p:sldLayoutId id="2147483728" r:id="rId17"/>
    <p:sldLayoutId id="2147483729" r:id="rId18"/>
    <p:sldLayoutId id="2147483730" r:id="rId19"/>
    <p:sldLayoutId id="2147483731" r:id="rId20"/>
    <p:sldLayoutId id="2147483747" r:id="rId21"/>
    <p:sldLayoutId id="2147483748" r:id="rId22"/>
    <p:sldLayoutId id="2147483749" r:id="rId23"/>
    <p:sldLayoutId id="2147483750" r:id="rId24"/>
    <p:sldLayoutId id="2147483751" r:id="rId25"/>
    <p:sldLayoutId id="2147483672" r:id="rId26"/>
    <p:sldLayoutId id="2147483698" r:id="rId27"/>
    <p:sldLayoutId id="2147483699" r:id="rId28"/>
    <p:sldLayoutId id="2147483680" r:id="rId29"/>
    <p:sldLayoutId id="2147483681" r:id="rId30"/>
    <p:sldLayoutId id="2147483660" r:id="rId31"/>
    <p:sldLayoutId id="2147483650" r:id="rId32"/>
    <p:sldLayoutId id="2147483661" r:id="rId33"/>
    <p:sldLayoutId id="2147483708" r:id="rId34"/>
    <p:sldLayoutId id="2147483753" r:id="rId35"/>
    <p:sldLayoutId id="2147483754" r:id="rId36"/>
    <p:sldLayoutId id="2147483755" r:id="rId37"/>
    <p:sldLayoutId id="2147483756" r:id="rId38"/>
    <p:sldLayoutId id="2147483665" r:id="rId39"/>
    <p:sldLayoutId id="2147483664" r:id="rId40"/>
    <p:sldLayoutId id="2147483757" r:id="rId41"/>
    <p:sldLayoutId id="2147483758" r:id="rId42"/>
    <p:sldLayoutId id="2147483759" r:id="rId43"/>
    <p:sldLayoutId id="2147483760" r:id="rId44"/>
    <p:sldLayoutId id="2147483761" r:id="rId45"/>
    <p:sldLayoutId id="2147483762" r:id="rId46"/>
    <p:sldLayoutId id="2147483668" r:id="rId47"/>
    <p:sldLayoutId id="2147483666" r:id="rId48"/>
    <p:sldLayoutId id="2147483671" r:id="rId49"/>
    <p:sldLayoutId id="2147483669" r:id="rId50"/>
    <p:sldLayoutId id="2147483670"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8.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2.xml"/><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6.xml"/><Relationship Id="rId1" Type="http://schemas.openxmlformats.org/officeDocument/2006/relationships/slideLayout" Target="../slideLayouts/slideLayout40.xml"/><Relationship Id="rId4" Type="http://schemas.openxmlformats.org/officeDocument/2006/relationships/image" Target="../media/image30.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p:txBody>
          <a:bodyPr/>
          <a:lstStyle/>
          <a:p>
            <a:r>
              <a:rPr lang="en-US" sz="3200">
                <a:cs typeface="Arial"/>
              </a:rPr>
              <a:t>TRIP</a:t>
            </a:r>
          </a:p>
        </p:txBody>
      </p:sp>
      <p:sp>
        <p:nvSpPr>
          <p:cNvPr id="5" name="Subtitle 4">
            <a:extLst>
              <a:ext uri="{FF2B5EF4-FFF2-40B4-BE49-F238E27FC236}">
                <a16:creationId xmlns:a16="http://schemas.microsoft.com/office/drawing/2014/main" id="{018CF2F5-A1B0-D65A-8EC9-8849B46D078E}"/>
              </a:ext>
            </a:extLst>
          </p:cNvPr>
          <p:cNvSpPr>
            <a:spLocks noGrp="1"/>
          </p:cNvSpPr>
          <p:nvPr>
            <p:ph type="subTitle" idx="1"/>
          </p:nvPr>
        </p:nvSpPr>
        <p:spPr>
          <a:xfrm>
            <a:off x="3888720" y="3629420"/>
            <a:ext cx="4805486" cy="1242000"/>
          </a:xfrm>
        </p:spPr>
        <p:txBody>
          <a:bodyPr/>
          <a:lstStyle/>
          <a:p>
            <a:pPr>
              <a:lnSpc>
                <a:spcPct val="100000"/>
              </a:lnSpc>
            </a:pPr>
            <a:r>
              <a:rPr lang="en-US" sz="2400">
                <a:cs typeface="Arial"/>
              </a:rPr>
              <a:t>Materials to support the early years educator holistic delivery</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280D5-EE31-4145-B5B3-E0F5134FE2D5}"/>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3" name="Title 2">
            <a:extLst>
              <a:ext uri="{FF2B5EF4-FFF2-40B4-BE49-F238E27FC236}">
                <a16:creationId xmlns:a16="http://schemas.microsoft.com/office/drawing/2014/main" id="{468B7FA5-9786-4F6C-986E-D82363700695}"/>
              </a:ext>
            </a:extLst>
          </p:cNvPr>
          <p:cNvSpPr>
            <a:spLocks noGrp="1"/>
          </p:cNvSpPr>
          <p:nvPr>
            <p:ph type="title"/>
          </p:nvPr>
        </p:nvSpPr>
        <p:spPr>
          <a:xfrm>
            <a:off x="251520" y="411510"/>
            <a:ext cx="8437563" cy="699425"/>
          </a:xfrm>
        </p:spPr>
        <p:txBody>
          <a:bodyPr>
            <a:normAutofit/>
          </a:bodyPr>
          <a:lstStyle/>
          <a:p>
            <a:pPr>
              <a:lnSpc>
                <a:spcPct val="120000"/>
              </a:lnSpc>
            </a:pPr>
            <a:r>
              <a:rPr lang="en-GB" sz="3200"/>
              <a:t>Recap activity</a:t>
            </a:r>
          </a:p>
        </p:txBody>
      </p:sp>
      <p:sp>
        <p:nvSpPr>
          <p:cNvPr id="6" name="TextBox 5">
            <a:extLst>
              <a:ext uri="{FF2B5EF4-FFF2-40B4-BE49-F238E27FC236}">
                <a16:creationId xmlns:a16="http://schemas.microsoft.com/office/drawing/2014/main" id="{0A663BA2-F048-40E1-9091-7E113AC21A48}"/>
              </a:ext>
            </a:extLst>
          </p:cNvPr>
          <p:cNvSpPr txBox="1"/>
          <p:nvPr/>
        </p:nvSpPr>
        <p:spPr>
          <a:xfrm>
            <a:off x="251520" y="1131590"/>
            <a:ext cx="8614320" cy="3610540"/>
          </a:xfrm>
          <a:prstGeom prst="rect">
            <a:avLst/>
          </a:prstGeom>
          <a:noFill/>
        </p:spPr>
        <p:txBody>
          <a:bodyPr wrap="square" lIns="0" tIns="0" rIns="0" bIns="0" rtlCol="0" anchor="t">
            <a:spAutoFit/>
          </a:bodyPr>
          <a:lstStyle/>
          <a:p>
            <a:pPr>
              <a:lnSpc>
                <a:spcPct val="120000"/>
              </a:lnSpc>
            </a:pPr>
            <a:r>
              <a:rPr lang="en-GB" sz="2400"/>
              <a:t>In your allocated activity group:</a:t>
            </a:r>
          </a:p>
          <a:p>
            <a:pPr marL="514350" indent="-514350">
              <a:lnSpc>
                <a:spcPct val="120000"/>
              </a:lnSpc>
              <a:buAutoNum type="arabicPeriod"/>
            </a:pPr>
            <a:r>
              <a:rPr lang="en-GB" sz="2400">
                <a:cs typeface="Arial"/>
              </a:rPr>
              <a:t>Discuss the characteristics of a good activity plan; recap knowledge from the previous lesson and information gathered from your IP.</a:t>
            </a:r>
          </a:p>
          <a:p>
            <a:pPr marL="514350" indent="-514350">
              <a:lnSpc>
                <a:spcPct val="120000"/>
              </a:lnSpc>
              <a:buAutoNum type="arabicPeriod"/>
            </a:pPr>
            <a:r>
              <a:rPr lang="en-GB" sz="2400">
                <a:cs typeface="Arial"/>
              </a:rPr>
              <a:t>Allocate a spokesperson and feed back to the whole group one characteristic of a good activity plan.</a:t>
            </a:r>
          </a:p>
          <a:p>
            <a:pPr>
              <a:lnSpc>
                <a:spcPct val="120000"/>
              </a:lnSpc>
            </a:pPr>
            <a:endParaRPr lang="en-GB" sz="2700">
              <a:cs typeface="Arial"/>
            </a:endParaRPr>
          </a:p>
          <a:p>
            <a:pPr>
              <a:lnSpc>
                <a:spcPct val="120000"/>
              </a:lnSpc>
            </a:pPr>
            <a:endParaRPr lang="en-GB" sz="2700">
              <a:solidFill>
                <a:srgbClr val="FF0000"/>
              </a:solidFill>
              <a:cs typeface="Arial"/>
            </a:endParaRPr>
          </a:p>
        </p:txBody>
      </p:sp>
      <p:sp>
        <p:nvSpPr>
          <p:cNvPr id="5" name="Footer Placeholder 4">
            <a:extLst>
              <a:ext uri="{FF2B5EF4-FFF2-40B4-BE49-F238E27FC236}">
                <a16:creationId xmlns:a16="http://schemas.microsoft.com/office/drawing/2014/main" id="{51C76BB3-A5CC-45F8-A760-ECD8BCC995C0}"/>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7715795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404D4-E74A-402D-A71A-794FC8130116}"/>
              </a:ext>
            </a:extLst>
          </p:cNvPr>
          <p:cNvSpPr>
            <a:spLocks noGrp="1"/>
          </p:cNvSpPr>
          <p:nvPr>
            <p:ph type="sldNum" sz="quarter" idx="11"/>
          </p:nvPr>
        </p:nvSpPr>
        <p:spPr/>
        <p:txBody>
          <a:bodyPr/>
          <a:lstStyle/>
          <a:p>
            <a:fld id="{DA2C159E-F13C-4A85-9A41-E7669D3E0D70}" type="slidenum">
              <a:rPr lang="en-GB" smtClean="0"/>
              <a:pPr/>
              <a:t>100</a:t>
            </a:fld>
            <a:endParaRPr lang="en-GB"/>
          </a:p>
        </p:txBody>
      </p:sp>
      <p:sp>
        <p:nvSpPr>
          <p:cNvPr id="3" name="Title 2">
            <a:extLst>
              <a:ext uri="{FF2B5EF4-FFF2-40B4-BE49-F238E27FC236}">
                <a16:creationId xmlns:a16="http://schemas.microsoft.com/office/drawing/2014/main" id="{1020617D-024B-4BF4-AE34-ED8CE5475DD6}"/>
              </a:ext>
            </a:extLst>
          </p:cNvPr>
          <p:cNvSpPr>
            <a:spLocks noGrp="1"/>
          </p:cNvSpPr>
          <p:nvPr>
            <p:ph type="title"/>
          </p:nvPr>
        </p:nvSpPr>
        <p:spPr>
          <a:xfrm>
            <a:off x="234000" y="356461"/>
            <a:ext cx="8370022" cy="689059"/>
          </a:xfrm>
        </p:spPr>
        <p:txBody>
          <a:bodyPr>
            <a:normAutofit/>
          </a:bodyPr>
          <a:lstStyle/>
          <a:p>
            <a:r>
              <a:rPr lang="en-GB" sz="3200"/>
              <a:t>Discussion: Hazards in the classroom</a:t>
            </a:r>
          </a:p>
        </p:txBody>
      </p:sp>
      <p:sp>
        <p:nvSpPr>
          <p:cNvPr id="4" name="Text Placeholder 3">
            <a:extLst>
              <a:ext uri="{FF2B5EF4-FFF2-40B4-BE49-F238E27FC236}">
                <a16:creationId xmlns:a16="http://schemas.microsoft.com/office/drawing/2014/main" id="{06F4BDA6-A6D3-4DD8-AAB0-6CFE7F2F45CB}"/>
              </a:ext>
            </a:extLst>
          </p:cNvPr>
          <p:cNvSpPr>
            <a:spLocks noGrp="1"/>
          </p:cNvSpPr>
          <p:nvPr>
            <p:ph type="body" sz="quarter" idx="12"/>
          </p:nvPr>
        </p:nvSpPr>
        <p:spPr>
          <a:xfrm>
            <a:off x="234000" y="1220668"/>
            <a:ext cx="7667625" cy="2096866"/>
          </a:xfrm>
        </p:spPr>
        <p:txBody>
          <a:bodyPr vert="horz" lIns="0" tIns="0" rIns="0" bIns="0" rtlCol="0" anchor="t">
            <a:noAutofit/>
          </a:bodyPr>
          <a:lstStyle/>
          <a:p>
            <a:pPr marL="457200" indent="-457200" algn="l" rtl="0" fontAlgn="base">
              <a:lnSpc>
                <a:spcPct val="120000"/>
              </a:lnSpc>
              <a:buFont typeface="+mj-lt"/>
              <a:buAutoNum type="arabicPeriod"/>
            </a:pPr>
            <a:r>
              <a:rPr lang="en-US" sz="2400" b="0" i="0" u="none" strike="noStrike">
                <a:solidFill>
                  <a:srgbClr val="000000"/>
                </a:solidFill>
                <a:effectLst/>
              </a:rPr>
              <a:t>Feed back to the whole class. </a:t>
            </a:r>
            <a:r>
              <a:rPr lang="en-US" sz="2400" b="0" i="0">
                <a:solidFill>
                  <a:srgbClr val="000000"/>
                </a:solidFill>
                <a:effectLst/>
              </a:rPr>
              <a:t>​</a:t>
            </a:r>
            <a:endParaRPr lang="en-US" sz="2400" b="0" i="0">
              <a:solidFill>
                <a:srgbClr val="000000"/>
              </a:solidFill>
              <a:effectLst/>
              <a:cs typeface="Arial"/>
            </a:endParaRPr>
          </a:p>
          <a:p>
            <a:pPr marL="457200" indent="-457200" fontAlgn="base">
              <a:lnSpc>
                <a:spcPct val="120000"/>
              </a:lnSpc>
              <a:buFont typeface="+mj-lt"/>
              <a:buAutoNum type="arabicPeriod"/>
            </a:pPr>
            <a:r>
              <a:rPr lang="en-US" sz="2400" b="0" i="0" u="none" strike="noStrike">
                <a:solidFill>
                  <a:srgbClr val="000000"/>
                </a:solidFill>
                <a:effectLst/>
              </a:rPr>
              <a:t>Discuss why the hazards identified are </a:t>
            </a:r>
            <a:r>
              <a:rPr lang="en-US" sz="2400">
                <a:solidFill>
                  <a:srgbClr val="000000"/>
                </a:solidFill>
              </a:rPr>
              <a:t>a risk to children.</a:t>
            </a:r>
          </a:p>
          <a:p>
            <a:pPr marL="457200" indent="-457200">
              <a:lnSpc>
                <a:spcPct val="120000"/>
              </a:lnSpc>
              <a:buFont typeface="+mj-lt"/>
              <a:buAutoNum type="arabicPeriod"/>
            </a:pPr>
            <a:r>
              <a:rPr lang="en-GB" sz="2400">
                <a:solidFill>
                  <a:srgbClr val="000000"/>
                </a:solidFill>
                <a:effectLst/>
                <a:ea typeface="Arial" panose="020B0604020202020204" pitchFamily="34" charset="0"/>
                <a:cs typeface="Arial" panose="020B0604020202020204" pitchFamily="34" charset="0"/>
              </a:rPr>
              <a:t>Discuss the potential level of risk.</a:t>
            </a:r>
            <a:endParaRPr lang="en-GB" sz="2400">
              <a:effectLst/>
              <a:ea typeface="Calibri" panose="020F0502020204030204" pitchFamily="34" charset="0"/>
              <a:cs typeface="Arial" panose="020B0604020202020204" pitchFamily="34" charset="0"/>
            </a:endParaRPr>
          </a:p>
          <a:p>
            <a:r>
              <a:rPr lang="en-GB" sz="1800">
                <a:solidFill>
                  <a:srgbClr val="000000"/>
                </a:solidFill>
                <a:effectLst/>
                <a:latin typeface="Arial" panose="020B0604020202020204" pitchFamily="34" charset="0"/>
                <a:ea typeface="Arial" panose="020B0604020202020204" pitchFamily="34" charset="0"/>
              </a:rPr>
              <a:t> </a:t>
            </a:r>
            <a:endParaRPr lang="en-US" sz="2400" b="0" i="0">
              <a:solidFill>
                <a:srgbClr val="000000"/>
              </a:solidFill>
              <a:effectLst/>
              <a:cs typeface="Arial"/>
            </a:endParaRPr>
          </a:p>
          <a:p>
            <a:endParaRPr lang="en-GB"/>
          </a:p>
        </p:txBody>
      </p:sp>
      <p:sp>
        <p:nvSpPr>
          <p:cNvPr id="6" name="Footer Placeholder 4">
            <a:extLst>
              <a:ext uri="{FF2B5EF4-FFF2-40B4-BE49-F238E27FC236}">
                <a16:creationId xmlns:a16="http://schemas.microsoft.com/office/drawing/2014/main" id="{A3C3CB3A-2BF5-BC93-CF30-A2078C45D7B5}"/>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6246860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DDFEB8-A6CE-4DA9-A135-B79DA235373F}"/>
              </a:ext>
            </a:extLst>
          </p:cNvPr>
          <p:cNvSpPr>
            <a:spLocks noGrp="1"/>
          </p:cNvSpPr>
          <p:nvPr>
            <p:ph type="sldNum" sz="quarter" idx="11"/>
          </p:nvPr>
        </p:nvSpPr>
        <p:spPr/>
        <p:txBody>
          <a:bodyPr/>
          <a:lstStyle/>
          <a:p>
            <a:fld id="{DA2C159E-F13C-4A85-9A41-E7669D3E0D70}" type="slidenum">
              <a:rPr lang="en-GB" smtClean="0"/>
              <a:pPr/>
              <a:t>101</a:t>
            </a:fld>
            <a:endParaRPr lang="en-GB"/>
          </a:p>
        </p:txBody>
      </p:sp>
      <p:sp>
        <p:nvSpPr>
          <p:cNvPr id="3" name="Title 2">
            <a:extLst>
              <a:ext uri="{FF2B5EF4-FFF2-40B4-BE49-F238E27FC236}">
                <a16:creationId xmlns:a16="http://schemas.microsoft.com/office/drawing/2014/main" id="{43AA8F0F-62B2-4DC4-BE4C-90F9BDEE9323}"/>
              </a:ext>
            </a:extLst>
          </p:cNvPr>
          <p:cNvSpPr>
            <a:spLocks noGrp="1"/>
          </p:cNvSpPr>
          <p:nvPr>
            <p:ph type="title"/>
          </p:nvPr>
        </p:nvSpPr>
        <p:spPr>
          <a:xfrm>
            <a:off x="234000" y="321190"/>
            <a:ext cx="8437563" cy="699425"/>
          </a:xfrm>
        </p:spPr>
        <p:txBody>
          <a:bodyPr>
            <a:normAutofit/>
          </a:bodyPr>
          <a:lstStyle/>
          <a:p>
            <a:r>
              <a:rPr lang="en-GB" sz="3200"/>
              <a:t>Risk assessments</a:t>
            </a:r>
          </a:p>
        </p:txBody>
      </p:sp>
      <p:sp>
        <p:nvSpPr>
          <p:cNvPr id="4" name="Text Placeholder 3">
            <a:extLst>
              <a:ext uri="{FF2B5EF4-FFF2-40B4-BE49-F238E27FC236}">
                <a16:creationId xmlns:a16="http://schemas.microsoft.com/office/drawing/2014/main" id="{454A3E02-C00C-4C1A-A794-F9CC0FE07773}"/>
              </a:ext>
            </a:extLst>
          </p:cNvPr>
          <p:cNvSpPr>
            <a:spLocks noGrp="1"/>
          </p:cNvSpPr>
          <p:nvPr>
            <p:ph type="body" sz="quarter" idx="12"/>
          </p:nvPr>
        </p:nvSpPr>
        <p:spPr>
          <a:xfrm>
            <a:off x="233362" y="770963"/>
            <a:ext cx="7667625" cy="3601574"/>
          </a:xfrm>
        </p:spPr>
        <p:txBody>
          <a:bodyPr/>
          <a:lstStyle/>
          <a:p>
            <a:pPr>
              <a:lnSpc>
                <a:spcPct val="120000"/>
              </a:lnSpc>
            </a:pPr>
            <a:r>
              <a:rPr lang="en-GB"/>
              <a:t>Under the Management of Health and Safety at Work Regulations 1999, all settings must have a risk assessment process. </a:t>
            </a:r>
          </a:p>
          <a:p>
            <a:pPr>
              <a:lnSpc>
                <a:spcPct val="120000"/>
              </a:lnSpc>
            </a:pPr>
            <a:endParaRPr lang="en-GB"/>
          </a:p>
          <a:p>
            <a:pPr>
              <a:lnSpc>
                <a:spcPct val="120000"/>
              </a:lnSpc>
            </a:pPr>
            <a:r>
              <a:rPr lang="en-GB"/>
              <a:t>The head teacher is responsible for risk assessing an educational setting, but the practitioner is responsible for risk assessing activities and resources. </a:t>
            </a:r>
          </a:p>
        </p:txBody>
      </p:sp>
      <p:sp>
        <p:nvSpPr>
          <p:cNvPr id="6" name="Footer Placeholder 4">
            <a:extLst>
              <a:ext uri="{FF2B5EF4-FFF2-40B4-BE49-F238E27FC236}">
                <a16:creationId xmlns:a16="http://schemas.microsoft.com/office/drawing/2014/main" id="{DE14658D-4F85-1D63-FA88-1096C3918B3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3394631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5AF93-AB41-40B5-9C10-A60DCCD7F852}"/>
              </a:ext>
            </a:extLst>
          </p:cNvPr>
          <p:cNvSpPr>
            <a:spLocks noGrp="1"/>
          </p:cNvSpPr>
          <p:nvPr>
            <p:ph type="sldNum" sz="quarter" idx="11"/>
          </p:nvPr>
        </p:nvSpPr>
        <p:spPr/>
        <p:txBody>
          <a:bodyPr/>
          <a:lstStyle/>
          <a:p>
            <a:fld id="{DA2C159E-F13C-4A85-9A41-E7669D3E0D70}" type="slidenum">
              <a:rPr lang="en-GB" smtClean="0"/>
              <a:pPr/>
              <a:t>102</a:t>
            </a:fld>
            <a:endParaRPr lang="en-GB"/>
          </a:p>
        </p:txBody>
      </p:sp>
      <p:sp>
        <p:nvSpPr>
          <p:cNvPr id="3" name="Title 2">
            <a:extLst>
              <a:ext uri="{FF2B5EF4-FFF2-40B4-BE49-F238E27FC236}">
                <a16:creationId xmlns:a16="http://schemas.microsoft.com/office/drawing/2014/main" id="{D7477831-2E1B-498E-96D6-CE987CCDF88B}"/>
              </a:ext>
            </a:extLst>
          </p:cNvPr>
          <p:cNvSpPr>
            <a:spLocks noGrp="1"/>
          </p:cNvSpPr>
          <p:nvPr>
            <p:ph type="title"/>
          </p:nvPr>
        </p:nvSpPr>
        <p:spPr>
          <a:xfrm>
            <a:off x="234000" y="393484"/>
            <a:ext cx="8437563" cy="699425"/>
          </a:xfrm>
        </p:spPr>
        <p:txBody>
          <a:bodyPr>
            <a:normAutofit/>
          </a:bodyPr>
          <a:lstStyle/>
          <a:p>
            <a:r>
              <a:rPr lang="en-GB" sz="3200"/>
              <a:t>Risk assessment</a:t>
            </a:r>
          </a:p>
        </p:txBody>
      </p:sp>
      <p:sp>
        <p:nvSpPr>
          <p:cNvPr id="4" name="Text Placeholder 3">
            <a:extLst>
              <a:ext uri="{FF2B5EF4-FFF2-40B4-BE49-F238E27FC236}">
                <a16:creationId xmlns:a16="http://schemas.microsoft.com/office/drawing/2014/main" id="{09B568E6-956D-4323-A9BA-DE22E2656F27}"/>
              </a:ext>
            </a:extLst>
          </p:cNvPr>
          <p:cNvSpPr>
            <a:spLocks noGrp="1"/>
          </p:cNvSpPr>
          <p:nvPr>
            <p:ph type="body" sz="quarter" idx="12"/>
          </p:nvPr>
        </p:nvSpPr>
        <p:spPr>
          <a:xfrm>
            <a:off x="234000" y="835260"/>
            <a:ext cx="7667625" cy="1469633"/>
          </a:xfrm>
        </p:spPr>
        <p:txBody>
          <a:bodyPr/>
          <a:lstStyle/>
          <a:p>
            <a:r>
              <a:rPr lang="en-GB"/>
              <a:t>In early years, there are various things to risk assess such as: play equipment, slips or trips, electrical equipment, nappy changing, food safety and fire safety. </a:t>
            </a:r>
          </a:p>
          <a:p>
            <a:endParaRPr lang="en-GB"/>
          </a:p>
          <a:p>
            <a:endParaRPr lang="en-GB"/>
          </a:p>
        </p:txBody>
      </p:sp>
      <p:graphicFrame>
        <p:nvGraphicFramePr>
          <p:cNvPr id="6" name="Table 6">
            <a:extLst>
              <a:ext uri="{FF2B5EF4-FFF2-40B4-BE49-F238E27FC236}">
                <a16:creationId xmlns:a16="http://schemas.microsoft.com/office/drawing/2014/main" id="{3DA6087D-B3F6-4439-BB6D-42313D99A0C8}"/>
              </a:ext>
            </a:extLst>
          </p:cNvPr>
          <p:cNvGraphicFramePr>
            <a:graphicFrameLocks noGrp="1"/>
          </p:cNvGraphicFramePr>
          <p:nvPr>
            <p:extLst>
              <p:ext uri="{D42A27DB-BD31-4B8C-83A1-F6EECF244321}">
                <p14:modId xmlns:p14="http://schemas.microsoft.com/office/powerpoint/2010/main" val="1637025426"/>
              </p:ext>
            </p:extLst>
          </p:nvPr>
        </p:nvGraphicFramePr>
        <p:xfrm>
          <a:off x="797114" y="2304893"/>
          <a:ext cx="7613994" cy="2382520"/>
        </p:xfrm>
        <a:graphic>
          <a:graphicData uri="http://schemas.openxmlformats.org/drawingml/2006/table">
            <a:tbl>
              <a:tblPr firstRow="1" bandRow="1">
                <a:tableStyleId>{5C22544A-7EE6-4342-B048-85BDC9FD1C3A}</a:tableStyleId>
              </a:tblPr>
              <a:tblGrid>
                <a:gridCol w="2384394">
                  <a:extLst>
                    <a:ext uri="{9D8B030D-6E8A-4147-A177-3AD203B41FA5}">
                      <a16:colId xmlns:a16="http://schemas.microsoft.com/office/drawing/2014/main" val="1760816769"/>
                    </a:ext>
                  </a:extLst>
                </a:gridCol>
                <a:gridCol w="2335120">
                  <a:extLst>
                    <a:ext uri="{9D8B030D-6E8A-4147-A177-3AD203B41FA5}">
                      <a16:colId xmlns:a16="http://schemas.microsoft.com/office/drawing/2014/main" val="258928464"/>
                    </a:ext>
                  </a:extLst>
                </a:gridCol>
                <a:gridCol w="2894480">
                  <a:extLst>
                    <a:ext uri="{9D8B030D-6E8A-4147-A177-3AD203B41FA5}">
                      <a16:colId xmlns:a16="http://schemas.microsoft.com/office/drawing/2014/main" val="1029872402"/>
                    </a:ext>
                  </a:extLst>
                </a:gridCol>
              </a:tblGrid>
              <a:tr h="370840">
                <a:tc>
                  <a:txBody>
                    <a:bodyPr/>
                    <a:lstStyle/>
                    <a:p>
                      <a:r>
                        <a:rPr lang="en-GB"/>
                        <a:t>Hazard</a:t>
                      </a:r>
                    </a:p>
                  </a:txBody>
                  <a:tcPr/>
                </a:tc>
                <a:tc>
                  <a:txBody>
                    <a:bodyPr/>
                    <a:lstStyle/>
                    <a:p>
                      <a:r>
                        <a:rPr lang="en-GB"/>
                        <a:t>Who?</a:t>
                      </a:r>
                    </a:p>
                  </a:txBody>
                  <a:tcPr/>
                </a:tc>
                <a:tc>
                  <a:txBody>
                    <a:bodyPr/>
                    <a:lstStyle/>
                    <a:p>
                      <a:r>
                        <a:rPr lang="en-GB"/>
                        <a:t>Controlled measure</a:t>
                      </a:r>
                    </a:p>
                  </a:txBody>
                  <a:tcPr/>
                </a:tc>
                <a:extLst>
                  <a:ext uri="{0D108BD9-81ED-4DB2-BD59-A6C34878D82A}">
                    <a16:rowId xmlns:a16="http://schemas.microsoft.com/office/drawing/2014/main" val="2046931614"/>
                  </a:ext>
                </a:extLst>
              </a:tr>
              <a:tr h="370840">
                <a:tc>
                  <a:txBody>
                    <a:bodyPr/>
                    <a:lstStyle/>
                    <a:p>
                      <a:r>
                        <a:rPr lang="en-GB" sz="1800"/>
                        <a:t>Milk crates, tyres, tubing, etc., are often encouraged as part of creative play. </a:t>
                      </a:r>
                    </a:p>
                  </a:txBody>
                  <a:tcPr/>
                </a:tc>
                <a:tc>
                  <a:txBody>
                    <a:bodyPr/>
                    <a:lstStyle/>
                    <a:p>
                      <a:r>
                        <a:rPr lang="en-GB"/>
                        <a:t>Children access the resources. </a:t>
                      </a:r>
                    </a:p>
                    <a:p>
                      <a:r>
                        <a:rPr lang="en-GB"/>
                        <a:t>The adult supporting the movement of the resources. </a:t>
                      </a:r>
                    </a:p>
                  </a:txBody>
                  <a:tcPr/>
                </a:tc>
                <a:tc>
                  <a:txBody>
                    <a:bodyPr/>
                    <a:lstStyle/>
                    <a:p>
                      <a:r>
                        <a:rPr lang="en-GB"/>
                        <a:t>Close supervision at all times. Supervising members of staff are strategically placed. All play equipment and surfacing are visually checked on a daily basis.</a:t>
                      </a:r>
                    </a:p>
                  </a:txBody>
                  <a:tcPr/>
                </a:tc>
                <a:extLst>
                  <a:ext uri="{0D108BD9-81ED-4DB2-BD59-A6C34878D82A}">
                    <a16:rowId xmlns:a16="http://schemas.microsoft.com/office/drawing/2014/main" val="756059114"/>
                  </a:ext>
                </a:extLst>
              </a:tr>
            </a:tbl>
          </a:graphicData>
        </a:graphic>
      </p:graphicFrame>
      <p:sp>
        <p:nvSpPr>
          <p:cNvPr id="7" name="Footer Placeholder 4">
            <a:extLst>
              <a:ext uri="{FF2B5EF4-FFF2-40B4-BE49-F238E27FC236}">
                <a16:creationId xmlns:a16="http://schemas.microsoft.com/office/drawing/2014/main" id="{23E14E49-B2E6-2B08-A403-42E1BAEFC12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2107830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68F19-A044-4D91-A0F6-9D528F5AA6A8}"/>
              </a:ext>
            </a:extLst>
          </p:cNvPr>
          <p:cNvSpPr>
            <a:spLocks noGrp="1"/>
          </p:cNvSpPr>
          <p:nvPr>
            <p:ph type="sldNum" sz="quarter" idx="11"/>
          </p:nvPr>
        </p:nvSpPr>
        <p:spPr/>
        <p:txBody>
          <a:bodyPr/>
          <a:lstStyle/>
          <a:p>
            <a:fld id="{DA2C159E-F13C-4A85-9A41-E7669D3E0D70}" type="slidenum">
              <a:rPr lang="en-GB" smtClean="0"/>
              <a:pPr/>
              <a:t>103</a:t>
            </a:fld>
            <a:endParaRPr lang="en-GB"/>
          </a:p>
        </p:txBody>
      </p:sp>
      <p:sp>
        <p:nvSpPr>
          <p:cNvPr id="3" name="Title 2">
            <a:extLst>
              <a:ext uri="{FF2B5EF4-FFF2-40B4-BE49-F238E27FC236}">
                <a16:creationId xmlns:a16="http://schemas.microsoft.com/office/drawing/2014/main" id="{0773782A-F7B0-4527-8C05-74F35E57E5F1}"/>
              </a:ext>
            </a:extLst>
          </p:cNvPr>
          <p:cNvSpPr>
            <a:spLocks noGrp="1"/>
          </p:cNvSpPr>
          <p:nvPr>
            <p:ph type="title"/>
          </p:nvPr>
        </p:nvSpPr>
        <p:spPr>
          <a:xfrm>
            <a:off x="234000" y="487242"/>
            <a:ext cx="8437563" cy="699425"/>
          </a:xfrm>
        </p:spPr>
        <p:txBody>
          <a:bodyPr>
            <a:normAutofit/>
          </a:bodyPr>
          <a:lstStyle/>
          <a:p>
            <a:r>
              <a:rPr lang="en-GB" sz="3200"/>
              <a:t>Activity: Classroom risk assessment </a:t>
            </a:r>
          </a:p>
        </p:txBody>
      </p:sp>
      <p:sp>
        <p:nvSpPr>
          <p:cNvPr id="4" name="Text Placeholder 3">
            <a:extLst>
              <a:ext uri="{FF2B5EF4-FFF2-40B4-BE49-F238E27FC236}">
                <a16:creationId xmlns:a16="http://schemas.microsoft.com/office/drawing/2014/main" id="{38EACA27-4854-4EEF-BFD6-9275AE692556}"/>
              </a:ext>
            </a:extLst>
          </p:cNvPr>
          <p:cNvSpPr>
            <a:spLocks noGrp="1"/>
          </p:cNvSpPr>
          <p:nvPr>
            <p:ph type="body" sz="quarter" idx="12"/>
          </p:nvPr>
        </p:nvSpPr>
        <p:spPr>
          <a:xfrm>
            <a:off x="252751" y="1356647"/>
            <a:ext cx="7667625" cy="2610919"/>
          </a:xfrm>
        </p:spPr>
        <p:txBody>
          <a:bodyPr vert="horz" lIns="0" tIns="0" rIns="0" bIns="0" rtlCol="0" anchor="t">
            <a:noAutofit/>
          </a:bodyPr>
          <a:lstStyle/>
          <a:p>
            <a:pPr>
              <a:lnSpc>
                <a:spcPct val="120000"/>
              </a:lnSpc>
            </a:pPr>
            <a:r>
              <a:rPr lang="en-GB" sz="2400"/>
              <a:t>In allocated groups, discuss and pick one hazard identified. </a:t>
            </a:r>
            <a:endParaRPr lang="en-GB" sz="2400">
              <a:cs typeface="Arial"/>
            </a:endParaRPr>
          </a:p>
          <a:p>
            <a:pPr>
              <a:lnSpc>
                <a:spcPct val="120000"/>
              </a:lnSpc>
            </a:pPr>
            <a:endParaRPr lang="en-GB" sz="2400"/>
          </a:p>
          <a:p>
            <a:pPr>
              <a:lnSpc>
                <a:spcPct val="120000"/>
              </a:lnSpc>
            </a:pPr>
            <a:r>
              <a:rPr lang="en-GB" sz="2400"/>
              <a:t>Complete the risk assessment. </a:t>
            </a:r>
          </a:p>
          <a:p>
            <a:pPr>
              <a:lnSpc>
                <a:spcPct val="120000"/>
              </a:lnSpc>
            </a:pPr>
            <a:endParaRPr lang="en-GB" sz="2400">
              <a:cs typeface="Arial"/>
            </a:endParaRPr>
          </a:p>
          <a:p>
            <a:pPr>
              <a:lnSpc>
                <a:spcPct val="120000"/>
              </a:lnSpc>
            </a:pPr>
            <a:r>
              <a:rPr lang="en-US" sz="2400">
                <a:solidFill>
                  <a:srgbClr val="000000"/>
                </a:solidFill>
              </a:rPr>
              <a:t>Present </a:t>
            </a:r>
            <a:r>
              <a:rPr lang="en-US" sz="2400" b="0" i="0" u="none" strike="noStrike">
                <a:solidFill>
                  <a:srgbClr val="000000"/>
                </a:solidFill>
                <a:effectLst/>
              </a:rPr>
              <a:t>to the whole class.</a:t>
            </a:r>
            <a:endParaRPr lang="en-GB" sz="2400">
              <a:cs typeface="Arial"/>
            </a:endParaRPr>
          </a:p>
        </p:txBody>
      </p:sp>
      <p:sp>
        <p:nvSpPr>
          <p:cNvPr id="6" name="Footer Placeholder 4">
            <a:extLst>
              <a:ext uri="{FF2B5EF4-FFF2-40B4-BE49-F238E27FC236}">
                <a16:creationId xmlns:a16="http://schemas.microsoft.com/office/drawing/2014/main" id="{ED8E1E0D-5CB9-DA6E-FAAB-710D2702D518}"/>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852886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59EE30-D5C1-4A58-9E62-CE5C8C9A040C}"/>
              </a:ext>
            </a:extLst>
          </p:cNvPr>
          <p:cNvSpPr>
            <a:spLocks noGrp="1"/>
          </p:cNvSpPr>
          <p:nvPr>
            <p:ph type="sldNum" sz="quarter" idx="11"/>
          </p:nvPr>
        </p:nvSpPr>
        <p:spPr/>
        <p:txBody>
          <a:bodyPr/>
          <a:lstStyle/>
          <a:p>
            <a:fld id="{DA2C159E-F13C-4A85-9A41-E7669D3E0D70}" type="slidenum">
              <a:rPr lang="en-GB" smtClean="0"/>
              <a:pPr/>
              <a:t>104</a:t>
            </a:fld>
            <a:endParaRPr lang="en-GB"/>
          </a:p>
        </p:txBody>
      </p:sp>
      <p:sp>
        <p:nvSpPr>
          <p:cNvPr id="3" name="Title 2">
            <a:extLst>
              <a:ext uri="{FF2B5EF4-FFF2-40B4-BE49-F238E27FC236}">
                <a16:creationId xmlns:a16="http://schemas.microsoft.com/office/drawing/2014/main" id="{4C5E6C11-9FD1-4A51-BF61-94DFCFFCA81E}"/>
              </a:ext>
            </a:extLst>
          </p:cNvPr>
          <p:cNvSpPr>
            <a:spLocks noGrp="1"/>
          </p:cNvSpPr>
          <p:nvPr>
            <p:ph type="title"/>
          </p:nvPr>
        </p:nvSpPr>
        <p:spPr>
          <a:xfrm>
            <a:off x="234000" y="579246"/>
            <a:ext cx="8437563" cy="699425"/>
          </a:xfrm>
        </p:spPr>
        <p:txBody>
          <a:bodyPr>
            <a:normAutofit/>
          </a:bodyPr>
          <a:lstStyle/>
          <a:p>
            <a:r>
              <a:rPr lang="en-GB" sz="3200"/>
              <a:t>Activity: Update IP activity plan v6</a:t>
            </a:r>
          </a:p>
        </p:txBody>
      </p:sp>
      <p:sp>
        <p:nvSpPr>
          <p:cNvPr id="4" name="Text Placeholder 3">
            <a:extLst>
              <a:ext uri="{FF2B5EF4-FFF2-40B4-BE49-F238E27FC236}">
                <a16:creationId xmlns:a16="http://schemas.microsoft.com/office/drawing/2014/main" id="{4B125DC4-F805-40EB-9DBD-009BBE27B810}"/>
              </a:ext>
            </a:extLst>
          </p:cNvPr>
          <p:cNvSpPr>
            <a:spLocks noGrp="1"/>
          </p:cNvSpPr>
          <p:nvPr>
            <p:ph type="body" sz="quarter" idx="12"/>
          </p:nvPr>
        </p:nvSpPr>
        <p:spPr>
          <a:xfrm>
            <a:off x="234000" y="1130400"/>
            <a:ext cx="7667625" cy="1281600"/>
          </a:xfrm>
        </p:spPr>
        <p:txBody>
          <a:bodyPr vert="horz" lIns="0" tIns="0" rIns="0" bIns="0" rtlCol="0" anchor="t">
            <a:noAutofit/>
          </a:bodyPr>
          <a:lstStyle/>
          <a:p>
            <a:pPr>
              <a:lnSpc>
                <a:spcPct val="120000"/>
              </a:lnSpc>
            </a:pPr>
            <a:r>
              <a:rPr lang="en-GB" sz="2400">
                <a:cs typeface="Arial"/>
              </a:rPr>
              <a:t>Update the ‘Hazards, risks and controls' section of the IP activity plan.</a:t>
            </a:r>
            <a:endParaRPr lang="en-US" sz="2400">
              <a:cs typeface="Arial"/>
            </a:endParaRPr>
          </a:p>
          <a:p>
            <a:endParaRPr lang="en-US">
              <a:cs typeface="Arial"/>
            </a:endParaRPr>
          </a:p>
          <a:p>
            <a:endParaRPr lang="en-GB" sz="2800">
              <a:cs typeface="Arial"/>
            </a:endParaRPr>
          </a:p>
        </p:txBody>
      </p:sp>
      <p:sp>
        <p:nvSpPr>
          <p:cNvPr id="6" name="Footer Placeholder 4">
            <a:extLst>
              <a:ext uri="{FF2B5EF4-FFF2-40B4-BE49-F238E27FC236}">
                <a16:creationId xmlns:a16="http://schemas.microsoft.com/office/drawing/2014/main" id="{2DB488C8-70CB-D10B-7424-92FE2FBE359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8019944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080F0-327A-4E1E-A7E7-1403C82D1296}"/>
              </a:ext>
            </a:extLst>
          </p:cNvPr>
          <p:cNvSpPr>
            <a:spLocks noGrp="1"/>
          </p:cNvSpPr>
          <p:nvPr>
            <p:ph type="sldNum" sz="quarter" idx="11"/>
          </p:nvPr>
        </p:nvSpPr>
        <p:spPr/>
        <p:txBody>
          <a:bodyPr/>
          <a:lstStyle/>
          <a:p>
            <a:fld id="{DA2C159E-F13C-4A85-9A41-E7669D3E0D70}" type="slidenum">
              <a:rPr lang="en-GB" smtClean="0"/>
              <a:pPr/>
              <a:t>105</a:t>
            </a:fld>
            <a:endParaRPr lang="en-GB"/>
          </a:p>
        </p:txBody>
      </p:sp>
      <p:sp>
        <p:nvSpPr>
          <p:cNvPr id="3" name="Title 2">
            <a:extLst>
              <a:ext uri="{FF2B5EF4-FFF2-40B4-BE49-F238E27FC236}">
                <a16:creationId xmlns:a16="http://schemas.microsoft.com/office/drawing/2014/main" id="{C0CC5928-9B97-425D-8AB0-97DDD295F379}"/>
              </a:ext>
            </a:extLst>
          </p:cNvPr>
          <p:cNvSpPr>
            <a:spLocks noGrp="1"/>
          </p:cNvSpPr>
          <p:nvPr>
            <p:ph type="title"/>
          </p:nvPr>
        </p:nvSpPr>
        <p:spPr/>
        <p:txBody>
          <a:bodyPr>
            <a:normAutofit/>
          </a:bodyPr>
          <a:lstStyle/>
          <a:p>
            <a:r>
              <a:rPr lang="en-GB" sz="3200"/>
              <a:t>Next steps</a:t>
            </a:r>
          </a:p>
        </p:txBody>
      </p:sp>
      <p:sp>
        <p:nvSpPr>
          <p:cNvPr id="4" name="Text Placeholder 3">
            <a:extLst>
              <a:ext uri="{FF2B5EF4-FFF2-40B4-BE49-F238E27FC236}">
                <a16:creationId xmlns:a16="http://schemas.microsoft.com/office/drawing/2014/main" id="{F2746CAA-C0F4-4099-9EB3-FE25EB9DD580}"/>
              </a:ext>
            </a:extLst>
          </p:cNvPr>
          <p:cNvSpPr>
            <a:spLocks noGrp="1"/>
          </p:cNvSpPr>
          <p:nvPr>
            <p:ph type="body" sz="quarter" idx="12"/>
          </p:nvPr>
        </p:nvSpPr>
        <p:spPr>
          <a:xfrm>
            <a:off x="234000" y="986400"/>
            <a:ext cx="7667625" cy="1807200"/>
          </a:xfrm>
        </p:spPr>
        <p:txBody>
          <a:bodyPr vert="horz" lIns="0" tIns="0" rIns="0" bIns="0" rtlCol="0" anchor="t">
            <a:noAutofit/>
          </a:bodyPr>
          <a:lstStyle/>
          <a:p>
            <a:pPr>
              <a:lnSpc>
                <a:spcPct val="120000"/>
              </a:lnSpc>
            </a:pPr>
            <a:r>
              <a:rPr lang="en-GB" sz="2400">
                <a:cs typeface="Arial"/>
              </a:rPr>
              <a:t>Discuss with IP mentor the hazards, risks and controls suggested in the IP activity plan. </a:t>
            </a:r>
            <a:endParaRPr lang="en-US" sz="2400">
              <a:cs typeface="Arial"/>
            </a:endParaRPr>
          </a:p>
          <a:p>
            <a:pPr>
              <a:lnSpc>
                <a:spcPct val="120000"/>
              </a:lnSpc>
            </a:pPr>
            <a:endParaRPr lang="en-GB" sz="2400">
              <a:cs typeface="Arial"/>
            </a:endParaRPr>
          </a:p>
          <a:p>
            <a:pPr>
              <a:lnSpc>
                <a:spcPct val="120000"/>
              </a:lnSpc>
            </a:pPr>
            <a:r>
              <a:rPr lang="en-GB" sz="2400">
                <a:cs typeface="Arial"/>
              </a:rPr>
              <a:t>Update the digital version of the IP activity plan. </a:t>
            </a:r>
            <a:endParaRPr lang="en-US" sz="2400">
              <a:cs typeface="Arial"/>
            </a:endParaRPr>
          </a:p>
          <a:p>
            <a:endParaRPr lang="en-GB">
              <a:cs typeface="Arial"/>
            </a:endParaRPr>
          </a:p>
        </p:txBody>
      </p:sp>
      <p:sp>
        <p:nvSpPr>
          <p:cNvPr id="6" name="Footer Placeholder 4">
            <a:extLst>
              <a:ext uri="{FF2B5EF4-FFF2-40B4-BE49-F238E27FC236}">
                <a16:creationId xmlns:a16="http://schemas.microsoft.com/office/drawing/2014/main" id="{EA4D7C8D-E72E-B7A8-4175-9DF5D15C008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0353356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Practitioners as a resource</a:t>
            </a:r>
          </a:p>
        </p:txBody>
      </p:sp>
    </p:spTree>
    <p:extLst>
      <p:ext uri="{BB962C8B-B14F-4D97-AF65-F5344CB8AC3E}">
        <p14:creationId xmlns:p14="http://schemas.microsoft.com/office/powerpoint/2010/main" val="33069963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39D45-0261-43DE-B3EA-66B0947EEF44}"/>
              </a:ext>
            </a:extLst>
          </p:cNvPr>
          <p:cNvSpPr>
            <a:spLocks noGrp="1"/>
          </p:cNvSpPr>
          <p:nvPr>
            <p:ph type="sldNum" sz="quarter" idx="11"/>
          </p:nvPr>
        </p:nvSpPr>
        <p:spPr/>
        <p:txBody>
          <a:bodyPr/>
          <a:lstStyle/>
          <a:p>
            <a:fld id="{DA2C159E-F13C-4A85-9A41-E7669D3E0D70}" type="slidenum">
              <a:rPr lang="en-GB" smtClean="0"/>
              <a:pPr/>
              <a:t>107</a:t>
            </a:fld>
            <a:endParaRPr lang="en-GB"/>
          </a:p>
        </p:txBody>
      </p:sp>
      <p:sp>
        <p:nvSpPr>
          <p:cNvPr id="3" name="Title 2">
            <a:extLst>
              <a:ext uri="{FF2B5EF4-FFF2-40B4-BE49-F238E27FC236}">
                <a16:creationId xmlns:a16="http://schemas.microsoft.com/office/drawing/2014/main" id="{28AA7473-74E4-41CB-919E-B2EEA6A6BA96}"/>
              </a:ext>
            </a:extLst>
          </p:cNvPr>
          <p:cNvSpPr>
            <a:spLocks noGrp="1"/>
          </p:cNvSpPr>
          <p:nvPr>
            <p:ph type="title"/>
          </p:nvPr>
        </p:nvSpPr>
        <p:spPr>
          <a:xfrm>
            <a:off x="234000" y="368490"/>
            <a:ext cx="8437563" cy="601297"/>
          </a:xfrm>
        </p:spPr>
        <p:txBody>
          <a:bodyPr>
            <a:normAutofit/>
          </a:bodyPr>
          <a:lstStyle/>
          <a:p>
            <a:r>
              <a:rPr lang="en-GB" sz="3200"/>
              <a:t>Activity: Responsibilities at IP? </a:t>
            </a:r>
          </a:p>
        </p:txBody>
      </p:sp>
      <p:sp>
        <p:nvSpPr>
          <p:cNvPr id="4" name="Text Placeholder 3">
            <a:extLst>
              <a:ext uri="{FF2B5EF4-FFF2-40B4-BE49-F238E27FC236}">
                <a16:creationId xmlns:a16="http://schemas.microsoft.com/office/drawing/2014/main" id="{0E6AEB6C-0FDB-4CFA-9484-4333C6614A6D}"/>
              </a:ext>
            </a:extLst>
          </p:cNvPr>
          <p:cNvSpPr>
            <a:spLocks noGrp="1"/>
          </p:cNvSpPr>
          <p:nvPr>
            <p:ph type="body" sz="quarter" idx="12"/>
          </p:nvPr>
        </p:nvSpPr>
        <p:spPr>
          <a:xfrm>
            <a:off x="234000" y="1156823"/>
            <a:ext cx="7667625" cy="1686462"/>
          </a:xfrm>
        </p:spPr>
        <p:txBody>
          <a:bodyPr vert="horz" lIns="0" tIns="0" rIns="0" bIns="0" rtlCol="0" anchor="t">
            <a:noAutofit/>
          </a:bodyPr>
          <a:lstStyle/>
          <a:p>
            <a:pPr marL="514350" indent="-514350">
              <a:lnSpc>
                <a:spcPct val="120000"/>
              </a:lnSpc>
              <a:buAutoNum type="arabicPeriod"/>
            </a:pPr>
            <a:r>
              <a:rPr lang="en-GB" sz="2400"/>
              <a:t>Individually, on a sticky note write a list of responsibilities at IP setting.</a:t>
            </a:r>
            <a:endParaRPr lang="en-GB" sz="2400">
              <a:cs typeface="Arial"/>
            </a:endParaRPr>
          </a:p>
          <a:p>
            <a:pPr marL="514350" indent="-514350">
              <a:lnSpc>
                <a:spcPct val="120000"/>
              </a:lnSpc>
              <a:buAutoNum type="arabicPeriod"/>
            </a:pPr>
            <a:r>
              <a:rPr lang="en-GB" sz="2400"/>
              <a:t>Swap sticky notes with a peer and highlight similarities in responsibilities. </a:t>
            </a:r>
            <a:endParaRPr lang="en-GB" sz="2400">
              <a:cs typeface="Arial"/>
            </a:endParaRPr>
          </a:p>
          <a:p>
            <a:endParaRPr lang="en-GB"/>
          </a:p>
        </p:txBody>
      </p:sp>
      <p:sp>
        <p:nvSpPr>
          <p:cNvPr id="6" name="Footer Placeholder 4">
            <a:extLst>
              <a:ext uri="{FF2B5EF4-FFF2-40B4-BE49-F238E27FC236}">
                <a16:creationId xmlns:a16="http://schemas.microsoft.com/office/drawing/2014/main" id="{9FCECEFA-8B5E-4116-7C20-5A43B927D5CC}"/>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3586787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080F0-327A-4E1E-A7E7-1403C82D1296}"/>
              </a:ext>
            </a:extLst>
          </p:cNvPr>
          <p:cNvSpPr>
            <a:spLocks noGrp="1"/>
          </p:cNvSpPr>
          <p:nvPr>
            <p:ph type="sldNum" sz="quarter" idx="11"/>
          </p:nvPr>
        </p:nvSpPr>
        <p:spPr/>
        <p:txBody>
          <a:bodyPr/>
          <a:lstStyle/>
          <a:p>
            <a:fld id="{DA2C159E-F13C-4A85-9A41-E7669D3E0D70}" type="slidenum">
              <a:rPr lang="en-GB" smtClean="0"/>
              <a:pPr/>
              <a:t>108</a:t>
            </a:fld>
            <a:endParaRPr lang="en-GB"/>
          </a:p>
        </p:txBody>
      </p:sp>
      <p:sp>
        <p:nvSpPr>
          <p:cNvPr id="3" name="Title 2">
            <a:extLst>
              <a:ext uri="{FF2B5EF4-FFF2-40B4-BE49-F238E27FC236}">
                <a16:creationId xmlns:a16="http://schemas.microsoft.com/office/drawing/2014/main" id="{C0CC5928-9B97-425D-8AB0-97DDD295F379}"/>
              </a:ext>
            </a:extLst>
          </p:cNvPr>
          <p:cNvSpPr>
            <a:spLocks noGrp="1"/>
          </p:cNvSpPr>
          <p:nvPr>
            <p:ph type="title"/>
          </p:nvPr>
        </p:nvSpPr>
        <p:spPr>
          <a:xfrm>
            <a:off x="234000" y="393900"/>
            <a:ext cx="8437563" cy="699425"/>
          </a:xfrm>
        </p:spPr>
        <p:txBody>
          <a:bodyPr>
            <a:normAutofit/>
          </a:bodyPr>
          <a:lstStyle/>
          <a:p>
            <a:r>
              <a:rPr lang="en-GB" sz="3200"/>
              <a:t>The role of the practitioner </a:t>
            </a:r>
          </a:p>
        </p:txBody>
      </p:sp>
      <p:sp>
        <p:nvSpPr>
          <p:cNvPr id="4" name="Text Placeholder 3">
            <a:extLst>
              <a:ext uri="{FF2B5EF4-FFF2-40B4-BE49-F238E27FC236}">
                <a16:creationId xmlns:a16="http://schemas.microsoft.com/office/drawing/2014/main" id="{F2746CAA-C0F4-4099-9EB3-FE25EB9DD580}"/>
              </a:ext>
            </a:extLst>
          </p:cNvPr>
          <p:cNvSpPr>
            <a:spLocks noGrp="1"/>
          </p:cNvSpPr>
          <p:nvPr>
            <p:ph type="body" sz="quarter" idx="12"/>
          </p:nvPr>
        </p:nvSpPr>
        <p:spPr>
          <a:xfrm>
            <a:off x="234000" y="986400"/>
            <a:ext cx="7667625" cy="1807200"/>
          </a:xfrm>
        </p:spPr>
        <p:txBody>
          <a:bodyPr/>
          <a:lstStyle/>
          <a:p>
            <a:pPr>
              <a:lnSpc>
                <a:spcPct val="120000"/>
              </a:lnSpc>
            </a:pPr>
            <a:r>
              <a:rPr lang="en-GB" sz="2400"/>
              <a:t>An early years practitioner must respond to a child’s and children’s emergent needs and interests to guide their development. </a:t>
            </a:r>
          </a:p>
          <a:p>
            <a:pPr>
              <a:lnSpc>
                <a:spcPct val="120000"/>
              </a:lnSpc>
            </a:pPr>
            <a:endParaRPr lang="en-GB" sz="2400"/>
          </a:p>
          <a:p>
            <a:pPr>
              <a:lnSpc>
                <a:spcPct val="120000"/>
              </a:lnSpc>
            </a:pPr>
            <a:r>
              <a:rPr lang="en-GB" sz="2400"/>
              <a:t>To do this, an early years practitioner needs a secure knowledge of child development. They must understand the stages of development and how children learn through play. </a:t>
            </a:r>
          </a:p>
        </p:txBody>
      </p:sp>
      <p:sp>
        <p:nvSpPr>
          <p:cNvPr id="6" name="Footer Placeholder 4">
            <a:extLst>
              <a:ext uri="{FF2B5EF4-FFF2-40B4-BE49-F238E27FC236}">
                <a16:creationId xmlns:a16="http://schemas.microsoft.com/office/drawing/2014/main" id="{02DB2286-C9A0-4E2B-4993-42EEE1770AE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926981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6C935-528F-4073-AF68-FA3498374504}"/>
              </a:ext>
            </a:extLst>
          </p:cNvPr>
          <p:cNvSpPr>
            <a:spLocks noGrp="1"/>
          </p:cNvSpPr>
          <p:nvPr>
            <p:ph type="sldNum" sz="quarter" idx="11"/>
          </p:nvPr>
        </p:nvSpPr>
        <p:spPr/>
        <p:txBody>
          <a:bodyPr/>
          <a:lstStyle/>
          <a:p>
            <a:fld id="{DA2C159E-F13C-4A85-9A41-E7669D3E0D70}" type="slidenum">
              <a:rPr lang="en-GB" smtClean="0"/>
              <a:pPr/>
              <a:t>109</a:t>
            </a:fld>
            <a:endParaRPr lang="en-GB"/>
          </a:p>
        </p:txBody>
      </p:sp>
      <p:sp>
        <p:nvSpPr>
          <p:cNvPr id="3" name="Title 2">
            <a:extLst>
              <a:ext uri="{FF2B5EF4-FFF2-40B4-BE49-F238E27FC236}">
                <a16:creationId xmlns:a16="http://schemas.microsoft.com/office/drawing/2014/main" id="{95EE1C6E-1788-4F98-92EC-FFAA2186A7A0}"/>
              </a:ext>
            </a:extLst>
          </p:cNvPr>
          <p:cNvSpPr>
            <a:spLocks noGrp="1"/>
          </p:cNvSpPr>
          <p:nvPr>
            <p:ph type="title"/>
          </p:nvPr>
        </p:nvSpPr>
        <p:spPr>
          <a:xfrm>
            <a:off x="234000" y="367131"/>
            <a:ext cx="8437563" cy="699425"/>
          </a:xfrm>
        </p:spPr>
        <p:txBody>
          <a:bodyPr>
            <a:normAutofit/>
          </a:bodyPr>
          <a:lstStyle/>
          <a:p>
            <a:r>
              <a:rPr lang="en-GB" sz="3200"/>
              <a:t>Activity: Peer snapshot observations</a:t>
            </a:r>
          </a:p>
        </p:txBody>
      </p:sp>
      <p:sp>
        <p:nvSpPr>
          <p:cNvPr id="4" name="Text Placeholder 3">
            <a:extLst>
              <a:ext uri="{FF2B5EF4-FFF2-40B4-BE49-F238E27FC236}">
                <a16:creationId xmlns:a16="http://schemas.microsoft.com/office/drawing/2014/main" id="{7BD2135B-8F7B-4430-A44E-BFA45C0D09BD}"/>
              </a:ext>
            </a:extLst>
          </p:cNvPr>
          <p:cNvSpPr>
            <a:spLocks noGrp="1"/>
          </p:cNvSpPr>
          <p:nvPr>
            <p:ph type="body" sz="quarter" idx="12"/>
          </p:nvPr>
        </p:nvSpPr>
        <p:spPr/>
        <p:txBody>
          <a:bodyPr vert="horz" lIns="0" tIns="0" rIns="0" bIns="0" rtlCol="0" anchor="t">
            <a:noAutofit/>
          </a:bodyPr>
          <a:lstStyle/>
          <a:p>
            <a:pPr>
              <a:lnSpc>
                <a:spcPct val="120000"/>
              </a:lnSpc>
            </a:pPr>
            <a:r>
              <a:rPr lang="en-GB" sz="2400"/>
              <a:t>In allocated pairs, </a:t>
            </a:r>
            <a:r>
              <a:rPr lang="en-GB" sz="2400">
                <a:effectLst/>
                <a:ea typeface="Arial" panose="020B0604020202020204" pitchFamily="34" charset="0"/>
                <a:cs typeface="Arial" panose="020B0604020202020204" pitchFamily="34" charset="0"/>
              </a:rPr>
              <a:t>complete the Maths game activity </a:t>
            </a:r>
          </a:p>
          <a:p>
            <a:pPr>
              <a:lnSpc>
                <a:spcPct val="120000"/>
              </a:lnSpc>
            </a:pPr>
            <a:endParaRPr lang="en-GB" sz="2400">
              <a:ea typeface="Arial" panose="020B0604020202020204" pitchFamily="34" charset="0"/>
              <a:cs typeface="Arial" panose="020B0604020202020204" pitchFamily="34" charset="0"/>
            </a:endParaRPr>
          </a:p>
          <a:p>
            <a:pPr>
              <a:lnSpc>
                <a:spcPct val="120000"/>
              </a:lnSpc>
            </a:pPr>
            <a:r>
              <a:rPr lang="en-GB" sz="2400">
                <a:ea typeface="Arial" panose="020B0604020202020204" pitchFamily="34" charset="0"/>
                <a:cs typeface="Arial" panose="020B0604020202020204" pitchFamily="34" charset="0"/>
              </a:rPr>
              <a:t>O</a:t>
            </a:r>
            <a:r>
              <a:rPr lang="en-GB" sz="2400">
                <a:effectLst/>
                <a:ea typeface="Arial" panose="020B0604020202020204" pitchFamily="34" charset="0"/>
                <a:cs typeface="Arial" panose="020B0604020202020204" pitchFamily="34" charset="0"/>
              </a:rPr>
              <a:t>ne pair completes the Peer snapshot observation handout while the other pair completes the Maths game.</a:t>
            </a:r>
          </a:p>
          <a:p>
            <a:pPr>
              <a:lnSpc>
                <a:spcPct val="120000"/>
              </a:lnSpc>
            </a:pPr>
            <a:endParaRPr lang="en-GB" sz="2400">
              <a:ea typeface="Arial" panose="020B0604020202020204" pitchFamily="34" charset="0"/>
              <a:cs typeface="Arial" panose="020B0604020202020204" pitchFamily="34" charset="0"/>
            </a:endParaRPr>
          </a:p>
          <a:p>
            <a:pPr>
              <a:lnSpc>
                <a:spcPct val="120000"/>
              </a:lnSpc>
            </a:pPr>
            <a:r>
              <a:rPr lang="en-GB" sz="2400">
                <a:effectLst/>
                <a:ea typeface="Arial" panose="020B0604020202020204" pitchFamily="34" charset="0"/>
                <a:cs typeface="Arial" panose="020B0604020202020204" pitchFamily="34" charset="0"/>
              </a:rPr>
              <a:t>Swap once complete.</a:t>
            </a:r>
            <a:endParaRPr lang="en-GB" sz="2400">
              <a:effectLst/>
              <a:ea typeface="Calibri" panose="020F0502020204030204" pitchFamily="34" charset="0"/>
              <a:cs typeface="Arial" panose="020B0604020202020204" pitchFamily="34" charset="0"/>
            </a:endParaRPr>
          </a:p>
          <a:p>
            <a:pPr>
              <a:lnSpc>
                <a:spcPct val="100000"/>
              </a:lnSpc>
            </a:pPr>
            <a:endParaRPr lang="en-GB" sz="2400"/>
          </a:p>
          <a:p>
            <a:pPr marL="514350" indent="-514350">
              <a:lnSpc>
                <a:spcPct val="100000"/>
              </a:lnSpc>
              <a:buAutoNum type="arabicPeriod"/>
            </a:pPr>
            <a:endParaRPr lang="en-GB" sz="2400">
              <a:cs typeface="Arial"/>
            </a:endParaRPr>
          </a:p>
          <a:p>
            <a:endParaRPr lang="en-GB">
              <a:cs typeface="Arial"/>
            </a:endParaRPr>
          </a:p>
        </p:txBody>
      </p:sp>
      <p:sp>
        <p:nvSpPr>
          <p:cNvPr id="6" name="Footer Placeholder 4">
            <a:extLst>
              <a:ext uri="{FF2B5EF4-FFF2-40B4-BE49-F238E27FC236}">
                <a16:creationId xmlns:a16="http://schemas.microsoft.com/office/drawing/2014/main" id="{9BE7759E-B31D-5078-D8C1-061FEF2C9AA8}"/>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4993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08C99-82FA-4844-B03E-FBB03146E169}"/>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3" name="Title 2">
            <a:extLst>
              <a:ext uri="{FF2B5EF4-FFF2-40B4-BE49-F238E27FC236}">
                <a16:creationId xmlns:a16="http://schemas.microsoft.com/office/drawing/2014/main" id="{CDFF0C6F-B19F-405C-81BD-9C2BB321533C}"/>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IP activity plans</a:t>
            </a:r>
          </a:p>
        </p:txBody>
      </p:sp>
      <p:sp>
        <p:nvSpPr>
          <p:cNvPr id="4" name="Text Placeholder 3">
            <a:extLst>
              <a:ext uri="{FF2B5EF4-FFF2-40B4-BE49-F238E27FC236}">
                <a16:creationId xmlns:a16="http://schemas.microsoft.com/office/drawing/2014/main" id="{6E8E1CD9-39D2-4E39-ABCE-C88F7E564D25}"/>
              </a:ext>
            </a:extLst>
          </p:cNvPr>
          <p:cNvSpPr>
            <a:spLocks noGrp="1"/>
          </p:cNvSpPr>
          <p:nvPr>
            <p:ph type="body" sz="quarter" idx="12"/>
          </p:nvPr>
        </p:nvSpPr>
        <p:spPr>
          <a:xfrm>
            <a:off x="251520" y="1149522"/>
            <a:ext cx="8614320" cy="3227606"/>
          </a:xfrm>
        </p:spPr>
        <p:txBody>
          <a:bodyPr vert="horz" lIns="0" tIns="0" rIns="0" bIns="0" rtlCol="0" anchor="t">
            <a:noAutofit/>
          </a:bodyPr>
          <a:lstStyle/>
          <a:p>
            <a:pPr>
              <a:lnSpc>
                <a:spcPct val="120000"/>
              </a:lnSpc>
            </a:pPr>
            <a:r>
              <a:rPr lang="en-GB" sz="2400">
                <a:solidFill>
                  <a:srgbClr val="000000"/>
                </a:solidFill>
                <a:cs typeface="Arial"/>
              </a:rPr>
              <a:t>In your allocated pairs:</a:t>
            </a:r>
          </a:p>
          <a:p>
            <a:pPr marL="457200" indent="-457200">
              <a:lnSpc>
                <a:spcPct val="120000"/>
              </a:lnSpc>
              <a:buAutoNum type="arabicPeriod"/>
            </a:pPr>
            <a:r>
              <a:rPr lang="en-GB" sz="2400"/>
              <a:t>Swap IP activity plans.</a:t>
            </a:r>
          </a:p>
          <a:p>
            <a:pPr marL="457200" indent="-457200">
              <a:lnSpc>
                <a:spcPct val="120000"/>
              </a:lnSpc>
              <a:buAutoNum type="arabicPeriod"/>
            </a:pPr>
            <a:r>
              <a:rPr lang="en-GB" sz="2400"/>
              <a:t>Read the IP activity plan and highlight any good activity plan characteristics (use a highlighter pen).</a:t>
            </a:r>
            <a:endParaRPr lang="en-GB" sz="2400">
              <a:cs typeface="Arial"/>
            </a:endParaRPr>
          </a:p>
          <a:p>
            <a:pPr marL="457200" indent="-457200">
              <a:lnSpc>
                <a:spcPct val="120000"/>
              </a:lnSpc>
              <a:buAutoNum type="arabicPeriod"/>
            </a:pPr>
            <a:r>
              <a:rPr lang="en-GB" sz="2400"/>
              <a:t>Discuss what you have highlighted with your peer to see whether they agree or disagree.</a:t>
            </a:r>
          </a:p>
          <a:p>
            <a:pPr>
              <a:lnSpc>
                <a:spcPct val="120000"/>
              </a:lnSpc>
            </a:pPr>
            <a:endParaRPr lang="en-GB">
              <a:cs typeface="Arial"/>
            </a:endParaRPr>
          </a:p>
          <a:p>
            <a:pPr>
              <a:lnSpc>
                <a:spcPct val="120000"/>
              </a:lnSpc>
            </a:pPr>
            <a:endParaRPr lang="en-GB">
              <a:cs typeface="Arial"/>
            </a:endParaRPr>
          </a:p>
          <a:p>
            <a:pPr>
              <a:lnSpc>
                <a:spcPct val="120000"/>
              </a:lnSpc>
            </a:pPr>
            <a:endParaRPr lang="en-GB">
              <a:cs typeface="Arial"/>
            </a:endParaRPr>
          </a:p>
        </p:txBody>
      </p:sp>
      <p:sp>
        <p:nvSpPr>
          <p:cNvPr id="5" name="Footer Placeholder 4">
            <a:extLst>
              <a:ext uri="{FF2B5EF4-FFF2-40B4-BE49-F238E27FC236}">
                <a16:creationId xmlns:a16="http://schemas.microsoft.com/office/drawing/2014/main" id="{28393616-869D-4393-95EA-914DE5AA44A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0002339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83C86-56B8-427B-843E-F47173C02BE4}"/>
              </a:ext>
            </a:extLst>
          </p:cNvPr>
          <p:cNvSpPr>
            <a:spLocks noGrp="1"/>
          </p:cNvSpPr>
          <p:nvPr>
            <p:ph type="sldNum" sz="quarter" idx="11"/>
          </p:nvPr>
        </p:nvSpPr>
        <p:spPr/>
        <p:txBody>
          <a:bodyPr/>
          <a:lstStyle/>
          <a:p>
            <a:fld id="{DA2C159E-F13C-4A85-9A41-E7669D3E0D70}" type="slidenum">
              <a:rPr lang="en-GB" smtClean="0"/>
              <a:pPr/>
              <a:t>110</a:t>
            </a:fld>
            <a:endParaRPr lang="en-GB"/>
          </a:p>
        </p:txBody>
      </p:sp>
      <p:sp>
        <p:nvSpPr>
          <p:cNvPr id="3" name="Title 2">
            <a:extLst>
              <a:ext uri="{FF2B5EF4-FFF2-40B4-BE49-F238E27FC236}">
                <a16:creationId xmlns:a16="http://schemas.microsoft.com/office/drawing/2014/main" id="{F016ABB9-A4FA-4433-9553-7FE973FD5AED}"/>
              </a:ext>
            </a:extLst>
          </p:cNvPr>
          <p:cNvSpPr>
            <a:spLocks noGrp="1"/>
          </p:cNvSpPr>
          <p:nvPr>
            <p:ph type="title"/>
          </p:nvPr>
        </p:nvSpPr>
        <p:spPr/>
        <p:txBody>
          <a:bodyPr>
            <a:normAutofit/>
          </a:bodyPr>
          <a:lstStyle/>
          <a:p>
            <a:r>
              <a:rPr lang="en-GB" sz="3200"/>
              <a:t>The practitioner and planning </a:t>
            </a:r>
          </a:p>
        </p:txBody>
      </p:sp>
      <p:sp>
        <p:nvSpPr>
          <p:cNvPr id="4" name="Text Placeholder 3">
            <a:extLst>
              <a:ext uri="{FF2B5EF4-FFF2-40B4-BE49-F238E27FC236}">
                <a16:creationId xmlns:a16="http://schemas.microsoft.com/office/drawing/2014/main" id="{4EDD7AFD-EECD-430E-9390-9C8176FE1FDB}"/>
              </a:ext>
            </a:extLst>
          </p:cNvPr>
          <p:cNvSpPr>
            <a:spLocks noGrp="1"/>
          </p:cNvSpPr>
          <p:nvPr>
            <p:ph type="body" sz="quarter" idx="12"/>
          </p:nvPr>
        </p:nvSpPr>
        <p:spPr/>
        <p:txBody>
          <a:bodyPr/>
          <a:lstStyle/>
          <a:p>
            <a:pPr>
              <a:lnSpc>
                <a:spcPct val="120000"/>
              </a:lnSpc>
            </a:pPr>
            <a:r>
              <a:rPr lang="en-GB" sz="2400"/>
              <a:t>When planning for children in early years, practitioners need to consider: </a:t>
            </a:r>
          </a:p>
          <a:p>
            <a:pPr marL="514350" indent="-514350">
              <a:lnSpc>
                <a:spcPct val="120000"/>
              </a:lnSpc>
              <a:buAutoNum type="arabicPeriod"/>
            </a:pPr>
            <a:r>
              <a:rPr lang="en-GB" sz="2400"/>
              <a:t>pace</a:t>
            </a:r>
          </a:p>
          <a:p>
            <a:pPr marL="514350" indent="-514350">
              <a:lnSpc>
                <a:spcPct val="120000"/>
              </a:lnSpc>
              <a:buAutoNum type="arabicPeriod"/>
            </a:pPr>
            <a:r>
              <a:rPr lang="en-GB" sz="2400"/>
              <a:t>individual learners </a:t>
            </a:r>
          </a:p>
          <a:p>
            <a:pPr marL="514350" indent="-514350">
              <a:lnSpc>
                <a:spcPct val="120000"/>
              </a:lnSpc>
              <a:buAutoNum type="arabicPeriod"/>
            </a:pPr>
            <a:r>
              <a:rPr lang="en-GB" sz="2400"/>
              <a:t>resources </a:t>
            </a:r>
          </a:p>
          <a:p>
            <a:pPr marL="514350" indent="-514350">
              <a:lnSpc>
                <a:spcPct val="120000"/>
              </a:lnSpc>
              <a:buAutoNum type="arabicPeriod"/>
            </a:pPr>
            <a:r>
              <a:rPr lang="en-GB" sz="2400"/>
              <a:t>home setting. </a:t>
            </a:r>
          </a:p>
        </p:txBody>
      </p:sp>
      <p:sp>
        <p:nvSpPr>
          <p:cNvPr id="6" name="Footer Placeholder 4">
            <a:extLst>
              <a:ext uri="{FF2B5EF4-FFF2-40B4-BE49-F238E27FC236}">
                <a16:creationId xmlns:a16="http://schemas.microsoft.com/office/drawing/2014/main" id="{00CE1FFF-C1B1-E53D-FBF4-CCCBAE989C45}"/>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9649406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63C6E-FD9B-40EB-95D6-6D018F820445}"/>
              </a:ext>
            </a:extLst>
          </p:cNvPr>
          <p:cNvSpPr>
            <a:spLocks noGrp="1"/>
          </p:cNvSpPr>
          <p:nvPr>
            <p:ph type="sldNum" sz="quarter" idx="11"/>
          </p:nvPr>
        </p:nvSpPr>
        <p:spPr/>
        <p:txBody>
          <a:bodyPr/>
          <a:lstStyle/>
          <a:p>
            <a:fld id="{DA2C159E-F13C-4A85-9A41-E7669D3E0D70}" type="slidenum">
              <a:rPr lang="en-GB" smtClean="0"/>
              <a:pPr/>
              <a:t>111</a:t>
            </a:fld>
            <a:endParaRPr lang="en-GB"/>
          </a:p>
        </p:txBody>
      </p:sp>
      <p:sp>
        <p:nvSpPr>
          <p:cNvPr id="3" name="Title 2">
            <a:extLst>
              <a:ext uri="{FF2B5EF4-FFF2-40B4-BE49-F238E27FC236}">
                <a16:creationId xmlns:a16="http://schemas.microsoft.com/office/drawing/2014/main" id="{FB90C9D5-7095-4FAE-9D49-00654396ECC7}"/>
              </a:ext>
            </a:extLst>
          </p:cNvPr>
          <p:cNvSpPr>
            <a:spLocks noGrp="1"/>
          </p:cNvSpPr>
          <p:nvPr>
            <p:ph type="title"/>
          </p:nvPr>
        </p:nvSpPr>
        <p:spPr/>
        <p:txBody>
          <a:bodyPr>
            <a:normAutofit/>
          </a:bodyPr>
          <a:lstStyle/>
          <a:p>
            <a:r>
              <a:rPr lang="en-GB" sz="3200"/>
              <a:t>The practitioner in play </a:t>
            </a:r>
          </a:p>
        </p:txBody>
      </p:sp>
      <p:sp>
        <p:nvSpPr>
          <p:cNvPr id="4" name="Text Placeholder 3">
            <a:extLst>
              <a:ext uri="{FF2B5EF4-FFF2-40B4-BE49-F238E27FC236}">
                <a16:creationId xmlns:a16="http://schemas.microsoft.com/office/drawing/2014/main" id="{48C98F66-6976-489D-B319-114C292478DD}"/>
              </a:ext>
            </a:extLst>
          </p:cNvPr>
          <p:cNvSpPr>
            <a:spLocks noGrp="1"/>
          </p:cNvSpPr>
          <p:nvPr>
            <p:ph type="body" sz="quarter" idx="12"/>
          </p:nvPr>
        </p:nvSpPr>
        <p:spPr>
          <a:xfrm>
            <a:off x="234000" y="986400"/>
            <a:ext cx="7667625" cy="1202885"/>
          </a:xfrm>
        </p:spPr>
        <p:txBody>
          <a:bodyPr/>
          <a:lstStyle/>
          <a:p>
            <a:pPr>
              <a:lnSpc>
                <a:spcPct val="120000"/>
              </a:lnSpc>
            </a:pPr>
            <a:r>
              <a:rPr lang="en-GB" sz="2400"/>
              <a:t>In an early years setting, practitioners are the second most important contributor to a child’s development. </a:t>
            </a:r>
          </a:p>
        </p:txBody>
      </p:sp>
      <p:sp>
        <p:nvSpPr>
          <p:cNvPr id="6" name="Plaque 5">
            <a:extLst>
              <a:ext uri="{FF2B5EF4-FFF2-40B4-BE49-F238E27FC236}">
                <a16:creationId xmlns:a16="http://schemas.microsoft.com/office/drawing/2014/main" id="{CC301D28-A58A-4F97-82A2-CD38B0D1CCF9}"/>
              </a:ext>
            </a:extLst>
          </p:cNvPr>
          <p:cNvSpPr/>
          <p:nvPr/>
        </p:nvSpPr>
        <p:spPr>
          <a:xfrm>
            <a:off x="325316" y="2303585"/>
            <a:ext cx="2039815" cy="1784839"/>
          </a:xfrm>
          <a:prstGeom prst="plaque">
            <a:avLst/>
          </a:prstGeom>
          <a:solidFill>
            <a:srgbClr val="F8C0F1"/>
          </a:solidFill>
          <a:ln w="127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Unique child</a:t>
            </a:r>
          </a:p>
        </p:txBody>
      </p:sp>
      <p:sp>
        <p:nvSpPr>
          <p:cNvPr id="7" name="Plaque 6">
            <a:extLst>
              <a:ext uri="{FF2B5EF4-FFF2-40B4-BE49-F238E27FC236}">
                <a16:creationId xmlns:a16="http://schemas.microsoft.com/office/drawing/2014/main" id="{2B1DD8AF-C1CA-42FB-8130-6A8E39BF2770}"/>
              </a:ext>
            </a:extLst>
          </p:cNvPr>
          <p:cNvSpPr/>
          <p:nvPr/>
        </p:nvSpPr>
        <p:spPr>
          <a:xfrm>
            <a:off x="3436219" y="1881482"/>
            <a:ext cx="2031023" cy="1835931"/>
          </a:xfrm>
          <a:prstGeom prst="plaque">
            <a:avLst/>
          </a:prstGeom>
          <a:solidFill>
            <a:schemeClr val="accent5">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Positive relationship</a:t>
            </a:r>
          </a:p>
        </p:txBody>
      </p:sp>
      <p:cxnSp>
        <p:nvCxnSpPr>
          <p:cNvPr id="10" name="Straight Arrow Connector 9" descr="arrow">
            <a:extLst>
              <a:ext uri="{FF2B5EF4-FFF2-40B4-BE49-F238E27FC236}">
                <a16:creationId xmlns:a16="http://schemas.microsoft.com/office/drawing/2014/main" id="{1DDEA597-D574-4666-8B59-A77D5575AA3F}"/>
              </a:ext>
            </a:extLst>
          </p:cNvPr>
          <p:cNvCxnSpPr/>
          <p:nvPr/>
        </p:nvCxnSpPr>
        <p:spPr>
          <a:xfrm flipH="1">
            <a:off x="3261946" y="3701562"/>
            <a:ext cx="509954" cy="38686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6D13C-62CD-4402-B085-7483BEB35F71}"/>
              </a:ext>
            </a:extLst>
          </p:cNvPr>
          <p:cNvSpPr txBox="1"/>
          <p:nvPr/>
        </p:nvSpPr>
        <p:spPr>
          <a:xfrm>
            <a:off x="2558562" y="4092850"/>
            <a:ext cx="1406768" cy="369332"/>
          </a:xfrm>
          <a:prstGeom prst="rect">
            <a:avLst/>
          </a:prstGeom>
          <a:noFill/>
        </p:spPr>
        <p:txBody>
          <a:bodyPr wrap="square" lIns="0" tIns="0" rIns="0" bIns="0" rtlCol="0">
            <a:spAutoFit/>
          </a:bodyPr>
          <a:lstStyle/>
          <a:p>
            <a:r>
              <a:rPr lang="en-GB" sz="2400"/>
              <a:t>Observe</a:t>
            </a:r>
          </a:p>
        </p:txBody>
      </p:sp>
      <p:cxnSp>
        <p:nvCxnSpPr>
          <p:cNvPr id="12" name="Straight Arrow Connector 11" descr="arrow">
            <a:extLst>
              <a:ext uri="{FF2B5EF4-FFF2-40B4-BE49-F238E27FC236}">
                <a16:creationId xmlns:a16="http://schemas.microsoft.com/office/drawing/2014/main" id="{FF509313-872A-43CD-85F3-23DEC419A38C}"/>
              </a:ext>
            </a:extLst>
          </p:cNvPr>
          <p:cNvCxnSpPr>
            <a:cxnSpLocks/>
            <a:stCxn id="7" idx="2"/>
            <a:endCxn id="16" idx="0"/>
          </p:cNvCxnSpPr>
          <p:nvPr/>
        </p:nvCxnSpPr>
        <p:spPr>
          <a:xfrm>
            <a:off x="4451731" y="3717413"/>
            <a:ext cx="23558" cy="7126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5ECF70-9CA7-4E0B-A873-1500944FB999}"/>
              </a:ext>
            </a:extLst>
          </p:cNvPr>
          <p:cNvSpPr txBox="1"/>
          <p:nvPr/>
        </p:nvSpPr>
        <p:spPr>
          <a:xfrm>
            <a:off x="3771906" y="4430057"/>
            <a:ext cx="1406766" cy="369332"/>
          </a:xfrm>
          <a:prstGeom prst="rect">
            <a:avLst/>
          </a:prstGeom>
          <a:noFill/>
        </p:spPr>
        <p:txBody>
          <a:bodyPr wrap="square" lIns="0" tIns="0" rIns="0" bIns="0" rtlCol="0">
            <a:spAutoFit/>
          </a:bodyPr>
          <a:lstStyle/>
          <a:p>
            <a:r>
              <a:rPr lang="en-GB" sz="2400"/>
              <a:t>Question</a:t>
            </a:r>
          </a:p>
        </p:txBody>
      </p:sp>
      <p:cxnSp>
        <p:nvCxnSpPr>
          <p:cNvPr id="14" name="Straight Arrow Connector 13" descr="arrow">
            <a:extLst>
              <a:ext uri="{FF2B5EF4-FFF2-40B4-BE49-F238E27FC236}">
                <a16:creationId xmlns:a16="http://schemas.microsoft.com/office/drawing/2014/main" id="{EBC2DF43-DA98-4598-83D8-8701EA1D8C71}"/>
              </a:ext>
            </a:extLst>
          </p:cNvPr>
          <p:cNvCxnSpPr/>
          <p:nvPr/>
        </p:nvCxnSpPr>
        <p:spPr>
          <a:xfrm>
            <a:off x="5152292" y="3717413"/>
            <a:ext cx="314950" cy="3710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DC183B-A850-4FE6-8F3C-9E1A7E80E327}"/>
              </a:ext>
            </a:extLst>
          </p:cNvPr>
          <p:cNvSpPr txBox="1"/>
          <p:nvPr/>
        </p:nvSpPr>
        <p:spPr>
          <a:xfrm>
            <a:off x="5324992" y="4157156"/>
            <a:ext cx="1082249" cy="369332"/>
          </a:xfrm>
          <a:prstGeom prst="rect">
            <a:avLst/>
          </a:prstGeom>
          <a:noFill/>
        </p:spPr>
        <p:txBody>
          <a:bodyPr wrap="square" lIns="0" tIns="0" rIns="0" bIns="0" rtlCol="0">
            <a:spAutoFit/>
          </a:bodyPr>
          <a:lstStyle/>
          <a:p>
            <a:r>
              <a:rPr lang="en-GB" sz="2400"/>
              <a:t>Plan</a:t>
            </a:r>
          </a:p>
        </p:txBody>
      </p:sp>
      <p:sp>
        <p:nvSpPr>
          <p:cNvPr id="8" name="Plaque 7">
            <a:extLst>
              <a:ext uri="{FF2B5EF4-FFF2-40B4-BE49-F238E27FC236}">
                <a16:creationId xmlns:a16="http://schemas.microsoft.com/office/drawing/2014/main" id="{1DDF1DDE-7589-4C90-9CCC-76219C52326E}"/>
              </a:ext>
            </a:extLst>
          </p:cNvPr>
          <p:cNvSpPr/>
          <p:nvPr/>
        </p:nvSpPr>
        <p:spPr>
          <a:xfrm>
            <a:off x="6759914" y="2303585"/>
            <a:ext cx="2039815" cy="1853515"/>
          </a:xfrm>
          <a:prstGeom prst="plaque">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Enabling environment </a:t>
            </a:r>
          </a:p>
        </p:txBody>
      </p:sp>
      <p:sp>
        <p:nvSpPr>
          <p:cNvPr id="9" name="Footer Placeholder 4">
            <a:extLst>
              <a:ext uri="{FF2B5EF4-FFF2-40B4-BE49-F238E27FC236}">
                <a16:creationId xmlns:a16="http://schemas.microsoft.com/office/drawing/2014/main" id="{335AFAD0-1497-E852-72E6-A0A6C6A01E0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7070365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04F81-03BE-4371-AF40-3745EB6138E7}"/>
              </a:ext>
            </a:extLst>
          </p:cNvPr>
          <p:cNvSpPr>
            <a:spLocks noGrp="1"/>
          </p:cNvSpPr>
          <p:nvPr>
            <p:ph type="sldNum" sz="quarter" idx="11"/>
          </p:nvPr>
        </p:nvSpPr>
        <p:spPr/>
        <p:txBody>
          <a:bodyPr/>
          <a:lstStyle/>
          <a:p>
            <a:fld id="{DA2C159E-F13C-4A85-9A41-E7669D3E0D70}" type="slidenum">
              <a:rPr lang="en-GB" smtClean="0"/>
              <a:pPr/>
              <a:t>112</a:t>
            </a:fld>
            <a:endParaRPr lang="en-GB"/>
          </a:p>
        </p:txBody>
      </p:sp>
      <p:sp>
        <p:nvSpPr>
          <p:cNvPr id="3" name="Title 2">
            <a:extLst>
              <a:ext uri="{FF2B5EF4-FFF2-40B4-BE49-F238E27FC236}">
                <a16:creationId xmlns:a16="http://schemas.microsoft.com/office/drawing/2014/main" id="{0687EBA3-76AE-40F0-BF0E-A9A67BAEBB5F}"/>
              </a:ext>
            </a:extLst>
          </p:cNvPr>
          <p:cNvSpPr>
            <a:spLocks noGrp="1"/>
          </p:cNvSpPr>
          <p:nvPr>
            <p:ph type="title"/>
          </p:nvPr>
        </p:nvSpPr>
        <p:spPr>
          <a:xfrm>
            <a:off x="234000" y="341390"/>
            <a:ext cx="8437563" cy="699425"/>
          </a:xfrm>
        </p:spPr>
        <p:txBody>
          <a:bodyPr>
            <a:normAutofit/>
          </a:bodyPr>
          <a:lstStyle/>
          <a:p>
            <a:r>
              <a:rPr lang="en-GB" sz="3200"/>
              <a:t>Activity: Observation case study</a:t>
            </a:r>
          </a:p>
        </p:txBody>
      </p:sp>
      <p:sp>
        <p:nvSpPr>
          <p:cNvPr id="4" name="Text Placeholder 3">
            <a:extLst>
              <a:ext uri="{FF2B5EF4-FFF2-40B4-BE49-F238E27FC236}">
                <a16:creationId xmlns:a16="http://schemas.microsoft.com/office/drawing/2014/main" id="{36C2E448-CD54-4612-823D-34FA2723F2A4}"/>
              </a:ext>
            </a:extLst>
          </p:cNvPr>
          <p:cNvSpPr>
            <a:spLocks noGrp="1"/>
          </p:cNvSpPr>
          <p:nvPr>
            <p:ph type="body" sz="quarter" idx="12"/>
          </p:nvPr>
        </p:nvSpPr>
        <p:spPr>
          <a:xfrm>
            <a:off x="234000" y="1040815"/>
            <a:ext cx="8505554" cy="2835323"/>
          </a:xfrm>
        </p:spPr>
        <p:txBody>
          <a:bodyPr/>
          <a:lstStyle/>
          <a:p>
            <a:pPr>
              <a:lnSpc>
                <a:spcPct val="120000"/>
              </a:lnSpc>
            </a:pPr>
            <a:r>
              <a:rPr lang="en-GB" sz="2400" b="1"/>
              <a:t>Case study</a:t>
            </a:r>
          </a:p>
          <a:p>
            <a:pPr>
              <a:lnSpc>
                <a:spcPct val="120000"/>
              </a:lnSpc>
            </a:pPr>
            <a:r>
              <a:rPr lang="en-GB" sz="2400"/>
              <a:t>Child A is playing in the kitchen area with two other children. </a:t>
            </a:r>
          </a:p>
          <a:p>
            <a:pPr>
              <a:lnSpc>
                <a:spcPct val="120000"/>
              </a:lnSpc>
            </a:pPr>
            <a:r>
              <a:rPr lang="en-GB" sz="2400"/>
              <a:t>Child A asks the practitioner to play in the kitchen. </a:t>
            </a:r>
          </a:p>
          <a:p>
            <a:pPr>
              <a:lnSpc>
                <a:spcPct val="120000"/>
              </a:lnSpc>
            </a:pPr>
            <a:endParaRPr lang="en-GB" sz="2400"/>
          </a:p>
          <a:p>
            <a:pPr>
              <a:lnSpc>
                <a:spcPct val="120000"/>
              </a:lnSpc>
            </a:pPr>
            <a:r>
              <a:rPr lang="en-GB" sz="2400" b="1"/>
              <a:t>Activity</a:t>
            </a:r>
          </a:p>
          <a:p>
            <a:pPr>
              <a:lnSpc>
                <a:spcPct val="120000"/>
              </a:lnSpc>
            </a:pPr>
            <a:r>
              <a:rPr lang="en-GB" sz="2400"/>
              <a:t>In your allocated group, make a list of the practitioner’s roles in practice. </a:t>
            </a:r>
          </a:p>
        </p:txBody>
      </p:sp>
      <p:sp>
        <p:nvSpPr>
          <p:cNvPr id="6" name="Footer Placeholder 4">
            <a:extLst>
              <a:ext uri="{FF2B5EF4-FFF2-40B4-BE49-F238E27FC236}">
                <a16:creationId xmlns:a16="http://schemas.microsoft.com/office/drawing/2014/main" id="{CC8D2B18-24E5-DF96-66A7-02D03A79B7E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044374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E5657-1718-4162-9629-2942DD3F1C01}"/>
              </a:ext>
            </a:extLst>
          </p:cNvPr>
          <p:cNvSpPr>
            <a:spLocks noGrp="1"/>
          </p:cNvSpPr>
          <p:nvPr>
            <p:ph type="sldNum" sz="quarter" idx="11"/>
          </p:nvPr>
        </p:nvSpPr>
        <p:spPr/>
        <p:txBody>
          <a:bodyPr/>
          <a:lstStyle/>
          <a:p>
            <a:fld id="{DA2C159E-F13C-4A85-9A41-E7669D3E0D70}" type="slidenum">
              <a:rPr lang="en-GB" smtClean="0"/>
              <a:pPr/>
              <a:t>113</a:t>
            </a:fld>
            <a:endParaRPr lang="en-GB"/>
          </a:p>
        </p:txBody>
      </p:sp>
      <p:sp>
        <p:nvSpPr>
          <p:cNvPr id="3" name="Title 2">
            <a:extLst>
              <a:ext uri="{FF2B5EF4-FFF2-40B4-BE49-F238E27FC236}">
                <a16:creationId xmlns:a16="http://schemas.microsoft.com/office/drawing/2014/main" id="{2CBAF84D-05BE-4E74-A95D-CACB87B7D93A}"/>
              </a:ext>
            </a:extLst>
          </p:cNvPr>
          <p:cNvSpPr>
            <a:spLocks noGrp="1"/>
          </p:cNvSpPr>
          <p:nvPr>
            <p:ph type="title"/>
          </p:nvPr>
        </p:nvSpPr>
        <p:spPr>
          <a:xfrm>
            <a:off x="234000" y="457398"/>
            <a:ext cx="8437563" cy="699425"/>
          </a:xfrm>
        </p:spPr>
        <p:txBody>
          <a:bodyPr>
            <a:noAutofit/>
          </a:bodyPr>
          <a:lstStyle/>
          <a:p>
            <a:r>
              <a:rPr lang="en-GB" sz="3200"/>
              <a:t>Discussion: Case study feedback </a:t>
            </a:r>
          </a:p>
        </p:txBody>
      </p:sp>
      <p:sp>
        <p:nvSpPr>
          <p:cNvPr id="4" name="Text Placeholder 3">
            <a:extLst>
              <a:ext uri="{FF2B5EF4-FFF2-40B4-BE49-F238E27FC236}">
                <a16:creationId xmlns:a16="http://schemas.microsoft.com/office/drawing/2014/main" id="{B625DA3B-51A5-4F03-991E-FB0633BD3CE6}"/>
              </a:ext>
            </a:extLst>
          </p:cNvPr>
          <p:cNvSpPr>
            <a:spLocks noGrp="1"/>
          </p:cNvSpPr>
          <p:nvPr>
            <p:ph type="body" sz="quarter" idx="12"/>
          </p:nvPr>
        </p:nvSpPr>
        <p:spPr/>
        <p:txBody>
          <a:bodyPr vert="horz" lIns="0" tIns="0" rIns="0" bIns="0" rtlCol="0" anchor="t">
            <a:noAutofit/>
          </a:bodyPr>
          <a:lstStyle/>
          <a:p>
            <a:pPr marL="457200" indent="-457200" algn="l" rtl="0" fontAlgn="base">
              <a:lnSpc>
                <a:spcPct val="120000"/>
              </a:lnSpc>
              <a:buAutoNum type="arabicPeriod"/>
            </a:pPr>
            <a:r>
              <a:rPr lang="en-US" sz="2400">
                <a:solidFill>
                  <a:srgbClr val="000000"/>
                </a:solidFill>
                <a:latin typeface="Arial"/>
                <a:cs typeface="Arial"/>
              </a:rPr>
              <a:t>Each </a:t>
            </a:r>
            <a:r>
              <a:rPr lang="en-US" sz="2400" b="0" i="0" u="none" strike="noStrike">
                <a:solidFill>
                  <a:srgbClr val="000000"/>
                </a:solidFill>
                <a:effectLst/>
                <a:latin typeface="Arial"/>
                <a:cs typeface="Arial"/>
              </a:rPr>
              <a:t>group to feed back one role of the practitioner from the case study.  </a:t>
            </a:r>
            <a:r>
              <a:rPr lang="en-US" sz="2400" b="0" i="0">
                <a:solidFill>
                  <a:srgbClr val="000000"/>
                </a:solidFill>
                <a:effectLst/>
                <a:latin typeface="Arial"/>
                <a:cs typeface="Arial"/>
              </a:rPr>
              <a:t>​</a:t>
            </a:r>
          </a:p>
          <a:p>
            <a:pPr marL="457200" indent="-457200" fontAlgn="base">
              <a:lnSpc>
                <a:spcPct val="120000"/>
              </a:lnSpc>
              <a:buAutoNum type="arabicPeriod"/>
            </a:pPr>
            <a:r>
              <a:rPr lang="en-US" sz="2400">
                <a:solidFill>
                  <a:srgbClr val="000000"/>
                </a:solidFill>
                <a:latin typeface="Arial"/>
                <a:cs typeface="Arial"/>
              </a:rPr>
              <a:t>As a </a:t>
            </a:r>
            <a:r>
              <a:rPr lang="en-US" sz="2400" b="0" i="0" u="none" strike="noStrike">
                <a:solidFill>
                  <a:srgbClr val="000000"/>
                </a:solidFill>
                <a:effectLst/>
                <a:latin typeface="Arial"/>
                <a:cs typeface="Arial"/>
              </a:rPr>
              <a:t>class, discuss whether you agree or disagree with the </a:t>
            </a:r>
            <a:r>
              <a:rPr lang="en-US" sz="2400">
                <a:solidFill>
                  <a:srgbClr val="000000"/>
                </a:solidFill>
                <a:latin typeface="Arial"/>
                <a:cs typeface="Arial"/>
              </a:rPr>
              <a:t>practitioner’s</a:t>
            </a:r>
            <a:r>
              <a:rPr lang="en-US" sz="2400" b="0" i="0" u="none" strike="noStrike">
                <a:solidFill>
                  <a:srgbClr val="000000"/>
                </a:solidFill>
                <a:effectLst/>
                <a:latin typeface="Arial"/>
                <a:cs typeface="Arial"/>
              </a:rPr>
              <a:t> role in the case study.</a:t>
            </a:r>
            <a:r>
              <a:rPr lang="en-US" sz="2400">
                <a:solidFill>
                  <a:srgbClr val="000000"/>
                </a:solidFill>
                <a:latin typeface="Arial"/>
                <a:cs typeface="Arial"/>
              </a:rPr>
              <a:t> </a:t>
            </a:r>
            <a:endParaRPr lang="en-GB" sz="2400">
              <a:cs typeface="Arial"/>
            </a:endParaRPr>
          </a:p>
        </p:txBody>
      </p:sp>
      <p:sp>
        <p:nvSpPr>
          <p:cNvPr id="6" name="Footer Placeholder 4">
            <a:extLst>
              <a:ext uri="{FF2B5EF4-FFF2-40B4-BE49-F238E27FC236}">
                <a16:creationId xmlns:a16="http://schemas.microsoft.com/office/drawing/2014/main" id="{1D0267EC-CA24-603B-3248-850A037E325B}"/>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839904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FAB06-DEDB-2FEE-49AC-A92D0D859B87}"/>
              </a:ext>
            </a:extLst>
          </p:cNvPr>
          <p:cNvSpPr>
            <a:spLocks noGrp="1"/>
          </p:cNvSpPr>
          <p:nvPr>
            <p:ph type="sldNum" sz="quarter" idx="11"/>
          </p:nvPr>
        </p:nvSpPr>
        <p:spPr/>
        <p:txBody>
          <a:bodyPr/>
          <a:lstStyle/>
          <a:p>
            <a:fld id="{DA2C159E-F13C-4A85-9A41-E7669D3E0D70}" type="slidenum">
              <a:rPr lang="en-GB" smtClean="0"/>
              <a:pPr/>
              <a:t>114</a:t>
            </a:fld>
            <a:endParaRPr lang="en-GB"/>
          </a:p>
        </p:txBody>
      </p:sp>
      <p:sp>
        <p:nvSpPr>
          <p:cNvPr id="3" name="Title 2">
            <a:extLst>
              <a:ext uri="{FF2B5EF4-FFF2-40B4-BE49-F238E27FC236}">
                <a16:creationId xmlns:a16="http://schemas.microsoft.com/office/drawing/2014/main" id="{9B197C5A-011A-B9B9-C8EF-857D9CC3515D}"/>
              </a:ext>
            </a:extLst>
          </p:cNvPr>
          <p:cNvSpPr>
            <a:spLocks noGrp="1"/>
          </p:cNvSpPr>
          <p:nvPr>
            <p:ph type="title"/>
          </p:nvPr>
        </p:nvSpPr>
        <p:spPr>
          <a:xfrm>
            <a:off x="234000" y="555526"/>
            <a:ext cx="8437563" cy="699425"/>
          </a:xfrm>
        </p:spPr>
        <p:txBody>
          <a:bodyPr>
            <a:normAutofit/>
          </a:bodyPr>
          <a:lstStyle/>
          <a:p>
            <a:r>
              <a:rPr lang="en-US" sz="3400">
                <a:cs typeface="Arial"/>
              </a:rPr>
              <a:t>Activity: Update IP activity plan V7</a:t>
            </a:r>
            <a:endParaRPr lang="en-US" sz="3400"/>
          </a:p>
        </p:txBody>
      </p:sp>
      <p:sp>
        <p:nvSpPr>
          <p:cNvPr id="4" name="Text Placeholder 3">
            <a:extLst>
              <a:ext uri="{FF2B5EF4-FFF2-40B4-BE49-F238E27FC236}">
                <a16:creationId xmlns:a16="http://schemas.microsoft.com/office/drawing/2014/main" id="{39EC88CF-FDFB-D3E6-BDCF-82D294A82941}"/>
              </a:ext>
            </a:extLst>
          </p:cNvPr>
          <p:cNvSpPr>
            <a:spLocks noGrp="1"/>
          </p:cNvSpPr>
          <p:nvPr>
            <p:ph type="body" sz="quarter" idx="12"/>
          </p:nvPr>
        </p:nvSpPr>
        <p:spPr>
          <a:xfrm>
            <a:off x="288751" y="1165689"/>
            <a:ext cx="7667625" cy="3601574"/>
          </a:xfrm>
        </p:spPr>
        <p:txBody>
          <a:bodyPr vert="horz" lIns="0" tIns="0" rIns="0" bIns="0" rtlCol="0" anchor="t">
            <a:noAutofit/>
          </a:bodyPr>
          <a:lstStyle/>
          <a:p>
            <a:pPr>
              <a:lnSpc>
                <a:spcPct val="120000"/>
              </a:lnSpc>
            </a:pPr>
            <a:r>
              <a:rPr lang="en-GB" sz="2400">
                <a:cs typeface="Arial"/>
              </a:rPr>
              <a:t>Update the ‘Adult's role and responsibility' section of the IP activity plan.</a:t>
            </a:r>
            <a:endParaRPr lang="en-US"/>
          </a:p>
        </p:txBody>
      </p:sp>
      <p:sp>
        <p:nvSpPr>
          <p:cNvPr id="6" name="Footer Placeholder 4">
            <a:extLst>
              <a:ext uri="{FF2B5EF4-FFF2-40B4-BE49-F238E27FC236}">
                <a16:creationId xmlns:a16="http://schemas.microsoft.com/office/drawing/2014/main" id="{B201B5E5-143B-794F-57B2-70B7619F737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6295573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207E6E-1745-4EBD-987B-DEB5DA6EF574}"/>
              </a:ext>
            </a:extLst>
          </p:cNvPr>
          <p:cNvSpPr>
            <a:spLocks noGrp="1"/>
          </p:cNvSpPr>
          <p:nvPr>
            <p:ph type="sldNum" sz="quarter" idx="11"/>
          </p:nvPr>
        </p:nvSpPr>
        <p:spPr/>
        <p:txBody>
          <a:bodyPr/>
          <a:lstStyle/>
          <a:p>
            <a:fld id="{DA2C159E-F13C-4A85-9A41-E7669D3E0D70}" type="slidenum">
              <a:rPr lang="en-GB" smtClean="0"/>
              <a:pPr/>
              <a:t>115</a:t>
            </a:fld>
            <a:endParaRPr lang="en-GB"/>
          </a:p>
        </p:txBody>
      </p:sp>
      <p:sp>
        <p:nvSpPr>
          <p:cNvPr id="3" name="Title 2">
            <a:extLst>
              <a:ext uri="{FF2B5EF4-FFF2-40B4-BE49-F238E27FC236}">
                <a16:creationId xmlns:a16="http://schemas.microsoft.com/office/drawing/2014/main" id="{24807959-55C4-43EB-8856-3DF3DD445AE3}"/>
              </a:ext>
            </a:extLst>
          </p:cNvPr>
          <p:cNvSpPr>
            <a:spLocks noGrp="1"/>
          </p:cNvSpPr>
          <p:nvPr>
            <p:ph type="title"/>
          </p:nvPr>
        </p:nvSpPr>
        <p:spPr/>
        <p:txBody>
          <a:bodyPr>
            <a:normAutofit/>
          </a:bodyPr>
          <a:lstStyle/>
          <a:p>
            <a:r>
              <a:rPr lang="en-GB" sz="3200"/>
              <a:t>Next steps</a:t>
            </a:r>
          </a:p>
        </p:txBody>
      </p:sp>
      <p:sp>
        <p:nvSpPr>
          <p:cNvPr id="4" name="Text Placeholder 3">
            <a:extLst>
              <a:ext uri="{FF2B5EF4-FFF2-40B4-BE49-F238E27FC236}">
                <a16:creationId xmlns:a16="http://schemas.microsoft.com/office/drawing/2014/main" id="{058C43BE-600C-4DD5-BD38-1D6D73DBF09E}"/>
              </a:ext>
            </a:extLst>
          </p:cNvPr>
          <p:cNvSpPr>
            <a:spLocks noGrp="1"/>
          </p:cNvSpPr>
          <p:nvPr>
            <p:ph type="body" sz="quarter" idx="12"/>
          </p:nvPr>
        </p:nvSpPr>
        <p:spPr>
          <a:xfrm>
            <a:off x="232950" y="949325"/>
            <a:ext cx="7667625" cy="2185778"/>
          </a:xfrm>
        </p:spPr>
        <p:txBody>
          <a:bodyPr vert="horz" lIns="0" tIns="0" rIns="0" bIns="0" rtlCol="0" anchor="t">
            <a:noAutofit/>
          </a:bodyPr>
          <a:lstStyle/>
          <a:p>
            <a:pPr>
              <a:lnSpc>
                <a:spcPct val="120000"/>
              </a:lnSpc>
            </a:pPr>
            <a:r>
              <a:rPr lang="en-GB" sz="2400">
                <a:cs typeface="Arial"/>
              </a:rPr>
              <a:t>Discuss with IP mentor the adult's role and responsibility suggested in the IP activity plan. </a:t>
            </a:r>
            <a:endParaRPr lang="en-US" sz="2400">
              <a:cs typeface="Arial"/>
            </a:endParaRPr>
          </a:p>
          <a:p>
            <a:pPr>
              <a:lnSpc>
                <a:spcPct val="120000"/>
              </a:lnSpc>
            </a:pPr>
            <a:endParaRPr lang="en-GB" sz="2400">
              <a:cs typeface="Arial"/>
            </a:endParaRPr>
          </a:p>
          <a:p>
            <a:pPr>
              <a:lnSpc>
                <a:spcPct val="120000"/>
              </a:lnSpc>
            </a:pPr>
            <a:r>
              <a:rPr lang="en-GB" sz="2400">
                <a:cs typeface="Arial"/>
              </a:rPr>
              <a:t>Update the digital version of the IP activity plan. </a:t>
            </a:r>
            <a:endParaRPr lang="en-GB"/>
          </a:p>
        </p:txBody>
      </p:sp>
      <p:sp>
        <p:nvSpPr>
          <p:cNvPr id="6" name="Footer Placeholder 4">
            <a:extLst>
              <a:ext uri="{FF2B5EF4-FFF2-40B4-BE49-F238E27FC236}">
                <a16:creationId xmlns:a16="http://schemas.microsoft.com/office/drawing/2014/main" id="{D1606B6D-0B5E-27CC-3468-9E163C010098}"/>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440133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Final IP activity plan</a:t>
            </a:r>
          </a:p>
        </p:txBody>
      </p:sp>
    </p:spTree>
    <p:extLst>
      <p:ext uri="{BB962C8B-B14F-4D97-AF65-F5344CB8AC3E}">
        <p14:creationId xmlns:p14="http://schemas.microsoft.com/office/powerpoint/2010/main" val="9632661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117</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2950" y="435356"/>
            <a:ext cx="8437563" cy="699425"/>
          </a:xfrm>
        </p:spPr>
        <p:txBody>
          <a:bodyPr>
            <a:normAutofit/>
          </a:bodyPr>
          <a:lstStyle/>
          <a:p>
            <a:r>
              <a:rPr lang="en-GB" sz="3200"/>
              <a:t>Reflect: What have I learned? </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32950" y="1021911"/>
            <a:ext cx="7667625" cy="833522"/>
          </a:xfrm>
        </p:spPr>
        <p:txBody>
          <a:bodyPr vert="horz" lIns="0" tIns="0" rIns="0" bIns="0" rtlCol="0" anchor="t">
            <a:noAutofit/>
          </a:bodyPr>
          <a:lstStyle/>
          <a:p>
            <a:r>
              <a:rPr lang="en-GB">
                <a:cs typeface="Arial"/>
              </a:rPr>
              <a:t>Independently, answer the quiz questions.</a:t>
            </a:r>
          </a:p>
        </p:txBody>
      </p:sp>
      <p:pic>
        <p:nvPicPr>
          <p:cNvPr id="6" name="Picture 5" descr="A qr code on a blue background">
            <a:extLst>
              <a:ext uri="{FF2B5EF4-FFF2-40B4-BE49-F238E27FC236}">
                <a16:creationId xmlns:a16="http://schemas.microsoft.com/office/drawing/2014/main" id="{C81B9290-4BDA-EE1C-098B-2ACD0888F6E5}"/>
              </a:ext>
            </a:extLst>
          </p:cNvPr>
          <p:cNvPicPr>
            <a:picLocks noChangeAspect="1"/>
          </p:cNvPicPr>
          <p:nvPr/>
        </p:nvPicPr>
        <p:blipFill>
          <a:blip r:embed="rId3"/>
          <a:stretch>
            <a:fillRect/>
          </a:stretch>
        </p:blipFill>
        <p:spPr>
          <a:xfrm>
            <a:off x="3069248" y="1861039"/>
            <a:ext cx="2469173" cy="2432538"/>
          </a:xfrm>
          <a:prstGeom prst="rect">
            <a:avLst/>
          </a:prstGeom>
        </p:spPr>
      </p:pic>
      <p:sp>
        <p:nvSpPr>
          <p:cNvPr id="7" name="Footer Placeholder 4">
            <a:extLst>
              <a:ext uri="{FF2B5EF4-FFF2-40B4-BE49-F238E27FC236}">
                <a16:creationId xmlns:a16="http://schemas.microsoft.com/office/drawing/2014/main" id="{19D5EDA2-2A8E-902C-F7BB-916B87DC98F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7312659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118</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2950" y="466876"/>
            <a:ext cx="8437563" cy="699425"/>
          </a:xfrm>
        </p:spPr>
        <p:txBody>
          <a:bodyPr>
            <a:normAutofit/>
          </a:bodyPr>
          <a:lstStyle/>
          <a:p>
            <a:r>
              <a:rPr lang="en-GB" sz="3200"/>
              <a:t>Activity: Effective IP activity plan </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32950" y="1021911"/>
            <a:ext cx="7667625" cy="833522"/>
          </a:xfrm>
        </p:spPr>
        <p:txBody>
          <a:bodyPr vert="horz" lIns="0" tIns="0" rIns="0" bIns="0" rtlCol="0" anchor="t">
            <a:noAutofit/>
          </a:bodyPr>
          <a:lstStyle/>
          <a:p>
            <a:r>
              <a:rPr lang="en-GB"/>
              <a:t>Complete the IP activity plan. </a:t>
            </a:r>
            <a:endParaRPr lang="en-GB">
              <a:cs typeface="Arial"/>
            </a:endParaRPr>
          </a:p>
        </p:txBody>
      </p:sp>
      <p:sp>
        <p:nvSpPr>
          <p:cNvPr id="6" name="Footer Placeholder 4">
            <a:extLst>
              <a:ext uri="{FF2B5EF4-FFF2-40B4-BE49-F238E27FC236}">
                <a16:creationId xmlns:a16="http://schemas.microsoft.com/office/drawing/2014/main" id="{2928A57E-36A5-8D73-391B-E81B4CFC967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5198726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119</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4000" y="461970"/>
            <a:ext cx="8437563" cy="699425"/>
          </a:xfrm>
        </p:spPr>
        <p:txBody>
          <a:bodyPr>
            <a:normAutofit/>
          </a:bodyPr>
          <a:lstStyle/>
          <a:p>
            <a:r>
              <a:rPr lang="en-GB" sz="3200"/>
              <a:t>Activity: Self-reflection IP activity plan </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88751" y="1161395"/>
            <a:ext cx="7667625" cy="833522"/>
          </a:xfrm>
        </p:spPr>
        <p:txBody>
          <a:bodyPr vert="horz" lIns="0" tIns="0" rIns="0" bIns="0" rtlCol="0" anchor="t">
            <a:noAutofit/>
          </a:bodyPr>
          <a:lstStyle/>
          <a:p>
            <a:r>
              <a:rPr lang="en-GB"/>
              <a:t>Complete the self-reflection IP activity plan. </a:t>
            </a:r>
          </a:p>
        </p:txBody>
      </p:sp>
      <p:sp>
        <p:nvSpPr>
          <p:cNvPr id="6" name="Footer Placeholder 4">
            <a:extLst>
              <a:ext uri="{FF2B5EF4-FFF2-40B4-BE49-F238E27FC236}">
                <a16:creationId xmlns:a16="http://schemas.microsoft.com/office/drawing/2014/main" id="{30F76DF1-5C6E-230B-6636-80777DEEE866}"/>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03564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39DF0-A6E3-4417-B0B7-C5ADC859FAB0}"/>
              </a:ext>
            </a:extLst>
          </p:cNvPr>
          <p:cNvSpPr>
            <a:spLocks noGrp="1"/>
          </p:cNvSpPr>
          <p:nvPr>
            <p:ph type="sldNum" sz="quarter" idx="11"/>
          </p:nvPr>
        </p:nvSpPr>
        <p:spPr/>
        <p:txBody>
          <a:bodyPr/>
          <a:lstStyle/>
          <a:p>
            <a:fld id="{DA2C159E-F13C-4A85-9A41-E7669D3E0D70}" type="slidenum">
              <a:rPr lang="en-GB" smtClean="0"/>
              <a:pPr/>
              <a:t>12</a:t>
            </a:fld>
            <a:endParaRPr lang="en-GB"/>
          </a:p>
        </p:txBody>
      </p:sp>
      <p:sp>
        <p:nvSpPr>
          <p:cNvPr id="3" name="Title 2">
            <a:extLst>
              <a:ext uri="{FF2B5EF4-FFF2-40B4-BE49-F238E27FC236}">
                <a16:creationId xmlns:a16="http://schemas.microsoft.com/office/drawing/2014/main" id="{3C5F5146-F112-4A27-A6A0-6517B7C629CE}"/>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Comparison</a:t>
            </a:r>
            <a:r>
              <a:rPr lang="en-GB"/>
              <a:t> </a:t>
            </a:r>
          </a:p>
        </p:txBody>
      </p:sp>
      <p:sp>
        <p:nvSpPr>
          <p:cNvPr id="4" name="Text Placeholder 3">
            <a:extLst>
              <a:ext uri="{FF2B5EF4-FFF2-40B4-BE49-F238E27FC236}">
                <a16:creationId xmlns:a16="http://schemas.microsoft.com/office/drawing/2014/main" id="{63271E41-29D3-4F0C-8433-7F0294538266}"/>
              </a:ext>
            </a:extLst>
          </p:cNvPr>
          <p:cNvSpPr>
            <a:spLocks noGrp="1"/>
          </p:cNvSpPr>
          <p:nvPr>
            <p:ph type="body" sz="quarter" idx="12"/>
          </p:nvPr>
        </p:nvSpPr>
        <p:spPr>
          <a:xfrm>
            <a:off x="251520" y="1144314"/>
            <a:ext cx="8616138" cy="2291531"/>
          </a:xfrm>
        </p:spPr>
        <p:txBody>
          <a:bodyPr vert="horz" lIns="0" tIns="0" rIns="0" bIns="0" rtlCol="0" anchor="t">
            <a:noAutofit/>
          </a:bodyPr>
          <a:lstStyle/>
          <a:p>
            <a:pPr marL="514350" indent="-514350">
              <a:lnSpc>
                <a:spcPct val="120000"/>
              </a:lnSpc>
              <a:buAutoNum type="arabicPeriod"/>
            </a:pPr>
            <a:r>
              <a:rPr lang="en-GB" sz="2400"/>
              <a:t>Individually, compare your lesson 1 activity plan with your IP activity plan. </a:t>
            </a:r>
            <a:endParaRPr lang="en-GB" sz="2400">
              <a:cs typeface="Arial"/>
            </a:endParaRPr>
          </a:p>
          <a:p>
            <a:pPr marL="514350" indent="-514350">
              <a:lnSpc>
                <a:spcPct val="120000"/>
              </a:lnSpc>
              <a:buAutoNum type="arabicPeriod"/>
            </a:pPr>
            <a:r>
              <a:rPr lang="en-GB" sz="2400"/>
              <a:t>Use a coloured pen to add any missing key characteristics to your lesson 1 activity plan.</a:t>
            </a:r>
            <a:endParaRPr lang="en-GB" sz="2400">
              <a:solidFill>
                <a:srgbClr val="FF0000"/>
              </a:solidFill>
              <a:cs typeface="Arial"/>
            </a:endParaRPr>
          </a:p>
        </p:txBody>
      </p:sp>
      <p:sp>
        <p:nvSpPr>
          <p:cNvPr id="5" name="Footer Placeholder 4">
            <a:extLst>
              <a:ext uri="{FF2B5EF4-FFF2-40B4-BE49-F238E27FC236}">
                <a16:creationId xmlns:a16="http://schemas.microsoft.com/office/drawing/2014/main" id="{0AD1880C-E9DD-4756-8AF4-9D2BB1E090AD}"/>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1678303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7401C-C596-FBE7-0C8D-5A818EAE5266}"/>
              </a:ext>
            </a:extLst>
          </p:cNvPr>
          <p:cNvSpPr>
            <a:spLocks noGrp="1"/>
          </p:cNvSpPr>
          <p:nvPr>
            <p:ph type="sldNum" sz="quarter" idx="11"/>
          </p:nvPr>
        </p:nvSpPr>
        <p:spPr/>
        <p:txBody>
          <a:bodyPr/>
          <a:lstStyle/>
          <a:p>
            <a:fld id="{DA2C159E-F13C-4A85-9A41-E7669D3E0D70}" type="slidenum">
              <a:rPr lang="en-GB" smtClean="0"/>
              <a:pPr/>
              <a:t>120</a:t>
            </a:fld>
            <a:endParaRPr lang="en-GB"/>
          </a:p>
        </p:txBody>
      </p:sp>
      <p:sp>
        <p:nvSpPr>
          <p:cNvPr id="3" name="Title 2">
            <a:extLst>
              <a:ext uri="{FF2B5EF4-FFF2-40B4-BE49-F238E27FC236}">
                <a16:creationId xmlns:a16="http://schemas.microsoft.com/office/drawing/2014/main" id="{1B8722F5-125B-CEA9-136D-A9052ABA9AEE}"/>
              </a:ext>
            </a:extLst>
          </p:cNvPr>
          <p:cNvSpPr>
            <a:spLocks noGrp="1"/>
          </p:cNvSpPr>
          <p:nvPr>
            <p:ph type="title"/>
          </p:nvPr>
        </p:nvSpPr>
        <p:spPr>
          <a:xfrm>
            <a:off x="234000" y="457398"/>
            <a:ext cx="8437563" cy="699425"/>
          </a:xfrm>
        </p:spPr>
        <p:txBody>
          <a:bodyPr>
            <a:normAutofit/>
          </a:bodyPr>
          <a:lstStyle/>
          <a:p>
            <a:r>
              <a:rPr lang="en-US" sz="3400">
                <a:cs typeface="Arial"/>
              </a:rPr>
              <a:t>Next steps</a:t>
            </a:r>
            <a:endParaRPr lang="en-US" sz="3400"/>
          </a:p>
        </p:txBody>
      </p:sp>
      <p:sp>
        <p:nvSpPr>
          <p:cNvPr id="4" name="Text Placeholder 3">
            <a:extLst>
              <a:ext uri="{FF2B5EF4-FFF2-40B4-BE49-F238E27FC236}">
                <a16:creationId xmlns:a16="http://schemas.microsoft.com/office/drawing/2014/main" id="{E4E35935-2D42-0E70-5285-4467AAAC6DC7}"/>
              </a:ext>
            </a:extLst>
          </p:cNvPr>
          <p:cNvSpPr>
            <a:spLocks noGrp="1"/>
          </p:cNvSpPr>
          <p:nvPr>
            <p:ph type="body" sz="quarter" idx="12"/>
          </p:nvPr>
        </p:nvSpPr>
        <p:spPr/>
        <p:txBody>
          <a:bodyPr vert="horz" lIns="0" tIns="0" rIns="0" bIns="0" rtlCol="0" anchor="t">
            <a:noAutofit/>
          </a:bodyPr>
          <a:lstStyle/>
          <a:p>
            <a:pPr>
              <a:lnSpc>
                <a:spcPct val="120000"/>
              </a:lnSpc>
            </a:pPr>
            <a:r>
              <a:rPr lang="en-US">
                <a:cs typeface="Arial"/>
              </a:rPr>
              <a:t>Discuss the IP activity plan with IP mentor.</a:t>
            </a:r>
          </a:p>
          <a:p>
            <a:pPr>
              <a:lnSpc>
                <a:spcPct val="120000"/>
              </a:lnSpc>
            </a:pPr>
            <a:r>
              <a:rPr lang="en-US">
                <a:cs typeface="Arial"/>
              </a:rPr>
              <a:t> </a:t>
            </a:r>
          </a:p>
          <a:p>
            <a:pPr>
              <a:lnSpc>
                <a:spcPct val="120000"/>
              </a:lnSpc>
            </a:pPr>
            <a:r>
              <a:rPr lang="en-US">
                <a:cs typeface="Arial"/>
              </a:rPr>
              <a:t>Carry out IP activity plan at IP. </a:t>
            </a:r>
          </a:p>
          <a:p>
            <a:pPr>
              <a:lnSpc>
                <a:spcPct val="120000"/>
              </a:lnSpc>
            </a:pPr>
            <a:endParaRPr lang="en-US">
              <a:cs typeface="Arial"/>
            </a:endParaRPr>
          </a:p>
          <a:p>
            <a:pPr>
              <a:lnSpc>
                <a:spcPct val="120000"/>
              </a:lnSpc>
            </a:pPr>
            <a:r>
              <a:rPr lang="en-US">
                <a:cs typeface="Arial"/>
              </a:rPr>
              <a:t>Evaluate how effective the plan was.</a:t>
            </a:r>
            <a:endParaRPr lang="en-US"/>
          </a:p>
        </p:txBody>
      </p:sp>
      <p:sp>
        <p:nvSpPr>
          <p:cNvPr id="6" name="Footer Placeholder 4">
            <a:extLst>
              <a:ext uri="{FF2B5EF4-FFF2-40B4-BE49-F238E27FC236}">
                <a16:creationId xmlns:a16="http://schemas.microsoft.com/office/drawing/2014/main" id="{2ACB9FE7-2D9C-482E-093A-59642A45CE4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3840843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121</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6" name="Picture 5" descr="Calderdale College logo">
            <a:extLst>
              <a:ext uri="{FF2B5EF4-FFF2-40B4-BE49-F238E27FC236}">
                <a16:creationId xmlns:a16="http://schemas.microsoft.com/office/drawing/2014/main" id="{2F189D5F-400C-06FB-FD6B-89EE292F3649}"/>
              </a:ext>
            </a:extLst>
          </p:cNvPr>
          <p:cNvPicPr>
            <a:picLocks noChangeAspect="1"/>
          </p:cNvPicPr>
          <p:nvPr/>
        </p:nvPicPr>
        <p:blipFill>
          <a:blip r:embed="rId3"/>
          <a:stretch>
            <a:fillRect/>
          </a:stretch>
        </p:blipFill>
        <p:spPr>
          <a:xfrm>
            <a:off x="1728928" y="1500188"/>
            <a:ext cx="1796357" cy="1199953"/>
          </a:xfrm>
          <a:prstGeom prst="rect">
            <a:avLst/>
          </a:prstGeom>
        </p:spPr>
      </p:pic>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484748"/>
          </a:xfrm>
          <a:prstGeom prst="rect">
            <a:avLst/>
          </a:prstGeom>
          <a:noFill/>
        </p:spPr>
        <p:txBody>
          <a:bodyPr wrap="square" lIns="0" tIns="0" rIns="0" bIns="0" rtlCol="0" anchor="t">
            <a:spAutoFit/>
          </a:bodyPr>
          <a:lstStyle/>
          <a:p>
            <a:r>
              <a:rPr lang="en-GB" sz="1050"/>
              <a:t>Mary Madden has produced this resource on behalf of the Education and Training Foundation</a:t>
            </a:r>
          </a:p>
        </p:txBody>
      </p:sp>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pic>
        <p:nvPicPr>
          <p:cNvPr id="14" name="Picture 13" descr="Department for Education logo">
            <a:extLst>
              <a:ext uri="{FF2B5EF4-FFF2-40B4-BE49-F238E27FC236}">
                <a16:creationId xmlns:a16="http://schemas.microsoft.com/office/drawing/2014/main" id="{0D793A73-0B68-41C6-96A3-4A06CB6B86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descr="ETF logo">
            <a:extLst>
              <a:ext uri="{FF2B5EF4-FFF2-40B4-BE49-F238E27FC236}">
                <a16:creationId xmlns:a16="http://schemas.microsoft.com/office/drawing/2014/main" id="{BB2C64D5-4791-444B-9142-B07A38B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Tree>
    <p:extLst>
      <p:ext uri="{BB962C8B-B14F-4D97-AF65-F5344CB8AC3E}">
        <p14:creationId xmlns:p14="http://schemas.microsoft.com/office/powerpoint/2010/main" val="32693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0AC68-B503-455E-91A9-A695BD27EEA9}"/>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3" name="Title 2">
            <a:extLst>
              <a:ext uri="{FF2B5EF4-FFF2-40B4-BE49-F238E27FC236}">
                <a16:creationId xmlns:a16="http://schemas.microsoft.com/office/drawing/2014/main" id="{6FDA65A8-63CE-492F-B6B5-856701742A9B}"/>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Create an activity plan </a:t>
            </a:r>
          </a:p>
        </p:txBody>
      </p:sp>
      <p:sp>
        <p:nvSpPr>
          <p:cNvPr id="9" name="Text Placeholder 3">
            <a:extLst>
              <a:ext uri="{FF2B5EF4-FFF2-40B4-BE49-F238E27FC236}">
                <a16:creationId xmlns:a16="http://schemas.microsoft.com/office/drawing/2014/main" id="{40E8B8D9-9EB8-D9D0-C586-11C20171BA37}"/>
              </a:ext>
            </a:extLst>
          </p:cNvPr>
          <p:cNvSpPr txBox="1">
            <a:spLocks/>
          </p:cNvSpPr>
          <p:nvPr/>
        </p:nvSpPr>
        <p:spPr>
          <a:xfrm>
            <a:off x="251520" y="1131590"/>
            <a:ext cx="8614320" cy="3528392"/>
          </a:xfrm>
          <a:prstGeom prst="rect">
            <a:avLst/>
          </a:prstGeom>
        </p:spPr>
        <p:txBody>
          <a:bodyPr vert="horz" lIns="0" tIns="0" rIns="0" bIns="0" rtlCol="0" anchor="t">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400" b="1">
                <a:cs typeface="Arial"/>
              </a:rPr>
              <a:t>Case study</a:t>
            </a:r>
            <a:r>
              <a:rPr lang="en-US" sz="2400">
                <a:cs typeface="Arial"/>
              </a:rPr>
              <a:t> </a:t>
            </a:r>
          </a:p>
          <a:p>
            <a:pPr>
              <a:lnSpc>
                <a:spcPct val="120000"/>
              </a:lnSpc>
            </a:pPr>
            <a:r>
              <a:rPr lang="en-US" sz="2400">
                <a:cs typeface="Arial"/>
              </a:rPr>
              <a:t>A two-year-old child attends nursery and likes to play with water and funnels. They find it hard to regulate their emotions and can often find large groups unsettling. </a:t>
            </a:r>
          </a:p>
          <a:p>
            <a:pPr>
              <a:lnSpc>
                <a:spcPct val="120000"/>
              </a:lnSpc>
            </a:pPr>
            <a:endParaRPr lang="en-US" sz="2400">
              <a:cs typeface="Arial"/>
            </a:endParaRPr>
          </a:p>
          <a:p>
            <a:pPr>
              <a:lnSpc>
                <a:spcPct val="120000"/>
              </a:lnSpc>
            </a:pPr>
            <a:r>
              <a:rPr lang="en-US" sz="2400" b="1">
                <a:cs typeface="Arial"/>
              </a:rPr>
              <a:t>Activity</a:t>
            </a:r>
            <a:endParaRPr lang="en-US" sz="2400">
              <a:cs typeface="Arial"/>
            </a:endParaRPr>
          </a:p>
          <a:p>
            <a:pPr>
              <a:lnSpc>
                <a:spcPct val="120000"/>
              </a:lnSpc>
            </a:pPr>
            <a:r>
              <a:rPr lang="en-US" sz="2400">
                <a:cs typeface="Arial"/>
              </a:rPr>
              <a:t>Individually, create an activity plan to support the child in regulating their emotions in a group. </a:t>
            </a: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EF84CD2D-66DD-440B-B412-AE3AF5FB068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82529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B1793-9392-4513-917B-30C775884D41}"/>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a:extLst>
              <a:ext uri="{FF2B5EF4-FFF2-40B4-BE49-F238E27FC236}">
                <a16:creationId xmlns:a16="http://schemas.microsoft.com/office/drawing/2014/main" id="{5B0F50D2-B878-4CD8-B336-66E631A183A8}"/>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Peer review </a:t>
            </a:r>
          </a:p>
        </p:txBody>
      </p:sp>
      <p:sp>
        <p:nvSpPr>
          <p:cNvPr id="4" name="Text Placeholder 3">
            <a:extLst>
              <a:ext uri="{FF2B5EF4-FFF2-40B4-BE49-F238E27FC236}">
                <a16:creationId xmlns:a16="http://schemas.microsoft.com/office/drawing/2014/main" id="{71314D57-8CFB-4CD5-BE54-857E1E8DE747}"/>
              </a:ext>
            </a:extLst>
          </p:cNvPr>
          <p:cNvSpPr>
            <a:spLocks noGrp="1"/>
          </p:cNvSpPr>
          <p:nvPr>
            <p:ph type="body" sz="quarter" idx="12"/>
          </p:nvPr>
        </p:nvSpPr>
        <p:spPr>
          <a:xfrm>
            <a:off x="251520" y="1130416"/>
            <a:ext cx="8614320" cy="2305430"/>
          </a:xfrm>
        </p:spPr>
        <p:txBody>
          <a:bodyPr vert="horz" lIns="0" tIns="0" rIns="0" bIns="0" rtlCol="0" anchor="t">
            <a:noAutofit/>
          </a:bodyPr>
          <a:lstStyle/>
          <a:p>
            <a:pPr marL="514350" indent="-514350">
              <a:lnSpc>
                <a:spcPct val="120000"/>
              </a:lnSpc>
              <a:buAutoNum type="arabicPeriod"/>
            </a:pPr>
            <a:r>
              <a:rPr lang="en-GB" sz="2400"/>
              <a:t>Swap your activity plan with a peer.</a:t>
            </a:r>
            <a:endParaRPr lang="en-GB" sz="2400">
              <a:cs typeface="Arial"/>
            </a:endParaRPr>
          </a:p>
          <a:p>
            <a:pPr marL="514350" indent="-514350">
              <a:lnSpc>
                <a:spcPct val="120000"/>
              </a:lnSpc>
              <a:buAutoNum type="arabicPeriod"/>
            </a:pPr>
            <a:r>
              <a:rPr lang="en-GB" sz="2400"/>
              <a:t>Peer review the activity plan, completing the peer review handout.</a:t>
            </a:r>
            <a:endParaRPr lang="en-GB" sz="2400">
              <a:cs typeface="Arial"/>
            </a:endParaRPr>
          </a:p>
          <a:p>
            <a:pPr>
              <a:lnSpc>
                <a:spcPct val="120000"/>
              </a:lnSpc>
            </a:pPr>
            <a:endParaRPr lang="en-GB">
              <a:cs typeface="Arial"/>
            </a:endParaRPr>
          </a:p>
          <a:p>
            <a:pPr>
              <a:lnSpc>
                <a:spcPct val="120000"/>
              </a:lnSpc>
            </a:pPr>
            <a:endParaRPr lang="en-GB" b="1">
              <a:cs typeface="Arial"/>
            </a:endParaRPr>
          </a:p>
        </p:txBody>
      </p:sp>
      <p:sp>
        <p:nvSpPr>
          <p:cNvPr id="5" name="Footer Placeholder 4">
            <a:extLst>
              <a:ext uri="{FF2B5EF4-FFF2-40B4-BE49-F238E27FC236}">
                <a16:creationId xmlns:a16="http://schemas.microsoft.com/office/drawing/2014/main" id="{1B7EF110-AE16-4D0F-BDB8-AC1C1A14823F}"/>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71887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798EE-E762-A2CC-50AC-B8D7068861D8}"/>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3" name="Title 2">
            <a:extLst>
              <a:ext uri="{FF2B5EF4-FFF2-40B4-BE49-F238E27FC236}">
                <a16:creationId xmlns:a16="http://schemas.microsoft.com/office/drawing/2014/main" id="{5745987F-BFD0-CEDA-6F0F-6E5BBA7CAD82}"/>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Self-reflection</a:t>
            </a:r>
            <a:endParaRPr lang="en-US" sz="3200"/>
          </a:p>
        </p:txBody>
      </p:sp>
      <p:sp>
        <p:nvSpPr>
          <p:cNvPr id="4" name="Text Placeholder 3">
            <a:extLst>
              <a:ext uri="{FF2B5EF4-FFF2-40B4-BE49-F238E27FC236}">
                <a16:creationId xmlns:a16="http://schemas.microsoft.com/office/drawing/2014/main" id="{A298916B-4178-8F99-BDBC-5920877EB617}"/>
              </a:ext>
            </a:extLst>
          </p:cNvPr>
          <p:cNvSpPr>
            <a:spLocks noGrp="1"/>
          </p:cNvSpPr>
          <p:nvPr>
            <p:ph type="body" sz="quarter" idx="12"/>
          </p:nvPr>
        </p:nvSpPr>
        <p:spPr>
          <a:xfrm>
            <a:off x="251520" y="1130416"/>
            <a:ext cx="8614320" cy="1585350"/>
          </a:xfrm>
        </p:spPr>
        <p:txBody>
          <a:bodyPr vert="horz" lIns="0" tIns="0" rIns="0" bIns="0" rtlCol="0" anchor="t">
            <a:noAutofit/>
          </a:bodyPr>
          <a:lstStyle/>
          <a:p>
            <a:pPr>
              <a:lnSpc>
                <a:spcPct val="120000"/>
              </a:lnSpc>
            </a:pPr>
            <a:r>
              <a:rPr lang="en-US" sz="2400">
                <a:cs typeface="Arial"/>
              </a:rPr>
              <a:t>Using a sticky note, identify one good characteristic in your activity plan.</a:t>
            </a:r>
          </a:p>
        </p:txBody>
      </p:sp>
      <p:sp>
        <p:nvSpPr>
          <p:cNvPr id="5" name="Footer Placeholder 4">
            <a:extLst>
              <a:ext uri="{FF2B5EF4-FFF2-40B4-BE49-F238E27FC236}">
                <a16:creationId xmlns:a16="http://schemas.microsoft.com/office/drawing/2014/main" id="{15779E15-F4EF-73B1-F4FF-6577062402BA}"/>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83181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FF7F-A5AE-CD52-E0D4-90A741D08D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B3FB1-AA99-85DE-786E-259ED3B6249F}"/>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3" name="Title 2">
            <a:extLst>
              <a:ext uri="{FF2B5EF4-FFF2-40B4-BE49-F238E27FC236}">
                <a16:creationId xmlns:a16="http://schemas.microsoft.com/office/drawing/2014/main" id="{5F32EB27-9B09-6AC6-615B-C24CDE1A82D1}"/>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Next steps</a:t>
            </a:r>
            <a:endParaRPr lang="en-US" sz="3200"/>
          </a:p>
        </p:txBody>
      </p:sp>
      <p:sp>
        <p:nvSpPr>
          <p:cNvPr id="4" name="Text Placeholder 3">
            <a:extLst>
              <a:ext uri="{FF2B5EF4-FFF2-40B4-BE49-F238E27FC236}">
                <a16:creationId xmlns:a16="http://schemas.microsoft.com/office/drawing/2014/main" id="{61F51B5B-8845-F160-AF88-EEA9785B7CAB}"/>
              </a:ext>
            </a:extLst>
          </p:cNvPr>
          <p:cNvSpPr>
            <a:spLocks noGrp="1"/>
          </p:cNvSpPr>
          <p:nvPr>
            <p:ph type="body" sz="quarter" idx="12"/>
          </p:nvPr>
        </p:nvSpPr>
        <p:spPr>
          <a:xfrm>
            <a:off x="251520" y="1131590"/>
            <a:ext cx="8568952" cy="1584176"/>
          </a:xfrm>
        </p:spPr>
        <p:txBody>
          <a:bodyPr vert="horz" lIns="0" tIns="0" rIns="0" bIns="0" rtlCol="0" anchor="t">
            <a:noAutofit/>
          </a:bodyPr>
          <a:lstStyle/>
          <a:p>
            <a:pPr>
              <a:lnSpc>
                <a:spcPct val="120000"/>
              </a:lnSpc>
            </a:pPr>
            <a:r>
              <a:rPr lang="en-GB" sz="2400">
                <a:solidFill>
                  <a:srgbClr val="000000"/>
                </a:solidFill>
                <a:effectLst/>
                <a:latin typeface="Arial"/>
                <a:ea typeface="Arial" panose="020B0604020202020204" pitchFamily="34" charset="0"/>
                <a:cs typeface="Arial"/>
              </a:rPr>
              <a:t>Discuss your amended plans with</a:t>
            </a:r>
            <a:r>
              <a:rPr lang="en-GB" sz="2400">
                <a:solidFill>
                  <a:srgbClr val="000000"/>
                </a:solidFill>
                <a:latin typeface="Arial"/>
                <a:ea typeface="Arial" panose="020B0604020202020204" pitchFamily="34" charset="0"/>
                <a:cs typeface="Arial"/>
              </a:rPr>
              <a:t> IP</a:t>
            </a:r>
            <a:r>
              <a:rPr lang="en-GB" sz="2400">
                <a:solidFill>
                  <a:srgbClr val="000000"/>
                </a:solidFill>
                <a:effectLst/>
                <a:latin typeface="Arial"/>
                <a:ea typeface="Arial" panose="020B0604020202020204" pitchFamily="34" charset="0"/>
                <a:cs typeface="Arial"/>
              </a:rPr>
              <a:t> mentor and ask how they compare to those in the </a:t>
            </a:r>
            <a:r>
              <a:rPr lang="en-GB" sz="2400">
                <a:solidFill>
                  <a:srgbClr val="000000"/>
                </a:solidFill>
                <a:latin typeface="Arial"/>
                <a:ea typeface="Arial" panose="020B0604020202020204" pitchFamily="34" charset="0"/>
                <a:cs typeface="Arial"/>
              </a:rPr>
              <a:t>IP setting</a:t>
            </a:r>
            <a:r>
              <a:rPr lang="en-GB" sz="2400">
                <a:solidFill>
                  <a:srgbClr val="000000"/>
                </a:solidFill>
                <a:effectLst/>
                <a:latin typeface="Arial"/>
                <a:ea typeface="Arial" panose="020B0604020202020204" pitchFamily="34" charset="0"/>
                <a:cs typeface="Arial"/>
              </a:rPr>
              <a:t>.</a:t>
            </a:r>
            <a:r>
              <a:rPr lang="en-GB" sz="2400">
                <a:solidFill>
                  <a:srgbClr val="000000"/>
                </a:solidFill>
                <a:latin typeface="Arial"/>
                <a:ea typeface="Arial" panose="020B0604020202020204" pitchFamily="34" charset="0"/>
                <a:cs typeface="Arial"/>
              </a:rPr>
              <a:t> </a:t>
            </a:r>
            <a:endParaRPr lang="en-US" sz="2400" b="1">
              <a:cs typeface="Arial"/>
            </a:endParaRP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342B1799-AA72-ACF1-8E06-AE17083FCE51}"/>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10868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Short-term planning A </a:t>
            </a:r>
          </a:p>
        </p:txBody>
      </p:sp>
    </p:spTree>
    <p:extLst>
      <p:ext uri="{BB962C8B-B14F-4D97-AF65-F5344CB8AC3E}">
        <p14:creationId xmlns:p14="http://schemas.microsoft.com/office/powerpoint/2010/main" val="145893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39DF0-A6E3-4417-B0B7-C5ADC859FAB0}"/>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a:extLst>
              <a:ext uri="{FF2B5EF4-FFF2-40B4-BE49-F238E27FC236}">
                <a16:creationId xmlns:a16="http://schemas.microsoft.com/office/drawing/2014/main" id="{3C5F5146-F112-4A27-A6A0-6517B7C629CE}"/>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Starter </a:t>
            </a:r>
          </a:p>
        </p:txBody>
      </p:sp>
      <p:sp>
        <p:nvSpPr>
          <p:cNvPr id="9" name="TextBox 8">
            <a:extLst>
              <a:ext uri="{FF2B5EF4-FFF2-40B4-BE49-F238E27FC236}">
                <a16:creationId xmlns:a16="http://schemas.microsoft.com/office/drawing/2014/main" id="{7EC5AF4B-35BD-AA06-B4A6-E75034D7D0ED}"/>
              </a:ext>
            </a:extLst>
          </p:cNvPr>
          <p:cNvSpPr txBox="1"/>
          <p:nvPr/>
        </p:nvSpPr>
        <p:spPr>
          <a:xfrm>
            <a:off x="251520" y="1131590"/>
            <a:ext cx="8614320" cy="12888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lnSpc>
                <a:spcPct val="120000"/>
              </a:lnSpc>
              <a:buAutoNum type="arabicPeriod"/>
            </a:pPr>
            <a:r>
              <a:rPr lang="en-US" sz="2400">
                <a:cs typeface="Arial"/>
              </a:rPr>
              <a:t>Research what is meant by the term “short-term planning”.</a:t>
            </a:r>
            <a:br>
              <a:rPr lang="en-US" sz="2400">
                <a:cs typeface="Arial"/>
              </a:rPr>
            </a:br>
            <a:r>
              <a:rPr lang="en-US" sz="2400">
                <a:cs typeface="Arial"/>
              </a:rPr>
              <a:t> </a:t>
            </a:r>
          </a:p>
          <a:p>
            <a:pPr marL="342900" indent="-342900">
              <a:lnSpc>
                <a:spcPct val="120000"/>
              </a:lnSpc>
              <a:buFontTx/>
              <a:buAutoNum type="arabicPeriod"/>
            </a:pPr>
            <a:r>
              <a:rPr lang="en-US" sz="2400">
                <a:cs typeface="Arial"/>
              </a:rPr>
              <a:t>Write a definition of “short-term planning” on a sticky note.</a:t>
            </a:r>
          </a:p>
        </p:txBody>
      </p:sp>
      <p:sp>
        <p:nvSpPr>
          <p:cNvPr id="5" name="Footer Placeholder 4">
            <a:extLst>
              <a:ext uri="{FF2B5EF4-FFF2-40B4-BE49-F238E27FC236}">
                <a16:creationId xmlns:a16="http://schemas.microsoft.com/office/drawing/2014/main" id="{0AD1880C-E9DD-4756-8AF4-9D2BB1E090AD}"/>
              </a:ext>
            </a:extLst>
          </p:cNvPr>
          <p:cNvSpPr>
            <a:spLocks noGrp="1"/>
          </p:cNvSpPr>
          <p:nvPr>
            <p:ph type="ftr" sz="quarter" idx="10"/>
          </p:nvPr>
        </p:nvSpPr>
        <p:spPr>
          <a:xfrm>
            <a:off x="231228"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67059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4298E-C70C-4691-A78A-96E6F96F9B5F}"/>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3" name="Title 2">
            <a:extLst>
              <a:ext uri="{FF2B5EF4-FFF2-40B4-BE49-F238E27FC236}">
                <a16:creationId xmlns:a16="http://schemas.microsoft.com/office/drawing/2014/main" id="{194B5394-6A07-40DC-95EE-A362B85D4981}"/>
              </a:ext>
            </a:extLst>
          </p:cNvPr>
          <p:cNvSpPr>
            <a:spLocks noGrp="1"/>
          </p:cNvSpPr>
          <p:nvPr>
            <p:ph type="title"/>
          </p:nvPr>
        </p:nvSpPr>
        <p:spPr>
          <a:xfrm>
            <a:off x="251520" y="411510"/>
            <a:ext cx="8437563" cy="449642"/>
          </a:xfrm>
        </p:spPr>
        <p:txBody>
          <a:bodyPr>
            <a:normAutofit fontScale="90000"/>
          </a:bodyPr>
          <a:lstStyle/>
          <a:p>
            <a:pPr>
              <a:lnSpc>
                <a:spcPct val="120000"/>
              </a:lnSpc>
            </a:pPr>
            <a:r>
              <a:rPr lang="en-GB" sz="3200"/>
              <a:t>Types of short-term plans</a:t>
            </a:r>
          </a:p>
        </p:txBody>
      </p:sp>
      <p:sp>
        <p:nvSpPr>
          <p:cNvPr id="4" name="Text Placeholder 3">
            <a:extLst>
              <a:ext uri="{FF2B5EF4-FFF2-40B4-BE49-F238E27FC236}">
                <a16:creationId xmlns:a16="http://schemas.microsoft.com/office/drawing/2014/main" id="{170AD0BA-2D6C-450E-94CF-A69A6D70F4BF}"/>
              </a:ext>
            </a:extLst>
          </p:cNvPr>
          <p:cNvSpPr>
            <a:spLocks noGrp="1"/>
          </p:cNvSpPr>
          <p:nvPr>
            <p:ph type="body" sz="quarter" idx="12"/>
          </p:nvPr>
        </p:nvSpPr>
        <p:spPr>
          <a:xfrm>
            <a:off x="251520" y="1131590"/>
            <a:ext cx="7667625" cy="2737478"/>
          </a:xfrm>
        </p:spPr>
        <p:txBody>
          <a:bodyPr/>
          <a:lstStyle/>
          <a:p>
            <a:pPr marL="457200" indent="-457200">
              <a:lnSpc>
                <a:spcPct val="120000"/>
              </a:lnSpc>
              <a:buFont typeface="Arial" panose="020B0604020202020204" pitchFamily="34" charset="0"/>
              <a:buChar char="•"/>
            </a:pPr>
            <a:r>
              <a:rPr lang="en-GB" sz="2400"/>
              <a:t>Weekly plans</a:t>
            </a:r>
          </a:p>
          <a:p>
            <a:pPr marL="457200" indent="-457200">
              <a:lnSpc>
                <a:spcPct val="120000"/>
              </a:lnSpc>
              <a:buFont typeface="Arial" panose="020B0604020202020204" pitchFamily="34" charset="0"/>
              <a:buChar char="•"/>
            </a:pPr>
            <a:r>
              <a:rPr lang="en-GB" sz="2400"/>
              <a:t>Continuous provision plans</a:t>
            </a:r>
          </a:p>
          <a:p>
            <a:pPr marL="457200" indent="-457200">
              <a:lnSpc>
                <a:spcPct val="120000"/>
              </a:lnSpc>
              <a:buFont typeface="Arial" panose="020B0604020202020204" pitchFamily="34" charset="0"/>
              <a:buChar char="•"/>
            </a:pPr>
            <a:r>
              <a:rPr lang="en-GB" sz="2400"/>
              <a:t>In-the-moment plans </a:t>
            </a:r>
          </a:p>
          <a:p>
            <a:pPr marL="457200" indent="-457200">
              <a:lnSpc>
                <a:spcPct val="120000"/>
              </a:lnSpc>
              <a:buFont typeface="Arial" panose="020B0604020202020204" pitchFamily="34" charset="0"/>
              <a:buChar char="•"/>
            </a:pPr>
            <a:r>
              <a:rPr lang="en-GB" sz="2400"/>
              <a:t>Activity plans</a:t>
            </a:r>
          </a:p>
        </p:txBody>
      </p:sp>
      <p:sp>
        <p:nvSpPr>
          <p:cNvPr id="5" name="Footer Placeholder 4">
            <a:extLst>
              <a:ext uri="{FF2B5EF4-FFF2-40B4-BE49-F238E27FC236}">
                <a16:creationId xmlns:a16="http://schemas.microsoft.com/office/drawing/2014/main" id="{2FC0B6E6-42E5-4E4D-B17A-7E538695B52F}"/>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11921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cs typeface="Arial"/>
              </a:rPr>
              <a:t>Diagnostic activity </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BE663-5ACC-4226-A8A8-4FA637AD8477}"/>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3" name="Title 2">
            <a:extLst>
              <a:ext uri="{FF2B5EF4-FFF2-40B4-BE49-F238E27FC236}">
                <a16:creationId xmlns:a16="http://schemas.microsoft.com/office/drawing/2014/main" id="{ADF54516-620B-4710-BEC2-E8192F10F01E}"/>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Weekly short-term plan </a:t>
            </a:r>
            <a:endParaRPr lang="en-GB" sz="3200">
              <a:cs typeface="Arial"/>
            </a:endParaRPr>
          </a:p>
        </p:txBody>
      </p:sp>
      <p:sp>
        <p:nvSpPr>
          <p:cNvPr id="4" name="TextBox 3">
            <a:extLst>
              <a:ext uri="{FF2B5EF4-FFF2-40B4-BE49-F238E27FC236}">
                <a16:creationId xmlns:a16="http://schemas.microsoft.com/office/drawing/2014/main" id="{A6A724BA-C6A0-4025-80B6-EFA26245367F}"/>
              </a:ext>
            </a:extLst>
          </p:cNvPr>
          <p:cNvSpPr txBox="1"/>
          <p:nvPr/>
        </p:nvSpPr>
        <p:spPr>
          <a:xfrm>
            <a:off x="251520" y="1126376"/>
            <a:ext cx="8593384" cy="2885534"/>
          </a:xfrm>
          <a:prstGeom prst="rect">
            <a:avLst/>
          </a:prstGeom>
          <a:noFill/>
        </p:spPr>
        <p:txBody>
          <a:bodyPr wrap="square" lIns="0" tIns="0" rIns="0" bIns="0" rtlCol="0" anchor="t">
            <a:spAutoFit/>
          </a:bodyPr>
          <a:lstStyle/>
          <a:p>
            <a:pPr>
              <a:lnSpc>
                <a:spcPct val="120000"/>
              </a:lnSpc>
            </a:pPr>
            <a:r>
              <a:rPr lang="en-GB" sz="2400"/>
              <a:t>Individually, highlight the characteristics of a “good” weekly plan. Consider: </a:t>
            </a:r>
            <a:endParaRPr lang="en-GB" sz="2400">
              <a:cs typeface="Arial"/>
            </a:endParaRPr>
          </a:p>
          <a:p>
            <a:pPr marL="514350" indent="-514350">
              <a:lnSpc>
                <a:spcPct val="120000"/>
              </a:lnSpc>
              <a:buFont typeface="Arial" panose="020B0604020202020204" pitchFamily="34" charset="0"/>
              <a:buChar char="•"/>
            </a:pPr>
            <a:r>
              <a:rPr lang="en-GB" sz="2400"/>
              <a:t>activities children will carry out</a:t>
            </a:r>
            <a:endParaRPr lang="en-GB" sz="2400">
              <a:cs typeface="Arial"/>
            </a:endParaRPr>
          </a:p>
          <a:p>
            <a:pPr marL="514350" indent="-514350">
              <a:lnSpc>
                <a:spcPct val="120000"/>
              </a:lnSpc>
              <a:buFont typeface="Arial" panose="020B0604020202020204" pitchFamily="34" charset="0"/>
              <a:buChar char="•"/>
            </a:pPr>
            <a:r>
              <a:rPr lang="en-GB" sz="2400"/>
              <a:t>adaptive teaching groups</a:t>
            </a:r>
            <a:endParaRPr lang="en-GB" sz="2400">
              <a:cs typeface="Arial"/>
            </a:endParaRPr>
          </a:p>
          <a:p>
            <a:pPr marL="514350" indent="-514350">
              <a:lnSpc>
                <a:spcPct val="120000"/>
              </a:lnSpc>
              <a:buFont typeface="Arial" panose="020B0604020202020204" pitchFamily="34" charset="0"/>
              <a:buChar char="•"/>
            </a:pPr>
            <a:r>
              <a:rPr lang="en-GB" sz="2400"/>
              <a:t>the role of the adult</a:t>
            </a:r>
            <a:endParaRPr lang="en-GB" sz="2400">
              <a:cs typeface="Arial"/>
            </a:endParaRPr>
          </a:p>
          <a:p>
            <a:pPr marL="514350" indent="-514350">
              <a:lnSpc>
                <a:spcPct val="120000"/>
              </a:lnSpc>
              <a:buFont typeface="Arial" panose="020B0604020202020204" pitchFamily="34" charset="0"/>
              <a:buChar char="•"/>
            </a:pPr>
            <a:r>
              <a:rPr lang="en-GB" sz="2400"/>
              <a:t>the form of assessment.</a:t>
            </a:r>
            <a:endParaRPr lang="en-GB" sz="2400">
              <a:cs typeface="Arial"/>
            </a:endParaRPr>
          </a:p>
          <a:p>
            <a:pPr>
              <a:lnSpc>
                <a:spcPct val="120000"/>
              </a:lnSpc>
            </a:pPr>
            <a:endParaRPr lang="en-GB" sz="1350"/>
          </a:p>
        </p:txBody>
      </p:sp>
      <p:sp>
        <p:nvSpPr>
          <p:cNvPr id="5" name="Footer Placeholder 4">
            <a:extLst>
              <a:ext uri="{FF2B5EF4-FFF2-40B4-BE49-F238E27FC236}">
                <a16:creationId xmlns:a16="http://schemas.microsoft.com/office/drawing/2014/main" id="{AF203D70-DD94-4894-9677-36A8AE967F80}"/>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342921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09509-BC33-4193-BD3E-505B7B34A5D9}"/>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3" name="Title 2">
            <a:extLst>
              <a:ext uri="{FF2B5EF4-FFF2-40B4-BE49-F238E27FC236}">
                <a16:creationId xmlns:a16="http://schemas.microsoft.com/office/drawing/2014/main" id="{4B24360F-ADF9-4D31-8804-4BFE84E24DDC}"/>
              </a:ext>
            </a:extLst>
          </p:cNvPr>
          <p:cNvSpPr>
            <a:spLocks noGrp="1"/>
          </p:cNvSpPr>
          <p:nvPr>
            <p:ph type="title"/>
          </p:nvPr>
        </p:nvSpPr>
        <p:spPr>
          <a:xfrm>
            <a:off x="251520" y="411510"/>
            <a:ext cx="8614320" cy="953698"/>
          </a:xfrm>
        </p:spPr>
        <p:txBody>
          <a:bodyPr>
            <a:noAutofit/>
          </a:bodyPr>
          <a:lstStyle/>
          <a:p>
            <a:pPr>
              <a:lnSpc>
                <a:spcPct val="120000"/>
              </a:lnSpc>
            </a:pPr>
            <a:r>
              <a:rPr lang="en-GB" sz="3200"/>
              <a:t>Activity: Continuous provision plan research </a:t>
            </a:r>
            <a:endParaRPr lang="en-GB" sz="3200">
              <a:cs typeface="Arial"/>
            </a:endParaRPr>
          </a:p>
        </p:txBody>
      </p:sp>
      <p:sp>
        <p:nvSpPr>
          <p:cNvPr id="4" name="Text Placeholder 3">
            <a:extLst>
              <a:ext uri="{FF2B5EF4-FFF2-40B4-BE49-F238E27FC236}">
                <a16:creationId xmlns:a16="http://schemas.microsoft.com/office/drawing/2014/main" id="{B79D7A95-4980-4645-B058-535BB60BD096}"/>
              </a:ext>
            </a:extLst>
          </p:cNvPr>
          <p:cNvSpPr>
            <a:spLocks noGrp="1"/>
          </p:cNvSpPr>
          <p:nvPr>
            <p:ph type="body" sz="quarter" idx="12"/>
          </p:nvPr>
        </p:nvSpPr>
        <p:spPr>
          <a:xfrm>
            <a:off x="251520" y="1850496"/>
            <a:ext cx="8614320" cy="1945390"/>
          </a:xfrm>
        </p:spPr>
        <p:txBody>
          <a:bodyPr vert="horz" lIns="0" tIns="0" rIns="0" bIns="0" rtlCol="0" anchor="t">
            <a:noAutofit/>
          </a:bodyPr>
          <a:lstStyle/>
          <a:p>
            <a:pPr>
              <a:lnSpc>
                <a:spcPct val="120000"/>
              </a:lnSpc>
            </a:pPr>
            <a:r>
              <a:rPr lang="en-GB" sz="2400">
                <a:cs typeface="Arial"/>
              </a:rPr>
              <a:t>Individually, research the characteristics of a continuous provision plan. </a:t>
            </a:r>
          </a:p>
          <a:p>
            <a:pPr>
              <a:lnSpc>
                <a:spcPct val="120000"/>
              </a:lnSpc>
            </a:pPr>
            <a:endParaRPr lang="en-GB" sz="2400">
              <a:cs typeface="Arial"/>
            </a:endParaRPr>
          </a:p>
          <a:p>
            <a:pPr>
              <a:lnSpc>
                <a:spcPct val="120000"/>
              </a:lnSpc>
            </a:pPr>
            <a:r>
              <a:rPr lang="en-GB" sz="2400">
                <a:cs typeface="Arial"/>
              </a:rPr>
              <a:t>Write the information in your notebook. </a:t>
            </a:r>
          </a:p>
          <a:p>
            <a:pPr marL="514350" indent="-514350">
              <a:lnSpc>
                <a:spcPct val="120000"/>
              </a:lnSpc>
              <a:buAutoNum type="arabicPeriod"/>
            </a:pPr>
            <a:endParaRPr lang="en-GB" b="1"/>
          </a:p>
          <a:p>
            <a:pPr marL="514350" indent="-514350">
              <a:lnSpc>
                <a:spcPct val="120000"/>
              </a:lnSpc>
              <a:buAutoNum type="arabicPeriod"/>
            </a:pPr>
            <a:endParaRPr lang="en-GB">
              <a:cs typeface="Arial"/>
            </a:endParaRPr>
          </a:p>
        </p:txBody>
      </p:sp>
      <p:sp>
        <p:nvSpPr>
          <p:cNvPr id="5" name="Footer Placeholder 4">
            <a:extLst>
              <a:ext uri="{FF2B5EF4-FFF2-40B4-BE49-F238E27FC236}">
                <a16:creationId xmlns:a16="http://schemas.microsoft.com/office/drawing/2014/main" id="{032E3412-2002-4034-A4D0-2EB3CD25A018}"/>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62207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72DFE8-A700-C017-2491-B293F4760632}"/>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3" name="Title 2">
            <a:extLst>
              <a:ext uri="{FF2B5EF4-FFF2-40B4-BE49-F238E27FC236}">
                <a16:creationId xmlns:a16="http://schemas.microsoft.com/office/drawing/2014/main" id="{97DC029B-E3B3-2941-047C-4260D67CDDFB}"/>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Continuous provision poster</a:t>
            </a:r>
          </a:p>
        </p:txBody>
      </p:sp>
      <p:sp>
        <p:nvSpPr>
          <p:cNvPr id="4" name="Text Placeholder 3">
            <a:extLst>
              <a:ext uri="{FF2B5EF4-FFF2-40B4-BE49-F238E27FC236}">
                <a16:creationId xmlns:a16="http://schemas.microsoft.com/office/drawing/2014/main" id="{FD2E5380-440B-2BA4-7FF3-34500E31CADF}"/>
              </a:ext>
            </a:extLst>
          </p:cNvPr>
          <p:cNvSpPr>
            <a:spLocks noGrp="1"/>
          </p:cNvSpPr>
          <p:nvPr>
            <p:ph type="body" sz="quarter" idx="12"/>
          </p:nvPr>
        </p:nvSpPr>
        <p:spPr>
          <a:xfrm>
            <a:off x="251520" y="1130416"/>
            <a:ext cx="7667625" cy="3601574"/>
          </a:xfrm>
        </p:spPr>
        <p:txBody>
          <a:bodyPr vert="horz" lIns="0" tIns="0" rIns="0" bIns="0" rtlCol="0" anchor="t">
            <a:noAutofit/>
          </a:bodyPr>
          <a:lstStyle/>
          <a:p>
            <a:pPr>
              <a:lnSpc>
                <a:spcPct val="120000"/>
              </a:lnSpc>
            </a:pPr>
            <a:r>
              <a:rPr lang="en-US" sz="2400">
                <a:cs typeface="Arial"/>
              </a:rPr>
              <a:t>Working in your allocated activity groups, produce a poster on what to include in a continuous provision plan.</a:t>
            </a:r>
            <a:endParaRPr lang="en-US" sz="2400"/>
          </a:p>
          <a:p>
            <a:pPr>
              <a:lnSpc>
                <a:spcPct val="120000"/>
              </a:lnSpc>
            </a:pPr>
            <a:endParaRPr lang="en-US">
              <a:cs typeface="Arial"/>
            </a:endParaRPr>
          </a:p>
        </p:txBody>
      </p:sp>
      <p:sp>
        <p:nvSpPr>
          <p:cNvPr id="5" name="Footer Placeholder 4">
            <a:extLst>
              <a:ext uri="{FF2B5EF4-FFF2-40B4-BE49-F238E27FC236}">
                <a16:creationId xmlns:a16="http://schemas.microsoft.com/office/drawing/2014/main" id="{74652F64-6CE3-7493-5E6B-6B336E291CB1}"/>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28440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1DC5D-0769-4812-97AB-41BCD7D3938B}"/>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3" name="Title 2">
            <a:extLst>
              <a:ext uri="{FF2B5EF4-FFF2-40B4-BE49-F238E27FC236}">
                <a16:creationId xmlns:a16="http://schemas.microsoft.com/office/drawing/2014/main" id="{88288F95-4D43-482C-8B3B-D32D2A8826C0}"/>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Continuous provision budget </a:t>
            </a:r>
          </a:p>
        </p:txBody>
      </p:sp>
      <p:sp>
        <p:nvSpPr>
          <p:cNvPr id="4" name="Text Placeholder 3">
            <a:extLst>
              <a:ext uri="{FF2B5EF4-FFF2-40B4-BE49-F238E27FC236}">
                <a16:creationId xmlns:a16="http://schemas.microsoft.com/office/drawing/2014/main" id="{E757D1E8-2715-4988-9617-145EEDF64D4C}"/>
              </a:ext>
            </a:extLst>
          </p:cNvPr>
          <p:cNvSpPr>
            <a:spLocks noGrp="1"/>
          </p:cNvSpPr>
          <p:nvPr>
            <p:ph type="body" sz="quarter" idx="12"/>
          </p:nvPr>
        </p:nvSpPr>
        <p:spPr>
          <a:xfrm>
            <a:off x="251520" y="1131590"/>
            <a:ext cx="8712968" cy="2377438"/>
          </a:xfrm>
        </p:spPr>
        <p:txBody>
          <a:bodyPr vert="horz" lIns="0" tIns="0" rIns="0" bIns="0" rtlCol="0" anchor="t">
            <a:noAutofit/>
          </a:bodyPr>
          <a:lstStyle/>
          <a:p>
            <a:pPr>
              <a:lnSpc>
                <a:spcPct val="120000"/>
              </a:lnSpc>
            </a:pPr>
            <a:r>
              <a:rPr lang="en-GB" sz="2400">
                <a:cs typeface="Arial"/>
              </a:rPr>
              <a:t>In your allocated groups,</a:t>
            </a:r>
          </a:p>
          <a:p>
            <a:pPr marL="514350" indent="-514350">
              <a:lnSpc>
                <a:spcPct val="120000"/>
              </a:lnSpc>
              <a:buAutoNum type="arabicPeriod"/>
            </a:pPr>
            <a:r>
              <a:rPr lang="en-GB" sz="2400">
                <a:cs typeface="Arial"/>
              </a:rPr>
              <a:t>create a continuous provision plan based on the criteria from the handout </a:t>
            </a:r>
          </a:p>
          <a:p>
            <a:pPr marL="514350" indent="-514350">
              <a:lnSpc>
                <a:spcPct val="120000"/>
              </a:lnSpc>
              <a:buAutoNum type="arabicPeriod"/>
            </a:pPr>
            <a:r>
              <a:rPr lang="en-GB" sz="2400">
                <a:cs typeface="Arial"/>
              </a:rPr>
              <a:t>feed back to the whole class two priority characteristics that you have used in your continuous provision plan. </a:t>
            </a:r>
          </a:p>
          <a:p>
            <a:pPr marL="514350" indent="-514350">
              <a:lnSpc>
                <a:spcPct val="120000"/>
              </a:lnSpc>
              <a:buAutoNum type="arabicPeriod"/>
            </a:pPr>
            <a:endParaRPr lang="en-GB">
              <a:cs typeface="Arial"/>
            </a:endParaRPr>
          </a:p>
        </p:txBody>
      </p:sp>
      <p:sp>
        <p:nvSpPr>
          <p:cNvPr id="5" name="Footer Placeholder 4">
            <a:extLst>
              <a:ext uri="{FF2B5EF4-FFF2-40B4-BE49-F238E27FC236}">
                <a16:creationId xmlns:a16="http://schemas.microsoft.com/office/drawing/2014/main" id="{9A160B01-6EBF-4D77-B3FB-FD6CA6E73C49}"/>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66127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8E520-6ECD-42DF-8799-7EB668125297}"/>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3" name="Title 2">
            <a:extLst>
              <a:ext uri="{FF2B5EF4-FFF2-40B4-BE49-F238E27FC236}">
                <a16:creationId xmlns:a16="http://schemas.microsoft.com/office/drawing/2014/main" id="{A0C90D0B-71B6-4B16-A5DD-77003C69422B}"/>
              </a:ext>
            </a:extLst>
          </p:cNvPr>
          <p:cNvSpPr>
            <a:spLocks noGrp="1"/>
          </p:cNvSpPr>
          <p:nvPr>
            <p:ph type="title"/>
          </p:nvPr>
        </p:nvSpPr>
        <p:spPr>
          <a:xfrm>
            <a:off x="251520" y="411510"/>
            <a:ext cx="8437563" cy="699425"/>
          </a:xfrm>
        </p:spPr>
        <p:txBody>
          <a:bodyPr>
            <a:normAutofit/>
          </a:bodyPr>
          <a:lstStyle/>
          <a:p>
            <a:pPr>
              <a:lnSpc>
                <a:spcPct val="120000"/>
              </a:lnSpc>
            </a:pPr>
            <a:r>
              <a:rPr lang="en-GB" sz="3200"/>
              <a:t>Next steps</a:t>
            </a:r>
          </a:p>
        </p:txBody>
      </p:sp>
      <p:sp>
        <p:nvSpPr>
          <p:cNvPr id="4" name="Text Placeholder 3">
            <a:extLst>
              <a:ext uri="{FF2B5EF4-FFF2-40B4-BE49-F238E27FC236}">
                <a16:creationId xmlns:a16="http://schemas.microsoft.com/office/drawing/2014/main" id="{B40AA8D0-B14D-405D-B618-21548E6910A4}"/>
              </a:ext>
            </a:extLst>
          </p:cNvPr>
          <p:cNvSpPr>
            <a:spLocks noGrp="1"/>
          </p:cNvSpPr>
          <p:nvPr>
            <p:ph type="body" sz="quarter" idx="12"/>
          </p:nvPr>
        </p:nvSpPr>
        <p:spPr>
          <a:xfrm>
            <a:off x="282406" y="993122"/>
            <a:ext cx="8610074" cy="1297318"/>
          </a:xfrm>
        </p:spPr>
        <p:txBody>
          <a:bodyPr vert="horz" lIns="0" tIns="0" rIns="0" bIns="0" rtlCol="0" anchor="t">
            <a:noAutofit/>
          </a:bodyPr>
          <a:lstStyle/>
          <a:p>
            <a:pPr>
              <a:lnSpc>
                <a:spcPct val="120000"/>
              </a:lnSpc>
            </a:pPr>
            <a:r>
              <a:rPr lang="en-GB" sz="2400">
                <a:latin typeface="Arial"/>
                <a:ea typeface="Calibri"/>
                <a:cs typeface="Arial"/>
              </a:rPr>
              <a:t>Compare the continuous provision plan with one used in an IP setting.</a:t>
            </a:r>
            <a:endParaRPr lang="en-GB" sz="2400">
              <a:effectLst/>
              <a:latin typeface="Arial" panose="020B0604020202020204" pitchFamily="34" charset="0"/>
              <a:ea typeface="Calibri" panose="020F0502020204030204" pitchFamily="34" charset="0"/>
              <a:cs typeface="Arial" panose="020B0604020202020204" pitchFamily="34" charset="0"/>
            </a:endParaRPr>
          </a:p>
          <a:p>
            <a:pPr>
              <a:lnSpc>
                <a:spcPct val="120000"/>
              </a:lnSpc>
            </a:pPr>
            <a:endParaRPr lang="en-GB" sz="2400"/>
          </a:p>
        </p:txBody>
      </p:sp>
      <p:sp>
        <p:nvSpPr>
          <p:cNvPr id="5" name="Footer Placeholder 4">
            <a:extLst>
              <a:ext uri="{FF2B5EF4-FFF2-40B4-BE49-F238E27FC236}">
                <a16:creationId xmlns:a16="http://schemas.microsoft.com/office/drawing/2014/main" id="{5891ECD8-E47B-41A0-A396-26766ED2C8C4}"/>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93176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Short-term planning B </a:t>
            </a:r>
          </a:p>
        </p:txBody>
      </p:sp>
    </p:spTree>
    <p:extLst>
      <p:ext uri="{BB962C8B-B14F-4D97-AF65-F5344CB8AC3E}">
        <p14:creationId xmlns:p14="http://schemas.microsoft.com/office/powerpoint/2010/main" val="424388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9BB7F-799B-47D3-896C-3F5A966D0585}"/>
              </a:ext>
            </a:extLst>
          </p:cNvPr>
          <p:cNvSpPr>
            <a:spLocks noGrp="1"/>
          </p:cNvSpPr>
          <p:nvPr>
            <p:ph type="sldNum" sz="quarter" idx="11"/>
          </p:nvPr>
        </p:nvSpPr>
        <p:spPr/>
        <p:txBody>
          <a:bodyPr/>
          <a:lstStyle/>
          <a:p>
            <a:fld id="{DA2C159E-F13C-4A85-9A41-E7669D3E0D70}" type="slidenum">
              <a:rPr lang="en-GB" smtClean="0"/>
              <a:pPr/>
              <a:t>26</a:t>
            </a:fld>
            <a:endParaRPr lang="en-GB"/>
          </a:p>
        </p:txBody>
      </p:sp>
      <p:sp>
        <p:nvSpPr>
          <p:cNvPr id="3" name="Title 2">
            <a:extLst>
              <a:ext uri="{FF2B5EF4-FFF2-40B4-BE49-F238E27FC236}">
                <a16:creationId xmlns:a16="http://schemas.microsoft.com/office/drawing/2014/main" id="{091124DF-11FE-4FC8-9750-EB1F4CA316CA}"/>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Recap</a:t>
            </a:r>
          </a:p>
        </p:txBody>
      </p:sp>
      <p:sp>
        <p:nvSpPr>
          <p:cNvPr id="4" name="Text Placeholder 3">
            <a:extLst>
              <a:ext uri="{FF2B5EF4-FFF2-40B4-BE49-F238E27FC236}">
                <a16:creationId xmlns:a16="http://schemas.microsoft.com/office/drawing/2014/main" id="{45DCF9F8-7408-4B19-88EA-D46730664CCF}"/>
              </a:ext>
            </a:extLst>
          </p:cNvPr>
          <p:cNvSpPr>
            <a:spLocks noGrp="1"/>
          </p:cNvSpPr>
          <p:nvPr>
            <p:ph type="body" sz="quarter" idx="12"/>
          </p:nvPr>
        </p:nvSpPr>
        <p:spPr>
          <a:xfrm>
            <a:off x="251520" y="1130416"/>
            <a:ext cx="7667625" cy="577238"/>
          </a:xfrm>
        </p:spPr>
        <p:txBody>
          <a:bodyPr/>
          <a:lstStyle/>
          <a:p>
            <a:pPr>
              <a:lnSpc>
                <a:spcPct val="120000"/>
              </a:lnSpc>
            </a:pPr>
            <a:r>
              <a:rPr lang="en-GB" sz="2400"/>
              <a:t>Independently answer the questions on the quiz. </a:t>
            </a:r>
          </a:p>
        </p:txBody>
      </p:sp>
      <p:pic>
        <p:nvPicPr>
          <p:cNvPr id="8" name="Picture 7" descr="A screenshot of a qr code">
            <a:extLst>
              <a:ext uri="{FF2B5EF4-FFF2-40B4-BE49-F238E27FC236}">
                <a16:creationId xmlns:a16="http://schemas.microsoft.com/office/drawing/2014/main" id="{E5E6D1A2-0590-41BE-CDD2-93AFE011F208}"/>
              </a:ext>
            </a:extLst>
          </p:cNvPr>
          <p:cNvPicPr>
            <a:picLocks noChangeAspect="1"/>
          </p:cNvPicPr>
          <p:nvPr/>
        </p:nvPicPr>
        <p:blipFill rotWithShape="1">
          <a:blip r:embed="rId3"/>
          <a:srcRect l="26875" t="32994" r="48359" b="21459"/>
          <a:stretch/>
        </p:blipFill>
        <p:spPr>
          <a:xfrm>
            <a:off x="3338013" y="1819801"/>
            <a:ext cx="2264576" cy="2238595"/>
          </a:xfrm>
          <a:prstGeom prst="rect">
            <a:avLst/>
          </a:prstGeom>
        </p:spPr>
      </p:pic>
      <p:sp>
        <p:nvSpPr>
          <p:cNvPr id="5" name="Footer Placeholder 4">
            <a:extLst>
              <a:ext uri="{FF2B5EF4-FFF2-40B4-BE49-F238E27FC236}">
                <a16:creationId xmlns:a16="http://schemas.microsoft.com/office/drawing/2014/main" id="{40456EBB-EFDE-4AAF-A7BE-69D7E3F72CC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033116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705CF-9FCB-4627-BA16-68EFE6DD0FCC}"/>
              </a:ext>
            </a:extLst>
          </p:cNvPr>
          <p:cNvSpPr>
            <a:spLocks noGrp="1"/>
          </p:cNvSpPr>
          <p:nvPr>
            <p:ph type="sldNum" sz="quarter" idx="11"/>
          </p:nvPr>
        </p:nvSpPr>
        <p:spPr/>
        <p:txBody>
          <a:bodyPr/>
          <a:lstStyle/>
          <a:p>
            <a:fld id="{DA2C159E-F13C-4A85-9A41-E7669D3E0D70}" type="slidenum">
              <a:rPr lang="en-GB" smtClean="0"/>
              <a:pPr/>
              <a:t>27</a:t>
            </a:fld>
            <a:endParaRPr lang="en-GB"/>
          </a:p>
        </p:txBody>
      </p:sp>
      <p:sp>
        <p:nvSpPr>
          <p:cNvPr id="3" name="Title 2">
            <a:extLst>
              <a:ext uri="{FF2B5EF4-FFF2-40B4-BE49-F238E27FC236}">
                <a16:creationId xmlns:a16="http://schemas.microsoft.com/office/drawing/2014/main" id="{B65448F9-321E-491D-89F4-3DFDB00F61DE}"/>
              </a:ext>
            </a:extLst>
          </p:cNvPr>
          <p:cNvSpPr>
            <a:spLocks noGrp="1"/>
          </p:cNvSpPr>
          <p:nvPr>
            <p:ph type="title"/>
          </p:nvPr>
        </p:nvSpPr>
        <p:spPr>
          <a:xfrm>
            <a:off x="251520" y="411510"/>
            <a:ext cx="8437563" cy="699425"/>
          </a:xfrm>
        </p:spPr>
        <p:txBody>
          <a:bodyPr>
            <a:normAutofit/>
          </a:bodyPr>
          <a:lstStyle/>
          <a:p>
            <a:pPr>
              <a:lnSpc>
                <a:spcPct val="120000"/>
              </a:lnSpc>
            </a:pPr>
            <a:r>
              <a:rPr lang="en-GB" sz="3200"/>
              <a:t>In-the-moment plans</a:t>
            </a:r>
          </a:p>
        </p:txBody>
      </p:sp>
      <p:sp>
        <p:nvSpPr>
          <p:cNvPr id="4" name="Text Placeholder 3">
            <a:extLst>
              <a:ext uri="{FF2B5EF4-FFF2-40B4-BE49-F238E27FC236}">
                <a16:creationId xmlns:a16="http://schemas.microsoft.com/office/drawing/2014/main" id="{B5077FE2-3317-42A7-B519-221D1433ECCC}"/>
              </a:ext>
            </a:extLst>
          </p:cNvPr>
          <p:cNvSpPr>
            <a:spLocks noGrp="1"/>
          </p:cNvSpPr>
          <p:nvPr>
            <p:ph type="body" sz="quarter" idx="12"/>
          </p:nvPr>
        </p:nvSpPr>
        <p:spPr>
          <a:xfrm>
            <a:off x="251520" y="1131590"/>
            <a:ext cx="7650368" cy="2233422"/>
          </a:xfrm>
        </p:spPr>
        <p:txBody>
          <a:bodyPr vert="horz" lIns="0" tIns="0" rIns="0" bIns="0" rtlCol="0" anchor="t">
            <a:noAutofit/>
          </a:bodyPr>
          <a:lstStyle/>
          <a:p>
            <a:pPr>
              <a:lnSpc>
                <a:spcPct val="120000"/>
              </a:lnSpc>
            </a:pPr>
            <a:r>
              <a:rPr lang="en-GB" sz="2400"/>
              <a:t>The three characteristics are: </a:t>
            </a:r>
          </a:p>
          <a:p>
            <a:pPr marL="342900" indent="-342900">
              <a:lnSpc>
                <a:spcPct val="120000"/>
              </a:lnSpc>
              <a:buFont typeface="Arial" panose="020B0604020202020204" pitchFamily="34" charset="0"/>
              <a:buChar char="•"/>
            </a:pPr>
            <a:r>
              <a:rPr lang="en-GB" sz="2400"/>
              <a:t>the child’s spark</a:t>
            </a:r>
          </a:p>
          <a:p>
            <a:pPr marL="342900" indent="-342900">
              <a:lnSpc>
                <a:spcPct val="120000"/>
              </a:lnSpc>
              <a:buFont typeface="Arial" panose="020B0604020202020204" pitchFamily="34" charset="0"/>
              <a:buChar char="•"/>
            </a:pPr>
            <a:r>
              <a:rPr lang="en-GB" sz="2400"/>
              <a:t>the teachable moment</a:t>
            </a:r>
          </a:p>
          <a:p>
            <a:pPr marL="342900" indent="-342900">
              <a:lnSpc>
                <a:spcPct val="120000"/>
              </a:lnSpc>
              <a:buFont typeface="Arial" panose="020B0604020202020204" pitchFamily="34" charset="0"/>
              <a:buChar char="•"/>
            </a:pPr>
            <a:r>
              <a:rPr lang="en-GB" sz="2400"/>
              <a:t>the documentation.</a:t>
            </a:r>
          </a:p>
        </p:txBody>
      </p:sp>
      <p:sp>
        <p:nvSpPr>
          <p:cNvPr id="5" name="Footer Placeholder 4">
            <a:extLst>
              <a:ext uri="{FF2B5EF4-FFF2-40B4-BE49-F238E27FC236}">
                <a16:creationId xmlns:a16="http://schemas.microsoft.com/office/drawing/2014/main" id="{8FC9369D-77C8-4383-B8DF-8F4A72D1BA12}"/>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96414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C7F36-A18C-445B-A33C-BC5AAD6F5759}"/>
              </a:ext>
            </a:extLst>
          </p:cNvPr>
          <p:cNvSpPr>
            <a:spLocks noGrp="1"/>
          </p:cNvSpPr>
          <p:nvPr>
            <p:ph type="sldNum" sz="quarter" idx="11"/>
          </p:nvPr>
        </p:nvSpPr>
        <p:spPr/>
        <p:txBody>
          <a:bodyPr/>
          <a:lstStyle/>
          <a:p>
            <a:fld id="{DA2C159E-F13C-4A85-9A41-E7669D3E0D70}" type="slidenum">
              <a:rPr lang="en-GB" smtClean="0"/>
              <a:pPr/>
              <a:t>28</a:t>
            </a:fld>
            <a:endParaRPr lang="en-GB"/>
          </a:p>
        </p:txBody>
      </p:sp>
      <p:sp>
        <p:nvSpPr>
          <p:cNvPr id="3" name="Title 2">
            <a:extLst>
              <a:ext uri="{FF2B5EF4-FFF2-40B4-BE49-F238E27FC236}">
                <a16:creationId xmlns:a16="http://schemas.microsoft.com/office/drawing/2014/main" id="{4A5C3B26-C052-4994-818A-B87E2A7534B7}"/>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In-the-moment planning</a:t>
            </a:r>
          </a:p>
        </p:txBody>
      </p:sp>
      <p:sp>
        <p:nvSpPr>
          <p:cNvPr id="4" name="Text Placeholder 3">
            <a:extLst>
              <a:ext uri="{FF2B5EF4-FFF2-40B4-BE49-F238E27FC236}">
                <a16:creationId xmlns:a16="http://schemas.microsoft.com/office/drawing/2014/main" id="{DA52845E-7112-4476-87AB-F1DFF34B1BCD}"/>
              </a:ext>
            </a:extLst>
          </p:cNvPr>
          <p:cNvSpPr>
            <a:spLocks noGrp="1"/>
          </p:cNvSpPr>
          <p:nvPr>
            <p:ph type="body" sz="quarter" idx="12"/>
          </p:nvPr>
        </p:nvSpPr>
        <p:spPr>
          <a:xfrm>
            <a:off x="251520" y="1131590"/>
            <a:ext cx="8614320" cy="1873382"/>
          </a:xfrm>
        </p:spPr>
        <p:txBody>
          <a:bodyPr vert="horz" lIns="0" tIns="0" rIns="0" bIns="0" rtlCol="0" anchor="t">
            <a:noAutofit/>
          </a:bodyPr>
          <a:lstStyle/>
          <a:p>
            <a:pPr>
              <a:lnSpc>
                <a:spcPct val="120000"/>
              </a:lnSpc>
            </a:pPr>
            <a:r>
              <a:rPr lang="en-US" sz="2400">
                <a:cs typeface="Arial"/>
              </a:rPr>
              <a:t>Individually, research the practitioner’s role in in-the-moment planning.</a:t>
            </a:r>
          </a:p>
          <a:p>
            <a:pPr>
              <a:lnSpc>
                <a:spcPct val="120000"/>
              </a:lnSpc>
            </a:pPr>
            <a:endParaRPr lang="en-GB" sz="2400">
              <a:cs typeface="Arial"/>
            </a:endParaRPr>
          </a:p>
          <a:p>
            <a:pPr>
              <a:lnSpc>
                <a:spcPct val="120000"/>
              </a:lnSpc>
            </a:pPr>
            <a:endParaRPr lang="en-GB" sz="2400">
              <a:cs typeface="Arial"/>
            </a:endParaRPr>
          </a:p>
        </p:txBody>
      </p:sp>
      <p:sp>
        <p:nvSpPr>
          <p:cNvPr id="5" name="Footer Placeholder 4">
            <a:extLst>
              <a:ext uri="{FF2B5EF4-FFF2-40B4-BE49-F238E27FC236}">
                <a16:creationId xmlns:a16="http://schemas.microsoft.com/office/drawing/2014/main" id="{26D15529-3FE9-4858-8941-6E84DB03C018}"/>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25036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2385C-E56D-4E69-BABF-0ACA9742C0C0}"/>
              </a:ext>
            </a:extLst>
          </p:cNvPr>
          <p:cNvSpPr>
            <a:spLocks noGrp="1"/>
          </p:cNvSpPr>
          <p:nvPr>
            <p:ph type="sldNum" sz="quarter" idx="11"/>
          </p:nvPr>
        </p:nvSpPr>
        <p:spPr/>
        <p:txBody>
          <a:bodyPr/>
          <a:lstStyle/>
          <a:p>
            <a:fld id="{DA2C159E-F13C-4A85-9A41-E7669D3E0D70}" type="slidenum">
              <a:rPr lang="en-GB" smtClean="0"/>
              <a:pPr/>
              <a:t>29</a:t>
            </a:fld>
            <a:endParaRPr lang="en-GB"/>
          </a:p>
        </p:txBody>
      </p:sp>
      <p:sp>
        <p:nvSpPr>
          <p:cNvPr id="3" name="Title 2">
            <a:extLst>
              <a:ext uri="{FF2B5EF4-FFF2-40B4-BE49-F238E27FC236}">
                <a16:creationId xmlns:a16="http://schemas.microsoft.com/office/drawing/2014/main" id="{C5DF7098-988F-4360-AFF2-9ECAF16D09D9}"/>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Create an in-the-moment plan </a:t>
            </a:r>
          </a:p>
        </p:txBody>
      </p:sp>
      <p:sp>
        <p:nvSpPr>
          <p:cNvPr id="4" name="Text Placeholder 3">
            <a:extLst>
              <a:ext uri="{FF2B5EF4-FFF2-40B4-BE49-F238E27FC236}">
                <a16:creationId xmlns:a16="http://schemas.microsoft.com/office/drawing/2014/main" id="{67AC205C-D5FB-447F-B4DF-A8E4AEFB09F6}"/>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GB" sz="2400" b="1">
                <a:cs typeface="Arial"/>
              </a:rPr>
              <a:t>Case study</a:t>
            </a:r>
            <a:endParaRPr lang="en-GB" sz="2400" b="1"/>
          </a:p>
          <a:p>
            <a:pPr>
              <a:lnSpc>
                <a:spcPct val="120000"/>
              </a:lnSpc>
            </a:pPr>
            <a:r>
              <a:rPr lang="en-GB" sz="2400"/>
              <a:t>A four-year-old child has an interest in the royal family. The child gets frustrated when trying to write about them because they cannot hold a pencil. </a:t>
            </a:r>
          </a:p>
          <a:p>
            <a:pPr>
              <a:lnSpc>
                <a:spcPct val="120000"/>
              </a:lnSpc>
            </a:pPr>
            <a:endParaRPr lang="en-GB" sz="2400"/>
          </a:p>
          <a:p>
            <a:pPr>
              <a:lnSpc>
                <a:spcPct val="120000"/>
              </a:lnSpc>
            </a:pPr>
            <a:r>
              <a:rPr lang="en-GB" sz="2400" b="1"/>
              <a:t>Activity </a:t>
            </a:r>
          </a:p>
          <a:p>
            <a:pPr>
              <a:lnSpc>
                <a:spcPct val="120000"/>
              </a:lnSpc>
            </a:pPr>
            <a:r>
              <a:rPr lang="en-GB" sz="2400"/>
              <a:t>Individually, create an in-the-moment plan to support the child’s fine motor skills.</a:t>
            </a:r>
            <a:endParaRPr lang="en-GB" sz="2400">
              <a:cs typeface="Arial"/>
            </a:endParaRPr>
          </a:p>
          <a:p>
            <a:pPr>
              <a:lnSpc>
                <a:spcPct val="120000"/>
              </a:lnSpc>
            </a:pPr>
            <a:endParaRPr lang="en-GB"/>
          </a:p>
        </p:txBody>
      </p:sp>
      <p:sp>
        <p:nvSpPr>
          <p:cNvPr id="5" name="Footer Placeholder 4">
            <a:extLst>
              <a:ext uri="{FF2B5EF4-FFF2-40B4-BE49-F238E27FC236}">
                <a16:creationId xmlns:a16="http://schemas.microsoft.com/office/drawing/2014/main" id="{8E1B0A27-BD9F-415A-9940-F894780DCC11}"/>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80104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4">
            <a:extLst>
              <a:ext uri="{FF2B5EF4-FFF2-40B4-BE49-F238E27FC236}">
                <a16:creationId xmlns:a16="http://schemas.microsoft.com/office/drawing/2014/main" id="{92F3D797-8BBD-9FF5-9AAD-499E9E140F20}"/>
              </a:ext>
            </a:extLst>
          </p:cNvPr>
          <p:cNvSpPr>
            <a:spLocks noGrp="1"/>
          </p:cNvSpPr>
          <p:nvPr>
            <p:ph type="title"/>
          </p:nvPr>
        </p:nvSpPr>
        <p:spPr>
          <a:xfrm>
            <a:off x="251520" y="411510"/>
            <a:ext cx="8614320" cy="699425"/>
          </a:xfrm>
        </p:spPr>
        <p:txBody>
          <a:bodyPr>
            <a:normAutofit fontScale="90000"/>
          </a:bodyPr>
          <a:lstStyle/>
          <a:p>
            <a:pPr>
              <a:lnSpc>
                <a:spcPct val="120000"/>
              </a:lnSpc>
            </a:pPr>
            <a:r>
              <a:rPr lang="en-GB" sz="3200" b="1">
                <a:effectLst/>
                <a:latin typeface="Arial" panose="020B0604020202020204" pitchFamily="34" charset="0"/>
                <a:ea typeface="Arial" panose="020B0604020202020204" pitchFamily="34" charset="0"/>
                <a:cs typeface="Arial" panose="020B0604020202020204" pitchFamily="34" charset="0"/>
              </a:rPr>
              <a:t>Holistic delivery of the early years educator Occupational </a:t>
            </a:r>
            <a:r>
              <a:rPr lang="en-GB" sz="3200">
                <a:latin typeface="Arial" panose="020B0604020202020204" pitchFamily="34" charset="0"/>
                <a:ea typeface="Arial" panose="020B0604020202020204" pitchFamily="34" charset="0"/>
                <a:cs typeface="Arial" panose="020B0604020202020204" pitchFamily="34" charset="0"/>
              </a:rPr>
              <a:t>S</a:t>
            </a:r>
            <a:r>
              <a:rPr lang="en-GB" sz="3200" b="1">
                <a:effectLst/>
                <a:latin typeface="Arial" panose="020B0604020202020204" pitchFamily="34" charset="0"/>
                <a:ea typeface="Arial" panose="020B0604020202020204" pitchFamily="34" charset="0"/>
                <a:cs typeface="Arial" panose="020B0604020202020204" pitchFamily="34" charset="0"/>
              </a:rPr>
              <a:t>pecialism</a:t>
            </a:r>
            <a:endParaRPr lang="en-GB" sz="3200">
              <a:effectLst/>
              <a:latin typeface="Arial" panose="020B0604020202020204" pitchFamily="34" charset="0"/>
              <a:ea typeface="Calibri" panose="020F0502020204030204" pitchFamily="34" charset="0"/>
              <a:cs typeface="Arial" panose="020B0604020202020204" pitchFamily="34" charset="0"/>
            </a:endParaRPr>
          </a:p>
        </p:txBody>
      </p:sp>
      <p:grpSp>
        <p:nvGrpSpPr>
          <p:cNvPr id="17" name="Group 16" descr="Flowchart">
            <a:extLst>
              <a:ext uri="{FF2B5EF4-FFF2-40B4-BE49-F238E27FC236}">
                <a16:creationId xmlns:a16="http://schemas.microsoft.com/office/drawing/2014/main" id="{E4E4996A-E9EA-8D25-0981-322585A44BED}"/>
              </a:ext>
            </a:extLst>
          </p:cNvPr>
          <p:cNvGrpSpPr/>
          <p:nvPr/>
        </p:nvGrpSpPr>
        <p:grpSpPr>
          <a:xfrm>
            <a:off x="346871" y="1472338"/>
            <a:ext cx="8208193" cy="3431847"/>
            <a:chOff x="-46225" y="0"/>
            <a:chExt cx="9348341" cy="4716780"/>
          </a:xfrm>
        </p:grpSpPr>
        <p:sp>
          <p:nvSpPr>
            <p:cNvPr id="18" name="Rectangle 17">
              <a:extLst>
                <a:ext uri="{FF2B5EF4-FFF2-40B4-BE49-F238E27FC236}">
                  <a16:creationId xmlns:a16="http://schemas.microsoft.com/office/drawing/2014/main" id="{D736B5DC-2B83-0D3E-E51D-B4B524CAC792}"/>
                </a:ext>
              </a:extLst>
            </p:cNvPr>
            <p:cNvSpPr/>
            <p:nvPr/>
          </p:nvSpPr>
          <p:spPr>
            <a:xfrm>
              <a:off x="0" y="24471"/>
              <a:ext cx="1970617" cy="1830372"/>
            </a:xfrm>
            <a:prstGeom prst="rect">
              <a:avLst/>
            </a:prstGeom>
            <a:solidFill>
              <a:srgbClr val="E4C8FF"/>
            </a:solidFill>
            <a:ln w="57150">
              <a:solidFill>
                <a:schemeClr val="tx1"/>
              </a:solidFill>
            </a:ln>
          </p:spPr>
          <p:txBody>
            <a:bodyPr anchor="t"/>
            <a:lstStyle/>
            <a:p>
              <a:pPr algn="ctr">
                <a:lnSpc>
                  <a:spcPct val="105000"/>
                </a:lnSpc>
              </a:pPr>
              <a:r>
                <a:rPr lang="en-GB" sz="12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Stage 1</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Types and models of plans</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(7.5 hours)</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19" name="Arrow: Left 3">
              <a:extLst>
                <a:ext uri="{FF2B5EF4-FFF2-40B4-BE49-F238E27FC236}">
                  <a16:creationId xmlns:a16="http://schemas.microsoft.com/office/drawing/2014/main" id="{137E27F2-AD7D-F3CD-AE1B-440A1BA1D166}"/>
                </a:ext>
              </a:extLst>
            </p:cNvPr>
            <p:cNvSpPr/>
            <p:nvPr/>
          </p:nvSpPr>
          <p:spPr>
            <a:xfrm flipH="1">
              <a:off x="1970553" y="539381"/>
              <a:ext cx="1613111" cy="60644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GB"/>
            </a:p>
          </p:txBody>
        </p:sp>
        <p:sp>
          <p:nvSpPr>
            <p:cNvPr id="20" name="Rectangle 19">
              <a:extLst>
                <a:ext uri="{FF2B5EF4-FFF2-40B4-BE49-F238E27FC236}">
                  <a16:creationId xmlns:a16="http://schemas.microsoft.com/office/drawing/2014/main" id="{DA360F57-359A-2EF4-A69E-FC291A63C647}"/>
                </a:ext>
              </a:extLst>
            </p:cNvPr>
            <p:cNvSpPr/>
            <p:nvPr/>
          </p:nvSpPr>
          <p:spPr>
            <a:xfrm>
              <a:off x="3583781" y="0"/>
              <a:ext cx="2046542" cy="1854843"/>
            </a:xfrm>
            <a:prstGeom prst="rect">
              <a:avLst/>
            </a:prstGeom>
            <a:solidFill>
              <a:srgbClr val="E4C8FF"/>
            </a:solidFill>
            <a:ln w="57150">
              <a:solidFill>
                <a:schemeClr val="tx1"/>
              </a:solidFill>
            </a:ln>
          </p:spPr>
          <p:txBody>
            <a:bodyPr anchor="t"/>
            <a:lstStyle/>
            <a:p>
              <a:pPr algn="ctr">
                <a:lnSpc>
                  <a:spcPct val="105000"/>
                </a:lnSpc>
              </a:pPr>
              <a:r>
                <a:rPr lang="en-GB" sz="12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Stage 2</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Developing differentiated plans</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(6 hours)</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21" name="Arrow: Left 5">
              <a:extLst>
                <a:ext uri="{FF2B5EF4-FFF2-40B4-BE49-F238E27FC236}">
                  <a16:creationId xmlns:a16="http://schemas.microsoft.com/office/drawing/2014/main" id="{752C5E68-518E-C86E-17E6-3F5835D0C8BE}"/>
                </a:ext>
              </a:extLst>
            </p:cNvPr>
            <p:cNvSpPr/>
            <p:nvPr/>
          </p:nvSpPr>
          <p:spPr>
            <a:xfrm flipH="1">
              <a:off x="5664628" y="539461"/>
              <a:ext cx="1658695" cy="60644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GB"/>
            </a:p>
          </p:txBody>
        </p:sp>
        <p:sp>
          <p:nvSpPr>
            <p:cNvPr id="22" name="Rectangle 21">
              <a:extLst>
                <a:ext uri="{FF2B5EF4-FFF2-40B4-BE49-F238E27FC236}">
                  <a16:creationId xmlns:a16="http://schemas.microsoft.com/office/drawing/2014/main" id="{66465EA9-9E98-FD43-063F-3AD32393F4EE}"/>
                </a:ext>
              </a:extLst>
            </p:cNvPr>
            <p:cNvSpPr/>
            <p:nvPr/>
          </p:nvSpPr>
          <p:spPr>
            <a:xfrm>
              <a:off x="7323323" y="24471"/>
              <a:ext cx="1978793" cy="1578675"/>
            </a:xfrm>
            <a:prstGeom prst="rect">
              <a:avLst/>
            </a:prstGeom>
            <a:solidFill>
              <a:srgbClr val="E4C8FF"/>
            </a:solidFill>
            <a:ln w="57150">
              <a:solidFill>
                <a:schemeClr val="tx1"/>
              </a:solidFill>
            </a:ln>
          </p:spPr>
          <p:txBody>
            <a:bodyPr anchor="t"/>
            <a:lstStyle/>
            <a:p>
              <a:pPr algn="ctr">
                <a:lnSpc>
                  <a:spcPct val="105000"/>
                </a:lnSpc>
              </a:pPr>
              <a:r>
                <a:rPr lang="en-GB" sz="12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Stage 3</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Planning resources</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9</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 hours)</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23" name="Arrow: Down 7">
              <a:extLst>
                <a:ext uri="{FF2B5EF4-FFF2-40B4-BE49-F238E27FC236}">
                  <a16:creationId xmlns:a16="http://schemas.microsoft.com/office/drawing/2014/main" id="{CBBCBC4C-AA37-4013-E86B-CFEE887C58C2}"/>
                </a:ext>
              </a:extLst>
            </p:cNvPr>
            <p:cNvSpPr/>
            <p:nvPr/>
          </p:nvSpPr>
          <p:spPr>
            <a:xfrm>
              <a:off x="8038076" y="1639433"/>
              <a:ext cx="630497" cy="14341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GB"/>
            </a:p>
          </p:txBody>
        </p:sp>
        <p:sp>
          <p:nvSpPr>
            <p:cNvPr id="24" name="Rectangle 23">
              <a:extLst>
                <a:ext uri="{FF2B5EF4-FFF2-40B4-BE49-F238E27FC236}">
                  <a16:creationId xmlns:a16="http://schemas.microsoft.com/office/drawing/2014/main" id="{6D7584AC-062D-A0A4-2E1A-76D6A8FFD23A}"/>
                </a:ext>
              </a:extLst>
            </p:cNvPr>
            <p:cNvSpPr/>
            <p:nvPr/>
          </p:nvSpPr>
          <p:spPr>
            <a:xfrm>
              <a:off x="7372902" y="3073538"/>
              <a:ext cx="1928912" cy="1643242"/>
            </a:xfrm>
            <a:prstGeom prst="rect">
              <a:avLst/>
            </a:prstGeom>
            <a:solidFill>
              <a:srgbClr val="E4C8FF"/>
            </a:solidFill>
            <a:ln w="57150">
              <a:solidFill>
                <a:srgbClr val="000000"/>
              </a:solidFill>
            </a:ln>
          </p:spPr>
          <p:txBody>
            <a:bodyPr anchor="t"/>
            <a:lstStyle/>
            <a:p>
              <a:pPr algn="ctr">
                <a:lnSpc>
                  <a:spcPct val="105000"/>
                </a:lnSpc>
              </a:pPr>
              <a:r>
                <a:rPr lang="en-GB" sz="12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Stage 4</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Planning an effective activity plan</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(1.5 hour)</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25" name="Arrow: Left 9">
              <a:extLst>
                <a:ext uri="{FF2B5EF4-FFF2-40B4-BE49-F238E27FC236}">
                  <a16:creationId xmlns:a16="http://schemas.microsoft.com/office/drawing/2014/main" id="{4152153B-3BAC-2EF4-ACF7-2563A82FDF9A}"/>
                </a:ext>
              </a:extLst>
            </p:cNvPr>
            <p:cNvSpPr/>
            <p:nvPr/>
          </p:nvSpPr>
          <p:spPr>
            <a:xfrm rot="16200000">
              <a:off x="5961523" y="1299620"/>
              <a:ext cx="912702" cy="425088"/>
            </a:xfrm>
            <a:prstGeom prst="leftArrow">
              <a:avLst/>
            </a:prstGeom>
            <a:solidFill>
              <a:srgbClr val="E2FDFF"/>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GB"/>
            </a:p>
          </p:txBody>
        </p:sp>
        <p:sp>
          <p:nvSpPr>
            <p:cNvPr id="26" name="Arrow: Left 10">
              <a:extLst>
                <a:ext uri="{FF2B5EF4-FFF2-40B4-BE49-F238E27FC236}">
                  <a16:creationId xmlns:a16="http://schemas.microsoft.com/office/drawing/2014/main" id="{23C73D71-35D8-A199-9E73-CAD3B56E49D2}"/>
                </a:ext>
              </a:extLst>
            </p:cNvPr>
            <p:cNvSpPr/>
            <p:nvPr/>
          </p:nvSpPr>
          <p:spPr>
            <a:xfrm rot="16200000">
              <a:off x="2105903" y="1340959"/>
              <a:ext cx="958235" cy="387998"/>
            </a:xfrm>
            <a:prstGeom prst="leftArrow">
              <a:avLst/>
            </a:prstGeom>
            <a:solidFill>
              <a:srgbClr val="E2FDFF"/>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GB"/>
            </a:p>
          </p:txBody>
        </p:sp>
        <p:sp>
          <p:nvSpPr>
            <p:cNvPr id="27" name="Oval 26">
              <a:extLst>
                <a:ext uri="{FF2B5EF4-FFF2-40B4-BE49-F238E27FC236}">
                  <a16:creationId xmlns:a16="http://schemas.microsoft.com/office/drawing/2014/main" id="{177E03F3-2813-3E5C-7655-92C2B7E819D2}"/>
                </a:ext>
              </a:extLst>
            </p:cNvPr>
            <p:cNvSpPr/>
            <p:nvPr/>
          </p:nvSpPr>
          <p:spPr>
            <a:xfrm>
              <a:off x="1849844" y="2094688"/>
              <a:ext cx="1468243" cy="996670"/>
            </a:xfrm>
            <a:prstGeom prst="ellipse">
              <a:avLst/>
            </a:prstGeom>
            <a:solidFill>
              <a:srgbClr val="E2FDFF"/>
            </a:solidFill>
            <a:ln>
              <a:solidFill>
                <a:schemeClr val="tx1"/>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pPr algn="ct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Case study from IP</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8CDF07C-F3A2-512D-5D21-DB0EC5BE6201}"/>
                </a:ext>
              </a:extLst>
            </p:cNvPr>
            <p:cNvSpPr/>
            <p:nvPr/>
          </p:nvSpPr>
          <p:spPr>
            <a:xfrm>
              <a:off x="-46225" y="3316456"/>
              <a:ext cx="4573532" cy="1163656"/>
            </a:xfrm>
            <a:prstGeom prst="rect">
              <a:avLst/>
            </a:prstGeom>
            <a:solidFill>
              <a:schemeClr val="lt1"/>
            </a:solidFill>
            <a:ln>
              <a:solidFill>
                <a:schemeClr val="tx1"/>
              </a:solidFill>
            </a:ln>
          </p:spPr>
          <p:txBody>
            <a:bodyPr anchor="t"/>
            <a:lstStyle/>
            <a:p>
              <a:pPr>
                <a:lnSpc>
                  <a:spcPct val="105000"/>
                </a:lnSpc>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Key</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arrows sequence the stages. </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circles highlight activities outside the 24 hours.</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IP = Industry </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lacement.</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Slide Number Placeholder 1">
            <a:extLst>
              <a:ext uri="{FF2B5EF4-FFF2-40B4-BE49-F238E27FC236}">
                <a16:creationId xmlns:a16="http://schemas.microsoft.com/office/drawing/2014/main" id="{65D7C2C2-EED4-6CFD-766F-B05ACE4464EB}"/>
              </a:ext>
            </a:extLst>
          </p:cNvPr>
          <p:cNvSpPr>
            <a:spLocks noGrp="1"/>
          </p:cNvSpPr>
          <p:nvPr>
            <p:ph type="sldNum" sz="quarter" idx="11"/>
          </p:nvPr>
        </p:nvSpPr>
        <p:spPr/>
        <p:txBody>
          <a:bodyPr/>
          <a:lstStyle/>
          <a:p>
            <a:fld id="{DA2C159E-F13C-4A85-9A41-E7669D3E0D70}" type="slidenum">
              <a:rPr lang="en-GB" smtClean="0"/>
              <a:pPr/>
              <a:t>3</a:t>
            </a:fld>
            <a:endParaRPr lang="en-GB"/>
          </a:p>
        </p:txBody>
      </p:sp>
      <p:sp>
        <p:nvSpPr>
          <p:cNvPr id="5" name="Footer Placeholder 4">
            <a:extLst>
              <a:ext uri="{FF2B5EF4-FFF2-40B4-BE49-F238E27FC236}">
                <a16:creationId xmlns:a16="http://schemas.microsoft.com/office/drawing/2014/main" id="{AA1E6523-F814-9D47-1DF4-58DE1EFA174A}"/>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87351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4AE7B8-14EB-42DF-8834-6526DA634E61}"/>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3" name="Title 2">
            <a:extLst>
              <a:ext uri="{FF2B5EF4-FFF2-40B4-BE49-F238E27FC236}">
                <a16:creationId xmlns:a16="http://schemas.microsoft.com/office/drawing/2014/main" id="{7C9A847F-2688-4C28-84A5-2544D88FB95C}"/>
              </a:ext>
            </a:extLst>
          </p:cNvPr>
          <p:cNvSpPr>
            <a:spLocks noGrp="1"/>
          </p:cNvSpPr>
          <p:nvPr>
            <p:ph type="title"/>
          </p:nvPr>
        </p:nvSpPr>
        <p:spPr>
          <a:xfrm>
            <a:off x="251520" y="411510"/>
            <a:ext cx="2610857" cy="1529762"/>
          </a:xfrm>
        </p:spPr>
        <p:txBody>
          <a:bodyPr>
            <a:noAutofit/>
          </a:bodyPr>
          <a:lstStyle/>
          <a:p>
            <a:pPr>
              <a:lnSpc>
                <a:spcPct val="120000"/>
              </a:lnSpc>
            </a:pPr>
            <a:r>
              <a:rPr lang="en-GB" sz="3200"/>
              <a:t>Gibbs’ reflective cycle</a:t>
            </a:r>
          </a:p>
        </p:txBody>
      </p:sp>
      <p:pic>
        <p:nvPicPr>
          <p:cNvPr id="1026" name="Picture 2" descr="Gibbs' Reflective Cycle | The University of Edinburgh">
            <a:extLst>
              <a:ext uri="{FF2B5EF4-FFF2-40B4-BE49-F238E27FC236}">
                <a16:creationId xmlns:a16="http://schemas.microsoft.com/office/drawing/2014/main" id="{DDE16FF3-0339-4746-8730-76BF6A914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02393"/>
            <a:ext cx="4968552" cy="497717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1872776-EF57-433F-AC03-F8FA124265D8}"/>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29376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DEDD9-D0CB-0CED-F219-3DC966C4C892}"/>
              </a:ext>
            </a:extLst>
          </p:cNvPr>
          <p:cNvSpPr>
            <a:spLocks noGrp="1"/>
          </p:cNvSpPr>
          <p:nvPr>
            <p:ph type="sldNum" sz="quarter" idx="11"/>
          </p:nvPr>
        </p:nvSpPr>
        <p:spPr/>
        <p:txBody>
          <a:bodyPr/>
          <a:lstStyle/>
          <a:p>
            <a:fld id="{DA2C159E-F13C-4A85-9A41-E7669D3E0D70}" type="slidenum">
              <a:rPr lang="en-GB" smtClean="0"/>
              <a:pPr/>
              <a:t>31</a:t>
            </a:fld>
            <a:endParaRPr lang="en-GB"/>
          </a:p>
        </p:txBody>
      </p:sp>
      <p:sp>
        <p:nvSpPr>
          <p:cNvPr id="3" name="Title 2">
            <a:extLst>
              <a:ext uri="{FF2B5EF4-FFF2-40B4-BE49-F238E27FC236}">
                <a16:creationId xmlns:a16="http://schemas.microsoft.com/office/drawing/2014/main" id="{5EF7E96B-1521-F4C8-C018-FEFF352FDF38}"/>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Self-reflection</a:t>
            </a:r>
            <a:endParaRPr lang="en-US" sz="3200"/>
          </a:p>
        </p:txBody>
      </p:sp>
      <p:sp>
        <p:nvSpPr>
          <p:cNvPr id="4" name="Text Placeholder 3">
            <a:extLst>
              <a:ext uri="{FF2B5EF4-FFF2-40B4-BE49-F238E27FC236}">
                <a16:creationId xmlns:a16="http://schemas.microsoft.com/office/drawing/2014/main" id="{1A841DD0-989D-97EF-5EE3-F75EC0F7AFC8}"/>
              </a:ext>
            </a:extLst>
          </p:cNvPr>
          <p:cNvSpPr>
            <a:spLocks noGrp="1"/>
          </p:cNvSpPr>
          <p:nvPr>
            <p:ph type="body" sz="quarter" idx="12"/>
          </p:nvPr>
        </p:nvSpPr>
        <p:spPr>
          <a:xfrm>
            <a:off x="251520" y="1131590"/>
            <a:ext cx="3456384" cy="1872208"/>
          </a:xfrm>
        </p:spPr>
        <p:txBody>
          <a:bodyPr vert="horz" lIns="0" tIns="0" rIns="0" bIns="0" rtlCol="0" anchor="t">
            <a:noAutofit/>
          </a:bodyPr>
          <a:lstStyle/>
          <a:p>
            <a:pPr>
              <a:lnSpc>
                <a:spcPct val="120000"/>
              </a:lnSpc>
            </a:pPr>
            <a:r>
              <a:rPr lang="en-US" sz="2400">
                <a:cs typeface="Arial"/>
              </a:rPr>
              <a:t>Individually, self-assess the in-the-moment plan based on Gibbs’ reflective cycle. </a:t>
            </a:r>
            <a:endParaRPr lang="en-US" sz="2400"/>
          </a:p>
        </p:txBody>
      </p:sp>
      <p:pic>
        <p:nvPicPr>
          <p:cNvPr id="7" name="Picture 2" descr="Gibbs' Reflective Cycle | The University of Edinburgh">
            <a:extLst>
              <a:ext uri="{FF2B5EF4-FFF2-40B4-BE49-F238E27FC236}">
                <a16:creationId xmlns:a16="http://schemas.microsoft.com/office/drawing/2014/main" id="{0C27236C-1095-47E3-65E7-495F5E4D4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907129"/>
            <a:ext cx="4057835" cy="406875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20A7E94-C24C-9C84-1749-7174ECBAA6FF}"/>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71215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FB5F9-5F9E-418B-8683-5612896523C2}"/>
              </a:ext>
            </a:extLst>
          </p:cNvPr>
          <p:cNvSpPr>
            <a:spLocks noGrp="1"/>
          </p:cNvSpPr>
          <p:nvPr>
            <p:ph type="title"/>
          </p:nvPr>
        </p:nvSpPr>
        <p:spPr>
          <a:xfrm>
            <a:off x="251520" y="411510"/>
            <a:ext cx="8437563" cy="699425"/>
          </a:xfrm>
        </p:spPr>
        <p:txBody>
          <a:bodyPr>
            <a:normAutofit/>
          </a:bodyPr>
          <a:lstStyle/>
          <a:p>
            <a:pPr>
              <a:lnSpc>
                <a:spcPct val="120000"/>
              </a:lnSpc>
            </a:pPr>
            <a:r>
              <a:rPr lang="en-GB" sz="3200"/>
              <a:t>Next steps</a:t>
            </a:r>
          </a:p>
        </p:txBody>
      </p:sp>
      <p:sp>
        <p:nvSpPr>
          <p:cNvPr id="4" name="Text Placeholder 3">
            <a:extLst>
              <a:ext uri="{FF2B5EF4-FFF2-40B4-BE49-F238E27FC236}">
                <a16:creationId xmlns:a16="http://schemas.microsoft.com/office/drawing/2014/main" id="{EDF7553C-269C-4DCA-8FBC-F142FE578807}"/>
              </a:ext>
            </a:extLst>
          </p:cNvPr>
          <p:cNvSpPr>
            <a:spLocks noGrp="1"/>
          </p:cNvSpPr>
          <p:nvPr>
            <p:ph type="body" sz="quarter" idx="12"/>
          </p:nvPr>
        </p:nvSpPr>
        <p:spPr>
          <a:xfrm>
            <a:off x="264840" y="1257712"/>
            <a:ext cx="8614320" cy="2377438"/>
          </a:xfrm>
        </p:spPr>
        <p:txBody>
          <a:bodyPr vert="horz" lIns="0" tIns="0" rIns="0" bIns="0" rtlCol="0" anchor="t">
            <a:noAutofit/>
          </a:bodyPr>
          <a:lstStyle/>
          <a:p>
            <a:pPr>
              <a:lnSpc>
                <a:spcPct val="120000"/>
              </a:lnSpc>
            </a:pPr>
            <a:r>
              <a:rPr lang="en-GB" sz="2400"/>
              <a:t>Decide on two children from IP who will be the case studies for your activity plan. </a:t>
            </a:r>
          </a:p>
          <a:p>
            <a:pPr>
              <a:lnSpc>
                <a:spcPct val="120000"/>
              </a:lnSpc>
            </a:pPr>
            <a:endParaRPr lang="en-GB" sz="2400"/>
          </a:p>
          <a:p>
            <a:pPr>
              <a:lnSpc>
                <a:spcPct val="120000"/>
              </a:lnSpc>
            </a:pPr>
            <a:r>
              <a:rPr lang="en-GB" sz="2400"/>
              <a:t>Observe the children at IP. </a:t>
            </a:r>
            <a:endParaRPr lang="en-GB" sz="2400">
              <a:cs typeface="Arial"/>
            </a:endParaRPr>
          </a:p>
          <a:p>
            <a:pPr>
              <a:lnSpc>
                <a:spcPct val="120000"/>
              </a:lnSpc>
            </a:pPr>
            <a:endParaRPr lang="en-GB"/>
          </a:p>
          <a:p>
            <a:pPr>
              <a:lnSpc>
                <a:spcPct val="120000"/>
              </a:lnSpc>
            </a:pPr>
            <a:endParaRPr lang="en-GB"/>
          </a:p>
        </p:txBody>
      </p:sp>
      <p:sp>
        <p:nvSpPr>
          <p:cNvPr id="5" name="Footer Placeholder 4">
            <a:extLst>
              <a:ext uri="{FF2B5EF4-FFF2-40B4-BE49-F238E27FC236}">
                <a16:creationId xmlns:a16="http://schemas.microsoft.com/office/drawing/2014/main" id="{231468C7-4744-49E7-A41E-D87DC20BFDAD}"/>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14E4FF0F-1DC4-49E1-A3E9-33AC2F075CD1}"/>
              </a:ext>
            </a:extLst>
          </p:cNvPr>
          <p:cNvSpPr>
            <a:spLocks noGrp="1"/>
          </p:cNvSpPr>
          <p:nvPr>
            <p:ph type="sldNum" sz="quarter" idx="11"/>
          </p:nvPr>
        </p:nvSpPr>
        <p:spPr/>
        <p:txBody>
          <a:bodyPr/>
          <a:lstStyle/>
          <a:p>
            <a:fld id="{DA2C159E-F13C-4A85-9A41-E7669D3E0D70}" type="slidenum">
              <a:rPr lang="en-GB" smtClean="0"/>
              <a:pPr/>
              <a:t>32</a:t>
            </a:fld>
            <a:endParaRPr lang="en-GB"/>
          </a:p>
        </p:txBody>
      </p:sp>
    </p:spTree>
    <p:extLst>
      <p:ext uri="{BB962C8B-B14F-4D97-AF65-F5344CB8AC3E}">
        <p14:creationId xmlns:p14="http://schemas.microsoft.com/office/powerpoint/2010/main" val="285239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Medium- and long-term planning </a:t>
            </a:r>
          </a:p>
        </p:txBody>
      </p:sp>
    </p:spTree>
    <p:extLst>
      <p:ext uri="{BB962C8B-B14F-4D97-AF65-F5344CB8AC3E}">
        <p14:creationId xmlns:p14="http://schemas.microsoft.com/office/powerpoint/2010/main" val="172089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4FF0F-1DC4-49E1-A3E9-33AC2F075CD1}"/>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8" name="Title 2">
            <a:extLst>
              <a:ext uri="{FF2B5EF4-FFF2-40B4-BE49-F238E27FC236}">
                <a16:creationId xmlns:a16="http://schemas.microsoft.com/office/drawing/2014/main" id="{A45AAA30-BE39-88A7-E7CE-8D438F270F7F}"/>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Starter </a:t>
            </a:r>
          </a:p>
        </p:txBody>
      </p:sp>
      <p:sp>
        <p:nvSpPr>
          <p:cNvPr id="7" name="TextBox 6">
            <a:extLst>
              <a:ext uri="{FF2B5EF4-FFF2-40B4-BE49-F238E27FC236}">
                <a16:creationId xmlns:a16="http://schemas.microsoft.com/office/drawing/2014/main" id="{4332299D-1CDC-4D0A-BDD4-A4511C676A48}"/>
              </a:ext>
            </a:extLst>
          </p:cNvPr>
          <p:cNvSpPr txBox="1"/>
          <p:nvPr/>
        </p:nvSpPr>
        <p:spPr>
          <a:xfrm>
            <a:off x="2483768" y="2140863"/>
            <a:ext cx="3580789" cy="861774"/>
          </a:xfrm>
          <a:prstGeom prst="rect">
            <a:avLst/>
          </a:prstGeom>
          <a:noFill/>
        </p:spPr>
        <p:txBody>
          <a:bodyPr wrap="square" lIns="0" tIns="0" rIns="0" bIns="0" rtlCol="0" anchor="t">
            <a:spAutoFit/>
          </a:bodyPr>
          <a:lstStyle/>
          <a:p>
            <a:pPr algn="ctr"/>
            <a:r>
              <a:rPr lang="en-GB" sz="2800"/>
              <a:t>What is medium-term planning?</a:t>
            </a:r>
          </a:p>
        </p:txBody>
      </p:sp>
      <p:sp>
        <p:nvSpPr>
          <p:cNvPr id="4" name="Text Placeholder 3">
            <a:extLst>
              <a:ext uri="{FF2B5EF4-FFF2-40B4-BE49-F238E27FC236}">
                <a16:creationId xmlns:a16="http://schemas.microsoft.com/office/drawing/2014/main" id="{EDF7553C-269C-4DCA-8FBC-F142FE578807}"/>
              </a:ext>
              <a:ext uri="{C183D7F6-B498-43B3-948B-1728B52AA6E4}">
                <adec:decorative xmlns:adec="http://schemas.microsoft.com/office/drawing/2017/decorative" val="1"/>
              </a:ext>
            </a:extLst>
          </p:cNvPr>
          <p:cNvSpPr>
            <a:spLocks noGrp="1"/>
          </p:cNvSpPr>
          <p:nvPr>
            <p:ph type="body" sz="quarter" idx="12"/>
          </p:nvPr>
        </p:nvSpPr>
        <p:spPr>
          <a:xfrm>
            <a:off x="215249" y="1383031"/>
            <a:ext cx="7667625" cy="2377438"/>
          </a:xfrm>
        </p:spPr>
        <p:txBody>
          <a:bodyPr/>
          <a:lstStyle/>
          <a:p>
            <a:endParaRPr lang="en-GB"/>
          </a:p>
          <a:p>
            <a:endParaRPr lang="en-GB"/>
          </a:p>
        </p:txBody>
      </p:sp>
      <p:sp>
        <p:nvSpPr>
          <p:cNvPr id="5" name="Footer Placeholder 4">
            <a:extLst>
              <a:ext uri="{FF2B5EF4-FFF2-40B4-BE49-F238E27FC236}">
                <a16:creationId xmlns:a16="http://schemas.microsoft.com/office/drawing/2014/main" id="{231468C7-4744-49E7-A41E-D87DC20BFDAD}"/>
              </a:ext>
            </a:extLst>
          </p:cNvPr>
          <p:cNvSpPr>
            <a:spLocks noGrp="1"/>
          </p:cNvSpPr>
          <p:nvPr>
            <p:ph type="ftr" sz="quarter" idx="10"/>
          </p:nvPr>
        </p:nvSpPr>
        <p:spPr/>
        <p:txBody>
          <a:bodyPr/>
          <a:lstStyle/>
          <a:p>
            <a:r>
              <a:rPr lang="en-GB" cap="none"/>
              <a:t>Education and Training Foundation</a:t>
            </a:r>
          </a:p>
        </p:txBody>
      </p:sp>
      <p:sp>
        <p:nvSpPr>
          <p:cNvPr id="6" name="Cloud 5">
            <a:extLst>
              <a:ext uri="{FF2B5EF4-FFF2-40B4-BE49-F238E27FC236}">
                <a16:creationId xmlns:a16="http://schemas.microsoft.com/office/drawing/2014/main" id="{14865C84-9C1D-4230-AECE-FA6695323E2D}"/>
              </a:ext>
              <a:ext uri="{C183D7F6-B498-43B3-948B-1728B52AA6E4}">
                <adec:decorative xmlns:adec="http://schemas.microsoft.com/office/drawing/2017/decorative" val="1"/>
              </a:ext>
            </a:extLst>
          </p:cNvPr>
          <p:cNvSpPr/>
          <p:nvPr/>
        </p:nvSpPr>
        <p:spPr>
          <a:xfrm>
            <a:off x="1043608" y="1383031"/>
            <a:ext cx="6839266" cy="2596284"/>
          </a:xfrm>
          <a:prstGeom prst="clou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Tree>
    <p:extLst>
      <p:ext uri="{BB962C8B-B14F-4D97-AF65-F5344CB8AC3E}">
        <p14:creationId xmlns:p14="http://schemas.microsoft.com/office/powerpoint/2010/main" val="253044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061428-39DC-4022-BB8F-D6CA9AA7EA8E}"/>
              </a:ext>
            </a:extLst>
          </p:cNvPr>
          <p:cNvSpPr>
            <a:spLocks noGrp="1"/>
          </p:cNvSpPr>
          <p:nvPr>
            <p:ph type="sldNum" sz="quarter" idx="11"/>
          </p:nvPr>
        </p:nvSpPr>
        <p:spPr/>
        <p:txBody>
          <a:bodyPr/>
          <a:lstStyle/>
          <a:p>
            <a:fld id="{DA2C159E-F13C-4A85-9A41-E7669D3E0D70}" type="slidenum">
              <a:rPr lang="en-GB" smtClean="0"/>
              <a:pPr/>
              <a:t>35</a:t>
            </a:fld>
            <a:endParaRPr lang="en-GB"/>
          </a:p>
        </p:txBody>
      </p:sp>
      <p:sp>
        <p:nvSpPr>
          <p:cNvPr id="3" name="Title 2">
            <a:extLst>
              <a:ext uri="{FF2B5EF4-FFF2-40B4-BE49-F238E27FC236}">
                <a16:creationId xmlns:a16="http://schemas.microsoft.com/office/drawing/2014/main" id="{00360551-B06C-4DC0-9424-C94749660ABD}"/>
              </a:ext>
            </a:extLst>
          </p:cNvPr>
          <p:cNvSpPr>
            <a:spLocks noGrp="1"/>
          </p:cNvSpPr>
          <p:nvPr>
            <p:ph type="title"/>
          </p:nvPr>
        </p:nvSpPr>
        <p:spPr>
          <a:xfrm>
            <a:off x="251520" y="411510"/>
            <a:ext cx="8437563" cy="699425"/>
          </a:xfrm>
        </p:spPr>
        <p:txBody>
          <a:bodyPr>
            <a:normAutofit/>
          </a:bodyPr>
          <a:lstStyle/>
          <a:p>
            <a:pPr>
              <a:lnSpc>
                <a:spcPct val="120000"/>
              </a:lnSpc>
            </a:pPr>
            <a:r>
              <a:rPr lang="en-GB" sz="3200"/>
              <a:t>Characteristics of a medium-term plan</a:t>
            </a:r>
          </a:p>
        </p:txBody>
      </p:sp>
      <p:sp>
        <p:nvSpPr>
          <p:cNvPr id="4" name="Text Placeholder 3">
            <a:extLst>
              <a:ext uri="{FF2B5EF4-FFF2-40B4-BE49-F238E27FC236}">
                <a16:creationId xmlns:a16="http://schemas.microsoft.com/office/drawing/2014/main" id="{11AC25B9-BEDF-4B72-83A4-9E8F1CBF0DC0}"/>
              </a:ext>
            </a:extLst>
          </p:cNvPr>
          <p:cNvSpPr>
            <a:spLocks noGrp="1"/>
          </p:cNvSpPr>
          <p:nvPr>
            <p:ph type="body" sz="quarter" idx="12"/>
          </p:nvPr>
        </p:nvSpPr>
        <p:spPr>
          <a:xfrm>
            <a:off x="251520" y="1131590"/>
            <a:ext cx="8614320" cy="3060927"/>
          </a:xfrm>
        </p:spPr>
        <p:txBody>
          <a:bodyPr/>
          <a:lstStyle/>
          <a:p>
            <a:pPr marL="457200" indent="-457200">
              <a:lnSpc>
                <a:spcPct val="120000"/>
              </a:lnSpc>
              <a:buFont typeface="Arial" panose="020B0604020202020204" pitchFamily="34" charset="0"/>
              <a:buChar char="•"/>
            </a:pPr>
            <a:r>
              <a:rPr lang="en-GB" sz="2400"/>
              <a:t>It can cover a half-term, a month or a fortnight. </a:t>
            </a:r>
          </a:p>
          <a:p>
            <a:pPr marL="457200" indent="-457200">
              <a:lnSpc>
                <a:spcPct val="120000"/>
              </a:lnSpc>
              <a:buFont typeface="Arial" panose="020B0604020202020204" pitchFamily="34" charset="0"/>
              <a:buChar char="•"/>
            </a:pPr>
            <a:r>
              <a:rPr lang="en-GB" sz="2400"/>
              <a:t>It is likely to show adult-led activities linked to the curriculum. </a:t>
            </a:r>
          </a:p>
          <a:p>
            <a:pPr marL="457200" indent="-457200">
              <a:lnSpc>
                <a:spcPct val="120000"/>
              </a:lnSpc>
              <a:buFont typeface="Arial" panose="020B0604020202020204" pitchFamily="34" charset="0"/>
              <a:buChar char="•"/>
            </a:pPr>
            <a:r>
              <a:rPr lang="en-GB" sz="2400"/>
              <a:t>It can be based on themes and children’s interests. </a:t>
            </a:r>
          </a:p>
          <a:p>
            <a:pPr marL="457200" indent="-457200">
              <a:lnSpc>
                <a:spcPct val="120000"/>
              </a:lnSpc>
              <a:buFont typeface="Arial" panose="020B0604020202020204" pitchFamily="34" charset="0"/>
              <a:buChar char="•"/>
            </a:pPr>
            <a:r>
              <a:rPr lang="en-GB" sz="2400"/>
              <a:t>It can be changed based on observation or feedback from the short-term plan.</a:t>
            </a:r>
          </a:p>
        </p:txBody>
      </p:sp>
      <p:sp>
        <p:nvSpPr>
          <p:cNvPr id="5" name="Footer Placeholder 4">
            <a:extLst>
              <a:ext uri="{FF2B5EF4-FFF2-40B4-BE49-F238E27FC236}">
                <a16:creationId xmlns:a16="http://schemas.microsoft.com/office/drawing/2014/main" id="{E3CB1351-A152-4B37-8CFE-4FFFE635D9AC}"/>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12145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992706-A8F4-4B21-9BF0-317495C7FD61}"/>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CFA0F1BB-0910-4EFB-8683-1766D0ED3F99}"/>
              </a:ext>
            </a:extLst>
          </p:cNvPr>
          <p:cNvSpPr>
            <a:spLocks noGrp="1"/>
          </p:cNvSpPr>
          <p:nvPr>
            <p:ph type="title"/>
          </p:nvPr>
        </p:nvSpPr>
        <p:spPr>
          <a:xfrm>
            <a:off x="251520" y="411510"/>
            <a:ext cx="8437563" cy="699425"/>
          </a:xfrm>
        </p:spPr>
        <p:txBody>
          <a:bodyPr>
            <a:normAutofit/>
          </a:bodyPr>
          <a:lstStyle/>
          <a:p>
            <a:pPr>
              <a:lnSpc>
                <a:spcPct val="120000"/>
              </a:lnSpc>
            </a:pPr>
            <a:r>
              <a:rPr lang="en-GB" sz="3200"/>
              <a:t>Characteristics of a long-term plan</a:t>
            </a:r>
          </a:p>
        </p:txBody>
      </p:sp>
      <p:sp>
        <p:nvSpPr>
          <p:cNvPr id="4" name="Text Placeholder 3">
            <a:extLst>
              <a:ext uri="{FF2B5EF4-FFF2-40B4-BE49-F238E27FC236}">
                <a16:creationId xmlns:a16="http://schemas.microsoft.com/office/drawing/2014/main" id="{BD24D0DA-D28A-4DCC-B20F-E44EE0E1CA86}"/>
              </a:ext>
            </a:extLst>
          </p:cNvPr>
          <p:cNvSpPr>
            <a:spLocks noGrp="1"/>
          </p:cNvSpPr>
          <p:nvPr>
            <p:ph type="body" sz="quarter" idx="12"/>
          </p:nvPr>
        </p:nvSpPr>
        <p:spPr>
          <a:xfrm>
            <a:off x="251520" y="1131590"/>
            <a:ext cx="8614320" cy="2737478"/>
          </a:xfrm>
        </p:spPr>
        <p:txBody>
          <a:bodyPr vert="horz" lIns="0" tIns="0" rIns="0" bIns="0" rtlCol="0" anchor="t">
            <a:noAutofit/>
          </a:bodyPr>
          <a:lstStyle/>
          <a:p>
            <a:pPr marL="457200" indent="-457200">
              <a:lnSpc>
                <a:spcPct val="120000"/>
              </a:lnSpc>
              <a:buFont typeface="Arial" panose="020B0604020202020204" pitchFamily="34" charset="0"/>
              <a:buChar char="•"/>
            </a:pPr>
            <a:r>
              <a:rPr lang="en-GB" sz="2400"/>
              <a:t>It outlines the skills, knowledge and experience that the setting expects to provide. </a:t>
            </a:r>
          </a:p>
          <a:p>
            <a:pPr marL="457200" indent="-457200">
              <a:lnSpc>
                <a:spcPct val="120000"/>
              </a:lnSpc>
              <a:buFont typeface="Arial" panose="020B0604020202020204" pitchFamily="34" charset="0"/>
              <a:buChar char="•"/>
            </a:pPr>
            <a:r>
              <a:rPr lang="en-GB" sz="2400"/>
              <a:t>It may be altered if the early years foundation stage (EYFS) curriculum changes. </a:t>
            </a:r>
          </a:p>
          <a:p>
            <a:pPr marL="457200" indent="-457200">
              <a:lnSpc>
                <a:spcPct val="120000"/>
              </a:lnSpc>
              <a:buFont typeface="Arial" panose="020B0604020202020204" pitchFamily="34" charset="0"/>
              <a:buChar char="•"/>
            </a:pPr>
            <a:r>
              <a:rPr lang="en-GB" sz="2400"/>
              <a:t>It will show how all seven areas of learning will be covered.</a:t>
            </a:r>
          </a:p>
          <a:p>
            <a:pPr marL="457200" indent="-457200">
              <a:lnSpc>
                <a:spcPct val="120000"/>
              </a:lnSpc>
              <a:buFont typeface="Arial" panose="020B0604020202020204" pitchFamily="34" charset="0"/>
              <a:buChar char="•"/>
            </a:pPr>
            <a:r>
              <a:rPr lang="en-GB" sz="2400"/>
              <a:t>It will be reviewed frequently.</a:t>
            </a:r>
          </a:p>
        </p:txBody>
      </p:sp>
      <p:sp>
        <p:nvSpPr>
          <p:cNvPr id="5" name="Footer Placeholder 4">
            <a:extLst>
              <a:ext uri="{FF2B5EF4-FFF2-40B4-BE49-F238E27FC236}">
                <a16:creationId xmlns:a16="http://schemas.microsoft.com/office/drawing/2014/main" id="{E6D31159-2AEB-49F1-A62E-9805C24D2E7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090894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7A002-FC8E-49CC-A5DF-EACD454B8B33}"/>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3" name="Title 2">
            <a:extLst>
              <a:ext uri="{FF2B5EF4-FFF2-40B4-BE49-F238E27FC236}">
                <a16:creationId xmlns:a16="http://schemas.microsoft.com/office/drawing/2014/main" id="{DEED2BC8-86B5-4913-8186-89D6611C737B}"/>
              </a:ext>
            </a:extLst>
          </p:cNvPr>
          <p:cNvSpPr>
            <a:spLocks noGrp="1"/>
          </p:cNvSpPr>
          <p:nvPr>
            <p:ph type="title"/>
          </p:nvPr>
        </p:nvSpPr>
        <p:spPr>
          <a:xfrm>
            <a:off x="251520" y="411510"/>
            <a:ext cx="8437563" cy="952524"/>
          </a:xfrm>
        </p:spPr>
        <p:txBody>
          <a:bodyPr>
            <a:noAutofit/>
          </a:bodyPr>
          <a:lstStyle/>
          <a:p>
            <a:pPr>
              <a:lnSpc>
                <a:spcPct val="120000"/>
              </a:lnSpc>
            </a:pPr>
            <a:r>
              <a:rPr lang="en-GB" sz="3200"/>
              <a:t>Activity: Medium-term and long-term plans</a:t>
            </a:r>
            <a:endParaRPr lang="en-GB" sz="3200">
              <a:cs typeface="Arial"/>
            </a:endParaRPr>
          </a:p>
        </p:txBody>
      </p:sp>
      <p:sp>
        <p:nvSpPr>
          <p:cNvPr id="4" name="Text Placeholder 3">
            <a:extLst>
              <a:ext uri="{FF2B5EF4-FFF2-40B4-BE49-F238E27FC236}">
                <a16:creationId xmlns:a16="http://schemas.microsoft.com/office/drawing/2014/main" id="{10C192A6-E81B-48A7-A36E-CCE7295FA3D3}"/>
              </a:ext>
            </a:extLst>
          </p:cNvPr>
          <p:cNvSpPr>
            <a:spLocks noGrp="1"/>
          </p:cNvSpPr>
          <p:nvPr>
            <p:ph type="body" sz="quarter" idx="12"/>
          </p:nvPr>
        </p:nvSpPr>
        <p:spPr>
          <a:xfrm>
            <a:off x="251520" y="1850496"/>
            <a:ext cx="8614320" cy="2593462"/>
          </a:xfrm>
        </p:spPr>
        <p:txBody>
          <a:bodyPr vert="horz" lIns="0" tIns="0" rIns="0" bIns="0" rtlCol="0" anchor="t">
            <a:noAutofit/>
          </a:bodyPr>
          <a:lstStyle/>
          <a:p>
            <a:pPr>
              <a:lnSpc>
                <a:spcPct val="120000"/>
              </a:lnSpc>
            </a:pPr>
            <a:r>
              <a:rPr lang="en-GB" sz="2400">
                <a:cs typeface="Arial"/>
              </a:rPr>
              <a:t>Complete the medium-term and long-term plan activity. </a:t>
            </a:r>
          </a:p>
          <a:p>
            <a:pPr>
              <a:lnSpc>
                <a:spcPct val="120000"/>
              </a:lnSpc>
            </a:pPr>
            <a:endParaRPr lang="en-GB" sz="2400">
              <a:cs typeface="Arial"/>
            </a:endParaRPr>
          </a:p>
          <a:p>
            <a:pPr marL="514350" indent="-514350">
              <a:lnSpc>
                <a:spcPct val="120000"/>
              </a:lnSpc>
              <a:buAutoNum type="arabicPeriod"/>
            </a:pPr>
            <a:endParaRPr lang="en-GB" sz="2400">
              <a:cs typeface="Arial"/>
            </a:endParaRPr>
          </a:p>
        </p:txBody>
      </p:sp>
      <p:sp>
        <p:nvSpPr>
          <p:cNvPr id="5" name="Footer Placeholder 4">
            <a:extLst>
              <a:ext uri="{FF2B5EF4-FFF2-40B4-BE49-F238E27FC236}">
                <a16:creationId xmlns:a16="http://schemas.microsoft.com/office/drawing/2014/main" id="{A0C6D237-A5CD-4E6B-AEB8-C6E2B46DE1D8}"/>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378302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BAE02-F65E-DD80-0CC0-ABE7AD974ABE}"/>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3" name="Title 2">
            <a:extLst>
              <a:ext uri="{FF2B5EF4-FFF2-40B4-BE49-F238E27FC236}">
                <a16:creationId xmlns:a16="http://schemas.microsoft.com/office/drawing/2014/main" id="{4C273A23-546B-6C61-54B2-DFECFA5865E6}"/>
              </a:ext>
            </a:extLst>
          </p:cNvPr>
          <p:cNvSpPr>
            <a:spLocks noGrp="1"/>
          </p:cNvSpPr>
          <p:nvPr>
            <p:ph type="title"/>
          </p:nvPr>
        </p:nvSpPr>
        <p:spPr>
          <a:xfrm>
            <a:off x="234000" y="142959"/>
            <a:ext cx="8437563" cy="699425"/>
          </a:xfrm>
        </p:spPr>
        <p:txBody>
          <a:bodyPr>
            <a:normAutofit/>
          </a:bodyPr>
          <a:lstStyle/>
          <a:p>
            <a:pPr>
              <a:lnSpc>
                <a:spcPct val="120000"/>
              </a:lnSpc>
            </a:pPr>
            <a:r>
              <a:rPr lang="en-US" sz="3200">
                <a:cs typeface="Arial"/>
              </a:rPr>
              <a:t>Next steps</a:t>
            </a:r>
            <a:endParaRPr lang="en-US" sz="3200"/>
          </a:p>
        </p:txBody>
      </p:sp>
      <p:sp>
        <p:nvSpPr>
          <p:cNvPr id="4" name="Text Placeholder 3">
            <a:extLst>
              <a:ext uri="{FF2B5EF4-FFF2-40B4-BE49-F238E27FC236}">
                <a16:creationId xmlns:a16="http://schemas.microsoft.com/office/drawing/2014/main" id="{7A311916-3320-70B1-68E7-41C245556E07}"/>
              </a:ext>
            </a:extLst>
          </p:cNvPr>
          <p:cNvSpPr>
            <a:spLocks noGrp="1"/>
          </p:cNvSpPr>
          <p:nvPr>
            <p:ph type="body" sz="quarter" idx="12"/>
          </p:nvPr>
        </p:nvSpPr>
        <p:spPr>
          <a:xfrm>
            <a:off x="234000" y="640365"/>
            <a:ext cx="8676000" cy="1729366"/>
          </a:xfrm>
        </p:spPr>
        <p:txBody>
          <a:bodyPr vert="horz" lIns="0" tIns="0" rIns="0" bIns="0" rtlCol="0" anchor="t">
            <a:noAutofit/>
          </a:bodyPr>
          <a:lstStyle/>
          <a:p>
            <a:pPr marL="457200" indent="-457200">
              <a:lnSpc>
                <a:spcPct val="120000"/>
              </a:lnSpc>
              <a:buFont typeface="+mj-lt"/>
              <a:buAutoNum type="arabicPeriod"/>
            </a:pPr>
            <a:r>
              <a:rPr lang="en-US" sz="2400">
                <a:cs typeface="Arial"/>
              </a:rPr>
              <a:t>Observe a child in IP for at least 30 minutes. </a:t>
            </a:r>
          </a:p>
          <a:p>
            <a:pPr marL="457200" indent="-457200">
              <a:lnSpc>
                <a:spcPct val="120000"/>
              </a:lnSpc>
              <a:buFont typeface="+mj-lt"/>
              <a:buAutoNum type="arabicPeriod"/>
            </a:pPr>
            <a:r>
              <a:rPr lang="en-US" sz="2400">
                <a:cs typeface="Arial"/>
              </a:rPr>
              <a:t>Produce a written case study about the child. The case study needs to document:</a:t>
            </a:r>
          </a:p>
          <a:p>
            <a:pPr marL="612900" lvl="1" indent="-342900">
              <a:lnSpc>
                <a:spcPct val="120000"/>
              </a:lnSpc>
              <a:buFont typeface="Arial" panose="020B0604020202020204" pitchFamily="34" charset="0"/>
              <a:buChar char="•"/>
            </a:pPr>
            <a:r>
              <a:rPr lang="en-US" sz="2200">
                <a:cs typeface="Arial"/>
              </a:rPr>
              <a:t>what was observed </a:t>
            </a:r>
          </a:p>
          <a:p>
            <a:pPr marL="612900" lvl="1" indent="-342900">
              <a:lnSpc>
                <a:spcPct val="120000"/>
              </a:lnSpc>
              <a:buFont typeface="Arial" panose="020B0604020202020204" pitchFamily="34" charset="0"/>
              <a:buChar char="•"/>
            </a:pPr>
            <a:r>
              <a:rPr lang="en-US" sz="2200">
                <a:cs typeface="Arial"/>
              </a:rPr>
              <a:t>the child’s interests </a:t>
            </a:r>
          </a:p>
          <a:p>
            <a:pPr marL="612900" lvl="1" indent="-342900">
              <a:lnSpc>
                <a:spcPct val="120000"/>
              </a:lnSpc>
              <a:buFont typeface="Arial" panose="020B0604020202020204" pitchFamily="34" charset="0"/>
              <a:buChar char="•"/>
            </a:pPr>
            <a:r>
              <a:rPr lang="en-US" sz="2200">
                <a:cs typeface="Arial"/>
              </a:rPr>
              <a:t>any adaptive teaching requirements</a:t>
            </a:r>
          </a:p>
          <a:p>
            <a:pPr marL="612900" lvl="1" indent="-342900">
              <a:lnSpc>
                <a:spcPct val="120000"/>
              </a:lnSpc>
              <a:buFont typeface="Arial" panose="020B0604020202020204" pitchFamily="34" charset="0"/>
              <a:buChar char="•"/>
            </a:pPr>
            <a:r>
              <a:rPr lang="en-US" sz="2200">
                <a:cs typeface="Arial"/>
              </a:rPr>
              <a:t>resources used</a:t>
            </a:r>
          </a:p>
          <a:p>
            <a:pPr marL="612900" lvl="1" indent="-342900">
              <a:lnSpc>
                <a:spcPct val="120000"/>
              </a:lnSpc>
              <a:buFont typeface="Arial" panose="020B0604020202020204" pitchFamily="34" charset="0"/>
              <a:buChar char="•"/>
            </a:pPr>
            <a:r>
              <a:rPr lang="en-US" sz="2200">
                <a:cs typeface="Arial"/>
              </a:rPr>
              <a:t>any adult support</a:t>
            </a:r>
          </a:p>
          <a:p>
            <a:pPr marL="612900" lvl="1" indent="-342900">
              <a:lnSpc>
                <a:spcPct val="120000"/>
              </a:lnSpc>
              <a:buFont typeface="Arial" panose="020B0604020202020204" pitchFamily="34" charset="0"/>
              <a:buChar char="•"/>
            </a:pPr>
            <a:r>
              <a:rPr lang="en-US" sz="2200">
                <a:cs typeface="Arial"/>
              </a:rPr>
              <a:t>potential hazards</a:t>
            </a:r>
          </a:p>
          <a:p>
            <a:pPr marL="612900" lvl="1" indent="-342900">
              <a:lnSpc>
                <a:spcPct val="120000"/>
              </a:lnSpc>
              <a:buFont typeface="Arial" panose="020B0604020202020204" pitchFamily="34" charset="0"/>
              <a:buChar char="•"/>
            </a:pPr>
            <a:r>
              <a:rPr lang="en-US" sz="2200">
                <a:cs typeface="Arial"/>
              </a:rPr>
              <a:t>the child’s age and stage of development.</a:t>
            </a:r>
          </a:p>
          <a:p>
            <a:pPr>
              <a:lnSpc>
                <a:spcPct val="120000"/>
              </a:lnSpc>
            </a:pPr>
            <a:endParaRPr lang="en-US" sz="2400">
              <a:cs typeface="Arial"/>
            </a:endParaRPr>
          </a:p>
          <a:p>
            <a:pPr marL="342900" indent="-342900">
              <a:lnSpc>
                <a:spcPct val="120000"/>
              </a:lnSpc>
              <a:buFont typeface="Arial" panose="020B0604020202020204" pitchFamily="34" charset="0"/>
              <a:buChar char="•"/>
            </a:pPr>
            <a:endParaRPr lang="en-US" sz="2400">
              <a:cs typeface="Arial"/>
            </a:endParaRPr>
          </a:p>
        </p:txBody>
      </p:sp>
      <p:sp>
        <p:nvSpPr>
          <p:cNvPr id="5" name="Footer Placeholder 4">
            <a:extLst>
              <a:ext uri="{FF2B5EF4-FFF2-40B4-BE49-F238E27FC236}">
                <a16:creationId xmlns:a16="http://schemas.microsoft.com/office/drawing/2014/main" id="{DBF3D10C-FE8D-AED2-F46A-3A7A9201D122}"/>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8575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IP activity plan</a:t>
            </a:r>
          </a:p>
        </p:txBody>
      </p:sp>
    </p:spTree>
    <p:extLst>
      <p:ext uri="{BB962C8B-B14F-4D97-AF65-F5344CB8AC3E}">
        <p14:creationId xmlns:p14="http://schemas.microsoft.com/office/powerpoint/2010/main" val="26610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62B9EE-A32F-CB0C-64EC-164D6E08A798}"/>
              </a:ext>
            </a:extLst>
          </p:cNvPr>
          <p:cNvSpPr>
            <a:spLocks noGrp="1"/>
          </p:cNvSpPr>
          <p:nvPr>
            <p:ph type="title"/>
          </p:nvPr>
        </p:nvSpPr>
        <p:spPr>
          <a:xfrm>
            <a:off x="246901" y="411510"/>
            <a:ext cx="8437563" cy="699425"/>
          </a:xfrm>
        </p:spPr>
        <p:txBody>
          <a:bodyPr>
            <a:normAutofit/>
          </a:bodyPr>
          <a:lstStyle/>
          <a:p>
            <a:pPr>
              <a:lnSpc>
                <a:spcPct val="120000"/>
              </a:lnSpc>
            </a:pPr>
            <a:r>
              <a:rPr lang="en-US" sz="3200">
                <a:cs typeface="Arial"/>
              </a:rPr>
              <a:t>Activity: Create a plan</a:t>
            </a:r>
          </a:p>
        </p:txBody>
      </p:sp>
      <p:sp>
        <p:nvSpPr>
          <p:cNvPr id="4" name="Text Placeholder 3">
            <a:extLst>
              <a:ext uri="{FF2B5EF4-FFF2-40B4-BE49-F238E27FC236}">
                <a16:creationId xmlns:a16="http://schemas.microsoft.com/office/drawing/2014/main" id="{7BA768B6-7279-86CD-8209-2D9772BBE4A6}"/>
              </a:ext>
            </a:extLst>
          </p:cNvPr>
          <p:cNvSpPr>
            <a:spLocks noGrp="1"/>
          </p:cNvSpPr>
          <p:nvPr>
            <p:ph type="body" sz="quarter" idx="12"/>
          </p:nvPr>
        </p:nvSpPr>
        <p:spPr>
          <a:xfrm>
            <a:off x="251520" y="1148625"/>
            <a:ext cx="8568952" cy="3439349"/>
          </a:xfrm>
        </p:spPr>
        <p:txBody>
          <a:bodyPr vert="horz" lIns="0" tIns="0" rIns="0" bIns="0" rtlCol="0" anchor="t">
            <a:noAutofit/>
          </a:bodyPr>
          <a:lstStyle/>
          <a:p>
            <a:pPr>
              <a:lnSpc>
                <a:spcPct val="120000"/>
              </a:lnSpc>
            </a:pPr>
            <a:r>
              <a:rPr lang="en-US" sz="2400" b="1">
                <a:cs typeface="Arial"/>
              </a:rPr>
              <a:t>Case study</a:t>
            </a:r>
            <a:r>
              <a:rPr lang="en-US" sz="2400">
                <a:cs typeface="Arial"/>
              </a:rPr>
              <a:t> </a:t>
            </a:r>
          </a:p>
          <a:p>
            <a:pPr>
              <a:lnSpc>
                <a:spcPct val="120000"/>
              </a:lnSpc>
            </a:pPr>
            <a:r>
              <a:rPr lang="en-US" sz="2400">
                <a:cs typeface="Arial"/>
              </a:rPr>
              <a:t>A three year old attends nursery. They like to play with bricks and small figures on their own. The child finds it hard to share with other children.</a:t>
            </a:r>
          </a:p>
          <a:p>
            <a:pPr>
              <a:lnSpc>
                <a:spcPct val="120000"/>
              </a:lnSpc>
            </a:pPr>
            <a:endParaRPr lang="en-US" sz="2400">
              <a:cs typeface="Arial"/>
            </a:endParaRPr>
          </a:p>
          <a:p>
            <a:pPr>
              <a:lnSpc>
                <a:spcPct val="120000"/>
              </a:lnSpc>
            </a:pPr>
            <a:r>
              <a:rPr lang="en-US" sz="2400" b="1">
                <a:cs typeface="Arial"/>
              </a:rPr>
              <a:t>Activity</a:t>
            </a:r>
            <a:endParaRPr lang="en-US" sz="2400">
              <a:cs typeface="Arial"/>
            </a:endParaRPr>
          </a:p>
          <a:p>
            <a:pPr>
              <a:lnSpc>
                <a:spcPct val="120000"/>
              </a:lnSpc>
            </a:pPr>
            <a:r>
              <a:rPr lang="en-US" sz="2400">
                <a:cs typeface="Arial"/>
              </a:rPr>
              <a:t>Individually, create an activity plan to encourage the child to share. </a:t>
            </a:r>
          </a:p>
          <a:p>
            <a:pPr>
              <a:lnSpc>
                <a:spcPct val="120000"/>
              </a:lnSpc>
            </a:pPr>
            <a:endParaRPr lang="en-US" sz="2400">
              <a:cs typeface="Arial"/>
            </a:endParaRP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3DBA2DFA-49C9-CAE3-9EE3-D7008FCB62EF}"/>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1F63DC82-2EFE-9D2A-4309-4587AA0CB0A8}"/>
              </a:ext>
            </a:extLst>
          </p:cNvPr>
          <p:cNvSpPr>
            <a:spLocks noGrp="1"/>
          </p:cNvSpPr>
          <p:nvPr>
            <p:ph type="sldNum" sz="quarter" idx="11"/>
          </p:nvPr>
        </p:nvSpPr>
        <p:spPr/>
        <p:txBody>
          <a:bodyPr/>
          <a:lstStyle/>
          <a:p>
            <a:fld id="{DA2C159E-F13C-4A85-9A41-E7669D3E0D70}" type="slidenum">
              <a:rPr lang="en-GB" smtClean="0"/>
              <a:pPr/>
              <a:t>4</a:t>
            </a:fld>
            <a:endParaRPr lang="en-GB"/>
          </a:p>
        </p:txBody>
      </p:sp>
    </p:spTree>
    <p:extLst>
      <p:ext uri="{BB962C8B-B14F-4D97-AF65-F5344CB8AC3E}">
        <p14:creationId xmlns:p14="http://schemas.microsoft.com/office/powerpoint/2010/main" val="402001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4000" y="363984"/>
            <a:ext cx="8437563" cy="470517"/>
          </a:xfrm>
        </p:spPr>
        <p:txBody>
          <a:bodyPr>
            <a:normAutofit/>
          </a:bodyPr>
          <a:lstStyle/>
          <a:p>
            <a:r>
              <a:rPr lang="en-GB" sz="3200"/>
              <a:t>Starter activity: IP child case study</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88751" y="1039666"/>
            <a:ext cx="7667625" cy="2453042"/>
          </a:xfrm>
        </p:spPr>
        <p:txBody>
          <a:bodyPr/>
          <a:lstStyle/>
          <a:p>
            <a:pPr>
              <a:lnSpc>
                <a:spcPct val="120000"/>
              </a:lnSpc>
            </a:pPr>
            <a:r>
              <a:rPr lang="en-GB"/>
              <a:t>In allocated groups,</a:t>
            </a:r>
          </a:p>
          <a:p>
            <a:pPr marL="514350" indent="-514350">
              <a:lnSpc>
                <a:spcPct val="120000"/>
              </a:lnSpc>
              <a:buFont typeface="+mj-lt"/>
              <a:buAutoNum type="arabicPeriod"/>
            </a:pPr>
            <a:r>
              <a:rPr lang="en-GB"/>
              <a:t>discuss child IP written case studies</a:t>
            </a:r>
          </a:p>
          <a:p>
            <a:pPr marL="514350" indent="-514350">
              <a:lnSpc>
                <a:spcPct val="120000"/>
              </a:lnSpc>
              <a:buFont typeface="+mj-lt"/>
              <a:buAutoNum type="arabicPeriod"/>
            </a:pPr>
            <a:r>
              <a:rPr lang="en-GB"/>
              <a:t>nominate a spokesperson to feed back case study observations to the rest of the class.</a:t>
            </a:r>
          </a:p>
        </p:txBody>
      </p:sp>
      <p:sp>
        <p:nvSpPr>
          <p:cNvPr id="6" name="Footer Placeholder 4">
            <a:extLst>
              <a:ext uri="{FF2B5EF4-FFF2-40B4-BE49-F238E27FC236}">
                <a16:creationId xmlns:a16="http://schemas.microsoft.com/office/drawing/2014/main" id="{F7E91D8D-4401-4A56-80F4-834EA84C9539}"/>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23178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2950" y="517869"/>
            <a:ext cx="8437563" cy="699425"/>
          </a:xfrm>
        </p:spPr>
        <p:txBody>
          <a:bodyPr>
            <a:normAutofit/>
          </a:bodyPr>
          <a:lstStyle/>
          <a:p>
            <a:r>
              <a:rPr lang="en-GB" sz="3200"/>
              <a:t>Activity: IP child case study activity plan </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32950" y="1316379"/>
            <a:ext cx="7667625" cy="833522"/>
          </a:xfrm>
        </p:spPr>
        <p:txBody>
          <a:bodyPr/>
          <a:lstStyle/>
          <a:p>
            <a:pPr>
              <a:lnSpc>
                <a:spcPct val="120000"/>
              </a:lnSpc>
            </a:pPr>
            <a:r>
              <a:rPr lang="en-GB"/>
              <a:t>Complete the IP activity plan based on your written IP child case study. </a:t>
            </a:r>
          </a:p>
        </p:txBody>
      </p:sp>
      <p:sp>
        <p:nvSpPr>
          <p:cNvPr id="6" name="Footer Placeholder 4">
            <a:extLst>
              <a:ext uri="{FF2B5EF4-FFF2-40B4-BE49-F238E27FC236}">
                <a16:creationId xmlns:a16="http://schemas.microsoft.com/office/drawing/2014/main" id="{08EDC5C1-095B-3BCB-8CF8-1B975551DB4A}"/>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693465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406C0-8E5A-4E5C-A987-D926DF4784F8}"/>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3" name="Title 2">
            <a:extLst>
              <a:ext uri="{FF2B5EF4-FFF2-40B4-BE49-F238E27FC236}">
                <a16:creationId xmlns:a16="http://schemas.microsoft.com/office/drawing/2014/main" id="{0F901E8C-B614-4D9C-8468-4CEB04D74C7B}"/>
              </a:ext>
            </a:extLst>
          </p:cNvPr>
          <p:cNvSpPr>
            <a:spLocks noGrp="1"/>
          </p:cNvSpPr>
          <p:nvPr>
            <p:ph type="title"/>
          </p:nvPr>
        </p:nvSpPr>
        <p:spPr>
          <a:xfrm>
            <a:off x="232950" y="490352"/>
            <a:ext cx="8437563" cy="699425"/>
          </a:xfrm>
        </p:spPr>
        <p:txBody>
          <a:bodyPr>
            <a:normAutofit/>
          </a:bodyPr>
          <a:lstStyle/>
          <a:p>
            <a:r>
              <a:rPr lang="en-GB" sz="3200"/>
              <a:t>Activity: Peer review </a:t>
            </a:r>
          </a:p>
        </p:txBody>
      </p:sp>
      <p:sp>
        <p:nvSpPr>
          <p:cNvPr id="4" name="Text Placeholder 3">
            <a:extLst>
              <a:ext uri="{FF2B5EF4-FFF2-40B4-BE49-F238E27FC236}">
                <a16:creationId xmlns:a16="http://schemas.microsoft.com/office/drawing/2014/main" id="{B0806134-6275-4121-861D-99AC1627AD53}"/>
              </a:ext>
            </a:extLst>
          </p:cNvPr>
          <p:cNvSpPr>
            <a:spLocks noGrp="1"/>
          </p:cNvSpPr>
          <p:nvPr>
            <p:ph type="body" sz="quarter" idx="12"/>
          </p:nvPr>
        </p:nvSpPr>
        <p:spPr>
          <a:xfrm>
            <a:off x="232950" y="1021911"/>
            <a:ext cx="7667625" cy="833522"/>
          </a:xfrm>
        </p:spPr>
        <p:txBody>
          <a:bodyPr/>
          <a:lstStyle/>
          <a:p>
            <a:pPr marL="514350" indent="-514350">
              <a:lnSpc>
                <a:spcPct val="120000"/>
              </a:lnSpc>
              <a:buFont typeface="+mj-lt"/>
              <a:buAutoNum type="arabicPeriod"/>
            </a:pPr>
            <a:r>
              <a:rPr lang="en-GB"/>
              <a:t>Peer review pair’s activity plan. Consider what is clear and any aspect that is unclear. </a:t>
            </a:r>
          </a:p>
          <a:p>
            <a:pPr marL="514350" indent="-514350">
              <a:lnSpc>
                <a:spcPct val="120000"/>
              </a:lnSpc>
              <a:buFont typeface="+mj-lt"/>
              <a:buAutoNum type="arabicPeriod"/>
            </a:pPr>
            <a:r>
              <a:rPr lang="en-GB"/>
              <a:t>Add sticky note comments.</a:t>
            </a:r>
          </a:p>
          <a:p>
            <a:pPr>
              <a:lnSpc>
                <a:spcPct val="120000"/>
              </a:lnSpc>
            </a:pPr>
            <a:endParaRPr lang="en-GB"/>
          </a:p>
          <a:p>
            <a:pPr>
              <a:lnSpc>
                <a:spcPct val="120000"/>
              </a:lnSpc>
            </a:pPr>
            <a:r>
              <a:rPr lang="en-GB" b="1"/>
              <a:t>Stretch activity: </a:t>
            </a:r>
            <a:r>
              <a:rPr lang="en-GB"/>
              <a:t>Add reasons why you feel the comments in the activity plan are clear or unclear. </a:t>
            </a:r>
          </a:p>
        </p:txBody>
      </p:sp>
      <p:sp>
        <p:nvSpPr>
          <p:cNvPr id="7" name="Footer Placeholder 4">
            <a:extLst>
              <a:ext uri="{FF2B5EF4-FFF2-40B4-BE49-F238E27FC236}">
                <a16:creationId xmlns:a16="http://schemas.microsoft.com/office/drawing/2014/main" id="{490C8A04-03DF-803C-E70E-3C212173042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869123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50438-2D38-4C01-9415-55B74D8D6D40}"/>
              </a:ext>
            </a:extLst>
          </p:cNvPr>
          <p:cNvSpPr>
            <a:spLocks noGrp="1"/>
          </p:cNvSpPr>
          <p:nvPr>
            <p:ph type="sldNum" sz="quarter" idx="11"/>
          </p:nvPr>
        </p:nvSpPr>
        <p:spPr/>
        <p:txBody>
          <a:bodyPr/>
          <a:lstStyle/>
          <a:p>
            <a:fld id="{DA2C159E-F13C-4A85-9A41-E7669D3E0D70}" type="slidenum">
              <a:rPr lang="en-GB" smtClean="0"/>
              <a:pPr/>
              <a:t>43</a:t>
            </a:fld>
            <a:endParaRPr lang="en-GB"/>
          </a:p>
        </p:txBody>
      </p:sp>
      <p:sp>
        <p:nvSpPr>
          <p:cNvPr id="3" name="Title 2">
            <a:extLst>
              <a:ext uri="{FF2B5EF4-FFF2-40B4-BE49-F238E27FC236}">
                <a16:creationId xmlns:a16="http://schemas.microsoft.com/office/drawing/2014/main" id="{7E6D6B5B-B8A0-4DC1-B60B-E06AFC69D830}"/>
              </a:ext>
            </a:extLst>
          </p:cNvPr>
          <p:cNvSpPr>
            <a:spLocks noGrp="1"/>
          </p:cNvSpPr>
          <p:nvPr>
            <p:ph type="title"/>
          </p:nvPr>
        </p:nvSpPr>
        <p:spPr>
          <a:xfrm>
            <a:off x="232950" y="421250"/>
            <a:ext cx="8437563" cy="699425"/>
          </a:xfrm>
        </p:spPr>
        <p:txBody>
          <a:bodyPr>
            <a:normAutofit/>
          </a:bodyPr>
          <a:lstStyle/>
          <a:p>
            <a:r>
              <a:rPr lang="en-GB" sz="3200">
                <a:cs typeface="Arial"/>
              </a:rPr>
              <a:t>Next steps </a:t>
            </a:r>
          </a:p>
        </p:txBody>
      </p:sp>
      <p:sp>
        <p:nvSpPr>
          <p:cNvPr id="4" name="Text Placeholder 3">
            <a:extLst>
              <a:ext uri="{FF2B5EF4-FFF2-40B4-BE49-F238E27FC236}">
                <a16:creationId xmlns:a16="http://schemas.microsoft.com/office/drawing/2014/main" id="{29B03C94-53C3-497C-A62B-C820C7755CB1}"/>
              </a:ext>
            </a:extLst>
          </p:cNvPr>
          <p:cNvSpPr>
            <a:spLocks noGrp="1"/>
          </p:cNvSpPr>
          <p:nvPr>
            <p:ph type="body" sz="quarter" idx="12"/>
          </p:nvPr>
        </p:nvSpPr>
        <p:spPr>
          <a:xfrm>
            <a:off x="232950" y="770963"/>
            <a:ext cx="8577097" cy="3601574"/>
          </a:xfrm>
        </p:spPr>
        <p:txBody>
          <a:bodyPr vert="horz" lIns="0" tIns="0" rIns="0" bIns="0" rtlCol="0" anchor="t">
            <a:noAutofit/>
          </a:bodyPr>
          <a:lstStyle/>
          <a:p>
            <a:endParaRPr lang="en-GB">
              <a:cs typeface="Arial"/>
            </a:endParaRPr>
          </a:p>
          <a:p>
            <a:pPr>
              <a:lnSpc>
                <a:spcPct val="120000"/>
              </a:lnSpc>
            </a:pPr>
            <a:r>
              <a:rPr lang="en-GB">
                <a:cs typeface="Arial"/>
              </a:rPr>
              <a:t>1. Discuss the following questions with IP mentor: </a:t>
            </a:r>
          </a:p>
          <a:p>
            <a:pPr marL="784350" lvl="1" indent="-514350">
              <a:lnSpc>
                <a:spcPct val="120000"/>
              </a:lnSpc>
              <a:buFont typeface="Arial" panose="020B0604020202020204" pitchFamily="34" charset="0"/>
              <a:buChar char="•"/>
            </a:pPr>
            <a:r>
              <a:rPr lang="en-GB">
                <a:cs typeface="Arial"/>
              </a:rPr>
              <a:t>What is adaptive teaching? </a:t>
            </a:r>
          </a:p>
          <a:p>
            <a:pPr marL="784350" lvl="1" indent="-514350">
              <a:lnSpc>
                <a:spcPct val="120000"/>
              </a:lnSpc>
              <a:buFont typeface="Arial" panose="020B0604020202020204" pitchFamily="34" charset="0"/>
              <a:buChar char="•"/>
            </a:pPr>
            <a:r>
              <a:rPr lang="en-GB">
                <a:cs typeface="Arial"/>
              </a:rPr>
              <a:t>How does the early years educator setting adapt teaching?</a:t>
            </a:r>
          </a:p>
          <a:p>
            <a:pPr marL="514350" indent="-514350">
              <a:lnSpc>
                <a:spcPct val="120000"/>
              </a:lnSpc>
              <a:buAutoNum type="arabicPeriod"/>
            </a:pPr>
            <a:endParaRPr lang="en-GB">
              <a:cs typeface="Arial"/>
            </a:endParaRPr>
          </a:p>
          <a:p>
            <a:pPr>
              <a:lnSpc>
                <a:spcPct val="120000"/>
              </a:lnSpc>
            </a:pPr>
            <a:r>
              <a:rPr lang="en-GB">
                <a:cs typeface="Arial"/>
              </a:rPr>
              <a:t>2. Create a digital version of the IP activity plan. </a:t>
            </a:r>
          </a:p>
        </p:txBody>
      </p:sp>
      <p:sp>
        <p:nvSpPr>
          <p:cNvPr id="6" name="Footer Placeholder 4">
            <a:extLst>
              <a:ext uri="{FF2B5EF4-FFF2-40B4-BE49-F238E27FC236}">
                <a16:creationId xmlns:a16="http://schemas.microsoft.com/office/drawing/2014/main" id="{285EB5F2-F969-8CB1-1846-18F0010C7A1C}"/>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91877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07</a:t>
            </a:r>
          </a:p>
        </p:txBody>
      </p:sp>
      <p:sp>
        <p:nvSpPr>
          <p:cNvPr id="5" name="Subtitle 4">
            <a:extLst>
              <a:ext uri="{FF2B5EF4-FFF2-40B4-BE49-F238E27FC236}">
                <a16:creationId xmlns:a16="http://schemas.microsoft.com/office/drawing/2014/main" id="{48A0D556-0F9D-4BBB-EDA0-BA82DCB52120}"/>
              </a:ext>
            </a:extLst>
          </p:cNvPr>
          <p:cNvSpPr>
            <a:spLocks noGrp="1"/>
          </p:cNvSpPr>
          <p:nvPr>
            <p:ph type="subTitle" idx="1"/>
          </p:nvPr>
        </p:nvSpPr>
        <p:spPr/>
        <p:txBody>
          <a:bodyPr>
            <a:normAutofit/>
          </a:bodyPr>
          <a:lstStyle/>
          <a:p>
            <a:r>
              <a:rPr lang="en-US" sz="2500">
                <a:cs typeface="Arial"/>
              </a:rPr>
              <a:t>What and who needs adaptive teaching</a:t>
            </a:r>
            <a:endParaRPr lang="en-US" sz="2500"/>
          </a:p>
        </p:txBody>
      </p:sp>
    </p:spTree>
    <p:extLst>
      <p:ext uri="{BB962C8B-B14F-4D97-AF65-F5344CB8AC3E}">
        <p14:creationId xmlns:p14="http://schemas.microsoft.com/office/powerpoint/2010/main" val="1211488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09C41B-B249-48C1-8883-9E711A0C55EE}"/>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3" name="Title 2">
            <a:extLst>
              <a:ext uri="{FF2B5EF4-FFF2-40B4-BE49-F238E27FC236}">
                <a16:creationId xmlns:a16="http://schemas.microsoft.com/office/drawing/2014/main" id="{C3CEC149-C0D7-4DA5-900D-48A93B9C7998}"/>
              </a:ext>
            </a:extLst>
          </p:cNvPr>
          <p:cNvSpPr>
            <a:spLocks noGrp="1"/>
          </p:cNvSpPr>
          <p:nvPr>
            <p:ph type="title"/>
          </p:nvPr>
        </p:nvSpPr>
        <p:spPr>
          <a:xfrm>
            <a:off x="251520" y="411510"/>
            <a:ext cx="8437563" cy="699425"/>
          </a:xfrm>
        </p:spPr>
        <p:txBody>
          <a:bodyPr/>
          <a:lstStyle/>
          <a:p>
            <a:pPr>
              <a:lnSpc>
                <a:spcPct val="120000"/>
              </a:lnSpc>
            </a:pPr>
            <a:r>
              <a:rPr lang="en-GB" sz="3200"/>
              <a:t>What is adaptive teaching? </a:t>
            </a:r>
            <a:endParaRPr lang="en-GB"/>
          </a:p>
        </p:txBody>
      </p:sp>
      <p:sp>
        <p:nvSpPr>
          <p:cNvPr id="4" name="Text Placeholder 3">
            <a:extLst>
              <a:ext uri="{FF2B5EF4-FFF2-40B4-BE49-F238E27FC236}">
                <a16:creationId xmlns:a16="http://schemas.microsoft.com/office/drawing/2014/main" id="{CBC48E76-B6AA-4A75-A01E-1A353DF417AE}"/>
              </a:ext>
            </a:extLst>
          </p:cNvPr>
          <p:cNvSpPr>
            <a:spLocks noGrp="1"/>
          </p:cNvSpPr>
          <p:nvPr>
            <p:ph type="body" sz="quarter" idx="12"/>
          </p:nvPr>
        </p:nvSpPr>
        <p:spPr>
          <a:xfrm>
            <a:off x="251520" y="1131590"/>
            <a:ext cx="8614320" cy="3240360"/>
          </a:xfrm>
        </p:spPr>
        <p:txBody>
          <a:bodyPr/>
          <a:lstStyle/>
          <a:p>
            <a:pPr>
              <a:lnSpc>
                <a:spcPct val="120000"/>
              </a:lnSpc>
            </a:pPr>
            <a:r>
              <a:rPr lang="en-GB" sz="2400"/>
              <a:t>This is when practitioners tailor learning in classes to suit the individual needs of children.</a:t>
            </a:r>
          </a:p>
          <a:p>
            <a:pPr>
              <a:lnSpc>
                <a:spcPct val="120000"/>
              </a:lnSpc>
            </a:pPr>
            <a:endParaRPr lang="en-GB" sz="2400"/>
          </a:p>
          <a:p>
            <a:pPr>
              <a:lnSpc>
                <a:spcPct val="120000"/>
              </a:lnSpc>
            </a:pPr>
            <a:r>
              <a:rPr lang="en-GB" sz="2400"/>
              <a:t>Practitioners will tailor the strategies they use to support children in achieving the seven areas of learning at the end of the early years setting.</a:t>
            </a:r>
          </a:p>
        </p:txBody>
      </p:sp>
      <p:sp>
        <p:nvSpPr>
          <p:cNvPr id="5" name="Footer Placeholder 4">
            <a:extLst>
              <a:ext uri="{FF2B5EF4-FFF2-40B4-BE49-F238E27FC236}">
                <a16:creationId xmlns:a16="http://schemas.microsoft.com/office/drawing/2014/main" id="{7DFD73AA-CF02-4C82-A9D7-38740CD473A9}"/>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3949994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A35D4F-FFEE-3352-D952-80BA59E8E715}"/>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3" name="Title 2">
            <a:extLst>
              <a:ext uri="{FF2B5EF4-FFF2-40B4-BE49-F238E27FC236}">
                <a16:creationId xmlns:a16="http://schemas.microsoft.com/office/drawing/2014/main" id="{BB43EC75-7D30-5CD8-AAAE-59576CBAD865}"/>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Adaptive teaching strategies</a:t>
            </a:r>
            <a:endParaRPr lang="en-US" sz="3200"/>
          </a:p>
        </p:txBody>
      </p:sp>
      <p:sp>
        <p:nvSpPr>
          <p:cNvPr id="4" name="Text Placeholder 3">
            <a:extLst>
              <a:ext uri="{FF2B5EF4-FFF2-40B4-BE49-F238E27FC236}">
                <a16:creationId xmlns:a16="http://schemas.microsoft.com/office/drawing/2014/main" id="{F4E74BC7-D58E-C08F-E7A0-4302433F5172}"/>
              </a:ext>
            </a:extLst>
          </p:cNvPr>
          <p:cNvSpPr>
            <a:spLocks noGrp="1"/>
          </p:cNvSpPr>
          <p:nvPr>
            <p:ph type="body" sz="quarter" idx="12"/>
          </p:nvPr>
        </p:nvSpPr>
        <p:spPr>
          <a:xfrm>
            <a:off x="251520" y="1131590"/>
            <a:ext cx="7667625" cy="2448272"/>
          </a:xfrm>
        </p:spPr>
        <p:txBody>
          <a:bodyPr vert="horz" lIns="0" tIns="0" rIns="0" bIns="0" rtlCol="0" anchor="t">
            <a:noAutofit/>
          </a:bodyPr>
          <a:lstStyle/>
          <a:p>
            <a:pPr>
              <a:lnSpc>
                <a:spcPct val="120000"/>
              </a:lnSpc>
            </a:pPr>
            <a:r>
              <a:rPr lang="en-US" sz="2400">
                <a:cs typeface="Arial"/>
              </a:rPr>
              <a:t>Practitioners adapt: </a:t>
            </a:r>
          </a:p>
          <a:p>
            <a:pPr marL="514350" indent="-514350">
              <a:lnSpc>
                <a:spcPct val="120000"/>
              </a:lnSpc>
              <a:buFont typeface="Arial" panose="020B0604020202020204" pitchFamily="34" charset="0"/>
              <a:buChar char="•"/>
            </a:pPr>
            <a:r>
              <a:rPr lang="en-US" sz="2400">
                <a:cs typeface="Arial"/>
              </a:rPr>
              <a:t>content </a:t>
            </a:r>
          </a:p>
          <a:p>
            <a:pPr marL="514350" indent="-514350">
              <a:lnSpc>
                <a:spcPct val="120000"/>
              </a:lnSpc>
              <a:buFont typeface="Arial" panose="020B0604020202020204" pitchFamily="34" charset="0"/>
              <a:buChar char="•"/>
            </a:pPr>
            <a:r>
              <a:rPr lang="en-US" sz="2400">
                <a:cs typeface="Arial"/>
              </a:rPr>
              <a:t>grouping </a:t>
            </a:r>
          </a:p>
          <a:p>
            <a:pPr marL="514350" indent="-514350">
              <a:lnSpc>
                <a:spcPct val="120000"/>
              </a:lnSpc>
              <a:buFont typeface="Arial" panose="020B0604020202020204" pitchFamily="34" charset="0"/>
              <a:buChar char="•"/>
            </a:pPr>
            <a:r>
              <a:rPr lang="en-US" sz="2400">
                <a:cs typeface="Arial"/>
              </a:rPr>
              <a:t>teacher task</a:t>
            </a:r>
          </a:p>
          <a:p>
            <a:pPr marL="514350" indent="-514350">
              <a:lnSpc>
                <a:spcPct val="120000"/>
              </a:lnSpc>
              <a:buFont typeface="Arial" panose="020B0604020202020204" pitchFamily="34" charset="0"/>
              <a:buChar char="•"/>
            </a:pPr>
            <a:r>
              <a:rPr lang="en-US" sz="2400">
                <a:cs typeface="Arial"/>
              </a:rPr>
              <a:t>environment.</a:t>
            </a:r>
          </a:p>
        </p:txBody>
      </p:sp>
      <p:sp>
        <p:nvSpPr>
          <p:cNvPr id="5" name="Footer Placeholder 4">
            <a:extLst>
              <a:ext uri="{FF2B5EF4-FFF2-40B4-BE49-F238E27FC236}">
                <a16:creationId xmlns:a16="http://schemas.microsoft.com/office/drawing/2014/main" id="{9E0B19D5-10F5-C208-4B62-9732B848B945}"/>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852542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BD8E36-CB14-4761-92B4-28ACA6711D01}"/>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3" name="Title 2">
            <a:extLst>
              <a:ext uri="{FF2B5EF4-FFF2-40B4-BE49-F238E27FC236}">
                <a16:creationId xmlns:a16="http://schemas.microsoft.com/office/drawing/2014/main" id="{E9310D2D-EC7B-4921-8244-1ACFD3B6ACB5}"/>
              </a:ext>
            </a:extLst>
          </p:cNvPr>
          <p:cNvSpPr>
            <a:spLocks noGrp="1"/>
          </p:cNvSpPr>
          <p:nvPr>
            <p:ph type="title"/>
          </p:nvPr>
        </p:nvSpPr>
        <p:spPr>
          <a:xfrm>
            <a:off x="253062" y="252103"/>
            <a:ext cx="8437563" cy="699425"/>
          </a:xfrm>
        </p:spPr>
        <p:txBody>
          <a:bodyPr>
            <a:normAutofit/>
          </a:bodyPr>
          <a:lstStyle/>
          <a:p>
            <a:pPr>
              <a:lnSpc>
                <a:spcPct val="120000"/>
              </a:lnSpc>
            </a:pPr>
            <a:r>
              <a:rPr lang="en-GB" sz="3200"/>
              <a:t>Learners who may require adaptations</a:t>
            </a:r>
          </a:p>
        </p:txBody>
      </p:sp>
      <p:sp>
        <p:nvSpPr>
          <p:cNvPr id="4" name="Text Placeholder 3">
            <a:extLst>
              <a:ext uri="{FF2B5EF4-FFF2-40B4-BE49-F238E27FC236}">
                <a16:creationId xmlns:a16="http://schemas.microsoft.com/office/drawing/2014/main" id="{2AADEF96-7B59-4DFF-B9BD-2BADCC5E030D}"/>
              </a:ext>
            </a:extLst>
          </p:cNvPr>
          <p:cNvSpPr>
            <a:spLocks noGrp="1"/>
          </p:cNvSpPr>
          <p:nvPr>
            <p:ph type="body" sz="quarter" idx="12"/>
          </p:nvPr>
        </p:nvSpPr>
        <p:spPr>
          <a:xfrm>
            <a:off x="355168" y="951528"/>
            <a:ext cx="8233353" cy="3601574"/>
          </a:xfrm>
        </p:spPr>
        <p:txBody>
          <a:bodyPr vert="horz" lIns="0" tIns="0" rIns="0" bIns="0" rtlCol="0" anchor="t">
            <a:noAutofit/>
          </a:bodyPr>
          <a:lstStyle/>
          <a:p>
            <a:pPr marL="342900" indent="-342900">
              <a:lnSpc>
                <a:spcPct val="120000"/>
              </a:lnSpc>
              <a:buFont typeface="Arial" panose="020B0604020202020204" pitchFamily="34" charset="0"/>
              <a:buChar char="•"/>
            </a:pPr>
            <a:r>
              <a:rPr lang="en-GB" sz="2400"/>
              <a:t>Children with learning needs, difficulties or disabilities.</a:t>
            </a:r>
          </a:p>
          <a:p>
            <a:pPr marL="342900" indent="-342900">
              <a:lnSpc>
                <a:spcPct val="120000"/>
              </a:lnSpc>
              <a:buFont typeface="Arial" panose="020B0604020202020204" pitchFamily="34" charset="0"/>
              <a:buChar char="•"/>
            </a:pPr>
            <a:r>
              <a:rPr lang="en-GB" sz="2400"/>
              <a:t>Children with English as an additional language.</a:t>
            </a:r>
            <a:endParaRPr lang="en-GB" sz="2400">
              <a:cs typeface="Arial"/>
            </a:endParaRPr>
          </a:p>
          <a:p>
            <a:pPr marL="342900" indent="-342900">
              <a:lnSpc>
                <a:spcPct val="120000"/>
              </a:lnSpc>
              <a:buFont typeface="Arial" panose="020B0604020202020204" pitchFamily="34" charset="0"/>
              <a:buChar char="•"/>
            </a:pPr>
            <a:r>
              <a:rPr lang="en-GB" sz="2400"/>
              <a:t>Children who have a situation at home, e.g. poverty. </a:t>
            </a:r>
            <a:endParaRPr lang="en-GB" sz="2400">
              <a:cs typeface="Arial"/>
            </a:endParaRPr>
          </a:p>
          <a:p>
            <a:pPr marL="342900" indent="-342900">
              <a:lnSpc>
                <a:spcPct val="120000"/>
              </a:lnSpc>
              <a:buFont typeface="Arial" panose="020B0604020202020204" pitchFamily="34" charset="0"/>
              <a:buChar char="•"/>
            </a:pPr>
            <a:r>
              <a:rPr lang="en-GB" sz="2400"/>
              <a:t>Children who have medical needs.</a:t>
            </a:r>
          </a:p>
          <a:p>
            <a:pPr marL="342900" indent="-342900">
              <a:lnSpc>
                <a:spcPct val="120000"/>
              </a:lnSpc>
              <a:buFont typeface="Arial" panose="020B0604020202020204" pitchFamily="34" charset="0"/>
              <a:buChar char="•"/>
            </a:pPr>
            <a:r>
              <a:rPr lang="en-GB" sz="2400"/>
              <a:t>Children who have physical needs.</a:t>
            </a:r>
          </a:p>
          <a:p>
            <a:pPr marL="342900" indent="-342900">
              <a:lnSpc>
                <a:spcPct val="120000"/>
              </a:lnSpc>
              <a:buFont typeface="Arial" panose="020B0604020202020204" pitchFamily="34" charset="0"/>
              <a:buChar char="•"/>
            </a:pPr>
            <a:r>
              <a:rPr lang="en-GB" sz="2400"/>
              <a:t>Children who have a high level of absence. </a:t>
            </a:r>
            <a:endParaRPr lang="en-GB" sz="2400">
              <a:cs typeface="Arial"/>
            </a:endParaRPr>
          </a:p>
          <a:p>
            <a:pPr marL="342900" indent="-342900">
              <a:lnSpc>
                <a:spcPct val="120000"/>
              </a:lnSpc>
              <a:buFont typeface="Arial" panose="020B0604020202020204" pitchFamily="34" charset="0"/>
              <a:buChar char="•"/>
            </a:pPr>
            <a:r>
              <a:rPr lang="en-GB" sz="2400"/>
              <a:t>Children who have a low level of motivation.</a:t>
            </a:r>
          </a:p>
        </p:txBody>
      </p:sp>
      <p:sp>
        <p:nvSpPr>
          <p:cNvPr id="5" name="Footer Placeholder 4">
            <a:extLst>
              <a:ext uri="{FF2B5EF4-FFF2-40B4-BE49-F238E27FC236}">
                <a16:creationId xmlns:a16="http://schemas.microsoft.com/office/drawing/2014/main" id="{EBBD60E4-DDE2-4286-94BD-EF1F9BD18BA1}"/>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547542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CFDB0-AD82-4541-BECE-6F6DE595898E}"/>
              </a:ext>
            </a:extLst>
          </p:cNvPr>
          <p:cNvSpPr>
            <a:spLocks noGrp="1"/>
          </p:cNvSpPr>
          <p:nvPr>
            <p:ph type="sldNum" sz="quarter" idx="11"/>
          </p:nvPr>
        </p:nvSpPr>
        <p:spPr/>
        <p:txBody>
          <a:bodyPr/>
          <a:lstStyle/>
          <a:p>
            <a:fld id="{DA2C159E-F13C-4A85-9A41-E7669D3E0D70}" type="slidenum">
              <a:rPr lang="en-GB" smtClean="0"/>
              <a:pPr/>
              <a:t>48</a:t>
            </a:fld>
            <a:endParaRPr lang="en-GB"/>
          </a:p>
        </p:txBody>
      </p:sp>
      <p:sp>
        <p:nvSpPr>
          <p:cNvPr id="3" name="Title 2">
            <a:extLst>
              <a:ext uri="{FF2B5EF4-FFF2-40B4-BE49-F238E27FC236}">
                <a16:creationId xmlns:a16="http://schemas.microsoft.com/office/drawing/2014/main" id="{31759E57-6C4D-4195-AF97-B93FE4B927E0}"/>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Adaptive leaflet </a:t>
            </a:r>
            <a:endParaRPr lang="en-GB" sz="3200">
              <a:cs typeface="Arial"/>
            </a:endParaRPr>
          </a:p>
        </p:txBody>
      </p:sp>
      <p:sp>
        <p:nvSpPr>
          <p:cNvPr id="4" name="Text Placeholder 3">
            <a:extLst>
              <a:ext uri="{FF2B5EF4-FFF2-40B4-BE49-F238E27FC236}">
                <a16:creationId xmlns:a16="http://schemas.microsoft.com/office/drawing/2014/main" id="{28526CF3-9856-4266-8A99-1AAAB2A8A750}"/>
              </a:ext>
            </a:extLst>
          </p:cNvPr>
          <p:cNvSpPr>
            <a:spLocks noGrp="1"/>
          </p:cNvSpPr>
          <p:nvPr>
            <p:ph type="body" sz="quarter" idx="12"/>
          </p:nvPr>
        </p:nvSpPr>
        <p:spPr>
          <a:xfrm>
            <a:off x="251520" y="1131589"/>
            <a:ext cx="8614320" cy="2975715"/>
          </a:xfrm>
        </p:spPr>
        <p:txBody>
          <a:bodyPr vert="horz" lIns="0" tIns="0" rIns="0" bIns="0" rtlCol="0" anchor="t">
            <a:noAutofit/>
          </a:bodyPr>
          <a:lstStyle/>
          <a:p>
            <a:pPr marL="457200" indent="-457200">
              <a:lnSpc>
                <a:spcPct val="120000"/>
              </a:lnSpc>
              <a:buFont typeface="+mj-lt"/>
              <a:buAutoNum type="alphaLcParenR"/>
            </a:pPr>
            <a:r>
              <a:rPr lang="en-GB" sz="2400">
                <a:cs typeface="Arial"/>
              </a:rPr>
              <a:t>Individually, create a digital leaflet for early years practitioners to support their adaptive teaching strategies. The leaflet should include:</a:t>
            </a:r>
          </a:p>
          <a:p>
            <a:pPr marL="882900" lvl="2" indent="-342900">
              <a:lnSpc>
                <a:spcPct val="120000"/>
              </a:lnSpc>
            </a:pPr>
            <a:r>
              <a:rPr lang="en-GB" sz="2400">
                <a:cs typeface="Arial"/>
              </a:rPr>
              <a:t>what adaptive teaching is</a:t>
            </a:r>
          </a:p>
          <a:p>
            <a:pPr marL="882900" lvl="2" indent="-342900">
              <a:lnSpc>
                <a:spcPct val="120000"/>
              </a:lnSpc>
            </a:pPr>
            <a:r>
              <a:rPr lang="en-GB" sz="2400">
                <a:cs typeface="Arial"/>
              </a:rPr>
              <a:t>adaptive teaching strategies</a:t>
            </a:r>
          </a:p>
          <a:p>
            <a:pPr marL="882900" lvl="2" indent="-342900">
              <a:lnSpc>
                <a:spcPct val="120000"/>
              </a:lnSpc>
            </a:pPr>
            <a:r>
              <a:rPr lang="en-GB" sz="2400">
                <a:cs typeface="Arial"/>
              </a:rPr>
              <a:t>the importance of adaptive teaching.</a:t>
            </a:r>
          </a:p>
          <a:p>
            <a:pPr>
              <a:lnSpc>
                <a:spcPct val="120000"/>
              </a:lnSpc>
            </a:pPr>
            <a:r>
              <a:rPr lang="en-GB" sz="2400">
                <a:cs typeface="Arial"/>
              </a:rPr>
              <a:t>b) Peer review digital leaflet adding online review comments.</a:t>
            </a:r>
          </a:p>
          <a:p>
            <a:pPr marL="514350" indent="-514350">
              <a:lnSpc>
                <a:spcPct val="120000"/>
              </a:lnSpc>
              <a:buAutoNum type="arabicPeriod"/>
            </a:pPr>
            <a:endParaRPr lang="en-GB" sz="2400">
              <a:cs typeface="Arial"/>
            </a:endParaRPr>
          </a:p>
        </p:txBody>
      </p:sp>
      <p:sp>
        <p:nvSpPr>
          <p:cNvPr id="5" name="Footer Placeholder 4">
            <a:extLst>
              <a:ext uri="{FF2B5EF4-FFF2-40B4-BE49-F238E27FC236}">
                <a16:creationId xmlns:a16="http://schemas.microsoft.com/office/drawing/2014/main" id="{9C1796A6-5176-4F26-B725-EF0AF08904C7}"/>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3329056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CC301-B162-4F91-A2EA-29D54580B7B0}"/>
              </a:ext>
            </a:extLst>
          </p:cNvPr>
          <p:cNvSpPr>
            <a:spLocks noGrp="1"/>
          </p:cNvSpPr>
          <p:nvPr>
            <p:ph type="sldNum" sz="quarter" idx="11"/>
          </p:nvPr>
        </p:nvSpPr>
        <p:spPr/>
        <p:txBody>
          <a:bodyPr/>
          <a:lstStyle/>
          <a:p>
            <a:fld id="{DA2C159E-F13C-4A85-9A41-E7669D3E0D70}" type="slidenum">
              <a:rPr lang="en-GB" smtClean="0"/>
              <a:pPr/>
              <a:t>49</a:t>
            </a:fld>
            <a:endParaRPr lang="en-GB"/>
          </a:p>
        </p:txBody>
      </p:sp>
      <p:sp>
        <p:nvSpPr>
          <p:cNvPr id="3" name="Title 2">
            <a:extLst>
              <a:ext uri="{FF2B5EF4-FFF2-40B4-BE49-F238E27FC236}">
                <a16:creationId xmlns:a16="http://schemas.microsoft.com/office/drawing/2014/main" id="{1B633C0C-B518-41E2-B72C-5FCB1D618F02}"/>
              </a:ext>
            </a:extLst>
          </p:cNvPr>
          <p:cNvSpPr>
            <a:spLocks noGrp="1"/>
          </p:cNvSpPr>
          <p:nvPr>
            <p:ph type="title"/>
          </p:nvPr>
        </p:nvSpPr>
        <p:spPr>
          <a:xfrm>
            <a:off x="251520" y="411510"/>
            <a:ext cx="8437563" cy="699425"/>
          </a:xfrm>
        </p:spPr>
        <p:txBody>
          <a:bodyPr/>
          <a:lstStyle/>
          <a:p>
            <a:pPr>
              <a:lnSpc>
                <a:spcPct val="120000"/>
              </a:lnSpc>
            </a:pPr>
            <a:r>
              <a:rPr lang="en-GB" sz="3200"/>
              <a:t>Activity: Update IP activity plan v1</a:t>
            </a:r>
            <a:endParaRPr lang="en-GB"/>
          </a:p>
        </p:txBody>
      </p:sp>
      <p:sp>
        <p:nvSpPr>
          <p:cNvPr id="4" name="Text Placeholder 3">
            <a:extLst>
              <a:ext uri="{FF2B5EF4-FFF2-40B4-BE49-F238E27FC236}">
                <a16:creationId xmlns:a16="http://schemas.microsoft.com/office/drawing/2014/main" id="{BE1FB595-E974-4314-AA6D-E61BA14F25FC}"/>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GB" sz="2400">
                <a:solidFill>
                  <a:srgbClr val="000000"/>
                </a:solidFill>
                <a:effectLst/>
                <a:latin typeface="Arial" panose="020B0604020202020204" pitchFamily="34" charset="0"/>
                <a:ea typeface="Arial" panose="020B0604020202020204" pitchFamily="34" charset="0"/>
              </a:rPr>
              <a:t>Update the ‘adaptive teaching’ section of the IP activity plan. </a:t>
            </a:r>
            <a:endParaRPr lang="en-GB" sz="2400">
              <a:cs typeface="Arial"/>
            </a:endParaRPr>
          </a:p>
        </p:txBody>
      </p:sp>
      <p:sp>
        <p:nvSpPr>
          <p:cNvPr id="5" name="Footer Placeholder 4">
            <a:extLst>
              <a:ext uri="{FF2B5EF4-FFF2-40B4-BE49-F238E27FC236}">
                <a16:creationId xmlns:a16="http://schemas.microsoft.com/office/drawing/2014/main" id="{C7C75B00-F0DA-4CFB-A3BB-BAAD355F0D7B}"/>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76304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722B3-D53F-B42F-4E9D-DF27987BF168}"/>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Peer review </a:t>
            </a:r>
            <a:endParaRPr lang="en-US" sz="3200"/>
          </a:p>
        </p:txBody>
      </p:sp>
      <p:sp>
        <p:nvSpPr>
          <p:cNvPr id="4" name="Text Placeholder 3">
            <a:extLst>
              <a:ext uri="{FF2B5EF4-FFF2-40B4-BE49-F238E27FC236}">
                <a16:creationId xmlns:a16="http://schemas.microsoft.com/office/drawing/2014/main" id="{793594BF-FB23-DA5F-50C6-DB552611B5B1}"/>
              </a:ext>
            </a:extLst>
          </p:cNvPr>
          <p:cNvSpPr>
            <a:spLocks noGrp="1"/>
          </p:cNvSpPr>
          <p:nvPr>
            <p:ph type="body" sz="quarter" idx="12"/>
          </p:nvPr>
        </p:nvSpPr>
        <p:spPr>
          <a:xfrm>
            <a:off x="251520" y="1131590"/>
            <a:ext cx="8614320" cy="2952328"/>
          </a:xfrm>
        </p:spPr>
        <p:txBody>
          <a:bodyPr vert="horz" lIns="0" tIns="0" rIns="0" bIns="0" rtlCol="0" anchor="t">
            <a:noAutofit/>
          </a:bodyPr>
          <a:lstStyle/>
          <a:p>
            <a:pPr>
              <a:lnSpc>
                <a:spcPct val="120000"/>
              </a:lnSpc>
            </a:pPr>
            <a:r>
              <a:rPr lang="en-US" sz="2400">
                <a:cs typeface="Arial"/>
              </a:rPr>
              <a:t>Working in your allocated activity group: </a:t>
            </a:r>
          </a:p>
          <a:p>
            <a:pPr marL="457200" indent="-457200">
              <a:lnSpc>
                <a:spcPct val="120000"/>
              </a:lnSpc>
              <a:buFont typeface="+mj-lt"/>
              <a:buAutoNum type="arabicPeriod"/>
            </a:pPr>
            <a:r>
              <a:rPr lang="en-US" sz="2400">
                <a:cs typeface="Arial"/>
              </a:rPr>
              <a:t>Peer review each member’s activity plan.</a:t>
            </a:r>
          </a:p>
          <a:p>
            <a:pPr marL="457200" indent="-457200">
              <a:lnSpc>
                <a:spcPct val="120000"/>
              </a:lnSpc>
              <a:buFont typeface="+mj-lt"/>
              <a:buAutoNum type="arabicPeriod"/>
            </a:pPr>
            <a:r>
              <a:rPr lang="en-US" sz="2400">
                <a:cs typeface="Arial"/>
              </a:rPr>
              <a:t>Use a sticky note to add comments identifying good characteristics of the plan.</a:t>
            </a: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9C82A84D-8D3D-6AC6-C0F5-5CFC0167E8C7}"/>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5E413A1D-A5E0-DC1A-ED49-D31F9D5CC9B5}"/>
              </a:ext>
            </a:extLst>
          </p:cNvPr>
          <p:cNvSpPr>
            <a:spLocks noGrp="1"/>
          </p:cNvSpPr>
          <p:nvPr>
            <p:ph type="sldNum" sz="quarter" idx="11"/>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3444697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EB4F5-AC57-6C32-8E18-1A52BFC5C472}"/>
              </a:ext>
            </a:extLst>
          </p:cNvPr>
          <p:cNvSpPr>
            <a:spLocks noGrp="1"/>
          </p:cNvSpPr>
          <p:nvPr>
            <p:ph type="sldNum" sz="quarter" idx="11"/>
          </p:nvPr>
        </p:nvSpPr>
        <p:spPr/>
        <p:txBody>
          <a:bodyPr/>
          <a:lstStyle/>
          <a:p>
            <a:fld id="{DA2C159E-F13C-4A85-9A41-E7669D3E0D70}" type="slidenum">
              <a:rPr lang="en-GB" smtClean="0"/>
              <a:pPr/>
              <a:t>50</a:t>
            </a:fld>
            <a:endParaRPr lang="en-GB"/>
          </a:p>
        </p:txBody>
      </p:sp>
      <p:sp>
        <p:nvSpPr>
          <p:cNvPr id="3" name="Title 2">
            <a:extLst>
              <a:ext uri="{FF2B5EF4-FFF2-40B4-BE49-F238E27FC236}">
                <a16:creationId xmlns:a16="http://schemas.microsoft.com/office/drawing/2014/main" id="{17C9BBC6-96B4-42BB-C05E-9BB4359EE5E7}"/>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Next steps</a:t>
            </a:r>
            <a:endParaRPr lang="en-US" sz="3200"/>
          </a:p>
        </p:txBody>
      </p:sp>
      <p:sp>
        <p:nvSpPr>
          <p:cNvPr id="4" name="Text Placeholder 3">
            <a:extLst>
              <a:ext uri="{FF2B5EF4-FFF2-40B4-BE49-F238E27FC236}">
                <a16:creationId xmlns:a16="http://schemas.microsoft.com/office/drawing/2014/main" id="{CD52F1CA-613B-417B-210E-F2C905E8FA83}"/>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US" sz="2400">
                <a:cs typeface="Arial"/>
              </a:rPr>
              <a:t>Discuss with IP mentor the adaptive teaching strategies suggested in the updated IP activity plan. </a:t>
            </a:r>
          </a:p>
          <a:p>
            <a:pPr>
              <a:lnSpc>
                <a:spcPct val="120000"/>
              </a:lnSpc>
            </a:pPr>
            <a:endParaRPr lang="en-US" sz="2400">
              <a:cs typeface="Arial"/>
            </a:endParaRPr>
          </a:p>
          <a:p>
            <a:pPr>
              <a:lnSpc>
                <a:spcPct val="120000"/>
              </a:lnSpc>
            </a:pPr>
            <a:r>
              <a:rPr lang="en-US" sz="2400">
                <a:cs typeface="Arial"/>
              </a:rPr>
              <a:t>Update digital version of the IP activity plan. </a:t>
            </a:r>
          </a:p>
        </p:txBody>
      </p:sp>
      <p:sp>
        <p:nvSpPr>
          <p:cNvPr id="5" name="Footer Placeholder 4">
            <a:extLst>
              <a:ext uri="{FF2B5EF4-FFF2-40B4-BE49-F238E27FC236}">
                <a16:creationId xmlns:a16="http://schemas.microsoft.com/office/drawing/2014/main" id="{D24EC093-B3DF-141C-AA54-F66A58D877B9}"/>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248673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How to adapt teaching</a:t>
            </a:r>
          </a:p>
        </p:txBody>
      </p:sp>
    </p:spTree>
    <p:extLst>
      <p:ext uri="{BB962C8B-B14F-4D97-AF65-F5344CB8AC3E}">
        <p14:creationId xmlns:p14="http://schemas.microsoft.com/office/powerpoint/2010/main" val="424502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FE511-6832-4971-B00A-1F4A18152634}"/>
              </a:ext>
            </a:extLst>
          </p:cNvPr>
          <p:cNvSpPr>
            <a:spLocks noGrp="1"/>
          </p:cNvSpPr>
          <p:nvPr>
            <p:ph type="sldNum" sz="quarter" idx="11"/>
          </p:nvPr>
        </p:nvSpPr>
        <p:spPr/>
        <p:txBody>
          <a:bodyPr/>
          <a:lstStyle/>
          <a:p>
            <a:fld id="{DA2C159E-F13C-4A85-9A41-E7669D3E0D70}" type="slidenum">
              <a:rPr lang="en-GB" smtClean="0"/>
              <a:pPr/>
              <a:t>52</a:t>
            </a:fld>
            <a:endParaRPr lang="en-GB"/>
          </a:p>
        </p:txBody>
      </p:sp>
      <p:sp>
        <p:nvSpPr>
          <p:cNvPr id="3" name="Title 2">
            <a:extLst>
              <a:ext uri="{FF2B5EF4-FFF2-40B4-BE49-F238E27FC236}">
                <a16:creationId xmlns:a16="http://schemas.microsoft.com/office/drawing/2014/main" id="{CBAF5494-0F66-4DD6-8737-38167AF5B935}"/>
              </a:ext>
            </a:extLst>
          </p:cNvPr>
          <p:cNvSpPr>
            <a:spLocks noGrp="1"/>
          </p:cNvSpPr>
          <p:nvPr>
            <p:ph type="title"/>
          </p:nvPr>
        </p:nvSpPr>
        <p:spPr>
          <a:xfrm>
            <a:off x="251520" y="411510"/>
            <a:ext cx="8437563" cy="648072"/>
          </a:xfrm>
        </p:spPr>
        <p:txBody>
          <a:bodyPr>
            <a:noAutofit/>
          </a:bodyPr>
          <a:lstStyle/>
          <a:p>
            <a:pPr>
              <a:lnSpc>
                <a:spcPct val="120000"/>
              </a:lnSpc>
            </a:pPr>
            <a:r>
              <a:rPr lang="en-GB" sz="3200"/>
              <a:t>How do practitioners adapt their teaching? </a:t>
            </a:r>
          </a:p>
        </p:txBody>
      </p:sp>
      <p:sp>
        <p:nvSpPr>
          <p:cNvPr id="4" name="Text Placeholder 3">
            <a:extLst>
              <a:ext uri="{FF2B5EF4-FFF2-40B4-BE49-F238E27FC236}">
                <a16:creationId xmlns:a16="http://schemas.microsoft.com/office/drawing/2014/main" id="{529EFA51-BD0A-42A3-A5BE-38510E2A57BD}"/>
              </a:ext>
            </a:extLst>
          </p:cNvPr>
          <p:cNvSpPr>
            <a:spLocks noGrp="1"/>
          </p:cNvSpPr>
          <p:nvPr>
            <p:ph type="body" sz="quarter" idx="12"/>
          </p:nvPr>
        </p:nvSpPr>
        <p:spPr>
          <a:xfrm>
            <a:off x="251520" y="1131590"/>
            <a:ext cx="7667625" cy="2665470"/>
          </a:xfrm>
        </p:spPr>
        <p:txBody>
          <a:bodyPr/>
          <a:lstStyle/>
          <a:p>
            <a:pPr marL="457200" indent="-457200">
              <a:lnSpc>
                <a:spcPct val="120000"/>
              </a:lnSpc>
              <a:buFont typeface="Arial" panose="020B0604020202020204" pitchFamily="34" charset="0"/>
              <a:buChar char="•"/>
            </a:pPr>
            <a:r>
              <a:rPr lang="en-GB" sz="2400"/>
              <a:t>Learning environment</a:t>
            </a:r>
          </a:p>
          <a:p>
            <a:pPr marL="457200" indent="-457200">
              <a:lnSpc>
                <a:spcPct val="120000"/>
              </a:lnSpc>
              <a:buFont typeface="Arial" panose="020B0604020202020204" pitchFamily="34" charset="0"/>
              <a:buChar char="•"/>
            </a:pPr>
            <a:r>
              <a:rPr lang="en-GB" sz="2400"/>
              <a:t>Content</a:t>
            </a:r>
          </a:p>
          <a:p>
            <a:pPr marL="457200" indent="-457200">
              <a:lnSpc>
                <a:spcPct val="120000"/>
              </a:lnSpc>
              <a:buFont typeface="Arial" panose="020B0604020202020204" pitchFamily="34" charset="0"/>
              <a:buChar char="•"/>
            </a:pPr>
            <a:r>
              <a:rPr lang="en-GB" sz="2400"/>
              <a:t>Strategies </a:t>
            </a:r>
          </a:p>
        </p:txBody>
      </p:sp>
      <p:sp>
        <p:nvSpPr>
          <p:cNvPr id="5" name="Footer Placeholder 4">
            <a:extLst>
              <a:ext uri="{FF2B5EF4-FFF2-40B4-BE49-F238E27FC236}">
                <a16:creationId xmlns:a16="http://schemas.microsoft.com/office/drawing/2014/main" id="{75C21DEF-5748-42DB-B008-852FCFE3A29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560449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3DC82-2EFE-9D2A-4309-4587AA0CB0A8}"/>
              </a:ext>
            </a:extLst>
          </p:cNvPr>
          <p:cNvSpPr>
            <a:spLocks noGrp="1"/>
          </p:cNvSpPr>
          <p:nvPr>
            <p:ph type="sldNum" sz="quarter" idx="11"/>
          </p:nvPr>
        </p:nvSpPr>
        <p:spPr/>
        <p:txBody>
          <a:bodyPr/>
          <a:lstStyle/>
          <a:p>
            <a:fld id="{DA2C159E-F13C-4A85-9A41-E7669D3E0D70}" type="slidenum">
              <a:rPr lang="en-GB" smtClean="0"/>
              <a:pPr/>
              <a:t>53</a:t>
            </a:fld>
            <a:endParaRPr lang="en-GB"/>
          </a:p>
        </p:txBody>
      </p:sp>
      <p:sp>
        <p:nvSpPr>
          <p:cNvPr id="3" name="Title 2">
            <a:extLst>
              <a:ext uri="{FF2B5EF4-FFF2-40B4-BE49-F238E27FC236}">
                <a16:creationId xmlns:a16="http://schemas.microsoft.com/office/drawing/2014/main" id="{4062B9EE-A32F-CB0C-64EC-164D6E08A798}"/>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Recap activity: How questions </a:t>
            </a:r>
          </a:p>
        </p:txBody>
      </p:sp>
      <p:sp>
        <p:nvSpPr>
          <p:cNvPr id="10" name="TextBox 9">
            <a:extLst>
              <a:ext uri="{FF2B5EF4-FFF2-40B4-BE49-F238E27FC236}">
                <a16:creationId xmlns:a16="http://schemas.microsoft.com/office/drawing/2014/main" id="{EC1E9183-6EC0-4A8E-AB80-0FAF7AC3A087}"/>
              </a:ext>
            </a:extLst>
          </p:cNvPr>
          <p:cNvSpPr txBox="1"/>
          <p:nvPr/>
        </p:nvSpPr>
        <p:spPr>
          <a:xfrm>
            <a:off x="251520" y="1131590"/>
            <a:ext cx="8614320" cy="3061607"/>
          </a:xfrm>
          <a:prstGeom prst="rect">
            <a:avLst/>
          </a:prstGeom>
          <a:noFill/>
        </p:spPr>
        <p:txBody>
          <a:bodyPr wrap="square" lIns="0" tIns="0" rIns="0" bIns="0" rtlCol="0" anchor="t">
            <a:spAutoFit/>
          </a:bodyPr>
          <a:lstStyle/>
          <a:p>
            <a:pPr>
              <a:lnSpc>
                <a:spcPct val="120000"/>
              </a:lnSpc>
            </a:pPr>
            <a:r>
              <a:rPr lang="en-GB" sz="2400">
                <a:cs typeface="Arial"/>
              </a:rPr>
              <a:t>In allocated activity groups, discuss answers to the following questions:</a:t>
            </a:r>
          </a:p>
          <a:p>
            <a:pPr marL="457200" indent="-457200">
              <a:lnSpc>
                <a:spcPct val="120000"/>
              </a:lnSpc>
              <a:buFont typeface="Arial"/>
              <a:buChar char="•"/>
            </a:pPr>
            <a:r>
              <a:rPr lang="en-GB" sz="2400"/>
              <a:t>How do practitioners know that a child needs adaptive teaching? </a:t>
            </a:r>
            <a:endParaRPr lang="en-GB" sz="2400">
              <a:cs typeface="Arial"/>
            </a:endParaRPr>
          </a:p>
          <a:p>
            <a:pPr marL="457200" indent="-457200">
              <a:lnSpc>
                <a:spcPct val="120000"/>
              </a:lnSpc>
              <a:buFont typeface="Arial" panose="020B0604020202020204" pitchFamily="34" charset="0"/>
              <a:buChar char="•"/>
            </a:pPr>
            <a:r>
              <a:rPr lang="en-GB" sz="2400"/>
              <a:t>How does a practitioner adapt their teaching? </a:t>
            </a:r>
          </a:p>
          <a:p>
            <a:pPr marL="457200" indent="-457200">
              <a:lnSpc>
                <a:spcPct val="120000"/>
              </a:lnSpc>
              <a:buFont typeface="Arial" panose="020B0604020202020204" pitchFamily="34" charset="0"/>
              <a:buChar char="•"/>
            </a:pPr>
            <a:endParaRPr lang="en-GB" sz="2400"/>
          </a:p>
          <a:p>
            <a:pPr>
              <a:lnSpc>
                <a:spcPct val="120000"/>
              </a:lnSpc>
            </a:pPr>
            <a:r>
              <a:rPr lang="en-GB" sz="2400"/>
              <a:t>Record answers on a flipchart. </a:t>
            </a:r>
          </a:p>
        </p:txBody>
      </p:sp>
      <p:sp>
        <p:nvSpPr>
          <p:cNvPr id="5" name="Footer Placeholder 4">
            <a:extLst>
              <a:ext uri="{FF2B5EF4-FFF2-40B4-BE49-F238E27FC236}">
                <a16:creationId xmlns:a16="http://schemas.microsoft.com/office/drawing/2014/main" id="{3DBA2DFA-49C9-CAE3-9EE3-D7008FCB62EF}"/>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155069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29C14B-D3C2-4C8B-9316-B7C05BEA3ED5}"/>
              </a:ext>
            </a:extLst>
          </p:cNvPr>
          <p:cNvSpPr>
            <a:spLocks noGrp="1"/>
          </p:cNvSpPr>
          <p:nvPr>
            <p:ph type="sldNum" sz="quarter" idx="11"/>
          </p:nvPr>
        </p:nvSpPr>
        <p:spPr/>
        <p:txBody>
          <a:bodyPr/>
          <a:lstStyle/>
          <a:p>
            <a:fld id="{DA2C159E-F13C-4A85-9A41-E7669D3E0D70}" type="slidenum">
              <a:rPr lang="en-GB" smtClean="0"/>
              <a:pPr/>
              <a:t>54</a:t>
            </a:fld>
            <a:endParaRPr lang="en-GB"/>
          </a:p>
        </p:txBody>
      </p:sp>
      <p:sp>
        <p:nvSpPr>
          <p:cNvPr id="3" name="Title 2">
            <a:extLst>
              <a:ext uri="{FF2B5EF4-FFF2-40B4-BE49-F238E27FC236}">
                <a16:creationId xmlns:a16="http://schemas.microsoft.com/office/drawing/2014/main" id="{63E8A768-A523-4960-BE21-7CE45D67C429}"/>
              </a:ext>
            </a:extLst>
          </p:cNvPr>
          <p:cNvSpPr>
            <a:spLocks noGrp="1"/>
          </p:cNvSpPr>
          <p:nvPr>
            <p:ph type="title"/>
          </p:nvPr>
        </p:nvSpPr>
        <p:spPr>
          <a:xfrm>
            <a:off x="251520" y="411510"/>
            <a:ext cx="8437563" cy="699425"/>
          </a:xfrm>
        </p:spPr>
        <p:txBody>
          <a:bodyPr>
            <a:normAutofit/>
          </a:bodyPr>
          <a:lstStyle/>
          <a:p>
            <a:pPr>
              <a:lnSpc>
                <a:spcPct val="120000"/>
              </a:lnSpc>
            </a:pPr>
            <a:r>
              <a:rPr lang="en-GB" sz="3200">
                <a:cs typeface="Arial"/>
              </a:rPr>
              <a:t>Planning adaptive teaching</a:t>
            </a:r>
          </a:p>
        </p:txBody>
      </p:sp>
      <p:pic>
        <p:nvPicPr>
          <p:cNvPr id="4098" name="Picture 2" descr="MTOP and EYLF Planning Cycle Explained: V2.0 - Butler Diaries">
            <a:extLst>
              <a:ext uri="{FF2B5EF4-FFF2-40B4-BE49-F238E27FC236}">
                <a16:creationId xmlns:a16="http://schemas.microsoft.com/office/drawing/2014/main" id="{87E34572-6009-4F04-A90A-54BBB4644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898" y="1107306"/>
            <a:ext cx="3865185" cy="37121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descr="arrow">
            <a:extLst>
              <a:ext uri="{FF2B5EF4-FFF2-40B4-BE49-F238E27FC236}">
                <a16:creationId xmlns:a16="http://schemas.microsoft.com/office/drawing/2014/main" id="{1187B50F-6CC9-4131-88D6-51D0804A9858}"/>
              </a:ext>
            </a:extLst>
          </p:cNvPr>
          <p:cNvCxnSpPr>
            <a:cxnSpLocks/>
          </p:cNvCxnSpPr>
          <p:nvPr/>
        </p:nvCxnSpPr>
        <p:spPr>
          <a:xfrm flipH="1">
            <a:off x="5148634" y="992518"/>
            <a:ext cx="1512168" cy="31595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32F993-1D92-462F-A149-6FB3C7030BD9}"/>
              </a:ext>
            </a:extLst>
          </p:cNvPr>
          <p:cNvSpPr txBox="1"/>
          <p:nvPr/>
        </p:nvSpPr>
        <p:spPr>
          <a:xfrm>
            <a:off x="6900004" y="525913"/>
            <a:ext cx="1890778" cy="861774"/>
          </a:xfrm>
          <a:prstGeom prst="rect">
            <a:avLst/>
          </a:prstGeom>
          <a:noFill/>
        </p:spPr>
        <p:txBody>
          <a:bodyPr wrap="square" lIns="0" tIns="0" rIns="0" bIns="0" rtlCol="0">
            <a:spAutoFit/>
          </a:bodyPr>
          <a:lstStyle/>
          <a:p>
            <a:r>
              <a:rPr lang="en-GB" sz="2800"/>
              <a:t>Who? </a:t>
            </a:r>
          </a:p>
          <a:p>
            <a:r>
              <a:rPr lang="en-GB" sz="2800"/>
              <a:t>What? </a:t>
            </a:r>
          </a:p>
        </p:txBody>
      </p:sp>
      <p:cxnSp>
        <p:nvCxnSpPr>
          <p:cNvPr id="11" name="Straight Arrow Connector 10" descr="arrow">
            <a:extLst>
              <a:ext uri="{FF2B5EF4-FFF2-40B4-BE49-F238E27FC236}">
                <a16:creationId xmlns:a16="http://schemas.microsoft.com/office/drawing/2014/main" id="{5150E4D2-A152-4A60-8272-B4F613ABBEF1}"/>
              </a:ext>
            </a:extLst>
          </p:cNvPr>
          <p:cNvCxnSpPr>
            <a:cxnSpLocks/>
          </p:cNvCxnSpPr>
          <p:nvPr/>
        </p:nvCxnSpPr>
        <p:spPr>
          <a:xfrm flipH="1" flipV="1">
            <a:off x="6276945" y="2705199"/>
            <a:ext cx="1247383" cy="14401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E606FB-DF51-4062-AC27-21F97716D40D}"/>
              </a:ext>
            </a:extLst>
          </p:cNvPr>
          <p:cNvSpPr txBox="1"/>
          <p:nvPr/>
        </p:nvSpPr>
        <p:spPr>
          <a:xfrm>
            <a:off x="7654056" y="2612310"/>
            <a:ext cx="1368152" cy="830997"/>
          </a:xfrm>
          <a:prstGeom prst="rect">
            <a:avLst/>
          </a:prstGeom>
          <a:noFill/>
        </p:spPr>
        <p:txBody>
          <a:bodyPr wrap="square" lIns="0" tIns="0" rIns="0" bIns="0" rtlCol="0">
            <a:spAutoFit/>
          </a:bodyPr>
          <a:lstStyle/>
          <a:p>
            <a:r>
              <a:rPr lang="en-GB" sz="2700"/>
              <a:t>What? </a:t>
            </a:r>
          </a:p>
          <a:p>
            <a:r>
              <a:rPr lang="en-GB" sz="2700"/>
              <a:t>Why? </a:t>
            </a:r>
          </a:p>
        </p:txBody>
      </p:sp>
      <p:sp>
        <p:nvSpPr>
          <p:cNvPr id="5" name="Footer Placeholder 4">
            <a:extLst>
              <a:ext uri="{FF2B5EF4-FFF2-40B4-BE49-F238E27FC236}">
                <a16:creationId xmlns:a16="http://schemas.microsoft.com/office/drawing/2014/main" id="{BBCBCA82-3B16-487B-93D7-C7C2F687486D}"/>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246937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C7B6E-55D3-4CD4-AB18-B3E775A4B86E}"/>
              </a:ext>
            </a:extLst>
          </p:cNvPr>
          <p:cNvSpPr>
            <a:spLocks noGrp="1"/>
          </p:cNvSpPr>
          <p:nvPr>
            <p:ph type="sldNum" sz="quarter" idx="11"/>
          </p:nvPr>
        </p:nvSpPr>
        <p:spPr/>
        <p:txBody>
          <a:bodyPr/>
          <a:lstStyle/>
          <a:p>
            <a:fld id="{DA2C159E-F13C-4A85-9A41-E7669D3E0D70}" type="slidenum">
              <a:rPr lang="en-GB" smtClean="0"/>
              <a:pPr/>
              <a:t>55</a:t>
            </a:fld>
            <a:endParaRPr lang="en-GB"/>
          </a:p>
        </p:txBody>
      </p:sp>
      <p:sp>
        <p:nvSpPr>
          <p:cNvPr id="3" name="Title 2">
            <a:extLst>
              <a:ext uri="{FF2B5EF4-FFF2-40B4-BE49-F238E27FC236}">
                <a16:creationId xmlns:a16="http://schemas.microsoft.com/office/drawing/2014/main" id="{118227C7-5F65-4A48-8343-C6A53DC2913C}"/>
              </a:ext>
            </a:extLst>
          </p:cNvPr>
          <p:cNvSpPr>
            <a:spLocks noGrp="1"/>
          </p:cNvSpPr>
          <p:nvPr>
            <p:ph type="title"/>
          </p:nvPr>
        </p:nvSpPr>
        <p:spPr>
          <a:xfrm>
            <a:off x="251520" y="411510"/>
            <a:ext cx="8437563" cy="699425"/>
          </a:xfrm>
        </p:spPr>
        <p:txBody>
          <a:bodyPr>
            <a:normAutofit/>
          </a:bodyPr>
          <a:lstStyle/>
          <a:p>
            <a:pPr>
              <a:lnSpc>
                <a:spcPct val="120000"/>
              </a:lnSpc>
            </a:pPr>
            <a:r>
              <a:rPr lang="en-GB" sz="3200"/>
              <a:t>Activity: Observation and assessment</a:t>
            </a:r>
          </a:p>
        </p:txBody>
      </p:sp>
      <p:sp>
        <p:nvSpPr>
          <p:cNvPr id="10" name="Text Placeholder 3">
            <a:extLst>
              <a:ext uri="{FF2B5EF4-FFF2-40B4-BE49-F238E27FC236}">
                <a16:creationId xmlns:a16="http://schemas.microsoft.com/office/drawing/2014/main" id="{F80B56F5-6C78-940E-41CE-D706633EEC0A}"/>
              </a:ext>
            </a:extLst>
          </p:cNvPr>
          <p:cNvSpPr>
            <a:spLocks noGrp="1"/>
          </p:cNvSpPr>
          <p:nvPr>
            <p:ph type="body" sz="quarter" idx="12"/>
          </p:nvPr>
        </p:nvSpPr>
        <p:spPr>
          <a:xfrm>
            <a:off x="251520" y="1131590"/>
            <a:ext cx="8614320" cy="2592288"/>
          </a:xfrm>
        </p:spPr>
        <p:txBody>
          <a:bodyPr vert="horz" lIns="0" tIns="0" rIns="0" bIns="0" rtlCol="0" anchor="t">
            <a:noAutofit/>
          </a:bodyPr>
          <a:lstStyle/>
          <a:p>
            <a:pPr marL="457200" indent="-457200">
              <a:lnSpc>
                <a:spcPct val="120000"/>
              </a:lnSpc>
              <a:buAutoNum type="arabicPeriod"/>
            </a:pPr>
            <a:r>
              <a:rPr lang="en-GB" sz="2400">
                <a:cs typeface="Arial"/>
              </a:rPr>
              <a:t>Watch the video. </a:t>
            </a:r>
          </a:p>
          <a:p>
            <a:pPr marL="457200" indent="-457200">
              <a:lnSpc>
                <a:spcPct val="120000"/>
              </a:lnSpc>
              <a:buAutoNum type="arabicPeriod"/>
            </a:pPr>
            <a:r>
              <a:rPr lang="en-GB" sz="2400">
                <a:cs typeface="Arial"/>
              </a:rPr>
              <a:t>Complete the observation and assessment activity.</a:t>
            </a:r>
          </a:p>
          <a:p>
            <a:pPr>
              <a:lnSpc>
                <a:spcPct val="120000"/>
              </a:lnSpc>
            </a:pPr>
            <a:endParaRPr lang="en-GB" sz="2400">
              <a:cs typeface="Arial"/>
            </a:endParaRPr>
          </a:p>
          <a:p>
            <a:pPr>
              <a:lnSpc>
                <a:spcPct val="120000"/>
              </a:lnSpc>
            </a:pPr>
            <a:endParaRPr lang="en-GB" sz="2400">
              <a:cs typeface="Arial"/>
            </a:endParaRPr>
          </a:p>
          <a:p>
            <a:pPr marL="514350" indent="-514350">
              <a:lnSpc>
                <a:spcPct val="120000"/>
              </a:lnSpc>
              <a:buAutoNum type="arabicPeriod"/>
            </a:pPr>
            <a:endParaRPr lang="en-GB" sz="2400">
              <a:cs typeface="Arial"/>
            </a:endParaRPr>
          </a:p>
        </p:txBody>
      </p:sp>
      <p:sp>
        <p:nvSpPr>
          <p:cNvPr id="5" name="Footer Placeholder 4">
            <a:extLst>
              <a:ext uri="{FF2B5EF4-FFF2-40B4-BE49-F238E27FC236}">
                <a16:creationId xmlns:a16="http://schemas.microsoft.com/office/drawing/2014/main" id="{960EF883-9CFB-4DA9-A227-0503E474FC86}"/>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603247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CC301-B162-4F91-A2EA-29D54580B7B0}"/>
              </a:ext>
            </a:extLst>
          </p:cNvPr>
          <p:cNvSpPr>
            <a:spLocks noGrp="1"/>
          </p:cNvSpPr>
          <p:nvPr>
            <p:ph type="sldNum" sz="quarter" idx="11"/>
          </p:nvPr>
        </p:nvSpPr>
        <p:spPr/>
        <p:txBody>
          <a:bodyPr/>
          <a:lstStyle/>
          <a:p>
            <a:fld id="{DA2C159E-F13C-4A85-9A41-E7669D3E0D70}" type="slidenum">
              <a:rPr lang="en-GB" smtClean="0"/>
              <a:pPr/>
              <a:t>56</a:t>
            </a:fld>
            <a:endParaRPr lang="en-GB"/>
          </a:p>
        </p:txBody>
      </p:sp>
      <p:sp>
        <p:nvSpPr>
          <p:cNvPr id="3" name="Title 2">
            <a:extLst>
              <a:ext uri="{FF2B5EF4-FFF2-40B4-BE49-F238E27FC236}">
                <a16:creationId xmlns:a16="http://schemas.microsoft.com/office/drawing/2014/main" id="{1B633C0C-B518-41E2-B72C-5FCB1D618F02}"/>
              </a:ext>
            </a:extLst>
          </p:cNvPr>
          <p:cNvSpPr>
            <a:spLocks noGrp="1"/>
          </p:cNvSpPr>
          <p:nvPr>
            <p:ph type="title"/>
          </p:nvPr>
        </p:nvSpPr>
        <p:spPr>
          <a:xfrm>
            <a:off x="251520" y="411510"/>
            <a:ext cx="8437563" cy="699425"/>
          </a:xfrm>
        </p:spPr>
        <p:txBody>
          <a:bodyPr/>
          <a:lstStyle/>
          <a:p>
            <a:pPr>
              <a:lnSpc>
                <a:spcPct val="120000"/>
              </a:lnSpc>
            </a:pPr>
            <a:r>
              <a:rPr lang="en-GB" sz="3200"/>
              <a:t>Activity: Update IP activity plan v2</a:t>
            </a:r>
            <a:endParaRPr lang="en-GB"/>
          </a:p>
        </p:txBody>
      </p:sp>
      <p:sp>
        <p:nvSpPr>
          <p:cNvPr id="4" name="Text Placeholder 3">
            <a:extLst>
              <a:ext uri="{FF2B5EF4-FFF2-40B4-BE49-F238E27FC236}">
                <a16:creationId xmlns:a16="http://schemas.microsoft.com/office/drawing/2014/main" id="{BE1FB595-E974-4314-AA6D-E61BA14F25FC}"/>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GB" sz="2400">
                <a:solidFill>
                  <a:srgbClr val="000000"/>
                </a:solidFill>
                <a:effectLst/>
                <a:latin typeface="Arial" panose="020B0604020202020204" pitchFamily="34" charset="0"/>
                <a:ea typeface="Arial" panose="020B0604020202020204" pitchFamily="34" charset="0"/>
              </a:rPr>
              <a:t>Update the ‘adaptive teaching’, ‘Adult’s role and responsibility’ and ‘Observation methods’ sections of the IP activity plan. </a:t>
            </a:r>
            <a:endParaRPr lang="en-GB" sz="2400">
              <a:cs typeface="Arial"/>
            </a:endParaRPr>
          </a:p>
        </p:txBody>
      </p:sp>
      <p:sp>
        <p:nvSpPr>
          <p:cNvPr id="5" name="Footer Placeholder 4">
            <a:extLst>
              <a:ext uri="{FF2B5EF4-FFF2-40B4-BE49-F238E27FC236}">
                <a16:creationId xmlns:a16="http://schemas.microsoft.com/office/drawing/2014/main" id="{C7C75B00-F0DA-4CFB-A3BB-BAAD355F0D7B}"/>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714113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EB4F5-AC57-6C32-8E18-1A52BFC5C472}"/>
              </a:ext>
            </a:extLst>
          </p:cNvPr>
          <p:cNvSpPr>
            <a:spLocks noGrp="1"/>
          </p:cNvSpPr>
          <p:nvPr>
            <p:ph type="sldNum" sz="quarter" idx="11"/>
          </p:nvPr>
        </p:nvSpPr>
        <p:spPr/>
        <p:txBody>
          <a:bodyPr/>
          <a:lstStyle/>
          <a:p>
            <a:fld id="{DA2C159E-F13C-4A85-9A41-E7669D3E0D70}" type="slidenum">
              <a:rPr lang="en-GB" smtClean="0"/>
              <a:pPr/>
              <a:t>57</a:t>
            </a:fld>
            <a:endParaRPr lang="en-GB"/>
          </a:p>
        </p:txBody>
      </p:sp>
      <p:sp>
        <p:nvSpPr>
          <p:cNvPr id="3" name="Title 2">
            <a:extLst>
              <a:ext uri="{FF2B5EF4-FFF2-40B4-BE49-F238E27FC236}">
                <a16:creationId xmlns:a16="http://schemas.microsoft.com/office/drawing/2014/main" id="{17C9BBC6-96B4-42BB-C05E-9BB4359EE5E7}"/>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Next steps</a:t>
            </a:r>
            <a:endParaRPr lang="en-US" sz="3200"/>
          </a:p>
        </p:txBody>
      </p:sp>
      <p:sp>
        <p:nvSpPr>
          <p:cNvPr id="4" name="Text Placeholder 3">
            <a:extLst>
              <a:ext uri="{FF2B5EF4-FFF2-40B4-BE49-F238E27FC236}">
                <a16:creationId xmlns:a16="http://schemas.microsoft.com/office/drawing/2014/main" id="{CD52F1CA-613B-417B-210E-F2C905E8FA83}"/>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US" sz="2400">
                <a:cs typeface="Arial"/>
              </a:rPr>
              <a:t>Discuss with IP mentor the updated IP activity plan. </a:t>
            </a:r>
          </a:p>
          <a:p>
            <a:pPr>
              <a:lnSpc>
                <a:spcPct val="120000"/>
              </a:lnSpc>
            </a:pPr>
            <a:endParaRPr lang="en-US" sz="2400">
              <a:cs typeface="Arial"/>
            </a:endParaRPr>
          </a:p>
          <a:p>
            <a:pPr>
              <a:lnSpc>
                <a:spcPct val="120000"/>
              </a:lnSpc>
            </a:pPr>
            <a:r>
              <a:rPr lang="en-US" sz="2400">
                <a:cs typeface="Arial"/>
              </a:rPr>
              <a:t>Update digital version of the IP activity plan. </a:t>
            </a:r>
          </a:p>
        </p:txBody>
      </p:sp>
      <p:sp>
        <p:nvSpPr>
          <p:cNvPr id="5" name="Footer Placeholder 4">
            <a:extLst>
              <a:ext uri="{FF2B5EF4-FFF2-40B4-BE49-F238E27FC236}">
                <a16:creationId xmlns:a16="http://schemas.microsoft.com/office/drawing/2014/main" id="{D24EC093-B3DF-141C-AA54-F66A58D877B9}"/>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840928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Why should teaching be adapted?</a:t>
            </a:r>
          </a:p>
        </p:txBody>
      </p:sp>
    </p:spTree>
    <p:extLst>
      <p:ext uri="{BB962C8B-B14F-4D97-AF65-F5344CB8AC3E}">
        <p14:creationId xmlns:p14="http://schemas.microsoft.com/office/powerpoint/2010/main" val="1562261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13A1D-A5E0-DC1A-ED49-D31F9D5CC9B5}"/>
              </a:ext>
            </a:extLst>
          </p:cNvPr>
          <p:cNvSpPr>
            <a:spLocks noGrp="1"/>
          </p:cNvSpPr>
          <p:nvPr>
            <p:ph type="sldNum" sz="quarter" idx="11"/>
          </p:nvPr>
        </p:nvSpPr>
        <p:spPr/>
        <p:txBody>
          <a:bodyPr/>
          <a:lstStyle/>
          <a:p>
            <a:fld id="{DA2C159E-F13C-4A85-9A41-E7669D3E0D70}" type="slidenum">
              <a:rPr lang="en-GB" smtClean="0"/>
              <a:pPr/>
              <a:t>59</a:t>
            </a:fld>
            <a:endParaRPr lang="en-GB"/>
          </a:p>
        </p:txBody>
      </p:sp>
      <p:sp>
        <p:nvSpPr>
          <p:cNvPr id="3" name="Title 2">
            <a:extLst>
              <a:ext uri="{FF2B5EF4-FFF2-40B4-BE49-F238E27FC236}">
                <a16:creationId xmlns:a16="http://schemas.microsoft.com/office/drawing/2014/main" id="{705722B3-D53F-B42F-4E9D-DF27987BF168}"/>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Open-ended resources activity</a:t>
            </a:r>
            <a:endParaRPr lang="en-US" sz="3200"/>
          </a:p>
        </p:txBody>
      </p:sp>
      <p:sp>
        <p:nvSpPr>
          <p:cNvPr id="4" name="Text Placeholder 3">
            <a:extLst>
              <a:ext uri="{FF2B5EF4-FFF2-40B4-BE49-F238E27FC236}">
                <a16:creationId xmlns:a16="http://schemas.microsoft.com/office/drawing/2014/main" id="{793594BF-FB23-DA5F-50C6-DB552611B5B1}"/>
              </a:ext>
            </a:extLst>
          </p:cNvPr>
          <p:cNvSpPr>
            <a:spLocks noGrp="1"/>
          </p:cNvSpPr>
          <p:nvPr>
            <p:ph type="body" sz="quarter" idx="12"/>
          </p:nvPr>
        </p:nvSpPr>
        <p:spPr>
          <a:xfrm>
            <a:off x="251520" y="1131590"/>
            <a:ext cx="8614320" cy="3456384"/>
          </a:xfrm>
        </p:spPr>
        <p:txBody>
          <a:bodyPr vert="horz" lIns="0" tIns="0" rIns="0" bIns="0" rtlCol="0" anchor="t">
            <a:noAutofit/>
          </a:bodyPr>
          <a:lstStyle/>
          <a:p>
            <a:pPr>
              <a:lnSpc>
                <a:spcPct val="120000"/>
              </a:lnSpc>
            </a:pPr>
            <a:r>
              <a:rPr lang="en-US" sz="2400">
                <a:cs typeface="Arial"/>
              </a:rPr>
              <a:t>In allocated groups:</a:t>
            </a:r>
            <a:endParaRPr lang="en-US" sz="2400"/>
          </a:p>
          <a:p>
            <a:pPr marL="514350" indent="-514350">
              <a:lnSpc>
                <a:spcPct val="120000"/>
              </a:lnSpc>
              <a:buAutoNum type="arabicPeriod"/>
            </a:pPr>
            <a:r>
              <a:rPr lang="en-US" sz="2400">
                <a:cs typeface="Arial"/>
              </a:rPr>
              <a:t>Discuss how open-ended resources could be used to support the case study child’s development.</a:t>
            </a:r>
          </a:p>
          <a:p>
            <a:pPr marL="514350" indent="-514350">
              <a:lnSpc>
                <a:spcPct val="120000"/>
              </a:lnSpc>
              <a:buAutoNum type="arabicPeriod"/>
            </a:pPr>
            <a:r>
              <a:rPr lang="en-US" sz="2400">
                <a:cs typeface="Arial"/>
              </a:rPr>
              <a:t>Feed back ideas to the rest of the class.</a:t>
            </a:r>
          </a:p>
        </p:txBody>
      </p:sp>
      <p:sp>
        <p:nvSpPr>
          <p:cNvPr id="5" name="Footer Placeholder 4">
            <a:extLst>
              <a:ext uri="{FF2B5EF4-FFF2-40B4-BE49-F238E27FC236}">
                <a16:creationId xmlns:a16="http://schemas.microsoft.com/office/drawing/2014/main" id="{9C82A84D-8D3D-6AC6-C0F5-5CFC0167E8C7}"/>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40619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E0708-28FD-8329-8BE6-7F46A2F6E7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485570-0F5E-1093-6C29-8FA42E2F680F}"/>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Produce a mind map </a:t>
            </a:r>
            <a:endParaRPr lang="en-US" sz="3200"/>
          </a:p>
        </p:txBody>
      </p:sp>
      <p:sp>
        <p:nvSpPr>
          <p:cNvPr id="4" name="Text Placeholder 3">
            <a:extLst>
              <a:ext uri="{FF2B5EF4-FFF2-40B4-BE49-F238E27FC236}">
                <a16:creationId xmlns:a16="http://schemas.microsoft.com/office/drawing/2014/main" id="{8BF9CBCF-CCBA-F794-455B-16E437CCDD87}"/>
              </a:ext>
            </a:extLst>
          </p:cNvPr>
          <p:cNvSpPr>
            <a:spLocks noGrp="1"/>
          </p:cNvSpPr>
          <p:nvPr>
            <p:ph type="body" sz="quarter" idx="12"/>
          </p:nvPr>
        </p:nvSpPr>
        <p:spPr>
          <a:xfrm>
            <a:off x="268699" y="1131590"/>
            <a:ext cx="8597141" cy="2592288"/>
          </a:xfrm>
        </p:spPr>
        <p:txBody>
          <a:bodyPr vert="horz" lIns="0" tIns="0" rIns="0" bIns="0" rtlCol="0" anchor="t">
            <a:noAutofit/>
          </a:bodyPr>
          <a:lstStyle/>
          <a:p>
            <a:pPr>
              <a:lnSpc>
                <a:spcPct val="120000"/>
              </a:lnSpc>
            </a:pPr>
            <a:r>
              <a:rPr lang="en-US" sz="2400">
                <a:cs typeface="Arial"/>
              </a:rPr>
              <a:t>Working in your allocated activity group, produce a mind map on the topic: “What does a good plan look like?” </a:t>
            </a:r>
          </a:p>
          <a:p>
            <a:pPr>
              <a:lnSpc>
                <a:spcPct val="120000"/>
              </a:lnSpc>
            </a:pPr>
            <a:endParaRPr lang="en-US" sz="2400">
              <a:cs typeface="Arial"/>
            </a:endParaRPr>
          </a:p>
          <a:p>
            <a:pPr>
              <a:lnSpc>
                <a:spcPct val="120000"/>
              </a:lnSpc>
            </a:pPr>
            <a:r>
              <a:rPr lang="en-US" sz="2400">
                <a:cs typeface="Arial"/>
              </a:rPr>
              <a:t>Identify key characteristics of a good plan. </a:t>
            </a:r>
          </a:p>
          <a:p>
            <a:pPr>
              <a:lnSpc>
                <a:spcPct val="120000"/>
              </a:lnSpc>
            </a:pPr>
            <a:endParaRPr lang="en-US" sz="2400">
              <a:cs typeface="Arial"/>
            </a:endParaRP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222BD8C9-327E-BE5E-E0FD-BD0CF96EF9B5}"/>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FBD9A314-2FD5-B10C-E59E-6C59C3EE2E86}"/>
              </a:ext>
            </a:extLst>
          </p:cNvPr>
          <p:cNvSpPr>
            <a:spLocks noGrp="1"/>
          </p:cNvSpPr>
          <p:nvPr>
            <p:ph type="sldNum" sz="quarter" idx="11"/>
          </p:nvPr>
        </p:nvSpPr>
        <p:spPr/>
        <p:txBody>
          <a:bodyPr/>
          <a:lstStyle/>
          <a:p>
            <a:fld id="{DA2C159E-F13C-4A85-9A41-E7669D3E0D70}" type="slidenum">
              <a:rPr lang="en-GB" smtClean="0"/>
              <a:pPr/>
              <a:t>6</a:t>
            </a:fld>
            <a:endParaRPr lang="en-GB"/>
          </a:p>
        </p:txBody>
      </p:sp>
    </p:spTree>
    <p:extLst>
      <p:ext uri="{BB962C8B-B14F-4D97-AF65-F5344CB8AC3E}">
        <p14:creationId xmlns:p14="http://schemas.microsoft.com/office/powerpoint/2010/main" val="278069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DAF70D-B1B4-452E-8015-DA2C30EA7BF9}"/>
              </a:ext>
            </a:extLst>
          </p:cNvPr>
          <p:cNvSpPr>
            <a:spLocks noGrp="1"/>
          </p:cNvSpPr>
          <p:nvPr>
            <p:ph type="sldNum" sz="quarter" idx="11"/>
          </p:nvPr>
        </p:nvSpPr>
        <p:spPr/>
        <p:txBody>
          <a:bodyPr/>
          <a:lstStyle/>
          <a:p>
            <a:fld id="{DA2C159E-F13C-4A85-9A41-E7669D3E0D70}" type="slidenum">
              <a:rPr lang="en-GB" smtClean="0"/>
              <a:pPr/>
              <a:t>60</a:t>
            </a:fld>
            <a:endParaRPr lang="en-GB"/>
          </a:p>
        </p:txBody>
      </p:sp>
      <p:sp>
        <p:nvSpPr>
          <p:cNvPr id="3" name="Title 2">
            <a:extLst>
              <a:ext uri="{FF2B5EF4-FFF2-40B4-BE49-F238E27FC236}">
                <a16:creationId xmlns:a16="http://schemas.microsoft.com/office/drawing/2014/main" id="{FB623D7B-1260-4AC9-A710-8E5ABD0E7984}"/>
              </a:ext>
            </a:extLst>
          </p:cNvPr>
          <p:cNvSpPr>
            <a:spLocks noGrp="1"/>
          </p:cNvSpPr>
          <p:nvPr>
            <p:ph type="title"/>
          </p:nvPr>
        </p:nvSpPr>
        <p:spPr>
          <a:xfrm>
            <a:off x="251520" y="411510"/>
            <a:ext cx="8614320" cy="689900"/>
          </a:xfrm>
        </p:spPr>
        <p:txBody>
          <a:bodyPr>
            <a:normAutofit fontScale="90000"/>
          </a:bodyPr>
          <a:lstStyle/>
          <a:p>
            <a:pPr>
              <a:lnSpc>
                <a:spcPct val="120000"/>
              </a:lnSpc>
            </a:pPr>
            <a:r>
              <a:rPr lang="en-GB" sz="3200">
                <a:cs typeface="Arial"/>
              </a:rPr>
              <a:t>Why do practitioners need to adapt teaching? </a:t>
            </a:r>
            <a:endParaRPr lang="en-GB" sz="3200"/>
          </a:p>
        </p:txBody>
      </p:sp>
      <p:sp>
        <p:nvSpPr>
          <p:cNvPr id="4" name="Text Placeholder 3">
            <a:extLst>
              <a:ext uri="{FF2B5EF4-FFF2-40B4-BE49-F238E27FC236}">
                <a16:creationId xmlns:a16="http://schemas.microsoft.com/office/drawing/2014/main" id="{1723A2C0-2DC9-435E-AA88-A2B8CEC81B03}"/>
              </a:ext>
            </a:extLst>
          </p:cNvPr>
          <p:cNvSpPr>
            <a:spLocks noGrp="1"/>
          </p:cNvSpPr>
          <p:nvPr>
            <p:ph type="body" sz="quarter" idx="12"/>
          </p:nvPr>
        </p:nvSpPr>
        <p:spPr>
          <a:xfrm>
            <a:off x="251520" y="1131590"/>
            <a:ext cx="8614320" cy="3601574"/>
          </a:xfrm>
        </p:spPr>
        <p:txBody>
          <a:bodyPr vert="horz" lIns="0" tIns="0" rIns="0" bIns="0" rtlCol="0" anchor="t">
            <a:noAutofit/>
          </a:bodyPr>
          <a:lstStyle/>
          <a:p>
            <a:pPr>
              <a:lnSpc>
                <a:spcPct val="120000"/>
              </a:lnSpc>
            </a:pPr>
            <a:r>
              <a:rPr lang="en-GB" sz="2400"/>
              <a:t>Practitioners adapt:</a:t>
            </a:r>
          </a:p>
          <a:p>
            <a:pPr marL="457200" indent="-457200">
              <a:lnSpc>
                <a:spcPct val="120000"/>
              </a:lnSpc>
              <a:buFont typeface="Arial" panose="020B0604020202020204" pitchFamily="34" charset="0"/>
              <a:buChar char="•"/>
            </a:pPr>
            <a:r>
              <a:rPr lang="en-GB" sz="2400"/>
              <a:t>because children have different needs </a:t>
            </a:r>
            <a:endParaRPr lang="en-GB" sz="2400">
              <a:cs typeface="Arial"/>
            </a:endParaRPr>
          </a:p>
          <a:p>
            <a:pPr marL="457200" indent="-457200">
              <a:lnSpc>
                <a:spcPct val="120000"/>
              </a:lnSpc>
              <a:buFont typeface="Arial" panose="020B0604020202020204" pitchFamily="34" charset="0"/>
              <a:buChar char="•"/>
            </a:pPr>
            <a:r>
              <a:rPr lang="en-GB" sz="2400"/>
              <a:t>to match children’s interests</a:t>
            </a:r>
          </a:p>
          <a:p>
            <a:pPr marL="457200" indent="-457200">
              <a:lnSpc>
                <a:spcPct val="120000"/>
              </a:lnSpc>
              <a:buFont typeface="Arial" panose="020B0604020202020204" pitchFamily="34" charset="0"/>
              <a:buChar char="•"/>
            </a:pPr>
            <a:r>
              <a:rPr lang="en-GB" sz="2400"/>
              <a:t>because they need to have an inclusive and diverse practice </a:t>
            </a:r>
          </a:p>
          <a:p>
            <a:pPr marL="457200" indent="-457200">
              <a:lnSpc>
                <a:spcPct val="120000"/>
              </a:lnSpc>
              <a:buFont typeface="Arial" panose="020B0604020202020204" pitchFamily="34" charset="0"/>
              <a:buChar char="•"/>
            </a:pPr>
            <a:r>
              <a:rPr lang="en-GB" sz="2400"/>
              <a:t>because of individual behaviour. </a:t>
            </a:r>
            <a:endParaRPr lang="en-GB" sz="2400">
              <a:cs typeface="Arial"/>
            </a:endParaRPr>
          </a:p>
          <a:p>
            <a:pPr>
              <a:lnSpc>
                <a:spcPct val="120000"/>
              </a:lnSpc>
            </a:pPr>
            <a:endParaRPr lang="en-GB" sz="2400"/>
          </a:p>
          <a:p>
            <a:pPr>
              <a:lnSpc>
                <a:spcPct val="120000"/>
              </a:lnSpc>
            </a:pPr>
            <a:endParaRPr lang="en-GB" sz="2400"/>
          </a:p>
        </p:txBody>
      </p:sp>
      <p:sp>
        <p:nvSpPr>
          <p:cNvPr id="5" name="Footer Placeholder 4">
            <a:extLst>
              <a:ext uri="{FF2B5EF4-FFF2-40B4-BE49-F238E27FC236}">
                <a16:creationId xmlns:a16="http://schemas.microsoft.com/office/drawing/2014/main" id="{D48D334F-28CB-43DC-9BED-6E4F09A55ABE}"/>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41533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170B84-6286-D7EC-EA7A-C056FDCB3D55}"/>
              </a:ext>
            </a:extLst>
          </p:cNvPr>
          <p:cNvSpPr>
            <a:spLocks noGrp="1"/>
          </p:cNvSpPr>
          <p:nvPr>
            <p:ph type="sldNum" sz="quarter" idx="11"/>
          </p:nvPr>
        </p:nvSpPr>
        <p:spPr/>
        <p:txBody>
          <a:bodyPr/>
          <a:lstStyle/>
          <a:p>
            <a:fld id="{DA2C159E-F13C-4A85-9A41-E7669D3E0D70}" type="slidenum">
              <a:rPr lang="en-GB" smtClean="0"/>
              <a:pPr/>
              <a:t>61</a:t>
            </a:fld>
            <a:endParaRPr lang="en-GB"/>
          </a:p>
        </p:txBody>
      </p:sp>
      <p:sp>
        <p:nvSpPr>
          <p:cNvPr id="3" name="Title 2">
            <a:extLst>
              <a:ext uri="{FF2B5EF4-FFF2-40B4-BE49-F238E27FC236}">
                <a16:creationId xmlns:a16="http://schemas.microsoft.com/office/drawing/2014/main" id="{2565F351-CF50-BC29-1C7B-E8E7B75BAE5E}"/>
              </a:ext>
            </a:extLst>
          </p:cNvPr>
          <p:cNvSpPr>
            <a:spLocks noGrp="1"/>
          </p:cNvSpPr>
          <p:nvPr>
            <p:ph type="title"/>
          </p:nvPr>
        </p:nvSpPr>
        <p:spPr>
          <a:xfrm>
            <a:off x="234000" y="340963"/>
            <a:ext cx="8437563" cy="460855"/>
          </a:xfrm>
        </p:spPr>
        <p:txBody>
          <a:bodyPr>
            <a:normAutofit fontScale="90000"/>
          </a:bodyPr>
          <a:lstStyle/>
          <a:p>
            <a:pPr>
              <a:lnSpc>
                <a:spcPct val="120000"/>
              </a:lnSpc>
            </a:pPr>
            <a:r>
              <a:rPr lang="en-US" sz="3200">
                <a:cs typeface="Arial"/>
              </a:rPr>
              <a:t>Activity: How has theory impacted adaptive teaching? </a:t>
            </a:r>
          </a:p>
        </p:txBody>
      </p:sp>
      <p:sp>
        <p:nvSpPr>
          <p:cNvPr id="4" name="Text Placeholder 3">
            <a:extLst>
              <a:ext uri="{FF2B5EF4-FFF2-40B4-BE49-F238E27FC236}">
                <a16:creationId xmlns:a16="http://schemas.microsoft.com/office/drawing/2014/main" id="{D7272D1C-6F63-9621-D8B0-25D661B00939}"/>
              </a:ext>
            </a:extLst>
          </p:cNvPr>
          <p:cNvSpPr>
            <a:spLocks noGrp="1"/>
          </p:cNvSpPr>
          <p:nvPr>
            <p:ph type="body" sz="quarter" idx="12"/>
          </p:nvPr>
        </p:nvSpPr>
        <p:spPr>
          <a:xfrm>
            <a:off x="251520" y="1441342"/>
            <a:ext cx="8614320" cy="2066512"/>
          </a:xfrm>
        </p:spPr>
        <p:txBody>
          <a:bodyPr vert="horz" lIns="0" tIns="0" rIns="0" bIns="0" rtlCol="0" anchor="t">
            <a:noAutofit/>
          </a:bodyPr>
          <a:lstStyle/>
          <a:p>
            <a:pPr>
              <a:lnSpc>
                <a:spcPct val="120000"/>
              </a:lnSpc>
            </a:pPr>
            <a:r>
              <a:rPr lang="en-US" sz="2400">
                <a:cs typeface="Arial"/>
              </a:rPr>
              <a:t>Individually, research the following two theorists who have influenced adaptive teaching:</a:t>
            </a:r>
          </a:p>
          <a:p>
            <a:pPr marL="457200" indent="-457200">
              <a:lnSpc>
                <a:spcPct val="120000"/>
              </a:lnSpc>
              <a:buAutoNum type="arabicPeriod"/>
            </a:pPr>
            <a:r>
              <a:rPr lang="en-US" sz="2400">
                <a:ea typeface="Calibri"/>
                <a:cs typeface="Calibri"/>
              </a:rPr>
              <a:t>Lev Vygotsky and his theory on the zone of proximity.</a:t>
            </a:r>
          </a:p>
          <a:p>
            <a:pPr marL="457200" indent="-457200">
              <a:lnSpc>
                <a:spcPct val="120000"/>
              </a:lnSpc>
              <a:buAutoNum type="arabicPeriod"/>
            </a:pPr>
            <a:r>
              <a:rPr lang="en-US" sz="2400">
                <a:ea typeface="Calibri"/>
                <a:cs typeface="Calibri"/>
              </a:rPr>
              <a:t>Tomlinson’s theory for the modern approach.</a:t>
            </a:r>
          </a:p>
          <a:p>
            <a:pPr>
              <a:lnSpc>
                <a:spcPct val="120000"/>
              </a:lnSpc>
            </a:pPr>
            <a:endParaRPr lang="en-US" sz="2400">
              <a:cs typeface="Arial"/>
            </a:endParaRPr>
          </a:p>
          <a:p>
            <a:pPr>
              <a:lnSpc>
                <a:spcPct val="120000"/>
              </a:lnSpc>
            </a:pPr>
            <a:r>
              <a:rPr lang="en-US" sz="2400">
                <a:cs typeface="Arial"/>
              </a:rPr>
              <a:t>List five key facts about how these theorists have influenced adaptive teaching in early years educator settings. </a:t>
            </a:r>
          </a:p>
        </p:txBody>
      </p:sp>
      <p:sp>
        <p:nvSpPr>
          <p:cNvPr id="5" name="Footer Placeholder 4">
            <a:extLst>
              <a:ext uri="{FF2B5EF4-FFF2-40B4-BE49-F238E27FC236}">
                <a16:creationId xmlns:a16="http://schemas.microsoft.com/office/drawing/2014/main" id="{F4AD2CBA-24A8-E23A-EF84-A06120FC0307}"/>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4092809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6DD48-759E-4175-872A-A919F01F2F77}"/>
              </a:ext>
            </a:extLst>
          </p:cNvPr>
          <p:cNvSpPr>
            <a:spLocks noGrp="1"/>
          </p:cNvSpPr>
          <p:nvPr>
            <p:ph type="sldNum" sz="quarter" idx="11"/>
          </p:nvPr>
        </p:nvSpPr>
        <p:spPr/>
        <p:txBody>
          <a:bodyPr/>
          <a:lstStyle/>
          <a:p>
            <a:fld id="{DA2C159E-F13C-4A85-9A41-E7669D3E0D70}" type="slidenum">
              <a:rPr lang="en-GB" smtClean="0"/>
              <a:pPr/>
              <a:t>62</a:t>
            </a:fld>
            <a:endParaRPr lang="en-GB"/>
          </a:p>
        </p:txBody>
      </p:sp>
      <p:sp>
        <p:nvSpPr>
          <p:cNvPr id="3" name="Title 2">
            <a:extLst>
              <a:ext uri="{FF2B5EF4-FFF2-40B4-BE49-F238E27FC236}">
                <a16:creationId xmlns:a16="http://schemas.microsoft.com/office/drawing/2014/main" id="{141C680A-54DE-4E91-A27A-173A92C726F1}"/>
              </a:ext>
            </a:extLst>
          </p:cNvPr>
          <p:cNvSpPr>
            <a:spLocks noGrp="1"/>
          </p:cNvSpPr>
          <p:nvPr>
            <p:ph type="title"/>
          </p:nvPr>
        </p:nvSpPr>
        <p:spPr>
          <a:xfrm>
            <a:off x="251520" y="411510"/>
            <a:ext cx="8437563" cy="699425"/>
          </a:xfrm>
        </p:spPr>
        <p:txBody>
          <a:bodyPr>
            <a:normAutofit/>
          </a:bodyPr>
          <a:lstStyle/>
          <a:p>
            <a:pPr>
              <a:lnSpc>
                <a:spcPct val="120000"/>
              </a:lnSpc>
            </a:pPr>
            <a:r>
              <a:rPr lang="en-GB" sz="3200">
                <a:cs typeface="Arial"/>
              </a:rPr>
              <a:t>Legislation/policies</a:t>
            </a:r>
          </a:p>
        </p:txBody>
      </p:sp>
      <p:sp>
        <p:nvSpPr>
          <p:cNvPr id="4" name="Text Placeholder 3">
            <a:extLst>
              <a:ext uri="{FF2B5EF4-FFF2-40B4-BE49-F238E27FC236}">
                <a16:creationId xmlns:a16="http://schemas.microsoft.com/office/drawing/2014/main" id="{E89C59F7-CEAA-46DC-BEB4-AB72D20D6C2E}"/>
              </a:ext>
            </a:extLst>
          </p:cNvPr>
          <p:cNvSpPr>
            <a:spLocks noGrp="1"/>
          </p:cNvSpPr>
          <p:nvPr>
            <p:ph type="body" sz="quarter" idx="12"/>
          </p:nvPr>
        </p:nvSpPr>
        <p:spPr>
          <a:xfrm>
            <a:off x="251520" y="1131590"/>
            <a:ext cx="8614320" cy="2880320"/>
          </a:xfrm>
        </p:spPr>
        <p:txBody>
          <a:bodyPr vert="horz" lIns="0" tIns="0" rIns="0" bIns="0" rtlCol="0" anchor="t">
            <a:noAutofit/>
          </a:bodyPr>
          <a:lstStyle/>
          <a:p>
            <a:pPr>
              <a:lnSpc>
                <a:spcPct val="120000"/>
              </a:lnSpc>
            </a:pPr>
            <a:r>
              <a:rPr lang="en-GB" sz="2400">
                <a:cs typeface="Arial"/>
              </a:rPr>
              <a:t>Practitioners have a legal obligation to ensure all children are included in education. </a:t>
            </a:r>
          </a:p>
          <a:p>
            <a:pPr>
              <a:lnSpc>
                <a:spcPct val="120000"/>
              </a:lnSpc>
            </a:pPr>
            <a:endParaRPr lang="en-GB" sz="2400">
              <a:cs typeface="Arial"/>
            </a:endParaRPr>
          </a:p>
          <a:p>
            <a:pPr>
              <a:lnSpc>
                <a:spcPct val="120000"/>
              </a:lnSpc>
            </a:pPr>
            <a:r>
              <a:rPr lang="en-GB" sz="2400">
                <a:cs typeface="Arial"/>
              </a:rPr>
              <a:t>These legal obligations are used to inform policies and procedures in early years educator settings. </a:t>
            </a:r>
          </a:p>
        </p:txBody>
      </p:sp>
      <p:sp>
        <p:nvSpPr>
          <p:cNvPr id="5" name="Footer Placeholder 4">
            <a:extLst>
              <a:ext uri="{FF2B5EF4-FFF2-40B4-BE49-F238E27FC236}">
                <a16:creationId xmlns:a16="http://schemas.microsoft.com/office/drawing/2014/main" id="{87FBD66D-C99D-4075-9FCC-27900290A4BD}"/>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838495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4EE52-1AC9-B8F1-8DB8-8A40861CC248}"/>
              </a:ext>
            </a:extLst>
          </p:cNvPr>
          <p:cNvSpPr>
            <a:spLocks noGrp="1"/>
          </p:cNvSpPr>
          <p:nvPr>
            <p:ph type="sldNum" sz="quarter" idx="11"/>
          </p:nvPr>
        </p:nvSpPr>
        <p:spPr/>
        <p:txBody>
          <a:bodyPr/>
          <a:lstStyle/>
          <a:p>
            <a:fld id="{DA2C159E-F13C-4A85-9A41-E7669D3E0D70}" type="slidenum">
              <a:rPr lang="en-GB" smtClean="0"/>
              <a:pPr/>
              <a:t>63</a:t>
            </a:fld>
            <a:endParaRPr lang="en-GB"/>
          </a:p>
        </p:txBody>
      </p:sp>
      <p:sp>
        <p:nvSpPr>
          <p:cNvPr id="6" name="Title 2">
            <a:extLst>
              <a:ext uri="{FF2B5EF4-FFF2-40B4-BE49-F238E27FC236}">
                <a16:creationId xmlns:a16="http://schemas.microsoft.com/office/drawing/2014/main" id="{81EB8A3E-951C-C17C-357E-48618FBAB99E}"/>
              </a:ext>
            </a:extLst>
          </p:cNvPr>
          <p:cNvSpPr txBox="1">
            <a:spLocks/>
          </p:cNvSpPr>
          <p:nvPr/>
        </p:nvSpPr>
        <p:spPr>
          <a:xfrm>
            <a:off x="232951" y="399512"/>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pPr>
              <a:lnSpc>
                <a:spcPct val="120000"/>
              </a:lnSpc>
            </a:pPr>
            <a:r>
              <a:rPr lang="en-GB" sz="3200"/>
              <a:t>Activity: Update IP activity plan v3</a:t>
            </a:r>
            <a:endParaRPr lang="en-GB"/>
          </a:p>
        </p:txBody>
      </p:sp>
      <p:sp>
        <p:nvSpPr>
          <p:cNvPr id="4" name="Text Placeholder 3">
            <a:extLst>
              <a:ext uri="{FF2B5EF4-FFF2-40B4-BE49-F238E27FC236}">
                <a16:creationId xmlns:a16="http://schemas.microsoft.com/office/drawing/2014/main" id="{A0F71127-E794-59F7-528D-F679CC070BA5}"/>
              </a:ext>
            </a:extLst>
          </p:cNvPr>
          <p:cNvSpPr>
            <a:spLocks noGrp="1"/>
          </p:cNvSpPr>
          <p:nvPr>
            <p:ph type="body" sz="quarter" idx="12"/>
          </p:nvPr>
        </p:nvSpPr>
        <p:spPr>
          <a:xfrm>
            <a:off x="232951" y="1286203"/>
            <a:ext cx="8023050" cy="903345"/>
          </a:xfrm>
        </p:spPr>
        <p:txBody>
          <a:bodyPr vert="horz" lIns="0" tIns="0" rIns="0" bIns="0" rtlCol="0" anchor="t">
            <a:noAutofit/>
          </a:bodyPr>
          <a:lstStyle/>
          <a:p>
            <a:pPr>
              <a:lnSpc>
                <a:spcPct val="120000"/>
              </a:lnSpc>
            </a:pPr>
            <a:r>
              <a:rPr lang="en-GB" sz="2400">
                <a:solidFill>
                  <a:srgbClr val="000000"/>
                </a:solidFill>
                <a:effectLst/>
                <a:latin typeface="Arial" panose="020B0604020202020204" pitchFamily="34" charset="0"/>
                <a:ea typeface="Arial" panose="020B0604020202020204" pitchFamily="34" charset="0"/>
              </a:rPr>
              <a:t>Update the ‘Links to educational theory and pedagogy’ section of the IP activity plan.</a:t>
            </a:r>
            <a:endParaRPr lang="en-US" sz="2400">
              <a:cs typeface="Arial"/>
            </a:endParaRPr>
          </a:p>
        </p:txBody>
      </p:sp>
      <p:sp>
        <p:nvSpPr>
          <p:cNvPr id="3" name="Footer Placeholder 4">
            <a:extLst>
              <a:ext uri="{FF2B5EF4-FFF2-40B4-BE49-F238E27FC236}">
                <a16:creationId xmlns:a16="http://schemas.microsoft.com/office/drawing/2014/main" id="{857A8727-C649-85E1-4029-77B144C8C322}"/>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068835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DE9E2-A615-EB3A-68D3-0F43D39B17EF}"/>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3" name="Title 2">
            <a:extLst>
              <a:ext uri="{FF2B5EF4-FFF2-40B4-BE49-F238E27FC236}">
                <a16:creationId xmlns:a16="http://schemas.microsoft.com/office/drawing/2014/main" id="{C1C55D58-0D32-9385-A7AE-B3FC1804FA4A}"/>
              </a:ext>
            </a:extLst>
          </p:cNvPr>
          <p:cNvSpPr>
            <a:spLocks noGrp="1"/>
          </p:cNvSpPr>
          <p:nvPr>
            <p:ph type="title"/>
          </p:nvPr>
        </p:nvSpPr>
        <p:spPr>
          <a:xfrm>
            <a:off x="234000" y="466264"/>
            <a:ext cx="8437563" cy="699425"/>
          </a:xfrm>
        </p:spPr>
        <p:txBody>
          <a:bodyPr>
            <a:normAutofit/>
          </a:bodyPr>
          <a:lstStyle/>
          <a:p>
            <a:r>
              <a:rPr lang="en-US" sz="3200">
                <a:cs typeface="Arial"/>
              </a:rPr>
              <a:t>Plenary: Adaptive teaching</a:t>
            </a:r>
            <a:endParaRPr lang="en-US" sz="3200"/>
          </a:p>
        </p:txBody>
      </p:sp>
      <p:sp>
        <p:nvSpPr>
          <p:cNvPr id="4" name="Text Placeholder 3">
            <a:extLst>
              <a:ext uri="{FF2B5EF4-FFF2-40B4-BE49-F238E27FC236}">
                <a16:creationId xmlns:a16="http://schemas.microsoft.com/office/drawing/2014/main" id="{09AF6862-8230-18BC-C4DB-B14042470F00}"/>
              </a:ext>
            </a:extLst>
          </p:cNvPr>
          <p:cNvSpPr>
            <a:spLocks noGrp="1"/>
          </p:cNvSpPr>
          <p:nvPr>
            <p:ph type="body" sz="quarter" idx="12"/>
          </p:nvPr>
        </p:nvSpPr>
        <p:spPr>
          <a:xfrm>
            <a:off x="252751" y="1302611"/>
            <a:ext cx="7667625" cy="3601574"/>
          </a:xfrm>
        </p:spPr>
        <p:txBody>
          <a:bodyPr/>
          <a:lstStyle/>
          <a:p>
            <a:pPr>
              <a:lnSpc>
                <a:spcPct val="120000"/>
              </a:lnSpc>
            </a:pPr>
            <a:r>
              <a:rPr lang="en-GB" sz="2400">
                <a:ea typeface="Calibri"/>
                <a:cs typeface="Calibri"/>
              </a:rPr>
              <a:t>S</a:t>
            </a:r>
            <a:r>
              <a:rPr lang="en-GB" sz="2400"/>
              <a:t>hould Ofsted consider adaptive teaching in an inspection? What do you think?</a:t>
            </a:r>
            <a:endParaRPr lang="en-GB" sz="2400">
              <a:ea typeface="Calibri"/>
              <a:cs typeface="Calibri"/>
            </a:endParaRPr>
          </a:p>
          <a:p>
            <a:endParaRPr lang="en-US"/>
          </a:p>
        </p:txBody>
      </p:sp>
      <p:sp>
        <p:nvSpPr>
          <p:cNvPr id="6" name="Footer Placeholder 4">
            <a:extLst>
              <a:ext uri="{FF2B5EF4-FFF2-40B4-BE49-F238E27FC236}">
                <a16:creationId xmlns:a16="http://schemas.microsoft.com/office/drawing/2014/main" id="{6E2FED3D-F228-6F16-9F7B-D054C6B2FBA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900915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50438-2D38-4C01-9415-55B74D8D6D40}"/>
              </a:ext>
            </a:extLst>
          </p:cNvPr>
          <p:cNvSpPr>
            <a:spLocks noGrp="1"/>
          </p:cNvSpPr>
          <p:nvPr>
            <p:ph type="sldNum" sz="quarter" idx="11"/>
          </p:nvPr>
        </p:nvSpPr>
        <p:spPr/>
        <p:txBody>
          <a:bodyPr/>
          <a:lstStyle/>
          <a:p>
            <a:fld id="{DA2C159E-F13C-4A85-9A41-E7669D3E0D70}" type="slidenum">
              <a:rPr lang="en-GB" smtClean="0"/>
              <a:pPr/>
              <a:t>65</a:t>
            </a:fld>
            <a:endParaRPr lang="en-GB"/>
          </a:p>
        </p:txBody>
      </p:sp>
      <p:sp>
        <p:nvSpPr>
          <p:cNvPr id="3" name="Title 2">
            <a:extLst>
              <a:ext uri="{FF2B5EF4-FFF2-40B4-BE49-F238E27FC236}">
                <a16:creationId xmlns:a16="http://schemas.microsoft.com/office/drawing/2014/main" id="{7E6D6B5B-B8A0-4DC1-B60B-E06AFC69D830}"/>
              </a:ext>
            </a:extLst>
          </p:cNvPr>
          <p:cNvSpPr>
            <a:spLocks noGrp="1"/>
          </p:cNvSpPr>
          <p:nvPr>
            <p:ph type="title"/>
          </p:nvPr>
        </p:nvSpPr>
        <p:spPr>
          <a:xfrm>
            <a:off x="251520" y="411510"/>
            <a:ext cx="8437563" cy="699425"/>
          </a:xfrm>
        </p:spPr>
        <p:txBody>
          <a:bodyPr>
            <a:normAutofit/>
          </a:bodyPr>
          <a:lstStyle/>
          <a:p>
            <a:pPr>
              <a:lnSpc>
                <a:spcPct val="120000"/>
              </a:lnSpc>
            </a:pPr>
            <a:r>
              <a:rPr lang="en-GB" sz="3200">
                <a:cs typeface="Arial"/>
              </a:rPr>
              <a:t>Next steps </a:t>
            </a:r>
          </a:p>
        </p:txBody>
      </p:sp>
      <p:sp>
        <p:nvSpPr>
          <p:cNvPr id="4" name="Text Placeholder 3">
            <a:extLst>
              <a:ext uri="{FF2B5EF4-FFF2-40B4-BE49-F238E27FC236}">
                <a16:creationId xmlns:a16="http://schemas.microsoft.com/office/drawing/2014/main" id="{29B03C94-53C3-497C-A62B-C820C7755CB1}"/>
              </a:ext>
            </a:extLst>
          </p:cNvPr>
          <p:cNvSpPr>
            <a:spLocks noGrp="1"/>
          </p:cNvSpPr>
          <p:nvPr>
            <p:ph type="body" sz="quarter" idx="12"/>
          </p:nvPr>
        </p:nvSpPr>
        <p:spPr>
          <a:xfrm>
            <a:off x="234202" y="1104439"/>
            <a:ext cx="8577097" cy="3601574"/>
          </a:xfrm>
        </p:spPr>
        <p:txBody>
          <a:bodyPr vert="horz" lIns="0" tIns="0" rIns="0" bIns="0" rtlCol="0" anchor="t">
            <a:noAutofit/>
          </a:bodyPr>
          <a:lstStyle/>
          <a:p>
            <a:pPr>
              <a:lnSpc>
                <a:spcPct val="120000"/>
              </a:lnSpc>
            </a:pPr>
            <a:r>
              <a:rPr lang="en-US">
                <a:ea typeface="+mn-lt"/>
                <a:cs typeface="+mn-lt"/>
              </a:rPr>
              <a:t>Read parts 1 and 2 of the Ofsted early years inspection handbook. </a:t>
            </a:r>
            <a:endParaRPr lang="en-US"/>
          </a:p>
          <a:p>
            <a:pPr>
              <a:lnSpc>
                <a:spcPct val="120000"/>
              </a:lnSpc>
            </a:pPr>
            <a:endParaRPr lang="en-US">
              <a:ea typeface="+mn-lt"/>
              <a:cs typeface="+mn-lt"/>
            </a:endParaRPr>
          </a:p>
          <a:p>
            <a:pPr>
              <a:lnSpc>
                <a:spcPct val="120000"/>
              </a:lnSpc>
            </a:pPr>
            <a:r>
              <a:rPr lang="en-US">
                <a:ea typeface="+mn-lt"/>
                <a:cs typeface="+mn-lt"/>
              </a:rPr>
              <a:t>Update the digital version of the IP activity plan.</a:t>
            </a:r>
            <a:endParaRPr lang="en-US"/>
          </a:p>
          <a:p>
            <a:pPr>
              <a:lnSpc>
                <a:spcPct val="120000"/>
              </a:lnSpc>
            </a:pPr>
            <a:endParaRPr lang="en-US">
              <a:cs typeface="Arial"/>
            </a:endParaRPr>
          </a:p>
        </p:txBody>
      </p:sp>
      <p:sp>
        <p:nvSpPr>
          <p:cNvPr id="5" name="Footer Placeholder 4">
            <a:extLst>
              <a:ext uri="{FF2B5EF4-FFF2-40B4-BE49-F238E27FC236}">
                <a16:creationId xmlns:a16="http://schemas.microsoft.com/office/drawing/2014/main" id="{915216DA-EE65-435B-85EF-7613DCB148DA}"/>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946212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Children’s interests</a:t>
            </a:r>
          </a:p>
        </p:txBody>
      </p:sp>
    </p:spTree>
    <p:extLst>
      <p:ext uri="{BB962C8B-B14F-4D97-AF65-F5344CB8AC3E}">
        <p14:creationId xmlns:p14="http://schemas.microsoft.com/office/powerpoint/2010/main" val="264397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7A002-FC8E-49CC-A5DF-EACD454B8B33}"/>
              </a:ext>
            </a:extLst>
          </p:cNvPr>
          <p:cNvSpPr>
            <a:spLocks noGrp="1"/>
          </p:cNvSpPr>
          <p:nvPr>
            <p:ph type="sldNum" sz="quarter" idx="11"/>
          </p:nvPr>
        </p:nvSpPr>
        <p:spPr/>
        <p:txBody>
          <a:bodyPr/>
          <a:lstStyle/>
          <a:p>
            <a:fld id="{DA2C159E-F13C-4A85-9A41-E7669D3E0D70}" type="slidenum">
              <a:rPr lang="en-GB" smtClean="0"/>
              <a:pPr/>
              <a:t>67</a:t>
            </a:fld>
            <a:endParaRPr lang="en-GB"/>
          </a:p>
        </p:txBody>
      </p:sp>
      <p:sp>
        <p:nvSpPr>
          <p:cNvPr id="3" name="Title 2">
            <a:extLst>
              <a:ext uri="{FF2B5EF4-FFF2-40B4-BE49-F238E27FC236}">
                <a16:creationId xmlns:a16="http://schemas.microsoft.com/office/drawing/2014/main" id="{DEED2BC8-86B5-4913-8186-89D6611C737B}"/>
              </a:ext>
            </a:extLst>
          </p:cNvPr>
          <p:cNvSpPr>
            <a:spLocks noGrp="1"/>
          </p:cNvSpPr>
          <p:nvPr>
            <p:ph type="title"/>
          </p:nvPr>
        </p:nvSpPr>
        <p:spPr>
          <a:xfrm>
            <a:off x="251520" y="411510"/>
            <a:ext cx="8437563" cy="699425"/>
          </a:xfrm>
        </p:spPr>
        <p:txBody>
          <a:bodyPr/>
          <a:lstStyle/>
          <a:p>
            <a:pPr>
              <a:lnSpc>
                <a:spcPct val="120000"/>
              </a:lnSpc>
            </a:pPr>
            <a:r>
              <a:rPr lang="en-GB" sz="3200"/>
              <a:t>Activity: All about me </a:t>
            </a:r>
            <a:endParaRPr lang="en-GB"/>
          </a:p>
        </p:txBody>
      </p:sp>
      <p:sp>
        <p:nvSpPr>
          <p:cNvPr id="4" name="Text Placeholder 3">
            <a:extLst>
              <a:ext uri="{FF2B5EF4-FFF2-40B4-BE49-F238E27FC236}">
                <a16:creationId xmlns:a16="http://schemas.microsoft.com/office/drawing/2014/main" id="{10C192A6-E81B-48A7-A36E-CCE7295FA3D3}"/>
              </a:ext>
            </a:extLst>
          </p:cNvPr>
          <p:cNvSpPr>
            <a:spLocks noGrp="1"/>
          </p:cNvSpPr>
          <p:nvPr>
            <p:ph type="body" sz="quarter" idx="12"/>
          </p:nvPr>
        </p:nvSpPr>
        <p:spPr>
          <a:xfrm>
            <a:off x="251520" y="1131590"/>
            <a:ext cx="8614320" cy="2016224"/>
          </a:xfrm>
        </p:spPr>
        <p:txBody>
          <a:bodyPr vert="horz" lIns="0" tIns="0" rIns="0" bIns="0" rtlCol="0" anchor="t">
            <a:noAutofit/>
          </a:bodyPr>
          <a:lstStyle/>
          <a:p>
            <a:pPr marL="514350" indent="-514350">
              <a:lnSpc>
                <a:spcPct val="120000"/>
              </a:lnSpc>
              <a:buAutoNum type="arabicPeriod"/>
            </a:pPr>
            <a:r>
              <a:rPr lang="en-GB" sz="2400"/>
              <a:t>Create an “All about me” face based on own likes and dislikes. </a:t>
            </a:r>
            <a:endParaRPr lang="en-GB" sz="2400">
              <a:cs typeface="Arial"/>
            </a:endParaRPr>
          </a:p>
          <a:p>
            <a:pPr marL="514350" indent="-514350">
              <a:lnSpc>
                <a:spcPct val="120000"/>
              </a:lnSpc>
              <a:buAutoNum type="arabicPeriod"/>
            </a:pPr>
            <a:r>
              <a:rPr lang="en-GB" sz="2400">
                <a:cs typeface="Arial"/>
              </a:rPr>
              <a:t>Discuss similarities and differences of own likes and dislikes with a peer. </a:t>
            </a:r>
            <a:endParaRPr lang="en-GB" sz="2400"/>
          </a:p>
          <a:p>
            <a:pPr>
              <a:lnSpc>
                <a:spcPct val="120000"/>
              </a:lnSpc>
            </a:pPr>
            <a:endParaRPr lang="en-GB" sz="2400">
              <a:cs typeface="Arial"/>
            </a:endParaRPr>
          </a:p>
          <a:p>
            <a:pPr>
              <a:lnSpc>
                <a:spcPct val="120000"/>
              </a:lnSpc>
            </a:pPr>
            <a:endParaRPr lang="en-GB" sz="2400"/>
          </a:p>
        </p:txBody>
      </p:sp>
      <p:sp>
        <p:nvSpPr>
          <p:cNvPr id="5" name="Footer Placeholder 4">
            <a:extLst>
              <a:ext uri="{FF2B5EF4-FFF2-40B4-BE49-F238E27FC236}">
                <a16:creationId xmlns:a16="http://schemas.microsoft.com/office/drawing/2014/main" id="{A0C6D237-A5CD-4E6B-AEB8-C6E2B46DE1D8}"/>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2817358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AB6DD-D813-49F0-B4A4-BB1573915581}"/>
              </a:ext>
            </a:extLst>
          </p:cNvPr>
          <p:cNvSpPr>
            <a:spLocks noGrp="1"/>
          </p:cNvSpPr>
          <p:nvPr>
            <p:ph type="sldNum" sz="quarter" idx="11"/>
          </p:nvPr>
        </p:nvSpPr>
        <p:spPr/>
        <p:txBody>
          <a:bodyPr/>
          <a:lstStyle/>
          <a:p>
            <a:fld id="{DA2C159E-F13C-4A85-9A41-E7669D3E0D70}" type="slidenum">
              <a:rPr lang="en-GB" smtClean="0"/>
              <a:pPr/>
              <a:t>68</a:t>
            </a:fld>
            <a:endParaRPr lang="en-GB"/>
          </a:p>
        </p:txBody>
      </p:sp>
      <p:sp>
        <p:nvSpPr>
          <p:cNvPr id="4" name="Text Placeholder 3">
            <a:extLst>
              <a:ext uri="{FF2B5EF4-FFF2-40B4-BE49-F238E27FC236}">
                <a16:creationId xmlns:a16="http://schemas.microsoft.com/office/drawing/2014/main" id="{37487612-2CF6-4E8E-BBF2-1D229CED1456}"/>
              </a:ext>
            </a:extLst>
          </p:cNvPr>
          <p:cNvSpPr>
            <a:spLocks noGrp="1"/>
          </p:cNvSpPr>
          <p:nvPr>
            <p:ph type="body" sz="quarter" idx="12"/>
          </p:nvPr>
        </p:nvSpPr>
        <p:spPr>
          <a:xfrm>
            <a:off x="288751" y="1427627"/>
            <a:ext cx="7667625" cy="3601574"/>
          </a:xfrm>
        </p:spPr>
        <p:txBody>
          <a:bodyPr/>
          <a:lstStyle/>
          <a:p>
            <a:pPr marL="457200" indent="-457200">
              <a:lnSpc>
                <a:spcPct val="120000"/>
              </a:lnSpc>
              <a:buFont typeface="Arial" panose="020B0604020202020204" pitchFamily="34" charset="0"/>
              <a:buChar char="•"/>
            </a:pPr>
            <a:r>
              <a:rPr lang="en-GB" sz="2400"/>
              <a:t>To drive children to learn. </a:t>
            </a:r>
          </a:p>
          <a:p>
            <a:pPr marL="457200" indent="-457200">
              <a:lnSpc>
                <a:spcPct val="120000"/>
              </a:lnSpc>
              <a:buFont typeface="Arial" panose="020B0604020202020204" pitchFamily="34" charset="0"/>
              <a:buChar char="•"/>
            </a:pPr>
            <a:r>
              <a:rPr lang="en-GB" sz="2400"/>
              <a:t>To avoid frustration from children. </a:t>
            </a:r>
          </a:p>
          <a:p>
            <a:pPr marL="457200" indent="-457200">
              <a:lnSpc>
                <a:spcPct val="120000"/>
              </a:lnSpc>
              <a:buFont typeface="Arial" panose="020B0604020202020204" pitchFamily="34" charset="0"/>
              <a:buChar char="•"/>
            </a:pPr>
            <a:r>
              <a:rPr lang="en-GB" sz="2400"/>
              <a:t>To promote a child’s self-esteem. </a:t>
            </a:r>
          </a:p>
          <a:p>
            <a:pPr marL="457200" indent="-457200">
              <a:lnSpc>
                <a:spcPct val="120000"/>
              </a:lnSpc>
              <a:buFont typeface="Arial" panose="020B0604020202020204" pitchFamily="34" charset="0"/>
              <a:buChar char="•"/>
            </a:pPr>
            <a:r>
              <a:rPr lang="en-GB" sz="2400"/>
              <a:t>To build upon previous knowledge. </a:t>
            </a:r>
          </a:p>
        </p:txBody>
      </p:sp>
      <p:sp>
        <p:nvSpPr>
          <p:cNvPr id="6" name="TextBox 5">
            <a:extLst>
              <a:ext uri="{FF2B5EF4-FFF2-40B4-BE49-F238E27FC236}">
                <a16:creationId xmlns:a16="http://schemas.microsoft.com/office/drawing/2014/main" id="{C36EF854-B4FB-4F20-99F3-DD7EF008CA64}"/>
              </a:ext>
            </a:extLst>
          </p:cNvPr>
          <p:cNvSpPr txBox="1"/>
          <p:nvPr/>
        </p:nvSpPr>
        <p:spPr>
          <a:xfrm>
            <a:off x="257177" y="284780"/>
            <a:ext cx="8608663"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Why do early years educator settings consider interests? </a:t>
            </a:r>
            <a:endParaRPr lang="en-US" sz="3200" b="1"/>
          </a:p>
        </p:txBody>
      </p:sp>
      <p:sp>
        <p:nvSpPr>
          <p:cNvPr id="5" name="Footer Placeholder 4">
            <a:extLst>
              <a:ext uri="{FF2B5EF4-FFF2-40B4-BE49-F238E27FC236}">
                <a16:creationId xmlns:a16="http://schemas.microsoft.com/office/drawing/2014/main" id="{BF7492F0-871A-47F8-9592-4E9B420B637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309725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88B5E-73D6-4DE2-9422-30980B502850}"/>
              </a:ext>
            </a:extLst>
          </p:cNvPr>
          <p:cNvSpPr>
            <a:spLocks noGrp="1"/>
          </p:cNvSpPr>
          <p:nvPr>
            <p:ph type="sldNum" sz="quarter" idx="11"/>
          </p:nvPr>
        </p:nvSpPr>
        <p:spPr/>
        <p:txBody>
          <a:bodyPr/>
          <a:lstStyle/>
          <a:p>
            <a:fld id="{DA2C159E-F13C-4A85-9A41-E7669D3E0D70}" type="slidenum">
              <a:rPr lang="en-GB" smtClean="0"/>
              <a:pPr/>
              <a:t>69</a:t>
            </a:fld>
            <a:endParaRPr lang="en-GB"/>
          </a:p>
        </p:txBody>
      </p:sp>
      <p:sp>
        <p:nvSpPr>
          <p:cNvPr id="6" name="TextBox 5">
            <a:extLst>
              <a:ext uri="{FF2B5EF4-FFF2-40B4-BE49-F238E27FC236}">
                <a16:creationId xmlns:a16="http://schemas.microsoft.com/office/drawing/2014/main" id="{BFC8A04E-D143-8F05-8504-D6E70BDCB84A}"/>
              </a:ext>
            </a:extLst>
          </p:cNvPr>
          <p:cNvSpPr txBox="1"/>
          <p:nvPr/>
        </p:nvSpPr>
        <p:spPr>
          <a:xfrm>
            <a:off x="220435" y="227857"/>
            <a:ext cx="8707581"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Activity: How can practitioners incorporate children's interests? </a:t>
            </a:r>
            <a:endParaRPr lang="en-US" sz="3200" b="1"/>
          </a:p>
        </p:txBody>
      </p:sp>
      <p:sp>
        <p:nvSpPr>
          <p:cNvPr id="4" name="Text Placeholder 3">
            <a:extLst>
              <a:ext uri="{FF2B5EF4-FFF2-40B4-BE49-F238E27FC236}">
                <a16:creationId xmlns:a16="http://schemas.microsoft.com/office/drawing/2014/main" id="{340B644E-A5D8-4F02-8FBC-CD357FDB71D2}"/>
              </a:ext>
            </a:extLst>
          </p:cNvPr>
          <p:cNvSpPr>
            <a:spLocks noGrp="1"/>
          </p:cNvSpPr>
          <p:nvPr>
            <p:ph type="body" sz="quarter" idx="12"/>
          </p:nvPr>
        </p:nvSpPr>
        <p:spPr>
          <a:xfrm>
            <a:off x="243375" y="1397139"/>
            <a:ext cx="7667625" cy="2708985"/>
          </a:xfrm>
        </p:spPr>
        <p:txBody>
          <a:bodyPr vert="horz" lIns="0" tIns="0" rIns="0" bIns="0" rtlCol="0" anchor="t">
            <a:noAutofit/>
          </a:bodyPr>
          <a:lstStyle/>
          <a:p>
            <a:pPr>
              <a:lnSpc>
                <a:spcPct val="120000"/>
              </a:lnSpc>
            </a:pPr>
            <a:r>
              <a:rPr lang="en-GB" sz="2400"/>
              <a:t>In pairs, p</a:t>
            </a:r>
            <a:r>
              <a:rPr lang="en-GB" sz="2400">
                <a:ea typeface="+mn-lt"/>
                <a:cs typeface="+mn-lt"/>
              </a:rPr>
              <a:t>ick one interest from the table. </a:t>
            </a:r>
          </a:p>
          <a:p>
            <a:pPr>
              <a:lnSpc>
                <a:spcPct val="120000"/>
              </a:lnSpc>
            </a:pPr>
            <a:endParaRPr lang="en-GB" sz="2400">
              <a:cs typeface="Arial"/>
            </a:endParaRPr>
          </a:p>
          <a:p>
            <a:pPr>
              <a:lnSpc>
                <a:spcPct val="120000"/>
              </a:lnSpc>
            </a:pPr>
            <a:r>
              <a:rPr lang="en-GB" sz="2400">
                <a:ea typeface="+mn-lt"/>
                <a:cs typeface="+mn-lt"/>
              </a:rPr>
              <a:t>Produce an outline plan for a 10-minute activity which incorporates the child’s interest. </a:t>
            </a:r>
            <a:endParaRPr lang="en-GB" sz="2400">
              <a:cs typeface="Arial"/>
            </a:endParaRPr>
          </a:p>
          <a:p>
            <a:pPr marL="514350" indent="-514350">
              <a:buAutoNum type="arabicPeriod"/>
            </a:pPr>
            <a:endParaRPr lang="en-GB">
              <a:cs typeface="Arial"/>
            </a:endParaRPr>
          </a:p>
          <a:p>
            <a:endParaRPr lang="en-GB"/>
          </a:p>
        </p:txBody>
      </p:sp>
      <p:sp>
        <p:nvSpPr>
          <p:cNvPr id="3" name="Footer Placeholder 4">
            <a:extLst>
              <a:ext uri="{FF2B5EF4-FFF2-40B4-BE49-F238E27FC236}">
                <a16:creationId xmlns:a16="http://schemas.microsoft.com/office/drawing/2014/main" id="{9B476509-ABB1-75F5-6EFC-4A641FA70E86}"/>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54525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DCFE-AB22-C698-E2D0-B39ACF4FF6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C5428C-A62D-D983-13D0-71761153ED9B}"/>
              </a:ext>
            </a:extLst>
          </p:cNvPr>
          <p:cNvSpPr>
            <a:spLocks noGrp="1"/>
          </p:cNvSpPr>
          <p:nvPr>
            <p:ph type="title"/>
          </p:nvPr>
        </p:nvSpPr>
        <p:spPr>
          <a:xfrm>
            <a:off x="251520" y="411510"/>
            <a:ext cx="8437563" cy="699425"/>
          </a:xfrm>
        </p:spPr>
        <p:txBody>
          <a:bodyPr>
            <a:normAutofit/>
          </a:bodyPr>
          <a:lstStyle/>
          <a:p>
            <a:pPr>
              <a:lnSpc>
                <a:spcPct val="120000"/>
              </a:lnSpc>
            </a:pPr>
            <a:r>
              <a:rPr lang="en-US" sz="3200">
                <a:cs typeface="Arial"/>
              </a:rPr>
              <a:t>Activity: What does a good plan look like? </a:t>
            </a:r>
            <a:endParaRPr lang="en-US" sz="3200"/>
          </a:p>
        </p:txBody>
      </p:sp>
      <p:sp>
        <p:nvSpPr>
          <p:cNvPr id="4" name="Text Placeholder 3">
            <a:extLst>
              <a:ext uri="{FF2B5EF4-FFF2-40B4-BE49-F238E27FC236}">
                <a16:creationId xmlns:a16="http://schemas.microsoft.com/office/drawing/2014/main" id="{BC845EAB-4BFF-8478-3D73-CFE0B9630BB0}"/>
              </a:ext>
            </a:extLst>
          </p:cNvPr>
          <p:cNvSpPr>
            <a:spLocks noGrp="1"/>
          </p:cNvSpPr>
          <p:nvPr>
            <p:ph type="body" sz="quarter" idx="12"/>
          </p:nvPr>
        </p:nvSpPr>
        <p:spPr>
          <a:xfrm>
            <a:off x="251520" y="1131590"/>
            <a:ext cx="8614320" cy="2736304"/>
          </a:xfrm>
        </p:spPr>
        <p:txBody>
          <a:bodyPr vert="horz" lIns="0" tIns="0" rIns="0" bIns="0" rtlCol="0" anchor="t">
            <a:noAutofit/>
          </a:bodyPr>
          <a:lstStyle/>
          <a:p>
            <a:pPr marL="457200" indent="-457200">
              <a:lnSpc>
                <a:spcPct val="120000"/>
              </a:lnSpc>
              <a:buFont typeface="+mj-lt"/>
              <a:buAutoNum type="arabicPeriod"/>
            </a:pPr>
            <a:r>
              <a:rPr lang="en-US" sz="2400">
                <a:cs typeface="Arial"/>
              </a:rPr>
              <a:t>Working in your allocated activity group, feed back to the whole class.</a:t>
            </a:r>
          </a:p>
          <a:p>
            <a:pPr marL="457200" indent="-457200">
              <a:lnSpc>
                <a:spcPct val="120000"/>
              </a:lnSpc>
              <a:buFont typeface="+mj-lt"/>
              <a:buAutoNum type="arabicPeriod"/>
            </a:pPr>
            <a:r>
              <a:rPr lang="en-US" sz="2400">
                <a:cs typeface="Arial"/>
              </a:rPr>
              <a:t>Discuss as a whole group whether all the characteristics reviewed constitute a good plan.</a:t>
            </a: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8111BC17-CD7F-7197-5E66-CC88AFDA0C80}"/>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96DF3046-658C-AD0C-832A-0142F138915E}"/>
              </a:ext>
            </a:extLst>
          </p:cNvPr>
          <p:cNvSpPr>
            <a:spLocks noGrp="1"/>
          </p:cNvSpPr>
          <p:nvPr>
            <p:ph type="sldNum" sz="quarter" idx="11"/>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16537735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8B945-2E25-4DCC-A2DD-179688BC1BA5}"/>
              </a:ext>
            </a:extLst>
          </p:cNvPr>
          <p:cNvSpPr>
            <a:spLocks noGrp="1"/>
          </p:cNvSpPr>
          <p:nvPr>
            <p:ph type="sldNum" sz="quarter" idx="11"/>
          </p:nvPr>
        </p:nvSpPr>
        <p:spPr/>
        <p:txBody>
          <a:bodyPr/>
          <a:lstStyle/>
          <a:p>
            <a:fld id="{DA2C159E-F13C-4A85-9A41-E7669D3E0D70}" type="slidenum">
              <a:rPr lang="en-GB" smtClean="0"/>
              <a:pPr/>
              <a:t>70</a:t>
            </a:fld>
            <a:endParaRPr lang="en-GB"/>
          </a:p>
        </p:txBody>
      </p:sp>
      <p:sp>
        <p:nvSpPr>
          <p:cNvPr id="3" name="Title 2">
            <a:extLst>
              <a:ext uri="{FF2B5EF4-FFF2-40B4-BE49-F238E27FC236}">
                <a16:creationId xmlns:a16="http://schemas.microsoft.com/office/drawing/2014/main" id="{DA491ABC-ABD4-41F8-B450-74B05FBDD130}"/>
              </a:ext>
            </a:extLst>
          </p:cNvPr>
          <p:cNvSpPr>
            <a:spLocks noGrp="1"/>
          </p:cNvSpPr>
          <p:nvPr>
            <p:ph type="title"/>
          </p:nvPr>
        </p:nvSpPr>
        <p:spPr>
          <a:xfrm>
            <a:off x="234000" y="457398"/>
            <a:ext cx="8437563" cy="699425"/>
          </a:xfrm>
        </p:spPr>
        <p:txBody>
          <a:bodyPr>
            <a:normAutofit/>
          </a:bodyPr>
          <a:lstStyle/>
          <a:p>
            <a:r>
              <a:rPr lang="en-GB" sz="3200"/>
              <a:t>How do interests and milestones link?   </a:t>
            </a:r>
          </a:p>
        </p:txBody>
      </p:sp>
      <p:sp>
        <p:nvSpPr>
          <p:cNvPr id="4" name="Text Placeholder 3">
            <a:extLst>
              <a:ext uri="{FF2B5EF4-FFF2-40B4-BE49-F238E27FC236}">
                <a16:creationId xmlns:a16="http://schemas.microsoft.com/office/drawing/2014/main" id="{E39B16E1-E828-439A-BE51-8FBF278374EB}"/>
              </a:ext>
            </a:extLst>
          </p:cNvPr>
          <p:cNvSpPr>
            <a:spLocks noGrp="1"/>
          </p:cNvSpPr>
          <p:nvPr>
            <p:ph type="body" sz="quarter" idx="12"/>
          </p:nvPr>
        </p:nvSpPr>
        <p:spPr/>
        <p:txBody>
          <a:bodyPr vert="horz" lIns="0" tIns="0" rIns="0" bIns="0" rtlCol="0" anchor="t">
            <a:noAutofit/>
          </a:bodyPr>
          <a:lstStyle/>
          <a:p>
            <a:pPr>
              <a:lnSpc>
                <a:spcPct val="100000"/>
              </a:lnSpc>
            </a:pPr>
            <a:r>
              <a:rPr lang="en-GB"/>
              <a:t>In an early years educator setting, practitioners need to consider a child’s development as well as engagement. </a:t>
            </a:r>
          </a:p>
          <a:p>
            <a:pPr>
              <a:lnSpc>
                <a:spcPct val="100000"/>
              </a:lnSpc>
            </a:pPr>
            <a:endParaRPr lang="en-GB"/>
          </a:p>
          <a:p>
            <a:pPr>
              <a:lnSpc>
                <a:spcPct val="100000"/>
              </a:lnSpc>
            </a:pPr>
            <a:r>
              <a:rPr lang="en-GB"/>
              <a:t>Practitioners need to think about:</a:t>
            </a:r>
          </a:p>
          <a:p>
            <a:pPr marL="514350" indent="-514350">
              <a:lnSpc>
                <a:spcPct val="100000"/>
              </a:lnSpc>
              <a:buAutoNum type="arabicPeriod"/>
            </a:pPr>
            <a:r>
              <a:rPr lang="en-GB"/>
              <a:t>how an area of development can link to a child’s interest</a:t>
            </a:r>
          </a:p>
          <a:p>
            <a:pPr marL="514350" indent="-514350">
              <a:lnSpc>
                <a:spcPct val="100000"/>
              </a:lnSpc>
              <a:buAutoNum type="arabicPeriod"/>
            </a:pPr>
            <a:r>
              <a:rPr lang="en-GB">
                <a:cs typeface="Arial"/>
              </a:rPr>
              <a:t>whether more than one area of development can link to a child’s interest? </a:t>
            </a:r>
          </a:p>
        </p:txBody>
      </p:sp>
      <p:sp>
        <p:nvSpPr>
          <p:cNvPr id="6" name="Footer Placeholder 4">
            <a:extLst>
              <a:ext uri="{FF2B5EF4-FFF2-40B4-BE49-F238E27FC236}">
                <a16:creationId xmlns:a16="http://schemas.microsoft.com/office/drawing/2014/main" id="{DD93E180-889F-E6AD-1163-33EEF5E31F2C}"/>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680734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7E61E-5243-4DA0-BBC4-D9A07F0869F4}"/>
              </a:ext>
            </a:extLst>
          </p:cNvPr>
          <p:cNvSpPr>
            <a:spLocks noGrp="1"/>
          </p:cNvSpPr>
          <p:nvPr>
            <p:ph type="sldNum" sz="quarter" idx="11"/>
          </p:nvPr>
        </p:nvSpPr>
        <p:spPr/>
        <p:txBody>
          <a:bodyPr/>
          <a:lstStyle/>
          <a:p>
            <a:fld id="{DA2C159E-F13C-4A85-9A41-E7669D3E0D70}" type="slidenum">
              <a:rPr lang="en-GB" smtClean="0"/>
              <a:pPr/>
              <a:t>71</a:t>
            </a:fld>
            <a:endParaRPr lang="en-GB"/>
          </a:p>
        </p:txBody>
      </p:sp>
      <p:sp>
        <p:nvSpPr>
          <p:cNvPr id="6" name="TextBox 5">
            <a:extLst>
              <a:ext uri="{FF2B5EF4-FFF2-40B4-BE49-F238E27FC236}">
                <a16:creationId xmlns:a16="http://schemas.microsoft.com/office/drawing/2014/main" id="{910000A1-5E98-C882-5126-594B4F046F13}"/>
              </a:ext>
            </a:extLst>
          </p:cNvPr>
          <p:cNvSpPr txBox="1"/>
          <p:nvPr/>
        </p:nvSpPr>
        <p:spPr>
          <a:xfrm>
            <a:off x="232950" y="263192"/>
            <a:ext cx="8884227"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Activity: Incorporating interests and milestones in practice</a:t>
            </a:r>
            <a:endParaRPr lang="en-US" sz="3200" b="1"/>
          </a:p>
        </p:txBody>
      </p:sp>
      <p:sp>
        <p:nvSpPr>
          <p:cNvPr id="4" name="Text Placeholder 3">
            <a:extLst>
              <a:ext uri="{FF2B5EF4-FFF2-40B4-BE49-F238E27FC236}">
                <a16:creationId xmlns:a16="http://schemas.microsoft.com/office/drawing/2014/main" id="{64975324-C347-4B7D-8865-85A81E4BFBAE}"/>
              </a:ext>
            </a:extLst>
          </p:cNvPr>
          <p:cNvSpPr>
            <a:spLocks noGrp="1"/>
          </p:cNvSpPr>
          <p:nvPr>
            <p:ph type="body" sz="quarter" idx="12"/>
          </p:nvPr>
        </p:nvSpPr>
        <p:spPr>
          <a:xfrm>
            <a:off x="288751" y="1449555"/>
            <a:ext cx="8033839" cy="2647346"/>
          </a:xfrm>
        </p:spPr>
        <p:txBody>
          <a:bodyPr vert="horz" lIns="0" tIns="0" rIns="0" bIns="0" rtlCol="0" anchor="t">
            <a:noAutofit/>
          </a:bodyPr>
          <a:lstStyle/>
          <a:p>
            <a:pPr>
              <a:lnSpc>
                <a:spcPct val="120000"/>
              </a:lnSpc>
            </a:pPr>
            <a:r>
              <a:rPr lang="en-GB"/>
              <a:t>Individually, </a:t>
            </a:r>
          </a:p>
          <a:p>
            <a:pPr marL="514350" indent="-514350">
              <a:lnSpc>
                <a:spcPct val="120000"/>
              </a:lnSpc>
              <a:buAutoNum type="arabicPeriod"/>
            </a:pPr>
            <a:r>
              <a:rPr lang="en-GB"/>
              <a:t>read the </a:t>
            </a:r>
            <a:r>
              <a:rPr lang="en-GB">
                <a:ea typeface="+mn-lt"/>
                <a:cs typeface="+mn-lt"/>
              </a:rPr>
              <a:t>reception class Incorporating interests and milestones in practice handout </a:t>
            </a:r>
          </a:p>
          <a:p>
            <a:pPr marL="514350" indent="-514350">
              <a:lnSpc>
                <a:spcPct val="120000"/>
              </a:lnSpc>
              <a:buAutoNum type="arabicPeriod"/>
            </a:pPr>
            <a:r>
              <a:rPr lang="en-GB">
                <a:ea typeface="+mn-lt"/>
                <a:cs typeface="+mn-lt"/>
              </a:rPr>
              <a:t>read the Development matters standards </a:t>
            </a:r>
          </a:p>
          <a:p>
            <a:pPr marL="514350" indent="-514350">
              <a:lnSpc>
                <a:spcPct val="120000"/>
              </a:lnSpc>
              <a:buAutoNum type="arabicPeriod"/>
            </a:pPr>
            <a:r>
              <a:rPr lang="en-GB">
                <a:ea typeface="+mn-lt"/>
                <a:cs typeface="+mn-lt"/>
              </a:rPr>
              <a:t>select one milestone from each of the seven areas of learning which is appropriate for the group of five children in the reception class. </a:t>
            </a:r>
            <a:endParaRPr lang="en-GB">
              <a:cs typeface="Arial"/>
            </a:endParaRPr>
          </a:p>
          <a:p>
            <a:pPr marL="514350" indent="-514350">
              <a:buAutoNum type="arabicPeriod"/>
            </a:pPr>
            <a:endParaRPr lang="en-GB"/>
          </a:p>
        </p:txBody>
      </p:sp>
      <p:sp>
        <p:nvSpPr>
          <p:cNvPr id="3" name="Footer Placeholder 4">
            <a:extLst>
              <a:ext uri="{FF2B5EF4-FFF2-40B4-BE49-F238E27FC236}">
                <a16:creationId xmlns:a16="http://schemas.microsoft.com/office/drawing/2014/main" id="{B1F5E42D-6932-A844-762E-783ED43BDC0B}"/>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474197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CC301-B162-4F91-A2EA-29D54580B7B0}"/>
              </a:ext>
            </a:extLst>
          </p:cNvPr>
          <p:cNvSpPr>
            <a:spLocks noGrp="1"/>
          </p:cNvSpPr>
          <p:nvPr>
            <p:ph type="sldNum" sz="quarter" idx="11"/>
          </p:nvPr>
        </p:nvSpPr>
        <p:spPr/>
        <p:txBody>
          <a:bodyPr/>
          <a:lstStyle/>
          <a:p>
            <a:fld id="{DA2C159E-F13C-4A85-9A41-E7669D3E0D70}" type="slidenum">
              <a:rPr lang="en-GB" smtClean="0"/>
              <a:pPr/>
              <a:t>72</a:t>
            </a:fld>
            <a:endParaRPr lang="en-GB"/>
          </a:p>
        </p:txBody>
      </p:sp>
      <p:sp>
        <p:nvSpPr>
          <p:cNvPr id="3" name="Title 2">
            <a:extLst>
              <a:ext uri="{FF2B5EF4-FFF2-40B4-BE49-F238E27FC236}">
                <a16:creationId xmlns:a16="http://schemas.microsoft.com/office/drawing/2014/main" id="{1B633C0C-B518-41E2-B72C-5FCB1D618F02}"/>
              </a:ext>
            </a:extLst>
          </p:cNvPr>
          <p:cNvSpPr>
            <a:spLocks noGrp="1"/>
          </p:cNvSpPr>
          <p:nvPr>
            <p:ph type="title"/>
          </p:nvPr>
        </p:nvSpPr>
        <p:spPr>
          <a:xfrm>
            <a:off x="251520" y="411510"/>
            <a:ext cx="8437563" cy="699425"/>
          </a:xfrm>
        </p:spPr>
        <p:txBody>
          <a:bodyPr/>
          <a:lstStyle/>
          <a:p>
            <a:pPr>
              <a:lnSpc>
                <a:spcPct val="120000"/>
              </a:lnSpc>
            </a:pPr>
            <a:r>
              <a:rPr lang="en-GB" sz="3200"/>
              <a:t>Activity: Update IP activity plan v4</a:t>
            </a:r>
            <a:endParaRPr lang="en-GB"/>
          </a:p>
        </p:txBody>
      </p:sp>
      <p:sp>
        <p:nvSpPr>
          <p:cNvPr id="4" name="Text Placeholder 3">
            <a:extLst>
              <a:ext uri="{FF2B5EF4-FFF2-40B4-BE49-F238E27FC236}">
                <a16:creationId xmlns:a16="http://schemas.microsoft.com/office/drawing/2014/main" id="{BE1FB595-E974-4314-AA6D-E61BA14F25FC}"/>
              </a:ext>
            </a:extLst>
          </p:cNvPr>
          <p:cNvSpPr>
            <a:spLocks noGrp="1"/>
          </p:cNvSpPr>
          <p:nvPr>
            <p:ph type="body" sz="quarter" idx="12"/>
          </p:nvPr>
        </p:nvSpPr>
        <p:spPr>
          <a:xfrm>
            <a:off x="251520" y="1130416"/>
            <a:ext cx="8614320" cy="3601574"/>
          </a:xfrm>
        </p:spPr>
        <p:txBody>
          <a:bodyPr vert="horz" lIns="0" tIns="0" rIns="0" bIns="0" rtlCol="0" anchor="t">
            <a:noAutofit/>
          </a:bodyPr>
          <a:lstStyle/>
          <a:p>
            <a:pPr>
              <a:lnSpc>
                <a:spcPct val="120000"/>
              </a:lnSpc>
            </a:pPr>
            <a:r>
              <a:rPr lang="en-GB" sz="2400">
                <a:solidFill>
                  <a:srgbClr val="000000"/>
                </a:solidFill>
                <a:effectLst/>
                <a:latin typeface="Arial" panose="020B0604020202020204" pitchFamily="34" charset="0"/>
                <a:ea typeface="Arial" panose="020B0604020202020204" pitchFamily="34" charset="0"/>
              </a:rPr>
              <a:t>Update the ‘Links to interests’ section of the IP activity plan. </a:t>
            </a:r>
            <a:endParaRPr lang="en-GB" sz="2400">
              <a:cs typeface="Arial"/>
            </a:endParaRPr>
          </a:p>
        </p:txBody>
      </p:sp>
      <p:sp>
        <p:nvSpPr>
          <p:cNvPr id="5" name="Footer Placeholder 4">
            <a:extLst>
              <a:ext uri="{FF2B5EF4-FFF2-40B4-BE49-F238E27FC236}">
                <a16:creationId xmlns:a16="http://schemas.microsoft.com/office/drawing/2014/main" id="{C7C75B00-F0DA-4CFB-A3BB-BAAD355F0D7B}"/>
              </a:ext>
            </a:extLst>
          </p:cNvPr>
          <p:cNvSpPr>
            <a:spLocks noGrp="1"/>
          </p:cNvSpPr>
          <p:nvPr>
            <p:ph type="ftr" sz="quarter" idx="10"/>
          </p:nvPr>
        </p:nvSpPr>
        <p:spPr/>
        <p:txBody>
          <a:bodyPr/>
          <a:lstStyle/>
          <a:p>
            <a:r>
              <a:rPr lang="en-GB" cap="none"/>
              <a:t>Education and Training Foundation</a:t>
            </a:r>
          </a:p>
        </p:txBody>
      </p:sp>
    </p:spTree>
    <p:extLst>
      <p:ext uri="{BB962C8B-B14F-4D97-AF65-F5344CB8AC3E}">
        <p14:creationId xmlns:p14="http://schemas.microsoft.com/office/powerpoint/2010/main" val="1715168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C4280-C7EA-87BC-EA7D-CA2A4C208CBA}"/>
              </a:ext>
            </a:extLst>
          </p:cNvPr>
          <p:cNvSpPr>
            <a:spLocks noGrp="1"/>
          </p:cNvSpPr>
          <p:nvPr>
            <p:ph type="sldNum" sz="quarter" idx="11"/>
          </p:nvPr>
        </p:nvSpPr>
        <p:spPr/>
        <p:txBody>
          <a:bodyPr/>
          <a:lstStyle/>
          <a:p>
            <a:fld id="{DA2C159E-F13C-4A85-9A41-E7669D3E0D70}" type="slidenum">
              <a:rPr lang="en-GB" smtClean="0"/>
              <a:pPr/>
              <a:t>73</a:t>
            </a:fld>
            <a:endParaRPr lang="en-GB"/>
          </a:p>
        </p:txBody>
      </p:sp>
      <p:sp>
        <p:nvSpPr>
          <p:cNvPr id="3" name="Title 2">
            <a:extLst>
              <a:ext uri="{FF2B5EF4-FFF2-40B4-BE49-F238E27FC236}">
                <a16:creationId xmlns:a16="http://schemas.microsoft.com/office/drawing/2014/main" id="{7758EC98-1076-C9CC-69D6-1B903FCBE9B5}"/>
              </a:ext>
            </a:extLst>
          </p:cNvPr>
          <p:cNvSpPr>
            <a:spLocks noGrp="1"/>
          </p:cNvSpPr>
          <p:nvPr>
            <p:ph type="title"/>
          </p:nvPr>
        </p:nvSpPr>
        <p:spPr>
          <a:xfrm>
            <a:off x="232950" y="380529"/>
            <a:ext cx="8437563" cy="699425"/>
          </a:xfrm>
        </p:spPr>
        <p:txBody>
          <a:bodyPr>
            <a:normAutofit/>
          </a:bodyPr>
          <a:lstStyle/>
          <a:p>
            <a:r>
              <a:rPr lang="en-US" sz="3400">
                <a:cs typeface="Arial"/>
              </a:rPr>
              <a:t>Plenary: Peer review of interests</a:t>
            </a:r>
            <a:endParaRPr lang="en-US" sz="3400"/>
          </a:p>
        </p:txBody>
      </p:sp>
      <p:sp>
        <p:nvSpPr>
          <p:cNvPr id="4" name="Text Placeholder 3">
            <a:extLst>
              <a:ext uri="{FF2B5EF4-FFF2-40B4-BE49-F238E27FC236}">
                <a16:creationId xmlns:a16="http://schemas.microsoft.com/office/drawing/2014/main" id="{C86130D8-A3CB-9C26-4F42-CD856DA6E383}"/>
              </a:ext>
            </a:extLst>
          </p:cNvPr>
          <p:cNvSpPr>
            <a:spLocks noGrp="1"/>
          </p:cNvSpPr>
          <p:nvPr>
            <p:ph type="body" sz="quarter" idx="12"/>
          </p:nvPr>
        </p:nvSpPr>
        <p:spPr/>
        <p:txBody>
          <a:bodyPr vert="horz" lIns="0" tIns="0" rIns="0" bIns="0" rtlCol="0" anchor="t">
            <a:noAutofit/>
          </a:bodyPr>
          <a:lstStyle/>
          <a:p>
            <a:pPr>
              <a:lnSpc>
                <a:spcPct val="120000"/>
              </a:lnSpc>
            </a:pPr>
            <a:r>
              <a:rPr lang="en-US">
                <a:cs typeface="Arial"/>
              </a:rPr>
              <a:t>In pairs, discuss what has changed in the updated IP activity plan ‘Links to interests’ section and how the section meets the IP child’s interests. </a:t>
            </a:r>
          </a:p>
          <a:p>
            <a:pPr>
              <a:lnSpc>
                <a:spcPct val="120000"/>
              </a:lnSpc>
            </a:pPr>
            <a:endParaRPr lang="en-US">
              <a:cs typeface="Arial"/>
            </a:endParaRPr>
          </a:p>
          <a:p>
            <a:pPr>
              <a:lnSpc>
                <a:spcPct val="120000"/>
              </a:lnSpc>
            </a:pPr>
            <a:r>
              <a:rPr lang="en-US">
                <a:cs typeface="Arial"/>
              </a:rPr>
              <a:t>Peer review and feedback about the updated IP activity plan ‘Links to interests’ section. </a:t>
            </a:r>
          </a:p>
          <a:p>
            <a:endParaRPr lang="en-US">
              <a:cs typeface="Arial"/>
            </a:endParaRPr>
          </a:p>
        </p:txBody>
      </p:sp>
      <p:sp>
        <p:nvSpPr>
          <p:cNvPr id="6" name="Footer Placeholder 4">
            <a:extLst>
              <a:ext uri="{FF2B5EF4-FFF2-40B4-BE49-F238E27FC236}">
                <a16:creationId xmlns:a16="http://schemas.microsoft.com/office/drawing/2014/main" id="{E8A279EC-03C2-0436-803C-71045313B74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068905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43554B-3FCB-4D79-8067-FE2A540E91D3}"/>
              </a:ext>
            </a:extLst>
          </p:cNvPr>
          <p:cNvSpPr>
            <a:spLocks noGrp="1"/>
          </p:cNvSpPr>
          <p:nvPr>
            <p:ph type="sldNum" sz="quarter" idx="11"/>
          </p:nvPr>
        </p:nvSpPr>
        <p:spPr/>
        <p:txBody>
          <a:bodyPr/>
          <a:lstStyle/>
          <a:p>
            <a:fld id="{DA2C159E-F13C-4A85-9A41-E7669D3E0D70}" type="slidenum">
              <a:rPr lang="en-GB" smtClean="0"/>
              <a:pPr/>
              <a:t>74</a:t>
            </a:fld>
            <a:endParaRPr lang="en-GB"/>
          </a:p>
        </p:txBody>
      </p:sp>
      <p:sp>
        <p:nvSpPr>
          <p:cNvPr id="3" name="Title 2">
            <a:extLst>
              <a:ext uri="{FF2B5EF4-FFF2-40B4-BE49-F238E27FC236}">
                <a16:creationId xmlns:a16="http://schemas.microsoft.com/office/drawing/2014/main" id="{0912A2D9-6592-4CF3-AB80-DE57496B0EC5}"/>
              </a:ext>
            </a:extLst>
          </p:cNvPr>
          <p:cNvSpPr>
            <a:spLocks noGrp="1"/>
          </p:cNvSpPr>
          <p:nvPr>
            <p:ph type="title"/>
          </p:nvPr>
        </p:nvSpPr>
        <p:spPr>
          <a:xfrm>
            <a:off x="232950" y="528870"/>
            <a:ext cx="8437563" cy="699425"/>
          </a:xfrm>
        </p:spPr>
        <p:txBody>
          <a:bodyPr>
            <a:normAutofit/>
          </a:bodyPr>
          <a:lstStyle/>
          <a:p>
            <a:r>
              <a:rPr lang="en-GB" sz="3200"/>
              <a:t>Next steps</a:t>
            </a:r>
          </a:p>
        </p:txBody>
      </p:sp>
      <p:sp>
        <p:nvSpPr>
          <p:cNvPr id="4" name="Text Placeholder 3">
            <a:extLst>
              <a:ext uri="{FF2B5EF4-FFF2-40B4-BE49-F238E27FC236}">
                <a16:creationId xmlns:a16="http://schemas.microsoft.com/office/drawing/2014/main" id="{EBF87881-ED98-4153-AAB7-5D7B156E6C8E}"/>
              </a:ext>
            </a:extLst>
          </p:cNvPr>
          <p:cNvSpPr>
            <a:spLocks noGrp="1"/>
          </p:cNvSpPr>
          <p:nvPr>
            <p:ph type="body" sz="quarter" idx="12"/>
          </p:nvPr>
        </p:nvSpPr>
        <p:spPr>
          <a:xfrm>
            <a:off x="232950" y="1336920"/>
            <a:ext cx="7667625" cy="1585350"/>
          </a:xfrm>
        </p:spPr>
        <p:txBody>
          <a:bodyPr vert="horz" lIns="0" tIns="0" rIns="0" bIns="0" rtlCol="0" anchor="t">
            <a:noAutofit/>
          </a:bodyPr>
          <a:lstStyle/>
          <a:p>
            <a:pPr>
              <a:lnSpc>
                <a:spcPct val="120000"/>
              </a:lnSpc>
            </a:pPr>
            <a:r>
              <a:rPr lang="en-US" sz="2400">
                <a:cs typeface="Arial"/>
              </a:rPr>
              <a:t>Discuss with your IP mentor the ways you could incorporate childrens’ interests. </a:t>
            </a:r>
          </a:p>
          <a:p>
            <a:pPr>
              <a:lnSpc>
                <a:spcPct val="120000"/>
              </a:lnSpc>
              <a:spcAft>
                <a:spcPts val="0"/>
              </a:spcAft>
            </a:pPr>
            <a:r>
              <a:rPr lang="en-GB" sz="2400">
                <a:effectLst/>
                <a:ea typeface="Calibri" panose="020F0502020204030204" pitchFamily="34" charset="0"/>
                <a:cs typeface="Arial" panose="020B0604020202020204" pitchFamily="34" charset="0"/>
              </a:rPr>
              <a:t> </a:t>
            </a:r>
          </a:p>
          <a:p>
            <a:pPr>
              <a:lnSpc>
                <a:spcPct val="120000"/>
              </a:lnSpc>
            </a:pPr>
            <a:r>
              <a:rPr lang="en-GB" sz="2400">
                <a:solidFill>
                  <a:srgbClr val="000000"/>
                </a:solidFill>
                <a:effectLst/>
                <a:ea typeface="Arial" panose="020B0604020202020204" pitchFamily="34" charset="0"/>
              </a:rPr>
              <a:t>Update the digital version of the IP activity plan.</a:t>
            </a:r>
            <a:r>
              <a:rPr lang="en-GB" sz="2400">
                <a:effectLst/>
              </a:rPr>
              <a:t> </a:t>
            </a:r>
            <a:r>
              <a:rPr lang="en-GB" sz="2400">
                <a:solidFill>
                  <a:srgbClr val="000000"/>
                </a:solidFill>
                <a:cs typeface="Arial"/>
              </a:rPr>
              <a:t> </a:t>
            </a:r>
            <a:endParaRPr lang="en-GB" sz="2400">
              <a:cs typeface="Arial"/>
            </a:endParaRPr>
          </a:p>
        </p:txBody>
      </p:sp>
      <p:sp>
        <p:nvSpPr>
          <p:cNvPr id="6" name="Footer Placeholder 4">
            <a:extLst>
              <a:ext uri="{FF2B5EF4-FFF2-40B4-BE49-F238E27FC236}">
                <a16:creationId xmlns:a16="http://schemas.microsoft.com/office/drawing/2014/main" id="{96F53C35-E53D-963A-A09B-61B3091122D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863315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Open-ended resources</a:t>
            </a:r>
          </a:p>
        </p:txBody>
      </p:sp>
    </p:spTree>
    <p:extLst>
      <p:ext uri="{BB962C8B-B14F-4D97-AF65-F5344CB8AC3E}">
        <p14:creationId xmlns:p14="http://schemas.microsoft.com/office/powerpoint/2010/main" val="1286883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BD87D4-1E72-4734-8743-182559245ED2}"/>
              </a:ext>
            </a:extLst>
          </p:cNvPr>
          <p:cNvSpPr>
            <a:spLocks noGrp="1"/>
          </p:cNvSpPr>
          <p:nvPr>
            <p:ph type="sldNum" sz="quarter" idx="11"/>
          </p:nvPr>
        </p:nvSpPr>
        <p:spPr/>
        <p:txBody>
          <a:bodyPr/>
          <a:lstStyle/>
          <a:p>
            <a:fld id="{DA2C159E-F13C-4A85-9A41-E7669D3E0D70}" type="slidenum">
              <a:rPr lang="en-GB" smtClean="0"/>
              <a:pPr/>
              <a:t>76</a:t>
            </a:fld>
            <a:endParaRPr lang="en-GB"/>
          </a:p>
        </p:txBody>
      </p:sp>
      <p:sp>
        <p:nvSpPr>
          <p:cNvPr id="3" name="Title 2">
            <a:extLst>
              <a:ext uri="{FF2B5EF4-FFF2-40B4-BE49-F238E27FC236}">
                <a16:creationId xmlns:a16="http://schemas.microsoft.com/office/drawing/2014/main" id="{B2ADF4B2-BD91-4444-A882-7F49573846AA}"/>
              </a:ext>
            </a:extLst>
          </p:cNvPr>
          <p:cNvSpPr>
            <a:spLocks noGrp="1"/>
          </p:cNvSpPr>
          <p:nvPr>
            <p:ph type="title"/>
          </p:nvPr>
        </p:nvSpPr>
        <p:spPr>
          <a:xfrm>
            <a:off x="234000" y="474198"/>
            <a:ext cx="8437563" cy="699425"/>
          </a:xfrm>
        </p:spPr>
        <p:txBody>
          <a:bodyPr>
            <a:normAutofit/>
          </a:bodyPr>
          <a:lstStyle/>
          <a:p>
            <a:r>
              <a:rPr lang="en-GB" sz="3200"/>
              <a:t>Open-ended resources</a:t>
            </a:r>
          </a:p>
        </p:txBody>
      </p:sp>
      <p:sp>
        <p:nvSpPr>
          <p:cNvPr id="4" name="Text Placeholder 3">
            <a:extLst>
              <a:ext uri="{FF2B5EF4-FFF2-40B4-BE49-F238E27FC236}">
                <a16:creationId xmlns:a16="http://schemas.microsoft.com/office/drawing/2014/main" id="{8E39341A-A450-4761-8A6C-22DC5A489E84}"/>
              </a:ext>
            </a:extLst>
          </p:cNvPr>
          <p:cNvSpPr>
            <a:spLocks noGrp="1"/>
          </p:cNvSpPr>
          <p:nvPr>
            <p:ph type="body" sz="quarter" idx="12"/>
          </p:nvPr>
        </p:nvSpPr>
        <p:spPr>
          <a:xfrm>
            <a:off x="288751" y="1173623"/>
            <a:ext cx="7667625" cy="1962540"/>
          </a:xfrm>
        </p:spPr>
        <p:txBody>
          <a:bodyPr/>
          <a:lstStyle/>
          <a:p>
            <a:pPr>
              <a:lnSpc>
                <a:spcPct val="120000"/>
              </a:lnSpc>
            </a:pPr>
            <a:r>
              <a:rPr lang="en-US" sz="2400" u="none" spc="0">
                <a:solidFill>
                  <a:srgbClr val="000000">
                    <a:alpha val="100000"/>
                  </a:srgbClr>
                </a:solidFill>
                <a:latin typeface="Arial"/>
              </a:rPr>
              <a:t>Open-ended resources refer to materials that can be used in various ways without a set outcome. These resources encourage children to explore, experiment and engage in open-ended play and learning experiences. Open-ended resources promote imaginative play and holistic development in children.</a:t>
            </a:r>
            <a:endParaRPr lang="en-GB" sz="2400"/>
          </a:p>
        </p:txBody>
      </p:sp>
      <p:sp>
        <p:nvSpPr>
          <p:cNvPr id="6" name="Footer Placeholder 4">
            <a:extLst>
              <a:ext uri="{FF2B5EF4-FFF2-40B4-BE49-F238E27FC236}">
                <a16:creationId xmlns:a16="http://schemas.microsoft.com/office/drawing/2014/main" id="{7EB968EA-09E5-CAE8-F60B-0833B4D048D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380735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FE511-6832-4971-B00A-1F4A18152634}"/>
              </a:ext>
            </a:extLst>
          </p:cNvPr>
          <p:cNvSpPr>
            <a:spLocks noGrp="1"/>
          </p:cNvSpPr>
          <p:nvPr>
            <p:ph type="sldNum" sz="quarter" idx="11"/>
          </p:nvPr>
        </p:nvSpPr>
        <p:spPr/>
        <p:txBody>
          <a:bodyPr/>
          <a:lstStyle/>
          <a:p>
            <a:fld id="{DA2C159E-F13C-4A85-9A41-E7669D3E0D70}" type="slidenum">
              <a:rPr lang="en-GB" smtClean="0"/>
              <a:pPr/>
              <a:t>77</a:t>
            </a:fld>
            <a:endParaRPr lang="en-GB"/>
          </a:p>
        </p:txBody>
      </p:sp>
      <p:sp>
        <p:nvSpPr>
          <p:cNvPr id="3" name="Title 2">
            <a:extLst>
              <a:ext uri="{FF2B5EF4-FFF2-40B4-BE49-F238E27FC236}">
                <a16:creationId xmlns:a16="http://schemas.microsoft.com/office/drawing/2014/main" id="{CBAF5494-0F66-4DD6-8737-38167AF5B935}"/>
              </a:ext>
            </a:extLst>
          </p:cNvPr>
          <p:cNvSpPr>
            <a:spLocks noGrp="1"/>
          </p:cNvSpPr>
          <p:nvPr>
            <p:ph type="title"/>
          </p:nvPr>
        </p:nvSpPr>
        <p:spPr>
          <a:xfrm>
            <a:off x="234000" y="439416"/>
            <a:ext cx="8437563" cy="639876"/>
          </a:xfrm>
        </p:spPr>
        <p:txBody>
          <a:bodyPr>
            <a:normAutofit/>
          </a:bodyPr>
          <a:lstStyle/>
          <a:p>
            <a:r>
              <a:rPr lang="en-GB" sz="3200"/>
              <a:t>Activity: Open-ended resources definition </a:t>
            </a:r>
          </a:p>
        </p:txBody>
      </p:sp>
      <p:sp>
        <p:nvSpPr>
          <p:cNvPr id="4" name="Text Placeholder 3">
            <a:extLst>
              <a:ext uri="{FF2B5EF4-FFF2-40B4-BE49-F238E27FC236}">
                <a16:creationId xmlns:a16="http://schemas.microsoft.com/office/drawing/2014/main" id="{529EFA51-BD0A-42A3-A5BE-38510E2A57BD}"/>
              </a:ext>
            </a:extLst>
          </p:cNvPr>
          <p:cNvSpPr>
            <a:spLocks noGrp="1"/>
          </p:cNvSpPr>
          <p:nvPr>
            <p:ph type="body" sz="quarter" idx="12"/>
          </p:nvPr>
        </p:nvSpPr>
        <p:spPr>
          <a:xfrm>
            <a:off x="288751" y="1457556"/>
            <a:ext cx="7667625" cy="1102401"/>
          </a:xfrm>
        </p:spPr>
        <p:txBody>
          <a:bodyPr vert="horz" lIns="0" tIns="0" rIns="0" bIns="0" rtlCol="0" anchor="t">
            <a:noAutofit/>
          </a:bodyPr>
          <a:lstStyle/>
          <a:p>
            <a:pPr>
              <a:lnSpc>
                <a:spcPct val="120000"/>
              </a:lnSpc>
            </a:pPr>
            <a:r>
              <a:rPr lang="en-GB" sz="2400"/>
              <a:t>Individually, write a definition of “open-ended resources” and put it at the front of the classroom. </a:t>
            </a:r>
            <a:endParaRPr lang="en-GB" sz="2400">
              <a:cs typeface="Arial"/>
            </a:endParaRPr>
          </a:p>
        </p:txBody>
      </p:sp>
      <p:sp>
        <p:nvSpPr>
          <p:cNvPr id="6" name="Footer Placeholder 4">
            <a:extLst>
              <a:ext uri="{FF2B5EF4-FFF2-40B4-BE49-F238E27FC236}">
                <a16:creationId xmlns:a16="http://schemas.microsoft.com/office/drawing/2014/main" id="{F3E697BE-B0F7-918F-919B-F436826E864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06782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12899-6BCA-6614-36A8-7CFE7CF8EF0D}"/>
              </a:ext>
            </a:extLst>
          </p:cNvPr>
          <p:cNvSpPr>
            <a:spLocks noGrp="1"/>
          </p:cNvSpPr>
          <p:nvPr>
            <p:ph type="sldNum" sz="quarter" idx="11"/>
          </p:nvPr>
        </p:nvSpPr>
        <p:spPr/>
        <p:txBody>
          <a:bodyPr/>
          <a:lstStyle/>
          <a:p>
            <a:fld id="{DA2C159E-F13C-4A85-9A41-E7669D3E0D70}" type="slidenum">
              <a:rPr lang="en-GB" smtClean="0"/>
              <a:pPr/>
              <a:t>78</a:t>
            </a:fld>
            <a:endParaRPr lang="en-GB"/>
          </a:p>
        </p:txBody>
      </p:sp>
      <p:sp>
        <p:nvSpPr>
          <p:cNvPr id="3" name="Title 2">
            <a:extLst>
              <a:ext uri="{FF2B5EF4-FFF2-40B4-BE49-F238E27FC236}">
                <a16:creationId xmlns:a16="http://schemas.microsoft.com/office/drawing/2014/main" id="{372EF537-30E9-F5BB-8DBD-9237ED2004E7}"/>
              </a:ext>
            </a:extLst>
          </p:cNvPr>
          <p:cNvSpPr>
            <a:spLocks noGrp="1"/>
          </p:cNvSpPr>
          <p:nvPr>
            <p:ph type="title"/>
          </p:nvPr>
        </p:nvSpPr>
        <p:spPr>
          <a:xfrm>
            <a:off x="341109" y="407844"/>
            <a:ext cx="8437563" cy="699425"/>
          </a:xfrm>
        </p:spPr>
        <p:txBody>
          <a:bodyPr>
            <a:normAutofit/>
          </a:bodyPr>
          <a:lstStyle/>
          <a:p>
            <a:r>
              <a:rPr lang="en-US" sz="3200"/>
              <a:t>Activity: Using open-ended resources</a:t>
            </a:r>
          </a:p>
        </p:txBody>
      </p:sp>
      <p:sp>
        <p:nvSpPr>
          <p:cNvPr id="4" name="Text Placeholder 3">
            <a:extLst>
              <a:ext uri="{FF2B5EF4-FFF2-40B4-BE49-F238E27FC236}">
                <a16:creationId xmlns:a16="http://schemas.microsoft.com/office/drawing/2014/main" id="{FD92041F-B387-19A7-8C32-E89DF547FFF0}"/>
              </a:ext>
            </a:extLst>
          </p:cNvPr>
          <p:cNvSpPr>
            <a:spLocks noGrp="1"/>
          </p:cNvSpPr>
          <p:nvPr>
            <p:ph type="body" sz="quarter" idx="12"/>
          </p:nvPr>
        </p:nvSpPr>
        <p:spPr>
          <a:xfrm>
            <a:off x="365328" y="949325"/>
            <a:ext cx="8045780" cy="3601574"/>
          </a:xfrm>
        </p:spPr>
        <p:txBody>
          <a:bodyPr/>
          <a:lstStyle/>
          <a:p>
            <a:r>
              <a:rPr lang="en-US" sz="2400"/>
              <a:t>In pairs, </a:t>
            </a:r>
          </a:p>
          <a:p>
            <a:pPr marL="457200" indent="-457200">
              <a:buAutoNum type="arabicPeriod"/>
            </a:pPr>
            <a:r>
              <a:rPr lang="en-US" sz="2400"/>
              <a:t>carry out the role-play activity, taking turns to be the child and the practitioner </a:t>
            </a:r>
          </a:p>
          <a:p>
            <a:pPr marL="457200" indent="-457200">
              <a:buAutoNum type="arabicPeriod"/>
            </a:pPr>
            <a:r>
              <a:rPr lang="en-US" sz="2400"/>
              <a:t>evaluate how well using open-ended resources would support the development of a child’s mathematical counting skills 1-5 </a:t>
            </a:r>
          </a:p>
          <a:p>
            <a:pPr marL="457200" indent="-457200">
              <a:buAutoNum type="arabicPeriod"/>
            </a:pPr>
            <a:r>
              <a:rPr lang="en-US" sz="2400"/>
              <a:t>research alternative open-ended resources to support the development of a child’s mathematical counting skills 1-5</a:t>
            </a:r>
          </a:p>
          <a:p>
            <a:pPr marL="457200" indent="-457200">
              <a:buAutoNum type="arabicPeriod"/>
            </a:pPr>
            <a:r>
              <a:rPr lang="en-US" sz="2400"/>
              <a:t>discuss your evaluation and research with another pair. </a:t>
            </a:r>
          </a:p>
          <a:p>
            <a:pPr marL="457200" indent="-457200">
              <a:buAutoNum type="arabicPeriod"/>
            </a:pPr>
            <a:endParaRPr lang="en-US" sz="2400"/>
          </a:p>
        </p:txBody>
      </p:sp>
      <p:sp>
        <p:nvSpPr>
          <p:cNvPr id="6" name="Footer Placeholder 4">
            <a:extLst>
              <a:ext uri="{FF2B5EF4-FFF2-40B4-BE49-F238E27FC236}">
                <a16:creationId xmlns:a16="http://schemas.microsoft.com/office/drawing/2014/main" id="{0418C3EB-66FB-A45C-DAD8-38BC5A3984D8}"/>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412991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E216BB-DDE8-4A43-BFD0-3E9C9E4BB945}"/>
              </a:ext>
            </a:extLst>
          </p:cNvPr>
          <p:cNvSpPr>
            <a:spLocks noGrp="1"/>
          </p:cNvSpPr>
          <p:nvPr>
            <p:ph type="sldNum" sz="quarter" idx="11"/>
          </p:nvPr>
        </p:nvSpPr>
        <p:spPr/>
        <p:txBody>
          <a:bodyPr/>
          <a:lstStyle/>
          <a:p>
            <a:fld id="{DA2C159E-F13C-4A85-9A41-E7669D3E0D70}" type="slidenum">
              <a:rPr lang="en-GB" smtClean="0"/>
              <a:pPr/>
              <a:t>79</a:t>
            </a:fld>
            <a:endParaRPr lang="en-GB"/>
          </a:p>
        </p:txBody>
      </p:sp>
      <p:sp>
        <p:nvSpPr>
          <p:cNvPr id="6" name="TextBox 5">
            <a:extLst>
              <a:ext uri="{FF2B5EF4-FFF2-40B4-BE49-F238E27FC236}">
                <a16:creationId xmlns:a16="http://schemas.microsoft.com/office/drawing/2014/main" id="{0AE6F110-F523-59B8-CED8-39A36C9C76ED}"/>
              </a:ext>
            </a:extLst>
          </p:cNvPr>
          <p:cNvSpPr txBox="1"/>
          <p:nvPr/>
        </p:nvSpPr>
        <p:spPr>
          <a:xfrm>
            <a:off x="372341" y="295847"/>
            <a:ext cx="8771659"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Types of open-ended resources </a:t>
            </a:r>
            <a:endParaRPr lang="en-US" sz="3200" b="1"/>
          </a:p>
        </p:txBody>
      </p:sp>
      <p:sp>
        <p:nvSpPr>
          <p:cNvPr id="7" name="Text Placeholder 6">
            <a:extLst>
              <a:ext uri="{FF2B5EF4-FFF2-40B4-BE49-F238E27FC236}">
                <a16:creationId xmlns:a16="http://schemas.microsoft.com/office/drawing/2014/main" id="{45A0C31B-3938-02FD-C8F1-4D6170FFA753}"/>
              </a:ext>
            </a:extLst>
          </p:cNvPr>
          <p:cNvSpPr>
            <a:spLocks noGrp="1"/>
          </p:cNvSpPr>
          <p:nvPr>
            <p:ph type="body" sz="quarter" idx="12"/>
          </p:nvPr>
        </p:nvSpPr>
        <p:spPr>
          <a:xfrm>
            <a:off x="496642" y="999857"/>
            <a:ext cx="7686376" cy="3601574"/>
          </a:xfrm>
        </p:spPr>
        <p:txBody>
          <a:bodyPr vert="horz" lIns="0" tIns="0" rIns="0" bIns="0" rtlCol="0" anchor="t">
            <a:noAutofit/>
          </a:bodyPr>
          <a:lstStyle/>
          <a:p>
            <a:pPr indent="-457200">
              <a:lnSpc>
                <a:spcPct val="120000"/>
              </a:lnSpc>
              <a:buChar char="•"/>
            </a:pPr>
            <a:r>
              <a:rPr lang="en-US" sz="2400">
                <a:ea typeface="+mn-lt"/>
                <a:cs typeface="+mn-lt"/>
              </a:rPr>
              <a:t>Acorns</a:t>
            </a:r>
            <a:endParaRPr lang="en-US" sz="2400">
              <a:cs typeface="Arial"/>
            </a:endParaRPr>
          </a:p>
          <a:p>
            <a:pPr indent="-457200">
              <a:lnSpc>
                <a:spcPct val="120000"/>
              </a:lnSpc>
              <a:buChar char="•"/>
            </a:pPr>
            <a:r>
              <a:rPr lang="en-US" sz="2400">
                <a:ea typeface="+mn-lt"/>
                <a:cs typeface="+mn-lt"/>
              </a:rPr>
              <a:t>Nuts and bolts </a:t>
            </a:r>
            <a:endParaRPr lang="en-US" sz="2400">
              <a:cs typeface="Arial"/>
            </a:endParaRPr>
          </a:p>
          <a:p>
            <a:pPr indent="-457200">
              <a:lnSpc>
                <a:spcPct val="120000"/>
              </a:lnSpc>
              <a:buChar char="•"/>
            </a:pPr>
            <a:r>
              <a:rPr lang="en-US" sz="2400">
                <a:ea typeface="+mn-lt"/>
                <a:cs typeface="+mn-lt"/>
              </a:rPr>
              <a:t>Playdough</a:t>
            </a:r>
            <a:endParaRPr lang="en-US" sz="2400">
              <a:cs typeface="Arial"/>
            </a:endParaRPr>
          </a:p>
          <a:p>
            <a:pPr indent="-457200">
              <a:lnSpc>
                <a:spcPct val="120000"/>
              </a:lnSpc>
              <a:buChar char="•"/>
            </a:pPr>
            <a:r>
              <a:rPr lang="en-US" sz="2400">
                <a:ea typeface="+mn-lt"/>
                <a:cs typeface="+mn-lt"/>
              </a:rPr>
              <a:t>Cardboard box </a:t>
            </a:r>
            <a:endParaRPr lang="en-US" sz="2400">
              <a:cs typeface="Arial"/>
            </a:endParaRPr>
          </a:p>
          <a:p>
            <a:pPr indent="-457200">
              <a:lnSpc>
                <a:spcPct val="120000"/>
              </a:lnSpc>
              <a:buChar char="•"/>
            </a:pPr>
            <a:r>
              <a:rPr lang="en-US" sz="2400">
                <a:ea typeface="+mn-lt"/>
                <a:cs typeface="+mn-lt"/>
              </a:rPr>
              <a:t>Pebbles or stones </a:t>
            </a:r>
            <a:endParaRPr lang="en-US" sz="2400">
              <a:cs typeface="Arial"/>
            </a:endParaRPr>
          </a:p>
          <a:p>
            <a:pPr indent="-457200">
              <a:lnSpc>
                <a:spcPct val="120000"/>
              </a:lnSpc>
              <a:buChar char="•"/>
            </a:pPr>
            <a:r>
              <a:rPr lang="en-US" sz="2400">
                <a:ea typeface="+mn-lt"/>
                <a:cs typeface="+mn-lt"/>
              </a:rPr>
              <a:t>Pom-poms</a:t>
            </a:r>
            <a:endParaRPr lang="en-US" sz="2400">
              <a:cs typeface="Arial"/>
            </a:endParaRPr>
          </a:p>
          <a:p>
            <a:pPr indent="-457200">
              <a:lnSpc>
                <a:spcPct val="120000"/>
              </a:lnSpc>
              <a:buChar char="•"/>
            </a:pPr>
            <a:r>
              <a:rPr lang="en-US" sz="2400">
                <a:ea typeface="+mn-lt"/>
                <a:cs typeface="+mn-lt"/>
              </a:rPr>
              <a:t>Bottle tops</a:t>
            </a:r>
            <a:endParaRPr lang="en-US" sz="2400">
              <a:cs typeface="Arial"/>
            </a:endParaRPr>
          </a:p>
          <a:p>
            <a:pPr>
              <a:lnSpc>
                <a:spcPct val="100000"/>
              </a:lnSpc>
            </a:pPr>
            <a:endParaRPr lang="en-US">
              <a:cs typeface="Arial"/>
            </a:endParaRPr>
          </a:p>
        </p:txBody>
      </p:sp>
      <p:sp>
        <p:nvSpPr>
          <p:cNvPr id="3" name="Footer Placeholder 4">
            <a:extLst>
              <a:ext uri="{FF2B5EF4-FFF2-40B4-BE49-F238E27FC236}">
                <a16:creationId xmlns:a16="http://schemas.microsoft.com/office/drawing/2014/main" id="{FB813317-5A56-9703-0196-E4C04696AF77}"/>
              </a:ext>
            </a:extLst>
          </p:cNvPr>
          <p:cNvSpPr txBox="1">
            <a:spLocks/>
          </p:cNvSpPr>
          <p:nvPr/>
        </p:nvSpPr>
        <p:spPr>
          <a:xfrm>
            <a:off x="234000" y="4767263"/>
            <a:ext cx="7686376" cy="273844"/>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cap="none"/>
              <a:t>Education and Training Foundation</a:t>
            </a:r>
          </a:p>
        </p:txBody>
      </p:sp>
      <p:sp>
        <p:nvSpPr>
          <p:cNvPr id="5" name="Footer Placeholder 4">
            <a:extLst>
              <a:ext uri="{FF2B5EF4-FFF2-40B4-BE49-F238E27FC236}">
                <a16:creationId xmlns:a16="http://schemas.microsoft.com/office/drawing/2014/main" id="{E19BDE1F-3565-459A-97CF-B9AC6DDF711A}"/>
              </a:ext>
            </a:extLst>
          </p:cNvPr>
          <p:cNvSpPr>
            <a:spLocks noGrp="1"/>
          </p:cNvSpPr>
          <p:nvPr>
            <p:ph type="ftr" sz="quarter" idx="10"/>
          </p:nvPr>
        </p:nvSpPr>
        <p:spPr>
          <a:xfrm>
            <a:off x="1183098" y="6155192"/>
            <a:ext cx="7686376" cy="273844"/>
          </a:xfrm>
        </p:spPr>
        <p:txBody>
          <a:bodyPr/>
          <a:lstStyle/>
          <a:p>
            <a:r>
              <a:rPr lang="en-GB"/>
              <a:t>Education &amp; Training Foundation</a:t>
            </a:r>
          </a:p>
        </p:txBody>
      </p:sp>
    </p:spTree>
    <p:extLst>
      <p:ext uri="{BB962C8B-B14F-4D97-AF65-F5344CB8AC3E}">
        <p14:creationId xmlns:p14="http://schemas.microsoft.com/office/powerpoint/2010/main" val="58841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FF7F-A5AE-CD52-E0D4-90A741D08D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32EB27-9B09-6AC6-615B-C24CDE1A82D1}"/>
              </a:ext>
            </a:extLst>
          </p:cNvPr>
          <p:cNvSpPr>
            <a:spLocks noGrp="1"/>
          </p:cNvSpPr>
          <p:nvPr>
            <p:ph type="title"/>
          </p:nvPr>
        </p:nvSpPr>
        <p:spPr>
          <a:xfrm>
            <a:off x="250132" y="411510"/>
            <a:ext cx="8437563" cy="699425"/>
          </a:xfrm>
        </p:spPr>
        <p:txBody>
          <a:bodyPr>
            <a:normAutofit/>
          </a:bodyPr>
          <a:lstStyle/>
          <a:p>
            <a:pPr>
              <a:lnSpc>
                <a:spcPct val="120000"/>
              </a:lnSpc>
            </a:pPr>
            <a:r>
              <a:rPr lang="en-US" sz="3200">
                <a:cs typeface="Arial"/>
              </a:rPr>
              <a:t>Next steps</a:t>
            </a:r>
            <a:endParaRPr lang="en-US" sz="3200"/>
          </a:p>
        </p:txBody>
      </p:sp>
      <p:sp>
        <p:nvSpPr>
          <p:cNvPr id="4" name="Text Placeholder 3">
            <a:extLst>
              <a:ext uri="{FF2B5EF4-FFF2-40B4-BE49-F238E27FC236}">
                <a16:creationId xmlns:a16="http://schemas.microsoft.com/office/drawing/2014/main" id="{61F51B5B-8845-F160-AF88-EEA9785B7CAB}"/>
              </a:ext>
            </a:extLst>
          </p:cNvPr>
          <p:cNvSpPr>
            <a:spLocks noGrp="1"/>
          </p:cNvSpPr>
          <p:nvPr>
            <p:ph type="body" sz="quarter" idx="12"/>
          </p:nvPr>
        </p:nvSpPr>
        <p:spPr>
          <a:xfrm>
            <a:off x="278160" y="1110935"/>
            <a:ext cx="8615708" cy="1155154"/>
          </a:xfrm>
        </p:spPr>
        <p:txBody>
          <a:bodyPr vert="horz" lIns="0" tIns="0" rIns="0" bIns="0" rtlCol="0" anchor="t">
            <a:noAutofit/>
          </a:bodyPr>
          <a:lstStyle/>
          <a:p>
            <a:pPr>
              <a:lnSpc>
                <a:spcPct val="120000"/>
              </a:lnSpc>
            </a:pPr>
            <a:r>
              <a:rPr lang="en-US" sz="2400">
                <a:cs typeface="Arial"/>
              </a:rPr>
              <a:t>Bring in a daily activity plan that is used at your IP.</a:t>
            </a:r>
          </a:p>
          <a:p>
            <a:pPr>
              <a:lnSpc>
                <a:spcPct val="120000"/>
              </a:lnSpc>
            </a:pPr>
            <a:endParaRPr lang="en-US" sz="2400">
              <a:cs typeface="Arial"/>
            </a:endParaRPr>
          </a:p>
        </p:txBody>
      </p:sp>
      <p:sp>
        <p:nvSpPr>
          <p:cNvPr id="5" name="Footer Placeholder 4">
            <a:extLst>
              <a:ext uri="{FF2B5EF4-FFF2-40B4-BE49-F238E27FC236}">
                <a16:creationId xmlns:a16="http://schemas.microsoft.com/office/drawing/2014/main" id="{342B1799-AA72-ACF1-8E06-AE17083FCE51}"/>
              </a:ext>
            </a:extLst>
          </p:cNvPr>
          <p:cNvSpPr>
            <a:spLocks noGrp="1"/>
          </p:cNvSpPr>
          <p:nvPr>
            <p:ph type="ftr" sz="quarter" idx="10"/>
          </p:nvPr>
        </p:nvSpPr>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ABFB3FB1-AA99-85DE-786E-259ED3B6249F}"/>
              </a:ext>
            </a:extLst>
          </p:cNvPr>
          <p:cNvSpPr>
            <a:spLocks noGrp="1"/>
          </p:cNvSpPr>
          <p:nvPr>
            <p:ph type="sldNum" sz="quarter" idx="11"/>
          </p:nvPr>
        </p:nvSpPr>
        <p:spPr/>
        <p:txBody>
          <a:bodyPr/>
          <a:lstStyle/>
          <a:p>
            <a:fld id="{DA2C159E-F13C-4A85-9A41-E7669D3E0D70}" type="slidenum">
              <a:rPr lang="en-GB" smtClean="0"/>
              <a:pPr/>
              <a:t>8</a:t>
            </a:fld>
            <a:endParaRPr lang="en-GB"/>
          </a:p>
        </p:txBody>
      </p:sp>
    </p:spTree>
    <p:extLst>
      <p:ext uri="{BB962C8B-B14F-4D97-AF65-F5344CB8AC3E}">
        <p14:creationId xmlns:p14="http://schemas.microsoft.com/office/powerpoint/2010/main" val="35858896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E216BB-DDE8-4A43-BFD0-3E9C9E4BB945}"/>
              </a:ext>
            </a:extLst>
          </p:cNvPr>
          <p:cNvSpPr>
            <a:spLocks noGrp="1"/>
          </p:cNvSpPr>
          <p:nvPr>
            <p:ph type="sldNum" sz="quarter" idx="11"/>
          </p:nvPr>
        </p:nvSpPr>
        <p:spPr/>
        <p:txBody>
          <a:bodyPr/>
          <a:lstStyle/>
          <a:p>
            <a:fld id="{DA2C159E-F13C-4A85-9A41-E7669D3E0D70}" type="slidenum">
              <a:rPr lang="en-GB" smtClean="0"/>
              <a:pPr/>
              <a:t>80</a:t>
            </a:fld>
            <a:endParaRPr lang="en-GB"/>
          </a:p>
        </p:txBody>
      </p:sp>
      <p:sp>
        <p:nvSpPr>
          <p:cNvPr id="6" name="TextBox 5">
            <a:extLst>
              <a:ext uri="{FF2B5EF4-FFF2-40B4-BE49-F238E27FC236}">
                <a16:creationId xmlns:a16="http://schemas.microsoft.com/office/drawing/2014/main" id="{0AE6F110-F523-59B8-CED8-39A36C9C76ED}"/>
              </a:ext>
            </a:extLst>
          </p:cNvPr>
          <p:cNvSpPr txBox="1"/>
          <p:nvPr/>
        </p:nvSpPr>
        <p:spPr>
          <a:xfrm>
            <a:off x="231578" y="272874"/>
            <a:ext cx="8771659"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Benefits of open-ended resources </a:t>
            </a:r>
            <a:endParaRPr lang="en-US" sz="3200" b="1"/>
          </a:p>
        </p:txBody>
      </p:sp>
      <p:sp>
        <p:nvSpPr>
          <p:cNvPr id="4" name="Text Placeholder 3">
            <a:extLst>
              <a:ext uri="{FF2B5EF4-FFF2-40B4-BE49-F238E27FC236}">
                <a16:creationId xmlns:a16="http://schemas.microsoft.com/office/drawing/2014/main" id="{8014697E-557C-42C3-A2BE-2B7CB816A465}"/>
              </a:ext>
            </a:extLst>
          </p:cNvPr>
          <p:cNvSpPr>
            <a:spLocks noGrp="1"/>
          </p:cNvSpPr>
          <p:nvPr>
            <p:ph type="body" sz="quarter" idx="12"/>
          </p:nvPr>
        </p:nvSpPr>
        <p:spPr>
          <a:xfrm>
            <a:off x="231578" y="941837"/>
            <a:ext cx="8634262" cy="2708675"/>
          </a:xfrm>
        </p:spPr>
        <p:txBody>
          <a:bodyPr vert="horz" lIns="0" tIns="0" rIns="0" bIns="0" rtlCol="0" anchor="t">
            <a:noAutofit/>
          </a:bodyPr>
          <a:lstStyle/>
          <a:p>
            <a:pPr marL="342900" indent="-342900" fontAlgn="base">
              <a:lnSpc>
                <a:spcPct val="120000"/>
              </a:lnSpc>
              <a:spcAft>
                <a:spcPts val="800"/>
              </a:spcAft>
              <a:buChar char="•"/>
            </a:pPr>
            <a:r>
              <a:rPr lang="en-GB" sz="2400">
                <a:ea typeface="Calibri"/>
                <a:cs typeface="Times New Roman"/>
              </a:rPr>
              <a:t>Supports children’s problem-solving skills. </a:t>
            </a:r>
            <a:endParaRPr lang="en-GB" sz="2400">
              <a:effectLst/>
              <a:ea typeface="Calibri" panose="020F0502020204030204" pitchFamily="34" charset="0"/>
              <a:cs typeface="Times New Roman" panose="02020603050405020304" pitchFamily="18" charset="0"/>
            </a:endParaRPr>
          </a:p>
          <a:p>
            <a:pPr marL="342900" indent="-342900">
              <a:lnSpc>
                <a:spcPct val="120000"/>
              </a:lnSpc>
              <a:spcAft>
                <a:spcPts val="800"/>
              </a:spcAft>
              <a:buChar char="•"/>
            </a:pPr>
            <a:r>
              <a:rPr lang="en-GB" sz="2400">
                <a:ea typeface="Calibri"/>
                <a:cs typeface="Times New Roman"/>
              </a:rPr>
              <a:t>Supports children develop their imagination. </a:t>
            </a:r>
          </a:p>
          <a:p>
            <a:pPr marL="342900" indent="-342900">
              <a:lnSpc>
                <a:spcPct val="120000"/>
              </a:lnSpc>
              <a:spcAft>
                <a:spcPts val="800"/>
              </a:spcAft>
              <a:buChar char="•"/>
            </a:pPr>
            <a:r>
              <a:rPr lang="en-GB" sz="2400">
                <a:ea typeface="Calibri"/>
                <a:cs typeface="Times New Roman"/>
              </a:rPr>
              <a:t>Supports engagement and motivation to learn. </a:t>
            </a:r>
          </a:p>
          <a:p>
            <a:pPr marL="342900" indent="-342900">
              <a:lnSpc>
                <a:spcPct val="120000"/>
              </a:lnSpc>
              <a:spcAft>
                <a:spcPts val="800"/>
              </a:spcAft>
              <a:buChar char="•"/>
            </a:pPr>
            <a:r>
              <a:rPr lang="en-GB" sz="2400">
                <a:ea typeface="Calibri"/>
                <a:cs typeface="Times New Roman"/>
              </a:rPr>
              <a:t>Supports a wide range of ages and stages of development. </a:t>
            </a:r>
          </a:p>
          <a:p>
            <a:pPr marL="342900" indent="-342900">
              <a:lnSpc>
                <a:spcPct val="120000"/>
              </a:lnSpc>
              <a:spcAft>
                <a:spcPts val="800"/>
              </a:spcAft>
              <a:buChar char="•"/>
            </a:pPr>
            <a:r>
              <a:rPr lang="en-GB" sz="2400">
                <a:ea typeface="Calibri"/>
                <a:cs typeface="Times New Roman"/>
              </a:rPr>
              <a:t>Supports children’s personal, social and emotional development. </a:t>
            </a:r>
          </a:p>
          <a:p>
            <a:endParaRPr lang="en-GB">
              <a:cs typeface="Arial"/>
            </a:endParaRPr>
          </a:p>
        </p:txBody>
      </p:sp>
      <p:sp>
        <p:nvSpPr>
          <p:cNvPr id="3" name="Footer Placeholder 4">
            <a:extLst>
              <a:ext uri="{FF2B5EF4-FFF2-40B4-BE49-F238E27FC236}">
                <a16:creationId xmlns:a16="http://schemas.microsoft.com/office/drawing/2014/main" id="{99BD3C49-9F86-01A5-57D0-FF7D54A4E91F}"/>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067655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66E90E-524F-4342-B5CC-6F2CAFFDC636}"/>
              </a:ext>
            </a:extLst>
          </p:cNvPr>
          <p:cNvSpPr>
            <a:spLocks noGrp="1"/>
          </p:cNvSpPr>
          <p:nvPr>
            <p:ph type="sldNum" sz="quarter" idx="11"/>
          </p:nvPr>
        </p:nvSpPr>
        <p:spPr>
          <a:xfrm>
            <a:off x="9754003" y="5899872"/>
            <a:ext cx="909464" cy="273844"/>
          </a:xfrm>
        </p:spPr>
        <p:txBody>
          <a:bodyPr/>
          <a:lstStyle/>
          <a:p>
            <a:fld id="{DA2C159E-F13C-4A85-9A41-E7669D3E0D70}" type="slidenum">
              <a:rPr lang="en-GB" smtClean="0"/>
              <a:pPr/>
              <a:t>81</a:t>
            </a:fld>
            <a:endParaRPr lang="en-GB"/>
          </a:p>
        </p:txBody>
      </p:sp>
      <p:sp>
        <p:nvSpPr>
          <p:cNvPr id="6" name="TextBox 5">
            <a:extLst>
              <a:ext uri="{FF2B5EF4-FFF2-40B4-BE49-F238E27FC236}">
                <a16:creationId xmlns:a16="http://schemas.microsoft.com/office/drawing/2014/main" id="{C3C1A397-0921-5956-E365-76AB15599946}"/>
              </a:ext>
            </a:extLst>
          </p:cNvPr>
          <p:cNvSpPr txBox="1"/>
          <p:nvPr/>
        </p:nvSpPr>
        <p:spPr>
          <a:xfrm>
            <a:off x="145472" y="103909"/>
            <a:ext cx="8759536"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Open-ended resources and the early years framework </a:t>
            </a:r>
            <a:endParaRPr lang="en-US" sz="3200" b="1"/>
          </a:p>
        </p:txBody>
      </p:sp>
      <p:sp>
        <p:nvSpPr>
          <p:cNvPr id="4" name="Text Placeholder 3">
            <a:extLst>
              <a:ext uri="{FF2B5EF4-FFF2-40B4-BE49-F238E27FC236}">
                <a16:creationId xmlns:a16="http://schemas.microsoft.com/office/drawing/2014/main" id="{B1B96EF4-8907-477C-9E05-ADBBC75039F1}"/>
              </a:ext>
            </a:extLst>
          </p:cNvPr>
          <p:cNvSpPr>
            <a:spLocks noGrp="1"/>
          </p:cNvSpPr>
          <p:nvPr>
            <p:ph type="body" sz="quarter" idx="12"/>
          </p:nvPr>
        </p:nvSpPr>
        <p:spPr>
          <a:xfrm>
            <a:off x="161264" y="1422818"/>
            <a:ext cx="8701749" cy="3239611"/>
          </a:xfrm>
        </p:spPr>
        <p:txBody>
          <a:bodyPr vert="horz" lIns="0" tIns="0" rIns="0" bIns="0" rtlCol="0" anchor="t">
            <a:noAutofit/>
          </a:bodyPr>
          <a:lstStyle/>
          <a:p>
            <a:pPr>
              <a:lnSpc>
                <a:spcPct val="120000"/>
              </a:lnSpc>
            </a:pPr>
            <a:r>
              <a:rPr lang="en-GB" sz="2400"/>
              <a:t>Open-ended resources promote holistic development. </a:t>
            </a:r>
          </a:p>
          <a:p>
            <a:pPr>
              <a:lnSpc>
                <a:spcPct val="120000"/>
              </a:lnSpc>
            </a:pPr>
            <a:endParaRPr lang="en-GB" sz="2400"/>
          </a:p>
          <a:p>
            <a:pPr>
              <a:lnSpc>
                <a:spcPct val="120000"/>
              </a:lnSpc>
            </a:pPr>
            <a:r>
              <a:rPr lang="en-GB" sz="2400"/>
              <a:t>This means that the seven areas of learning are being promoted, including the prime and specific areas. </a:t>
            </a:r>
          </a:p>
          <a:p>
            <a:pPr>
              <a:lnSpc>
                <a:spcPct val="120000"/>
              </a:lnSpc>
            </a:pPr>
            <a:endParaRPr lang="en-GB" sz="2400"/>
          </a:p>
          <a:p>
            <a:pPr>
              <a:lnSpc>
                <a:spcPct val="120000"/>
              </a:lnSpc>
            </a:pPr>
            <a:r>
              <a:rPr lang="en-GB" sz="2400"/>
              <a:t>Open-ended resources allow children to use cognitive skills of </a:t>
            </a:r>
            <a:r>
              <a:rPr lang="en-US" sz="2400" u="none" spc="0">
                <a:solidFill>
                  <a:srgbClr val="000000">
                    <a:alpha val="100000"/>
                  </a:srgbClr>
                </a:solidFill>
                <a:latin typeface="Arial"/>
              </a:rPr>
              <a:t>problem-solving, critical thinking, decision-making and creativity. </a:t>
            </a:r>
            <a:r>
              <a:rPr lang="en-GB" sz="2400"/>
              <a:t> </a:t>
            </a:r>
          </a:p>
          <a:p>
            <a:endParaRPr lang="en-GB"/>
          </a:p>
        </p:txBody>
      </p:sp>
      <p:sp>
        <p:nvSpPr>
          <p:cNvPr id="3" name="Footer Placeholder 4">
            <a:extLst>
              <a:ext uri="{FF2B5EF4-FFF2-40B4-BE49-F238E27FC236}">
                <a16:creationId xmlns:a16="http://schemas.microsoft.com/office/drawing/2014/main" id="{3A1A8DB6-07FC-AE6D-6145-F00F233A42EE}"/>
              </a:ext>
            </a:extLst>
          </p:cNvPr>
          <p:cNvSpPr txBox="1">
            <a:spLocks/>
          </p:cNvSpPr>
          <p:nvPr/>
        </p:nvSpPr>
        <p:spPr>
          <a:xfrm>
            <a:off x="234000" y="4767263"/>
            <a:ext cx="7686376" cy="273844"/>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cap="none"/>
              <a:t>Education and Training Foundation</a:t>
            </a:r>
          </a:p>
        </p:txBody>
      </p:sp>
      <p:sp>
        <p:nvSpPr>
          <p:cNvPr id="5" name="Footer Placeholder 4">
            <a:extLst>
              <a:ext uri="{FF2B5EF4-FFF2-40B4-BE49-F238E27FC236}">
                <a16:creationId xmlns:a16="http://schemas.microsoft.com/office/drawing/2014/main" id="{CA4C3896-1D49-4EFE-BD1E-1D8F5B60452C}"/>
              </a:ext>
            </a:extLst>
          </p:cNvPr>
          <p:cNvSpPr>
            <a:spLocks noGrp="1"/>
          </p:cNvSpPr>
          <p:nvPr>
            <p:ph type="ftr" sz="quarter" idx="10"/>
          </p:nvPr>
        </p:nvSpPr>
        <p:spPr>
          <a:xfrm>
            <a:off x="909409" y="5899872"/>
            <a:ext cx="7686376" cy="273844"/>
          </a:xfrm>
        </p:spPr>
        <p:txBody>
          <a:bodyPr/>
          <a:lstStyle/>
          <a:p>
            <a:r>
              <a:rPr lang="en-GB"/>
              <a:t>Education &amp; Training Foundation</a:t>
            </a:r>
          </a:p>
        </p:txBody>
      </p:sp>
    </p:spTree>
    <p:extLst>
      <p:ext uri="{BB962C8B-B14F-4D97-AF65-F5344CB8AC3E}">
        <p14:creationId xmlns:p14="http://schemas.microsoft.com/office/powerpoint/2010/main" val="3210181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6A9B76-25E0-478E-BB7D-14B5FD973394}"/>
              </a:ext>
            </a:extLst>
          </p:cNvPr>
          <p:cNvSpPr>
            <a:spLocks noGrp="1"/>
          </p:cNvSpPr>
          <p:nvPr>
            <p:ph type="sldNum" sz="quarter" idx="11"/>
          </p:nvPr>
        </p:nvSpPr>
        <p:spPr>
          <a:xfrm>
            <a:off x="9743612" y="5764790"/>
            <a:ext cx="909464" cy="273844"/>
          </a:xfrm>
        </p:spPr>
        <p:txBody>
          <a:bodyPr/>
          <a:lstStyle/>
          <a:p>
            <a:fld id="{DA2C159E-F13C-4A85-9A41-E7669D3E0D70}" type="slidenum">
              <a:rPr lang="en-GB" smtClean="0"/>
              <a:pPr/>
              <a:t>82</a:t>
            </a:fld>
            <a:endParaRPr lang="en-GB"/>
          </a:p>
        </p:txBody>
      </p:sp>
      <p:sp>
        <p:nvSpPr>
          <p:cNvPr id="3" name="Title 2">
            <a:extLst>
              <a:ext uri="{FF2B5EF4-FFF2-40B4-BE49-F238E27FC236}">
                <a16:creationId xmlns:a16="http://schemas.microsoft.com/office/drawing/2014/main" id="{C30EB764-0CF1-4E91-A4AF-A5328D9DFF87}"/>
              </a:ext>
            </a:extLst>
          </p:cNvPr>
          <p:cNvSpPr>
            <a:spLocks noGrp="1"/>
          </p:cNvSpPr>
          <p:nvPr>
            <p:ph type="title"/>
          </p:nvPr>
        </p:nvSpPr>
        <p:spPr>
          <a:xfrm>
            <a:off x="241349" y="362307"/>
            <a:ext cx="8437563" cy="699425"/>
          </a:xfrm>
        </p:spPr>
        <p:txBody>
          <a:bodyPr>
            <a:normAutofit/>
          </a:bodyPr>
          <a:lstStyle/>
          <a:p>
            <a:r>
              <a:rPr lang="en-GB" sz="3200"/>
              <a:t>Activity: Holistic development handout  </a:t>
            </a:r>
          </a:p>
        </p:txBody>
      </p:sp>
      <p:sp>
        <p:nvSpPr>
          <p:cNvPr id="8" name="TextBox 7">
            <a:extLst>
              <a:ext uri="{FF2B5EF4-FFF2-40B4-BE49-F238E27FC236}">
                <a16:creationId xmlns:a16="http://schemas.microsoft.com/office/drawing/2014/main" id="{172ABDFC-89F1-A0C1-7529-8647622A232C}"/>
              </a:ext>
            </a:extLst>
          </p:cNvPr>
          <p:cNvSpPr txBox="1"/>
          <p:nvPr/>
        </p:nvSpPr>
        <p:spPr>
          <a:xfrm>
            <a:off x="241349" y="1240005"/>
            <a:ext cx="8354705" cy="10941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pPr>
            <a:r>
              <a:rPr lang="en-US" sz="2400">
                <a:cs typeface="Arial"/>
              </a:rPr>
              <a:t>In allocated groups, read and complete the Holistic development activity. </a:t>
            </a:r>
          </a:p>
          <a:p>
            <a:endParaRPr lang="en-US" sz="1350">
              <a:cs typeface="Arial"/>
            </a:endParaRPr>
          </a:p>
        </p:txBody>
      </p:sp>
      <p:sp>
        <p:nvSpPr>
          <p:cNvPr id="4" name="Footer Placeholder 4">
            <a:extLst>
              <a:ext uri="{FF2B5EF4-FFF2-40B4-BE49-F238E27FC236}">
                <a16:creationId xmlns:a16="http://schemas.microsoft.com/office/drawing/2014/main" id="{2EB2B2DD-99A4-9261-3FA5-26243981EC4C}"/>
              </a:ext>
            </a:extLst>
          </p:cNvPr>
          <p:cNvSpPr txBox="1">
            <a:spLocks/>
          </p:cNvSpPr>
          <p:nvPr/>
        </p:nvSpPr>
        <p:spPr>
          <a:xfrm>
            <a:off x="234000" y="4767263"/>
            <a:ext cx="7686376" cy="273844"/>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cap="none"/>
              <a:t>Education and Training Foundation</a:t>
            </a:r>
          </a:p>
        </p:txBody>
      </p:sp>
      <p:sp>
        <p:nvSpPr>
          <p:cNvPr id="5" name="Footer Placeholder 4">
            <a:extLst>
              <a:ext uri="{FF2B5EF4-FFF2-40B4-BE49-F238E27FC236}">
                <a16:creationId xmlns:a16="http://schemas.microsoft.com/office/drawing/2014/main" id="{DC65F1FE-5FDD-487A-A9FC-02D13D13CDEE}"/>
              </a:ext>
            </a:extLst>
          </p:cNvPr>
          <p:cNvSpPr>
            <a:spLocks noGrp="1"/>
          </p:cNvSpPr>
          <p:nvPr>
            <p:ph type="ftr" sz="quarter" idx="10"/>
          </p:nvPr>
        </p:nvSpPr>
        <p:spPr>
          <a:xfrm>
            <a:off x="992536" y="5899872"/>
            <a:ext cx="7686376" cy="273844"/>
          </a:xfrm>
        </p:spPr>
        <p:txBody>
          <a:bodyPr/>
          <a:lstStyle/>
          <a:p>
            <a:r>
              <a:rPr lang="en-GB"/>
              <a:t>Education &amp; Training Foundation</a:t>
            </a:r>
          </a:p>
        </p:txBody>
      </p:sp>
    </p:spTree>
    <p:extLst>
      <p:ext uri="{BB962C8B-B14F-4D97-AF65-F5344CB8AC3E}">
        <p14:creationId xmlns:p14="http://schemas.microsoft.com/office/powerpoint/2010/main" val="2552089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B2820-B860-40C4-BB2F-D4E9BCC6C458}"/>
              </a:ext>
            </a:extLst>
          </p:cNvPr>
          <p:cNvSpPr>
            <a:spLocks noGrp="1"/>
          </p:cNvSpPr>
          <p:nvPr>
            <p:ph type="sldNum" sz="quarter" idx="11"/>
          </p:nvPr>
        </p:nvSpPr>
        <p:spPr/>
        <p:txBody>
          <a:bodyPr/>
          <a:lstStyle/>
          <a:p>
            <a:fld id="{DA2C159E-F13C-4A85-9A41-E7669D3E0D70}" type="slidenum">
              <a:rPr lang="en-GB" smtClean="0"/>
              <a:pPr/>
              <a:t>83</a:t>
            </a:fld>
            <a:endParaRPr lang="en-GB"/>
          </a:p>
        </p:txBody>
      </p:sp>
      <p:sp>
        <p:nvSpPr>
          <p:cNvPr id="3" name="Title 2">
            <a:extLst>
              <a:ext uri="{FF2B5EF4-FFF2-40B4-BE49-F238E27FC236}">
                <a16:creationId xmlns:a16="http://schemas.microsoft.com/office/drawing/2014/main" id="{AD7AF8D2-90C2-4AFC-925C-D04CF6056097}"/>
              </a:ext>
            </a:extLst>
          </p:cNvPr>
          <p:cNvSpPr>
            <a:spLocks noGrp="1"/>
          </p:cNvSpPr>
          <p:nvPr>
            <p:ph type="title"/>
          </p:nvPr>
        </p:nvSpPr>
        <p:spPr>
          <a:xfrm>
            <a:off x="234000" y="398108"/>
            <a:ext cx="8437563" cy="699425"/>
          </a:xfrm>
        </p:spPr>
        <p:txBody>
          <a:bodyPr>
            <a:normAutofit/>
          </a:bodyPr>
          <a:lstStyle/>
          <a:p>
            <a:r>
              <a:rPr lang="en-GB" sz="3200"/>
              <a:t>Activity: Peer review handout </a:t>
            </a:r>
          </a:p>
        </p:txBody>
      </p:sp>
      <p:sp>
        <p:nvSpPr>
          <p:cNvPr id="4" name="Text Placeholder 3">
            <a:extLst>
              <a:ext uri="{FF2B5EF4-FFF2-40B4-BE49-F238E27FC236}">
                <a16:creationId xmlns:a16="http://schemas.microsoft.com/office/drawing/2014/main" id="{C31C979F-0541-4170-9C69-C712EACEFCE2}"/>
              </a:ext>
            </a:extLst>
          </p:cNvPr>
          <p:cNvSpPr>
            <a:spLocks noGrp="1"/>
          </p:cNvSpPr>
          <p:nvPr>
            <p:ph type="body" sz="quarter" idx="12"/>
          </p:nvPr>
        </p:nvSpPr>
        <p:spPr>
          <a:xfrm>
            <a:off x="192129" y="747821"/>
            <a:ext cx="8890911" cy="3870674"/>
          </a:xfrm>
        </p:spPr>
        <p:txBody>
          <a:bodyPr vert="horz" lIns="0" tIns="0" rIns="0" bIns="0" rtlCol="0" anchor="t">
            <a:noAutofit/>
          </a:bodyPr>
          <a:lstStyle/>
          <a:p>
            <a:pPr marL="514350" indent="-514350">
              <a:lnSpc>
                <a:spcPct val="120000"/>
              </a:lnSpc>
              <a:buAutoNum type="arabicPeriod"/>
            </a:pPr>
            <a:r>
              <a:rPr lang="en-GB"/>
              <a:t>Swap Holistic development activity handout and child case study with another allocated group. </a:t>
            </a:r>
            <a:endParaRPr lang="en-GB">
              <a:cs typeface="Arial"/>
            </a:endParaRPr>
          </a:p>
          <a:p>
            <a:pPr marL="514350" indent="-514350">
              <a:lnSpc>
                <a:spcPct val="120000"/>
              </a:lnSpc>
              <a:buAutoNum type="arabicPeriod"/>
            </a:pPr>
            <a:r>
              <a:rPr lang="en-GB">
                <a:cs typeface="Arial"/>
              </a:rPr>
              <a:t>Complete peer review handout. </a:t>
            </a:r>
          </a:p>
          <a:p>
            <a:pPr marL="514350" indent="-514350">
              <a:lnSpc>
                <a:spcPct val="120000"/>
              </a:lnSpc>
              <a:buAutoNum type="arabicPeriod"/>
            </a:pPr>
            <a:r>
              <a:rPr lang="en-GB">
                <a:ea typeface="+mn-lt"/>
                <a:cs typeface="+mn-lt"/>
              </a:rPr>
              <a:t>Get Holistic development activity handout and peer review handout from the peer review group. </a:t>
            </a:r>
            <a:endParaRPr lang="en-GB">
              <a:cs typeface="Arial"/>
            </a:endParaRPr>
          </a:p>
          <a:p>
            <a:pPr marL="514350" indent="-514350">
              <a:lnSpc>
                <a:spcPct val="120000"/>
              </a:lnSpc>
              <a:buAutoNum type="arabicPeriod"/>
            </a:pPr>
            <a:r>
              <a:rPr lang="en-GB">
                <a:ea typeface="+mn-lt"/>
                <a:cs typeface="+mn-lt"/>
              </a:rPr>
              <a:t>Assign spokesperson to feed back orally to the class.   </a:t>
            </a:r>
            <a:endParaRPr lang="en-GB">
              <a:cs typeface="Arial"/>
            </a:endParaRPr>
          </a:p>
          <a:p>
            <a:pPr marL="514350" indent="-514350">
              <a:lnSpc>
                <a:spcPct val="120000"/>
              </a:lnSpc>
              <a:buAutoNum type="arabicPeriod"/>
            </a:pPr>
            <a:r>
              <a:rPr lang="en-GB">
                <a:ea typeface="+mn-lt"/>
                <a:cs typeface="+mn-lt"/>
              </a:rPr>
              <a:t>Make amendments to Holistic development activity handout if appropriate.</a:t>
            </a:r>
            <a:endParaRPr lang="en-GB">
              <a:cs typeface="Arial"/>
            </a:endParaRPr>
          </a:p>
          <a:p>
            <a:pPr>
              <a:buAutoNum type="arabicPeriod"/>
            </a:pPr>
            <a:endParaRPr lang="en-GB">
              <a:cs typeface="Arial"/>
            </a:endParaRPr>
          </a:p>
        </p:txBody>
      </p:sp>
      <p:sp>
        <p:nvSpPr>
          <p:cNvPr id="6" name="Footer Placeholder 4">
            <a:extLst>
              <a:ext uri="{FF2B5EF4-FFF2-40B4-BE49-F238E27FC236}">
                <a16:creationId xmlns:a16="http://schemas.microsoft.com/office/drawing/2014/main" id="{AC599156-F554-A3E6-C983-E47AE3F61CCA}"/>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1474850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9B48E-6953-4C5F-ACDE-64AB54D5F3C0}"/>
              </a:ext>
            </a:extLst>
          </p:cNvPr>
          <p:cNvSpPr>
            <a:spLocks noGrp="1"/>
          </p:cNvSpPr>
          <p:nvPr>
            <p:ph type="sldNum" sz="quarter" idx="11"/>
          </p:nvPr>
        </p:nvSpPr>
        <p:spPr/>
        <p:txBody>
          <a:bodyPr/>
          <a:lstStyle/>
          <a:p>
            <a:fld id="{DA2C159E-F13C-4A85-9A41-E7669D3E0D70}" type="slidenum">
              <a:rPr lang="en-GB" smtClean="0"/>
              <a:pPr/>
              <a:t>84</a:t>
            </a:fld>
            <a:endParaRPr lang="en-GB"/>
          </a:p>
        </p:txBody>
      </p:sp>
      <p:sp>
        <p:nvSpPr>
          <p:cNvPr id="3" name="Title 2">
            <a:extLst>
              <a:ext uri="{FF2B5EF4-FFF2-40B4-BE49-F238E27FC236}">
                <a16:creationId xmlns:a16="http://schemas.microsoft.com/office/drawing/2014/main" id="{D83EAD8A-BDE2-4A21-B215-BC676D953650}"/>
              </a:ext>
            </a:extLst>
          </p:cNvPr>
          <p:cNvSpPr>
            <a:spLocks noGrp="1"/>
          </p:cNvSpPr>
          <p:nvPr>
            <p:ph type="title"/>
          </p:nvPr>
        </p:nvSpPr>
        <p:spPr>
          <a:xfrm>
            <a:off x="232950" y="560819"/>
            <a:ext cx="8437563" cy="699425"/>
          </a:xfrm>
        </p:spPr>
        <p:txBody>
          <a:bodyPr>
            <a:normAutofit/>
          </a:bodyPr>
          <a:lstStyle/>
          <a:p>
            <a:r>
              <a:rPr lang="en-GB" sz="3200"/>
              <a:t>Next steps</a:t>
            </a:r>
          </a:p>
        </p:txBody>
      </p:sp>
      <p:sp>
        <p:nvSpPr>
          <p:cNvPr id="4" name="Text Placeholder 3">
            <a:extLst>
              <a:ext uri="{FF2B5EF4-FFF2-40B4-BE49-F238E27FC236}">
                <a16:creationId xmlns:a16="http://schemas.microsoft.com/office/drawing/2014/main" id="{59651CF2-0023-438B-9F36-BC63FA4B037A}"/>
              </a:ext>
            </a:extLst>
          </p:cNvPr>
          <p:cNvSpPr>
            <a:spLocks noGrp="1"/>
          </p:cNvSpPr>
          <p:nvPr>
            <p:ph type="body" sz="quarter" idx="12"/>
          </p:nvPr>
        </p:nvSpPr>
        <p:spPr>
          <a:xfrm>
            <a:off x="232950" y="1260244"/>
            <a:ext cx="7667625" cy="1299600"/>
          </a:xfrm>
        </p:spPr>
        <p:txBody>
          <a:bodyPr vert="horz" lIns="0" tIns="0" rIns="0" bIns="0" rtlCol="0" anchor="t">
            <a:noAutofit/>
          </a:bodyPr>
          <a:lstStyle/>
          <a:p>
            <a:pPr>
              <a:lnSpc>
                <a:spcPct val="120000"/>
              </a:lnSpc>
            </a:pPr>
            <a:r>
              <a:rPr lang="en-US" sz="2400">
                <a:cs typeface="Arial"/>
              </a:rPr>
              <a:t>Discuss with IP mentor what open-ended resources are incorporated into the early years education setting. </a:t>
            </a:r>
          </a:p>
          <a:p>
            <a:endParaRPr lang="en-GB"/>
          </a:p>
        </p:txBody>
      </p:sp>
      <p:sp>
        <p:nvSpPr>
          <p:cNvPr id="6" name="Footer Placeholder 4">
            <a:extLst>
              <a:ext uri="{FF2B5EF4-FFF2-40B4-BE49-F238E27FC236}">
                <a16:creationId xmlns:a16="http://schemas.microsoft.com/office/drawing/2014/main" id="{C9F2E316-6936-3564-CC42-BDF746A4A776}"/>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7361897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Indoor and outdoor resources</a:t>
            </a:r>
          </a:p>
        </p:txBody>
      </p:sp>
    </p:spTree>
    <p:extLst>
      <p:ext uri="{BB962C8B-B14F-4D97-AF65-F5344CB8AC3E}">
        <p14:creationId xmlns:p14="http://schemas.microsoft.com/office/powerpoint/2010/main" val="1115524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BD87D4-1E72-4734-8743-182559245ED2}"/>
              </a:ext>
            </a:extLst>
          </p:cNvPr>
          <p:cNvSpPr>
            <a:spLocks noGrp="1"/>
          </p:cNvSpPr>
          <p:nvPr>
            <p:ph type="sldNum" sz="quarter" idx="11"/>
          </p:nvPr>
        </p:nvSpPr>
        <p:spPr/>
        <p:txBody>
          <a:bodyPr/>
          <a:lstStyle/>
          <a:p>
            <a:fld id="{DA2C159E-F13C-4A85-9A41-E7669D3E0D70}" type="slidenum">
              <a:rPr lang="en-GB" smtClean="0"/>
              <a:pPr/>
              <a:t>86</a:t>
            </a:fld>
            <a:endParaRPr lang="en-GB"/>
          </a:p>
        </p:txBody>
      </p:sp>
      <p:sp>
        <p:nvSpPr>
          <p:cNvPr id="3" name="Title 2">
            <a:extLst>
              <a:ext uri="{FF2B5EF4-FFF2-40B4-BE49-F238E27FC236}">
                <a16:creationId xmlns:a16="http://schemas.microsoft.com/office/drawing/2014/main" id="{B2ADF4B2-BD91-4444-A882-7F49573846AA}"/>
              </a:ext>
            </a:extLst>
          </p:cNvPr>
          <p:cNvSpPr>
            <a:spLocks noGrp="1"/>
          </p:cNvSpPr>
          <p:nvPr>
            <p:ph type="title"/>
          </p:nvPr>
        </p:nvSpPr>
        <p:spPr>
          <a:xfrm>
            <a:off x="232950" y="435880"/>
            <a:ext cx="8437563" cy="699425"/>
          </a:xfrm>
        </p:spPr>
        <p:txBody>
          <a:bodyPr>
            <a:normAutofit/>
          </a:bodyPr>
          <a:lstStyle/>
          <a:p>
            <a:r>
              <a:rPr lang="en-GB" sz="3200"/>
              <a:t>The environment </a:t>
            </a:r>
          </a:p>
        </p:txBody>
      </p:sp>
      <p:sp>
        <p:nvSpPr>
          <p:cNvPr id="4" name="Text Placeholder 3">
            <a:extLst>
              <a:ext uri="{FF2B5EF4-FFF2-40B4-BE49-F238E27FC236}">
                <a16:creationId xmlns:a16="http://schemas.microsoft.com/office/drawing/2014/main" id="{8E39341A-A450-4761-8A6C-22DC5A489E84}"/>
              </a:ext>
            </a:extLst>
          </p:cNvPr>
          <p:cNvSpPr>
            <a:spLocks noGrp="1"/>
          </p:cNvSpPr>
          <p:nvPr>
            <p:ph type="body" sz="quarter" idx="12"/>
          </p:nvPr>
        </p:nvSpPr>
        <p:spPr>
          <a:xfrm>
            <a:off x="232950" y="895754"/>
            <a:ext cx="7667625" cy="1962540"/>
          </a:xfrm>
        </p:spPr>
        <p:txBody>
          <a:bodyPr/>
          <a:lstStyle/>
          <a:p>
            <a:pPr>
              <a:lnSpc>
                <a:spcPct val="120000"/>
              </a:lnSpc>
            </a:pPr>
            <a:r>
              <a:rPr lang="en-GB" sz="2400"/>
              <a:t>An early years setting environment directly influences a child’s physical, cognitive and emotional development. </a:t>
            </a:r>
          </a:p>
          <a:p>
            <a:pPr>
              <a:lnSpc>
                <a:spcPct val="120000"/>
              </a:lnSpc>
            </a:pPr>
            <a:endParaRPr lang="en-GB" sz="2400"/>
          </a:p>
          <a:p>
            <a:pPr>
              <a:lnSpc>
                <a:spcPct val="120000"/>
              </a:lnSpc>
            </a:pPr>
            <a:r>
              <a:rPr lang="en-GB" sz="2400"/>
              <a:t>These areas of development are stimulated by the resources provided by the early years practitioner. </a:t>
            </a:r>
          </a:p>
          <a:p>
            <a:pPr>
              <a:lnSpc>
                <a:spcPct val="120000"/>
              </a:lnSpc>
            </a:pPr>
            <a:endParaRPr lang="en-GB" sz="2400"/>
          </a:p>
          <a:p>
            <a:pPr>
              <a:lnSpc>
                <a:spcPct val="120000"/>
              </a:lnSpc>
            </a:pPr>
            <a:r>
              <a:rPr lang="en-GB" sz="2400"/>
              <a:t>The early years framework states that the environment is the third guiding principle that shapes practice. </a:t>
            </a:r>
          </a:p>
          <a:p>
            <a:endParaRPr lang="en-GB" sz="2400"/>
          </a:p>
          <a:p>
            <a:endParaRPr lang="en-GB" sz="2400"/>
          </a:p>
        </p:txBody>
      </p:sp>
      <p:sp>
        <p:nvSpPr>
          <p:cNvPr id="6" name="Footer Placeholder 4">
            <a:extLst>
              <a:ext uri="{FF2B5EF4-FFF2-40B4-BE49-F238E27FC236}">
                <a16:creationId xmlns:a16="http://schemas.microsoft.com/office/drawing/2014/main" id="{88EE3606-1889-2156-F716-B9D772106BEC}"/>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8201116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F7BAC7-84BB-D30B-2F47-73688D463A46}"/>
              </a:ext>
            </a:extLst>
          </p:cNvPr>
          <p:cNvSpPr>
            <a:spLocks noGrp="1"/>
          </p:cNvSpPr>
          <p:nvPr>
            <p:ph type="sldNum" sz="quarter" idx="11"/>
          </p:nvPr>
        </p:nvSpPr>
        <p:spPr/>
        <p:txBody>
          <a:bodyPr/>
          <a:lstStyle/>
          <a:p>
            <a:fld id="{DA2C159E-F13C-4A85-9A41-E7669D3E0D70}" type="slidenum">
              <a:rPr lang="en-GB" smtClean="0"/>
              <a:pPr/>
              <a:t>87</a:t>
            </a:fld>
            <a:endParaRPr lang="en-GB"/>
          </a:p>
        </p:txBody>
      </p:sp>
      <p:sp>
        <p:nvSpPr>
          <p:cNvPr id="3" name="Title 2">
            <a:extLst>
              <a:ext uri="{FF2B5EF4-FFF2-40B4-BE49-F238E27FC236}">
                <a16:creationId xmlns:a16="http://schemas.microsoft.com/office/drawing/2014/main" id="{E5356B81-A0A0-97EC-A382-9D1BF438DA89}"/>
              </a:ext>
            </a:extLst>
          </p:cNvPr>
          <p:cNvSpPr>
            <a:spLocks noGrp="1"/>
          </p:cNvSpPr>
          <p:nvPr>
            <p:ph type="title"/>
          </p:nvPr>
        </p:nvSpPr>
        <p:spPr>
          <a:xfrm>
            <a:off x="232950" y="380529"/>
            <a:ext cx="8437563" cy="699425"/>
          </a:xfrm>
        </p:spPr>
        <p:txBody>
          <a:bodyPr>
            <a:normAutofit/>
          </a:bodyPr>
          <a:lstStyle/>
          <a:p>
            <a:r>
              <a:rPr lang="en-US" sz="3400">
                <a:cs typeface="Arial"/>
              </a:rPr>
              <a:t>Indoor and Outdoor resources </a:t>
            </a:r>
            <a:endParaRPr lang="en-US">
              <a:cs typeface="Arial"/>
            </a:endParaRPr>
          </a:p>
        </p:txBody>
      </p:sp>
      <p:sp>
        <p:nvSpPr>
          <p:cNvPr id="4" name="Text Placeholder 3">
            <a:extLst>
              <a:ext uri="{FF2B5EF4-FFF2-40B4-BE49-F238E27FC236}">
                <a16:creationId xmlns:a16="http://schemas.microsoft.com/office/drawing/2014/main" id="{C74D7B2E-79EA-1D60-A53E-8A8D907E469D}"/>
              </a:ext>
            </a:extLst>
          </p:cNvPr>
          <p:cNvSpPr>
            <a:spLocks noGrp="1"/>
          </p:cNvSpPr>
          <p:nvPr>
            <p:ph type="body" sz="quarter" idx="12"/>
          </p:nvPr>
        </p:nvSpPr>
        <p:spPr>
          <a:xfrm>
            <a:off x="699364" y="888429"/>
            <a:ext cx="3177268" cy="3601574"/>
          </a:xfrm>
        </p:spPr>
        <p:txBody>
          <a:bodyPr vert="horz" lIns="0" tIns="0" rIns="0" bIns="0" rtlCol="0" anchor="t">
            <a:noAutofit/>
          </a:bodyPr>
          <a:lstStyle/>
          <a:p>
            <a:r>
              <a:rPr lang="en-US" b="1">
                <a:cs typeface="Arial"/>
              </a:rPr>
              <a:t>Indoor resources </a:t>
            </a:r>
          </a:p>
          <a:p>
            <a:pPr marL="342900" indent="-342900">
              <a:buChar char="•"/>
            </a:pPr>
            <a:r>
              <a:rPr lang="en-US" sz="2400">
                <a:cs typeface="Arial"/>
              </a:rPr>
              <a:t>Reading books</a:t>
            </a:r>
          </a:p>
          <a:p>
            <a:pPr marL="342900" indent="-342900">
              <a:buChar char="•"/>
            </a:pPr>
            <a:r>
              <a:rPr lang="en-US" sz="2400">
                <a:cs typeface="Arial"/>
              </a:rPr>
              <a:t>Felt-tip pens</a:t>
            </a:r>
          </a:p>
          <a:p>
            <a:pPr marL="342900" indent="-342900">
              <a:buChar char="•"/>
            </a:pPr>
            <a:r>
              <a:rPr lang="en-US" sz="2400">
                <a:cs typeface="Arial"/>
              </a:rPr>
              <a:t>Dress-up clothes</a:t>
            </a:r>
          </a:p>
          <a:p>
            <a:pPr marL="342900" indent="-342900">
              <a:buChar char="•"/>
            </a:pPr>
            <a:r>
              <a:rPr lang="en-US" sz="2400">
                <a:cs typeface="Arial"/>
              </a:rPr>
              <a:t>Paint </a:t>
            </a:r>
          </a:p>
          <a:p>
            <a:pPr marL="342900" indent="-342900">
              <a:buChar char="•"/>
            </a:pPr>
            <a:r>
              <a:rPr lang="en-US" sz="2400">
                <a:cs typeface="Arial"/>
              </a:rPr>
              <a:t>Playdough</a:t>
            </a:r>
          </a:p>
          <a:p>
            <a:pPr marL="342900" indent="-342900">
              <a:buChar char="•"/>
            </a:pPr>
            <a:r>
              <a:rPr lang="en-US" sz="2400">
                <a:cs typeface="Arial"/>
              </a:rPr>
              <a:t>Foam bricks</a:t>
            </a:r>
          </a:p>
          <a:p>
            <a:pPr marL="342900" indent="-342900">
              <a:buChar char="•"/>
            </a:pPr>
            <a:r>
              <a:rPr lang="en-US" sz="2400">
                <a:cs typeface="Arial"/>
              </a:rPr>
              <a:t>Cylinders</a:t>
            </a:r>
          </a:p>
          <a:p>
            <a:pPr marL="342900" indent="-342900">
              <a:buChar char="•"/>
            </a:pPr>
            <a:r>
              <a:rPr lang="en-US" sz="2400">
                <a:cs typeface="Arial"/>
              </a:rPr>
              <a:t>Beakers</a:t>
            </a:r>
          </a:p>
          <a:p>
            <a:pPr marL="342900" indent="-342900">
              <a:buChar char="•"/>
            </a:pPr>
            <a:r>
              <a:rPr lang="en-US" sz="2400">
                <a:cs typeface="Arial"/>
              </a:rPr>
              <a:t>Pebbles</a:t>
            </a:r>
          </a:p>
          <a:p>
            <a:endParaRPr lang="en-US">
              <a:cs typeface="Arial"/>
            </a:endParaRPr>
          </a:p>
          <a:p>
            <a:endParaRPr lang="en-US">
              <a:cs typeface="Arial"/>
            </a:endParaRPr>
          </a:p>
        </p:txBody>
      </p:sp>
      <p:sp>
        <p:nvSpPr>
          <p:cNvPr id="6" name="TextBox 5">
            <a:extLst>
              <a:ext uri="{FF2B5EF4-FFF2-40B4-BE49-F238E27FC236}">
                <a16:creationId xmlns:a16="http://schemas.microsoft.com/office/drawing/2014/main" id="{4F945DD5-386F-43F5-E878-C616661FE05F}"/>
              </a:ext>
            </a:extLst>
          </p:cNvPr>
          <p:cNvSpPr txBox="1"/>
          <p:nvPr/>
        </p:nvSpPr>
        <p:spPr>
          <a:xfrm>
            <a:off x="4343046" y="886673"/>
            <a:ext cx="3404686" cy="33701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700" b="1">
                <a:cs typeface="Arial"/>
              </a:rPr>
              <a:t>Outdoor resources </a:t>
            </a:r>
          </a:p>
          <a:p>
            <a:pPr marL="342900" indent="-342900">
              <a:buFont typeface="Arial"/>
              <a:buChar char="•"/>
            </a:pPr>
            <a:r>
              <a:rPr lang="en-US" sz="2400">
                <a:cs typeface="Arial"/>
              </a:rPr>
              <a:t>Bikes</a:t>
            </a:r>
          </a:p>
          <a:p>
            <a:pPr marL="342900" indent="-342900">
              <a:buFont typeface="Arial"/>
              <a:buChar char="•"/>
            </a:pPr>
            <a:r>
              <a:rPr lang="en-US" sz="2400">
                <a:cs typeface="Arial"/>
              </a:rPr>
              <a:t>Scooters</a:t>
            </a:r>
          </a:p>
          <a:p>
            <a:pPr marL="342900" indent="-342900">
              <a:buFont typeface="Arial"/>
              <a:buChar char="•"/>
            </a:pPr>
            <a:r>
              <a:rPr lang="en-US" sz="2400">
                <a:cs typeface="Arial"/>
              </a:rPr>
              <a:t>Large balls</a:t>
            </a:r>
          </a:p>
          <a:p>
            <a:pPr marL="342900" indent="-342900">
              <a:buFont typeface="Arial"/>
              <a:buChar char="•"/>
            </a:pPr>
            <a:r>
              <a:rPr lang="en-US" sz="2400">
                <a:cs typeface="Arial"/>
              </a:rPr>
              <a:t>Tennis rackets</a:t>
            </a:r>
          </a:p>
          <a:p>
            <a:pPr marL="342900" indent="-342900">
              <a:buFont typeface="Arial"/>
              <a:buChar char="•"/>
            </a:pPr>
            <a:r>
              <a:rPr lang="en-US" sz="2400">
                <a:cs typeface="Arial"/>
              </a:rPr>
              <a:t>Shovels </a:t>
            </a:r>
          </a:p>
          <a:p>
            <a:pPr marL="342900" indent="-342900">
              <a:buFont typeface="Arial"/>
              <a:buChar char="•"/>
            </a:pPr>
            <a:r>
              <a:rPr lang="en-US" sz="2400">
                <a:cs typeface="Arial"/>
              </a:rPr>
              <a:t>Buckets</a:t>
            </a:r>
          </a:p>
          <a:p>
            <a:pPr marL="342900" indent="-342900">
              <a:buFont typeface="Arial"/>
              <a:buChar char="•"/>
            </a:pPr>
            <a:r>
              <a:rPr lang="en-US" sz="2400">
                <a:cs typeface="Arial"/>
              </a:rPr>
              <a:t>Clipboards</a:t>
            </a:r>
          </a:p>
          <a:p>
            <a:pPr marL="342900" indent="-342900">
              <a:buFont typeface="Arial"/>
              <a:buChar char="•"/>
            </a:pPr>
            <a:r>
              <a:rPr lang="en-US" sz="2400">
                <a:cs typeface="Arial"/>
              </a:rPr>
              <a:t>Felt-tip pens</a:t>
            </a:r>
          </a:p>
        </p:txBody>
      </p:sp>
      <p:sp>
        <p:nvSpPr>
          <p:cNvPr id="7" name="Footer Placeholder 4">
            <a:extLst>
              <a:ext uri="{FF2B5EF4-FFF2-40B4-BE49-F238E27FC236}">
                <a16:creationId xmlns:a16="http://schemas.microsoft.com/office/drawing/2014/main" id="{85F76596-4DE7-D029-8A7B-4CBCF68E98E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553324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E161C-4409-4DA5-94B4-B6A86BD0AFE6}"/>
              </a:ext>
            </a:extLst>
          </p:cNvPr>
          <p:cNvSpPr>
            <a:spLocks noGrp="1"/>
          </p:cNvSpPr>
          <p:nvPr>
            <p:ph type="sldNum" sz="quarter" idx="11"/>
          </p:nvPr>
        </p:nvSpPr>
        <p:spPr/>
        <p:txBody>
          <a:bodyPr/>
          <a:lstStyle/>
          <a:p>
            <a:fld id="{DA2C159E-F13C-4A85-9A41-E7669D3E0D70}" type="slidenum">
              <a:rPr lang="en-GB" smtClean="0"/>
              <a:pPr/>
              <a:t>88</a:t>
            </a:fld>
            <a:endParaRPr lang="en-GB"/>
          </a:p>
        </p:txBody>
      </p:sp>
      <p:sp>
        <p:nvSpPr>
          <p:cNvPr id="3" name="Title 2">
            <a:extLst>
              <a:ext uri="{FF2B5EF4-FFF2-40B4-BE49-F238E27FC236}">
                <a16:creationId xmlns:a16="http://schemas.microsoft.com/office/drawing/2014/main" id="{7AC4C920-B3AF-49C8-8CB5-A33D0C1B9B48}"/>
              </a:ext>
            </a:extLst>
          </p:cNvPr>
          <p:cNvSpPr>
            <a:spLocks noGrp="1"/>
          </p:cNvSpPr>
          <p:nvPr>
            <p:ph type="title"/>
          </p:nvPr>
        </p:nvSpPr>
        <p:spPr>
          <a:xfrm>
            <a:off x="232950" y="497873"/>
            <a:ext cx="8437563" cy="699425"/>
          </a:xfrm>
        </p:spPr>
        <p:txBody>
          <a:bodyPr>
            <a:normAutofit/>
          </a:bodyPr>
          <a:lstStyle/>
          <a:p>
            <a:r>
              <a:rPr lang="en-GB" sz="3200"/>
              <a:t>Activity: Indoor versus outdoor resources </a:t>
            </a:r>
          </a:p>
        </p:txBody>
      </p:sp>
      <p:sp>
        <p:nvSpPr>
          <p:cNvPr id="9" name="TextBox 8">
            <a:extLst>
              <a:ext uri="{FF2B5EF4-FFF2-40B4-BE49-F238E27FC236}">
                <a16:creationId xmlns:a16="http://schemas.microsoft.com/office/drawing/2014/main" id="{63B18305-71D9-4F20-8EB5-626407FEB134}"/>
              </a:ext>
            </a:extLst>
          </p:cNvPr>
          <p:cNvSpPr txBox="1"/>
          <p:nvPr/>
        </p:nvSpPr>
        <p:spPr>
          <a:xfrm>
            <a:off x="232950" y="990548"/>
            <a:ext cx="7938284" cy="1094146"/>
          </a:xfrm>
          <a:prstGeom prst="rect">
            <a:avLst/>
          </a:prstGeom>
          <a:noFill/>
        </p:spPr>
        <p:txBody>
          <a:bodyPr wrap="square" lIns="0" tIns="0" rIns="0" bIns="0" rtlCol="0" anchor="t">
            <a:spAutoFit/>
          </a:bodyPr>
          <a:lstStyle/>
          <a:p>
            <a:pPr>
              <a:lnSpc>
                <a:spcPct val="120000"/>
              </a:lnSpc>
            </a:pPr>
            <a:r>
              <a:rPr lang="en-GB" sz="2400"/>
              <a:t>In allocated groups, complete the indoor versus outdoor resources activity. </a:t>
            </a:r>
            <a:endParaRPr lang="en-GB" sz="2400">
              <a:cs typeface="Arial"/>
            </a:endParaRPr>
          </a:p>
          <a:p>
            <a:pPr marL="342900" indent="-342900">
              <a:buAutoNum type="arabicPeriod"/>
            </a:pPr>
            <a:endParaRPr lang="en-GB" sz="1350"/>
          </a:p>
        </p:txBody>
      </p:sp>
      <p:sp>
        <p:nvSpPr>
          <p:cNvPr id="4" name="Footer Placeholder 4">
            <a:extLst>
              <a:ext uri="{FF2B5EF4-FFF2-40B4-BE49-F238E27FC236}">
                <a16:creationId xmlns:a16="http://schemas.microsoft.com/office/drawing/2014/main" id="{FB51EEF1-A6CD-CBC9-677C-7AB30901114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589425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17AC48-4299-D442-EAFF-5BAA965FDF43}"/>
              </a:ext>
            </a:extLst>
          </p:cNvPr>
          <p:cNvSpPr>
            <a:spLocks noGrp="1"/>
          </p:cNvSpPr>
          <p:nvPr>
            <p:ph type="sldNum" sz="quarter" idx="11"/>
          </p:nvPr>
        </p:nvSpPr>
        <p:spPr/>
        <p:txBody>
          <a:bodyPr/>
          <a:lstStyle/>
          <a:p>
            <a:fld id="{DA2C159E-F13C-4A85-9A41-E7669D3E0D70}" type="slidenum">
              <a:rPr lang="en-GB" smtClean="0"/>
              <a:pPr/>
              <a:t>89</a:t>
            </a:fld>
            <a:endParaRPr lang="en-GB"/>
          </a:p>
        </p:txBody>
      </p:sp>
      <p:sp>
        <p:nvSpPr>
          <p:cNvPr id="3" name="Title 2">
            <a:extLst>
              <a:ext uri="{FF2B5EF4-FFF2-40B4-BE49-F238E27FC236}">
                <a16:creationId xmlns:a16="http://schemas.microsoft.com/office/drawing/2014/main" id="{A46FAC47-E92D-2924-D4FE-DA7F73B2D13A}"/>
              </a:ext>
            </a:extLst>
          </p:cNvPr>
          <p:cNvSpPr>
            <a:spLocks noGrp="1"/>
          </p:cNvSpPr>
          <p:nvPr>
            <p:ph type="title"/>
          </p:nvPr>
        </p:nvSpPr>
        <p:spPr>
          <a:xfrm>
            <a:off x="288751" y="421250"/>
            <a:ext cx="8437563" cy="699425"/>
          </a:xfrm>
        </p:spPr>
        <p:txBody>
          <a:bodyPr>
            <a:normAutofit/>
          </a:bodyPr>
          <a:lstStyle/>
          <a:p>
            <a:r>
              <a:rPr lang="en-US" sz="3200">
                <a:cs typeface="Arial"/>
              </a:rPr>
              <a:t>Activity: Peer review </a:t>
            </a:r>
            <a:endParaRPr lang="en-US" sz="3200"/>
          </a:p>
        </p:txBody>
      </p:sp>
      <p:sp>
        <p:nvSpPr>
          <p:cNvPr id="4" name="Text Placeholder 3">
            <a:extLst>
              <a:ext uri="{FF2B5EF4-FFF2-40B4-BE49-F238E27FC236}">
                <a16:creationId xmlns:a16="http://schemas.microsoft.com/office/drawing/2014/main" id="{5B46D544-212D-769B-A005-DA809A5E0EA9}"/>
              </a:ext>
            </a:extLst>
          </p:cNvPr>
          <p:cNvSpPr>
            <a:spLocks noGrp="1"/>
          </p:cNvSpPr>
          <p:nvPr>
            <p:ph type="body" sz="quarter" idx="12"/>
          </p:nvPr>
        </p:nvSpPr>
        <p:spPr>
          <a:xfrm>
            <a:off x="288751" y="770963"/>
            <a:ext cx="7667625" cy="3601574"/>
          </a:xfrm>
        </p:spPr>
        <p:txBody>
          <a:bodyPr vert="horz" lIns="0" tIns="0" rIns="0" bIns="0" rtlCol="0" anchor="t">
            <a:noAutofit/>
          </a:bodyPr>
          <a:lstStyle/>
          <a:p>
            <a:pPr>
              <a:lnSpc>
                <a:spcPct val="120000"/>
              </a:lnSpc>
            </a:pPr>
            <a:r>
              <a:rPr lang="en-US" sz="2400">
                <a:cs typeface="Arial"/>
              </a:rPr>
              <a:t>In allocated groups, peer review the indoor versus outdoor resources handout.</a:t>
            </a:r>
          </a:p>
          <a:p>
            <a:pPr>
              <a:lnSpc>
                <a:spcPct val="120000"/>
              </a:lnSpc>
            </a:pPr>
            <a:endParaRPr lang="en-US" sz="2400">
              <a:cs typeface="Arial"/>
            </a:endParaRPr>
          </a:p>
          <a:p>
            <a:pPr>
              <a:lnSpc>
                <a:spcPct val="120000"/>
              </a:lnSpc>
            </a:pPr>
            <a:r>
              <a:rPr lang="en-US" sz="2400">
                <a:cs typeface="Arial"/>
              </a:rPr>
              <a:t>Use a sticky note to add comments, identifying one indoor and one outdoor resource that could be added.</a:t>
            </a:r>
            <a:endParaRPr lang="en-US" sz="2400"/>
          </a:p>
          <a:p>
            <a:pPr marL="514350" indent="-514350">
              <a:buAutoNum type="arabicPeriod"/>
            </a:pPr>
            <a:endParaRPr lang="en-US">
              <a:cs typeface="Arial"/>
            </a:endParaRPr>
          </a:p>
        </p:txBody>
      </p:sp>
      <p:sp>
        <p:nvSpPr>
          <p:cNvPr id="6" name="Footer Placeholder 4">
            <a:extLst>
              <a:ext uri="{FF2B5EF4-FFF2-40B4-BE49-F238E27FC236}">
                <a16:creationId xmlns:a16="http://schemas.microsoft.com/office/drawing/2014/main" id="{4E06562E-EA8A-3BC2-1EF4-BBFE6FB931B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28763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500"/>
              <a:t>Types of good planning </a:t>
            </a:r>
          </a:p>
        </p:txBody>
      </p:sp>
    </p:spTree>
    <p:extLst>
      <p:ext uri="{BB962C8B-B14F-4D97-AF65-F5344CB8AC3E}">
        <p14:creationId xmlns:p14="http://schemas.microsoft.com/office/powerpoint/2010/main" val="33404675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9A646-4A34-4475-BB73-EFFEF28E4C32}"/>
              </a:ext>
            </a:extLst>
          </p:cNvPr>
          <p:cNvSpPr>
            <a:spLocks noGrp="1"/>
          </p:cNvSpPr>
          <p:nvPr>
            <p:ph type="sldNum" sz="quarter" idx="11"/>
          </p:nvPr>
        </p:nvSpPr>
        <p:spPr/>
        <p:txBody>
          <a:bodyPr/>
          <a:lstStyle/>
          <a:p>
            <a:fld id="{DA2C159E-F13C-4A85-9A41-E7669D3E0D70}" type="slidenum">
              <a:rPr lang="en-GB" smtClean="0"/>
              <a:pPr/>
              <a:t>90</a:t>
            </a:fld>
            <a:endParaRPr lang="en-GB"/>
          </a:p>
        </p:txBody>
      </p:sp>
      <p:sp>
        <p:nvSpPr>
          <p:cNvPr id="3" name="Title 2">
            <a:extLst>
              <a:ext uri="{FF2B5EF4-FFF2-40B4-BE49-F238E27FC236}">
                <a16:creationId xmlns:a16="http://schemas.microsoft.com/office/drawing/2014/main" id="{19A59DE0-9D22-4B2A-8314-894E3EC5EAE8}"/>
              </a:ext>
            </a:extLst>
          </p:cNvPr>
          <p:cNvSpPr>
            <a:spLocks noGrp="1"/>
          </p:cNvSpPr>
          <p:nvPr>
            <p:ph type="title"/>
          </p:nvPr>
        </p:nvSpPr>
        <p:spPr>
          <a:xfrm>
            <a:off x="234000" y="320064"/>
            <a:ext cx="8437563" cy="699425"/>
          </a:xfrm>
        </p:spPr>
        <p:txBody>
          <a:bodyPr>
            <a:normAutofit/>
          </a:bodyPr>
          <a:lstStyle/>
          <a:p>
            <a:r>
              <a:rPr lang="en-GB" sz="3200"/>
              <a:t>The importance of the correct resources</a:t>
            </a:r>
          </a:p>
        </p:txBody>
      </p:sp>
      <p:sp>
        <p:nvSpPr>
          <p:cNvPr id="4" name="Text Placeholder 3">
            <a:extLst>
              <a:ext uri="{FF2B5EF4-FFF2-40B4-BE49-F238E27FC236}">
                <a16:creationId xmlns:a16="http://schemas.microsoft.com/office/drawing/2014/main" id="{15370A75-6F11-4E7C-90DE-04913095FC66}"/>
              </a:ext>
            </a:extLst>
          </p:cNvPr>
          <p:cNvSpPr>
            <a:spLocks noGrp="1"/>
          </p:cNvSpPr>
          <p:nvPr>
            <p:ph type="body" sz="quarter" idx="12"/>
          </p:nvPr>
        </p:nvSpPr>
        <p:spPr>
          <a:xfrm>
            <a:off x="234000" y="1103132"/>
            <a:ext cx="8631840" cy="3284043"/>
          </a:xfrm>
        </p:spPr>
        <p:txBody>
          <a:bodyPr/>
          <a:lstStyle/>
          <a:p>
            <a:pPr>
              <a:lnSpc>
                <a:spcPct val="120000"/>
              </a:lnSpc>
            </a:pPr>
            <a:r>
              <a:rPr lang="en-US" sz="2400" u="none" spc="0">
                <a:solidFill>
                  <a:srgbClr val="000000">
                    <a:alpha val="100000"/>
                  </a:srgbClr>
                </a:solidFill>
              </a:rPr>
              <a:t>Having appropriate resources directly affects children’s engagement, development and learning outcomes.</a:t>
            </a:r>
          </a:p>
          <a:p>
            <a:pPr>
              <a:lnSpc>
                <a:spcPct val="120000"/>
              </a:lnSpc>
            </a:pPr>
            <a:endParaRPr lang="en-US" sz="2400">
              <a:solidFill>
                <a:srgbClr val="000000">
                  <a:alpha val="100000"/>
                </a:srgbClr>
              </a:solidFill>
            </a:endParaRPr>
          </a:p>
          <a:p>
            <a:pPr>
              <a:lnSpc>
                <a:spcPct val="120000"/>
              </a:lnSpc>
            </a:pPr>
            <a:r>
              <a:rPr lang="en-US" sz="2400" u="none" spc="0">
                <a:solidFill>
                  <a:srgbClr val="000000">
                    <a:alpha val="100000"/>
                  </a:srgbClr>
                </a:solidFill>
              </a:rPr>
              <a:t>Appropriate resources support children’s individual interests, needs and stages of development. </a:t>
            </a:r>
          </a:p>
          <a:p>
            <a:pPr>
              <a:lnSpc>
                <a:spcPct val="120000"/>
              </a:lnSpc>
            </a:pPr>
            <a:endParaRPr lang="en-US" sz="2400">
              <a:solidFill>
                <a:srgbClr val="000000">
                  <a:alpha val="100000"/>
                </a:srgbClr>
              </a:solidFill>
            </a:endParaRPr>
          </a:p>
          <a:p>
            <a:pPr>
              <a:lnSpc>
                <a:spcPct val="120000"/>
              </a:lnSpc>
            </a:pPr>
            <a:r>
              <a:rPr lang="en-US" sz="2400">
                <a:solidFill>
                  <a:srgbClr val="000000">
                    <a:alpha val="100000"/>
                  </a:srgbClr>
                </a:solidFill>
              </a:rPr>
              <a:t>They should </a:t>
            </a:r>
            <a:r>
              <a:rPr lang="en-US" sz="2400" u="none" spc="0">
                <a:solidFill>
                  <a:srgbClr val="000000">
                    <a:alpha val="100000"/>
                  </a:srgbClr>
                </a:solidFill>
              </a:rPr>
              <a:t>encourage active exploration, problem-solving and experimentation. They should also promote inclusivity.</a:t>
            </a:r>
            <a:endParaRPr lang="en-GB" sz="2400"/>
          </a:p>
        </p:txBody>
      </p:sp>
      <p:sp>
        <p:nvSpPr>
          <p:cNvPr id="6" name="Footer Placeholder 4">
            <a:extLst>
              <a:ext uri="{FF2B5EF4-FFF2-40B4-BE49-F238E27FC236}">
                <a16:creationId xmlns:a16="http://schemas.microsoft.com/office/drawing/2014/main" id="{719DDA56-FA16-3275-9588-33F7DBE4B1E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48994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B87B7C-8DFC-458A-B2E3-A8864CB1875B}"/>
              </a:ext>
            </a:extLst>
          </p:cNvPr>
          <p:cNvSpPr>
            <a:spLocks noGrp="1"/>
          </p:cNvSpPr>
          <p:nvPr>
            <p:ph type="sldNum" sz="quarter" idx="11"/>
          </p:nvPr>
        </p:nvSpPr>
        <p:spPr/>
        <p:txBody>
          <a:bodyPr/>
          <a:lstStyle/>
          <a:p>
            <a:fld id="{DA2C159E-F13C-4A85-9A41-E7669D3E0D70}" type="slidenum">
              <a:rPr lang="en-GB" smtClean="0"/>
              <a:pPr/>
              <a:t>91</a:t>
            </a:fld>
            <a:endParaRPr lang="en-GB"/>
          </a:p>
        </p:txBody>
      </p:sp>
      <p:sp>
        <p:nvSpPr>
          <p:cNvPr id="3" name="Title 2">
            <a:extLst>
              <a:ext uri="{FF2B5EF4-FFF2-40B4-BE49-F238E27FC236}">
                <a16:creationId xmlns:a16="http://schemas.microsoft.com/office/drawing/2014/main" id="{C25F2186-8A1F-4649-A899-9E5EA2FF6DDF}"/>
              </a:ext>
            </a:extLst>
          </p:cNvPr>
          <p:cNvSpPr>
            <a:spLocks noGrp="1"/>
          </p:cNvSpPr>
          <p:nvPr>
            <p:ph type="title"/>
          </p:nvPr>
        </p:nvSpPr>
        <p:spPr>
          <a:xfrm>
            <a:off x="234000" y="424761"/>
            <a:ext cx="9154241" cy="699425"/>
          </a:xfrm>
        </p:spPr>
        <p:txBody>
          <a:bodyPr>
            <a:normAutofit/>
          </a:bodyPr>
          <a:lstStyle/>
          <a:p>
            <a:r>
              <a:rPr lang="en-GB" sz="3200"/>
              <a:t>Inclusive indoor and outdoor resources</a:t>
            </a:r>
          </a:p>
        </p:txBody>
      </p:sp>
      <p:sp>
        <p:nvSpPr>
          <p:cNvPr id="4" name="Text Placeholder 3">
            <a:extLst>
              <a:ext uri="{FF2B5EF4-FFF2-40B4-BE49-F238E27FC236}">
                <a16:creationId xmlns:a16="http://schemas.microsoft.com/office/drawing/2014/main" id="{3950EECB-2E03-46FC-ABE5-B801FB097E63}"/>
              </a:ext>
            </a:extLst>
          </p:cNvPr>
          <p:cNvSpPr>
            <a:spLocks noGrp="1"/>
          </p:cNvSpPr>
          <p:nvPr>
            <p:ph type="body" sz="quarter" idx="12"/>
          </p:nvPr>
        </p:nvSpPr>
        <p:spPr>
          <a:xfrm>
            <a:off x="419980" y="1001899"/>
            <a:ext cx="7667625" cy="2330732"/>
          </a:xfrm>
        </p:spPr>
        <p:txBody>
          <a:bodyPr anchor="t"/>
          <a:lstStyle/>
          <a:p>
            <a:pPr lvl="1">
              <a:lnSpc>
                <a:spcPct val="120000"/>
              </a:lnSpc>
              <a:buFont typeface="Arial" panose="020B0604020202020204" pitchFamily="34" charset="0"/>
              <a:buChar char="•"/>
            </a:pPr>
            <a:r>
              <a:rPr lang="en-GB" sz="2400" b="0" i="0">
                <a:effectLst/>
              </a:rPr>
              <a:t>Open-ended resources</a:t>
            </a:r>
          </a:p>
          <a:p>
            <a:pPr lvl="1">
              <a:lnSpc>
                <a:spcPct val="120000"/>
              </a:lnSpc>
              <a:buFont typeface="Arial" panose="020B0604020202020204" pitchFamily="34" charset="0"/>
              <a:buChar char="•"/>
            </a:pPr>
            <a:r>
              <a:rPr lang="en-GB" sz="2400"/>
              <a:t>P</a:t>
            </a:r>
            <a:r>
              <a:rPr lang="en-GB" sz="2400" b="0" i="0">
                <a:effectLst/>
              </a:rPr>
              <a:t>hotographs of the children themselves (where acceptable to the families)</a:t>
            </a:r>
          </a:p>
          <a:p>
            <a:pPr lvl="1">
              <a:lnSpc>
                <a:spcPct val="120000"/>
              </a:lnSpc>
              <a:buFont typeface="Arial" panose="020B0604020202020204" pitchFamily="34" charset="0"/>
              <a:buChar char="•"/>
            </a:pPr>
            <a:r>
              <a:rPr lang="en-GB" sz="2400"/>
              <a:t>B</a:t>
            </a:r>
            <a:r>
              <a:rPr lang="en-GB" sz="2400" b="0" i="0">
                <a:effectLst/>
              </a:rPr>
              <a:t>ooks, posters and small world figures </a:t>
            </a:r>
          </a:p>
          <a:p>
            <a:pPr lvl="1">
              <a:lnSpc>
                <a:spcPct val="120000"/>
              </a:lnSpc>
              <a:buFont typeface="Arial" panose="020B0604020202020204" pitchFamily="34" charset="0"/>
              <a:buChar char="•"/>
            </a:pPr>
            <a:r>
              <a:rPr lang="en-GB" sz="2400"/>
              <a:t>R</a:t>
            </a:r>
            <a:r>
              <a:rPr lang="en-GB" sz="2400" b="0" i="0">
                <a:effectLst/>
              </a:rPr>
              <a:t>ole-play clothing</a:t>
            </a:r>
          </a:p>
          <a:p>
            <a:pPr lvl="1">
              <a:lnSpc>
                <a:spcPct val="120000"/>
              </a:lnSpc>
              <a:buFont typeface="Arial" panose="020B0604020202020204" pitchFamily="34" charset="0"/>
              <a:buChar char="•"/>
            </a:pPr>
            <a:r>
              <a:rPr lang="en-GB" sz="2400"/>
              <a:t>Soft furniture </a:t>
            </a:r>
          </a:p>
        </p:txBody>
      </p:sp>
      <p:sp>
        <p:nvSpPr>
          <p:cNvPr id="6" name="Footer Placeholder 4">
            <a:extLst>
              <a:ext uri="{FF2B5EF4-FFF2-40B4-BE49-F238E27FC236}">
                <a16:creationId xmlns:a16="http://schemas.microsoft.com/office/drawing/2014/main" id="{39F2F0D0-3CAD-9621-DEFE-95C3C0EA4C1F}"/>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9164321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A9F7F4-94BF-619E-A1F2-4C674F558D9E}"/>
              </a:ext>
            </a:extLst>
          </p:cNvPr>
          <p:cNvSpPr txBox="1"/>
          <p:nvPr/>
        </p:nvSpPr>
        <p:spPr>
          <a:xfrm>
            <a:off x="234000" y="174017"/>
            <a:ext cx="8771659"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cs typeface="Arial"/>
              </a:rPr>
              <a:t>Inclusive indoor and outdoor resources </a:t>
            </a:r>
          </a:p>
        </p:txBody>
      </p:sp>
      <p:pic>
        <p:nvPicPr>
          <p:cNvPr id="4" name="Picture 2" descr="A pair of dresses on a wood floor">
            <a:extLst>
              <a:ext uri="{FF2B5EF4-FFF2-40B4-BE49-F238E27FC236}">
                <a16:creationId xmlns:a16="http://schemas.microsoft.com/office/drawing/2014/main" id="{565BFFCF-3644-4D3D-9E96-2CCC6CC45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309" y="711049"/>
            <a:ext cx="2522879" cy="3363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group of children's clothing on a wood floor">
            <a:extLst>
              <a:ext uri="{FF2B5EF4-FFF2-40B4-BE49-F238E27FC236}">
                <a16:creationId xmlns:a16="http://schemas.microsoft.com/office/drawing/2014/main" id="{014FADD7-2B01-4BBC-898B-11DE8BD908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479" y="711048"/>
            <a:ext cx="2522880" cy="3363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11BBE3-EE78-7EF4-4F14-43B96F0620B1}"/>
              </a:ext>
            </a:extLst>
          </p:cNvPr>
          <p:cNvSpPr txBox="1"/>
          <p:nvPr/>
        </p:nvSpPr>
        <p:spPr>
          <a:xfrm>
            <a:off x="5176434" y="4057919"/>
            <a:ext cx="4602996" cy="307777"/>
          </a:xfrm>
          <a:prstGeom prst="rect">
            <a:avLst/>
          </a:prstGeom>
          <a:noFill/>
        </p:spPr>
        <p:txBody>
          <a:bodyPr wrap="square">
            <a:spAutoFit/>
          </a:bodyPr>
          <a:lstStyle/>
          <a:p>
            <a:r>
              <a:rPr lang="en-US" sz="1400">
                <a:solidFill>
                  <a:srgbClr val="000000">
                    <a:alpha val="100000"/>
                  </a:srgbClr>
                </a:solidFill>
              </a:rPr>
              <a:t>Author’s own images</a:t>
            </a:r>
            <a:endParaRPr lang="en-US" sz="1400"/>
          </a:p>
        </p:txBody>
      </p:sp>
      <p:sp>
        <p:nvSpPr>
          <p:cNvPr id="3" name="Footer Placeholder 4">
            <a:extLst>
              <a:ext uri="{FF2B5EF4-FFF2-40B4-BE49-F238E27FC236}">
                <a16:creationId xmlns:a16="http://schemas.microsoft.com/office/drawing/2014/main" id="{FCB9A627-08AD-4E75-B0C0-16BBE6FFF4D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
        <p:nvSpPr>
          <p:cNvPr id="2" name="Slide Number Placeholder 1">
            <a:extLst>
              <a:ext uri="{FF2B5EF4-FFF2-40B4-BE49-F238E27FC236}">
                <a16:creationId xmlns:a16="http://schemas.microsoft.com/office/drawing/2014/main" id="{EADE8C36-73F1-4375-A327-33D735560374}"/>
              </a:ext>
            </a:extLst>
          </p:cNvPr>
          <p:cNvSpPr>
            <a:spLocks noGrp="1"/>
          </p:cNvSpPr>
          <p:nvPr>
            <p:ph type="sldNum" sz="quarter" idx="11"/>
          </p:nvPr>
        </p:nvSpPr>
        <p:spPr/>
        <p:txBody>
          <a:bodyPr/>
          <a:lstStyle/>
          <a:p>
            <a:fld id="{DA2C159E-F13C-4A85-9A41-E7669D3E0D70}" type="slidenum">
              <a:rPr lang="en-GB" smtClean="0"/>
              <a:pPr/>
              <a:t>92</a:t>
            </a:fld>
            <a:endParaRPr lang="en-GB"/>
          </a:p>
        </p:txBody>
      </p:sp>
    </p:spTree>
    <p:extLst>
      <p:ext uri="{BB962C8B-B14F-4D97-AF65-F5344CB8AC3E}">
        <p14:creationId xmlns:p14="http://schemas.microsoft.com/office/powerpoint/2010/main" val="4139480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D93CE-4E94-4105-AA27-19E9BC5CA95F}"/>
              </a:ext>
            </a:extLst>
          </p:cNvPr>
          <p:cNvSpPr>
            <a:spLocks noGrp="1"/>
          </p:cNvSpPr>
          <p:nvPr>
            <p:ph type="sldNum" sz="quarter" idx="11"/>
          </p:nvPr>
        </p:nvSpPr>
        <p:spPr/>
        <p:txBody>
          <a:bodyPr/>
          <a:lstStyle/>
          <a:p>
            <a:fld id="{DA2C159E-F13C-4A85-9A41-E7669D3E0D70}" type="slidenum">
              <a:rPr lang="en-GB" smtClean="0"/>
              <a:pPr/>
              <a:t>93</a:t>
            </a:fld>
            <a:endParaRPr lang="en-GB"/>
          </a:p>
        </p:txBody>
      </p:sp>
      <p:sp>
        <p:nvSpPr>
          <p:cNvPr id="3" name="Title 2">
            <a:extLst>
              <a:ext uri="{FF2B5EF4-FFF2-40B4-BE49-F238E27FC236}">
                <a16:creationId xmlns:a16="http://schemas.microsoft.com/office/drawing/2014/main" id="{5639A058-2AE6-4336-99F3-B744B784EA54}"/>
              </a:ext>
            </a:extLst>
          </p:cNvPr>
          <p:cNvSpPr>
            <a:spLocks noGrp="1"/>
          </p:cNvSpPr>
          <p:nvPr>
            <p:ph type="title"/>
          </p:nvPr>
        </p:nvSpPr>
        <p:spPr>
          <a:xfrm>
            <a:off x="232950" y="425746"/>
            <a:ext cx="8437563" cy="699425"/>
          </a:xfrm>
        </p:spPr>
        <p:txBody>
          <a:bodyPr>
            <a:normAutofit/>
          </a:bodyPr>
          <a:lstStyle/>
          <a:p>
            <a:r>
              <a:rPr lang="en-GB" sz="3200"/>
              <a:t>Activity: Theorists' perspective</a:t>
            </a:r>
          </a:p>
        </p:txBody>
      </p:sp>
      <p:sp>
        <p:nvSpPr>
          <p:cNvPr id="4" name="Text Placeholder 3">
            <a:extLst>
              <a:ext uri="{FF2B5EF4-FFF2-40B4-BE49-F238E27FC236}">
                <a16:creationId xmlns:a16="http://schemas.microsoft.com/office/drawing/2014/main" id="{8BB3DE6A-F37B-4C00-83CE-FB7961798209}"/>
              </a:ext>
            </a:extLst>
          </p:cNvPr>
          <p:cNvSpPr>
            <a:spLocks noGrp="1"/>
          </p:cNvSpPr>
          <p:nvPr>
            <p:ph type="body" sz="quarter" idx="12"/>
          </p:nvPr>
        </p:nvSpPr>
        <p:spPr>
          <a:xfrm>
            <a:off x="243071" y="979144"/>
            <a:ext cx="7676417" cy="3738610"/>
          </a:xfrm>
        </p:spPr>
        <p:txBody>
          <a:bodyPr vert="horz" lIns="0" tIns="0" rIns="0" bIns="0" rtlCol="0" anchor="t">
            <a:noAutofit/>
          </a:bodyPr>
          <a:lstStyle/>
          <a:p>
            <a:pPr>
              <a:lnSpc>
                <a:spcPct val="120000"/>
              </a:lnSpc>
            </a:pPr>
            <a:r>
              <a:rPr lang="en-US" sz="2400">
                <a:cs typeface="Arial"/>
              </a:rPr>
              <a:t>In allocated groups,</a:t>
            </a:r>
          </a:p>
          <a:p>
            <a:pPr marL="457200" indent="-457200">
              <a:lnSpc>
                <a:spcPct val="120000"/>
              </a:lnSpc>
              <a:buAutoNum type="arabicPeriod"/>
            </a:pPr>
            <a:r>
              <a:rPr lang="en-US" sz="2400">
                <a:cs typeface="Arial"/>
              </a:rPr>
              <a:t>research the theorist you have been allocated</a:t>
            </a:r>
          </a:p>
          <a:p>
            <a:pPr marL="457200" indent="-457200">
              <a:lnSpc>
                <a:spcPct val="120000"/>
              </a:lnSpc>
              <a:buAutoNum type="arabicPeriod"/>
            </a:pPr>
            <a:r>
              <a:rPr lang="en-US" sz="2400">
                <a:cs typeface="Arial"/>
              </a:rPr>
              <a:t>list five ways in which the theorist has influenced the types of resources in early years educational settings  </a:t>
            </a:r>
          </a:p>
          <a:p>
            <a:pPr marL="457200" indent="-457200">
              <a:lnSpc>
                <a:spcPct val="120000"/>
              </a:lnSpc>
              <a:buFont typeface="Arial" panose="020B0604020202020204" pitchFamily="34" charset="0"/>
              <a:buAutoNum type="arabicPeriod"/>
            </a:pPr>
            <a:r>
              <a:rPr lang="en-GB" sz="2400">
                <a:cs typeface="Arial"/>
              </a:rPr>
              <a:t>present feedback to the rest of the class. </a:t>
            </a:r>
          </a:p>
          <a:p>
            <a:pPr marL="457200" indent="-457200">
              <a:buAutoNum type="arabicPeriod"/>
            </a:pPr>
            <a:endParaRPr lang="en-US" sz="2400">
              <a:cs typeface="Arial"/>
            </a:endParaRPr>
          </a:p>
          <a:p>
            <a:endParaRPr lang="en-GB" sz="2400">
              <a:cs typeface="Arial"/>
            </a:endParaRPr>
          </a:p>
          <a:p>
            <a:pPr marL="514350" indent="-514350">
              <a:buAutoNum type="arabicPeriod"/>
            </a:pPr>
            <a:endParaRPr lang="en-GB">
              <a:cs typeface="Arial"/>
            </a:endParaRPr>
          </a:p>
          <a:p>
            <a:endParaRPr lang="en-GB">
              <a:cs typeface="Arial"/>
            </a:endParaRPr>
          </a:p>
        </p:txBody>
      </p:sp>
      <p:sp>
        <p:nvSpPr>
          <p:cNvPr id="6" name="Footer Placeholder 4">
            <a:extLst>
              <a:ext uri="{FF2B5EF4-FFF2-40B4-BE49-F238E27FC236}">
                <a16:creationId xmlns:a16="http://schemas.microsoft.com/office/drawing/2014/main" id="{564DE77D-F6EC-5B0A-F31A-7FBE2C418EFF}"/>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843895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9893CD-2E1F-187D-C59D-226FF648495F}"/>
              </a:ext>
            </a:extLst>
          </p:cNvPr>
          <p:cNvSpPr>
            <a:spLocks noGrp="1"/>
          </p:cNvSpPr>
          <p:nvPr>
            <p:ph type="sldNum" sz="quarter" idx="11"/>
          </p:nvPr>
        </p:nvSpPr>
        <p:spPr/>
        <p:txBody>
          <a:bodyPr/>
          <a:lstStyle/>
          <a:p>
            <a:fld id="{DA2C159E-F13C-4A85-9A41-E7669D3E0D70}" type="slidenum">
              <a:rPr lang="en-GB" smtClean="0"/>
              <a:pPr/>
              <a:t>94</a:t>
            </a:fld>
            <a:endParaRPr lang="en-GB"/>
          </a:p>
        </p:txBody>
      </p:sp>
      <p:sp>
        <p:nvSpPr>
          <p:cNvPr id="3" name="Title 2">
            <a:extLst>
              <a:ext uri="{FF2B5EF4-FFF2-40B4-BE49-F238E27FC236}">
                <a16:creationId xmlns:a16="http://schemas.microsoft.com/office/drawing/2014/main" id="{D5293633-BA4A-04BE-A50B-246BD24ABBE0}"/>
              </a:ext>
            </a:extLst>
          </p:cNvPr>
          <p:cNvSpPr>
            <a:spLocks noGrp="1"/>
          </p:cNvSpPr>
          <p:nvPr>
            <p:ph type="title"/>
          </p:nvPr>
        </p:nvSpPr>
        <p:spPr>
          <a:xfrm>
            <a:off x="232950" y="367562"/>
            <a:ext cx="8437563" cy="699425"/>
          </a:xfrm>
        </p:spPr>
        <p:txBody>
          <a:bodyPr/>
          <a:lstStyle/>
          <a:p>
            <a:r>
              <a:rPr lang="en-US" sz="3400">
                <a:cs typeface="Arial"/>
              </a:rPr>
              <a:t>Activity: Update IP activity plan V5</a:t>
            </a:r>
            <a:endParaRPr lang="en-US" sz="3400"/>
          </a:p>
        </p:txBody>
      </p:sp>
      <p:sp>
        <p:nvSpPr>
          <p:cNvPr id="4" name="Text Placeholder 3">
            <a:extLst>
              <a:ext uri="{FF2B5EF4-FFF2-40B4-BE49-F238E27FC236}">
                <a16:creationId xmlns:a16="http://schemas.microsoft.com/office/drawing/2014/main" id="{774475CC-7A12-28BF-32CF-21FABB43D794}"/>
              </a:ext>
            </a:extLst>
          </p:cNvPr>
          <p:cNvSpPr>
            <a:spLocks noGrp="1"/>
          </p:cNvSpPr>
          <p:nvPr>
            <p:ph type="body" sz="quarter" idx="12"/>
          </p:nvPr>
        </p:nvSpPr>
        <p:spPr/>
        <p:txBody>
          <a:bodyPr vert="horz" lIns="0" tIns="0" rIns="0" bIns="0" rtlCol="0" anchor="t">
            <a:noAutofit/>
          </a:bodyPr>
          <a:lstStyle/>
          <a:p>
            <a:pPr>
              <a:lnSpc>
                <a:spcPct val="120000"/>
              </a:lnSpc>
            </a:pPr>
            <a:r>
              <a:rPr lang="en-GB" sz="2400">
                <a:cs typeface="Arial"/>
              </a:rPr>
              <a:t>Update the ‘Links to educational theory and pedagogy and resources’ section of the IP activity plan.</a:t>
            </a:r>
            <a:endParaRPr lang="en-US" sz="2400">
              <a:cs typeface="Arial"/>
            </a:endParaRPr>
          </a:p>
          <a:p>
            <a:endParaRPr lang="en-US">
              <a:cs typeface="Arial"/>
            </a:endParaRPr>
          </a:p>
        </p:txBody>
      </p:sp>
      <p:sp>
        <p:nvSpPr>
          <p:cNvPr id="6" name="Footer Placeholder 4">
            <a:extLst>
              <a:ext uri="{FF2B5EF4-FFF2-40B4-BE49-F238E27FC236}">
                <a16:creationId xmlns:a16="http://schemas.microsoft.com/office/drawing/2014/main" id="{915353EC-DC5E-7C59-E18F-F158541B35E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501758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8F678-D3F2-1C96-529B-C60F01606903}"/>
              </a:ext>
            </a:extLst>
          </p:cNvPr>
          <p:cNvSpPr>
            <a:spLocks noGrp="1"/>
          </p:cNvSpPr>
          <p:nvPr>
            <p:ph type="sldNum" sz="quarter" idx="11"/>
          </p:nvPr>
        </p:nvSpPr>
        <p:spPr/>
        <p:txBody>
          <a:bodyPr/>
          <a:lstStyle/>
          <a:p>
            <a:fld id="{DA2C159E-F13C-4A85-9A41-E7669D3E0D70}" type="slidenum">
              <a:rPr lang="en-GB" smtClean="0"/>
              <a:pPr/>
              <a:t>95</a:t>
            </a:fld>
            <a:endParaRPr lang="en-GB"/>
          </a:p>
        </p:txBody>
      </p:sp>
      <p:sp>
        <p:nvSpPr>
          <p:cNvPr id="3" name="Title 2">
            <a:extLst>
              <a:ext uri="{FF2B5EF4-FFF2-40B4-BE49-F238E27FC236}">
                <a16:creationId xmlns:a16="http://schemas.microsoft.com/office/drawing/2014/main" id="{E7D0CA5B-B5B3-A60F-5D67-39A85B5E74F5}"/>
              </a:ext>
            </a:extLst>
          </p:cNvPr>
          <p:cNvSpPr>
            <a:spLocks noGrp="1"/>
          </p:cNvSpPr>
          <p:nvPr>
            <p:ph type="title"/>
          </p:nvPr>
        </p:nvSpPr>
        <p:spPr>
          <a:xfrm>
            <a:off x="232950" y="468109"/>
            <a:ext cx="8437563" cy="699425"/>
          </a:xfrm>
        </p:spPr>
        <p:txBody>
          <a:bodyPr>
            <a:normAutofit/>
          </a:bodyPr>
          <a:lstStyle/>
          <a:p>
            <a:r>
              <a:rPr lang="en-US" sz="3200">
                <a:cs typeface="Arial"/>
              </a:rPr>
              <a:t>Next steps</a:t>
            </a:r>
            <a:endParaRPr lang="en-US" sz="3200"/>
          </a:p>
        </p:txBody>
      </p:sp>
      <p:sp>
        <p:nvSpPr>
          <p:cNvPr id="4" name="Text Placeholder 3">
            <a:extLst>
              <a:ext uri="{FF2B5EF4-FFF2-40B4-BE49-F238E27FC236}">
                <a16:creationId xmlns:a16="http://schemas.microsoft.com/office/drawing/2014/main" id="{5B2427D6-A1E4-6926-F437-F2AE260A1D16}"/>
              </a:ext>
            </a:extLst>
          </p:cNvPr>
          <p:cNvSpPr>
            <a:spLocks noGrp="1"/>
          </p:cNvSpPr>
          <p:nvPr>
            <p:ph type="body" sz="quarter" idx="12"/>
          </p:nvPr>
        </p:nvSpPr>
        <p:spPr/>
        <p:txBody>
          <a:bodyPr vert="horz" lIns="0" tIns="0" rIns="0" bIns="0" rtlCol="0" anchor="t">
            <a:noAutofit/>
          </a:bodyPr>
          <a:lstStyle/>
          <a:p>
            <a:pPr>
              <a:lnSpc>
                <a:spcPct val="120000"/>
              </a:lnSpc>
            </a:pPr>
            <a:r>
              <a:rPr lang="en-GB" sz="2400">
                <a:ea typeface="+mn-lt"/>
                <a:cs typeface="+mn-lt"/>
              </a:rPr>
              <a:t>Discuss with IP mentor ways you could incorporate a suggested indoor and outdoor resource from IP activity plan to the IP setting. </a:t>
            </a:r>
            <a:endParaRPr lang="en-US">
              <a:ea typeface="+mn-lt"/>
              <a:cs typeface="+mn-lt"/>
            </a:endParaRPr>
          </a:p>
          <a:p>
            <a:pPr>
              <a:lnSpc>
                <a:spcPct val="120000"/>
              </a:lnSpc>
            </a:pPr>
            <a:endParaRPr lang="en-GB" sz="2400">
              <a:cs typeface="Arial"/>
            </a:endParaRPr>
          </a:p>
          <a:p>
            <a:pPr>
              <a:lnSpc>
                <a:spcPct val="120000"/>
              </a:lnSpc>
            </a:pPr>
            <a:r>
              <a:rPr lang="en-GB" sz="2400">
                <a:cs typeface="Arial"/>
              </a:rPr>
              <a:t>Update the digital version of the IP activity plan. </a:t>
            </a:r>
          </a:p>
          <a:p>
            <a:endParaRPr lang="en-GB" sz="1200">
              <a:cs typeface="Arial"/>
            </a:endParaRPr>
          </a:p>
        </p:txBody>
      </p:sp>
      <p:sp>
        <p:nvSpPr>
          <p:cNvPr id="6" name="Footer Placeholder 4">
            <a:extLst>
              <a:ext uri="{FF2B5EF4-FFF2-40B4-BE49-F238E27FC236}">
                <a16:creationId xmlns:a16="http://schemas.microsoft.com/office/drawing/2014/main" id="{0285E796-EC45-B64B-81A6-3E597DC534C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37994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Health and safety </a:t>
            </a:r>
          </a:p>
        </p:txBody>
      </p:sp>
    </p:spTree>
    <p:extLst>
      <p:ext uri="{BB962C8B-B14F-4D97-AF65-F5344CB8AC3E}">
        <p14:creationId xmlns:p14="http://schemas.microsoft.com/office/powerpoint/2010/main" val="2213821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8F678-D3F2-1C96-529B-C60F01606903}"/>
              </a:ext>
            </a:extLst>
          </p:cNvPr>
          <p:cNvSpPr>
            <a:spLocks noGrp="1"/>
          </p:cNvSpPr>
          <p:nvPr>
            <p:ph type="sldNum" sz="quarter" idx="11"/>
          </p:nvPr>
        </p:nvSpPr>
        <p:spPr/>
        <p:txBody>
          <a:bodyPr/>
          <a:lstStyle/>
          <a:p>
            <a:fld id="{DA2C159E-F13C-4A85-9A41-E7669D3E0D70}" type="slidenum">
              <a:rPr lang="en-GB" smtClean="0"/>
              <a:pPr/>
              <a:t>97</a:t>
            </a:fld>
            <a:endParaRPr lang="en-GB"/>
          </a:p>
        </p:txBody>
      </p:sp>
      <p:sp>
        <p:nvSpPr>
          <p:cNvPr id="3" name="Title 2">
            <a:extLst>
              <a:ext uri="{FF2B5EF4-FFF2-40B4-BE49-F238E27FC236}">
                <a16:creationId xmlns:a16="http://schemas.microsoft.com/office/drawing/2014/main" id="{E7D0CA5B-B5B3-A60F-5D67-39A85B5E74F5}"/>
              </a:ext>
            </a:extLst>
          </p:cNvPr>
          <p:cNvSpPr>
            <a:spLocks noGrp="1"/>
          </p:cNvSpPr>
          <p:nvPr>
            <p:ph type="title"/>
          </p:nvPr>
        </p:nvSpPr>
        <p:spPr>
          <a:xfrm>
            <a:off x="180996" y="405764"/>
            <a:ext cx="8437563" cy="844897"/>
          </a:xfrm>
        </p:spPr>
        <p:txBody>
          <a:bodyPr>
            <a:normAutofit/>
          </a:bodyPr>
          <a:lstStyle/>
          <a:p>
            <a:r>
              <a:rPr lang="en-US" sz="3200">
                <a:cs typeface="Arial"/>
              </a:rPr>
              <a:t>Health and safety </a:t>
            </a:r>
            <a:endParaRPr lang="en-US" sz="3200"/>
          </a:p>
        </p:txBody>
      </p:sp>
      <p:sp>
        <p:nvSpPr>
          <p:cNvPr id="4" name="Text Placeholder 3">
            <a:extLst>
              <a:ext uri="{FF2B5EF4-FFF2-40B4-BE49-F238E27FC236}">
                <a16:creationId xmlns:a16="http://schemas.microsoft.com/office/drawing/2014/main" id="{5B2427D6-A1E4-6926-F437-F2AE260A1D16}"/>
              </a:ext>
            </a:extLst>
          </p:cNvPr>
          <p:cNvSpPr>
            <a:spLocks noGrp="1"/>
          </p:cNvSpPr>
          <p:nvPr>
            <p:ph type="body" sz="quarter" idx="12"/>
          </p:nvPr>
        </p:nvSpPr>
        <p:spPr/>
        <p:txBody>
          <a:bodyPr vert="horz" lIns="0" tIns="0" rIns="0" bIns="0" rtlCol="0" anchor="t">
            <a:noAutofit/>
          </a:bodyPr>
          <a:lstStyle/>
          <a:p>
            <a:pPr>
              <a:lnSpc>
                <a:spcPct val="120000"/>
              </a:lnSpc>
            </a:pPr>
            <a:r>
              <a:rPr lang="en-GB" sz="2400">
                <a:cs typeface="Arial"/>
              </a:rPr>
              <a:t>This means regulations and procedures to prevent accidents and injuries in the workplace or public environments.  </a:t>
            </a:r>
          </a:p>
          <a:p>
            <a:pPr>
              <a:lnSpc>
                <a:spcPct val="120000"/>
              </a:lnSpc>
            </a:pPr>
            <a:endParaRPr lang="en-GB" sz="2400">
              <a:cs typeface="Arial"/>
            </a:endParaRPr>
          </a:p>
          <a:p>
            <a:pPr>
              <a:lnSpc>
                <a:spcPct val="120000"/>
              </a:lnSpc>
            </a:pPr>
            <a:r>
              <a:rPr lang="en-GB" sz="2400">
                <a:cs typeface="Arial"/>
              </a:rPr>
              <a:t>In early years, this means the settings have a legal obligation to minimise risk by regularly risk assessing, training staff and taking reasonable precautions. </a:t>
            </a:r>
          </a:p>
          <a:p>
            <a:endParaRPr lang="en-GB" sz="2400">
              <a:cs typeface="Arial"/>
            </a:endParaRPr>
          </a:p>
          <a:p>
            <a:endParaRPr lang="en-GB" sz="2400">
              <a:cs typeface="Arial"/>
            </a:endParaRPr>
          </a:p>
        </p:txBody>
      </p:sp>
      <p:sp>
        <p:nvSpPr>
          <p:cNvPr id="6" name="Footer Placeholder 4">
            <a:extLst>
              <a:ext uri="{FF2B5EF4-FFF2-40B4-BE49-F238E27FC236}">
                <a16:creationId xmlns:a16="http://schemas.microsoft.com/office/drawing/2014/main" id="{DD38DA4A-9D08-E455-B1B8-CAC8843AFE4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174346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1D910-1BDF-3180-AA99-8AAA20839838}"/>
              </a:ext>
            </a:extLst>
          </p:cNvPr>
          <p:cNvSpPr>
            <a:spLocks noGrp="1"/>
          </p:cNvSpPr>
          <p:nvPr>
            <p:ph type="sldNum" sz="quarter" idx="11"/>
          </p:nvPr>
        </p:nvSpPr>
        <p:spPr/>
        <p:txBody>
          <a:bodyPr/>
          <a:lstStyle/>
          <a:p>
            <a:fld id="{DA2C159E-F13C-4A85-9A41-E7669D3E0D70}" type="slidenum">
              <a:rPr lang="en-GB" smtClean="0"/>
              <a:pPr/>
              <a:t>98</a:t>
            </a:fld>
            <a:endParaRPr lang="en-GB"/>
          </a:p>
        </p:txBody>
      </p:sp>
      <p:sp>
        <p:nvSpPr>
          <p:cNvPr id="3" name="Title 2">
            <a:extLst>
              <a:ext uri="{FF2B5EF4-FFF2-40B4-BE49-F238E27FC236}">
                <a16:creationId xmlns:a16="http://schemas.microsoft.com/office/drawing/2014/main" id="{7AE12963-C0FB-F0CF-EF45-9304025F5A3B}"/>
              </a:ext>
            </a:extLst>
          </p:cNvPr>
          <p:cNvSpPr>
            <a:spLocks noGrp="1"/>
          </p:cNvSpPr>
          <p:nvPr>
            <p:ph type="title"/>
          </p:nvPr>
        </p:nvSpPr>
        <p:spPr/>
        <p:txBody>
          <a:bodyPr>
            <a:normAutofit/>
          </a:bodyPr>
          <a:lstStyle/>
          <a:p>
            <a:r>
              <a:rPr lang="en-US" sz="3200">
                <a:cs typeface="Arial"/>
              </a:rPr>
              <a:t>Health and safety procedure</a:t>
            </a:r>
          </a:p>
        </p:txBody>
      </p:sp>
      <p:sp>
        <p:nvSpPr>
          <p:cNvPr id="4" name="Text Placeholder 3">
            <a:extLst>
              <a:ext uri="{FF2B5EF4-FFF2-40B4-BE49-F238E27FC236}">
                <a16:creationId xmlns:a16="http://schemas.microsoft.com/office/drawing/2014/main" id="{389415B1-450C-DEFB-BA4D-0D9F789C2819}"/>
              </a:ext>
            </a:extLst>
          </p:cNvPr>
          <p:cNvSpPr>
            <a:spLocks noGrp="1"/>
          </p:cNvSpPr>
          <p:nvPr>
            <p:ph type="body" sz="quarter" idx="12"/>
          </p:nvPr>
        </p:nvSpPr>
        <p:spPr>
          <a:xfrm>
            <a:off x="234000" y="1079918"/>
            <a:ext cx="7688406" cy="2396229"/>
          </a:xfrm>
        </p:spPr>
        <p:txBody>
          <a:bodyPr vert="horz" lIns="0" tIns="0" rIns="0" bIns="0" rtlCol="0" anchor="t">
            <a:noAutofit/>
          </a:bodyPr>
          <a:lstStyle/>
          <a:p>
            <a:pPr marL="514350" indent="-514350">
              <a:lnSpc>
                <a:spcPct val="120000"/>
              </a:lnSpc>
              <a:buAutoNum type="arabicPeriod"/>
            </a:pPr>
            <a:r>
              <a:rPr lang="en-US">
                <a:cs typeface="Arial"/>
              </a:rPr>
              <a:t>Identify hazards. </a:t>
            </a:r>
          </a:p>
          <a:p>
            <a:pPr marL="514350" indent="-514350">
              <a:lnSpc>
                <a:spcPct val="120000"/>
              </a:lnSpc>
              <a:buAutoNum type="arabicPeriod"/>
            </a:pPr>
            <a:r>
              <a:rPr lang="en-US">
                <a:cs typeface="Arial"/>
              </a:rPr>
              <a:t>Identify who is at risk. </a:t>
            </a:r>
          </a:p>
          <a:p>
            <a:pPr marL="514350" indent="-514350">
              <a:lnSpc>
                <a:spcPct val="120000"/>
              </a:lnSpc>
              <a:buAutoNum type="arabicPeriod"/>
            </a:pPr>
            <a:r>
              <a:rPr lang="en-US">
                <a:cs typeface="Arial"/>
              </a:rPr>
              <a:t>Evaluate the risk and select controlled measures. </a:t>
            </a:r>
          </a:p>
          <a:p>
            <a:pPr marL="514350" indent="-514350">
              <a:lnSpc>
                <a:spcPct val="120000"/>
              </a:lnSpc>
              <a:buAutoNum type="arabicPeriod"/>
            </a:pPr>
            <a:r>
              <a:rPr lang="en-US">
                <a:cs typeface="Arial"/>
              </a:rPr>
              <a:t>Record the findings and implement them. </a:t>
            </a:r>
          </a:p>
          <a:p>
            <a:pPr marL="514350" indent="-514350">
              <a:lnSpc>
                <a:spcPct val="120000"/>
              </a:lnSpc>
              <a:buAutoNum type="arabicPeriod"/>
            </a:pPr>
            <a:r>
              <a:rPr lang="en-US">
                <a:cs typeface="Arial"/>
              </a:rPr>
              <a:t>Monitor and review the risk management. </a:t>
            </a:r>
          </a:p>
          <a:p>
            <a:pPr marL="514350" indent="-514350">
              <a:buAutoNum type="arabicPeriod"/>
            </a:pPr>
            <a:endParaRPr lang="en-US">
              <a:cs typeface="Arial"/>
            </a:endParaRPr>
          </a:p>
          <a:p>
            <a:pPr marL="514350" indent="-514350">
              <a:buAutoNum type="arabicPeriod"/>
            </a:pPr>
            <a:endParaRPr lang="en-US">
              <a:cs typeface="Arial"/>
            </a:endParaRPr>
          </a:p>
          <a:p>
            <a:pPr marL="514350" indent="-514350">
              <a:buAutoNum type="arabicPeriod"/>
            </a:pPr>
            <a:endParaRPr lang="en-US">
              <a:cs typeface="Arial"/>
            </a:endParaRPr>
          </a:p>
          <a:p>
            <a:pPr marL="514350" indent="-514350">
              <a:buAutoNum type="arabicPeriod"/>
            </a:pPr>
            <a:endParaRPr lang="en-US">
              <a:cs typeface="Arial"/>
            </a:endParaRPr>
          </a:p>
        </p:txBody>
      </p:sp>
      <p:sp>
        <p:nvSpPr>
          <p:cNvPr id="6" name="Footer Placeholder 4">
            <a:extLst>
              <a:ext uri="{FF2B5EF4-FFF2-40B4-BE49-F238E27FC236}">
                <a16:creationId xmlns:a16="http://schemas.microsoft.com/office/drawing/2014/main" id="{403975A6-A0B5-4BF5-1E84-9986E05283D8}"/>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2522674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733BD8-C268-4763-A911-3D0C07FD7BBD}"/>
              </a:ext>
            </a:extLst>
          </p:cNvPr>
          <p:cNvSpPr>
            <a:spLocks noGrp="1"/>
          </p:cNvSpPr>
          <p:nvPr>
            <p:ph type="sldNum" sz="quarter" idx="11"/>
          </p:nvPr>
        </p:nvSpPr>
        <p:spPr/>
        <p:txBody>
          <a:bodyPr/>
          <a:lstStyle/>
          <a:p>
            <a:fld id="{DA2C159E-F13C-4A85-9A41-E7669D3E0D70}" type="slidenum">
              <a:rPr lang="en-GB" smtClean="0"/>
              <a:pPr/>
              <a:t>99</a:t>
            </a:fld>
            <a:endParaRPr lang="en-GB"/>
          </a:p>
        </p:txBody>
      </p:sp>
      <p:sp>
        <p:nvSpPr>
          <p:cNvPr id="3" name="Title 2">
            <a:extLst>
              <a:ext uri="{FF2B5EF4-FFF2-40B4-BE49-F238E27FC236}">
                <a16:creationId xmlns:a16="http://schemas.microsoft.com/office/drawing/2014/main" id="{B9416D95-ACA4-46D5-8895-B28F7AF7AA83}"/>
              </a:ext>
            </a:extLst>
          </p:cNvPr>
          <p:cNvSpPr>
            <a:spLocks noGrp="1"/>
          </p:cNvSpPr>
          <p:nvPr>
            <p:ph type="title"/>
          </p:nvPr>
        </p:nvSpPr>
        <p:spPr>
          <a:xfrm>
            <a:off x="234000" y="536357"/>
            <a:ext cx="8437563" cy="699425"/>
          </a:xfrm>
        </p:spPr>
        <p:txBody>
          <a:bodyPr>
            <a:normAutofit/>
          </a:bodyPr>
          <a:lstStyle/>
          <a:p>
            <a:r>
              <a:rPr lang="en-GB" sz="3200"/>
              <a:t>Activity: Classroom health and safety </a:t>
            </a:r>
          </a:p>
        </p:txBody>
      </p:sp>
      <p:sp>
        <p:nvSpPr>
          <p:cNvPr id="4" name="Text Placeholder 3">
            <a:extLst>
              <a:ext uri="{FF2B5EF4-FFF2-40B4-BE49-F238E27FC236}">
                <a16:creationId xmlns:a16="http://schemas.microsoft.com/office/drawing/2014/main" id="{C7D5A004-C037-4985-A723-8BFEBB1C8F1D}"/>
              </a:ext>
            </a:extLst>
          </p:cNvPr>
          <p:cNvSpPr>
            <a:spLocks noGrp="1"/>
          </p:cNvSpPr>
          <p:nvPr>
            <p:ph type="body" sz="quarter" idx="12"/>
          </p:nvPr>
        </p:nvSpPr>
        <p:spPr>
          <a:xfrm>
            <a:off x="234000" y="1235782"/>
            <a:ext cx="7667625" cy="2421818"/>
          </a:xfrm>
        </p:spPr>
        <p:txBody>
          <a:bodyPr/>
          <a:lstStyle/>
          <a:p>
            <a:pPr marL="514350" indent="-514350">
              <a:lnSpc>
                <a:spcPct val="120000"/>
              </a:lnSpc>
              <a:buAutoNum type="arabicPeriod"/>
            </a:pPr>
            <a:r>
              <a:rPr lang="en-GB"/>
              <a:t>Lower yourself to the eye level of the tables in the classroom. </a:t>
            </a:r>
          </a:p>
          <a:p>
            <a:pPr marL="514350" indent="-514350">
              <a:lnSpc>
                <a:spcPct val="120000"/>
              </a:lnSpc>
              <a:buAutoNum type="arabicPeriod"/>
            </a:pPr>
            <a:r>
              <a:rPr lang="en-GB"/>
              <a:t>Look around the room and identify any hazards you can see. </a:t>
            </a:r>
          </a:p>
          <a:p>
            <a:pPr marL="514350" indent="-514350">
              <a:lnSpc>
                <a:spcPct val="120000"/>
              </a:lnSpc>
              <a:buAutoNum type="arabicPeriod"/>
            </a:pPr>
            <a:r>
              <a:rPr lang="en-GB"/>
              <a:t>In your allocated group, discuss the hazards you have identified. </a:t>
            </a:r>
          </a:p>
          <a:p>
            <a:pPr marL="514350" indent="-514350">
              <a:buAutoNum type="arabicPeriod"/>
            </a:pPr>
            <a:endParaRPr lang="en-GB"/>
          </a:p>
          <a:p>
            <a:pPr marL="514350" indent="-514350">
              <a:buAutoNum type="arabicPeriod"/>
            </a:pPr>
            <a:endParaRPr lang="en-GB"/>
          </a:p>
        </p:txBody>
      </p:sp>
      <p:sp>
        <p:nvSpPr>
          <p:cNvPr id="6" name="Footer Placeholder 4">
            <a:extLst>
              <a:ext uri="{FF2B5EF4-FFF2-40B4-BE49-F238E27FC236}">
                <a16:creationId xmlns:a16="http://schemas.microsoft.com/office/drawing/2014/main" id="{C6A20360-1296-9C57-CD21-826789C468AB}"/>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287814487"/>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7" ma:contentTypeDescription="Create a new document." ma:contentTypeScope="" ma:versionID="b65acc67901e0485b8aac86fe72ed177">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dedb8be4e17833ccb9caf5b6a1865ed7"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76E745-D9E8-4D93-8B7F-BCE1E4A491AA}">
  <ds:schemaRefs>
    <ds:schemaRef ds:uri="2847a094-2edf-4950-a853-13ec668231ed"/>
    <ds:schemaRef ds:uri="414d2ded-29cc-4abd-a1df-c646721ce5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D9357C-75C4-4DB3-9A46-15DFC0FC03F2}">
  <ds:schemaRefs>
    <ds:schemaRef ds:uri="2847a094-2edf-4950-a853-13ec668231ed"/>
    <ds:schemaRef ds:uri="414d2ded-29cc-4abd-a1df-c646721ce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On-screen Show (16:9)</PresentationFormat>
  <Slides>121</Slides>
  <Notes>112</Notes>
  <HiddenSlides>0</HiddenSlide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ETF Master</vt:lpstr>
      <vt:lpstr>TRIP</vt:lpstr>
      <vt:lpstr>01</vt:lpstr>
      <vt:lpstr>Holistic delivery of the early years educator Occupational Specialism</vt:lpstr>
      <vt:lpstr>Activity: Create a plan</vt:lpstr>
      <vt:lpstr>Activity: Peer review </vt:lpstr>
      <vt:lpstr>Activity: Produce a mind map </vt:lpstr>
      <vt:lpstr>Activity: What does a good plan look like? </vt:lpstr>
      <vt:lpstr>Next steps</vt:lpstr>
      <vt:lpstr>02</vt:lpstr>
      <vt:lpstr>Recap activity</vt:lpstr>
      <vt:lpstr>Activity: IP activity plans</vt:lpstr>
      <vt:lpstr>Activity: Comparison </vt:lpstr>
      <vt:lpstr>Activity: Create an activity plan </vt:lpstr>
      <vt:lpstr>Activity: Peer review </vt:lpstr>
      <vt:lpstr>Activity: Self-reflection</vt:lpstr>
      <vt:lpstr>Next steps</vt:lpstr>
      <vt:lpstr>03</vt:lpstr>
      <vt:lpstr>Activity: Starter </vt:lpstr>
      <vt:lpstr>Types of short-term plans</vt:lpstr>
      <vt:lpstr>Activity: Weekly short-term plan </vt:lpstr>
      <vt:lpstr>Activity: Continuous provision plan research </vt:lpstr>
      <vt:lpstr>Activity: Continuous provision poster</vt:lpstr>
      <vt:lpstr>Activity: Continuous provision budget </vt:lpstr>
      <vt:lpstr>Next steps</vt:lpstr>
      <vt:lpstr>04</vt:lpstr>
      <vt:lpstr>Activity: Recap</vt:lpstr>
      <vt:lpstr>In-the-moment plans</vt:lpstr>
      <vt:lpstr>Activity: In-the-moment planning</vt:lpstr>
      <vt:lpstr>Activity: Create an in-the-moment plan </vt:lpstr>
      <vt:lpstr>Gibbs’ reflective cycle</vt:lpstr>
      <vt:lpstr>Activity: Self-reflection</vt:lpstr>
      <vt:lpstr>Next steps</vt:lpstr>
      <vt:lpstr>05</vt:lpstr>
      <vt:lpstr>Activity: Starter </vt:lpstr>
      <vt:lpstr>Characteristics of a medium-term plan</vt:lpstr>
      <vt:lpstr>Characteristics of a long-term plan</vt:lpstr>
      <vt:lpstr>Activity: Medium-term and long-term plans</vt:lpstr>
      <vt:lpstr>Next steps</vt:lpstr>
      <vt:lpstr>06</vt:lpstr>
      <vt:lpstr>Starter activity: IP child case study</vt:lpstr>
      <vt:lpstr>Activity: IP child case study activity plan </vt:lpstr>
      <vt:lpstr>Activity: Peer review </vt:lpstr>
      <vt:lpstr>Next steps </vt:lpstr>
      <vt:lpstr>07</vt:lpstr>
      <vt:lpstr>What is adaptive teaching? </vt:lpstr>
      <vt:lpstr>Adaptive teaching strategies</vt:lpstr>
      <vt:lpstr>Learners who may require adaptations</vt:lpstr>
      <vt:lpstr>Activity: Adaptive leaflet </vt:lpstr>
      <vt:lpstr>Activity: Update IP activity plan v1</vt:lpstr>
      <vt:lpstr>Next steps</vt:lpstr>
      <vt:lpstr>08</vt:lpstr>
      <vt:lpstr>How do practitioners adapt their teaching? </vt:lpstr>
      <vt:lpstr>Recap activity: How questions </vt:lpstr>
      <vt:lpstr>Planning adaptive teaching</vt:lpstr>
      <vt:lpstr>Activity: Observation and assessment</vt:lpstr>
      <vt:lpstr>Activity: Update IP activity plan v2</vt:lpstr>
      <vt:lpstr>Next steps</vt:lpstr>
      <vt:lpstr>09</vt:lpstr>
      <vt:lpstr>Activity: Open-ended resources activity</vt:lpstr>
      <vt:lpstr>Why do practitioners need to adapt teaching? </vt:lpstr>
      <vt:lpstr>Activity: How has theory impacted adaptive teaching? </vt:lpstr>
      <vt:lpstr>Legislation/policies</vt:lpstr>
      <vt:lpstr>PowerPoint Presentation</vt:lpstr>
      <vt:lpstr>Plenary: Adaptive teaching</vt:lpstr>
      <vt:lpstr>Next steps </vt:lpstr>
      <vt:lpstr>10</vt:lpstr>
      <vt:lpstr>Activity: All about me </vt:lpstr>
      <vt:lpstr>PowerPoint Presentation</vt:lpstr>
      <vt:lpstr>PowerPoint Presentation</vt:lpstr>
      <vt:lpstr>How do interests and milestones link?   </vt:lpstr>
      <vt:lpstr>PowerPoint Presentation</vt:lpstr>
      <vt:lpstr>Activity: Update IP activity plan v4</vt:lpstr>
      <vt:lpstr>Plenary: Peer review of interests</vt:lpstr>
      <vt:lpstr>Next steps</vt:lpstr>
      <vt:lpstr>11</vt:lpstr>
      <vt:lpstr>Open-ended resources</vt:lpstr>
      <vt:lpstr>Activity: Open-ended resources definition </vt:lpstr>
      <vt:lpstr>Activity: Using open-ended resources</vt:lpstr>
      <vt:lpstr>PowerPoint Presentation</vt:lpstr>
      <vt:lpstr>PowerPoint Presentation</vt:lpstr>
      <vt:lpstr>PowerPoint Presentation</vt:lpstr>
      <vt:lpstr>Activity: Holistic development handout  </vt:lpstr>
      <vt:lpstr>Activity: Peer review handout </vt:lpstr>
      <vt:lpstr>Next steps</vt:lpstr>
      <vt:lpstr>12</vt:lpstr>
      <vt:lpstr>The environment </vt:lpstr>
      <vt:lpstr>Indoor and Outdoor resources </vt:lpstr>
      <vt:lpstr>Activity: Indoor versus outdoor resources </vt:lpstr>
      <vt:lpstr>Activity: Peer review </vt:lpstr>
      <vt:lpstr>The importance of the correct resources</vt:lpstr>
      <vt:lpstr>Inclusive indoor and outdoor resources</vt:lpstr>
      <vt:lpstr>PowerPoint Presentation</vt:lpstr>
      <vt:lpstr>Activity: Theorists' perspective</vt:lpstr>
      <vt:lpstr>Activity: Update IP activity plan V5</vt:lpstr>
      <vt:lpstr>Next steps</vt:lpstr>
      <vt:lpstr>13</vt:lpstr>
      <vt:lpstr>Health and safety </vt:lpstr>
      <vt:lpstr>Health and safety procedure</vt:lpstr>
      <vt:lpstr>Activity: Classroom health and safety </vt:lpstr>
      <vt:lpstr>Discussion: Hazards in the classroom</vt:lpstr>
      <vt:lpstr>Risk assessments</vt:lpstr>
      <vt:lpstr>Risk assessment</vt:lpstr>
      <vt:lpstr>Activity: Classroom risk assessment </vt:lpstr>
      <vt:lpstr>Activity: Update IP activity plan v6</vt:lpstr>
      <vt:lpstr>Next steps</vt:lpstr>
      <vt:lpstr>14</vt:lpstr>
      <vt:lpstr>Activity: Responsibilities at IP? </vt:lpstr>
      <vt:lpstr>The role of the practitioner </vt:lpstr>
      <vt:lpstr>Activity: Peer snapshot observations</vt:lpstr>
      <vt:lpstr>The practitioner and planning </vt:lpstr>
      <vt:lpstr>The practitioner in play </vt:lpstr>
      <vt:lpstr>Activity: Observation case study</vt:lpstr>
      <vt:lpstr>Discussion: Case study feedback </vt:lpstr>
      <vt:lpstr>Activity: Update IP activity plan V7</vt:lpstr>
      <vt:lpstr>Next steps</vt:lpstr>
      <vt:lpstr>15</vt:lpstr>
      <vt:lpstr>Reflect: What have I learned? </vt:lpstr>
      <vt:lpstr>Activity: Effective IP activity plan </vt:lpstr>
      <vt:lpstr>Activity: Self-reflection IP activity plan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revision>2</cp:revision>
  <dcterms:created xsi:type="dcterms:W3CDTF">2020-10-20T08:50:32Z</dcterms:created>
  <dcterms:modified xsi:type="dcterms:W3CDTF">2024-07-24T10:38:58Z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