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6D_BC3E64E2.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8F_E913A642.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1C5_1F3566E1.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CA_624027F.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4"/>
  </p:notesMasterIdLst>
  <p:handoutMasterIdLst>
    <p:handoutMasterId r:id="rId135"/>
  </p:handoutMasterIdLst>
  <p:sldIdLst>
    <p:sldId id="378" r:id="rId5"/>
    <p:sldId id="298" r:id="rId6"/>
    <p:sldId id="409" r:id="rId7"/>
    <p:sldId id="413" r:id="rId8"/>
    <p:sldId id="414" r:id="rId9"/>
    <p:sldId id="346" r:id="rId10"/>
    <p:sldId id="348" r:id="rId11"/>
    <p:sldId id="347" r:id="rId12"/>
    <p:sldId id="368" r:id="rId13"/>
    <p:sldId id="402" r:id="rId14"/>
    <p:sldId id="349" r:id="rId15"/>
    <p:sldId id="354" r:id="rId16"/>
    <p:sldId id="355" r:id="rId17"/>
    <p:sldId id="471" r:id="rId18"/>
    <p:sldId id="356" r:id="rId19"/>
    <p:sldId id="357" r:id="rId20"/>
    <p:sldId id="350" r:id="rId21"/>
    <p:sldId id="358" r:id="rId22"/>
    <p:sldId id="361" r:id="rId23"/>
    <p:sldId id="359" r:id="rId24"/>
    <p:sldId id="351" r:id="rId25"/>
    <p:sldId id="369" r:id="rId26"/>
    <p:sldId id="362" r:id="rId27"/>
    <p:sldId id="363" r:id="rId28"/>
    <p:sldId id="364" r:id="rId29"/>
    <p:sldId id="352" r:id="rId30"/>
    <p:sldId id="353" r:id="rId31"/>
    <p:sldId id="370" r:id="rId32"/>
    <p:sldId id="365" r:id="rId33"/>
    <p:sldId id="367" r:id="rId34"/>
    <p:sldId id="379" r:id="rId35"/>
    <p:sldId id="380" r:id="rId36"/>
    <p:sldId id="381" r:id="rId37"/>
    <p:sldId id="382" r:id="rId38"/>
    <p:sldId id="410" r:id="rId39"/>
    <p:sldId id="472" r:id="rId40"/>
    <p:sldId id="383" r:id="rId41"/>
    <p:sldId id="384" r:id="rId42"/>
    <p:sldId id="473"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24" r:id="rId61"/>
    <p:sldId id="437" r:id="rId62"/>
    <p:sldId id="425" r:id="rId63"/>
    <p:sldId id="426" r:id="rId64"/>
    <p:sldId id="427" r:id="rId65"/>
    <p:sldId id="428" r:id="rId66"/>
    <p:sldId id="429" r:id="rId67"/>
    <p:sldId id="430" r:id="rId68"/>
    <p:sldId id="431" r:id="rId69"/>
    <p:sldId id="432" r:id="rId70"/>
    <p:sldId id="449" r:id="rId71"/>
    <p:sldId id="451" r:id="rId72"/>
    <p:sldId id="433" r:id="rId73"/>
    <p:sldId id="434" r:id="rId74"/>
    <p:sldId id="450" r:id="rId75"/>
    <p:sldId id="474" r:id="rId76"/>
    <p:sldId id="435" r:id="rId77"/>
    <p:sldId id="452" r:id="rId78"/>
    <p:sldId id="307" r:id="rId79"/>
    <p:sldId id="438" r:id="rId80"/>
    <p:sldId id="308" r:id="rId81"/>
    <p:sldId id="309" r:id="rId82"/>
    <p:sldId id="371" r:id="rId83"/>
    <p:sldId id="373" r:id="rId84"/>
    <p:sldId id="376" r:id="rId85"/>
    <p:sldId id="374" r:id="rId86"/>
    <p:sldId id="375" r:id="rId87"/>
    <p:sldId id="377" r:id="rId88"/>
    <p:sldId id="310" r:id="rId89"/>
    <p:sldId id="439" r:id="rId90"/>
    <p:sldId id="405" r:id="rId91"/>
    <p:sldId id="311" r:id="rId92"/>
    <p:sldId id="312" r:id="rId93"/>
    <p:sldId id="404" r:id="rId94"/>
    <p:sldId id="407" r:id="rId95"/>
    <p:sldId id="453" r:id="rId96"/>
    <p:sldId id="455" r:id="rId97"/>
    <p:sldId id="456" r:id="rId98"/>
    <p:sldId id="457" r:id="rId99"/>
    <p:sldId id="458" r:id="rId100"/>
    <p:sldId id="459" r:id="rId101"/>
    <p:sldId id="461" r:id="rId102"/>
    <p:sldId id="463" r:id="rId103"/>
    <p:sldId id="313" r:id="rId104"/>
    <p:sldId id="465" r:id="rId105"/>
    <p:sldId id="440" r:id="rId106"/>
    <p:sldId id="441" r:id="rId107"/>
    <p:sldId id="444" r:id="rId108"/>
    <p:sldId id="443" r:id="rId109"/>
    <p:sldId id="446" r:id="rId110"/>
    <p:sldId id="447" r:id="rId111"/>
    <p:sldId id="464" r:id="rId112"/>
    <p:sldId id="462" r:id="rId113"/>
    <p:sldId id="319" r:id="rId114"/>
    <p:sldId id="320" r:id="rId115"/>
    <p:sldId id="321" r:id="rId116"/>
    <p:sldId id="466" r:id="rId117"/>
    <p:sldId id="470" r:id="rId118"/>
    <p:sldId id="467" r:id="rId119"/>
    <p:sldId id="468" r:id="rId120"/>
    <p:sldId id="469" r:id="rId121"/>
    <p:sldId id="322" r:id="rId122"/>
    <p:sldId id="475" r:id="rId123"/>
    <p:sldId id="329" r:id="rId124"/>
    <p:sldId id="344" r:id="rId125"/>
    <p:sldId id="336" r:id="rId126"/>
    <p:sldId id="337" r:id="rId127"/>
    <p:sldId id="325" r:id="rId128"/>
    <p:sldId id="476" r:id="rId129"/>
    <p:sldId id="330" r:id="rId130"/>
    <p:sldId id="338" r:id="rId131"/>
    <p:sldId id="345" r:id="rId132"/>
    <p:sldId id="262" r:id="rId1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ED" userId="Editor" providerId="None"/>
  <p188:author id="{473F2D82-C3C3-DDA7-9377-E23167EA6B6B}" name="Elise James" initials="EJ" userId="42537d0e53cac1b1" providerId="Windows Live"/>
  <p188:author id="{37C7B59F-C6AF-162F-4988-21CD5D0AD503}" name="Claire Callow" initials="CC" userId="b7a4af684815576a" providerId="Windows Live"/>
  <p188:author id="{A74BA2B7-828F-F645-3616-CDA59C3557C6}" name="Claire Callow" initials="CC" userId="UA8wLnwwF4c4YEiE+G/RK82Q4ROxs6ii/Y8dCsPARd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07"/>
    <p:restoredTop sz="86008" autoAdjust="0"/>
  </p:normalViewPr>
  <p:slideViewPr>
    <p:cSldViewPr snapToGrid="0">
      <p:cViewPr varScale="1">
        <p:scale>
          <a:sx n="72" d="100"/>
          <a:sy n="72" d="100"/>
        </p:scale>
        <p:origin x="784" y="5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omments/modernComment_16D_BC3E64E2.xml><?xml version="1.0" encoding="utf-8"?>
<p188:cmLst xmlns:a="http://schemas.openxmlformats.org/drawingml/2006/main" xmlns:r="http://schemas.openxmlformats.org/officeDocument/2006/relationships" xmlns:p188="http://schemas.microsoft.com/office/powerpoint/2018/8/main">
  <p188:cm id="{0677D88A-97B0-1D42-9FB2-001E278C8E49}" authorId="{E68DBF29-173B-1EE4-E980-EBF86C79181A}" status="resolved" created="2025-06-19T12:04:54.879" complete="100000">
    <ac:deMkLst xmlns:ac="http://schemas.microsoft.com/office/drawing/2013/main/command">
      <pc:docMk xmlns:pc="http://schemas.microsoft.com/office/powerpoint/2013/main/command"/>
      <pc:sldMk xmlns:pc="http://schemas.microsoft.com/office/powerpoint/2013/main/command" cId="3158205666" sldId="365"/>
      <ac:picMk id="6" creationId="{00000000-0000-0000-0000-000000000000}"/>
    </ac:deMkLst>
    <p188:replyLst>
      <p188:reply id="{7256CD33-CEB7-4DD1-B596-4B6EEB059A07}" authorId="{473F2D82-C3C3-DDA7-9377-E23167EA6B6B}" created="2025-06-24T14:42:36.747">
        <p188:txBody>
          <a:bodyPr/>
          <a:lstStyle/>
          <a:p>
            <a:r>
              <a:rPr lang="en-GB"/>
              <a:t>Katie and Claire - not sure if it is your own or from some other source.  Please add details to the slide</a:t>
            </a:r>
          </a:p>
        </p188:txBody>
      </p188:reply>
      <p188:reply id="{EB260D98-FC64-4F4E-A94D-147C91598F1F}" authorId="{473F2D82-C3C3-DDA7-9377-E23167EA6B6B}" created="2025-06-29T08:16:12.345">
        <p188:txBody>
          <a:bodyPr/>
          <a:lstStyle/>
          <a:p>
            <a:r>
              <a:rPr lang="en-GB"/>
              <a:t>Added</a:t>
            </a:r>
          </a:p>
        </p188:txBody>
      </p188:reply>
    </p188:replyLst>
    <p188:txBody>
      <a:bodyPr/>
      <a:lstStyle/>
      <a:p>
        <a:r>
          <a:rPr lang="en-GB"/>
          <a:t>Add image source to slide?
Image source: resource producer's own</a:t>
        </a:r>
      </a:p>
    </p188:txBody>
  </p188:cm>
</p188:cmLst>
</file>

<file path=ppt/comments/modernComment_18F_E913A642.xml><?xml version="1.0" encoding="utf-8"?>
<p188:cmLst xmlns:a="http://schemas.openxmlformats.org/drawingml/2006/main" xmlns:r="http://schemas.openxmlformats.org/officeDocument/2006/relationships" xmlns:p188="http://schemas.microsoft.com/office/powerpoint/2018/8/main">
  <p188:cm id="{2E19C269-9B4C-4241-A36F-756465A97D02}" authorId="{E68DBF29-173B-1EE4-E980-EBF86C79181A}" status="resolved" created="2025-06-19T12:22:26.219" complete="100000">
    <ac:txMkLst xmlns:ac="http://schemas.microsoft.com/office/drawing/2013/main/command">
      <pc:docMk xmlns:pc="http://schemas.microsoft.com/office/powerpoint/2013/main/command"/>
      <pc:sldMk xmlns:pc="http://schemas.microsoft.com/office/powerpoint/2013/main/command" cId="3910379074" sldId="399"/>
      <ac:spMk id="5" creationId="{00000000-0000-0000-0000-000000000000}"/>
      <ac:txMk cp="98" len="1">
        <ac:context len="180" hash="2719947965"/>
      </ac:txMk>
    </ac:txMkLst>
    <p188:pos x="8071800" y="755019"/>
    <p188:replyLst>
      <p188:reply id="{B0B0B116-D6FC-4D25-A67A-B28BD96E92D4}" authorId="{473F2D82-C3C3-DDA7-9377-E23167EA6B6B}" created="2025-06-24T14:44:10.303">
        <p188:txBody>
          <a:bodyPr/>
          <a:lstStyle/>
          <a:p>
            <a:r>
              <a:rPr lang="en-GB"/>
              <a:t>Katie and Claire - please clarify</a:t>
            </a:r>
          </a:p>
        </p188:txBody>
      </p188:reply>
      <p188:reply id="{06364AFB-175F-4244-BAD9-8D0645416944}" authorId="{473F2D82-C3C3-DDA7-9377-E23167EA6B6B}" created="2025-06-29T08:14:14.693">
        <p188:txBody>
          <a:bodyPr/>
          <a:lstStyle/>
          <a:p>
            <a:r>
              <a:rPr lang="en-GB"/>
              <a:t>Amended</a:t>
            </a:r>
          </a:p>
        </p188:txBody>
      </p188:reply>
    </p188:replyLst>
    <p188:txBody>
      <a:bodyPr/>
      <a:lstStyle/>
      <a:p>
        <a:r>
          <a:rPr lang="en-GB"/>
          <a:t>Clarify this? Impact of what on what?</a:t>
        </a:r>
      </a:p>
    </p188:txBody>
  </p188:cm>
</p188:cmLst>
</file>

<file path=ppt/comments/modernComment_1C5_1F3566E1.xml><?xml version="1.0" encoding="utf-8"?>
<p188:cmLst xmlns:a="http://schemas.openxmlformats.org/drawingml/2006/main" xmlns:r="http://schemas.openxmlformats.org/officeDocument/2006/relationships" xmlns:p188="http://schemas.microsoft.com/office/powerpoint/2018/8/main">
  <p188:cm id="{759FC4BA-2B16-4B43-A088-572A56D5A9BC}" authorId="{E68DBF29-173B-1EE4-E980-EBF86C79181A}" status="resolved" created="2025-06-19T16:40:37.747" complete="100000">
    <ac:deMkLst xmlns:ac="http://schemas.microsoft.com/office/drawing/2013/main/command">
      <pc:docMk xmlns:pc="http://schemas.microsoft.com/office/powerpoint/2013/main/command"/>
      <pc:sldMk xmlns:pc="http://schemas.microsoft.com/office/powerpoint/2013/main/command" cId="523593441" sldId="453"/>
      <ac:picMk id="6" creationId="{00000000-0000-0000-0000-000000000000}"/>
    </ac:deMkLst>
    <p188:replyLst>
      <p188:reply id="{A8108A80-561E-469F-9A78-A851708816F5}" authorId="{473F2D82-C3C3-DDA7-9377-E23167EA6B6B}" created="2025-06-24T14:54:27.745">
        <p188:txBody>
          <a:bodyPr/>
          <a:lstStyle/>
          <a:p>
            <a:r>
              <a:rPr lang="en-GB"/>
              <a:t>Please note, the source given in the notes is not a valid source.  The image actually is taken from a book.  From the link you provided in the notes, you can get details of the book so that you can give full details of the source.  You don’t need to include the link as it only takes you to the image which is in the slide.  The source needs to be shown.  This is the information about the book.  TY  - BOOK
AU  - Casamitjana, Jordi
PY  - 2003/10/01
SP  - 
T1  - CAGED TO SELL; A study of animal related problems found in Scottish pet shops in the year 2003
VL  - 
ER  - 
You can create your citation from this information.</a:t>
            </a:r>
          </a:p>
        </p188:txBody>
      </p188:reply>
      <p188:reply id="{67914060-A6A1-4D8E-9E1C-2CF309AD93BE}" authorId="{473F2D82-C3C3-DDA7-9377-E23167EA6B6B}" created="2025-06-24T17:58:53.423">
        <p188:txBody>
          <a:bodyPr/>
          <a:lstStyle/>
          <a:p>
            <a:r>
              <a:rPr lang="en-GB"/>
              <a:t>I don’t need the source adding to the slide, but it does need correcting in the notes of the slide</a:t>
            </a:r>
          </a:p>
        </p188:txBody>
      </p188:reply>
    </p188:replyLst>
    <p188:txBody>
      <a:bodyPr/>
      <a:lstStyle/>
      <a:p>
        <a:r>
          <a:rPr lang="en-GB"/>
          <a:t>Add figure source to slide itself as well? (See notes.)</a:t>
        </a:r>
      </a:p>
    </p188:txBody>
  </p188:cm>
</p188:cmLst>
</file>

<file path=ppt/comments/modernComment_1CA_624027F.xml><?xml version="1.0" encoding="utf-8"?>
<p188:cmLst xmlns:a="http://schemas.openxmlformats.org/drawingml/2006/main" xmlns:r="http://schemas.openxmlformats.org/officeDocument/2006/relationships" xmlns:p188="http://schemas.microsoft.com/office/powerpoint/2018/8/main">
  <p188:cm id="{19E265BA-3BE8-4417-955F-71C0EAD1575A}" authorId="{37C7B59F-C6AF-162F-4988-21CD5D0AD503}" status="resolved" created="2025-05-15T12:37:30.482" complete="100000">
    <ac:txMkLst xmlns:ac="http://schemas.microsoft.com/office/drawing/2013/main/command">
      <pc:docMk xmlns:pc="http://schemas.microsoft.com/office/powerpoint/2013/main/command"/>
      <pc:sldMk xmlns:pc="http://schemas.microsoft.com/office/powerpoint/2013/main/command" cId="103023231" sldId="458"/>
      <ac:spMk id="4" creationId="{00000000-0000-0000-0000-000000000000}"/>
      <ac:txMk cp="0">
        <ac:context len="1" hash="13"/>
      </ac:txMk>
    </ac:txMkLst>
    <p188:pos x="2726137" y="251708"/>
    <p188:replyLst>
      <p188:reply id="{86FF12BA-CCB4-EC40-8CB7-CB6207DB3001}" authorId="{E68DBF29-173B-1EE4-E980-EBF86C79181A}" created="2025-06-19T12:49:02.096">
        <p188:txBody>
          <a:bodyPr/>
          <a:lstStyle/>
          <a:p>
            <a:r>
              <a:rPr lang="en-GB"/>
              <a:t>Alt text missing</a:t>
            </a:r>
          </a:p>
        </p188:txBody>
      </p188:reply>
      <p188:reply id="{1E0EF5B3-E45D-4236-BA68-14D3CB5D9495}" authorId="{473F2D82-C3C3-DDA7-9377-E23167EA6B6B}" created="2025-06-24T14:57:11.278">
        <p188:txBody>
          <a:bodyPr/>
          <a:lstStyle/>
          <a:p>
            <a:r>
              <a:rPr lang="en-GB"/>
              <a:t>Claire and Katie - please add</a:t>
            </a:r>
          </a:p>
        </p188:txBody>
      </p188:reply>
      <p188:reply id="{8FE204DE-A138-4540-8AEE-7DEA3284F2F6}" authorId="{473F2D82-C3C3-DDA7-9377-E23167EA6B6B}" created="2025-06-29T08:15:22.010">
        <p188:txBody>
          <a:bodyPr/>
          <a:lstStyle/>
          <a:p>
            <a:r>
              <a:rPr lang="en-GB"/>
              <a:t>Alt text is there</a:t>
            </a:r>
          </a:p>
        </p188:txBody>
      </p188:reply>
    </p188:replyLst>
    <p188:txBody>
      <a:bodyPr/>
      <a:lstStyle/>
      <a:p>
        <a:r>
          <a:rPr lang="en-GB"/>
          <a:t>Alt text.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06/11/2025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06/11/2025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oi.org/10.7717/peerj.2225"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74959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225694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a:p>
        </p:txBody>
      </p:sp>
    </p:spTree>
    <p:extLst>
      <p:ext uri="{BB962C8B-B14F-4D97-AF65-F5344CB8AC3E}">
        <p14:creationId xmlns:p14="http://schemas.microsoft.com/office/powerpoint/2010/main" val="421472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36674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35183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Collate a list on the whiteboard. Give each pair a whiteboard pen and ask them to come and add to the list.</a:t>
            </a:r>
          </a:p>
          <a:p>
            <a:r>
              <a:rPr lang="en-US" dirty="0"/>
              <a:t>Ensure to include: airborne, direct contact, vectors, fomites, food/water, body fluids</a:t>
            </a:r>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227063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4243012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328750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399409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371418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105754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322924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45</a:t>
            </a:fld>
            <a:endParaRPr lang="en-GB"/>
          </a:p>
        </p:txBody>
      </p:sp>
    </p:spTree>
    <p:extLst>
      <p:ext uri="{BB962C8B-B14F-4D97-AF65-F5344CB8AC3E}">
        <p14:creationId xmlns:p14="http://schemas.microsoft.com/office/powerpoint/2010/main" val="60693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47</a:t>
            </a:fld>
            <a:endParaRPr lang="en-GB"/>
          </a:p>
        </p:txBody>
      </p:sp>
    </p:spTree>
    <p:extLst>
      <p:ext uri="{BB962C8B-B14F-4D97-AF65-F5344CB8AC3E}">
        <p14:creationId xmlns:p14="http://schemas.microsoft.com/office/powerpoint/2010/main" val="372470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False</a:t>
            </a:r>
          </a:p>
          <a:p>
            <a:pPr marL="228600" indent="-228600">
              <a:buFont typeface="+mj-lt"/>
              <a:buAutoNum type="arabicPeriod"/>
            </a:pPr>
            <a:r>
              <a:rPr lang="en-GB"/>
              <a:t>True</a:t>
            </a:r>
          </a:p>
          <a:p>
            <a:pPr marL="228600" indent="-228600">
              <a:buFont typeface="+mj-lt"/>
              <a:buAutoNum type="arabicPeriod"/>
            </a:pPr>
            <a:r>
              <a:rPr lang="en-GB"/>
              <a:t>False</a:t>
            </a:r>
          </a:p>
          <a:p>
            <a:pPr marL="228600" indent="-228600">
              <a:buFont typeface="+mj-lt"/>
              <a:buAutoNum type="arabicPeriod"/>
            </a:pPr>
            <a:r>
              <a:rPr lang="en-GB"/>
              <a:t>True</a:t>
            </a:r>
          </a:p>
          <a:p>
            <a:pPr marL="228600" indent="-228600">
              <a:buFont typeface="+mj-lt"/>
              <a:buAutoNum type="arabicPeriod"/>
            </a:pPr>
            <a:r>
              <a:rPr lang="en-GB"/>
              <a:t>False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a:p>
        </p:txBody>
      </p:sp>
    </p:spTree>
    <p:extLst>
      <p:ext uri="{BB962C8B-B14F-4D97-AF65-F5344CB8AC3E}">
        <p14:creationId xmlns:p14="http://schemas.microsoft.com/office/powerpoint/2010/main" val="417630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6"/>
            </a:pPr>
            <a:r>
              <a:rPr lang="en-GB"/>
              <a:t>False</a:t>
            </a:r>
          </a:p>
          <a:p>
            <a:pPr marL="228600" indent="-228600">
              <a:buFont typeface="+mj-lt"/>
              <a:buAutoNum type="arabicPeriod" startAt="6"/>
            </a:pPr>
            <a:r>
              <a:rPr lang="en-GB"/>
              <a:t>False</a:t>
            </a:r>
          </a:p>
          <a:p>
            <a:pPr marL="228600" indent="-228600">
              <a:buFont typeface="+mj-lt"/>
              <a:buAutoNum type="arabicPeriod" startAt="6"/>
            </a:pPr>
            <a:r>
              <a:rPr lang="en-GB"/>
              <a:t>False</a:t>
            </a:r>
          </a:p>
          <a:p>
            <a:pPr marL="228600" indent="-228600">
              <a:buFont typeface="+mj-lt"/>
              <a:buAutoNum type="arabicPeriod" startAt="6"/>
            </a:pPr>
            <a:r>
              <a:rPr lang="en-GB"/>
              <a:t>True</a:t>
            </a:r>
          </a:p>
          <a:p>
            <a:pPr marL="228600" indent="-228600">
              <a:buFont typeface="+mj-lt"/>
              <a:buAutoNum type="arabicPeriod" startAt="6"/>
            </a:pPr>
            <a:r>
              <a:rPr lang="en-GB"/>
              <a:t>True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a:p>
        </p:txBody>
      </p:sp>
    </p:spTree>
    <p:extLst>
      <p:ext uri="{BB962C8B-B14F-4D97-AF65-F5344CB8AC3E}">
        <p14:creationId xmlns:p14="http://schemas.microsoft.com/office/powerpoint/2010/main" val="122061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50</a:t>
            </a:fld>
            <a:endParaRPr lang="en-GB"/>
          </a:p>
        </p:txBody>
      </p:sp>
    </p:spTree>
    <p:extLst>
      <p:ext uri="{BB962C8B-B14F-4D97-AF65-F5344CB8AC3E}">
        <p14:creationId xmlns:p14="http://schemas.microsoft.com/office/powerpoint/2010/main" val="1997750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564016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52</a:t>
            </a:fld>
            <a:endParaRPr lang="en-GB"/>
          </a:p>
        </p:txBody>
      </p:sp>
    </p:spTree>
    <p:extLst>
      <p:ext uri="{BB962C8B-B14F-4D97-AF65-F5344CB8AC3E}">
        <p14:creationId xmlns:p14="http://schemas.microsoft.com/office/powerpoint/2010/main" val="992120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mind map on the whiteboard: Enclosure features that impact biosecurity measures. </a:t>
            </a:r>
          </a:p>
          <a:p>
            <a:r>
              <a:rPr lang="en-US" dirty="0"/>
              <a:t>Have each pair of learners add one of their ideas.</a:t>
            </a:r>
          </a:p>
          <a:p>
            <a:r>
              <a:rPr lang="en-US" dirty="0"/>
              <a:t>Ensure to include the following: materials, location of enclosure, location of windows and doors.</a:t>
            </a:r>
          </a:p>
        </p:txBody>
      </p:sp>
      <p:sp>
        <p:nvSpPr>
          <p:cNvPr id="4" name="Slide Number Placeholder 3"/>
          <p:cNvSpPr>
            <a:spLocks noGrp="1"/>
          </p:cNvSpPr>
          <p:nvPr>
            <p:ph type="sldNum" sz="quarter" idx="5"/>
          </p:nvPr>
        </p:nvSpPr>
        <p:spPr/>
        <p:txBody>
          <a:bodyPr/>
          <a:lstStyle/>
          <a:p>
            <a:fld id="{9920340D-206C-4C41-A35B-4D72CE2F2B89}" type="slidenum">
              <a:rPr lang="en-GB" smtClean="0"/>
              <a:t>53</a:t>
            </a:fld>
            <a:endParaRPr lang="en-GB"/>
          </a:p>
        </p:txBody>
      </p:sp>
    </p:spTree>
    <p:extLst>
      <p:ext uri="{BB962C8B-B14F-4D97-AF65-F5344CB8AC3E}">
        <p14:creationId xmlns:p14="http://schemas.microsoft.com/office/powerpoint/2010/main" val="19237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54</a:t>
            </a:fld>
            <a:endParaRPr lang="en-GB"/>
          </a:p>
        </p:txBody>
      </p:sp>
    </p:spTree>
    <p:extLst>
      <p:ext uri="{BB962C8B-B14F-4D97-AF65-F5344CB8AC3E}">
        <p14:creationId xmlns:p14="http://schemas.microsoft.com/office/powerpoint/2010/main" val="211179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2819168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55</a:t>
            </a:fld>
            <a:endParaRPr lang="en-GB"/>
          </a:p>
        </p:txBody>
      </p:sp>
    </p:spTree>
    <p:extLst>
      <p:ext uri="{BB962C8B-B14F-4D97-AF65-F5344CB8AC3E}">
        <p14:creationId xmlns:p14="http://schemas.microsoft.com/office/powerpoint/2010/main" val="1912214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57</a:t>
            </a:fld>
            <a:endParaRPr lang="en-GB"/>
          </a:p>
        </p:txBody>
      </p:sp>
    </p:spTree>
    <p:extLst>
      <p:ext uri="{BB962C8B-B14F-4D97-AF65-F5344CB8AC3E}">
        <p14:creationId xmlns:p14="http://schemas.microsoft.com/office/powerpoint/2010/main" val="2778656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69</a:t>
            </a:fld>
            <a:endParaRPr lang="en-GB"/>
          </a:p>
        </p:txBody>
      </p:sp>
    </p:spTree>
    <p:extLst>
      <p:ext uri="{BB962C8B-B14F-4D97-AF65-F5344CB8AC3E}">
        <p14:creationId xmlns:p14="http://schemas.microsoft.com/office/powerpoint/2010/main" val="359417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t>
            </a:r>
            <a:r>
              <a:rPr lang="en-GB" dirty="0"/>
              <a:t>closed caption feature within PowerPoint can be used for the hearing impaired when watching this video.</a:t>
            </a:r>
          </a:p>
          <a:p>
            <a:r>
              <a:rPr lang="en-GB" dirty="0"/>
              <a:t>There is also a transcript available of this video.</a:t>
            </a:r>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70</a:t>
            </a:fld>
            <a:endParaRPr lang="en-GB"/>
          </a:p>
        </p:txBody>
      </p:sp>
    </p:spTree>
    <p:extLst>
      <p:ext uri="{BB962C8B-B14F-4D97-AF65-F5344CB8AC3E}">
        <p14:creationId xmlns:p14="http://schemas.microsoft.com/office/powerpoint/2010/main" val="325699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for AI percentage to be less than 50%.</a:t>
            </a:r>
          </a:p>
          <a:p>
            <a:r>
              <a:rPr lang="en-GB" dirty="0"/>
              <a:t>Tutor to model</a:t>
            </a:r>
            <a:r>
              <a:rPr lang="en-GB" baseline="0" dirty="0"/>
              <a:t> using selected AI to demo to students and then run through Grammarly to show how this works. (Grammarly is linked to the text ‘Check work’ on the next slide.)</a:t>
            </a:r>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199057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75</a:t>
            </a:fld>
            <a:endParaRPr lang="en-GB"/>
          </a:p>
        </p:txBody>
      </p:sp>
    </p:spTree>
    <p:extLst>
      <p:ext uri="{BB962C8B-B14F-4D97-AF65-F5344CB8AC3E}">
        <p14:creationId xmlns:p14="http://schemas.microsoft.com/office/powerpoint/2010/main" val="2489529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77</a:t>
            </a:fld>
            <a:endParaRPr lang="en-GB"/>
          </a:p>
        </p:txBody>
      </p:sp>
    </p:spTree>
    <p:extLst>
      <p:ext uri="{BB962C8B-B14F-4D97-AF65-F5344CB8AC3E}">
        <p14:creationId xmlns:p14="http://schemas.microsoft.com/office/powerpoint/2010/main" val="2307285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78</a:t>
            </a:fld>
            <a:endParaRPr lang="en-GB"/>
          </a:p>
        </p:txBody>
      </p:sp>
    </p:spTree>
    <p:extLst>
      <p:ext uri="{BB962C8B-B14F-4D97-AF65-F5344CB8AC3E}">
        <p14:creationId xmlns:p14="http://schemas.microsoft.com/office/powerpoint/2010/main" val="1241832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80</a:t>
            </a:fld>
            <a:endParaRPr lang="en-GB"/>
          </a:p>
        </p:txBody>
      </p:sp>
    </p:spTree>
    <p:extLst>
      <p:ext uri="{BB962C8B-B14F-4D97-AF65-F5344CB8AC3E}">
        <p14:creationId xmlns:p14="http://schemas.microsoft.com/office/powerpoint/2010/main" val="183609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85</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510461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88</a:t>
            </a:fld>
            <a:endParaRPr lang="en-GB"/>
          </a:p>
        </p:txBody>
      </p:sp>
    </p:spTree>
    <p:extLst>
      <p:ext uri="{BB962C8B-B14F-4D97-AF65-F5344CB8AC3E}">
        <p14:creationId xmlns:p14="http://schemas.microsoft.com/office/powerpoint/2010/main" val="373122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89</a:t>
            </a:fld>
            <a:endParaRPr lang="en-GB"/>
          </a:p>
        </p:txBody>
      </p:sp>
    </p:spTree>
    <p:extLst>
      <p:ext uri="{BB962C8B-B14F-4D97-AF65-F5344CB8AC3E}">
        <p14:creationId xmlns:p14="http://schemas.microsoft.com/office/powerpoint/2010/main" val="2262512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20340D-206C-4C41-A35B-4D72CE2F2B89}" type="slidenum">
              <a:rPr lang="en-GB" smtClean="0"/>
              <a:pPr/>
              <a:t>91</a:t>
            </a:fld>
            <a:endParaRPr lang="en-GB"/>
          </a:p>
        </p:txBody>
      </p:sp>
    </p:spTree>
    <p:extLst>
      <p:ext uri="{BB962C8B-B14F-4D97-AF65-F5344CB8AC3E}">
        <p14:creationId xmlns:p14="http://schemas.microsoft.com/office/powerpoint/2010/main" val="2160203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Casamitjana</a:t>
            </a:r>
            <a:r>
              <a:rPr lang="en-GB" sz="1200" b="0" i="0" kern="1200" dirty="0">
                <a:solidFill>
                  <a:schemeClr val="tx1"/>
                </a:solidFill>
                <a:effectLst/>
                <a:latin typeface="+mn-lt"/>
                <a:ea typeface="+mn-ea"/>
                <a:cs typeface="+mn-cs"/>
              </a:rPr>
              <a:t>, J. (2003) </a:t>
            </a:r>
            <a:r>
              <a:rPr lang="en-GB" sz="1200" b="0" i="1" kern="1200" dirty="0">
                <a:solidFill>
                  <a:schemeClr val="tx1"/>
                </a:solidFill>
                <a:effectLst/>
                <a:latin typeface="+mn-lt"/>
                <a:ea typeface="+mn-ea"/>
                <a:cs typeface="+mn-cs"/>
              </a:rPr>
              <a:t>CAGED TO SELL; A study of animal related problems found in Scottish pet shops in the year 2003</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92</a:t>
            </a:fld>
            <a:endParaRPr lang="en-GB"/>
          </a:p>
        </p:txBody>
      </p:sp>
    </p:spTree>
    <p:extLst>
      <p:ext uri="{BB962C8B-B14F-4D97-AF65-F5344CB8AC3E}">
        <p14:creationId xmlns:p14="http://schemas.microsoft.com/office/powerpoint/2010/main" val="3464622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Jacobson, S.L., Ross, S.R. &amp; </a:t>
            </a:r>
            <a:r>
              <a:rPr lang="en-GB" dirty="0" err="1"/>
              <a:t>Bloomsmith</a:t>
            </a:r>
            <a:r>
              <a:rPr lang="en-GB" dirty="0"/>
              <a:t>, M.A., 2016. Characterizing abnormal </a:t>
            </a:r>
            <a:r>
              <a:rPr lang="en-GB" dirty="0" err="1"/>
              <a:t>behavior</a:t>
            </a:r>
            <a:r>
              <a:rPr lang="en-GB" dirty="0"/>
              <a:t> in a large population of zoo-housed chimpanzees: prevalence and potential influencing factors. </a:t>
            </a:r>
            <a:r>
              <a:rPr lang="en-GB" i="1" dirty="0" err="1"/>
              <a:t>PeerJ</a:t>
            </a:r>
            <a:r>
              <a:rPr lang="en-GB" dirty="0"/>
              <a:t>, 4, e2225. Available at: </a:t>
            </a:r>
            <a:r>
              <a:rPr lang="en-GB" dirty="0">
                <a:hlinkClick r:id="rId3"/>
              </a:rPr>
              <a:t>https://doi.org/10.7717/peerj.2225</a:t>
            </a:r>
            <a:r>
              <a:rPr lang="en-GB" dirty="0"/>
              <a:t> </a:t>
            </a:r>
          </a:p>
        </p:txBody>
      </p:sp>
      <p:sp>
        <p:nvSpPr>
          <p:cNvPr id="4" name="Slide Number Placeholder 3"/>
          <p:cNvSpPr>
            <a:spLocks noGrp="1"/>
          </p:cNvSpPr>
          <p:nvPr>
            <p:ph type="sldNum" sz="quarter" idx="10"/>
          </p:nvPr>
        </p:nvSpPr>
        <p:spPr/>
        <p:txBody>
          <a:bodyPr/>
          <a:lstStyle/>
          <a:p>
            <a:fld id="{9920340D-206C-4C41-A35B-4D72CE2F2B89}" type="slidenum">
              <a:rPr lang="en-GB" smtClean="0"/>
              <a:pPr/>
              <a:t>94</a:t>
            </a:fld>
            <a:endParaRPr lang="en-GB"/>
          </a:p>
        </p:txBody>
      </p:sp>
    </p:spTree>
    <p:extLst>
      <p:ext uri="{BB962C8B-B14F-4D97-AF65-F5344CB8AC3E}">
        <p14:creationId xmlns:p14="http://schemas.microsoft.com/office/powerpoint/2010/main" val="3866953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Mason, G., </a:t>
            </a:r>
            <a:r>
              <a:rPr lang="en-GB" dirty="0" err="1"/>
              <a:t>Clubb</a:t>
            </a:r>
            <a:r>
              <a:rPr lang="en-GB" dirty="0"/>
              <a:t>, R., Latham, N. &amp; Vickery, S. (2007) 'Why and how should we use environmental enrichment to tackle stereotypic behaviour?', </a:t>
            </a:r>
            <a:r>
              <a:rPr lang="en-GB" i="1" dirty="0"/>
              <a:t>Applied Animal Behaviour Science</a:t>
            </a:r>
            <a:r>
              <a:rPr lang="en-GB" dirty="0"/>
              <a:t>, 102(3-4), pp. 163-188.</a:t>
            </a:r>
          </a:p>
        </p:txBody>
      </p:sp>
      <p:sp>
        <p:nvSpPr>
          <p:cNvPr id="4" name="Slide Number Placeholder 3"/>
          <p:cNvSpPr>
            <a:spLocks noGrp="1"/>
          </p:cNvSpPr>
          <p:nvPr>
            <p:ph type="sldNum" sz="quarter" idx="10"/>
          </p:nvPr>
        </p:nvSpPr>
        <p:spPr/>
        <p:txBody>
          <a:bodyPr/>
          <a:lstStyle/>
          <a:p>
            <a:fld id="{9920340D-206C-4C41-A35B-4D72CE2F2B89}" type="slidenum">
              <a:rPr lang="en-GB" smtClean="0"/>
              <a:pPr/>
              <a:t>95</a:t>
            </a:fld>
            <a:endParaRPr lang="en-GB"/>
          </a:p>
        </p:txBody>
      </p:sp>
    </p:spTree>
    <p:extLst>
      <p:ext uri="{BB962C8B-B14F-4D97-AF65-F5344CB8AC3E}">
        <p14:creationId xmlns:p14="http://schemas.microsoft.com/office/powerpoint/2010/main" val="2978622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Abdul-</a:t>
            </a:r>
            <a:r>
              <a:rPr lang="en-GB" sz="1200" kern="1200" dirty="0" err="1">
                <a:solidFill>
                  <a:schemeClr val="tx1"/>
                </a:solidFill>
                <a:effectLst/>
                <a:latin typeface="+mn-lt"/>
                <a:ea typeface="+mn-ea"/>
                <a:cs typeface="+mn-cs"/>
              </a:rPr>
              <a:t>Mawah</a:t>
            </a:r>
            <a:r>
              <a:rPr lang="en-GB" sz="1200" kern="1200" dirty="0">
                <a:solidFill>
                  <a:schemeClr val="tx1"/>
                </a:solidFill>
                <a:effectLst/>
                <a:latin typeface="+mn-lt"/>
                <a:ea typeface="+mn-ea"/>
                <a:cs typeface="+mn-cs"/>
              </a:rPr>
              <a:t>, S.S., </a:t>
            </a:r>
            <a:r>
              <a:rPr lang="en-GB" sz="1200" kern="1200" dirty="0" err="1">
                <a:solidFill>
                  <a:schemeClr val="tx1"/>
                </a:solidFill>
                <a:effectLst/>
                <a:latin typeface="+mn-lt"/>
                <a:ea typeface="+mn-ea"/>
                <a:cs typeface="+mn-cs"/>
              </a:rPr>
              <a:t>Chor-Wai</a:t>
            </a:r>
            <a:r>
              <a:rPr lang="en-GB" sz="1200" kern="1200" dirty="0">
                <a:solidFill>
                  <a:schemeClr val="tx1"/>
                </a:solidFill>
                <a:effectLst/>
                <a:latin typeface="+mn-lt"/>
                <a:ea typeface="+mn-ea"/>
                <a:cs typeface="+mn-cs"/>
              </a:rPr>
              <a:t>, L., </a:t>
            </a:r>
            <a:r>
              <a:rPr lang="en-GB" sz="1200" kern="1200" dirty="0" err="1">
                <a:solidFill>
                  <a:schemeClr val="tx1"/>
                </a:solidFill>
                <a:effectLst/>
                <a:latin typeface="+mn-lt"/>
                <a:ea typeface="+mn-ea"/>
                <a:cs typeface="+mn-cs"/>
              </a:rPr>
              <a:t>Jasnie</a:t>
            </a:r>
            <a:r>
              <a:rPr lang="en-GB" sz="1200" kern="1200" dirty="0">
                <a:solidFill>
                  <a:schemeClr val="tx1"/>
                </a:solidFill>
                <a:effectLst/>
                <a:latin typeface="+mn-lt"/>
                <a:ea typeface="+mn-ea"/>
                <a:cs typeface="+mn-cs"/>
              </a:rPr>
              <a:t>, F., Norma-Rashid, Y. and </a:t>
            </a:r>
            <a:r>
              <a:rPr lang="en-GB" sz="1200" kern="1200" dirty="0" err="1">
                <a:solidFill>
                  <a:schemeClr val="tx1"/>
                </a:solidFill>
                <a:effectLst/>
                <a:latin typeface="+mn-lt"/>
                <a:ea typeface="+mn-ea"/>
                <a:cs typeface="+mn-cs"/>
              </a:rPr>
              <a:t>Ramli</a:t>
            </a:r>
            <a:r>
              <a:rPr lang="en-GB" sz="1200" kern="1200" dirty="0">
                <a:solidFill>
                  <a:schemeClr val="tx1"/>
                </a:solidFill>
                <a:effectLst/>
                <a:latin typeface="+mn-lt"/>
                <a:ea typeface="+mn-ea"/>
                <a:cs typeface="+mn-cs"/>
              </a:rPr>
              <a:t>, R. (2022) ‘Effects of environmental enrichment on behaviours and faecal glucocorticoid levels in captive sun bear (</a:t>
            </a:r>
            <a:r>
              <a:rPr lang="en-GB" sz="1200" kern="1200" dirty="0" err="1">
                <a:solidFill>
                  <a:schemeClr val="tx1"/>
                </a:solidFill>
                <a:effectLst/>
                <a:latin typeface="+mn-lt"/>
                <a:ea typeface="+mn-ea"/>
                <a:cs typeface="+mn-cs"/>
              </a:rPr>
              <a:t>Helarctos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malayanus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IOP Conference Series: Earth and Environmental Science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96</a:t>
            </a:fld>
            <a:endParaRPr lang="en-GB"/>
          </a:p>
        </p:txBody>
      </p:sp>
    </p:spTree>
    <p:extLst>
      <p:ext uri="{BB962C8B-B14F-4D97-AF65-F5344CB8AC3E}">
        <p14:creationId xmlns:p14="http://schemas.microsoft.com/office/powerpoint/2010/main" val="2502879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Rose, P. (2019) ‘Keep tabs on behaviour to boost welfare’, </a:t>
            </a:r>
            <a:r>
              <a:rPr lang="en-GB" sz="1200" b="0" i="1" kern="1200" dirty="0">
                <a:solidFill>
                  <a:schemeClr val="tx1"/>
                </a:solidFill>
                <a:effectLst/>
                <a:latin typeface="+mn-lt"/>
                <a:ea typeface="+mn-ea"/>
                <a:cs typeface="+mn-cs"/>
              </a:rPr>
              <a:t>Veterinary Practice</a:t>
            </a:r>
            <a:r>
              <a:rPr lang="en-GB" sz="1200" b="0" kern="1200" dirty="0">
                <a:solidFill>
                  <a:schemeClr val="tx1"/>
                </a:solidFill>
                <a:effectLst/>
                <a:latin typeface="+mn-lt"/>
                <a:ea typeface="+mn-ea"/>
                <a:cs typeface="+mn-cs"/>
              </a:rPr>
              <a:t>, 10 June. Available at: </a:t>
            </a:r>
            <a:r>
              <a:rPr lang="en-GB" sz="1200" kern="1200" dirty="0">
                <a:solidFill>
                  <a:schemeClr val="tx1"/>
                </a:solidFill>
                <a:effectLst/>
                <a:latin typeface="+mn-lt"/>
                <a:ea typeface="+mn-ea"/>
                <a:cs typeface="+mn-cs"/>
              </a:rPr>
              <a:t>Veterinary Practice</a:t>
            </a:r>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97</a:t>
            </a:fld>
            <a:endParaRPr lang="en-GB"/>
          </a:p>
        </p:txBody>
      </p:sp>
    </p:spTree>
    <p:extLst>
      <p:ext uri="{BB962C8B-B14F-4D97-AF65-F5344CB8AC3E}">
        <p14:creationId xmlns:p14="http://schemas.microsoft.com/office/powerpoint/2010/main" val="997349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Fureix</a:t>
            </a:r>
            <a:r>
              <a:rPr lang="en-GB" sz="1200" b="0" i="0" kern="1200" dirty="0">
                <a:solidFill>
                  <a:schemeClr val="tx1"/>
                </a:solidFill>
                <a:effectLst/>
                <a:latin typeface="+mn-lt"/>
                <a:ea typeface="+mn-ea"/>
                <a:cs typeface="+mn-cs"/>
              </a:rPr>
              <a:t>, C., </a:t>
            </a:r>
            <a:r>
              <a:rPr lang="en-GB" sz="1200" b="0" i="0" kern="1200" dirty="0" err="1">
                <a:solidFill>
                  <a:schemeClr val="tx1"/>
                </a:solidFill>
                <a:effectLst/>
                <a:latin typeface="+mn-lt"/>
                <a:ea typeface="+mn-ea"/>
                <a:cs typeface="+mn-cs"/>
              </a:rPr>
              <a:t>Benhajali</a:t>
            </a:r>
            <a:r>
              <a:rPr lang="en-GB" sz="1200" b="0" i="0" kern="1200" dirty="0">
                <a:solidFill>
                  <a:schemeClr val="tx1"/>
                </a:solidFill>
                <a:effectLst/>
                <a:latin typeface="+mn-lt"/>
                <a:ea typeface="+mn-ea"/>
                <a:cs typeface="+mn-cs"/>
              </a:rPr>
              <a:t>, H., Henry, S. </a:t>
            </a:r>
            <a:r>
              <a:rPr lang="en-GB" sz="1200" b="0" i="1" kern="1200" dirty="0">
                <a:solidFill>
                  <a:schemeClr val="tx1"/>
                </a:solidFill>
                <a:effectLst/>
                <a:latin typeface="+mn-lt"/>
                <a:ea typeface="+mn-ea"/>
                <a:cs typeface="+mn-cs"/>
              </a:rPr>
              <a:t>et al.</a:t>
            </a:r>
            <a:r>
              <a:rPr lang="en-GB" sz="1200" b="0" i="0" kern="1200" dirty="0">
                <a:solidFill>
                  <a:schemeClr val="tx1"/>
                </a:solidFill>
                <a:effectLst/>
                <a:latin typeface="+mn-lt"/>
                <a:ea typeface="+mn-ea"/>
                <a:cs typeface="+mn-cs"/>
              </a:rPr>
              <a:t> Plasma cortisol and faecal cortisol metabolites concentrations in stereotypic and non-stereotypic horses: do stereotypic horses cope better with poor environmental conditions?. </a:t>
            </a:r>
            <a:r>
              <a:rPr lang="en-GB" sz="1200" b="0" i="1" kern="1200" dirty="0">
                <a:solidFill>
                  <a:schemeClr val="tx1"/>
                </a:solidFill>
                <a:effectLst/>
                <a:latin typeface="+mn-lt"/>
                <a:ea typeface="+mn-ea"/>
                <a:cs typeface="+mn-cs"/>
              </a:rPr>
              <a:t>BMC Vet Res</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9</a:t>
            </a:r>
            <a:r>
              <a:rPr lang="en-GB" sz="1200" b="0" i="0" kern="1200" dirty="0">
                <a:solidFill>
                  <a:schemeClr val="tx1"/>
                </a:solidFill>
                <a:effectLst/>
                <a:latin typeface="+mn-lt"/>
                <a:ea typeface="+mn-ea"/>
                <a:cs typeface="+mn-cs"/>
              </a:rPr>
              <a:t>, 3 (2013). https://doi.org/10.1186/1746-6148-9-3</a:t>
            </a:r>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98</a:t>
            </a:fld>
            <a:endParaRPr lang="en-GB"/>
          </a:p>
        </p:txBody>
      </p:sp>
    </p:spTree>
    <p:extLst>
      <p:ext uri="{BB962C8B-B14F-4D97-AF65-F5344CB8AC3E}">
        <p14:creationId xmlns:p14="http://schemas.microsoft.com/office/powerpoint/2010/main" val="2513938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closed caption feature within PowerPoint can be used for the hearing impaired when watching this video.</a:t>
            </a:r>
          </a:p>
          <a:p>
            <a:r>
              <a:rPr lang="en-GB" dirty="0"/>
              <a:t>There is also a transcript available of this video.</a:t>
            </a:r>
          </a:p>
        </p:txBody>
      </p:sp>
      <p:sp>
        <p:nvSpPr>
          <p:cNvPr id="4" name="Slide Number Placeholder 3"/>
          <p:cNvSpPr>
            <a:spLocks noGrp="1"/>
          </p:cNvSpPr>
          <p:nvPr>
            <p:ph type="sldNum" sz="quarter" idx="5"/>
          </p:nvPr>
        </p:nvSpPr>
        <p:spPr/>
        <p:txBody>
          <a:bodyPr/>
          <a:lstStyle/>
          <a:p>
            <a:fld id="{9920340D-206C-4C41-A35B-4D72CE2F2B89}" type="slidenum">
              <a:rPr lang="en-GB" smtClean="0"/>
              <a:pPr/>
              <a:t>99</a:t>
            </a:fld>
            <a:endParaRPr lang="en-GB"/>
          </a:p>
        </p:txBody>
      </p:sp>
    </p:spTree>
    <p:extLst>
      <p:ext uri="{BB962C8B-B14F-4D97-AF65-F5344CB8AC3E}">
        <p14:creationId xmlns:p14="http://schemas.microsoft.com/office/powerpoint/2010/main" val="408345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a:t>
            </a:fld>
            <a:endParaRPr lang="en-GB"/>
          </a:p>
        </p:txBody>
      </p:sp>
    </p:spTree>
    <p:extLst>
      <p:ext uri="{BB962C8B-B14F-4D97-AF65-F5344CB8AC3E}">
        <p14:creationId xmlns:p14="http://schemas.microsoft.com/office/powerpoint/2010/main" val="2268076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100</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to allocate each pair</a:t>
            </a:r>
            <a:r>
              <a:rPr lang="en-GB" baseline="0"/>
              <a:t> an animal.</a:t>
            </a:r>
          </a:p>
          <a:p>
            <a:endParaRPr lang="en-GB"/>
          </a:p>
        </p:txBody>
      </p:sp>
      <p:sp>
        <p:nvSpPr>
          <p:cNvPr id="4" name="Slide Number Placeholder 3"/>
          <p:cNvSpPr>
            <a:spLocks noGrp="1"/>
          </p:cNvSpPr>
          <p:nvPr>
            <p:ph type="sldNum" sz="quarter" idx="10"/>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611970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110</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111</a:t>
            </a:fld>
            <a:endParaRPr lang="en-GB"/>
          </a:p>
        </p:txBody>
      </p:sp>
    </p:spTree>
    <p:extLst>
      <p:ext uri="{BB962C8B-B14F-4D97-AF65-F5344CB8AC3E}">
        <p14:creationId xmlns:p14="http://schemas.microsoft.com/office/powerpoint/2010/main" val="3259495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112</a:t>
            </a:fld>
            <a:endParaRPr lang="en-GB"/>
          </a:p>
        </p:txBody>
      </p:sp>
    </p:spTree>
    <p:extLst>
      <p:ext uri="{BB962C8B-B14F-4D97-AF65-F5344CB8AC3E}">
        <p14:creationId xmlns:p14="http://schemas.microsoft.com/office/powerpoint/2010/main" val="1384185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20340D-206C-4C41-A35B-4D72CE2F2B89}" type="slidenum">
              <a:rPr lang="en-GB" smtClean="0"/>
              <a:pPr/>
              <a:t>115</a:t>
            </a:fld>
            <a:endParaRPr lang="en-GB"/>
          </a:p>
        </p:txBody>
      </p:sp>
    </p:spTree>
    <p:extLst>
      <p:ext uri="{BB962C8B-B14F-4D97-AF65-F5344CB8AC3E}">
        <p14:creationId xmlns:p14="http://schemas.microsoft.com/office/powerpoint/2010/main" val="3295605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118</a:t>
            </a:fld>
            <a:endParaRPr lang="en-GB"/>
          </a:p>
        </p:txBody>
      </p:sp>
    </p:spTree>
    <p:extLst>
      <p:ext uri="{BB962C8B-B14F-4D97-AF65-F5344CB8AC3E}">
        <p14:creationId xmlns:p14="http://schemas.microsoft.com/office/powerpoint/2010/main" val="2137735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E2ABB-E340-20E4-AE1A-355E96E0E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DA6A5-D4C4-471E-4BE0-560D2A772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827CF-D0E2-B388-5441-3DB528F7A0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1F58C4-63BE-928D-0D6B-415790DC04F0}"/>
              </a:ext>
            </a:extLst>
          </p:cNvPr>
          <p:cNvSpPr>
            <a:spLocks noGrp="1"/>
          </p:cNvSpPr>
          <p:nvPr>
            <p:ph type="sldNum" sz="quarter" idx="5"/>
          </p:nvPr>
        </p:nvSpPr>
        <p:spPr/>
        <p:txBody>
          <a:bodyPr/>
          <a:lstStyle/>
          <a:p>
            <a:fld id="{9920340D-206C-4C41-A35B-4D72CE2F2B89}" type="slidenum">
              <a:rPr lang="en-GB" smtClean="0"/>
              <a:t>119</a:t>
            </a:fld>
            <a:endParaRPr lang="en-GB"/>
          </a:p>
        </p:txBody>
      </p:sp>
    </p:spTree>
    <p:extLst>
      <p:ext uri="{BB962C8B-B14F-4D97-AF65-F5344CB8AC3E}">
        <p14:creationId xmlns:p14="http://schemas.microsoft.com/office/powerpoint/2010/main" val="4023445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120</a:t>
            </a:fld>
            <a:endParaRPr lang="en-GB"/>
          </a:p>
        </p:txBody>
      </p:sp>
    </p:spTree>
    <p:extLst>
      <p:ext uri="{BB962C8B-B14F-4D97-AF65-F5344CB8AC3E}">
        <p14:creationId xmlns:p14="http://schemas.microsoft.com/office/powerpoint/2010/main" val="2542930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121</a:t>
            </a:fld>
            <a:endParaRPr lang="en-GB"/>
          </a:p>
        </p:txBody>
      </p:sp>
    </p:spTree>
    <p:extLst>
      <p:ext uri="{BB962C8B-B14F-4D97-AF65-F5344CB8AC3E}">
        <p14:creationId xmlns:p14="http://schemas.microsoft.com/office/powerpoint/2010/main" val="151069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a:t>
            </a:fld>
            <a:endParaRPr lang="en-GB"/>
          </a:p>
        </p:txBody>
      </p:sp>
    </p:spTree>
    <p:extLst>
      <p:ext uri="{BB962C8B-B14F-4D97-AF65-F5344CB8AC3E}">
        <p14:creationId xmlns:p14="http://schemas.microsoft.com/office/powerpoint/2010/main" val="4104292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124</a:t>
            </a:fld>
            <a:endParaRPr lang="en-GB"/>
          </a:p>
        </p:txBody>
      </p:sp>
    </p:spTree>
    <p:extLst>
      <p:ext uri="{BB962C8B-B14F-4D97-AF65-F5344CB8AC3E}">
        <p14:creationId xmlns:p14="http://schemas.microsoft.com/office/powerpoint/2010/main" val="3425394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81DF4-BC7E-6FDD-B708-FBE1F8BCF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E6C79-0F0C-21A1-750B-506A53DC7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2B91A-F094-9646-3478-0E7EAAF57C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D45C96-60E7-7D4E-0C3D-D7738C3B203F}"/>
              </a:ext>
            </a:extLst>
          </p:cNvPr>
          <p:cNvSpPr>
            <a:spLocks noGrp="1"/>
          </p:cNvSpPr>
          <p:nvPr>
            <p:ph type="sldNum" sz="quarter" idx="5"/>
          </p:nvPr>
        </p:nvSpPr>
        <p:spPr/>
        <p:txBody>
          <a:bodyPr/>
          <a:lstStyle/>
          <a:p>
            <a:fld id="{9920340D-206C-4C41-A35B-4D72CE2F2B89}" type="slidenum">
              <a:rPr lang="en-GB" smtClean="0"/>
              <a:t>125</a:t>
            </a:fld>
            <a:endParaRPr lang="en-GB"/>
          </a:p>
        </p:txBody>
      </p:sp>
    </p:spTree>
    <p:extLst>
      <p:ext uri="{BB962C8B-B14F-4D97-AF65-F5344CB8AC3E}">
        <p14:creationId xmlns:p14="http://schemas.microsoft.com/office/powerpoint/2010/main" val="3493427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126</a:t>
            </a:fld>
            <a:endParaRPr lang="en-GB"/>
          </a:p>
        </p:txBody>
      </p:sp>
    </p:spTree>
    <p:extLst>
      <p:ext uri="{BB962C8B-B14F-4D97-AF65-F5344CB8AC3E}">
        <p14:creationId xmlns:p14="http://schemas.microsoft.com/office/powerpoint/2010/main" val="1986418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20340D-206C-4C41-A35B-4D72CE2F2B89}" type="slidenum">
              <a:rPr lang="en-GB" smtClean="0"/>
              <a:pPr/>
              <a:t>128</a:t>
            </a:fld>
            <a:endParaRPr lang="en-GB"/>
          </a:p>
        </p:txBody>
      </p:sp>
    </p:spTree>
    <p:extLst>
      <p:ext uri="{BB962C8B-B14F-4D97-AF65-F5344CB8AC3E}">
        <p14:creationId xmlns:p14="http://schemas.microsoft.com/office/powerpoint/2010/main" val="1218895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129</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a:p>
        </p:txBody>
      </p:sp>
    </p:spTree>
    <p:extLst>
      <p:ext uri="{BB962C8B-B14F-4D97-AF65-F5344CB8AC3E}">
        <p14:creationId xmlns:p14="http://schemas.microsoft.com/office/powerpoint/2010/main" val="8089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27</a:t>
            </a:fld>
            <a:endParaRPr lang="en-GB"/>
          </a:p>
        </p:txBody>
      </p:sp>
    </p:spTree>
    <p:extLst>
      <p:ext uri="{BB962C8B-B14F-4D97-AF65-F5344CB8AC3E}">
        <p14:creationId xmlns:p14="http://schemas.microsoft.com/office/powerpoint/2010/main" val="257461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Photograph is the</a:t>
            </a:r>
            <a:r>
              <a:rPr lang="en-GB" baseline="0" dirty="0"/>
              <a:t> resource producer’s own</a:t>
            </a:r>
          </a:p>
          <a:p>
            <a:endParaRPr lang="en-GB" baseline="0" dirty="0"/>
          </a:p>
        </p:txBody>
      </p:sp>
      <p:sp>
        <p:nvSpPr>
          <p:cNvPr id="4" name="Slide Number Placeholder 3"/>
          <p:cNvSpPr>
            <a:spLocks noGrp="1"/>
          </p:cNvSpPr>
          <p:nvPr>
            <p:ph type="sldNum" sz="quarter" idx="10"/>
          </p:nvPr>
        </p:nvSpPr>
        <p:spPr/>
        <p:txBody>
          <a:bodyPr/>
          <a:lstStyle/>
          <a:p>
            <a:fld id="{9920340D-206C-4C41-A35B-4D72CE2F2B89}" type="slidenum">
              <a:rPr lang="en-GB" smtClean="0"/>
              <a:pPr/>
              <a:t>29</a:t>
            </a:fld>
            <a:endParaRPr lang="en-GB"/>
          </a:p>
        </p:txBody>
      </p:sp>
    </p:spTree>
    <p:extLst>
      <p:ext uri="{BB962C8B-B14F-4D97-AF65-F5344CB8AC3E}">
        <p14:creationId xmlns:p14="http://schemas.microsoft.com/office/powerpoint/2010/main" val="427078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6D_BC3E64E2.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line-stopwatch.com/eggtimer-countdow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online-stopwatch.com/eggtimer-countdow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daera-ni.gov.uk/articles/biosecurity#:~:text=Biosecurity%20is%20the%20prevention%20of,quality%20of%20a%20food%20product."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online-stopwatch.com/eggtimer-countdow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8F_E913A642.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www.grammarly.com/"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www.grammarly.com/"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microsoft.com/office/2018/10/relationships/comments" Target="../comments/modernComment_1C5_1F3566E1.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microsoft.com/office/2018/10/relationships/comments" Target="../comments/modernComment_1CA_624027F.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youtu.be/dYixEGI5KvE"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059582"/>
            <a:ext cx="5220104" cy="2403618"/>
          </a:xfrm>
        </p:spPr>
        <p:txBody>
          <a:bodyPr/>
          <a:lstStyle/>
          <a:p>
            <a:r>
              <a:rPr lang="en-US" sz="4000" dirty="0"/>
              <a:t>T LEVEL IN AGRICULTURE, ENVIRONMENTAL AND ANIMAL CARE</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r>
              <a:rPr lang="en-US" dirty="0"/>
              <a:t>Supporting delivery of T Level Foundation Year</a:t>
            </a:r>
          </a:p>
        </p:txBody>
      </p:sp>
    </p:spTree>
    <p:extLst>
      <p:ext uri="{BB962C8B-B14F-4D97-AF65-F5344CB8AC3E}">
        <p14:creationId xmlns:p14="http://schemas.microsoft.com/office/powerpoint/2010/main" val="352166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a:t>
            </a:fld>
            <a:endParaRPr lang="en-GB"/>
          </a:p>
        </p:txBody>
      </p:sp>
      <p:sp>
        <p:nvSpPr>
          <p:cNvPr id="3" name="Title 2"/>
          <p:cNvSpPr>
            <a:spLocks noGrp="1"/>
          </p:cNvSpPr>
          <p:nvPr>
            <p:ph type="title"/>
          </p:nvPr>
        </p:nvSpPr>
        <p:spPr/>
        <p:txBody>
          <a:bodyPr/>
          <a:lstStyle/>
          <a:p>
            <a:r>
              <a:rPr lang="en-GB" dirty="0"/>
              <a:t>Examples</a:t>
            </a:r>
          </a:p>
        </p:txBody>
      </p:sp>
      <p:sp>
        <p:nvSpPr>
          <p:cNvPr id="4" name="Text Placeholder 3"/>
          <p:cNvSpPr>
            <a:spLocks noGrp="1"/>
          </p:cNvSpPr>
          <p:nvPr>
            <p:ph type="body" sz="quarter" idx="12"/>
          </p:nvPr>
        </p:nvSpPr>
        <p:spPr/>
        <p:txBody>
          <a:bodyPr/>
          <a:lstStyle/>
          <a:p>
            <a:pPr marL="342900" indent="-342900">
              <a:lnSpc>
                <a:spcPct val="150000"/>
              </a:lnSpc>
              <a:buFont typeface="Arial" panose="020B0604020202020204" pitchFamily="34" charset="0"/>
              <a:buChar char="–"/>
            </a:pPr>
            <a:r>
              <a:rPr lang="en-GB" dirty="0"/>
              <a:t>Suitable diet: food preparation.</a:t>
            </a:r>
          </a:p>
          <a:p>
            <a:pPr marL="342900" indent="-342900">
              <a:lnSpc>
                <a:spcPct val="150000"/>
              </a:lnSpc>
              <a:buFont typeface="Arial" panose="020B0604020202020204" pitchFamily="34" charset="0"/>
              <a:buChar char="–"/>
            </a:pPr>
            <a:r>
              <a:rPr lang="en-GB" dirty="0"/>
              <a:t>Suitable environment: type of enclosure.</a:t>
            </a:r>
          </a:p>
          <a:p>
            <a:pPr marL="342900" indent="-342900">
              <a:lnSpc>
                <a:spcPct val="150000"/>
              </a:lnSpc>
              <a:buFont typeface="Arial" panose="020B0604020202020204" pitchFamily="34" charset="0"/>
              <a:buChar char="–"/>
            </a:pPr>
            <a:r>
              <a:rPr lang="en-GB" dirty="0"/>
              <a:t>Protected from pain, injury, suffering and disease: vaccinations.</a:t>
            </a:r>
          </a:p>
          <a:p>
            <a:pPr marL="342900" indent="-342900">
              <a:lnSpc>
                <a:spcPct val="150000"/>
              </a:lnSpc>
              <a:buFont typeface="Arial" panose="020B0604020202020204" pitchFamily="34" charset="0"/>
              <a:buChar char="–"/>
            </a:pPr>
            <a:r>
              <a:rPr lang="en-GB" dirty="0"/>
              <a:t>Normal behaviour: enough space.</a:t>
            </a:r>
          </a:p>
          <a:p>
            <a:pPr marL="342900" indent="-342900">
              <a:lnSpc>
                <a:spcPct val="150000"/>
              </a:lnSpc>
              <a:buFont typeface="Arial" panose="020B0604020202020204" pitchFamily="34" charset="0"/>
              <a:buChar char="–"/>
            </a:pPr>
            <a:r>
              <a:rPr lang="en-GB" dirty="0"/>
              <a:t>With or without other animals: mixing species.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66611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Animal welfare</a:t>
            </a:r>
            <a:endParaRPr lang="en-US">
              <a:cs typeface="Arial"/>
            </a:endParaRPr>
          </a:p>
        </p:txBody>
      </p:sp>
    </p:spTree>
    <p:extLst>
      <p:ext uri="{BB962C8B-B14F-4D97-AF65-F5344CB8AC3E}">
        <p14:creationId xmlns:p14="http://schemas.microsoft.com/office/powerpoint/2010/main" val="28722329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101</a:t>
            </a:fld>
            <a:endParaRPr lang="en-GB"/>
          </a:p>
        </p:txBody>
      </p:sp>
      <p:sp>
        <p:nvSpPr>
          <p:cNvPr id="3" name="Title 2"/>
          <p:cNvSpPr>
            <a:spLocks noGrp="1"/>
          </p:cNvSpPr>
          <p:nvPr>
            <p:ph type="title"/>
          </p:nvPr>
        </p:nvSpPr>
        <p:spPr/>
        <p:txBody>
          <a:bodyPr/>
          <a:lstStyle/>
          <a:p>
            <a:r>
              <a:rPr lang="en-GB" dirty="0"/>
              <a:t>Session 7 outline</a:t>
            </a:r>
          </a:p>
        </p:txBody>
      </p:sp>
      <p:sp>
        <p:nvSpPr>
          <p:cNvPr id="4" name="Text Placeholder 3"/>
          <p:cNvSpPr>
            <a:spLocks noGrp="1"/>
          </p:cNvSpPr>
          <p:nvPr>
            <p:ph type="body" sz="quarter" idx="12"/>
          </p:nvPr>
        </p:nvSpPr>
        <p:spPr/>
        <p:txBody>
          <a:bodyPr/>
          <a:lstStyle/>
          <a:p>
            <a:pPr marL="342900" indent="-342900">
              <a:lnSpc>
                <a:spcPct val="107000"/>
              </a:lnSpc>
              <a:spcAft>
                <a:spcPts val="800"/>
              </a:spcAft>
              <a:buFont typeface="Arial" panose="020B0604020202020204" pitchFamily="34" charset="0"/>
              <a:buChar char="–"/>
            </a:pPr>
            <a:r>
              <a:rPr lang="en-GB" dirty="0"/>
              <a:t>What is welfare?</a:t>
            </a:r>
          </a:p>
          <a:p>
            <a:pPr marL="342900" indent="-342900">
              <a:lnSpc>
                <a:spcPct val="107000"/>
              </a:lnSpc>
              <a:spcAft>
                <a:spcPts val="800"/>
              </a:spcAft>
              <a:buFont typeface="Arial" panose="020B0604020202020204" pitchFamily="34" charset="0"/>
              <a:buChar char="–"/>
            </a:pPr>
            <a:r>
              <a:rPr lang="en-GB" dirty="0"/>
              <a:t>Good and poor welfare.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98110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102</a:t>
            </a:fld>
            <a:endParaRPr lang="en-GB"/>
          </a:p>
        </p:txBody>
      </p:sp>
      <p:sp>
        <p:nvSpPr>
          <p:cNvPr id="3" name="Title 2"/>
          <p:cNvSpPr>
            <a:spLocks noGrp="1"/>
          </p:cNvSpPr>
          <p:nvPr>
            <p:ph type="title"/>
          </p:nvPr>
        </p:nvSpPr>
        <p:spPr/>
        <p:txBody>
          <a:bodyPr/>
          <a:lstStyle/>
          <a:p>
            <a:r>
              <a:rPr lang="en-GB" dirty="0"/>
              <a:t>What is welfare?</a:t>
            </a:r>
          </a:p>
        </p:txBody>
      </p:sp>
      <p:sp>
        <p:nvSpPr>
          <p:cNvPr id="4" name="Text Placeholder 3"/>
          <p:cNvSpPr>
            <a:spLocks noGrp="1"/>
          </p:cNvSpPr>
          <p:nvPr>
            <p:ph type="body" sz="quarter" idx="12"/>
          </p:nvPr>
        </p:nvSpPr>
        <p:spPr/>
        <p:txBody>
          <a:bodyPr/>
          <a:lstStyle/>
          <a:p>
            <a:endParaRPr lang="en-GB" dirty="0"/>
          </a:p>
          <a:p>
            <a:r>
              <a:rPr lang="en-GB" dirty="0"/>
              <a:t>What does welfare mean?</a:t>
            </a:r>
          </a:p>
          <a:p>
            <a:pPr marL="342900" indent="-342900">
              <a:buFont typeface="Arial" panose="020B0604020202020204" pitchFamily="34" charset="0"/>
              <a:buChar char="–"/>
            </a:pPr>
            <a:endParaRPr lang="en-GB" dirty="0"/>
          </a:p>
          <a:p>
            <a:r>
              <a:rPr lang="en-GB" dirty="0"/>
              <a:t>Write on your sticky notes what this word means to you.</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6558232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103</a:t>
            </a:fld>
            <a:endParaRPr lang="en-GB"/>
          </a:p>
        </p:txBody>
      </p:sp>
      <p:sp>
        <p:nvSpPr>
          <p:cNvPr id="3" name="Title 2"/>
          <p:cNvSpPr>
            <a:spLocks noGrp="1"/>
          </p:cNvSpPr>
          <p:nvPr>
            <p:ph type="title"/>
          </p:nvPr>
        </p:nvSpPr>
        <p:spPr/>
        <p:txBody>
          <a:bodyPr/>
          <a:lstStyle/>
          <a:p>
            <a:r>
              <a:rPr lang="en-GB" dirty="0"/>
              <a:t>Welfare definition</a:t>
            </a:r>
          </a:p>
        </p:txBody>
      </p:sp>
      <p:sp>
        <p:nvSpPr>
          <p:cNvPr id="4" name="Text Placeholder 3"/>
          <p:cNvSpPr>
            <a:spLocks noGrp="1"/>
          </p:cNvSpPr>
          <p:nvPr>
            <p:ph type="body" sz="quarter" idx="12"/>
          </p:nvPr>
        </p:nvSpPr>
        <p:spPr>
          <a:xfrm>
            <a:off x="234000" y="1081668"/>
            <a:ext cx="6925083" cy="3506306"/>
          </a:xfrm>
        </p:spPr>
        <p:txBody>
          <a:bodyPr/>
          <a:lstStyle/>
          <a:p>
            <a:r>
              <a:rPr lang="en-GB" dirty="0"/>
              <a:t>According to the British Veterinary Association, animal welfare is:</a:t>
            </a:r>
          </a:p>
          <a:p>
            <a:endParaRPr lang="en-GB" dirty="0"/>
          </a:p>
          <a:p>
            <a:r>
              <a:rPr lang="en-GB" dirty="0"/>
              <a:t>“the physical and mental state of an animal in relation to the conditions in which it lives and dies”.</a:t>
            </a:r>
          </a:p>
          <a:p>
            <a:br>
              <a:rPr lang="en-GB" dirty="0"/>
            </a:br>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96404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104</a:t>
            </a:fld>
            <a:endParaRPr lang="en-GB"/>
          </a:p>
        </p:txBody>
      </p:sp>
      <p:sp>
        <p:nvSpPr>
          <p:cNvPr id="3" name="Title 2"/>
          <p:cNvSpPr>
            <a:spLocks noGrp="1"/>
          </p:cNvSpPr>
          <p:nvPr>
            <p:ph type="title"/>
          </p:nvPr>
        </p:nvSpPr>
        <p:spPr/>
        <p:txBody>
          <a:bodyPr/>
          <a:lstStyle/>
          <a:p>
            <a:r>
              <a:rPr lang="en-GB" dirty="0"/>
              <a:t>Group discussion</a:t>
            </a:r>
          </a:p>
        </p:txBody>
      </p:sp>
      <p:sp>
        <p:nvSpPr>
          <p:cNvPr id="4" name="Text Placeholder 3"/>
          <p:cNvSpPr>
            <a:spLocks noGrp="1"/>
          </p:cNvSpPr>
          <p:nvPr>
            <p:ph type="body" sz="quarter" idx="12"/>
          </p:nvPr>
        </p:nvSpPr>
        <p:spPr>
          <a:xfrm>
            <a:off x="234000" y="986400"/>
            <a:ext cx="8554998" cy="3601574"/>
          </a:xfrm>
        </p:spPr>
        <p:txBody>
          <a:bodyPr vert="horz" lIns="0" tIns="0" rIns="0" bIns="0" rtlCol="0" anchor="t">
            <a:noAutofit/>
          </a:bodyPr>
          <a:lstStyle/>
          <a:p>
            <a:pPr>
              <a:lnSpc>
                <a:spcPct val="107000"/>
              </a:lnSpc>
              <a:spcAft>
                <a:spcPts val="800"/>
              </a:spcAft>
            </a:pPr>
            <a:r>
              <a:rPr lang="en-GB" dirty="0"/>
              <a:t>In your groups, discuss the following:</a:t>
            </a:r>
          </a:p>
          <a:p>
            <a:pPr marL="342900" lvl="1" indent="-342900">
              <a:lnSpc>
                <a:spcPct val="150000"/>
              </a:lnSpc>
              <a:spcAft>
                <a:spcPts val="800"/>
              </a:spcAft>
            </a:pPr>
            <a:r>
              <a:rPr lang="en-GB" dirty="0"/>
              <a:t>Is good welfare meeting the five animal needs at all times?</a:t>
            </a:r>
          </a:p>
          <a:p>
            <a:pPr marL="342900" lvl="1" indent="-342900">
              <a:lnSpc>
                <a:spcPct val="150000"/>
              </a:lnSpc>
              <a:spcAft>
                <a:spcPts val="800"/>
              </a:spcAft>
            </a:pPr>
            <a:r>
              <a:rPr lang="en-GB" dirty="0"/>
              <a:t>When the five needs are not being met, is this poor welfare?</a:t>
            </a:r>
          </a:p>
          <a:p>
            <a:pPr marL="342900" lvl="1" indent="-342900">
              <a:lnSpc>
                <a:spcPct val="150000"/>
              </a:lnSpc>
              <a:spcAft>
                <a:spcPts val="800"/>
              </a:spcAft>
            </a:pPr>
            <a:r>
              <a:rPr lang="en-GB" dirty="0"/>
              <a:t>Is it possible to meet all five needs at all times?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32144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105</a:t>
            </a:fld>
            <a:endParaRPr lang="en-GB"/>
          </a:p>
        </p:txBody>
      </p:sp>
      <p:sp>
        <p:nvSpPr>
          <p:cNvPr id="3" name="Title 2"/>
          <p:cNvSpPr>
            <a:spLocks noGrp="1"/>
          </p:cNvSpPr>
          <p:nvPr>
            <p:ph type="title"/>
          </p:nvPr>
        </p:nvSpPr>
        <p:spPr/>
        <p:txBody>
          <a:bodyPr/>
          <a:lstStyle/>
          <a:p>
            <a:r>
              <a:rPr lang="en-GB"/>
              <a:t>Signs of good welfare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graphicFrame>
        <p:nvGraphicFramePr>
          <p:cNvPr id="4" name="Table 3">
            <a:extLst>
              <a:ext uri="{FF2B5EF4-FFF2-40B4-BE49-F238E27FC236}">
                <a16:creationId xmlns:a16="http://schemas.microsoft.com/office/drawing/2014/main" id="{7F7D8120-9694-C8EB-2166-52F20B3BEC79}"/>
              </a:ext>
            </a:extLst>
          </p:cNvPr>
          <p:cNvGraphicFramePr>
            <a:graphicFrameLocks noGrp="1"/>
          </p:cNvGraphicFramePr>
          <p:nvPr>
            <p:extLst>
              <p:ext uri="{D42A27DB-BD31-4B8C-83A1-F6EECF244321}">
                <p14:modId xmlns:p14="http://schemas.microsoft.com/office/powerpoint/2010/main" val="3826653417"/>
              </p:ext>
            </p:extLst>
          </p:nvPr>
        </p:nvGraphicFramePr>
        <p:xfrm>
          <a:off x="232950" y="1182029"/>
          <a:ext cx="8492598" cy="2839490"/>
        </p:xfrm>
        <a:graphic>
          <a:graphicData uri="http://schemas.openxmlformats.org/drawingml/2006/table">
            <a:tbl>
              <a:tblPr firstRow="1" bandRow="1">
                <a:tableStyleId>{5940675A-B579-460E-94D1-54222C63F5DA}</a:tableStyleId>
              </a:tblPr>
              <a:tblGrid>
                <a:gridCol w="4246299">
                  <a:extLst>
                    <a:ext uri="{9D8B030D-6E8A-4147-A177-3AD203B41FA5}">
                      <a16:colId xmlns:a16="http://schemas.microsoft.com/office/drawing/2014/main" val="3837970591"/>
                    </a:ext>
                  </a:extLst>
                </a:gridCol>
                <a:gridCol w="4246299">
                  <a:extLst>
                    <a:ext uri="{9D8B030D-6E8A-4147-A177-3AD203B41FA5}">
                      <a16:colId xmlns:a16="http://schemas.microsoft.com/office/drawing/2014/main" val="1216409799"/>
                    </a:ext>
                  </a:extLst>
                </a:gridCol>
              </a:tblGrid>
              <a:tr h="493505">
                <a:tc>
                  <a:txBody>
                    <a:bodyPr/>
                    <a:lstStyle/>
                    <a:p>
                      <a:r>
                        <a:rPr lang="en-GB" sz="2400" b="1" dirty="0">
                          <a:solidFill>
                            <a:schemeClr val="tx1"/>
                          </a:solidFill>
                        </a:rPr>
                        <a:t>Physical</a:t>
                      </a:r>
                    </a:p>
                  </a:txBody>
                  <a:tcPr/>
                </a:tc>
                <a:tc>
                  <a:txBody>
                    <a:bodyPr/>
                    <a:lstStyle/>
                    <a:p>
                      <a:r>
                        <a:rPr lang="en-GB" sz="2400" b="1" dirty="0">
                          <a:solidFill>
                            <a:schemeClr val="tx1"/>
                          </a:solidFill>
                        </a:rPr>
                        <a:t>Behavioural</a:t>
                      </a:r>
                    </a:p>
                  </a:txBody>
                  <a:tcPr/>
                </a:tc>
                <a:extLst>
                  <a:ext uri="{0D108BD9-81ED-4DB2-BD59-A6C34878D82A}">
                    <a16:rowId xmlns:a16="http://schemas.microsoft.com/office/drawing/2014/main" val="245381820"/>
                  </a:ext>
                </a:extLst>
              </a:tr>
              <a:tr h="1000759">
                <a:tc>
                  <a:txBody>
                    <a:bodyPr/>
                    <a:lstStyle/>
                    <a:p>
                      <a:r>
                        <a:rPr lang="en-GB" sz="2400" dirty="0">
                          <a:solidFill>
                            <a:schemeClr val="tx1"/>
                          </a:solidFill>
                        </a:rPr>
                        <a:t>Healthy body condition (weight, coat, skin).</a:t>
                      </a:r>
                    </a:p>
                  </a:txBody>
                  <a:tcPr/>
                </a:tc>
                <a:tc>
                  <a:txBody>
                    <a:bodyPr/>
                    <a:lstStyle/>
                    <a:p>
                      <a:r>
                        <a:rPr lang="en-GB" sz="2400">
                          <a:solidFill>
                            <a:schemeClr val="tx1"/>
                          </a:solidFill>
                        </a:rPr>
                        <a:t>Engaging in natural behaviours.</a:t>
                      </a:r>
                    </a:p>
                  </a:txBody>
                  <a:tcPr/>
                </a:tc>
                <a:extLst>
                  <a:ext uri="{0D108BD9-81ED-4DB2-BD59-A6C34878D82A}">
                    <a16:rowId xmlns:a16="http://schemas.microsoft.com/office/drawing/2014/main" val="3765973122"/>
                  </a:ext>
                </a:extLst>
              </a:tr>
              <a:tr h="672613">
                <a:tc>
                  <a:txBody>
                    <a:bodyPr/>
                    <a:lstStyle/>
                    <a:p>
                      <a:r>
                        <a:rPr lang="en-GB" sz="2400">
                          <a:solidFill>
                            <a:schemeClr val="tx1"/>
                          </a:solidFill>
                        </a:rPr>
                        <a:t>Clear eyes, ears and nose.</a:t>
                      </a:r>
                    </a:p>
                  </a:txBody>
                  <a:tcPr/>
                </a:tc>
                <a:tc>
                  <a:txBody>
                    <a:bodyPr/>
                    <a:lstStyle/>
                    <a:p>
                      <a:r>
                        <a:rPr lang="en-GB" sz="2400">
                          <a:solidFill>
                            <a:schemeClr val="tx1"/>
                          </a:solidFill>
                        </a:rPr>
                        <a:t>Active and curious.</a:t>
                      </a:r>
                    </a:p>
                  </a:txBody>
                  <a:tcPr/>
                </a:tc>
                <a:extLst>
                  <a:ext uri="{0D108BD9-81ED-4DB2-BD59-A6C34878D82A}">
                    <a16:rowId xmlns:a16="http://schemas.microsoft.com/office/drawing/2014/main" val="2412561458"/>
                  </a:ext>
                </a:extLst>
              </a:tr>
              <a:tr h="672613">
                <a:tc>
                  <a:txBody>
                    <a:bodyPr/>
                    <a:lstStyle/>
                    <a:p>
                      <a:r>
                        <a:rPr lang="en-GB" sz="2400">
                          <a:solidFill>
                            <a:schemeClr val="tx1"/>
                          </a:solidFill>
                        </a:rPr>
                        <a:t>Normal gait</a:t>
                      </a:r>
                      <a:r>
                        <a:rPr lang="en-GB" sz="2400" baseline="0">
                          <a:solidFill>
                            <a:schemeClr val="tx1"/>
                          </a:solidFill>
                        </a:rPr>
                        <a:t> and posture.</a:t>
                      </a:r>
                      <a:endParaRPr lang="en-GB" sz="2400">
                        <a:solidFill>
                          <a:schemeClr val="tx1"/>
                        </a:solidFill>
                      </a:endParaRPr>
                    </a:p>
                  </a:txBody>
                  <a:tcPr/>
                </a:tc>
                <a:tc>
                  <a:txBody>
                    <a:bodyPr/>
                    <a:lstStyle/>
                    <a:p>
                      <a:r>
                        <a:rPr lang="en-GB" sz="2400" dirty="0">
                          <a:solidFill>
                            <a:schemeClr val="tx1"/>
                          </a:solidFill>
                        </a:rPr>
                        <a:t>Positive</a:t>
                      </a:r>
                      <a:r>
                        <a:rPr lang="en-GB" sz="2400" baseline="0" dirty="0">
                          <a:solidFill>
                            <a:schemeClr val="tx1"/>
                          </a:solidFill>
                        </a:rPr>
                        <a:t> interactions.</a:t>
                      </a:r>
                      <a:endParaRPr lang="en-GB" sz="2400" dirty="0">
                        <a:solidFill>
                          <a:schemeClr val="tx1"/>
                        </a:solidFill>
                      </a:endParaRPr>
                    </a:p>
                  </a:txBody>
                  <a:tcPr/>
                </a:tc>
                <a:extLst>
                  <a:ext uri="{0D108BD9-81ED-4DB2-BD59-A6C34878D82A}">
                    <a16:rowId xmlns:a16="http://schemas.microsoft.com/office/drawing/2014/main" val="2180598936"/>
                  </a:ext>
                </a:extLst>
              </a:tr>
            </a:tbl>
          </a:graphicData>
        </a:graphic>
      </p:graphicFrame>
    </p:spTree>
    <p:extLst>
      <p:ext uri="{BB962C8B-B14F-4D97-AF65-F5344CB8AC3E}">
        <p14:creationId xmlns:p14="http://schemas.microsoft.com/office/powerpoint/2010/main" val="34879573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106</a:t>
            </a:fld>
            <a:endParaRPr lang="en-GB"/>
          </a:p>
        </p:txBody>
      </p:sp>
      <p:sp>
        <p:nvSpPr>
          <p:cNvPr id="3" name="Title 2"/>
          <p:cNvSpPr>
            <a:spLocks noGrp="1"/>
          </p:cNvSpPr>
          <p:nvPr>
            <p:ph type="title"/>
          </p:nvPr>
        </p:nvSpPr>
        <p:spPr/>
        <p:txBody>
          <a:bodyPr/>
          <a:lstStyle/>
          <a:p>
            <a:r>
              <a:rPr lang="en-GB" dirty="0"/>
              <a:t>Task: Signs of poor welfare </a:t>
            </a:r>
          </a:p>
        </p:txBody>
      </p:sp>
      <p:sp>
        <p:nvSpPr>
          <p:cNvPr id="4" name="Text Placeholder 3"/>
          <p:cNvSpPr>
            <a:spLocks noGrp="1"/>
          </p:cNvSpPr>
          <p:nvPr>
            <p:ph type="body" sz="quarter" idx="12"/>
          </p:nvPr>
        </p:nvSpPr>
        <p:spPr>
          <a:xfrm>
            <a:off x="234000" y="1148576"/>
            <a:ext cx="7667625" cy="3439398"/>
          </a:xfrm>
        </p:spPr>
        <p:txBody>
          <a:bodyPr/>
          <a:lstStyle/>
          <a:p>
            <a:r>
              <a:rPr lang="en-GB" dirty="0"/>
              <a:t>Having discussed the signs of good welfare, create a table like the one on the last slide to show the physical and visual indicators of poor welfare.</a:t>
            </a:r>
          </a:p>
          <a:p>
            <a:endParaRPr lang="en-GB" dirty="0"/>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535717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107</a:t>
            </a:fld>
            <a:endParaRPr lang="en-GB"/>
          </a:p>
        </p:txBody>
      </p:sp>
      <p:sp>
        <p:nvSpPr>
          <p:cNvPr id="3" name="Title 2"/>
          <p:cNvSpPr>
            <a:spLocks noGrp="1"/>
          </p:cNvSpPr>
          <p:nvPr>
            <p:ph type="title"/>
          </p:nvPr>
        </p:nvSpPr>
        <p:spPr/>
        <p:txBody>
          <a:bodyPr/>
          <a:lstStyle/>
          <a:p>
            <a:r>
              <a:rPr lang="en-GB"/>
              <a:t>Monitoring welfare</a:t>
            </a:r>
          </a:p>
        </p:txBody>
      </p:sp>
      <p:sp>
        <p:nvSpPr>
          <p:cNvPr id="4" name="Text Placeholder 3"/>
          <p:cNvSpPr>
            <a:spLocks noGrp="1"/>
          </p:cNvSpPr>
          <p:nvPr>
            <p:ph type="body" sz="quarter" idx="12"/>
          </p:nvPr>
        </p:nvSpPr>
        <p:spPr>
          <a:xfrm>
            <a:off x="234000" y="986400"/>
            <a:ext cx="8436513" cy="3601574"/>
          </a:xfrm>
        </p:spPr>
        <p:txBody>
          <a:bodyPr/>
          <a:lstStyle/>
          <a:p>
            <a:r>
              <a:rPr lang="en-GB" dirty="0"/>
              <a:t>By constantly monitoring an animal’s physical and behavioural health, we get an overview of its welfare.</a:t>
            </a:r>
          </a:p>
          <a:p>
            <a:endParaRPr lang="en-GB" dirty="0"/>
          </a:p>
          <a:p>
            <a:r>
              <a:rPr lang="en-GB" dirty="0"/>
              <a:t>What could we use to monitor and record physical and behavioural health and welfare?</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6593689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108</a:t>
            </a:fld>
            <a:endParaRPr lang="en-GB"/>
          </a:p>
        </p:txBody>
      </p:sp>
      <p:sp>
        <p:nvSpPr>
          <p:cNvPr id="3" name="Title 2"/>
          <p:cNvSpPr>
            <a:spLocks noGrp="1"/>
          </p:cNvSpPr>
          <p:nvPr>
            <p:ph type="title"/>
          </p:nvPr>
        </p:nvSpPr>
        <p:spPr/>
        <p:txBody>
          <a:bodyPr/>
          <a:lstStyle/>
          <a:p>
            <a:r>
              <a:rPr lang="en-GB" dirty="0"/>
              <a:t>Creating good slides</a:t>
            </a:r>
          </a:p>
        </p:txBody>
      </p:sp>
      <p:sp>
        <p:nvSpPr>
          <p:cNvPr id="4" name="Text Placeholder 3"/>
          <p:cNvSpPr>
            <a:spLocks noGrp="1"/>
          </p:cNvSpPr>
          <p:nvPr>
            <p:ph type="body" sz="quarter" idx="12"/>
          </p:nvPr>
        </p:nvSpPr>
        <p:spPr>
          <a:xfrm>
            <a:off x="234000" y="986400"/>
            <a:ext cx="8765034" cy="3601574"/>
          </a:xfrm>
        </p:spPr>
        <p:txBody>
          <a:bodyPr/>
          <a:lstStyle/>
          <a:p>
            <a:pPr marL="342900" indent="-342900">
              <a:lnSpc>
                <a:spcPts val="3480"/>
              </a:lnSpc>
              <a:buFont typeface="Arial" panose="020B0604020202020204" pitchFamily="34" charset="0"/>
              <a:buChar char="–"/>
            </a:pPr>
            <a:r>
              <a:rPr lang="en-GB" dirty="0"/>
              <a:t>Keep it simple.</a:t>
            </a:r>
          </a:p>
          <a:p>
            <a:pPr marL="342900" indent="-342900">
              <a:lnSpc>
                <a:spcPts val="3480"/>
              </a:lnSpc>
              <a:buFont typeface="Arial" panose="020B0604020202020204" pitchFamily="34" charset="0"/>
              <a:buChar char="–"/>
            </a:pPr>
            <a:r>
              <a:rPr lang="en-GB" dirty="0"/>
              <a:t>Professional layout.</a:t>
            </a:r>
          </a:p>
          <a:p>
            <a:pPr marL="342900" indent="-342900">
              <a:lnSpc>
                <a:spcPts val="3480"/>
              </a:lnSpc>
              <a:buFont typeface="Arial" panose="020B0604020202020204" pitchFamily="34" charset="0"/>
              <a:buChar char="–"/>
            </a:pPr>
            <a:r>
              <a:rPr lang="en-GB" dirty="0"/>
              <a:t>Visuals should support content, not distract.</a:t>
            </a:r>
          </a:p>
          <a:p>
            <a:pPr marL="342900" indent="-342900">
              <a:lnSpc>
                <a:spcPts val="3480"/>
              </a:lnSpc>
              <a:buFont typeface="Arial" panose="020B0604020202020204" pitchFamily="34" charset="0"/>
              <a:buChar char="–"/>
            </a:pPr>
            <a:r>
              <a:rPr lang="en-GB" dirty="0"/>
              <a:t>Font should be legible and accessible.</a:t>
            </a:r>
          </a:p>
          <a:p>
            <a:pPr marL="342900" indent="-342900">
              <a:lnSpc>
                <a:spcPts val="3480"/>
              </a:lnSpc>
              <a:buFont typeface="Arial" panose="020B0604020202020204" pitchFamily="34" charset="0"/>
              <a:buChar char="–"/>
            </a:pPr>
            <a:r>
              <a:rPr lang="en-GB" dirty="0"/>
              <a:t>Limit text – use bullet points and short phrases.</a:t>
            </a:r>
          </a:p>
          <a:p>
            <a:pPr marL="342900" indent="-342900">
              <a:lnSpc>
                <a:spcPts val="3480"/>
              </a:lnSpc>
              <a:buFont typeface="Arial" panose="020B0604020202020204" pitchFamily="34" charset="0"/>
              <a:buChar char="–"/>
            </a:pPr>
            <a:r>
              <a:rPr lang="en-GB" dirty="0"/>
              <a:t>Slides should complement what you are saying.</a:t>
            </a:r>
          </a:p>
          <a:p>
            <a:pPr marL="342900" indent="-342900">
              <a:lnSpc>
                <a:spcPts val="3480"/>
              </a:lnSpc>
              <a:buFont typeface="Arial" panose="020B0604020202020204" pitchFamily="34" charset="0"/>
              <a:buChar char="–"/>
            </a:pPr>
            <a:r>
              <a:rPr lang="en-GB" dirty="0"/>
              <a:t>Use bold or different colours to emphasise critical information.</a:t>
            </a:r>
          </a:p>
          <a:p>
            <a:pPr marL="342900" indent="-342900">
              <a:lnSpc>
                <a:spcPts val="3480"/>
              </a:lnSpc>
              <a:buFont typeface="Arial" panose="020B0604020202020204" pitchFamily="34" charset="0"/>
              <a:buChar char="–"/>
            </a:pPr>
            <a:r>
              <a:rPr lang="en-GB" dirty="0"/>
              <a:t>Check consistency.</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355455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109</a:t>
            </a:fld>
            <a:endParaRPr lang="en-GB"/>
          </a:p>
        </p:txBody>
      </p:sp>
      <p:sp>
        <p:nvSpPr>
          <p:cNvPr id="3" name="Title 2"/>
          <p:cNvSpPr>
            <a:spLocks noGrp="1"/>
          </p:cNvSpPr>
          <p:nvPr>
            <p:ph type="title"/>
          </p:nvPr>
        </p:nvSpPr>
        <p:spPr/>
        <p:txBody>
          <a:bodyPr/>
          <a:lstStyle/>
          <a:p>
            <a:r>
              <a:rPr lang="en-GB" dirty="0"/>
              <a:t>Presentation task (30 minutes)</a:t>
            </a:r>
          </a:p>
        </p:txBody>
      </p:sp>
      <p:sp>
        <p:nvSpPr>
          <p:cNvPr id="4" name="Text Placeholder 3"/>
          <p:cNvSpPr>
            <a:spLocks noGrp="1"/>
          </p:cNvSpPr>
          <p:nvPr>
            <p:ph type="body" sz="quarter" idx="12"/>
          </p:nvPr>
        </p:nvSpPr>
        <p:spPr>
          <a:xfrm>
            <a:off x="232950" y="1057507"/>
            <a:ext cx="7058898" cy="3601574"/>
          </a:xfrm>
        </p:spPr>
        <p:txBody>
          <a:bodyPr/>
          <a:lstStyle/>
          <a:p>
            <a:r>
              <a:rPr lang="en-GB" dirty="0"/>
              <a:t>In allocated pairs, research your given animal.</a:t>
            </a:r>
          </a:p>
          <a:p>
            <a:endParaRPr lang="en-GB" dirty="0"/>
          </a:p>
          <a:p>
            <a:r>
              <a:rPr lang="en-GB" dirty="0"/>
              <a:t>Prepare a five-minute PowerPoint presentation on the signs of good and poor welfare in your animal, including both physical and behavioural indicators.</a:t>
            </a:r>
          </a:p>
          <a:p>
            <a:endParaRPr lang="en-GB" dirty="0"/>
          </a:p>
          <a:p>
            <a:r>
              <a:rPr lang="en-GB" dirty="0"/>
              <a:t>You will then present this to the rest of the class.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3813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a:t>
            </a:fld>
            <a:endParaRPr lang="en-GB"/>
          </a:p>
        </p:txBody>
      </p:sp>
      <p:sp>
        <p:nvSpPr>
          <p:cNvPr id="3" name="Title 2"/>
          <p:cNvSpPr>
            <a:spLocks noGrp="1"/>
          </p:cNvSpPr>
          <p:nvPr>
            <p:ph type="title"/>
          </p:nvPr>
        </p:nvSpPr>
        <p:spPr/>
        <p:txBody>
          <a:bodyPr/>
          <a:lstStyle/>
          <a:p>
            <a:r>
              <a:rPr lang="en-GB" dirty="0"/>
              <a:t>The need for a suitable environment</a:t>
            </a:r>
          </a:p>
        </p:txBody>
      </p:sp>
      <p:sp>
        <p:nvSpPr>
          <p:cNvPr id="4" name="Text Placeholder 3"/>
          <p:cNvSpPr>
            <a:spLocks noGrp="1"/>
          </p:cNvSpPr>
          <p:nvPr>
            <p:ph type="body" sz="quarter" idx="12"/>
          </p:nvPr>
        </p:nvSpPr>
        <p:spPr/>
        <p:txBody>
          <a:bodyPr/>
          <a:lstStyle/>
          <a:p>
            <a:r>
              <a:rPr lang="en-GB" dirty="0"/>
              <a:t>Take into account the size of the accommodation and the animal’s natural behaviour and grouping.</a:t>
            </a:r>
          </a:p>
          <a:p>
            <a:pPr marL="342900" indent="-342900">
              <a:buFont typeface="Arial" panose="020B0604020202020204" pitchFamily="34" charset="0"/>
              <a:buChar char="–"/>
            </a:pPr>
            <a:endParaRPr lang="en-GB" dirty="0"/>
          </a:p>
          <a:p>
            <a:pPr marL="342900" lvl="1" indent="-342900">
              <a:lnSpc>
                <a:spcPct val="150000"/>
              </a:lnSpc>
            </a:pPr>
            <a:r>
              <a:rPr lang="en-GB" dirty="0"/>
              <a:t>Aquatic: living completely in water.</a:t>
            </a:r>
          </a:p>
          <a:p>
            <a:pPr marL="342900" lvl="1" indent="-342900">
              <a:lnSpc>
                <a:spcPct val="150000"/>
              </a:lnSpc>
            </a:pPr>
            <a:r>
              <a:rPr lang="en-GB" dirty="0"/>
              <a:t>Semi-aquatic: living partly in land and partly in water.</a:t>
            </a:r>
          </a:p>
          <a:p>
            <a:pPr marL="342900" lvl="1" indent="-342900">
              <a:lnSpc>
                <a:spcPct val="150000"/>
              </a:lnSpc>
            </a:pPr>
            <a:r>
              <a:rPr lang="en-GB" dirty="0"/>
              <a:t>Terrestrial: living on dry land.</a:t>
            </a:r>
          </a:p>
          <a:p>
            <a:pPr marL="342900" lvl="1" indent="-342900">
              <a:lnSpc>
                <a:spcPct val="150000"/>
              </a:lnSpc>
            </a:pPr>
            <a:r>
              <a:rPr lang="en-GB" dirty="0"/>
              <a:t>Arboreal: living in trees.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337215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Building materials and enclosure design</a:t>
            </a:r>
          </a:p>
        </p:txBody>
      </p:sp>
    </p:spTree>
    <p:extLst>
      <p:ext uri="{BB962C8B-B14F-4D97-AF65-F5344CB8AC3E}">
        <p14:creationId xmlns:p14="http://schemas.microsoft.com/office/powerpoint/2010/main" val="32158269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Session 8 outline</a:t>
            </a:r>
          </a:p>
        </p:txBody>
      </p:sp>
      <p:sp>
        <p:nvSpPr>
          <p:cNvPr id="5" name="Text Placeholder 4"/>
          <p:cNvSpPr>
            <a:spLocks noGrp="1"/>
          </p:cNvSpPr>
          <p:nvPr>
            <p:ph type="body" sz="quarter" idx="12"/>
          </p:nvPr>
        </p:nvSpPr>
        <p:spPr/>
        <p:txBody>
          <a:bodyPr/>
          <a:lstStyle/>
          <a:p>
            <a:pPr marL="342900" indent="-342900">
              <a:lnSpc>
                <a:spcPct val="107000"/>
              </a:lnSpc>
              <a:spcAft>
                <a:spcPts val="800"/>
              </a:spcAft>
              <a:buFont typeface="Arial" panose="020B0604020202020204" pitchFamily="34" charset="0"/>
              <a:buChar char="–"/>
            </a:pPr>
            <a:r>
              <a:rPr lang="en-GB" dirty="0"/>
              <a:t>Evaluate enclosure suitability.</a:t>
            </a:r>
          </a:p>
          <a:p>
            <a:pPr marL="342900" indent="-342900">
              <a:lnSpc>
                <a:spcPct val="107000"/>
              </a:lnSpc>
              <a:spcAft>
                <a:spcPts val="800"/>
              </a:spcAft>
              <a:buFont typeface="Arial" panose="020B0604020202020204" pitchFamily="34" charset="0"/>
              <a:buChar char="–"/>
            </a:pPr>
            <a:r>
              <a:rPr lang="en-GB" dirty="0"/>
              <a:t>Discuss building materials.</a:t>
            </a:r>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111</a:t>
            </a:fld>
            <a:endParaRPr lang="en-GB"/>
          </a:p>
        </p:txBody>
      </p:sp>
    </p:spTree>
    <p:extLst>
      <p:ext uri="{BB962C8B-B14F-4D97-AF65-F5344CB8AC3E}">
        <p14:creationId xmlns:p14="http://schemas.microsoft.com/office/powerpoint/2010/main" val="3536162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t>Evaluate the enclosure</a:t>
            </a:r>
            <a:endParaRPr lang="en-GB" sz="3600" dirty="0"/>
          </a:p>
        </p:txBody>
      </p:sp>
      <p:sp>
        <p:nvSpPr>
          <p:cNvPr id="5" name="Text Placeholder 4"/>
          <p:cNvSpPr>
            <a:spLocks noGrp="1"/>
          </p:cNvSpPr>
          <p:nvPr>
            <p:ph type="body" sz="quarter" idx="12"/>
          </p:nvPr>
        </p:nvSpPr>
        <p:spPr>
          <a:xfrm>
            <a:off x="232950" y="895040"/>
            <a:ext cx="7667625" cy="3601574"/>
          </a:xfrm>
        </p:spPr>
        <p:txBody>
          <a:bodyPr vert="horz" lIns="0" tIns="0" rIns="0" bIns="0" rtlCol="0" anchor="t">
            <a:noAutofit/>
          </a:bodyPr>
          <a:lstStyle/>
          <a:p>
            <a:pPr>
              <a:lnSpc>
                <a:spcPct val="107000"/>
              </a:lnSpc>
              <a:spcAft>
                <a:spcPts val="800"/>
              </a:spcAft>
            </a:pPr>
            <a:r>
              <a:rPr lang="en-GB" dirty="0"/>
              <a:t>Consider:</a:t>
            </a:r>
          </a:p>
          <a:p>
            <a:pPr marL="342900" indent="-342900">
              <a:spcAft>
                <a:spcPts val="800"/>
              </a:spcAft>
              <a:buFont typeface="Arial" panose="020B0604020202020204" pitchFamily="34" charset="0"/>
              <a:buChar char="–"/>
            </a:pPr>
            <a:r>
              <a:rPr lang="en-GB" dirty="0"/>
              <a:t>five needs</a:t>
            </a:r>
          </a:p>
          <a:p>
            <a:pPr marL="342900" indent="-342900">
              <a:spcAft>
                <a:spcPts val="800"/>
              </a:spcAft>
              <a:buFont typeface="Arial" panose="020B0604020202020204" pitchFamily="34" charset="0"/>
              <a:buChar char="–"/>
            </a:pPr>
            <a:r>
              <a:rPr lang="en-GB" dirty="0"/>
              <a:t>biosecurity</a:t>
            </a:r>
          </a:p>
          <a:p>
            <a:pPr marL="342900" indent="-342900">
              <a:spcAft>
                <a:spcPts val="800"/>
              </a:spcAft>
              <a:buFont typeface="Arial" panose="020B0604020202020204" pitchFamily="34" charset="0"/>
              <a:buChar char="–"/>
            </a:pPr>
            <a:r>
              <a:rPr lang="en-GB" dirty="0"/>
              <a:t>welfare</a:t>
            </a:r>
          </a:p>
          <a:p>
            <a:pPr marL="342900" indent="-342900">
              <a:spcAft>
                <a:spcPts val="800"/>
              </a:spcAft>
              <a:buFont typeface="Arial" panose="020B0604020202020204" pitchFamily="34" charset="0"/>
              <a:buChar char="–"/>
            </a:pPr>
            <a:r>
              <a:rPr lang="en-GB" dirty="0"/>
              <a:t>capture and handling</a:t>
            </a:r>
          </a:p>
          <a:p>
            <a:pPr marL="342900" indent="-342900">
              <a:spcAft>
                <a:spcPts val="800"/>
              </a:spcAft>
              <a:buFont typeface="Arial" panose="020B0604020202020204" pitchFamily="34" charset="0"/>
              <a:buChar char="–"/>
            </a:pPr>
            <a:r>
              <a:rPr lang="en-GB" dirty="0"/>
              <a:t>stress</a:t>
            </a:r>
          </a:p>
          <a:p>
            <a:pPr marL="342900" indent="-342900">
              <a:spcAft>
                <a:spcPts val="800"/>
              </a:spcAft>
              <a:buFont typeface="Arial" panose="020B0604020202020204" pitchFamily="34" charset="0"/>
              <a:buChar char="–"/>
            </a:pPr>
            <a:r>
              <a:rPr lang="en-GB" dirty="0"/>
              <a:t>good and bad aspects of the enclosure</a:t>
            </a:r>
          </a:p>
          <a:p>
            <a:pPr marL="342900" indent="-342900">
              <a:spcAft>
                <a:spcPts val="800"/>
              </a:spcAft>
              <a:buFont typeface="Arial" panose="020B0604020202020204" pitchFamily="34" charset="0"/>
              <a:buChar char="–"/>
            </a:pPr>
            <a:r>
              <a:rPr lang="en-GB" dirty="0"/>
              <a:t>suitability of building materials.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112</a:t>
            </a:fld>
            <a:endParaRPr lang="en-GB"/>
          </a:p>
        </p:txBody>
      </p:sp>
    </p:spTree>
    <p:extLst>
      <p:ext uri="{BB962C8B-B14F-4D97-AF65-F5344CB8AC3E}">
        <p14:creationId xmlns:p14="http://schemas.microsoft.com/office/powerpoint/2010/main" val="32051087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113</a:t>
            </a:fld>
            <a:endParaRPr lang="en-GB"/>
          </a:p>
        </p:txBody>
      </p:sp>
      <p:sp>
        <p:nvSpPr>
          <p:cNvPr id="3" name="Title 2"/>
          <p:cNvSpPr>
            <a:spLocks noGrp="1"/>
          </p:cNvSpPr>
          <p:nvPr>
            <p:ph type="title"/>
          </p:nvPr>
        </p:nvSpPr>
        <p:spPr/>
        <p:txBody>
          <a:bodyPr/>
          <a:lstStyle/>
          <a:p>
            <a:r>
              <a:rPr lang="en-GB" dirty="0"/>
              <a:t>Building materials</a:t>
            </a:r>
          </a:p>
        </p:txBody>
      </p:sp>
      <p:sp>
        <p:nvSpPr>
          <p:cNvPr id="4" name="Text Placeholder 3"/>
          <p:cNvSpPr>
            <a:spLocks noGrp="1"/>
          </p:cNvSpPr>
          <p:nvPr>
            <p:ph type="body" sz="quarter" idx="12"/>
          </p:nvPr>
        </p:nvSpPr>
        <p:spPr>
          <a:xfrm>
            <a:off x="234000" y="986400"/>
            <a:ext cx="8826873" cy="3601574"/>
          </a:xfrm>
        </p:spPr>
        <p:txBody>
          <a:bodyPr vert="horz" lIns="0" tIns="0" rIns="0" bIns="0" rtlCol="0" anchor="t">
            <a:noAutofit/>
          </a:bodyPr>
          <a:lstStyle/>
          <a:p>
            <a:r>
              <a:rPr lang="en-GB" dirty="0"/>
              <a:t>In your groups, fill in the table for your building material. </a:t>
            </a:r>
          </a:p>
          <a:p>
            <a:r>
              <a:rPr lang="en-GB" dirty="0"/>
              <a:t>Consider pros and cons including:</a:t>
            </a:r>
          </a:p>
          <a:p>
            <a:pPr marL="612775" lvl="1" indent="-342900"/>
            <a:r>
              <a:rPr lang="en-GB" dirty="0">
                <a:cs typeface="Arial"/>
              </a:rPr>
              <a:t>costs</a:t>
            </a:r>
          </a:p>
          <a:p>
            <a:pPr marL="612775" lvl="1" indent="-342900"/>
            <a:r>
              <a:rPr lang="en-GB" dirty="0">
                <a:cs typeface="Arial"/>
              </a:rPr>
              <a:t>animal security</a:t>
            </a:r>
          </a:p>
          <a:p>
            <a:pPr marL="612775" lvl="1" indent="-342900"/>
            <a:r>
              <a:rPr lang="en-GB" dirty="0">
                <a:cs typeface="Arial"/>
              </a:rPr>
              <a:t>animal safety</a:t>
            </a:r>
          </a:p>
          <a:p>
            <a:pPr marL="612775" lvl="1" indent="-342900"/>
            <a:r>
              <a:rPr lang="en-GB" dirty="0">
                <a:cs typeface="Arial"/>
              </a:rPr>
              <a:t>human health and safety</a:t>
            </a:r>
          </a:p>
          <a:p>
            <a:pPr marL="612775" lvl="1" indent="-342900"/>
            <a:r>
              <a:rPr lang="en-GB" dirty="0">
                <a:cs typeface="Arial"/>
              </a:rPr>
              <a:t>ease of cleaning</a:t>
            </a:r>
          </a:p>
          <a:p>
            <a:pPr marL="612775" lvl="1" indent="-342900"/>
            <a:r>
              <a:rPr lang="en-GB" dirty="0">
                <a:cs typeface="Arial"/>
              </a:rPr>
              <a:t>what animals this is suitable for.</a:t>
            </a:r>
          </a:p>
          <a:p>
            <a:pPr marL="269875" lvl="1" indent="0">
              <a:buNone/>
            </a:pPr>
            <a:endParaRPr lang="en-GB" dirty="0">
              <a:cs typeface="Arial"/>
            </a:endParaRPr>
          </a:p>
          <a:p>
            <a:pPr marL="0" lvl="1" indent="0">
              <a:buNone/>
            </a:pPr>
            <a:r>
              <a:rPr lang="en-GB" dirty="0"/>
              <a:t>Feed back to the class.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63772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114</a:t>
            </a:fld>
            <a:endParaRPr lang="en-GB"/>
          </a:p>
        </p:txBody>
      </p:sp>
      <p:sp>
        <p:nvSpPr>
          <p:cNvPr id="3" name="Title 2"/>
          <p:cNvSpPr>
            <a:spLocks noGrp="1"/>
          </p:cNvSpPr>
          <p:nvPr>
            <p:ph type="title"/>
          </p:nvPr>
        </p:nvSpPr>
        <p:spPr/>
        <p:txBody>
          <a:bodyPr/>
          <a:lstStyle/>
          <a:p>
            <a:r>
              <a:rPr lang="en-GB" dirty="0"/>
              <a:t>Measuring</a:t>
            </a:r>
          </a:p>
        </p:txBody>
      </p:sp>
      <p:sp>
        <p:nvSpPr>
          <p:cNvPr id="4" name="Text Placeholder 3"/>
          <p:cNvSpPr>
            <a:spLocks noGrp="1"/>
          </p:cNvSpPr>
          <p:nvPr>
            <p:ph type="body" sz="quarter" idx="12"/>
          </p:nvPr>
        </p:nvSpPr>
        <p:spPr>
          <a:xfrm>
            <a:off x="234000" y="986400"/>
            <a:ext cx="8631840" cy="3601574"/>
          </a:xfrm>
        </p:spPr>
        <p:txBody>
          <a:bodyPr/>
          <a:lstStyle/>
          <a:p>
            <a:r>
              <a:rPr lang="en-GB" dirty="0"/>
              <a:t>You will be using a tape measure to measure in centimetres. Once the number turns red, it is then identifying that the one metre point has been reached. </a:t>
            </a:r>
          </a:p>
          <a:p>
            <a:pPr marL="342900" indent="-342900">
              <a:buFont typeface="Arial" panose="020B0604020202020204" pitchFamily="34" charset="0"/>
              <a:buChar char="–"/>
            </a:pPr>
            <a:endParaRPr lang="en-GB" dirty="0"/>
          </a:p>
          <a:p>
            <a:r>
              <a:rPr lang="en-GB" dirty="0"/>
              <a:t>You will need to measure: </a:t>
            </a:r>
          </a:p>
          <a:p>
            <a:pPr marL="342900" lvl="1" indent="-342900"/>
            <a:r>
              <a:rPr lang="en-GB" b="1" dirty="0"/>
              <a:t>length</a:t>
            </a:r>
            <a:r>
              <a:rPr lang="en-GB" dirty="0"/>
              <a:t> (the longest side of the enclosure)</a:t>
            </a:r>
          </a:p>
          <a:p>
            <a:pPr marL="342900" lvl="1" indent="-342900"/>
            <a:r>
              <a:rPr lang="en-GB" b="1" dirty="0"/>
              <a:t>width</a:t>
            </a:r>
            <a:r>
              <a:rPr lang="en-GB" dirty="0"/>
              <a:t> (the shortest side of the enclosure)</a:t>
            </a:r>
          </a:p>
          <a:p>
            <a:pPr marL="342900" lvl="1" indent="-342900"/>
            <a:r>
              <a:rPr lang="en-GB" b="1" dirty="0"/>
              <a:t>area</a:t>
            </a:r>
            <a:r>
              <a:rPr lang="en-GB" dirty="0"/>
              <a:t> (length multiplied by width).</a:t>
            </a:r>
          </a:p>
          <a:p>
            <a:endParaRPr lang="en-GB" dirty="0"/>
          </a:p>
          <a:p>
            <a:r>
              <a:rPr lang="en-GB" dirty="0"/>
              <a:t>Try measuring the table in front of you and calculating the area.</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05015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115</a:t>
            </a:fld>
            <a:endParaRPr lang="en-GB"/>
          </a:p>
        </p:txBody>
      </p:sp>
      <p:sp>
        <p:nvSpPr>
          <p:cNvPr id="3" name="Title 2"/>
          <p:cNvSpPr>
            <a:spLocks noGrp="1"/>
          </p:cNvSpPr>
          <p:nvPr>
            <p:ph type="title"/>
          </p:nvPr>
        </p:nvSpPr>
        <p:spPr/>
        <p:txBody>
          <a:bodyPr/>
          <a:lstStyle/>
          <a:p>
            <a:r>
              <a:rPr lang="en-GB" dirty="0"/>
              <a:t>Task: Bird’s eye enclosure</a:t>
            </a:r>
          </a:p>
        </p:txBody>
      </p:sp>
      <p:sp>
        <p:nvSpPr>
          <p:cNvPr id="4" name="Text Placeholder 3"/>
          <p:cNvSpPr>
            <a:spLocks noGrp="1"/>
          </p:cNvSpPr>
          <p:nvPr>
            <p:ph type="body" sz="quarter" idx="12"/>
          </p:nvPr>
        </p:nvSpPr>
        <p:spPr>
          <a:xfrm>
            <a:off x="234000" y="986400"/>
            <a:ext cx="8436513" cy="3601574"/>
          </a:xfrm>
        </p:spPr>
        <p:txBody>
          <a:bodyPr/>
          <a:lstStyle/>
          <a:p>
            <a:r>
              <a:rPr lang="en-GB" dirty="0"/>
              <a:t>Visit the animal facilities and, in pairs, choose one enclosure.  </a:t>
            </a:r>
          </a:p>
          <a:p>
            <a:endParaRPr lang="en-GB" dirty="0"/>
          </a:p>
          <a:p>
            <a:r>
              <a:rPr lang="en-GB" dirty="0"/>
              <a:t>Draw a bird’s eye view plan of the enclosure including </a:t>
            </a:r>
            <a:br>
              <a:rPr lang="en-GB" dirty="0"/>
            </a:br>
            <a:r>
              <a:rPr lang="en-GB" dirty="0"/>
              <a:t>(not-to-scale) measurements. </a:t>
            </a:r>
          </a:p>
          <a:p>
            <a:pPr marL="342900" indent="-342900">
              <a:buFont typeface="Arial" panose="020B0604020202020204" pitchFamily="34" charset="0"/>
              <a:buChar char="•"/>
            </a:pPr>
            <a:endParaRPr lang="en-GB" dirty="0"/>
          </a:p>
          <a:p>
            <a:r>
              <a:rPr lang="en-GB" dirty="0"/>
              <a:t>You should include:</a:t>
            </a:r>
          </a:p>
          <a:p>
            <a:pPr marL="342900" lvl="1" indent="-342900"/>
            <a:r>
              <a:rPr lang="en-GB" dirty="0"/>
              <a:t>position of all fixtures and fittings</a:t>
            </a:r>
          </a:p>
          <a:p>
            <a:pPr marL="342900" lvl="1" indent="-342900"/>
            <a:r>
              <a:rPr lang="en-GB" dirty="0"/>
              <a:t>building materials</a:t>
            </a:r>
          </a:p>
          <a:p>
            <a:pPr marL="342900" lvl="1" indent="-342900"/>
            <a:r>
              <a:rPr lang="en-GB" dirty="0"/>
              <a:t>items within the enclosure. </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77378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116</a:t>
            </a:fld>
            <a:endParaRPr lang="en-GB"/>
          </a:p>
        </p:txBody>
      </p:sp>
      <p:sp>
        <p:nvSpPr>
          <p:cNvPr id="3" name="Title 2"/>
          <p:cNvSpPr>
            <a:spLocks noGrp="1"/>
          </p:cNvSpPr>
          <p:nvPr>
            <p:ph type="title"/>
          </p:nvPr>
        </p:nvSpPr>
        <p:spPr/>
        <p:txBody>
          <a:bodyPr/>
          <a:lstStyle/>
          <a:p>
            <a:r>
              <a:rPr lang="en-GB"/>
              <a:t>Annotate designs</a:t>
            </a:r>
          </a:p>
        </p:txBody>
      </p:sp>
      <p:sp>
        <p:nvSpPr>
          <p:cNvPr id="4" name="Text Placeholder 3"/>
          <p:cNvSpPr>
            <a:spLocks noGrp="1"/>
          </p:cNvSpPr>
          <p:nvPr>
            <p:ph type="body" sz="quarter" idx="12"/>
          </p:nvPr>
        </p:nvSpPr>
        <p:spPr/>
        <p:txBody>
          <a:bodyPr vert="horz" lIns="0" tIns="0" rIns="0" bIns="0" rtlCol="0" anchor="t">
            <a:noAutofit/>
          </a:bodyPr>
          <a:lstStyle/>
          <a:p>
            <a:pPr>
              <a:lnSpc>
                <a:spcPct val="107000"/>
              </a:lnSpc>
              <a:spcAft>
                <a:spcPts val="800"/>
              </a:spcAft>
            </a:pPr>
            <a:r>
              <a:rPr lang="en-GB" dirty="0"/>
              <a:t>Stick your design in the middle of the flipchart paper and annotate it with your evaluation of the following:</a:t>
            </a:r>
          </a:p>
          <a:p>
            <a:pPr marL="342900" lvl="1" indent="-342900">
              <a:spcAft>
                <a:spcPts val="800"/>
              </a:spcAft>
            </a:pPr>
            <a:r>
              <a:rPr lang="en-GB" dirty="0"/>
              <a:t>the five needs </a:t>
            </a:r>
          </a:p>
          <a:p>
            <a:pPr marL="342900" lvl="1" indent="-342900">
              <a:spcAft>
                <a:spcPts val="800"/>
              </a:spcAft>
            </a:pPr>
            <a:r>
              <a:rPr lang="en-GB" dirty="0"/>
              <a:t>biosecurity</a:t>
            </a:r>
          </a:p>
          <a:p>
            <a:pPr marL="342900" lvl="1" indent="-342900">
              <a:spcAft>
                <a:spcPts val="800"/>
              </a:spcAft>
            </a:pPr>
            <a:r>
              <a:rPr lang="en-GB" dirty="0"/>
              <a:t>welfare</a:t>
            </a:r>
          </a:p>
          <a:p>
            <a:pPr marL="342900" lvl="1" indent="-342900">
              <a:spcAft>
                <a:spcPts val="800"/>
              </a:spcAft>
            </a:pPr>
            <a:r>
              <a:rPr lang="en-GB" dirty="0"/>
              <a:t>capture and handling</a:t>
            </a:r>
          </a:p>
          <a:p>
            <a:pPr marL="342900" lvl="1" indent="-342900">
              <a:spcAft>
                <a:spcPts val="800"/>
              </a:spcAft>
            </a:pPr>
            <a:r>
              <a:rPr lang="en-GB" dirty="0"/>
              <a:t>stress</a:t>
            </a:r>
          </a:p>
          <a:p>
            <a:pPr marL="342900" lvl="1" indent="-342900">
              <a:spcAft>
                <a:spcPts val="800"/>
              </a:spcAft>
            </a:pPr>
            <a:r>
              <a:rPr lang="en-GB" dirty="0"/>
              <a:t>suitability of building materials.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434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117</a:t>
            </a:fld>
            <a:endParaRPr lang="en-GB"/>
          </a:p>
        </p:txBody>
      </p:sp>
      <p:sp>
        <p:nvSpPr>
          <p:cNvPr id="3" name="Title 2"/>
          <p:cNvSpPr>
            <a:spLocks noGrp="1"/>
          </p:cNvSpPr>
          <p:nvPr>
            <p:ph type="title"/>
          </p:nvPr>
        </p:nvSpPr>
        <p:spPr/>
        <p:txBody>
          <a:bodyPr/>
          <a:lstStyle/>
          <a:p>
            <a:r>
              <a:rPr lang="en-GB"/>
              <a:t>Homework</a:t>
            </a:r>
          </a:p>
        </p:txBody>
      </p:sp>
      <p:sp>
        <p:nvSpPr>
          <p:cNvPr id="4" name="Text Placeholder 3"/>
          <p:cNvSpPr>
            <a:spLocks noGrp="1"/>
          </p:cNvSpPr>
          <p:nvPr>
            <p:ph type="body" sz="quarter" idx="12"/>
          </p:nvPr>
        </p:nvSpPr>
        <p:spPr/>
        <p:txBody>
          <a:bodyPr vert="horz" lIns="0" tIns="0" rIns="0" bIns="0" rtlCol="0" anchor="t">
            <a:noAutofit/>
          </a:bodyPr>
          <a:lstStyle/>
          <a:p>
            <a:r>
              <a:rPr lang="en-GB" dirty="0"/>
              <a:t>From your annotations, suggest:</a:t>
            </a:r>
          </a:p>
          <a:p>
            <a:pPr marL="342900" indent="-342900">
              <a:buFont typeface="Arial" panose="020B0604020202020204" pitchFamily="34" charset="0"/>
              <a:buChar char="–"/>
            </a:pPr>
            <a:r>
              <a:rPr lang="en-GB" dirty="0"/>
              <a:t>two improvements</a:t>
            </a:r>
          </a:p>
          <a:p>
            <a:pPr marL="342900" indent="-342900">
              <a:buFont typeface="Arial" panose="020B0604020202020204" pitchFamily="34" charset="0"/>
              <a:buChar char="–"/>
            </a:pPr>
            <a:r>
              <a:rPr lang="en-GB" dirty="0"/>
              <a:t>one piece of enrichment.</a:t>
            </a:r>
          </a:p>
          <a:p>
            <a:pPr marL="342900" indent="-342900">
              <a:buFont typeface="Arial" panose="020B0604020202020204" pitchFamily="34" charset="0"/>
              <a:buChar char="•"/>
            </a:pPr>
            <a:endParaRPr lang="en-GB" dirty="0"/>
          </a:p>
          <a:p>
            <a:r>
              <a:rPr lang="en-GB" dirty="0"/>
              <a:t>These suggestions should enhance the enclosure.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343048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US"/>
              <a:t>Design an effective enclosure and rationale around a given brief</a:t>
            </a:r>
          </a:p>
        </p:txBody>
      </p:sp>
    </p:spTree>
    <p:extLst>
      <p:ext uri="{BB962C8B-B14F-4D97-AF65-F5344CB8AC3E}">
        <p14:creationId xmlns:p14="http://schemas.microsoft.com/office/powerpoint/2010/main" val="23734316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C021-09B0-FE62-6DFB-9035A7C02A7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31C57C4-7869-DA6C-7991-0AC9A07ADC8E}"/>
              </a:ext>
            </a:extLst>
          </p:cNvPr>
          <p:cNvSpPr>
            <a:spLocks noGrp="1"/>
          </p:cNvSpPr>
          <p:nvPr>
            <p:ph type="title"/>
          </p:nvPr>
        </p:nvSpPr>
        <p:spPr/>
        <p:txBody>
          <a:bodyPr>
            <a:normAutofit/>
          </a:bodyPr>
          <a:lstStyle/>
          <a:p>
            <a:pPr>
              <a:lnSpc>
                <a:spcPct val="100000"/>
              </a:lnSpc>
            </a:pPr>
            <a:r>
              <a:rPr lang="en-GB" sz="3600" dirty="0"/>
              <a:t>Session 9 outline</a:t>
            </a:r>
          </a:p>
        </p:txBody>
      </p:sp>
      <p:sp>
        <p:nvSpPr>
          <p:cNvPr id="5" name="Text Placeholder 4">
            <a:extLst>
              <a:ext uri="{FF2B5EF4-FFF2-40B4-BE49-F238E27FC236}">
                <a16:creationId xmlns:a16="http://schemas.microsoft.com/office/drawing/2014/main" id="{81E5BC5D-889C-6D47-7AA1-A17B5B2A8918}"/>
              </a:ext>
            </a:extLst>
          </p:cNvPr>
          <p:cNvSpPr>
            <a:spLocks noGrp="1"/>
          </p:cNvSpPr>
          <p:nvPr>
            <p:ph type="body" sz="quarter" idx="12"/>
          </p:nvPr>
        </p:nvSpPr>
        <p:spPr/>
        <p:txBody>
          <a:bodyPr/>
          <a:lstStyle/>
          <a:p>
            <a:pPr marL="342900" indent="-342900">
              <a:lnSpc>
                <a:spcPct val="107000"/>
              </a:lnSpc>
              <a:spcAft>
                <a:spcPts val="800"/>
              </a:spcAft>
              <a:buFont typeface="Arial" panose="020B0604020202020204" pitchFamily="34" charset="0"/>
              <a:buChar char="–"/>
            </a:pPr>
            <a:r>
              <a:rPr lang="en-GB" dirty="0"/>
              <a:t>Consolidate learning from all lessons so far.</a:t>
            </a:r>
          </a:p>
          <a:p>
            <a:pPr marL="342900" indent="-342900">
              <a:lnSpc>
                <a:spcPct val="107000"/>
              </a:lnSpc>
              <a:spcAft>
                <a:spcPts val="800"/>
              </a:spcAft>
              <a:buFont typeface="Arial" panose="020B0604020202020204" pitchFamily="34" charset="0"/>
              <a:buChar char="–"/>
            </a:pPr>
            <a:r>
              <a:rPr lang="en-GB" dirty="0"/>
              <a:t>Begin designing an animal building.</a:t>
            </a:r>
          </a:p>
          <a:p>
            <a:pPr marL="342900" indent="-342900">
              <a:lnSpc>
                <a:spcPct val="107000"/>
              </a:lnSpc>
              <a:spcAft>
                <a:spcPts val="800"/>
              </a:spcAft>
              <a:buFont typeface="Arial" panose="020B0604020202020204" pitchFamily="34" charset="0"/>
              <a:buChar char="–"/>
            </a:pPr>
            <a:r>
              <a:rPr lang="en-GB" dirty="0"/>
              <a:t>Peer reviews.</a:t>
            </a:r>
          </a:p>
          <a:p>
            <a:pPr>
              <a:lnSpc>
                <a:spcPct val="100000"/>
              </a:lnSpc>
            </a:pPr>
            <a:endParaRPr lang="en-GB" dirty="0"/>
          </a:p>
        </p:txBody>
      </p:sp>
      <p:sp>
        <p:nvSpPr>
          <p:cNvPr id="3" name="Footer Placeholder 2">
            <a:extLst>
              <a:ext uri="{FF2B5EF4-FFF2-40B4-BE49-F238E27FC236}">
                <a16:creationId xmlns:a16="http://schemas.microsoft.com/office/drawing/2014/main" id="{8DBB577C-DEB6-FD8F-6145-CF3CB9F4F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FF2B5EF4-FFF2-40B4-BE49-F238E27FC236}">
                <a16:creationId xmlns:a16="http://schemas.microsoft.com/office/drawing/2014/main" id="{8BF2921A-BC53-7833-688D-E606B1A5EDC6}"/>
              </a:ext>
            </a:extLst>
          </p:cNvPr>
          <p:cNvSpPr>
            <a:spLocks noGrp="1"/>
          </p:cNvSpPr>
          <p:nvPr>
            <p:ph type="sldNum" sz="quarter" idx="11"/>
          </p:nvPr>
        </p:nvSpPr>
        <p:spPr/>
        <p:txBody>
          <a:bodyPr/>
          <a:lstStyle/>
          <a:p>
            <a:fld id="{DA2C159E-F13C-4A85-9A41-E7669D3E0D70}" type="slidenum">
              <a:rPr lang="en-GB" smtClean="0"/>
              <a:pPr/>
              <a:t>119</a:t>
            </a:fld>
            <a:endParaRPr lang="en-GB"/>
          </a:p>
        </p:txBody>
      </p:sp>
    </p:spTree>
    <p:extLst>
      <p:ext uri="{BB962C8B-B14F-4D97-AF65-F5344CB8AC3E}">
        <p14:creationId xmlns:p14="http://schemas.microsoft.com/office/powerpoint/2010/main" val="349394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12</a:t>
            </a:fld>
            <a:endParaRPr lang="en-GB"/>
          </a:p>
        </p:txBody>
      </p:sp>
      <p:sp>
        <p:nvSpPr>
          <p:cNvPr id="3" name="Title 2"/>
          <p:cNvSpPr>
            <a:spLocks noGrp="1"/>
          </p:cNvSpPr>
          <p:nvPr>
            <p:ph type="title"/>
          </p:nvPr>
        </p:nvSpPr>
        <p:spPr/>
        <p:txBody>
          <a:bodyPr/>
          <a:lstStyle/>
          <a:p>
            <a:r>
              <a:rPr lang="en-GB" dirty="0"/>
              <a:t>Location</a:t>
            </a:r>
          </a:p>
        </p:txBody>
      </p:sp>
      <p:sp>
        <p:nvSpPr>
          <p:cNvPr id="4" name="Text Placeholder 3"/>
          <p:cNvSpPr>
            <a:spLocks noGrp="1"/>
          </p:cNvSpPr>
          <p:nvPr>
            <p:ph type="body" sz="quarter" idx="12"/>
          </p:nvPr>
        </p:nvSpPr>
        <p:spPr/>
        <p:txBody>
          <a:bodyPr/>
          <a:lstStyle/>
          <a:p>
            <a:r>
              <a:rPr lang="en-GB" dirty="0"/>
              <a:t>Where is the animal naturally found? </a:t>
            </a:r>
          </a:p>
          <a:p>
            <a:pPr marL="342900" lvl="1" indent="-342900">
              <a:lnSpc>
                <a:spcPct val="150000"/>
              </a:lnSpc>
            </a:pPr>
            <a:r>
              <a:rPr lang="en-GB" dirty="0"/>
              <a:t>Arboreal animals</a:t>
            </a:r>
          </a:p>
          <a:p>
            <a:pPr marL="342900" lvl="1" indent="-342900">
              <a:lnSpc>
                <a:spcPct val="150000"/>
              </a:lnSpc>
            </a:pPr>
            <a:r>
              <a:rPr lang="en-GB" dirty="0"/>
              <a:t>Terrestrial animals</a:t>
            </a:r>
          </a:p>
          <a:p>
            <a:pPr marL="342900" indent="-342900">
              <a:buFont typeface="Arial" panose="020B0604020202020204" pitchFamily="34" charset="0"/>
              <a:buChar char="–"/>
            </a:pPr>
            <a:endParaRPr lang="en-GB" dirty="0"/>
          </a:p>
          <a:p>
            <a:r>
              <a:rPr lang="en-GB" dirty="0"/>
              <a:t>Location within a building:</a:t>
            </a:r>
          </a:p>
          <a:p>
            <a:pPr marL="342900" lvl="1" indent="-342900">
              <a:lnSpc>
                <a:spcPct val="150000"/>
              </a:lnSpc>
            </a:pPr>
            <a:r>
              <a:rPr lang="en-GB" dirty="0"/>
              <a:t>Next to a window? </a:t>
            </a:r>
          </a:p>
          <a:p>
            <a:pPr marL="342900" lvl="1" indent="-342900">
              <a:lnSpc>
                <a:spcPct val="150000"/>
              </a:lnSpc>
            </a:pPr>
            <a:r>
              <a:rPr lang="en-GB" dirty="0"/>
              <a:t>Close to predator or prey?</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078961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Group design </a:t>
            </a:r>
            <a:r>
              <a:rPr lang="en-GB" dirty="0"/>
              <a:t>task</a:t>
            </a:r>
            <a:endParaRPr lang="en-GB" sz="3600" dirty="0"/>
          </a:p>
        </p:txBody>
      </p:sp>
      <p:sp>
        <p:nvSpPr>
          <p:cNvPr id="5" name="Text Placeholder 4"/>
          <p:cNvSpPr>
            <a:spLocks noGrp="1"/>
          </p:cNvSpPr>
          <p:nvPr>
            <p:ph type="body" sz="quarter" idx="12"/>
          </p:nvPr>
        </p:nvSpPr>
        <p:spPr>
          <a:xfrm>
            <a:off x="234000" y="986400"/>
            <a:ext cx="7025444" cy="3601574"/>
          </a:xfrm>
        </p:spPr>
        <p:txBody>
          <a:bodyPr/>
          <a:lstStyle/>
          <a:p>
            <a:pPr>
              <a:lnSpc>
                <a:spcPct val="100000"/>
              </a:lnSpc>
            </a:pPr>
            <a:r>
              <a:rPr lang="en-GB" sz="2400" dirty="0"/>
              <a:t>You have been allocated to design groups of three for thi</a:t>
            </a:r>
            <a:r>
              <a:rPr lang="en-GB" dirty="0"/>
              <a:t>s project.</a:t>
            </a:r>
          </a:p>
          <a:p>
            <a:pPr>
              <a:lnSpc>
                <a:spcPct val="100000"/>
              </a:lnSpc>
            </a:pPr>
            <a:endParaRPr lang="en-GB" dirty="0"/>
          </a:p>
          <a:p>
            <a:pPr>
              <a:lnSpc>
                <a:spcPct val="100000"/>
              </a:lnSpc>
            </a:pPr>
            <a:r>
              <a:rPr lang="en-GB" sz="2400" dirty="0"/>
              <a:t>You will be required to:</a:t>
            </a:r>
          </a:p>
          <a:p>
            <a:pPr lvl="1">
              <a:lnSpc>
                <a:spcPct val="100000"/>
              </a:lnSpc>
            </a:pPr>
            <a:r>
              <a:rPr lang="en-GB" dirty="0"/>
              <a:t>read the design brief for the task</a:t>
            </a:r>
          </a:p>
          <a:p>
            <a:pPr lvl="1">
              <a:lnSpc>
                <a:spcPct val="100000"/>
              </a:lnSpc>
            </a:pPr>
            <a:r>
              <a:rPr lang="en-GB" dirty="0"/>
              <a:t>research the species (15 minutes).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120</a:t>
            </a:fld>
            <a:endParaRPr lang="en-GB"/>
          </a:p>
        </p:txBody>
      </p:sp>
    </p:spTree>
    <p:extLst>
      <p:ext uri="{BB962C8B-B14F-4D97-AF65-F5344CB8AC3E}">
        <p14:creationId xmlns:p14="http://schemas.microsoft.com/office/powerpoint/2010/main" val="17202790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t>D</a:t>
            </a:r>
            <a:r>
              <a:rPr lang="en-GB" sz="3600" dirty="0"/>
              <a:t>esigning</a:t>
            </a:r>
          </a:p>
        </p:txBody>
      </p:sp>
      <p:sp>
        <p:nvSpPr>
          <p:cNvPr id="5" name="Text Placeholder 4"/>
          <p:cNvSpPr>
            <a:spLocks noGrp="1"/>
          </p:cNvSpPr>
          <p:nvPr>
            <p:ph type="body" sz="quarter" idx="12"/>
          </p:nvPr>
        </p:nvSpPr>
        <p:spPr>
          <a:xfrm>
            <a:off x="234000" y="986400"/>
            <a:ext cx="8436513" cy="3601574"/>
          </a:xfrm>
        </p:spPr>
        <p:txBody>
          <a:bodyPr vert="horz" lIns="0" tIns="0" rIns="0" bIns="0" rtlCol="0" anchor="t">
            <a:noAutofit/>
          </a:bodyPr>
          <a:lstStyle/>
          <a:p>
            <a:pPr marL="0" lvl="1" indent="0">
              <a:lnSpc>
                <a:spcPct val="100000"/>
              </a:lnSpc>
              <a:buNone/>
            </a:pPr>
            <a:r>
              <a:rPr lang="en-GB" dirty="0"/>
              <a:t>Design a building which fits the brief and takes into account:</a:t>
            </a:r>
            <a:br>
              <a:rPr lang="en-GB" dirty="0"/>
            </a:br>
            <a:endParaRPr lang="en-GB" dirty="0"/>
          </a:p>
          <a:p>
            <a:pPr lvl="1"/>
            <a:r>
              <a:rPr lang="en-GB" dirty="0"/>
              <a:t>the five needs</a:t>
            </a:r>
            <a:endParaRPr lang="en-GB" dirty="0">
              <a:cs typeface="Arial"/>
            </a:endParaRPr>
          </a:p>
          <a:p>
            <a:pPr lvl="1"/>
            <a:r>
              <a:rPr lang="en-GB" dirty="0"/>
              <a:t>biosecurity / prevention of disease</a:t>
            </a:r>
            <a:endParaRPr lang="en-GB" dirty="0">
              <a:cs typeface="Arial"/>
            </a:endParaRPr>
          </a:p>
          <a:p>
            <a:pPr lvl="1"/>
            <a:r>
              <a:rPr lang="en-GB" dirty="0"/>
              <a:t>handling and capture techniques</a:t>
            </a:r>
            <a:endParaRPr lang="en-GB" dirty="0">
              <a:cs typeface="Arial"/>
            </a:endParaRPr>
          </a:p>
          <a:p>
            <a:pPr lvl="1"/>
            <a:r>
              <a:rPr lang="en-GB" dirty="0"/>
              <a:t>good vs. poor health and welfare</a:t>
            </a:r>
            <a:endParaRPr lang="en-GB" dirty="0">
              <a:cs typeface="Arial"/>
            </a:endParaRPr>
          </a:p>
          <a:p>
            <a:pPr lvl="1"/>
            <a:r>
              <a:rPr lang="en-GB" dirty="0"/>
              <a:t>stress prevention and identification.</a:t>
            </a:r>
            <a:endParaRPr lang="en-GB" sz="2400" dirty="0">
              <a:cs typeface="Arial"/>
            </a:endParaRPr>
          </a:p>
          <a:p>
            <a:pPr marL="0" lvl="1" indent="0">
              <a:lnSpc>
                <a:spcPct val="100000"/>
              </a:lnSpc>
              <a:buNone/>
            </a:pPr>
            <a:endParaRPr lang="en-GB" dirty="0">
              <a:cs typeface="Arial"/>
            </a:endParaRPr>
          </a:p>
          <a:p>
            <a:pPr marL="0" lvl="1" indent="0">
              <a:lnSpc>
                <a:spcPct val="100000"/>
              </a:lnSpc>
              <a:buNone/>
            </a:pPr>
            <a:r>
              <a:rPr lang="en-GB" sz="2400" dirty="0">
                <a:cs typeface="Arial"/>
              </a:rPr>
              <a:t>(</a:t>
            </a:r>
            <a:r>
              <a:rPr lang="en-GB" sz="2400" dirty="0"/>
              <a:t>45 minutes)</a:t>
            </a: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121</a:t>
            </a:fld>
            <a:endParaRPr lang="en-GB"/>
          </a:p>
        </p:txBody>
      </p:sp>
    </p:spTree>
    <p:extLst>
      <p:ext uri="{BB962C8B-B14F-4D97-AF65-F5344CB8AC3E}">
        <p14:creationId xmlns:p14="http://schemas.microsoft.com/office/powerpoint/2010/main" val="6843118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122</a:t>
            </a:fld>
            <a:endParaRPr lang="en-GB"/>
          </a:p>
        </p:txBody>
      </p:sp>
      <p:sp>
        <p:nvSpPr>
          <p:cNvPr id="3" name="Title 2"/>
          <p:cNvSpPr>
            <a:spLocks noGrp="1"/>
          </p:cNvSpPr>
          <p:nvPr>
            <p:ph type="title"/>
          </p:nvPr>
        </p:nvSpPr>
        <p:spPr/>
        <p:txBody>
          <a:bodyPr/>
          <a:lstStyle/>
          <a:p>
            <a:r>
              <a:rPr lang="en-GB"/>
              <a:t>Peer evaluation</a:t>
            </a:r>
          </a:p>
        </p:txBody>
      </p:sp>
      <p:sp>
        <p:nvSpPr>
          <p:cNvPr id="4" name="Text Placeholder 3"/>
          <p:cNvSpPr>
            <a:spLocks noGrp="1"/>
          </p:cNvSpPr>
          <p:nvPr>
            <p:ph type="body" sz="quarter" idx="12"/>
          </p:nvPr>
        </p:nvSpPr>
        <p:spPr>
          <a:xfrm>
            <a:off x="234001" y="1170878"/>
            <a:ext cx="7449190" cy="3417096"/>
          </a:xfrm>
        </p:spPr>
        <p:txBody>
          <a:bodyPr vert="horz" lIns="0" tIns="0" rIns="0" bIns="0" rtlCol="0" anchor="t">
            <a:noAutofit/>
          </a:bodyPr>
          <a:lstStyle/>
          <a:p>
            <a:r>
              <a:rPr lang="en-GB" dirty="0"/>
              <a:t>Spend 20 minutes visiting one other design and complete the peer review form.</a:t>
            </a:r>
          </a:p>
          <a:p>
            <a:endParaRPr lang="en-GB" dirty="0"/>
          </a:p>
          <a:p>
            <a:r>
              <a:rPr lang="en-GB" dirty="0"/>
              <a:t>This should be constructive and useful to other groups.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66518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123</a:t>
            </a:fld>
            <a:endParaRPr lang="en-GB"/>
          </a:p>
        </p:txBody>
      </p:sp>
      <p:sp>
        <p:nvSpPr>
          <p:cNvPr id="3" name="Title 2"/>
          <p:cNvSpPr>
            <a:spLocks noGrp="1"/>
          </p:cNvSpPr>
          <p:nvPr>
            <p:ph type="title"/>
          </p:nvPr>
        </p:nvSpPr>
        <p:spPr/>
        <p:txBody>
          <a:bodyPr>
            <a:normAutofit/>
          </a:bodyPr>
          <a:lstStyle/>
          <a:p>
            <a:r>
              <a:rPr lang="en-GB" dirty="0"/>
              <a:t>Looking at feedback from peers</a:t>
            </a:r>
          </a:p>
        </p:txBody>
      </p:sp>
      <p:sp>
        <p:nvSpPr>
          <p:cNvPr id="4" name="Text Placeholder 3"/>
          <p:cNvSpPr>
            <a:spLocks noGrp="1"/>
          </p:cNvSpPr>
          <p:nvPr>
            <p:ph type="body" sz="quarter" idx="12"/>
          </p:nvPr>
        </p:nvSpPr>
        <p:spPr/>
        <p:txBody>
          <a:bodyPr/>
          <a:lstStyle/>
          <a:p>
            <a:endParaRPr lang="en-GB" dirty="0"/>
          </a:p>
          <a:p>
            <a:r>
              <a:rPr lang="en-GB" dirty="0"/>
              <a:t>Think about how you can redraft and amend your design to take into account the feedback given.</a:t>
            </a:r>
          </a:p>
          <a:p>
            <a:pPr marL="0" lvl="1" indent="0">
              <a:buNone/>
            </a:pPr>
            <a:endParaRPr lang="en-GB" dirty="0"/>
          </a:p>
          <a:p>
            <a:pPr marL="0" lvl="1" indent="0">
              <a:buNone/>
            </a:pPr>
            <a:r>
              <a:rPr lang="en-GB" dirty="0"/>
              <a:t>Final designs will be completed in the next session.</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585758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Evaluation of designs </a:t>
            </a:r>
            <a:br>
              <a:rPr lang="en-US" dirty="0"/>
            </a:br>
            <a:r>
              <a:rPr lang="en-US" dirty="0"/>
              <a:t>and peer review</a:t>
            </a:r>
          </a:p>
        </p:txBody>
      </p:sp>
    </p:spTree>
    <p:extLst>
      <p:ext uri="{BB962C8B-B14F-4D97-AF65-F5344CB8AC3E}">
        <p14:creationId xmlns:p14="http://schemas.microsoft.com/office/powerpoint/2010/main" val="23571171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6D09-74B4-C161-01C2-98574728846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28E6D90-452F-9CA8-5C61-13CE0A606C31}"/>
              </a:ext>
            </a:extLst>
          </p:cNvPr>
          <p:cNvSpPr>
            <a:spLocks noGrp="1"/>
          </p:cNvSpPr>
          <p:nvPr>
            <p:ph type="title"/>
          </p:nvPr>
        </p:nvSpPr>
        <p:spPr/>
        <p:txBody>
          <a:bodyPr>
            <a:normAutofit/>
          </a:bodyPr>
          <a:lstStyle/>
          <a:p>
            <a:pPr>
              <a:lnSpc>
                <a:spcPct val="100000"/>
              </a:lnSpc>
            </a:pPr>
            <a:r>
              <a:rPr lang="en-GB" sz="3600" dirty="0"/>
              <a:t>Session </a:t>
            </a:r>
            <a:r>
              <a:rPr lang="en-GB" dirty="0"/>
              <a:t>10</a:t>
            </a:r>
            <a:r>
              <a:rPr lang="en-GB" sz="3600" dirty="0"/>
              <a:t> outline</a:t>
            </a:r>
          </a:p>
        </p:txBody>
      </p:sp>
      <p:sp>
        <p:nvSpPr>
          <p:cNvPr id="5" name="Text Placeholder 4">
            <a:extLst>
              <a:ext uri="{FF2B5EF4-FFF2-40B4-BE49-F238E27FC236}">
                <a16:creationId xmlns:a16="http://schemas.microsoft.com/office/drawing/2014/main" id="{6037C28C-7E6E-EDF2-F819-0EB628006617}"/>
              </a:ext>
            </a:extLst>
          </p:cNvPr>
          <p:cNvSpPr>
            <a:spLocks noGrp="1"/>
          </p:cNvSpPr>
          <p:nvPr>
            <p:ph type="body" sz="quarter" idx="12"/>
          </p:nvPr>
        </p:nvSpPr>
        <p:spPr/>
        <p:txBody>
          <a:bodyPr/>
          <a:lstStyle/>
          <a:p>
            <a:pPr marL="342900" indent="-342900">
              <a:lnSpc>
                <a:spcPct val="107000"/>
              </a:lnSpc>
              <a:spcAft>
                <a:spcPts val="800"/>
              </a:spcAft>
              <a:buFont typeface="Arial" panose="020B0604020202020204" pitchFamily="34" charset="0"/>
              <a:buChar char="–"/>
            </a:pPr>
            <a:r>
              <a:rPr lang="en-GB" dirty="0"/>
              <a:t>Complete building designs.</a:t>
            </a:r>
          </a:p>
          <a:p>
            <a:pPr marL="342900" indent="-342900">
              <a:lnSpc>
                <a:spcPct val="107000"/>
              </a:lnSpc>
              <a:spcAft>
                <a:spcPts val="800"/>
              </a:spcAft>
              <a:buFont typeface="Arial" panose="020B0604020202020204" pitchFamily="34" charset="0"/>
              <a:buChar char="–"/>
            </a:pPr>
            <a:r>
              <a:rPr lang="en-GB" dirty="0"/>
              <a:t>Discuss suitability of designs.</a:t>
            </a:r>
          </a:p>
          <a:p>
            <a:pPr marL="342900" indent="-342900">
              <a:lnSpc>
                <a:spcPct val="107000"/>
              </a:lnSpc>
              <a:spcAft>
                <a:spcPts val="800"/>
              </a:spcAft>
              <a:buFont typeface="Arial" panose="020B0604020202020204" pitchFamily="34" charset="0"/>
              <a:buChar char="–"/>
            </a:pPr>
            <a:r>
              <a:rPr lang="en-GB" dirty="0"/>
              <a:t>Review </a:t>
            </a:r>
            <a:r>
              <a:rPr lang="en-GB"/>
              <a:t>and reflect.</a:t>
            </a:r>
            <a:endParaRPr lang="en-GB" dirty="0"/>
          </a:p>
          <a:p>
            <a:pPr>
              <a:lnSpc>
                <a:spcPct val="100000"/>
              </a:lnSpc>
            </a:pPr>
            <a:endParaRPr lang="en-GB" dirty="0"/>
          </a:p>
        </p:txBody>
      </p:sp>
      <p:sp>
        <p:nvSpPr>
          <p:cNvPr id="3" name="Footer Placeholder 2">
            <a:extLst>
              <a:ext uri="{FF2B5EF4-FFF2-40B4-BE49-F238E27FC236}">
                <a16:creationId xmlns:a16="http://schemas.microsoft.com/office/drawing/2014/main" id="{DCACAC26-D2F4-5A1F-C762-C83603BCA166}"/>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FF2B5EF4-FFF2-40B4-BE49-F238E27FC236}">
                <a16:creationId xmlns:a16="http://schemas.microsoft.com/office/drawing/2014/main" id="{7F5AD5CE-6487-95B0-45E1-E28C9A806873}"/>
              </a:ext>
            </a:extLst>
          </p:cNvPr>
          <p:cNvSpPr>
            <a:spLocks noGrp="1"/>
          </p:cNvSpPr>
          <p:nvPr>
            <p:ph type="sldNum" sz="quarter" idx="11"/>
          </p:nvPr>
        </p:nvSpPr>
        <p:spPr/>
        <p:txBody>
          <a:bodyPr/>
          <a:lstStyle/>
          <a:p>
            <a:fld id="{DA2C159E-F13C-4A85-9A41-E7669D3E0D70}" type="slidenum">
              <a:rPr lang="en-GB" smtClean="0"/>
              <a:pPr/>
              <a:t>125</a:t>
            </a:fld>
            <a:endParaRPr lang="en-GB"/>
          </a:p>
        </p:txBody>
      </p:sp>
    </p:spTree>
    <p:extLst>
      <p:ext uri="{BB962C8B-B14F-4D97-AF65-F5344CB8AC3E}">
        <p14:creationId xmlns:p14="http://schemas.microsoft.com/office/powerpoint/2010/main" val="33824433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Final </a:t>
            </a:r>
            <a:r>
              <a:rPr lang="en-GB" dirty="0"/>
              <a:t>designs</a:t>
            </a:r>
            <a:endParaRPr lang="en-GB" sz="3600" dirty="0"/>
          </a:p>
        </p:txBody>
      </p:sp>
      <p:sp>
        <p:nvSpPr>
          <p:cNvPr id="5" name="Text Placeholder 4"/>
          <p:cNvSpPr>
            <a:spLocks noGrp="1"/>
          </p:cNvSpPr>
          <p:nvPr>
            <p:ph type="body" sz="quarter" idx="12"/>
          </p:nvPr>
        </p:nvSpPr>
        <p:spPr>
          <a:xfrm>
            <a:off x="234000" y="1260088"/>
            <a:ext cx="6869327" cy="3327886"/>
          </a:xfrm>
        </p:spPr>
        <p:txBody>
          <a:bodyPr vert="horz" lIns="0" tIns="0" rIns="0" bIns="0" rtlCol="0" anchor="t">
            <a:noAutofit/>
          </a:bodyPr>
          <a:lstStyle/>
          <a:p>
            <a:pPr>
              <a:lnSpc>
                <a:spcPct val="100000"/>
              </a:lnSpc>
            </a:pPr>
            <a:r>
              <a:rPr lang="en-GB" dirty="0"/>
              <a:t>You have 65 minutes to create your final designs. </a:t>
            </a:r>
            <a:endParaRPr lang="en-GB" dirty="0">
              <a:cs typeface="Arial"/>
            </a:endParaRPr>
          </a:p>
          <a:p>
            <a:pPr>
              <a:lnSpc>
                <a:spcPct val="100000"/>
              </a:lnSpc>
            </a:pPr>
            <a:endParaRPr lang="en-GB" sz="2400" dirty="0"/>
          </a:p>
          <a:p>
            <a:pPr>
              <a:lnSpc>
                <a:spcPct val="100000"/>
              </a:lnSpc>
            </a:pPr>
            <a:r>
              <a:rPr lang="en-GB" sz="2400" dirty="0"/>
              <a:t>Remember to: </a:t>
            </a:r>
            <a:endParaRPr lang="en-GB" dirty="0"/>
          </a:p>
          <a:p>
            <a:pPr marL="269875" lvl="1" indent="-269875"/>
            <a:r>
              <a:rPr lang="en-GB" dirty="0"/>
              <a:t>refer to your design brief frequently</a:t>
            </a:r>
            <a:endParaRPr lang="en-GB" dirty="0">
              <a:cs typeface="Arial"/>
            </a:endParaRPr>
          </a:p>
          <a:p>
            <a:pPr marL="269875" lvl="1" indent="-269875"/>
            <a:r>
              <a:rPr lang="en-GB" dirty="0"/>
              <a:t>add dimensions</a:t>
            </a:r>
            <a:endParaRPr lang="en-GB" dirty="0">
              <a:cs typeface="Arial"/>
            </a:endParaRPr>
          </a:p>
          <a:p>
            <a:pPr marL="269875" lvl="1" indent="-269875"/>
            <a:r>
              <a:rPr lang="en-GB" dirty="0"/>
              <a:t>add labels/annotations to justify the decisions you have made.</a:t>
            </a:r>
            <a:endParaRPr lang="en-GB" dirty="0">
              <a:cs typeface="Arial"/>
            </a:endParaRPr>
          </a:p>
          <a:p>
            <a:pPr>
              <a:lnSpc>
                <a:spcPct val="100000"/>
              </a:lnSpc>
            </a:pPr>
            <a:endParaRPr lang="en-GB" sz="2400" dirty="0"/>
          </a:p>
          <a:p>
            <a:pPr marL="0" lvl="1" indent="0">
              <a:lnSpc>
                <a:spcPct val="100000"/>
              </a:lnSpc>
              <a:buNone/>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126</a:t>
            </a:fld>
            <a:endParaRPr lang="en-GB"/>
          </a:p>
        </p:txBody>
      </p:sp>
    </p:spTree>
    <p:extLst>
      <p:ext uri="{BB962C8B-B14F-4D97-AF65-F5344CB8AC3E}">
        <p14:creationId xmlns:p14="http://schemas.microsoft.com/office/powerpoint/2010/main" val="3611811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127</a:t>
            </a:fld>
            <a:endParaRPr lang="en-GB"/>
          </a:p>
        </p:txBody>
      </p:sp>
      <p:sp>
        <p:nvSpPr>
          <p:cNvPr id="3" name="Title 2"/>
          <p:cNvSpPr>
            <a:spLocks noGrp="1"/>
          </p:cNvSpPr>
          <p:nvPr>
            <p:ph type="title"/>
          </p:nvPr>
        </p:nvSpPr>
        <p:spPr/>
        <p:txBody>
          <a:bodyPr/>
          <a:lstStyle/>
          <a:p>
            <a:r>
              <a:rPr lang="en-GB"/>
              <a:t>Discussion</a:t>
            </a:r>
          </a:p>
        </p:txBody>
      </p:sp>
      <p:sp>
        <p:nvSpPr>
          <p:cNvPr id="4" name="Text Placeholder 3"/>
          <p:cNvSpPr>
            <a:spLocks noGrp="1"/>
          </p:cNvSpPr>
          <p:nvPr>
            <p:ph type="body" sz="quarter" idx="12"/>
          </p:nvPr>
        </p:nvSpPr>
        <p:spPr>
          <a:xfrm>
            <a:off x="234000" y="1182028"/>
            <a:ext cx="7667625" cy="3405945"/>
          </a:xfrm>
        </p:spPr>
        <p:txBody>
          <a:bodyPr vert="horz" lIns="0" tIns="0" rIns="0" bIns="0" rtlCol="0" anchor="t">
            <a:noAutofit/>
          </a:bodyPr>
          <a:lstStyle/>
          <a:p>
            <a:pPr marL="269875" lvl="1" indent="-269875">
              <a:lnSpc>
                <a:spcPct val="150000"/>
              </a:lnSpc>
            </a:pPr>
            <a:r>
              <a:rPr lang="en-GB" dirty="0">
                <a:cs typeface="Arial"/>
              </a:rPr>
              <a:t>Animal welfare</a:t>
            </a:r>
          </a:p>
          <a:p>
            <a:pPr marL="269875" lvl="1" indent="-269875">
              <a:lnSpc>
                <a:spcPct val="150000"/>
              </a:lnSpc>
            </a:pPr>
            <a:r>
              <a:rPr lang="en-GB" dirty="0"/>
              <a:t>Suitability</a:t>
            </a:r>
            <a:endParaRPr lang="en-GB" dirty="0">
              <a:cs typeface="Arial"/>
            </a:endParaRPr>
          </a:p>
          <a:p>
            <a:pPr marL="269875" lvl="1" indent="-269875">
              <a:lnSpc>
                <a:spcPct val="150000"/>
              </a:lnSpc>
            </a:pPr>
            <a:r>
              <a:rPr lang="en-GB" dirty="0"/>
              <a:t>Access and usability</a:t>
            </a:r>
            <a:endParaRPr lang="en-GB" dirty="0">
              <a:cs typeface="Arial"/>
            </a:endParaRPr>
          </a:p>
          <a:p>
            <a:pPr marL="269875" lvl="1" indent="-269875">
              <a:lnSpc>
                <a:spcPct val="150000"/>
              </a:lnSpc>
            </a:pPr>
            <a:r>
              <a:rPr lang="en-GB" dirty="0"/>
              <a:t>Feasibility</a:t>
            </a:r>
            <a:endParaRPr lang="en-GB" dirty="0">
              <a:cs typeface="Arial"/>
            </a:endParaRPr>
          </a:p>
          <a:p>
            <a:pPr marL="269875" lvl="1" indent="-269875">
              <a:lnSpc>
                <a:spcPct val="150000"/>
              </a:lnSpc>
            </a:pPr>
            <a:r>
              <a:rPr lang="en-GB" dirty="0">
                <a:cs typeface="Arial"/>
              </a:rPr>
              <a:t>Building materials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767364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128</a:t>
            </a:fld>
            <a:endParaRPr lang="en-GB"/>
          </a:p>
        </p:txBody>
      </p:sp>
      <p:sp>
        <p:nvSpPr>
          <p:cNvPr id="3" name="Title 2"/>
          <p:cNvSpPr>
            <a:spLocks noGrp="1"/>
          </p:cNvSpPr>
          <p:nvPr>
            <p:ph type="title"/>
          </p:nvPr>
        </p:nvSpPr>
        <p:spPr/>
        <p:txBody>
          <a:bodyPr>
            <a:normAutofit fontScale="90000"/>
          </a:bodyPr>
          <a:lstStyle/>
          <a:p>
            <a:r>
              <a:rPr lang="en-GB" sz="4000" dirty="0"/>
              <a:t>Final thoughts: Roll a dice… </a:t>
            </a:r>
            <a:br>
              <a:rPr lang="en-GB" dirty="0"/>
            </a:br>
            <a:endParaRPr lang="en-GB" dirty="0"/>
          </a:p>
        </p:txBody>
      </p:sp>
      <p:sp>
        <p:nvSpPr>
          <p:cNvPr id="4" name="Text Placeholder 3"/>
          <p:cNvSpPr>
            <a:spLocks noGrp="1"/>
          </p:cNvSpPr>
          <p:nvPr>
            <p:ph type="body" sz="quarter" idx="12"/>
          </p:nvPr>
        </p:nvSpPr>
        <p:spPr>
          <a:xfrm>
            <a:off x="232950" y="1116292"/>
            <a:ext cx="8437563" cy="3484003"/>
          </a:xfrm>
        </p:spPr>
        <p:txBody>
          <a:bodyPr vert="horz" lIns="0" tIns="0" rIns="0" bIns="0" rtlCol="0" anchor="t">
            <a:noAutofit/>
          </a:bodyPr>
          <a:lstStyle/>
          <a:p>
            <a:pPr marL="457200" indent="-457200">
              <a:buFont typeface="+mj-lt"/>
              <a:buAutoNum type="arabicPeriod"/>
            </a:pPr>
            <a:r>
              <a:rPr lang="en-GB" dirty="0"/>
              <a:t>State one aspect of your enclosure design that has been designed to reduce stress in your animal.</a:t>
            </a:r>
            <a:endParaRPr lang="en-GB" dirty="0">
              <a:cs typeface="Arial"/>
            </a:endParaRPr>
          </a:p>
          <a:p>
            <a:pPr marL="457200" indent="-457200">
              <a:buFont typeface="+mj-lt"/>
              <a:buAutoNum type="arabicPeriod"/>
            </a:pPr>
            <a:r>
              <a:rPr lang="en-GB" dirty="0"/>
              <a:t>How have you encouraged normal behaviour within one </a:t>
            </a:r>
            <a:br>
              <a:rPr lang="en-GB" dirty="0"/>
            </a:br>
            <a:r>
              <a:rPr lang="en-GB" dirty="0"/>
              <a:t>of your species? </a:t>
            </a:r>
          </a:p>
          <a:p>
            <a:pPr marL="457200" indent="-457200">
              <a:buFont typeface="+mj-lt"/>
              <a:buAutoNum type="arabicPeriod"/>
            </a:pPr>
            <a:r>
              <a:rPr lang="en-GB" dirty="0"/>
              <a:t>What have you put into your design to ensure biosecurity?</a:t>
            </a:r>
          </a:p>
          <a:p>
            <a:pPr marL="457200" indent="-457200">
              <a:buFont typeface="+mj-lt"/>
              <a:buAutoNum type="arabicPeriod"/>
            </a:pPr>
            <a:r>
              <a:rPr lang="en-GB" dirty="0"/>
              <a:t>Name one building material you chose and explain why.</a:t>
            </a:r>
          </a:p>
          <a:p>
            <a:pPr marL="457200" indent="-457200">
              <a:buFont typeface="+mj-lt"/>
              <a:buAutoNum type="arabicPeriod"/>
            </a:pPr>
            <a:r>
              <a:rPr lang="en-GB" dirty="0"/>
              <a:t>How have you designed your enclosures to reduce </a:t>
            </a:r>
            <a:br>
              <a:rPr lang="en-GB" dirty="0"/>
            </a:br>
            <a:r>
              <a:rPr lang="en-GB" dirty="0"/>
              <a:t>stress for capture?</a:t>
            </a:r>
            <a:endParaRPr lang="en-GB" dirty="0">
              <a:cs typeface="Arial"/>
            </a:endParaRPr>
          </a:p>
          <a:p>
            <a:pPr marL="457200" indent="-457200">
              <a:buFont typeface="+mj-lt"/>
              <a:buAutoNum type="arabicPeriod"/>
            </a:pPr>
            <a:r>
              <a:rPr lang="en-GB" dirty="0"/>
              <a:t>Identify one aspect that ensures good welfare.</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625248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129</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14" name="Picture 13" descr="Department for Education logo">
            <a:extLst>
              <a:ext uri="{FF2B5EF4-FFF2-40B4-BE49-F238E27FC236}">
                <a16:creationId xmlns:a16="http://schemas.microsoft.com/office/drawing/2014/main" id="{0D793A73-0B68-41C6-96A3-4A06CB6B8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484748"/>
          </a:xfrm>
          <a:prstGeom prst="rect">
            <a:avLst/>
          </a:prstGeom>
          <a:noFill/>
        </p:spPr>
        <p:txBody>
          <a:bodyPr wrap="square" lIns="0" tIns="0" rIns="0" bIns="0" rtlCol="0">
            <a:spAutoFit/>
          </a:bodyPr>
          <a:lstStyle/>
          <a:p>
            <a:r>
              <a:rPr lang="en-GB" sz="1050"/>
              <a:t>WCG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descr="Education and Training Foundation logo">
            <a:extLst>
              <a:ext uri="{FF2B5EF4-FFF2-40B4-BE49-F238E27FC236}">
                <a16:creationId xmlns:a16="http://schemas.microsoft.com/office/drawing/2014/main" id="{BB2C64D5-4791-444B-9142-B07A38BD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12" name="Picture 11" descr="WGC logo"/>
          <p:cNvPicPr/>
          <p:nvPr/>
        </p:nvPicPr>
        <p:blipFill rotWithShape="1">
          <a:blip r:embed="rId5" cstate="print">
            <a:extLst>
              <a:ext uri="{28A0092B-C50C-407E-A947-70E740481C1C}">
                <a14:useLocalDpi xmlns:a14="http://schemas.microsoft.com/office/drawing/2010/main" val="0"/>
              </a:ext>
            </a:extLst>
          </a:blip>
          <a:srcRect l="6798" t="52219" r="58620" b="29982"/>
          <a:stretch/>
        </p:blipFill>
        <p:spPr bwMode="auto">
          <a:xfrm>
            <a:off x="1500970" y="1782218"/>
            <a:ext cx="2171065" cy="62865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B4E86BB-CE79-9669-6491-60BAB772C122}"/>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Acknowledgements</a:t>
            </a:r>
            <a:endParaRPr lang="en-GB" dirty="0"/>
          </a:p>
        </p:txBody>
      </p:sp>
    </p:spTree>
    <p:extLst>
      <p:ext uri="{BB962C8B-B14F-4D97-AF65-F5344CB8AC3E}">
        <p14:creationId xmlns:p14="http://schemas.microsoft.com/office/powerpoint/2010/main" val="32693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13</a:t>
            </a:fld>
            <a:endParaRPr lang="en-GB"/>
          </a:p>
        </p:txBody>
      </p:sp>
      <p:sp>
        <p:nvSpPr>
          <p:cNvPr id="3" name="Title 2"/>
          <p:cNvSpPr>
            <a:spLocks noGrp="1"/>
          </p:cNvSpPr>
          <p:nvPr>
            <p:ph type="title"/>
          </p:nvPr>
        </p:nvSpPr>
        <p:spPr/>
        <p:txBody>
          <a:bodyPr/>
          <a:lstStyle/>
          <a:p>
            <a:r>
              <a:rPr lang="en-GB" dirty="0"/>
              <a:t>Temperature</a:t>
            </a:r>
          </a:p>
        </p:txBody>
      </p:sp>
      <p:sp>
        <p:nvSpPr>
          <p:cNvPr id="4" name="Text Placeholder 3"/>
          <p:cNvSpPr>
            <a:spLocks noGrp="1"/>
          </p:cNvSpPr>
          <p:nvPr>
            <p:ph type="body" sz="quarter" idx="12"/>
          </p:nvPr>
        </p:nvSpPr>
        <p:spPr>
          <a:xfrm>
            <a:off x="234000" y="1219200"/>
            <a:ext cx="7667625" cy="3368774"/>
          </a:xfrm>
        </p:spPr>
        <p:txBody>
          <a:bodyPr/>
          <a:lstStyle/>
          <a:p>
            <a:pPr marL="342900" indent="-342900">
              <a:buFont typeface="Arial" panose="020B0604020202020204" pitchFamily="34" charset="0"/>
              <a:buChar char="–"/>
            </a:pPr>
            <a:r>
              <a:rPr lang="en-GB" dirty="0"/>
              <a:t>Temperature measured by a thermometer.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Monitored by a thermostat.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Reptiles require a basking</a:t>
            </a:r>
            <a:r>
              <a:rPr lang="en-GB" dirty="0">
                <a:solidFill>
                  <a:schemeClr val="accent2"/>
                </a:solidFill>
              </a:rPr>
              <a:t> </a:t>
            </a:r>
            <a:r>
              <a:rPr lang="en-GB" dirty="0"/>
              <a:t>spot (area of heat).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Outdoor housing for mammals: radiators, </a:t>
            </a:r>
            <a:br>
              <a:rPr lang="en-GB" dirty="0"/>
            </a:br>
            <a:r>
              <a:rPr lang="en-GB" dirty="0"/>
              <a:t>external heat lamps. </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476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p:cNvSpPr>
            <a:spLocks noGrp="1"/>
          </p:cNvSpPr>
          <p:nvPr>
            <p:ph type="title"/>
          </p:nvPr>
        </p:nvSpPr>
        <p:spPr/>
        <p:txBody>
          <a:bodyPr/>
          <a:lstStyle/>
          <a:p>
            <a:r>
              <a:rPr lang="en-GB" dirty="0"/>
              <a:t>Humidity</a:t>
            </a:r>
          </a:p>
        </p:txBody>
      </p:sp>
      <p:sp>
        <p:nvSpPr>
          <p:cNvPr id="4" name="Text Placeholder 3"/>
          <p:cNvSpPr>
            <a:spLocks noGrp="1"/>
          </p:cNvSpPr>
          <p:nvPr>
            <p:ph type="body" sz="quarter" idx="12"/>
          </p:nvPr>
        </p:nvSpPr>
        <p:spPr>
          <a:xfrm>
            <a:off x="234000" y="1208314"/>
            <a:ext cx="7667625" cy="3379660"/>
          </a:xfrm>
        </p:spPr>
        <p:txBody>
          <a:bodyPr/>
          <a:lstStyle/>
          <a:p>
            <a:pPr marL="342900" indent="-342900">
              <a:buFont typeface="Arial" panose="020B0604020202020204" pitchFamily="34" charset="0"/>
              <a:buChar char="–"/>
            </a:pPr>
            <a:r>
              <a:rPr lang="en-GB" dirty="0"/>
              <a:t>Animals should be able to escape heat.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Humidity measured by hygrometer.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Amount of water in the atmosphere.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Spray with water to increase.</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0586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15</a:t>
            </a:fld>
            <a:endParaRPr lang="en-GB"/>
          </a:p>
        </p:txBody>
      </p:sp>
      <p:sp>
        <p:nvSpPr>
          <p:cNvPr id="3" name="Title 2"/>
          <p:cNvSpPr>
            <a:spLocks noGrp="1"/>
          </p:cNvSpPr>
          <p:nvPr>
            <p:ph type="title"/>
          </p:nvPr>
        </p:nvSpPr>
        <p:spPr/>
        <p:txBody>
          <a:bodyPr/>
          <a:lstStyle/>
          <a:p>
            <a:r>
              <a:rPr lang="en-GB" dirty="0"/>
              <a:t>Substrates</a:t>
            </a:r>
          </a:p>
        </p:txBody>
      </p:sp>
      <p:sp>
        <p:nvSpPr>
          <p:cNvPr id="4" name="Text Placeholder 3"/>
          <p:cNvSpPr>
            <a:spLocks noGrp="1"/>
          </p:cNvSpPr>
          <p:nvPr>
            <p:ph type="body" sz="quarter" idx="12"/>
          </p:nvPr>
        </p:nvSpPr>
        <p:spPr>
          <a:xfrm>
            <a:off x="252751" y="1142999"/>
            <a:ext cx="7667625" cy="3270803"/>
          </a:xfrm>
        </p:spPr>
        <p:txBody>
          <a:bodyPr/>
          <a:lstStyle/>
          <a:p>
            <a:pPr marL="342900" indent="-342900">
              <a:buFont typeface="Arial" panose="020B0604020202020204" pitchFamily="34" charset="0"/>
              <a:buChar char="–"/>
            </a:pPr>
            <a:r>
              <a:rPr lang="en-GB" dirty="0"/>
              <a:t>Should allow for natural behaviour such as digging.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Correct use of substrate increases humidity.</a:t>
            </a:r>
            <a:br>
              <a:rPr lang="en-GB" dirty="0"/>
            </a:br>
            <a:endParaRPr lang="en-GB" dirty="0"/>
          </a:p>
          <a:p>
            <a:endParaRPr lang="en-GB" dirty="0"/>
          </a:p>
          <a:p>
            <a:r>
              <a:rPr lang="en-GB" dirty="0"/>
              <a:t>Discuss five different types of substrates you have worked with and which animals use them. </a:t>
            </a:r>
            <a:br>
              <a:rPr lang="en-GB" dirty="0"/>
            </a:br>
            <a:br>
              <a:rPr lang="en-GB" dirty="0"/>
            </a:br>
            <a:r>
              <a:rPr lang="en-GB" dirty="0"/>
              <a:t>How easy were they to clean?</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65775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16</a:t>
            </a:fld>
            <a:endParaRPr lang="en-GB"/>
          </a:p>
        </p:txBody>
      </p:sp>
      <p:sp>
        <p:nvSpPr>
          <p:cNvPr id="3" name="Title 2"/>
          <p:cNvSpPr>
            <a:spLocks noGrp="1"/>
          </p:cNvSpPr>
          <p:nvPr>
            <p:ph type="title"/>
          </p:nvPr>
        </p:nvSpPr>
        <p:spPr/>
        <p:txBody>
          <a:bodyPr/>
          <a:lstStyle/>
          <a:p>
            <a:r>
              <a:rPr lang="en-GB" dirty="0"/>
              <a:t>Materials</a:t>
            </a:r>
          </a:p>
        </p:txBody>
      </p:sp>
      <p:sp>
        <p:nvSpPr>
          <p:cNvPr id="4" name="Text Placeholder 3"/>
          <p:cNvSpPr>
            <a:spLocks noGrp="1"/>
          </p:cNvSpPr>
          <p:nvPr>
            <p:ph type="body" sz="quarter" idx="12"/>
          </p:nvPr>
        </p:nvSpPr>
        <p:spPr>
          <a:xfrm>
            <a:off x="234000" y="986400"/>
            <a:ext cx="8311286" cy="3601574"/>
          </a:xfrm>
        </p:spPr>
        <p:txBody>
          <a:bodyPr/>
          <a:lstStyle/>
          <a:p>
            <a:pPr marL="342900" indent="-342900">
              <a:buFont typeface="Arial" panose="020B0604020202020204" pitchFamily="34" charset="0"/>
              <a:buChar char="–"/>
            </a:pPr>
            <a:r>
              <a:rPr lang="en-GB" b="1" dirty="0"/>
              <a:t>Wood</a:t>
            </a:r>
            <a:r>
              <a:rPr lang="en-GB" dirty="0"/>
              <a:t>: difficult to clean/disinfect; ringworm can survive on it for a long time.</a:t>
            </a:r>
            <a:br>
              <a:rPr lang="en-GB" dirty="0"/>
            </a:br>
            <a:endParaRPr lang="en-GB" dirty="0"/>
          </a:p>
          <a:p>
            <a:pPr marL="342900" indent="-342900">
              <a:buFont typeface="Arial" panose="020B0604020202020204" pitchFamily="34" charset="0"/>
              <a:buChar char="–"/>
            </a:pPr>
            <a:r>
              <a:rPr lang="en-GB" b="1" dirty="0"/>
              <a:t>Glass</a:t>
            </a:r>
            <a:r>
              <a:rPr lang="en-GB" dirty="0"/>
              <a:t>: lack of privacy; easy to clean so good for maintaining hygiene; could lead to stress in animals.</a:t>
            </a:r>
            <a:br>
              <a:rPr lang="en-GB" dirty="0"/>
            </a:br>
            <a:endParaRPr lang="en-GB" dirty="0"/>
          </a:p>
          <a:p>
            <a:pPr marL="342900" indent="-342900">
              <a:buFont typeface="Arial" panose="020B0604020202020204" pitchFamily="34" charset="0"/>
              <a:buChar char="–"/>
            </a:pPr>
            <a:r>
              <a:rPr lang="en-GB" b="1" dirty="0"/>
              <a:t>Mesh</a:t>
            </a:r>
            <a:r>
              <a:rPr lang="en-GB" dirty="0"/>
              <a:t>: easy to transmit diseases; results in increased ventilation; can increase surface area for some animals that climb.</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4141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17</a:t>
            </a:fld>
            <a:endParaRPr lang="en-GB"/>
          </a:p>
        </p:txBody>
      </p:sp>
      <p:sp>
        <p:nvSpPr>
          <p:cNvPr id="3" name="Title 2"/>
          <p:cNvSpPr>
            <a:spLocks noGrp="1"/>
          </p:cNvSpPr>
          <p:nvPr>
            <p:ph type="title"/>
          </p:nvPr>
        </p:nvSpPr>
        <p:spPr/>
        <p:txBody>
          <a:bodyPr/>
          <a:lstStyle/>
          <a:p>
            <a:r>
              <a:rPr lang="en-GB" dirty="0"/>
              <a:t>The need for a suitable diet</a:t>
            </a:r>
          </a:p>
        </p:txBody>
      </p:sp>
      <p:sp>
        <p:nvSpPr>
          <p:cNvPr id="4" name="Text Placeholder 3"/>
          <p:cNvSpPr>
            <a:spLocks noGrp="1"/>
          </p:cNvSpPr>
          <p:nvPr>
            <p:ph type="body" sz="quarter" idx="12"/>
          </p:nvPr>
        </p:nvSpPr>
        <p:spPr>
          <a:xfrm>
            <a:off x="234000" y="1219200"/>
            <a:ext cx="7667625" cy="3368774"/>
          </a:xfrm>
        </p:spPr>
        <p:txBody>
          <a:bodyPr/>
          <a:lstStyle/>
          <a:p>
            <a:r>
              <a:rPr lang="en-GB" dirty="0"/>
              <a:t>Diet: the kind of food that a person, animal or community habitually eats. </a:t>
            </a:r>
          </a:p>
          <a:p>
            <a:endParaRPr lang="en-GB" dirty="0"/>
          </a:p>
          <a:p>
            <a:r>
              <a:rPr lang="en-GB" dirty="0"/>
              <a:t>With the person next to you, identify different feeding methods of animals.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5751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p:cNvSpPr>
            <a:spLocks noGrp="1"/>
          </p:cNvSpPr>
          <p:nvPr>
            <p:ph type="title"/>
          </p:nvPr>
        </p:nvSpPr>
        <p:spPr/>
        <p:txBody>
          <a:bodyPr/>
          <a:lstStyle/>
          <a:p>
            <a:r>
              <a:rPr lang="en-GB" dirty="0"/>
              <a:t>Feeding patterns</a:t>
            </a:r>
          </a:p>
        </p:txBody>
      </p:sp>
      <p:sp>
        <p:nvSpPr>
          <p:cNvPr id="4" name="Text Placeholder 3"/>
          <p:cNvSpPr>
            <a:spLocks noGrp="1"/>
          </p:cNvSpPr>
          <p:nvPr>
            <p:ph type="body" sz="quarter" idx="12"/>
          </p:nvPr>
        </p:nvSpPr>
        <p:spPr>
          <a:xfrm>
            <a:off x="234000" y="1072054"/>
            <a:ext cx="7175793" cy="3515919"/>
          </a:xfrm>
        </p:spPr>
        <p:txBody>
          <a:bodyPr vert="horz" lIns="0" tIns="0" rIns="0" bIns="0" rtlCol="0" anchor="t">
            <a:noAutofit/>
          </a:bodyPr>
          <a:lstStyle/>
          <a:p>
            <a:pPr marL="342900" indent="-342900">
              <a:lnSpc>
                <a:spcPts val="3480"/>
              </a:lnSpc>
              <a:buFont typeface="Arial" panose="020B0604020202020204" pitchFamily="34" charset="0"/>
              <a:buChar char="–"/>
            </a:pPr>
            <a:r>
              <a:rPr lang="en-GB" b="1" dirty="0"/>
              <a:t>Omnivore: </a:t>
            </a:r>
            <a:r>
              <a:rPr lang="en-GB" dirty="0"/>
              <a:t>eats a variety of food of both plant and animal origin.</a:t>
            </a:r>
          </a:p>
          <a:p>
            <a:pPr marL="342900" indent="-342900">
              <a:lnSpc>
                <a:spcPts val="3480"/>
              </a:lnSpc>
              <a:buFont typeface="Arial" panose="020B0604020202020204" pitchFamily="34" charset="0"/>
              <a:buChar char="–"/>
            </a:pPr>
            <a:r>
              <a:rPr lang="en-GB" b="1" dirty="0"/>
              <a:t>Herbivore: </a:t>
            </a:r>
            <a:r>
              <a:rPr lang="en-GB" dirty="0"/>
              <a:t>an animal that feeds on plants. </a:t>
            </a:r>
          </a:p>
          <a:p>
            <a:pPr marL="342900" indent="-342900">
              <a:lnSpc>
                <a:spcPts val="3480"/>
              </a:lnSpc>
              <a:buFont typeface="Arial" panose="020B0604020202020204" pitchFamily="34" charset="0"/>
              <a:buChar char="–"/>
            </a:pPr>
            <a:r>
              <a:rPr lang="en-GB" b="1" dirty="0"/>
              <a:t>Carnivore: </a:t>
            </a:r>
            <a:r>
              <a:rPr lang="en-GB" dirty="0"/>
              <a:t>an animal that feeds on other animals.</a:t>
            </a:r>
          </a:p>
          <a:p>
            <a:pPr marL="342900" indent="-342900">
              <a:lnSpc>
                <a:spcPts val="3480"/>
              </a:lnSpc>
              <a:buFont typeface="Arial" panose="020B0604020202020204" pitchFamily="34" charset="0"/>
              <a:buChar char="–"/>
            </a:pPr>
            <a:r>
              <a:rPr lang="en-GB" b="1" dirty="0"/>
              <a:t>Insectivore: </a:t>
            </a:r>
            <a:r>
              <a:rPr lang="en-GB" dirty="0"/>
              <a:t>an animal feeds on insects, worms and invertebrates. </a:t>
            </a:r>
          </a:p>
          <a:p>
            <a:pPr marL="342900" indent="-342900">
              <a:lnSpc>
                <a:spcPts val="3480"/>
              </a:lnSpc>
              <a:buFont typeface="Arial" panose="020B0604020202020204" pitchFamily="34" charset="0"/>
              <a:buChar char="–"/>
            </a:pPr>
            <a:r>
              <a:rPr lang="en-GB" b="1" dirty="0"/>
              <a:t>Frugivore: </a:t>
            </a:r>
            <a:r>
              <a:rPr lang="en-GB" dirty="0"/>
              <a:t>an animal that feeds on fruit. </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5216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19</a:t>
            </a:fld>
            <a:endParaRPr lang="en-GB"/>
          </a:p>
        </p:txBody>
      </p:sp>
      <p:sp>
        <p:nvSpPr>
          <p:cNvPr id="3" name="Title 2"/>
          <p:cNvSpPr>
            <a:spLocks noGrp="1"/>
          </p:cNvSpPr>
          <p:nvPr>
            <p:ph type="title"/>
          </p:nvPr>
        </p:nvSpPr>
        <p:spPr/>
        <p:txBody>
          <a:bodyPr/>
          <a:lstStyle/>
          <a:p>
            <a:r>
              <a:rPr lang="en-GB" dirty="0"/>
              <a:t>Feeding patterns (cont.)</a:t>
            </a:r>
          </a:p>
        </p:txBody>
      </p:sp>
      <p:sp>
        <p:nvSpPr>
          <p:cNvPr id="4" name="Text Placeholder 3"/>
          <p:cNvSpPr>
            <a:spLocks noGrp="1"/>
          </p:cNvSpPr>
          <p:nvPr>
            <p:ph type="body" sz="quarter" idx="12"/>
          </p:nvPr>
        </p:nvSpPr>
        <p:spPr>
          <a:xfrm>
            <a:off x="234000" y="1156138"/>
            <a:ext cx="8069172" cy="3431836"/>
          </a:xfrm>
        </p:spPr>
        <p:txBody>
          <a:bodyPr/>
          <a:lstStyle/>
          <a:p>
            <a:pPr marL="342900" indent="-342900">
              <a:lnSpc>
                <a:spcPts val="3480"/>
              </a:lnSpc>
              <a:buFont typeface="Arial" panose="020B0604020202020204" pitchFamily="34" charset="0"/>
              <a:buChar char="–"/>
            </a:pPr>
            <a:r>
              <a:rPr lang="en-GB" b="1" dirty="0"/>
              <a:t>Foraging: </a:t>
            </a:r>
            <a:r>
              <a:rPr lang="en-GB" dirty="0"/>
              <a:t>searching widely to obtain food.</a:t>
            </a:r>
          </a:p>
          <a:p>
            <a:pPr marL="342900" indent="-342900">
              <a:lnSpc>
                <a:spcPts val="3480"/>
              </a:lnSpc>
              <a:buFont typeface="Arial" panose="020B0604020202020204" pitchFamily="34" charset="0"/>
              <a:buChar char="–"/>
            </a:pPr>
            <a:r>
              <a:rPr lang="en-GB" b="1" dirty="0"/>
              <a:t>Prey capture: </a:t>
            </a:r>
            <a:r>
              <a:rPr lang="en-GB" dirty="0"/>
              <a:t>capturing other animals/insects.</a:t>
            </a:r>
          </a:p>
          <a:p>
            <a:pPr marL="342900" indent="-342900">
              <a:lnSpc>
                <a:spcPts val="3480"/>
              </a:lnSpc>
              <a:buFont typeface="Arial" panose="020B0604020202020204" pitchFamily="34" charset="0"/>
              <a:buChar char="–"/>
            </a:pPr>
            <a:r>
              <a:rPr lang="en-GB" b="1" dirty="0"/>
              <a:t>Selective grazing: </a:t>
            </a:r>
            <a:r>
              <a:rPr lang="en-GB" dirty="0"/>
              <a:t>searching for particular plants to eat.</a:t>
            </a:r>
          </a:p>
          <a:p>
            <a:pPr marL="342900" indent="-342900">
              <a:lnSpc>
                <a:spcPts val="3480"/>
              </a:lnSpc>
              <a:buFont typeface="Arial" panose="020B0604020202020204" pitchFamily="34" charset="0"/>
              <a:buChar char="–"/>
            </a:pPr>
            <a:r>
              <a:rPr lang="en-GB" b="1" dirty="0"/>
              <a:t>Rooting: </a:t>
            </a:r>
            <a:r>
              <a:rPr lang="en-GB" dirty="0"/>
              <a:t>searching around in soil for food.</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276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US" dirty="0"/>
              <a:t>Explore the five animal needs (as stated in the Animal Welfare Act 2006)</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
        <p:nvSpPr>
          <p:cNvPr id="2" name="Slide Number Placeholder 1"/>
          <p:cNvSpPr>
            <a:spLocks noGrp="1"/>
          </p:cNvSpPr>
          <p:nvPr>
            <p:ph type="sldNum" sz="quarter" idx="11"/>
          </p:nvPr>
        </p:nvSpPr>
        <p:spPr/>
        <p:txBody>
          <a:bodyPr/>
          <a:lstStyle/>
          <a:p>
            <a:fld id="{DA2C159E-F13C-4A85-9A41-E7669D3E0D70}" type="slidenum">
              <a:rPr lang="en-GB" smtClean="0"/>
              <a:pPr/>
              <a:t>20</a:t>
            </a:fld>
            <a:endParaRPr lang="en-GB"/>
          </a:p>
        </p:txBody>
      </p:sp>
      <p:sp>
        <p:nvSpPr>
          <p:cNvPr id="3" name="Title 2"/>
          <p:cNvSpPr>
            <a:spLocks noGrp="1"/>
          </p:cNvSpPr>
          <p:nvPr>
            <p:ph type="title"/>
          </p:nvPr>
        </p:nvSpPr>
        <p:spPr/>
        <p:txBody>
          <a:bodyPr/>
          <a:lstStyle/>
          <a:p>
            <a:r>
              <a:rPr lang="en-GB" dirty="0"/>
              <a:t>Methods of feeding</a:t>
            </a:r>
          </a:p>
        </p:txBody>
      </p:sp>
      <p:sp>
        <p:nvSpPr>
          <p:cNvPr id="4" name="Text Placeholder 3"/>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t>Bowls</a:t>
            </a:r>
          </a:p>
          <a:p>
            <a:pPr marL="342900" indent="-342900">
              <a:buFont typeface="Arial" panose="020B0604020202020204" pitchFamily="34" charset="0"/>
              <a:buChar char="–"/>
            </a:pPr>
            <a:r>
              <a:rPr lang="en-GB" dirty="0"/>
              <a:t>Scatter feeding</a:t>
            </a:r>
          </a:p>
          <a:p>
            <a:pPr marL="342900" indent="-342900">
              <a:buFont typeface="Arial" panose="020B0604020202020204" pitchFamily="34" charset="0"/>
              <a:buChar char="–"/>
            </a:pPr>
            <a:r>
              <a:rPr lang="en-GB" dirty="0"/>
              <a:t>Interaction</a:t>
            </a:r>
          </a:p>
          <a:p>
            <a:pPr marL="342900" indent="-342900">
              <a:buFont typeface="Arial" panose="020B0604020202020204" pitchFamily="34" charset="0"/>
              <a:buChar char="–"/>
            </a:pPr>
            <a:r>
              <a:rPr lang="en-GB" dirty="0"/>
              <a:t>Enrichment feeding</a:t>
            </a:r>
          </a:p>
          <a:p>
            <a:endParaRPr lang="en-GB" dirty="0"/>
          </a:p>
          <a:p>
            <a:r>
              <a:rPr lang="en-GB" dirty="0"/>
              <a:t>Discuss how is best to feed:</a:t>
            </a:r>
          </a:p>
          <a:p>
            <a:pPr marL="342900" indent="-342900">
              <a:buFont typeface="Arial" panose="020B0604020202020204" pitchFamily="34" charset="0"/>
              <a:buChar char="–"/>
            </a:pPr>
            <a:r>
              <a:rPr lang="en-GB" dirty="0"/>
              <a:t>one cat</a:t>
            </a:r>
          </a:p>
          <a:p>
            <a:pPr marL="342900" indent="-342900">
              <a:buFont typeface="Arial" panose="020B0604020202020204" pitchFamily="34" charset="0"/>
              <a:buChar char="–"/>
            </a:pPr>
            <a:r>
              <a:rPr lang="en-GB" dirty="0"/>
              <a:t>a group of six </a:t>
            </a:r>
            <a:r>
              <a:rPr lang="en-GB" dirty="0" err="1"/>
              <a:t>meerkats</a:t>
            </a:r>
            <a:endParaRPr lang="en-GB" dirty="0"/>
          </a:p>
          <a:p>
            <a:pPr marL="342900" indent="-342900">
              <a:buFont typeface="Arial" panose="020B0604020202020204" pitchFamily="34" charset="0"/>
              <a:buChar char="–"/>
            </a:pPr>
            <a:r>
              <a:rPr lang="en-GB" dirty="0"/>
              <a:t>a tank of 10 fish</a:t>
            </a:r>
          </a:p>
          <a:p>
            <a:pPr marL="342900" indent="-342900">
              <a:buFont typeface="Arial" panose="020B0604020202020204" pitchFamily="34" charset="0"/>
              <a:buChar char="–"/>
            </a:pPr>
            <a:r>
              <a:rPr lang="en-GB" dirty="0"/>
              <a:t>a group of four guinea pigs.</a:t>
            </a:r>
          </a:p>
          <a:p>
            <a:endParaRPr lang="en-GB" dirty="0"/>
          </a:p>
        </p:txBody>
      </p:sp>
    </p:spTree>
    <p:extLst>
      <p:ext uri="{BB962C8B-B14F-4D97-AF65-F5344CB8AC3E}">
        <p14:creationId xmlns:p14="http://schemas.microsoft.com/office/powerpoint/2010/main" val="305967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21</a:t>
            </a:fld>
            <a:endParaRPr lang="en-GB"/>
          </a:p>
        </p:txBody>
      </p:sp>
      <p:sp>
        <p:nvSpPr>
          <p:cNvPr id="3" name="Title 2"/>
          <p:cNvSpPr>
            <a:spLocks noGrp="1"/>
          </p:cNvSpPr>
          <p:nvPr>
            <p:ph type="title"/>
          </p:nvPr>
        </p:nvSpPr>
        <p:spPr/>
        <p:txBody>
          <a:bodyPr>
            <a:noAutofit/>
          </a:bodyPr>
          <a:lstStyle/>
          <a:p>
            <a:r>
              <a:rPr lang="en-GB" dirty="0"/>
              <a:t>The need to be able to exhibit normal behaviour patterns</a:t>
            </a:r>
            <a:br>
              <a:rPr lang="en-GB" dirty="0"/>
            </a:br>
            <a:br>
              <a:rPr lang="en-GB" dirty="0"/>
            </a:br>
            <a:br>
              <a:rPr lang="en-GB" dirty="0"/>
            </a:br>
            <a:endParaRPr lang="en-GB" dirty="0"/>
          </a:p>
        </p:txBody>
      </p:sp>
      <p:sp>
        <p:nvSpPr>
          <p:cNvPr id="4" name="Text Placeholder 3"/>
          <p:cNvSpPr>
            <a:spLocks noGrp="1"/>
          </p:cNvSpPr>
          <p:nvPr>
            <p:ph type="body" sz="quarter" idx="12"/>
          </p:nvPr>
        </p:nvSpPr>
        <p:spPr>
          <a:xfrm>
            <a:off x="234000" y="1597572"/>
            <a:ext cx="8037641" cy="2990402"/>
          </a:xfrm>
        </p:spPr>
        <p:txBody>
          <a:bodyPr vert="horz" lIns="0" tIns="0" rIns="0" bIns="0" rtlCol="0" anchor="t">
            <a:noAutofit/>
          </a:bodyPr>
          <a:lstStyle/>
          <a:p>
            <a:r>
              <a:rPr lang="en-GB" dirty="0"/>
              <a:t>Normal behaviour: what we expect to see an animal doing, normal for its species. </a:t>
            </a:r>
          </a:p>
          <a:p>
            <a:endParaRPr lang="en-GB" dirty="0"/>
          </a:p>
          <a:p>
            <a:r>
              <a:rPr lang="en-GB" dirty="0"/>
              <a:t>Task (5 minutes):</a:t>
            </a:r>
          </a:p>
          <a:p>
            <a:r>
              <a:rPr lang="en-GB" dirty="0"/>
              <a:t>In your pairs, using the whiteboard pens, come to the board and write down everything we expect to see a rabbit, a dog and a bird doing.</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4222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22</a:t>
            </a:fld>
            <a:endParaRPr lang="en-GB"/>
          </a:p>
        </p:txBody>
      </p:sp>
      <p:sp>
        <p:nvSpPr>
          <p:cNvPr id="3" name="Title 2"/>
          <p:cNvSpPr>
            <a:spLocks noGrp="1"/>
          </p:cNvSpPr>
          <p:nvPr>
            <p:ph type="title"/>
          </p:nvPr>
        </p:nvSpPr>
        <p:spPr/>
        <p:txBody>
          <a:bodyPr/>
          <a:lstStyle/>
          <a:p>
            <a:r>
              <a:rPr lang="en-GB" dirty="0"/>
              <a:t>Normal behaviour</a:t>
            </a:r>
          </a:p>
        </p:txBody>
      </p:sp>
      <p:sp>
        <p:nvSpPr>
          <p:cNvPr id="4" name="Text Placeholder 3"/>
          <p:cNvSpPr>
            <a:spLocks noGrp="1"/>
          </p:cNvSpPr>
          <p:nvPr>
            <p:ph type="body" sz="quarter" idx="12"/>
          </p:nvPr>
        </p:nvSpPr>
        <p:spPr>
          <a:xfrm>
            <a:off x="234000" y="1229710"/>
            <a:ext cx="7667625" cy="3358264"/>
          </a:xfrm>
        </p:spPr>
        <p:txBody>
          <a:bodyPr vert="horz" lIns="0" tIns="0" rIns="0" bIns="0" rtlCol="0" anchor="t">
            <a:noAutofit/>
          </a:bodyPr>
          <a:lstStyle/>
          <a:p>
            <a:pPr marL="342900" indent="-342900">
              <a:lnSpc>
                <a:spcPts val="3480"/>
              </a:lnSpc>
              <a:buFont typeface="Arial" panose="020B0604020202020204" pitchFamily="34" charset="0"/>
              <a:buChar char="–"/>
            </a:pPr>
            <a:r>
              <a:rPr lang="en-GB" dirty="0"/>
              <a:t>Feeding behaviour</a:t>
            </a:r>
          </a:p>
          <a:p>
            <a:pPr marL="342900" indent="-342900">
              <a:lnSpc>
                <a:spcPts val="3480"/>
              </a:lnSpc>
              <a:buFont typeface="Arial" panose="020B0604020202020204" pitchFamily="34" charset="0"/>
              <a:buChar char="–"/>
            </a:pPr>
            <a:r>
              <a:rPr lang="en-GB" dirty="0"/>
              <a:t>Defence behaviours – enabling animals to perform defence behaviours</a:t>
            </a:r>
          </a:p>
          <a:p>
            <a:pPr marL="342900" indent="-342900">
              <a:lnSpc>
                <a:spcPts val="3480"/>
              </a:lnSpc>
              <a:buFont typeface="Arial" panose="020B0604020202020204" pitchFamily="34" charset="0"/>
              <a:buChar char="–"/>
            </a:pPr>
            <a:r>
              <a:rPr lang="en-GB" dirty="0"/>
              <a:t>Alarm calls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3661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23</a:t>
            </a:fld>
            <a:endParaRPr lang="en-GB"/>
          </a:p>
        </p:txBody>
      </p:sp>
      <p:sp>
        <p:nvSpPr>
          <p:cNvPr id="3" name="Title 2"/>
          <p:cNvSpPr>
            <a:spLocks noGrp="1"/>
          </p:cNvSpPr>
          <p:nvPr>
            <p:ph type="title"/>
          </p:nvPr>
        </p:nvSpPr>
        <p:spPr/>
        <p:txBody>
          <a:bodyPr/>
          <a:lstStyle/>
          <a:p>
            <a:r>
              <a:rPr lang="en-GB" dirty="0"/>
              <a:t>Sleep/wake cycles</a:t>
            </a:r>
          </a:p>
        </p:txBody>
      </p:sp>
      <p:sp>
        <p:nvSpPr>
          <p:cNvPr id="4" name="Text Placeholder 3"/>
          <p:cNvSpPr>
            <a:spLocks noGrp="1"/>
          </p:cNvSpPr>
          <p:nvPr>
            <p:ph type="body" sz="quarter" idx="12"/>
          </p:nvPr>
        </p:nvSpPr>
        <p:spPr>
          <a:xfrm>
            <a:off x="234000" y="1187668"/>
            <a:ext cx="7667625" cy="3400305"/>
          </a:xfrm>
        </p:spPr>
        <p:txBody>
          <a:bodyPr vert="horz" lIns="0" tIns="0" rIns="0" bIns="0" rtlCol="0" anchor="t">
            <a:noAutofit/>
          </a:bodyPr>
          <a:lstStyle/>
          <a:p>
            <a:pPr marL="342900" indent="-342900">
              <a:lnSpc>
                <a:spcPts val="3480"/>
              </a:lnSpc>
              <a:buFont typeface="Arial" panose="020B0604020202020204" pitchFamily="34" charset="0"/>
              <a:buChar char="–"/>
            </a:pPr>
            <a:r>
              <a:rPr lang="en-GB" b="1" dirty="0"/>
              <a:t>Diurnal: </a:t>
            </a:r>
            <a:r>
              <a:rPr lang="en-GB" dirty="0"/>
              <a:t>awake in the day.</a:t>
            </a:r>
          </a:p>
          <a:p>
            <a:pPr marL="342900" indent="-342900">
              <a:lnSpc>
                <a:spcPts val="3480"/>
              </a:lnSpc>
              <a:buFont typeface="Arial" panose="020B0604020202020204" pitchFamily="34" charset="0"/>
              <a:buChar char="–"/>
            </a:pPr>
            <a:r>
              <a:rPr lang="en-GB" b="1" dirty="0"/>
              <a:t>Nocturnal: </a:t>
            </a:r>
            <a:r>
              <a:rPr lang="en-GB" dirty="0"/>
              <a:t>awake at night.</a:t>
            </a:r>
          </a:p>
          <a:p>
            <a:pPr marL="342900" indent="-342900">
              <a:lnSpc>
                <a:spcPts val="3480"/>
              </a:lnSpc>
              <a:buFont typeface="Arial" panose="020B0604020202020204" pitchFamily="34" charset="0"/>
              <a:buChar char="–"/>
            </a:pPr>
            <a:r>
              <a:rPr lang="en-GB" b="1" dirty="0"/>
              <a:t>Crepuscular: </a:t>
            </a:r>
            <a:r>
              <a:rPr lang="en-GB" dirty="0"/>
              <a:t>awake at dawn and dusk.</a:t>
            </a:r>
          </a:p>
          <a:p>
            <a:pPr marL="342900" indent="-342900">
              <a:buFont typeface="Arial" panose="020B0604020202020204" pitchFamily="34" charset="0"/>
              <a:buChar char="–"/>
            </a:pPr>
            <a:endParaRPr lang="en-GB" dirty="0"/>
          </a:p>
          <a:p>
            <a:endParaRPr lang="en-GB" dirty="0"/>
          </a:p>
          <a:p>
            <a:r>
              <a:rPr lang="en-GB" dirty="0"/>
              <a:t>Identify three types of animals in each category.</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89077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24</a:t>
            </a:fld>
            <a:endParaRPr lang="en-GB"/>
          </a:p>
        </p:txBody>
      </p:sp>
      <p:sp>
        <p:nvSpPr>
          <p:cNvPr id="3" name="Title 2"/>
          <p:cNvSpPr>
            <a:spLocks noGrp="1"/>
          </p:cNvSpPr>
          <p:nvPr>
            <p:ph type="title"/>
          </p:nvPr>
        </p:nvSpPr>
        <p:spPr/>
        <p:txBody>
          <a:bodyPr/>
          <a:lstStyle/>
          <a:p>
            <a:r>
              <a:rPr lang="en-GB" dirty="0"/>
              <a:t>Grooming</a:t>
            </a:r>
          </a:p>
        </p:txBody>
      </p:sp>
      <p:sp>
        <p:nvSpPr>
          <p:cNvPr id="4" name="Text Placeholder 3"/>
          <p:cNvSpPr>
            <a:spLocks noGrp="1"/>
          </p:cNvSpPr>
          <p:nvPr>
            <p:ph type="body" sz="quarter" idx="12"/>
          </p:nvPr>
        </p:nvSpPr>
        <p:spPr>
          <a:xfrm>
            <a:off x="234000" y="1166648"/>
            <a:ext cx="7667625" cy="3421326"/>
          </a:xfrm>
        </p:spPr>
        <p:txBody>
          <a:bodyPr vert="horz" lIns="0" tIns="0" rIns="0" bIns="0" rtlCol="0" anchor="t">
            <a:noAutofit/>
          </a:bodyPr>
          <a:lstStyle/>
          <a:p>
            <a:pPr marL="342900" indent="-342900">
              <a:buFont typeface="Arial" panose="020B0604020202020204" pitchFamily="34" charset="0"/>
              <a:buChar char="–"/>
            </a:pPr>
            <a:r>
              <a:rPr lang="en-GB" dirty="0"/>
              <a:t>Giving animals the opportunity to perform grooming. </a:t>
            </a:r>
            <a:br>
              <a:rPr lang="en-GB" dirty="0"/>
            </a:br>
            <a:endParaRPr lang="en-GB" dirty="0"/>
          </a:p>
          <a:p>
            <a:pPr marL="342900" indent="-342900">
              <a:buFont typeface="Arial" panose="020B0604020202020204" pitchFamily="34" charset="0"/>
              <a:buChar char="–"/>
            </a:pPr>
            <a:r>
              <a:rPr lang="en-GB" dirty="0"/>
              <a:t>Either self-grooming (auto-grooming) or with others of the same species (</a:t>
            </a:r>
            <a:r>
              <a:rPr lang="en-GB" dirty="0" err="1"/>
              <a:t>allo</a:t>
            </a:r>
            <a:r>
              <a:rPr lang="en-GB" dirty="0"/>
              <a:t>-grooming).</a:t>
            </a:r>
            <a:br>
              <a:rPr lang="en-GB" dirty="0"/>
            </a:br>
            <a:endParaRPr lang="en-GB" dirty="0"/>
          </a:p>
          <a:p>
            <a:pPr marL="342900" indent="-342900">
              <a:buFont typeface="Arial" panose="020B0604020202020204" pitchFamily="34" charset="0"/>
              <a:buChar char="–"/>
            </a:pPr>
            <a:r>
              <a:rPr lang="en-GB" dirty="0"/>
              <a:t>Animals could be provided with enrichment to do this, such as a broom attached to the wall for cows or pigs.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684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25</a:t>
            </a:fld>
            <a:endParaRPr lang="en-GB"/>
          </a:p>
        </p:txBody>
      </p:sp>
      <p:sp>
        <p:nvSpPr>
          <p:cNvPr id="3" name="Title 2"/>
          <p:cNvSpPr>
            <a:spLocks noGrp="1"/>
          </p:cNvSpPr>
          <p:nvPr>
            <p:ph type="title"/>
          </p:nvPr>
        </p:nvSpPr>
        <p:spPr/>
        <p:txBody>
          <a:bodyPr/>
          <a:lstStyle/>
          <a:p>
            <a:r>
              <a:rPr lang="en-GB" dirty="0"/>
              <a:t>Stereotypical behaviour	</a:t>
            </a:r>
          </a:p>
        </p:txBody>
      </p:sp>
      <p:sp>
        <p:nvSpPr>
          <p:cNvPr id="4" name="Text Placeholder 3"/>
          <p:cNvSpPr>
            <a:spLocks noGrp="1"/>
          </p:cNvSpPr>
          <p:nvPr>
            <p:ph type="body" sz="quarter" idx="12"/>
          </p:nvPr>
        </p:nvSpPr>
        <p:spPr>
          <a:xfrm>
            <a:off x="234000" y="1198178"/>
            <a:ext cx="6818441" cy="3389795"/>
          </a:xfrm>
        </p:spPr>
        <p:txBody>
          <a:bodyPr/>
          <a:lstStyle/>
          <a:p>
            <a:r>
              <a:rPr lang="en-GB" dirty="0"/>
              <a:t>Caused by an absence of being able to perform normal behaviours.</a:t>
            </a:r>
          </a:p>
          <a:p>
            <a:endParaRPr lang="en-GB" dirty="0"/>
          </a:p>
          <a:p>
            <a:pPr marL="342900" lvl="1" indent="-342900">
              <a:lnSpc>
                <a:spcPts val="3480"/>
              </a:lnSpc>
            </a:pPr>
            <a:r>
              <a:rPr lang="en-GB" dirty="0"/>
              <a:t>Pacing</a:t>
            </a:r>
          </a:p>
          <a:p>
            <a:pPr marL="342900" lvl="1" indent="-342900">
              <a:lnSpc>
                <a:spcPts val="3480"/>
              </a:lnSpc>
            </a:pPr>
            <a:r>
              <a:rPr lang="en-GB" dirty="0"/>
              <a:t>Bar biting</a:t>
            </a:r>
          </a:p>
          <a:p>
            <a:pPr marL="342900" lvl="1" indent="-342900">
              <a:lnSpc>
                <a:spcPts val="3480"/>
              </a:lnSpc>
            </a:pPr>
            <a:r>
              <a:rPr lang="en-GB" dirty="0"/>
              <a:t>Feather plucking</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54916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26</a:t>
            </a:fld>
            <a:endParaRPr lang="en-GB"/>
          </a:p>
        </p:txBody>
      </p:sp>
      <p:sp>
        <p:nvSpPr>
          <p:cNvPr id="3" name="Title 2"/>
          <p:cNvSpPr>
            <a:spLocks noGrp="1"/>
          </p:cNvSpPr>
          <p:nvPr>
            <p:ph type="title"/>
          </p:nvPr>
        </p:nvSpPr>
        <p:spPr/>
        <p:txBody>
          <a:bodyPr>
            <a:noAutofit/>
          </a:bodyPr>
          <a:lstStyle/>
          <a:p>
            <a:r>
              <a:rPr lang="en-GB" dirty="0"/>
              <a:t>The need to be housed with, or apart from, other animals</a:t>
            </a:r>
          </a:p>
        </p:txBody>
      </p:sp>
      <p:sp>
        <p:nvSpPr>
          <p:cNvPr id="4" name="Text Placeholder 3"/>
          <p:cNvSpPr>
            <a:spLocks noGrp="1"/>
          </p:cNvSpPr>
          <p:nvPr>
            <p:ph type="body" sz="quarter" idx="12"/>
          </p:nvPr>
        </p:nvSpPr>
        <p:spPr>
          <a:xfrm>
            <a:off x="234000" y="1328928"/>
            <a:ext cx="8247848" cy="3259046"/>
          </a:xfrm>
        </p:spPr>
        <p:txBody>
          <a:bodyPr/>
          <a:lstStyle/>
          <a:p>
            <a:endParaRPr lang="en-GB" dirty="0"/>
          </a:p>
          <a:p>
            <a:pPr marL="342900" indent="-342900">
              <a:buFont typeface="Arial" panose="020B0604020202020204" pitchFamily="34" charset="0"/>
              <a:buChar char="–"/>
            </a:pPr>
            <a:r>
              <a:rPr lang="en-GB" b="1" dirty="0"/>
              <a:t>Solitary:</a:t>
            </a:r>
            <a:r>
              <a:rPr lang="en-GB" dirty="0"/>
              <a:t> spend the majority of their life without other animals (with exceptions for mating). </a:t>
            </a:r>
          </a:p>
          <a:p>
            <a:endParaRPr lang="en-GB" dirty="0"/>
          </a:p>
          <a:p>
            <a:pPr marL="342900" indent="-342900">
              <a:buFont typeface="Arial" panose="020B0604020202020204" pitchFamily="34" charset="0"/>
              <a:buChar char="–"/>
            </a:pPr>
            <a:r>
              <a:rPr lang="en-GB" b="1" dirty="0"/>
              <a:t>Social: </a:t>
            </a:r>
            <a:r>
              <a:rPr lang="en-GB" dirty="0"/>
              <a:t>spend the majority of their life with other animals.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0499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27</a:t>
            </a:fld>
            <a:endParaRPr lang="en-GB"/>
          </a:p>
        </p:txBody>
      </p:sp>
      <p:sp>
        <p:nvSpPr>
          <p:cNvPr id="3" name="Title 2"/>
          <p:cNvSpPr>
            <a:spLocks noGrp="1"/>
          </p:cNvSpPr>
          <p:nvPr>
            <p:ph type="title"/>
          </p:nvPr>
        </p:nvSpPr>
        <p:spPr/>
        <p:txBody>
          <a:bodyPr>
            <a:noAutofit/>
          </a:bodyPr>
          <a:lstStyle/>
          <a:p>
            <a:r>
              <a:rPr lang="en-GB" dirty="0"/>
              <a:t>The need to be protected from pain, suffering, injury and disease</a:t>
            </a:r>
          </a:p>
        </p:txBody>
      </p:sp>
      <p:sp>
        <p:nvSpPr>
          <p:cNvPr id="4" name="Text Placeholder 3"/>
          <p:cNvSpPr>
            <a:spLocks noGrp="1"/>
          </p:cNvSpPr>
          <p:nvPr>
            <p:ph type="body" sz="quarter" idx="12"/>
          </p:nvPr>
        </p:nvSpPr>
        <p:spPr>
          <a:xfrm>
            <a:off x="234000" y="1328928"/>
            <a:ext cx="8174276" cy="3259046"/>
          </a:xfrm>
        </p:spPr>
        <p:txBody>
          <a:bodyPr vert="horz" lIns="0" tIns="0" rIns="0" bIns="0" rtlCol="0" anchor="t">
            <a:noAutofit/>
          </a:bodyPr>
          <a:lstStyle/>
          <a:p>
            <a:endParaRPr lang="en-GB" dirty="0"/>
          </a:p>
          <a:p>
            <a:pPr marL="342900" indent="-342900">
              <a:buFont typeface="Arial" panose="020B0604020202020204" pitchFamily="34" charset="0"/>
              <a:buChar char="–"/>
            </a:pPr>
            <a:r>
              <a:rPr lang="en-GB" dirty="0"/>
              <a:t>Providing routine healthcare: vaccinations, flea/worm/dental treatment</a:t>
            </a:r>
            <a:br>
              <a:rPr lang="en-GB" dirty="0"/>
            </a:br>
            <a:endParaRPr lang="en-GB" dirty="0"/>
          </a:p>
          <a:p>
            <a:pPr marL="342900" indent="-342900">
              <a:buFont typeface="Arial" panose="020B0604020202020204" pitchFamily="34" charset="0"/>
              <a:buChar char="–"/>
            </a:pPr>
            <a:r>
              <a:rPr lang="en-GB" dirty="0"/>
              <a:t>Providing care if animals are injured</a:t>
            </a:r>
            <a:br>
              <a:rPr lang="en-GB" dirty="0"/>
            </a:br>
            <a:endParaRPr lang="en-GB" dirty="0"/>
          </a:p>
          <a:p>
            <a:pPr marL="342900" indent="-342900">
              <a:buFont typeface="Arial" panose="020B0604020202020204" pitchFamily="34" charset="0"/>
              <a:buChar char="–"/>
            </a:pPr>
            <a:r>
              <a:rPr lang="en-GB" dirty="0"/>
              <a:t>Recording treatments</a:t>
            </a:r>
            <a:br>
              <a:rPr lang="en-GB" dirty="0"/>
            </a:br>
            <a:endParaRPr lang="en-GB" dirty="0"/>
          </a:p>
          <a:p>
            <a:pPr marL="342900" indent="-342900">
              <a:buFont typeface="Arial" panose="020B0604020202020204" pitchFamily="34" charset="0"/>
              <a:buChar char="–"/>
            </a:pPr>
            <a:r>
              <a:rPr lang="en-GB" dirty="0"/>
              <a:t>Health care plans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336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28</a:t>
            </a:fld>
            <a:endParaRPr lang="en-GB"/>
          </a:p>
        </p:txBody>
      </p:sp>
      <p:sp>
        <p:nvSpPr>
          <p:cNvPr id="3" name="Title 2"/>
          <p:cNvSpPr>
            <a:spLocks noGrp="1"/>
          </p:cNvSpPr>
          <p:nvPr>
            <p:ph type="title"/>
          </p:nvPr>
        </p:nvSpPr>
        <p:spPr/>
        <p:txBody>
          <a:bodyPr/>
          <a:lstStyle/>
          <a:p>
            <a:r>
              <a:rPr lang="en-GB" dirty="0"/>
              <a:t>Healthcare task (10 minutes)</a:t>
            </a:r>
          </a:p>
        </p:txBody>
      </p:sp>
      <p:sp>
        <p:nvSpPr>
          <p:cNvPr id="4" name="Text Placeholder 3"/>
          <p:cNvSpPr>
            <a:spLocks noGrp="1"/>
          </p:cNvSpPr>
          <p:nvPr>
            <p:ph type="body" sz="quarter" idx="12"/>
          </p:nvPr>
        </p:nvSpPr>
        <p:spPr/>
        <p:txBody>
          <a:bodyPr vert="horz" lIns="0" tIns="0" rIns="0" bIns="0" rtlCol="0" anchor="t">
            <a:noAutofit/>
          </a:bodyPr>
          <a:lstStyle/>
          <a:p>
            <a:r>
              <a:rPr lang="en-GB" dirty="0"/>
              <a:t>In your pair, produce a list of what routine healthcare should be given to your animal:</a:t>
            </a:r>
          </a:p>
          <a:p>
            <a:pPr marL="342900" indent="-342900">
              <a:lnSpc>
                <a:spcPct val="150000"/>
              </a:lnSpc>
              <a:buFont typeface="Arial" panose="020B0604020202020204" pitchFamily="34" charset="0"/>
              <a:buChar char="–"/>
            </a:pPr>
            <a:r>
              <a:rPr lang="en-GB" dirty="0"/>
              <a:t>rabbit</a:t>
            </a:r>
          </a:p>
          <a:p>
            <a:pPr marL="342900" indent="-342900">
              <a:lnSpc>
                <a:spcPct val="150000"/>
              </a:lnSpc>
              <a:buFont typeface="Arial" panose="020B0604020202020204" pitchFamily="34" charset="0"/>
              <a:buChar char="–"/>
            </a:pPr>
            <a:r>
              <a:rPr lang="en-GB" dirty="0"/>
              <a:t>dog</a:t>
            </a:r>
          </a:p>
          <a:p>
            <a:pPr marL="342900" indent="-342900">
              <a:lnSpc>
                <a:spcPct val="150000"/>
              </a:lnSpc>
              <a:buFont typeface="Arial" panose="020B0604020202020204" pitchFamily="34" charset="0"/>
              <a:buChar char="–"/>
            </a:pPr>
            <a:r>
              <a:rPr lang="en-GB" dirty="0"/>
              <a:t>horse</a:t>
            </a:r>
          </a:p>
          <a:p>
            <a:pPr marL="342900" indent="-342900">
              <a:lnSpc>
                <a:spcPct val="150000"/>
              </a:lnSpc>
              <a:buFont typeface="Arial" panose="020B0604020202020204" pitchFamily="34" charset="0"/>
              <a:buChar char="–"/>
            </a:pPr>
            <a:r>
              <a:rPr lang="en-GB" dirty="0"/>
              <a:t>chicken</a:t>
            </a:r>
          </a:p>
          <a:p>
            <a:pPr marL="342900" indent="-342900">
              <a:lnSpc>
                <a:spcPct val="150000"/>
              </a:lnSpc>
              <a:buFont typeface="Arial" panose="020B0604020202020204" pitchFamily="34" charset="0"/>
              <a:buChar char="–"/>
            </a:pPr>
            <a:r>
              <a:rPr lang="en-GB" dirty="0"/>
              <a:t>tortoise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047280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29</a:t>
            </a:fld>
            <a:endParaRPr lang="en-GB"/>
          </a:p>
        </p:txBody>
      </p:sp>
      <p:sp>
        <p:nvSpPr>
          <p:cNvPr id="3" name="Title 2"/>
          <p:cNvSpPr>
            <a:spLocks noGrp="1"/>
          </p:cNvSpPr>
          <p:nvPr>
            <p:ph type="title"/>
          </p:nvPr>
        </p:nvSpPr>
        <p:spPr/>
        <p:txBody>
          <a:bodyPr>
            <a:normAutofit/>
          </a:bodyPr>
          <a:lstStyle/>
          <a:p>
            <a:r>
              <a:rPr lang="en-GB" dirty="0"/>
              <a:t>Discuss</a:t>
            </a:r>
          </a:p>
        </p:txBody>
      </p:sp>
      <p:sp>
        <p:nvSpPr>
          <p:cNvPr id="4" name="Text Placeholder 3"/>
          <p:cNvSpPr>
            <a:spLocks noGrp="1"/>
          </p:cNvSpPr>
          <p:nvPr>
            <p:ph type="body" sz="quarter" idx="12"/>
          </p:nvPr>
        </p:nvSpPr>
        <p:spPr>
          <a:xfrm>
            <a:off x="232950" y="949325"/>
            <a:ext cx="3502043" cy="3212771"/>
          </a:xfrm>
        </p:spPr>
        <p:txBody>
          <a:bodyPr/>
          <a:lstStyle/>
          <a:p>
            <a:r>
              <a:rPr lang="en-GB" dirty="0"/>
              <a:t>Go back to your original group. Evaluate how your need (area of the Animal Welfare Act 2006 you looked at in your group earlier) is met for both the wildcat and the barn owl in this photograph.</a:t>
            </a:r>
          </a:p>
          <a:p>
            <a:endParaRPr lang="en-GB" dirty="0"/>
          </a:p>
          <a:p>
            <a:r>
              <a:rPr lang="en-GB" sz="1400" dirty="0"/>
              <a:t>Image source: resource producer’s own.</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A wildcat is inside a large enclosure made of mesh, it is intently looking at two barn owls nearby. One of the owls appears calm, the other is visibly scared – its wings are spread and its feathers puffed out, making itself look bigger in a defensive posture. The enclosure has natural climbing and perching structures, such as branches and logs an outdoor area is visible in the background.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400" y="1078487"/>
            <a:ext cx="4756650" cy="3559613"/>
          </a:xfrm>
          <a:prstGeom prst="rect">
            <a:avLst/>
          </a:prstGeom>
        </p:spPr>
      </p:pic>
    </p:spTree>
    <p:extLst>
      <p:ext uri="{BB962C8B-B14F-4D97-AF65-F5344CB8AC3E}">
        <p14:creationId xmlns:p14="http://schemas.microsoft.com/office/powerpoint/2010/main" val="315820566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3</a:t>
            </a:fld>
            <a:endParaRPr lang="en-GB"/>
          </a:p>
        </p:txBody>
      </p:sp>
      <p:sp>
        <p:nvSpPr>
          <p:cNvPr id="3" name="Title 2"/>
          <p:cNvSpPr>
            <a:spLocks noGrp="1"/>
          </p:cNvSpPr>
          <p:nvPr>
            <p:ph type="title"/>
          </p:nvPr>
        </p:nvSpPr>
        <p:spPr/>
        <p:txBody>
          <a:bodyPr/>
          <a:lstStyle/>
          <a:p>
            <a:r>
              <a:rPr lang="en-GB" dirty="0"/>
              <a:t>Session outline</a:t>
            </a:r>
          </a:p>
        </p:txBody>
      </p:sp>
      <p:sp>
        <p:nvSpPr>
          <p:cNvPr id="4" name="Text Placeholder 3"/>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t>What is active listening?</a:t>
            </a:r>
          </a:p>
          <a:p>
            <a:pPr marL="342900" indent="-342900">
              <a:buFont typeface="Arial" panose="020B0604020202020204" pitchFamily="34" charset="0"/>
              <a:buChar char="–"/>
            </a:pPr>
            <a:r>
              <a:rPr lang="en-GB" dirty="0"/>
              <a:t>The Animal Welfare Act 2006.</a:t>
            </a:r>
            <a:endParaRPr lang="en-GB" dirty="0">
              <a:cs typeface="Arial"/>
            </a:endParaRPr>
          </a:p>
          <a:p>
            <a:pPr marL="342900" indent="-342900">
              <a:buFont typeface="Arial" panose="020B0604020202020204" pitchFamily="34" charset="0"/>
              <a:buChar char="–"/>
            </a:pPr>
            <a:r>
              <a:rPr lang="en-GB" dirty="0"/>
              <a:t>The five needs.</a:t>
            </a:r>
            <a:endParaRPr lang="en-GB" dirty="0">
              <a:cs typeface="Arial"/>
            </a:endParaRPr>
          </a:p>
          <a:p>
            <a:pPr marL="342900" indent="-342900">
              <a:buFont typeface="Arial" panose="020B0604020202020204" pitchFamily="34" charset="0"/>
              <a:buChar char="–"/>
            </a:pPr>
            <a:r>
              <a:rPr lang="en-GB" dirty="0"/>
              <a:t>Meeting the five needs for a variety of animals.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05482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30</a:t>
            </a:fld>
            <a:endParaRPr lang="en-GB"/>
          </a:p>
        </p:txBody>
      </p:sp>
      <p:sp>
        <p:nvSpPr>
          <p:cNvPr id="3" name="Title 2"/>
          <p:cNvSpPr>
            <a:spLocks noGrp="1"/>
          </p:cNvSpPr>
          <p:nvPr>
            <p:ph type="title"/>
          </p:nvPr>
        </p:nvSpPr>
        <p:spPr/>
        <p:txBody>
          <a:bodyPr/>
          <a:lstStyle/>
          <a:p>
            <a:r>
              <a:rPr lang="en-GB" dirty="0"/>
              <a:t>Feedback from your discussions</a:t>
            </a:r>
          </a:p>
        </p:txBody>
      </p:sp>
      <p:sp>
        <p:nvSpPr>
          <p:cNvPr id="4" name="Text Placeholder 3"/>
          <p:cNvSpPr>
            <a:spLocks noGrp="1"/>
          </p:cNvSpPr>
          <p:nvPr>
            <p:ph type="body" sz="quarter" idx="12"/>
          </p:nvPr>
        </p:nvSpPr>
        <p:spPr>
          <a:xfrm>
            <a:off x="234000" y="986400"/>
            <a:ext cx="8268869" cy="3601574"/>
          </a:xfrm>
        </p:spPr>
        <p:txBody>
          <a:bodyPr/>
          <a:lstStyle/>
          <a:p>
            <a:pPr marL="342900" indent="-342900">
              <a:lnSpc>
                <a:spcPct val="150000"/>
              </a:lnSpc>
              <a:buFont typeface="Arial" panose="020B0604020202020204" pitchFamily="34" charset="0"/>
              <a:buChar char="–"/>
            </a:pPr>
            <a:r>
              <a:rPr lang="en-GB" dirty="0"/>
              <a:t>The need for a suitable environment.</a:t>
            </a:r>
          </a:p>
          <a:p>
            <a:pPr marL="342900" indent="-342900">
              <a:lnSpc>
                <a:spcPct val="150000"/>
              </a:lnSpc>
              <a:buFont typeface="Arial" panose="020B0604020202020204" pitchFamily="34" charset="0"/>
              <a:buChar char="–"/>
            </a:pPr>
            <a:r>
              <a:rPr lang="en-GB" dirty="0"/>
              <a:t>The need for a suitable diet.</a:t>
            </a:r>
          </a:p>
          <a:p>
            <a:pPr marL="342900" indent="-342900">
              <a:lnSpc>
                <a:spcPct val="150000"/>
              </a:lnSpc>
              <a:buFont typeface="Arial" panose="020B0604020202020204" pitchFamily="34" charset="0"/>
              <a:buChar char="–"/>
            </a:pPr>
            <a:r>
              <a:rPr lang="en-GB" dirty="0"/>
              <a:t>The need to be able to exhibit normal behaviour patterns.</a:t>
            </a:r>
          </a:p>
          <a:p>
            <a:pPr marL="342900" indent="-342900">
              <a:lnSpc>
                <a:spcPct val="150000"/>
              </a:lnSpc>
              <a:buFont typeface="Arial" panose="020B0604020202020204" pitchFamily="34" charset="0"/>
              <a:buChar char="–"/>
            </a:pPr>
            <a:r>
              <a:rPr lang="en-GB" dirty="0"/>
              <a:t>The need to be housed with, or apart from other animals. </a:t>
            </a:r>
          </a:p>
          <a:p>
            <a:pPr marL="342900" indent="-342900">
              <a:lnSpc>
                <a:spcPct val="150000"/>
              </a:lnSpc>
              <a:buFont typeface="Arial" panose="020B0604020202020204" pitchFamily="34" charset="0"/>
              <a:buChar char="–"/>
            </a:pPr>
            <a:r>
              <a:rPr lang="en-GB" dirty="0"/>
              <a:t>The need to be protected from pain, suffering, injury </a:t>
            </a:r>
            <a:br>
              <a:rPr lang="en-GB" dirty="0"/>
            </a:br>
            <a:r>
              <a:rPr lang="en-GB" dirty="0"/>
              <a:t>and disease.</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5457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Biosecurity and </a:t>
            </a:r>
            <a:br>
              <a:rPr lang="en-US" dirty="0"/>
            </a:br>
            <a:r>
              <a:rPr lang="en-US" dirty="0"/>
              <a:t>disease prevention</a:t>
            </a:r>
          </a:p>
        </p:txBody>
      </p:sp>
    </p:spTree>
    <p:extLst>
      <p:ext uri="{BB962C8B-B14F-4D97-AF65-F5344CB8AC3E}">
        <p14:creationId xmlns:p14="http://schemas.microsoft.com/office/powerpoint/2010/main" val="172834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32</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Knowledge recap: </a:t>
            </a:r>
            <a:r>
              <a:rPr lang="en-GB" dirty="0"/>
              <a:t>D</a:t>
            </a:r>
            <a:r>
              <a:rPr lang="en-GB" sz="3600" dirty="0"/>
              <a:t>iscussion</a:t>
            </a:r>
          </a:p>
        </p:txBody>
      </p:sp>
      <p:sp>
        <p:nvSpPr>
          <p:cNvPr id="5" name="Text Placeholder 4"/>
          <p:cNvSpPr>
            <a:spLocks noGrp="1"/>
          </p:cNvSpPr>
          <p:nvPr>
            <p:ph type="body" sz="quarter" idx="12"/>
          </p:nvPr>
        </p:nvSpPr>
        <p:spPr/>
        <p:txBody>
          <a:bodyPr/>
          <a:lstStyle/>
          <a:p>
            <a:pPr marL="457200" indent="-457200">
              <a:lnSpc>
                <a:spcPct val="100000"/>
              </a:lnSpc>
              <a:buFont typeface="+mj-lt"/>
              <a:buAutoNum type="arabicPeriod"/>
            </a:pPr>
            <a:endParaRPr lang="en-GB" sz="2400" dirty="0"/>
          </a:p>
          <a:p>
            <a:pPr marL="457200" indent="-457200">
              <a:lnSpc>
                <a:spcPct val="100000"/>
              </a:lnSpc>
              <a:buFont typeface="+mj-lt"/>
              <a:buAutoNum type="arabicPeriod"/>
            </a:pPr>
            <a:r>
              <a:rPr lang="en-GB" sz="2400" dirty="0"/>
              <a:t>What are the five animal needs from the Animal Welfare Act 2006?</a:t>
            </a:r>
          </a:p>
          <a:p>
            <a:pPr marL="457200" indent="-457200">
              <a:lnSpc>
                <a:spcPct val="100000"/>
              </a:lnSpc>
              <a:buFont typeface="+mj-lt"/>
              <a:buAutoNum type="arabicPeriod"/>
            </a:pPr>
            <a:endParaRPr lang="en-GB" dirty="0"/>
          </a:p>
          <a:p>
            <a:pPr marL="457200" indent="-457200">
              <a:lnSpc>
                <a:spcPct val="100000"/>
              </a:lnSpc>
              <a:buFont typeface="+mj-lt"/>
              <a:buAutoNum type="arabicPeriod"/>
            </a:pPr>
            <a:r>
              <a:rPr lang="en-GB" sz="2400" dirty="0"/>
              <a:t>Explai</a:t>
            </a:r>
            <a:r>
              <a:rPr lang="en-GB" dirty="0"/>
              <a:t>n a potential challenge animal keepers might face in meeting one of the five needs.</a:t>
            </a:r>
          </a:p>
          <a:p>
            <a:pPr>
              <a:lnSpc>
                <a:spcPct val="100000"/>
              </a:lnSpc>
            </a:pPr>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16719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33</a:t>
            </a:fld>
            <a:endParaRPr lang="en-GB"/>
          </a:p>
        </p:txBody>
      </p:sp>
      <p:sp>
        <p:nvSpPr>
          <p:cNvPr id="12" name="Title 11"/>
          <p:cNvSpPr>
            <a:spLocks noGrp="1"/>
          </p:cNvSpPr>
          <p:nvPr>
            <p:ph type="title"/>
          </p:nvPr>
        </p:nvSpPr>
        <p:spPr/>
        <p:txBody>
          <a:bodyPr>
            <a:normAutofit/>
          </a:bodyPr>
          <a:lstStyle/>
          <a:p>
            <a:pPr>
              <a:lnSpc>
                <a:spcPct val="100000"/>
              </a:lnSpc>
            </a:pPr>
            <a:r>
              <a:rPr lang="en-GB" sz="3600"/>
              <a:t>Session outline</a:t>
            </a:r>
          </a:p>
        </p:txBody>
      </p:sp>
      <p:sp>
        <p:nvSpPr>
          <p:cNvPr id="5" name="Text Placeholder 4"/>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t>Disease transmission.</a:t>
            </a:r>
          </a:p>
          <a:p>
            <a:pPr marL="342900" indent="-342900">
              <a:lnSpc>
                <a:spcPct val="100000"/>
              </a:lnSpc>
              <a:buFont typeface="Arial" panose="020B0604020202020204" pitchFamily="34" charset="0"/>
              <a:buChar char="–"/>
            </a:pPr>
            <a:r>
              <a:rPr lang="en-GB" dirty="0"/>
              <a:t>What is biosecurity?</a:t>
            </a:r>
          </a:p>
          <a:p>
            <a:pPr marL="342900" indent="-342900">
              <a:lnSpc>
                <a:spcPct val="100000"/>
              </a:lnSpc>
              <a:buFont typeface="Arial" panose="020B0604020202020204" pitchFamily="34" charset="0"/>
              <a:buChar char="–"/>
            </a:pPr>
            <a:r>
              <a:rPr lang="en-GB" dirty="0"/>
              <a:t>Biosecurity measures.</a:t>
            </a:r>
          </a:p>
          <a:p>
            <a:pPr marL="342900" indent="-342900">
              <a:lnSpc>
                <a:spcPct val="100000"/>
              </a:lnSpc>
              <a:buFont typeface="Arial" panose="020B0604020202020204" pitchFamily="34" charset="0"/>
              <a:buChar char="–"/>
            </a:pPr>
            <a:r>
              <a:rPr lang="en-GB" sz="2400" dirty="0"/>
              <a:t>Examples of diseases in the animal industry</a:t>
            </a:r>
            <a:r>
              <a:rPr lang="en-GB" dirty="0"/>
              <a:t>.</a:t>
            </a:r>
            <a:endParaRPr lang="en-GB" sz="2400" dirty="0"/>
          </a:p>
          <a:p>
            <a:pPr marL="342900" indent="-342900">
              <a:buFont typeface="Arial" panose="020B0604020202020204" pitchFamily="34" charset="0"/>
              <a:buChar char="–"/>
            </a:pPr>
            <a:r>
              <a:rPr lang="en-GB" dirty="0"/>
              <a:t>Exploring biosecurity measures.</a:t>
            </a:r>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10360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34</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Disease transmission</a:t>
            </a:r>
          </a:p>
        </p:txBody>
      </p:sp>
      <p:sp>
        <p:nvSpPr>
          <p:cNvPr id="5" name="Text Placeholder 4"/>
          <p:cNvSpPr>
            <a:spLocks noGrp="1"/>
          </p:cNvSpPr>
          <p:nvPr>
            <p:ph type="body" sz="quarter" idx="12"/>
          </p:nvPr>
        </p:nvSpPr>
        <p:spPr>
          <a:xfrm>
            <a:off x="234000" y="986400"/>
            <a:ext cx="8300400" cy="3601574"/>
          </a:xfrm>
        </p:spPr>
        <p:txBody>
          <a:bodyPr vert="horz" lIns="0" tIns="0" rIns="0" bIns="0" rtlCol="0" anchor="t">
            <a:noAutofit/>
          </a:bodyPr>
          <a:lstStyle/>
          <a:p>
            <a:pPr>
              <a:lnSpc>
                <a:spcPct val="100000"/>
              </a:lnSpc>
            </a:pPr>
            <a:r>
              <a:rPr lang="en-GB" sz="2400" dirty="0"/>
              <a:t>Key terminology:</a:t>
            </a:r>
            <a:r>
              <a:rPr lang="en-GB" dirty="0"/>
              <a:t> look up definitions for the following terms:</a:t>
            </a:r>
            <a:endParaRPr lang="en-GB" dirty="0">
              <a:cs typeface="Arial"/>
            </a:endParaRPr>
          </a:p>
          <a:p>
            <a:pPr marL="342900" lvl="2" indent="-342900">
              <a:spcBef>
                <a:spcPts val="0"/>
              </a:spcBef>
              <a:buFont typeface="Arial" panose="020B0604020202020204" pitchFamily="34" charset="0"/>
              <a:buChar char="–"/>
            </a:pPr>
            <a:r>
              <a:rPr lang="en-GB" dirty="0"/>
              <a:t>pathogen</a:t>
            </a:r>
          </a:p>
          <a:p>
            <a:pPr marL="342900" lvl="2" indent="-342900">
              <a:spcBef>
                <a:spcPts val="0"/>
              </a:spcBef>
              <a:buFont typeface="Arial" panose="020B0604020202020204" pitchFamily="34" charset="0"/>
              <a:buChar char="–"/>
            </a:pPr>
            <a:r>
              <a:rPr lang="en-GB" dirty="0"/>
              <a:t>aetiology</a:t>
            </a:r>
          </a:p>
          <a:p>
            <a:pPr marL="342900" lvl="2" indent="-342900">
              <a:spcBef>
                <a:spcPts val="0"/>
              </a:spcBef>
              <a:buFont typeface="Arial" panose="020B0604020202020204" pitchFamily="34" charset="0"/>
              <a:buChar char="–"/>
            </a:pPr>
            <a:r>
              <a:rPr lang="en-GB" dirty="0"/>
              <a:t>epidemiology.</a:t>
            </a:r>
          </a:p>
          <a:p>
            <a:pPr>
              <a:lnSpc>
                <a:spcPct val="100000"/>
              </a:lnSpc>
            </a:pPr>
            <a:endParaRPr lang="en-GB" dirty="0"/>
          </a:p>
          <a:p>
            <a:r>
              <a:rPr lang="en-GB" sz="2400" dirty="0"/>
              <a:t>In your pairs, list all the possible modes of disease transmission you can think of. </a:t>
            </a:r>
          </a:p>
          <a:p>
            <a:r>
              <a:rPr lang="en-GB" sz="2400" dirty="0"/>
              <a:t>(2 minutes) </a:t>
            </a:r>
            <a:br>
              <a:rPr lang="en-GB" dirty="0"/>
            </a:br>
            <a:br>
              <a:rPr lang="en-GB" sz="2400" dirty="0"/>
            </a:br>
            <a:r>
              <a:rPr lang="en-GB" dirty="0">
                <a:hlinkClick r:id="rId3"/>
              </a:rPr>
              <a:t>Online Egg Timer</a:t>
            </a:r>
            <a:endParaRPr lang="en-GB" dirty="0"/>
          </a:p>
          <a:p>
            <a:pPr>
              <a:lnSpc>
                <a:spcPct val="100000"/>
              </a:lnSpc>
            </a:pPr>
            <a:endParaRPr lang="en-GB" sz="2400" dirty="0"/>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7219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35</a:t>
            </a:fld>
            <a:endParaRPr lang="en-GB"/>
          </a:p>
        </p:txBody>
      </p:sp>
      <p:sp>
        <p:nvSpPr>
          <p:cNvPr id="3" name="Title 2"/>
          <p:cNvSpPr>
            <a:spLocks noGrp="1"/>
          </p:cNvSpPr>
          <p:nvPr>
            <p:ph type="title"/>
          </p:nvPr>
        </p:nvSpPr>
        <p:spPr/>
        <p:txBody>
          <a:bodyPr/>
          <a:lstStyle/>
          <a:p>
            <a:r>
              <a:rPr lang="en-GB" dirty="0"/>
              <a:t>Modes of disease transmission</a:t>
            </a:r>
          </a:p>
        </p:txBody>
      </p:sp>
      <p:sp>
        <p:nvSpPr>
          <p:cNvPr id="4" name="Text Placeholder 3"/>
          <p:cNvSpPr>
            <a:spLocks noGrp="1"/>
          </p:cNvSpPr>
          <p:nvPr>
            <p:ph type="body" sz="quarter" idx="12"/>
          </p:nvPr>
        </p:nvSpPr>
        <p:spPr>
          <a:xfrm>
            <a:off x="234000" y="1156138"/>
            <a:ext cx="7667625" cy="3431836"/>
          </a:xfrm>
        </p:spPr>
        <p:txBody>
          <a:bodyPr vert="horz" lIns="0" tIns="0" rIns="0" bIns="0" rtlCol="0" anchor="t">
            <a:noAutofit/>
          </a:bodyPr>
          <a:lstStyle/>
          <a:p>
            <a:pPr marL="342900" indent="-342900">
              <a:buFont typeface="Arial" panose="020B0604020202020204" pitchFamily="34" charset="0"/>
              <a:buChar char="–"/>
            </a:pPr>
            <a:r>
              <a:rPr lang="en-GB" b="1" dirty="0"/>
              <a:t>Aerosol: </a:t>
            </a:r>
            <a:r>
              <a:rPr lang="en-GB" dirty="0"/>
              <a:t>passed from animal to animal via droplets, coughing, sneezing. </a:t>
            </a:r>
          </a:p>
          <a:p>
            <a:endParaRPr lang="en-GB" dirty="0"/>
          </a:p>
          <a:p>
            <a:pPr marL="342900" indent="-342900">
              <a:buFont typeface="Arial" panose="020B0604020202020204" pitchFamily="34" charset="0"/>
              <a:buChar char="–"/>
            </a:pPr>
            <a:r>
              <a:rPr lang="en-GB" b="1" dirty="0"/>
              <a:t>Direct contact: </a:t>
            </a:r>
            <a:r>
              <a:rPr lang="en-GB" dirty="0"/>
              <a:t>animals come directly into contact with each other.</a:t>
            </a:r>
          </a:p>
          <a:p>
            <a:endParaRPr lang="en-GB" dirty="0"/>
          </a:p>
          <a:p>
            <a:pPr marL="342900" indent="-342900">
              <a:buFont typeface="Arial" panose="020B0604020202020204" pitchFamily="34" charset="0"/>
              <a:buChar char="–"/>
            </a:pPr>
            <a:r>
              <a:rPr lang="en-GB" b="1" dirty="0"/>
              <a:t>Oral: </a:t>
            </a:r>
            <a:r>
              <a:rPr lang="en-GB" dirty="0"/>
              <a:t>pathogenic agents are ingested – often through contaminated food or water.</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73208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p:cNvSpPr>
            <a:spLocks noGrp="1"/>
          </p:cNvSpPr>
          <p:nvPr>
            <p:ph type="title"/>
          </p:nvPr>
        </p:nvSpPr>
        <p:spPr>
          <a:xfrm>
            <a:off x="232950" y="249900"/>
            <a:ext cx="8744795" cy="699425"/>
          </a:xfrm>
        </p:spPr>
        <p:txBody>
          <a:bodyPr>
            <a:normAutofit/>
          </a:bodyPr>
          <a:lstStyle/>
          <a:p>
            <a:r>
              <a:rPr lang="en-GB" dirty="0"/>
              <a:t>Modes of disease transmission (cont.)</a:t>
            </a:r>
          </a:p>
        </p:txBody>
      </p:sp>
      <p:sp>
        <p:nvSpPr>
          <p:cNvPr id="4" name="Text Placeholder 3"/>
          <p:cNvSpPr>
            <a:spLocks noGrp="1"/>
          </p:cNvSpPr>
          <p:nvPr>
            <p:ph type="body" sz="quarter" idx="12"/>
          </p:nvPr>
        </p:nvSpPr>
        <p:spPr>
          <a:xfrm>
            <a:off x="234000" y="1103586"/>
            <a:ext cx="7667625" cy="3484388"/>
          </a:xfrm>
        </p:spPr>
        <p:txBody>
          <a:bodyPr vert="horz" lIns="0" tIns="0" rIns="0" bIns="0" rtlCol="0" anchor="t">
            <a:noAutofit/>
          </a:bodyPr>
          <a:lstStyle/>
          <a:p>
            <a:pPr marL="342900" indent="-342900">
              <a:buFont typeface="Arial" panose="020B0604020202020204" pitchFamily="34" charset="0"/>
              <a:buChar char="–"/>
            </a:pPr>
            <a:r>
              <a:rPr lang="en-GB" b="1" dirty="0"/>
              <a:t>Fomite: </a:t>
            </a:r>
            <a:r>
              <a:rPr lang="en-GB" dirty="0"/>
              <a:t>contaminated inanimate object transmits disease from one animal to another; involves a secondary route to enter the host, e.g. shovels, grooming brushes.</a:t>
            </a:r>
          </a:p>
          <a:p>
            <a:endParaRPr lang="en-GB" dirty="0"/>
          </a:p>
          <a:p>
            <a:pPr marL="342900" indent="-342900">
              <a:buFont typeface="Arial" panose="020B0604020202020204" pitchFamily="34" charset="0"/>
              <a:buChar char="–"/>
            </a:pPr>
            <a:r>
              <a:rPr lang="en-GB" b="1" dirty="0"/>
              <a:t>Vector-borne: </a:t>
            </a:r>
            <a:r>
              <a:rPr lang="en-GB" dirty="0"/>
              <a:t>an insect transmits the disease from one animal to another. </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30736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37</a:t>
            </a:fld>
            <a:endParaRPr lang="en-GB"/>
          </a:p>
        </p:txBody>
      </p:sp>
      <p:sp>
        <p:nvSpPr>
          <p:cNvPr id="12" name="Title 11"/>
          <p:cNvSpPr>
            <a:spLocks noGrp="1"/>
          </p:cNvSpPr>
          <p:nvPr>
            <p:ph type="title"/>
          </p:nvPr>
        </p:nvSpPr>
        <p:spPr/>
        <p:txBody>
          <a:bodyPr>
            <a:normAutofit/>
          </a:bodyPr>
          <a:lstStyle/>
          <a:p>
            <a:pPr>
              <a:lnSpc>
                <a:spcPct val="100000"/>
              </a:lnSpc>
            </a:pPr>
            <a:r>
              <a:rPr lang="en-GB" sz="3600"/>
              <a:t>Disease transmission</a:t>
            </a:r>
          </a:p>
        </p:txBody>
      </p:sp>
      <p:sp>
        <p:nvSpPr>
          <p:cNvPr id="5" name="Text Placeholder 4"/>
          <p:cNvSpPr>
            <a:spLocks noGrp="1"/>
          </p:cNvSpPr>
          <p:nvPr>
            <p:ph type="body" sz="quarter" idx="12"/>
          </p:nvPr>
        </p:nvSpPr>
        <p:spPr>
          <a:xfrm>
            <a:off x="142603" y="949325"/>
            <a:ext cx="8858794" cy="3386516"/>
          </a:xfrm>
        </p:spPr>
        <p:txBody>
          <a:bodyPr vert="horz" lIns="0" tIns="0" rIns="0" bIns="0" rtlCol="0" anchor="t">
            <a:noAutofit/>
          </a:bodyPr>
          <a:lstStyle/>
          <a:p>
            <a:pPr marL="342900" indent="-342900">
              <a:lnSpc>
                <a:spcPts val="3480"/>
              </a:lnSpc>
              <a:buFont typeface="Arial" panose="020B0604020202020204" pitchFamily="34" charset="0"/>
              <a:buChar char="–"/>
            </a:pPr>
            <a:r>
              <a:rPr lang="en-GB" sz="2400" b="1" dirty="0"/>
              <a:t>Infectious disease</a:t>
            </a:r>
            <a:r>
              <a:rPr lang="en-GB" b="1" dirty="0"/>
              <a:t>: </a:t>
            </a:r>
            <a:r>
              <a:rPr lang="en-GB" dirty="0"/>
              <a:t>a</a:t>
            </a:r>
            <a:r>
              <a:rPr lang="en-GB" b="1" dirty="0"/>
              <a:t> </a:t>
            </a:r>
            <a:r>
              <a:rPr lang="en-GB" dirty="0"/>
              <a:t>disease caused by an organism such as viruses, bacteria, fungi or parasites.</a:t>
            </a:r>
            <a:endParaRPr lang="en-GB" dirty="0">
              <a:cs typeface="Arial"/>
            </a:endParaRPr>
          </a:p>
          <a:p>
            <a:pPr marL="342900" indent="-342900">
              <a:lnSpc>
                <a:spcPts val="3480"/>
              </a:lnSpc>
              <a:buFont typeface="Arial" panose="020B0604020202020204" pitchFamily="34" charset="0"/>
              <a:buChar char="–"/>
            </a:pPr>
            <a:r>
              <a:rPr lang="en-GB" b="1" dirty="0"/>
              <a:t>Contagious disease:</a:t>
            </a:r>
            <a:r>
              <a:rPr lang="en-GB" dirty="0">
                <a:solidFill>
                  <a:srgbClr val="000000"/>
                </a:solidFill>
              </a:rPr>
              <a:t> a disease that can be passed between animals.</a:t>
            </a:r>
            <a:endParaRPr lang="en-GB" dirty="0">
              <a:cs typeface="Arial"/>
            </a:endParaRPr>
          </a:p>
          <a:p>
            <a:pPr marL="342900" indent="-342900">
              <a:lnSpc>
                <a:spcPts val="3480"/>
              </a:lnSpc>
              <a:buFont typeface="Arial" panose="020B0604020202020204" pitchFamily="34" charset="0"/>
              <a:buChar char="–"/>
            </a:pPr>
            <a:r>
              <a:rPr lang="en-GB" b="1" dirty="0"/>
              <a:t>Zoonotic disease:</a:t>
            </a:r>
            <a:r>
              <a:rPr lang="en-GB" dirty="0">
                <a:solidFill>
                  <a:srgbClr val="000000"/>
                </a:solidFill>
              </a:rPr>
              <a:t> a disease that can be passed from animal to human.</a:t>
            </a:r>
            <a:endParaRPr lang="en-GB" dirty="0">
              <a:cs typeface="Arial"/>
            </a:endParaRPr>
          </a:p>
          <a:p>
            <a:pPr marL="342900" indent="-342900">
              <a:lnSpc>
                <a:spcPts val="3480"/>
              </a:lnSpc>
              <a:buFont typeface="Arial" panose="020B0604020202020204" pitchFamily="34" charset="0"/>
              <a:buChar char="–"/>
            </a:pPr>
            <a:r>
              <a:rPr lang="en-GB" sz="2400" b="1" dirty="0"/>
              <a:t>Notifiable disease</a:t>
            </a:r>
            <a:r>
              <a:rPr lang="en-GB" b="1" dirty="0"/>
              <a:t>: </a:t>
            </a:r>
            <a:r>
              <a:rPr lang="en-GB" dirty="0"/>
              <a:t>a d</a:t>
            </a:r>
            <a:r>
              <a:rPr lang="en-GB" dirty="0">
                <a:solidFill>
                  <a:srgbClr val="000000"/>
                </a:solidFill>
              </a:rPr>
              <a:t>isease that is required, by law, to be reported to the Animal and Plant Health Agency (APHA).</a:t>
            </a:r>
            <a:endParaRPr lang="en-GB" dirty="0">
              <a:solidFill>
                <a:srgbClr val="000000"/>
              </a:solidFill>
              <a:cs typeface="Arial"/>
            </a:endParaRPr>
          </a:p>
          <a:p>
            <a:pPr marL="342900" indent="-342900">
              <a:lnSpc>
                <a:spcPct val="100000"/>
              </a:lnSpc>
              <a:buFont typeface="Arial" panose="020B0604020202020204" pitchFamily="34" charset="0"/>
              <a:buChar char="–"/>
            </a:pPr>
            <a:endParaRPr lang="en-GB" sz="2400" dirty="0"/>
          </a:p>
          <a:p>
            <a:pPr>
              <a:lnSpc>
                <a:spcPct val="100000"/>
              </a:lnSpc>
            </a:pPr>
            <a:endParaRPr lang="en-GB" sz="2400" dirty="0"/>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5192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38</a:t>
            </a:fld>
            <a:endParaRPr lang="en-GB"/>
          </a:p>
        </p:txBody>
      </p:sp>
      <p:sp>
        <p:nvSpPr>
          <p:cNvPr id="12" name="Title 11"/>
          <p:cNvSpPr>
            <a:spLocks noGrp="1"/>
          </p:cNvSpPr>
          <p:nvPr>
            <p:ph type="title"/>
          </p:nvPr>
        </p:nvSpPr>
        <p:spPr/>
        <p:txBody>
          <a:bodyPr>
            <a:normAutofit/>
          </a:bodyPr>
          <a:lstStyle/>
          <a:p>
            <a:pPr>
              <a:lnSpc>
                <a:spcPct val="100000"/>
              </a:lnSpc>
            </a:pPr>
            <a:r>
              <a:rPr lang="en-GB" sz="3600"/>
              <a:t>What is biosecurity?</a:t>
            </a: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endParaRPr lang="en-GB" dirty="0"/>
          </a:p>
          <a:p>
            <a:r>
              <a:rPr lang="en-GB" dirty="0"/>
              <a:t>In pairs, write down what you understand by biosecurity. </a:t>
            </a:r>
          </a:p>
          <a:p>
            <a:r>
              <a:rPr lang="en-GB" dirty="0"/>
              <a:t>(1 minute) </a:t>
            </a:r>
          </a:p>
          <a:p>
            <a:endParaRPr lang="en-GB" dirty="0">
              <a:hlinkClick r:id="rId3"/>
            </a:endParaRPr>
          </a:p>
          <a:p>
            <a:r>
              <a:rPr lang="en-GB" dirty="0">
                <a:hlinkClick r:id="rId3"/>
              </a:rPr>
              <a:t>Online Egg Timer</a:t>
            </a:r>
            <a:endParaRPr lang="en-GB" dirty="0"/>
          </a:p>
          <a:p>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461319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39</a:t>
            </a:fld>
            <a:endParaRPr lang="en-GB"/>
          </a:p>
        </p:txBody>
      </p:sp>
      <p:sp>
        <p:nvSpPr>
          <p:cNvPr id="3" name="Title 2"/>
          <p:cNvSpPr>
            <a:spLocks noGrp="1"/>
          </p:cNvSpPr>
          <p:nvPr>
            <p:ph type="title"/>
          </p:nvPr>
        </p:nvSpPr>
        <p:spPr/>
        <p:txBody>
          <a:bodyPr/>
          <a:lstStyle/>
          <a:p>
            <a:r>
              <a:rPr lang="en-GB" dirty="0"/>
              <a:t>Biosecurity definition</a:t>
            </a:r>
          </a:p>
        </p:txBody>
      </p:sp>
      <p:sp>
        <p:nvSpPr>
          <p:cNvPr id="4" name="Text Placeholder 3"/>
          <p:cNvSpPr>
            <a:spLocks noGrp="1"/>
          </p:cNvSpPr>
          <p:nvPr>
            <p:ph type="body" sz="quarter" idx="12"/>
          </p:nvPr>
        </p:nvSpPr>
        <p:spPr>
          <a:xfrm>
            <a:off x="234000" y="1156138"/>
            <a:ext cx="8515145" cy="3431836"/>
          </a:xfrm>
        </p:spPr>
        <p:txBody>
          <a:bodyPr/>
          <a:lstStyle/>
          <a:p>
            <a:r>
              <a:rPr lang="en-GB" dirty="0"/>
              <a:t>“Biosecurity is the prevention of disease-causing agents entering or leaving any place where they can pose a risk to farm animals, other animals, humans, or the safety and quality of a food product”</a:t>
            </a:r>
          </a:p>
          <a:p>
            <a:endParaRPr lang="en-GB" dirty="0"/>
          </a:p>
          <a:p>
            <a:r>
              <a:rPr lang="en-GB" dirty="0"/>
              <a:t>(</a:t>
            </a:r>
            <a:r>
              <a:rPr lang="en-GB" dirty="0">
                <a:hlinkClick r:id="rId2"/>
              </a:rPr>
              <a:t>Biosecurity | Department of Agriculture, Environment and Rural Affairs</a:t>
            </a:r>
            <a:r>
              <a:rPr lang="en-GB" dirty="0"/>
              <a:t>, 2025)</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61885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4</a:t>
            </a:fld>
            <a:endParaRPr lang="en-GB"/>
          </a:p>
        </p:txBody>
      </p:sp>
      <p:sp>
        <p:nvSpPr>
          <p:cNvPr id="3" name="Title 2"/>
          <p:cNvSpPr>
            <a:spLocks noGrp="1"/>
          </p:cNvSpPr>
          <p:nvPr>
            <p:ph type="title"/>
          </p:nvPr>
        </p:nvSpPr>
        <p:spPr/>
        <p:txBody>
          <a:bodyPr/>
          <a:lstStyle/>
          <a:p>
            <a:r>
              <a:rPr lang="en-GB" dirty="0"/>
              <a:t>What is active listening?</a:t>
            </a:r>
          </a:p>
        </p:txBody>
      </p:sp>
      <p:sp>
        <p:nvSpPr>
          <p:cNvPr id="4" name="Text Placeholder 3"/>
          <p:cNvSpPr>
            <a:spLocks noGrp="1"/>
          </p:cNvSpPr>
          <p:nvPr>
            <p:ph type="body" sz="quarter" idx="12"/>
          </p:nvPr>
        </p:nvSpPr>
        <p:spPr/>
        <p:txBody>
          <a:bodyPr/>
          <a:lstStyle/>
          <a:p>
            <a:r>
              <a:rPr lang="en-GB" dirty="0"/>
              <a:t>Fully concentrating, understanding, responding and remembering what the speaker is saying.</a:t>
            </a:r>
          </a:p>
          <a:p>
            <a:endParaRPr lang="en-GB" dirty="0"/>
          </a:p>
          <a:p>
            <a:pPr marL="342900" indent="-342900">
              <a:buFont typeface="Arial" panose="020B0604020202020204" pitchFamily="34" charset="0"/>
              <a:buChar char="–"/>
            </a:pPr>
            <a:r>
              <a:rPr lang="en-GB" dirty="0"/>
              <a:t>Builds trust and understanding.</a:t>
            </a:r>
          </a:p>
          <a:p>
            <a:pPr marL="342900" indent="-342900">
              <a:buFont typeface="Arial" panose="020B0604020202020204" pitchFamily="34" charset="0"/>
              <a:buChar char="–"/>
            </a:pPr>
            <a:r>
              <a:rPr lang="en-GB" dirty="0"/>
              <a:t>Prevents misunderstandings.</a:t>
            </a:r>
          </a:p>
          <a:p>
            <a:pPr marL="342900" indent="-342900">
              <a:buFont typeface="Arial" panose="020B0604020202020204" pitchFamily="34" charset="0"/>
              <a:buChar char="–"/>
            </a:pPr>
            <a:r>
              <a:rPr lang="en-GB" dirty="0"/>
              <a:t>Helps you respond appropriately.</a:t>
            </a:r>
          </a:p>
          <a:p>
            <a:pPr marL="342900" indent="-342900">
              <a:buFont typeface="Arial" panose="020B0604020202020204" pitchFamily="34" charset="0"/>
              <a:buChar char="–"/>
            </a:pPr>
            <a:r>
              <a:rPr lang="en-GB" dirty="0"/>
              <a:t>Improves relationships and communication.</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45237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40</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Biosecurity measures </a:t>
            </a: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dirty="0"/>
              <a:t>Four main categories:</a:t>
            </a:r>
          </a:p>
          <a:p>
            <a:pPr marL="342900" indent="-342900">
              <a:buFont typeface="Arial" panose="020B0604020202020204" pitchFamily="34" charset="0"/>
              <a:buChar char="–"/>
            </a:pPr>
            <a:endParaRPr lang="en-GB" dirty="0"/>
          </a:p>
          <a:p>
            <a:pPr marL="342900" lvl="1" indent="-342900">
              <a:lnSpc>
                <a:spcPct val="150000"/>
              </a:lnSpc>
            </a:pPr>
            <a:r>
              <a:rPr lang="en-GB" dirty="0"/>
              <a:t>Personal protective equipment (PPE)</a:t>
            </a:r>
          </a:p>
          <a:p>
            <a:pPr marL="342900" lvl="1" indent="-342900">
              <a:lnSpc>
                <a:spcPct val="150000"/>
              </a:lnSpc>
            </a:pPr>
            <a:r>
              <a:rPr lang="en-GB" dirty="0"/>
              <a:t>Personnel practices</a:t>
            </a:r>
          </a:p>
          <a:p>
            <a:pPr marL="342900" lvl="1" indent="-342900">
              <a:lnSpc>
                <a:spcPct val="150000"/>
              </a:lnSpc>
            </a:pPr>
            <a:r>
              <a:rPr lang="en-GB" dirty="0"/>
              <a:t>Working practices</a:t>
            </a:r>
          </a:p>
          <a:p>
            <a:pPr marL="342900" lvl="1" indent="-342900">
              <a:lnSpc>
                <a:spcPct val="150000"/>
              </a:lnSpc>
            </a:pPr>
            <a:r>
              <a:rPr lang="en-GB" dirty="0"/>
              <a:t>Facility design</a:t>
            </a:r>
          </a:p>
          <a:p>
            <a:endParaRPr lang="en-GB" dirty="0"/>
          </a:p>
          <a:p>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703198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41</a:t>
            </a:fld>
            <a:endParaRPr lang="en-GB"/>
          </a:p>
        </p:txBody>
      </p:sp>
      <p:sp>
        <p:nvSpPr>
          <p:cNvPr id="12" name="Title 11"/>
          <p:cNvSpPr>
            <a:spLocks noGrp="1"/>
          </p:cNvSpPr>
          <p:nvPr>
            <p:ph type="title"/>
          </p:nvPr>
        </p:nvSpPr>
        <p:spPr/>
        <p:txBody>
          <a:bodyPr>
            <a:normAutofit/>
          </a:bodyPr>
          <a:lstStyle/>
          <a:p>
            <a:r>
              <a:rPr lang="en-GB" dirty="0"/>
              <a:t>Task: Biosecurity </a:t>
            </a:r>
            <a:r>
              <a:rPr lang="en-GB" sz="3600" dirty="0"/>
              <a:t>measures</a:t>
            </a:r>
          </a:p>
        </p:txBody>
      </p:sp>
      <p:sp>
        <p:nvSpPr>
          <p:cNvPr id="5" name="Text Placeholder 4"/>
          <p:cNvSpPr>
            <a:spLocks noGrp="1"/>
          </p:cNvSpPr>
          <p:nvPr>
            <p:ph type="body" sz="quarter" idx="12"/>
          </p:nvPr>
        </p:nvSpPr>
        <p:spPr>
          <a:xfrm>
            <a:off x="234000" y="986400"/>
            <a:ext cx="8631840" cy="3601574"/>
          </a:xfrm>
        </p:spPr>
        <p:txBody>
          <a:bodyPr/>
          <a:lstStyle/>
          <a:p>
            <a:r>
              <a:rPr lang="en-GB" sz="2400" dirty="0"/>
              <a:t>Competition time!</a:t>
            </a:r>
          </a:p>
          <a:p>
            <a:endParaRPr lang="en-GB" dirty="0"/>
          </a:p>
          <a:p>
            <a:r>
              <a:rPr lang="en-GB" dirty="0"/>
              <a:t>In your pairs, list all the biosecurity measures you can think of.</a:t>
            </a:r>
          </a:p>
          <a:p>
            <a:r>
              <a:rPr lang="en-GB" dirty="0"/>
              <a:t>(1 minute)</a:t>
            </a:r>
            <a:br>
              <a:rPr lang="en-GB" dirty="0"/>
            </a:br>
            <a:endParaRPr lang="en-GB" dirty="0"/>
          </a:p>
          <a:p>
            <a:r>
              <a:rPr lang="en-GB" dirty="0">
                <a:hlinkClick r:id="rId3"/>
              </a:rPr>
              <a:t>Online Egg Timer</a:t>
            </a:r>
            <a:endParaRPr lang="en-GB" dirty="0"/>
          </a:p>
          <a:p>
            <a:endParaRPr lang="en-GB" sz="2400" dirty="0"/>
          </a:p>
          <a:p>
            <a:r>
              <a:rPr lang="en-GB" sz="2400" dirty="0"/>
              <a:t>Wh</a:t>
            </a:r>
            <a:r>
              <a:rPr lang="en-GB" dirty="0"/>
              <a:t>o has the most on their list?</a:t>
            </a:r>
          </a:p>
          <a:p>
            <a:endParaRPr lang="en-GB" dirty="0"/>
          </a:p>
          <a:p>
            <a:endParaRPr lang="en-GB" dirty="0"/>
          </a:p>
          <a:p>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117086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42</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Biosecurity measures and PPE</a:t>
            </a: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lvl="1">
              <a:lnSpc>
                <a:spcPts val="3480"/>
              </a:lnSpc>
            </a:pPr>
            <a:r>
              <a:rPr lang="en-GB" dirty="0">
                <a:solidFill>
                  <a:srgbClr val="000000"/>
                </a:solidFill>
              </a:rPr>
              <a:t>Limited personnel/visitors</a:t>
            </a:r>
            <a:endParaRPr lang="en-GB" dirty="0">
              <a:solidFill>
                <a:srgbClr val="000000"/>
              </a:solidFill>
              <a:cs typeface="Arial"/>
            </a:endParaRPr>
          </a:p>
          <a:p>
            <a:pPr marL="269875" lvl="1" indent="-269875">
              <a:lnSpc>
                <a:spcPts val="3480"/>
              </a:lnSpc>
            </a:pPr>
            <a:r>
              <a:rPr lang="en-GB" dirty="0">
                <a:solidFill>
                  <a:srgbClr val="000000"/>
                </a:solidFill>
              </a:rPr>
              <a:t>Gloves</a:t>
            </a:r>
            <a:endParaRPr lang="en-GB" dirty="0">
              <a:solidFill>
                <a:srgbClr val="000000"/>
              </a:solidFill>
              <a:cs typeface="Arial"/>
            </a:endParaRPr>
          </a:p>
          <a:p>
            <a:pPr marL="269875" lvl="1" indent="-269875">
              <a:lnSpc>
                <a:spcPts val="3480"/>
              </a:lnSpc>
            </a:pPr>
            <a:r>
              <a:rPr lang="en-GB" dirty="0">
                <a:solidFill>
                  <a:srgbClr val="000000"/>
                </a:solidFill>
              </a:rPr>
              <a:t>Overalls</a:t>
            </a:r>
          </a:p>
          <a:p>
            <a:pPr marL="269875" lvl="1" indent="-269875">
              <a:lnSpc>
                <a:spcPts val="3480"/>
              </a:lnSpc>
            </a:pPr>
            <a:r>
              <a:rPr lang="en-GB" dirty="0">
                <a:solidFill>
                  <a:srgbClr val="000000"/>
                </a:solidFill>
              </a:rPr>
              <a:t>Disposable aprons</a:t>
            </a:r>
            <a:endParaRPr lang="en-GB" dirty="0">
              <a:solidFill>
                <a:srgbClr val="000000"/>
              </a:solidFill>
              <a:cs typeface="Arial"/>
            </a:endParaRPr>
          </a:p>
          <a:p>
            <a:pPr marL="269875" lvl="1" indent="-269875">
              <a:lnSpc>
                <a:spcPts val="3480"/>
              </a:lnSpc>
            </a:pPr>
            <a:r>
              <a:rPr lang="en-GB" dirty="0">
                <a:solidFill>
                  <a:srgbClr val="000000"/>
                </a:solidFill>
              </a:rPr>
              <a:t>Face masks</a:t>
            </a:r>
            <a:endParaRPr lang="en-GB" dirty="0">
              <a:solidFill>
                <a:srgbClr val="000000"/>
              </a:solidFill>
              <a:cs typeface="Arial"/>
            </a:endParaRPr>
          </a:p>
          <a:p>
            <a:pPr marL="269875" lvl="1" indent="-269875">
              <a:lnSpc>
                <a:spcPts val="3480"/>
              </a:lnSpc>
            </a:pPr>
            <a:r>
              <a:rPr lang="en-GB" dirty="0">
                <a:solidFill>
                  <a:srgbClr val="000000"/>
                </a:solidFill>
              </a:rPr>
              <a:t>Foot dips</a:t>
            </a:r>
          </a:p>
          <a:p>
            <a:pPr marL="269875" lvl="1" indent="-269875">
              <a:lnSpc>
                <a:spcPts val="3480"/>
              </a:lnSpc>
            </a:pPr>
            <a:r>
              <a:rPr lang="en-GB" dirty="0">
                <a:solidFill>
                  <a:srgbClr val="000000"/>
                </a:solidFill>
              </a:rPr>
              <a:t>Change footwear/shoe covers</a:t>
            </a:r>
            <a:endParaRPr lang="en-GB" dirty="0">
              <a:solidFill>
                <a:srgbClr val="000000"/>
              </a:solidFill>
              <a:cs typeface="Arial"/>
            </a:endParaRPr>
          </a:p>
          <a:p>
            <a:endParaRPr lang="en-GB" dirty="0"/>
          </a:p>
          <a:p>
            <a:endParaRPr lang="en-GB" dirty="0"/>
          </a:p>
          <a:p>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53712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43</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Biosecurity control measures</a:t>
            </a: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lvl="1">
              <a:lnSpc>
                <a:spcPts val="3480"/>
              </a:lnSpc>
            </a:pPr>
            <a:r>
              <a:rPr lang="en-GB" dirty="0">
                <a:solidFill>
                  <a:srgbClr val="000000"/>
                </a:solidFill>
              </a:rPr>
              <a:t>Handwashing</a:t>
            </a:r>
          </a:p>
          <a:p>
            <a:pPr marL="269875" lvl="1" indent="-269875">
              <a:lnSpc>
                <a:spcPts val="3480"/>
              </a:lnSpc>
            </a:pPr>
            <a:r>
              <a:rPr lang="en-GB" dirty="0">
                <a:solidFill>
                  <a:srgbClr val="000000"/>
                </a:solidFill>
              </a:rPr>
              <a:t>Wheel washes / vehicle cleaning</a:t>
            </a:r>
          </a:p>
          <a:p>
            <a:pPr marL="269875" lvl="1" indent="-269875">
              <a:lnSpc>
                <a:spcPts val="3480"/>
              </a:lnSpc>
            </a:pPr>
            <a:r>
              <a:rPr lang="en-GB" dirty="0">
                <a:solidFill>
                  <a:srgbClr val="000000"/>
                </a:solidFill>
              </a:rPr>
              <a:t>Isolation / quarantine procedures</a:t>
            </a:r>
          </a:p>
          <a:p>
            <a:pPr marL="269875" lvl="1" indent="-269875">
              <a:lnSpc>
                <a:spcPts val="3480"/>
              </a:lnSpc>
            </a:pPr>
            <a:r>
              <a:rPr lang="en-GB" dirty="0">
                <a:solidFill>
                  <a:srgbClr val="000000"/>
                </a:solidFill>
              </a:rPr>
              <a:t>Separate equipment</a:t>
            </a:r>
          </a:p>
          <a:p>
            <a:pPr marL="269875" lvl="1" indent="-269875">
              <a:lnSpc>
                <a:spcPts val="3480"/>
              </a:lnSpc>
            </a:pPr>
            <a:r>
              <a:rPr lang="en-GB" dirty="0">
                <a:solidFill>
                  <a:srgbClr val="000000"/>
                </a:solidFill>
              </a:rPr>
              <a:t>Disinfection of equipment</a:t>
            </a:r>
          </a:p>
          <a:p>
            <a:pPr marL="269875" lvl="1" indent="-269875">
              <a:lnSpc>
                <a:spcPts val="3480"/>
              </a:lnSpc>
            </a:pPr>
            <a:r>
              <a:rPr lang="en-GB" dirty="0">
                <a:solidFill>
                  <a:srgbClr val="000000"/>
                </a:solidFill>
              </a:rPr>
              <a:t>Routine health testing</a:t>
            </a:r>
          </a:p>
          <a:p>
            <a:pPr marL="269875" lvl="1" indent="-269875"/>
            <a:endParaRPr lang="en-GB" dirty="0">
              <a:solidFill>
                <a:srgbClr val="000000"/>
              </a:solidFill>
              <a:cs typeface="Arial"/>
            </a:endParaRPr>
          </a:p>
          <a:p>
            <a:endParaRPr lang="en-GB" dirty="0"/>
          </a:p>
          <a:p>
            <a:endParaRPr lang="en-GB" dirty="0"/>
          </a:p>
          <a:p>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728035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E16C9-B7F3-48DE-971C-C5A307A8F5FA}"/>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3" name="Title 2">
            <a:extLst>
              <a:ext uri="{FF2B5EF4-FFF2-40B4-BE49-F238E27FC236}">
                <a16:creationId xmlns:a16="http://schemas.microsoft.com/office/drawing/2014/main" id="{2F9BBD42-5194-4B95-B19E-FC33CFDADB55}"/>
              </a:ext>
            </a:extLst>
          </p:cNvPr>
          <p:cNvSpPr>
            <a:spLocks noGrp="1"/>
          </p:cNvSpPr>
          <p:nvPr>
            <p:ph type="title"/>
          </p:nvPr>
        </p:nvSpPr>
        <p:spPr/>
        <p:txBody>
          <a:bodyPr/>
          <a:lstStyle/>
          <a:p>
            <a:r>
              <a:rPr lang="en-GB" dirty="0"/>
              <a:t>Biosecurity group task</a:t>
            </a:r>
          </a:p>
        </p:txBody>
      </p:sp>
      <p:sp>
        <p:nvSpPr>
          <p:cNvPr id="4" name="Text Placeholder 3">
            <a:extLst>
              <a:ext uri="{FF2B5EF4-FFF2-40B4-BE49-F238E27FC236}">
                <a16:creationId xmlns:a16="http://schemas.microsoft.com/office/drawing/2014/main" id="{9850B979-D2C1-46DB-8BC9-D8112271D973}"/>
              </a:ext>
            </a:extLst>
          </p:cNvPr>
          <p:cNvSpPr>
            <a:spLocks noGrp="1"/>
          </p:cNvSpPr>
          <p:nvPr>
            <p:ph type="body" sz="quarter" idx="12"/>
          </p:nvPr>
        </p:nvSpPr>
        <p:spPr>
          <a:xfrm>
            <a:off x="234000" y="986400"/>
            <a:ext cx="8631840" cy="3601574"/>
          </a:xfrm>
        </p:spPr>
        <p:txBody>
          <a:bodyPr vert="horz" lIns="0" tIns="0" rIns="0" bIns="0" rtlCol="0" anchor="t">
            <a:noAutofit/>
          </a:bodyPr>
          <a:lstStyle/>
          <a:p>
            <a:endParaRPr lang="en-GB" dirty="0"/>
          </a:p>
          <a:p>
            <a:r>
              <a:rPr lang="en-GB" dirty="0"/>
              <a:t>Group 1: Dog kennels (dogs)</a:t>
            </a:r>
          </a:p>
          <a:p>
            <a:r>
              <a:rPr lang="en-GB" dirty="0"/>
              <a:t>Group 2: Farm park (focus on pigs)</a:t>
            </a:r>
          </a:p>
          <a:p>
            <a:r>
              <a:rPr lang="en-GB" dirty="0"/>
              <a:t>Group 3: Cattery (cats)</a:t>
            </a:r>
          </a:p>
          <a:p>
            <a:r>
              <a:rPr lang="en-GB" dirty="0"/>
              <a:t>Group 4: Bird park (birds)</a:t>
            </a:r>
          </a:p>
          <a:p>
            <a:endParaRPr lang="en-GB" dirty="0"/>
          </a:p>
          <a:p>
            <a:endParaRPr lang="en-GB" dirty="0"/>
          </a:p>
        </p:txBody>
      </p:sp>
      <p:sp>
        <p:nvSpPr>
          <p:cNvPr id="5" name="Footer Placeholder 4">
            <a:extLst>
              <a:ext uri="{FF2B5EF4-FFF2-40B4-BE49-F238E27FC236}">
                <a16:creationId xmlns:a16="http://schemas.microsoft.com/office/drawing/2014/main" id="{3DFEF01B-534C-4D06-8D7A-3D197BA157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28786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E16C9-B7F3-48DE-971C-C5A307A8F5FA}"/>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3" name="Title 2">
            <a:extLst>
              <a:ext uri="{FF2B5EF4-FFF2-40B4-BE49-F238E27FC236}">
                <a16:creationId xmlns:a16="http://schemas.microsoft.com/office/drawing/2014/main" id="{2F9BBD42-5194-4B95-B19E-FC33CFDADB55}"/>
              </a:ext>
            </a:extLst>
          </p:cNvPr>
          <p:cNvSpPr>
            <a:spLocks noGrp="1"/>
          </p:cNvSpPr>
          <p:nvPr>
            <p:ph type="title"/>
          </p:nvPr>
        </p:nvSpPr>
        <p:spPr/>
        <p:txBody>
          <a:bodyPr/>
          <a:lstStyle/>
          <a:p>
            <a:r>
              <a:rPr lang="en-GB" dirty="0"/>
              <a:t>Group task: Phase 1 (15 minutes)</a:t>
            </a:r>
          </a:p>
        </p:txBody>
      </p:sp>
      <p:sp>
        <p:nvSpPr>
          <p:cNvPr id="4" name="Text Placeholder 3">
            <a:extLst>
              <a:ext uri="{FF2B5EF4-FFF2-40B4-BE49-F238E27FC236}">
                <a16:creationId xmlns:a16="http://schemas.microsoft.com/office/drawing/2014/main" id="{9850B979-D2C1-46DB-8BC9-D8112271D973}"/>
              </a:ext>
            </a:extLst>
          </p:cNvPr>
          <p:cNvSpPr>
            <a:spLocks noGrp="1"/>
          </p:cNvSpPr>
          <p:nvPr>
            <p:ph type="body" sz="quarter" idx="12"/>
          </p:nvPr>
        </p:nvSpPr>
        <p:spPr>
          <a:xfrm>
            <a:off x="234000" y="986400"/>
            <a:ext cx="8631840" cy="3601574"/>
          </a:xfrm>
        </p:spPr>
        <p:txBody>
          <a:bodyPr vert="horz" lIns="0" tIns="0" rIns="0" bIns="0" rtlCol="0" anchor="t">
            <a:noAutofit/>
          </a:bodyPr>
          <a:lstStyle/>
          <a:p>
            <a:endParaRPr lang="en-GB" dirty="0"/>
          </a:p>
          <a:p>
            <a:r>
              <a:rPr lang="en-GB" dirty="0"/>
              <a:t>Research and complete the </a:t>
            </a:r>
            <a:r>
              <a:rPr lang="en-GB" dirty="0">
                <a:solidFill>
                  <a:srgbClr val="FF0000"/>
                </a:solidFill>
              </a:rPr>
              <a:t>first three columns only </a:t>
            </a:r>
            <a:r>
              <a:rPr lang="en-GB" dirty="0"/>
              <a:t>of the table:</a:t>
            </a:r>
            <a:br>
              <a:rPr lang="en-GB" dirty="0"/>
            </a:br>
            <a:endParaRPr lang="en-GB" dirty="0"/>
          </a:p>
          <a:p>
            <a:pPr marL="269875" lvl="1" indent="-269875"/>
            <a:r>
              <a:rPr lang="en-GB" dirty="0">
                <a:solidFill>
                  <a:srgbClr val="000000"/>
                </a:solidFill>
              </a:rPr>
              <a:t>Name of disease (common diseases in that species).</a:t>
            </a:r>
            <a:br>
              <a:rPr lang="en-GB" dirty="0">
                <a:solidFill>
                  <a:srgbClr val="000000"/>
                </a:solidFill>
              </a:rPr>
            </a:br>
            <a:endParaRPr lang="en-GB" dirty="0">
              <a:solidFill>
                <a:srgbClr val="000000"/>
              </a:solidFill>
              <a:cs typeface="Arial"/>
            </a:endParaRPr>
          </a:p>
          <a:p>
            <a:pPr marL="269875" lvl="1" indent="-269875"/>
            <a:r>
              <a:rPr lang="en-GB" dirty="0">
                <a:solidFill>
                  <a:srgbClr val="000000"/>
                </a:solidFill>
              </a:rPr>
              <a:t>Transmission details (infectious, contagious, zoonotic, notifiable).</a:t>
            </a:r>
            <a:br>
              <a:rPr lang="en-GB" dirty="0">
                <a:solidFill>
                  <a:srgbClr val="000000"/>
                </a:solidFill>
              </a:rPr>
            </a:br>
            <a:endParaRPr lang="en-GB" dirty="0">
              <a:solidFill>
                <a:srgbClr val="000000"/>
              </a:solidFill>
              <a:cs typeface="Arial"/>
            </a:endParaRPr>
          </a:p>
          <a:p>
            <a:pPr marL="269875" lvl="1" indent="-269875"/>
            <a:r>
              <a:rPr lang="en-GB" dirty="0">
                <a:solidFill>
                  <a:srgbClr val="000000"/>
                </a:solidFill>
              </a:rPr>
              <a:t>Transmission mode.</a:t>
            </a:r>
            <a:endParaRPr lang="en-GB" dirty="0">
              <a:solidFill>
                <a:srgbClr val="000000"/>
              </a:solidFill>
              <a:cs typeface="Arial"/>
            </a:endParaRPr>
          </a:p>
          <a:p>
            <a:endParaRPr lang="en-GB" dirty="0"/>
          </a:p>
          <a:p>
            <a:endParaRPr lang="en-GB" dirty="0"/>
          </a:p>
        </p:txBody>
      </p:sp>
      <p:sp>
        <p:nvSpPr>
          <p:cNvPr id="5" name="Footer Placeholder 4">
            <a:extLst>
              <a:ext uri="{FF2B5EF4-FFF2-40B4-BE49-F238E27FC236}">
                <a16:creationId xmlns:a16="http://schemas.microsoft.com/office/drawing/2014/main" id="{3DFEF01B-534C-4D06-8D7A-3D197BA157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63592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E16C9-B7F3-48DE-971C-C5A307A8F5FA}"/>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3" name="Title 2">
            <a:extLst>
              <a:ext uri="{FF2B5EF4-FFF2-40B4-BE49-F238E27FC236}">
                <a16:creationId xmlns:a16="http://schemas.microsoft.com/office/drawing/2014/main" id="{2F9BBD42-5194-4B95-B19E-FC33CFDADB55}"/>
              </a:ext>
            </a:extLst>
          </p:cNvPr>
          <p:cNvSpPr>
            <a:spLocks noGrp="1"/>
          </p:cNvSpPr>
          <p:nvPr>
            <p:ph type="title"/>
          </p:nvPr>
        </p:nvSpPr>
        <p:spPr/>
        <p:txBody>
          <a:bodyPr/>
          <a:lstStyle/>
          <a:p>
            <a:r>
              <a:rPr lang="en-GB" dirty="0"/>
              <a:t>Group task: Phase 2 (15 minutes)</a:t>
            </a:r>
          </a:p>
        </p:txBody>
      </p:sp>
      <p:sp>
        <p:nvSpPr>
          <p:cNvPr id="4" name="Text Placeholder 3">
            <a:extLst>
              <a:ext uri="{FF2B5EF4-FFF2-40B4-BE49-F238E27FC236}">
                <a16:creationId xmlns:a16="http://schemas.microsoft.com/office/drawing/2014/main" id="{9850B979-D2C1-46DB-8BC9-D8112271D973}"/>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Swap sheets:</a:t>
            </a:r>
          </a:p>
          <a:p>
            <a:r>
              <a:rPr lang="en-GB" dirty="0"/>
              <a:t>Group 1: Bird park (birds)</a:t>
            </a:r>
          </a:p>
          <a:p>
            <a:r>
              <a:rPr lang="en-GB" dirty="0"/>
              <a:t>Group 2: Dog kennels (dogs)</a:t>
            </a:r>
          </a:p>
          <a:p>
            <a:r>
              <a:rPr lang="en-GB" dirty="0"/>
              <a:t>Group 3: Farm park (focus on pigs)</a:t>
            </a:r>
          </a:p>
          <a:p>
            <a:r>
              <a:rPr lang="en-GB" dirty="0"/>
              <a:t>Group 4: Cattery (cats)</a:t>
            </a:r>
          </a:p>
          <a:p>
            <a:endParaRPr lang="en-GB" dirty="0"/>
          </a:p>
          <a:p>
            <a:r>
              <a:rPr lang="en-GB" dirty="0"/>
              <a:t>Research and add information to </a:t>
            </a:r>
            <a:r>
              <a:rPr lang="en-GB" dirty="0">
                <a:solidFill>
                  <a:srgbClr val="FF0000"/>
                </a:solidFill>
              </a:rPr>
              <a:t>columns four and five</a:t>
            </a:r>
            <a:r>
              <a:rPr lang="en-GB" dirty="0"/>
              <a:t>:</a:t>
            </a:r>
            <a:r>
              <a:rPr lang="en-GB" b="1" dirty="0">
                <a:solidFill>
                  <a:srgbClr val="FF0000"/>
                </a:solidFill>
              </a:rPr>
              <a:t> </a:t>
            </a:r>
            <a:endParaRPr lang="en-GB" dirty="0"/>
          </a:p>
          <a:p>
            <a:pPr marL="269875" lvl="1" indent="-269875"/>
            <a:r>
              <a:rPr lang="en-GB" dirty="0">
                <a:solidFill>
                  <a:srgbClr val="000000"/>
                </a:solidFill>
              </a:rPr>
              <a:t>Prevention (biosecurity, vaccination, anything else?)</a:t>
            </a:r>
            <a:endParaRPr lang="en-GB" dirty="0">
              <a:solidFill>
                <a:srgbClr val="000000"/>
              </a:solidFill>
              <a:cs typeface="Arial"/>
            </a:endParaRPr>
          </a:p>
          <a:p>
            <a:pPr marL="269875" lvl="1" indent="-269875"/>
            <a:r>
              <a:rPr lang="en-GB" dirty="0">
                <a:solidFill>
                  <a:srgbClr val="000000"/>
                </a:solidFill>
              </a:rPr>
              <a:t>Biosecurity measures</a:t>
            </a:r>
            <a:endParaRPr lang="en-GB" dirty="0">
              <a:solidFill>
                <a:srgbClr val="000000"/>
              </a:solidFill>
              <a:cs typeface="Arial"/>
            </a:endParaRPr>
          </a:p>
          <a:p>
            <a:endParaRPr lang="en-GB" dirty="0"/>
          </a:p>
          <a:p>
            <a:endParaRPr lang="en-GB" dirty="0"/>
          </a:p>
        </p:txBody>
      </p:sp>
      <p:sp>
        <p:nvSpPr>
          <p:cNvPr id="5" name="Footer Placeholder 4">
            <a:extLst>
              <a:ext uri="{FF2B5EF4-FFF2-40B4-BE49-F238E27FC236}">
                <a16:creationId xmlns:a16="http://schemas.microsoft.com/office/drawing/2014/main" id="{3DFEF01B-534C-4D06-8D7A-3D197BA157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69539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E16C9-B7F3-48DE-971C-C5A307A8F5FA}"/>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3" name="Title 2">
            <a:extLst>
              <a:ext uri="{FF2B5EF4-FFF2-40B4-BE49-F238E27FC236}">
                <a16:creationId xmlns:a16="http://schemas.microsoft.com/office/drawing/2014/main" id="{2F9BBD42-5194-4B95-B19E-FC33CFDADB55}"/>
              </a:ext>
            </a:extLst>
          </p:cNvPr>
          <p:cNvSpPr>
            <a:spLocks noGrp="1"/>
          </p:cNvSpPr>
          <p:nvPr>
            <p:ph type="title"/>
          </p:nvPr>
        </p:nvSpPr>
        <p:spPr/>
        <p:txBody>
          <a:bodyPr/>
          <a:lstStyle/>
          <a:p>
            <a:r>
              <a:rPr lang="en-GB" dirty="0"/>
              <a:t>Group task: Phase 3 (10 minutes)</a:t>
            </a:r>
          </a:p>
        </p:txBody>
      </p:sp>
      <p:sp>
        <p:nvSpPr>
          <p:cNvPr id="4" name="Text Placeholder 3">
            <a:extLst>
              <a:ext uri="{FF2B5EF4-FFF2-40B4-BE49-F238E27FC236}">
                <a16:creationId xmlns:a16="http://schemas.microsoft.com/office/drawing/2014/main" id="{9850B979-D2C1-46DB-8BC9-D8112271D973}"/>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Swap sheets:</a:t>
            </a:r>
          </a:p>
          <a:p>
            <a:r>
              <a:rPr lang="en-GB" dirty="0"/>
              <a:t>Group 1: Cattery (cats)</a:t>
            </a:r>
          </a:p>
          <a:p>
            <a:r>
              <a:rPr lang="en-GB" dirty="0"/>
              <a:t>Group 2: Bird park (birds)</a:t>
            </a:r>
          </a:p>
          <a:p>
            <a:r>
              <a:rPr lang="en-GB" dirty="0"/>
              <a:t>Group 3: Dog kennels (dogs)</a:t>
            </a:r>
          </a:p>
          <a:p>
            <a:r>
              <a:rPr lang="en-GB" dirty="0"/>
              <a:t>Group 4: Farm park (focus on pigs)</a:t>
            </a:r>
          </a:p>
          <a:p>
            <a:endParaRPr lang="en-GB" dirty="0"/>
          </a:p>
          <a:p>
            <a:r>
              <a:rPr lang="en-GB" dirty="0"/>
              <a:t>Evaluate your peers’ suggestions for biosecurity measures for each disease. Will the measures work effectively? Would you add or change anything?</a:t>
            </a:r>
            <a:endParaRPr lang="en-GB" dirty="0">
              <a:solidFill>
                <a:srgbClr val="000000"/>
              </a:solidFill>
            </a:endParaRPr>
          </a:p>
          <a:p>
            <a:endParaRPr lang="en-GB" dirty="0"/>
          </a:p>
          <a:p>
            <a:endParaRPr lang="en-GB" dirty="0"/>
          </a:p>
        </p:txBody>
      </p:sp>
      <p:sp>
        <p:nvSpPr>
          <p:cNvPr id="5" name="Footer Placeholder 4">
            <a:extLst>
              <a:ext uri="{FF2B5EF4-FFF2-40B4-BE49-F238E27FC236}">
                <a16:creationId xmlns:a16="http://schemas.microsoft.com/office/drawing/2014/main" id="{3DFEF01B-534C-4D06-8D7A-3D197BA157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19706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C0A84-45D5-4E88-9D0F-F4DDCBB87547}"/>
              </a:ext>
            </a:extLst>
          </p:cNvPr>
          <p:cNvSpPr>
            <a:spLocks noGrp="1"/>
          </p:cNvSpPr>
          <p:nvPr>
            <p:ph type="sldNum" sz="quarter" idx="11"/>
          </p:nvPr>
        </p:nvSpPr>
        <p:spPr/>
        <p:txBody>
          <a:bodyPr/>
          <a:lstStyle/>
          <a:p>
            <a:fld id="{DA2C159E-F13C-4A85-9A41-E7669D3E0D70}" type="slidenum">
              <a:rPr lang="en-GB" smtClean="0"/>
              <a:pPr/>
              <a:t>48</a:t>
            </a:fld>
            <a:endParaRPr lang="en-GB"/>
          </a:p>
        </p:txBody>
      </p:sp>
      <p:sp>
        <p:nvSpPr>
          <p:cNvPr id="3" name="Title 2">
            <a:extLst>
              <a:ext uri="{FF2B5EF4-FFF2-40B4-BE49-F238E27FC236}">
                <a16:creationId xmlns:a16="http://schemas.microsoft.com/office/drawing/2014/main" id="{DA9D1E36-64CB-4A03-B986-EC47A42C5C4C}"/>
              </a:ext>
            </a:extLst>
          </p:cNvPr>
          <p:cNvSpPr>
            <a:spLocks noGrp="1"/>
          </p:cNvSpPr>
          <p:nvPr>
            <p:ph type="title"/>
          </p:nvPr>
        </p:nvSpPr>
        <p:spPr/>
        <p:txBody>
          <a:bodyPr>
            <a:normAutofit/>
          </a:bodyPr>
          <a:lstStyle/>
          <a:p>
            <a:r>
              <a:rPr lang="en-GB" dirty="0"/>
              <a:t>True (stand up) or false (sit down)</a:t>
            </a:r>
          </a:p>
        </p:txBody>
      </p:sp>
      <p:sp>
        <p:nvSpPr>
          <p:cNvPr id="4" name="Text Placeholder 3">
            <a:extLst>
              <a:ext uri="{FF2B5EF4-FFF2-40B4-BE49-F238E27FC236}">
                <a16:creationId xmlns:a16="http://schemas.microsoft.com/office/drawing/2014/main" id="{A7173CEF-1922-42E2-9304-2B84F426B6CA}"/>
              </a:ext>
            </a:extLst>
          </p:cNvPr>
          <p:cNvSpPr>
            <a:spLocks noGrp="1"/>
          </p:cNvSpPr>
          <p:nvPr>
            <p:ph type="body" sz="quarter" idx="12"/>
          </p:nvPr>
        </p:nvSpPr>
        <p:spPr>
          <a:xfrm>
            <a:off x="234000" y="1059582"/>
            <a:ext cx="8436513" cy="3528392"/>
          </a:xfrm>
        </p:spPr>
        <p:txBody>
          <a:bodyPr vert="horz" lIns="0" tIns="0" rIns="0" bIns="0" rtlCol="0" anchor="t">
            <a:noAutofit/>
          </a:bodyPr>
          <a:lstStyle/>
          <a:p>
            <a:pPr marL="457200" indent="-457200">
              <a:buFont typeface="+mj-lt"/>
              <a:buAutoNum type="arabicPeriod"/>
            </a:pPr>
            <a:r>
              <a:rPr lang="en-GB" dirty="0"/>
              <a:t>Biosecurity refers to the way in which a disease passes between animals.</a:t>
            </a:r>
          </a:p>
          <a:p>
            <a:pPr marL="457200" indent="-457200">
              <a:buFont typeface="+mj-lt"/>
              <a:buAutoNum type="arabicPeriod"/>
            </a:pPr>
            <a:r>
              <a:rPr lang="en-GB" dirty="0"/>
              <a:t>A zoonotic disease is a disease which can pass from animal to human.</a:t>
            </a:r>
          </a:p>
          <a:p>
            <a:pPr marL="457200" indent="-457200">
              <a:buFont typeface="+mj-lt"/>
              <a:buAutoNum type="arabicPeriod"/>
            </a:pPr>
            <a:r>
              <a:rPr lang="en-GB" dirty="0"/>
              <a:t>Wearing a face mask will prevent the spread of avian influenza between birds.</a:t>
            </a:r>
          </a:p>
          <a:p>
            <a:pPr marL="457200" indent="-457200">
              <a:buFont typeface="+mj-lt"/>
              <a:buAutoNum type="arabicPeriod"/>
            </a:pPr>
            <a:r>
              <a:rPr lang="en-GB" dirty="0"/>
              <a:t>A fomite is an inanimate object which can transmit disease between individuals.</a:t>
            </a:r>
          </a:p>
          <a:p>
            <a:pPr marL="457200" indent="-457200">
              <a:buFont typeface="+mj-lt"/>
              <a:buAutoNum type="arabicPeriod"/>
            </a:pPr>
            <a:r>
              <a:rPr lang="en-GB" dirty="0"/>
              <a:t>Canine parvovirus is an example of a notifiable disease.</a:t>
            </a:r>
          </a:p>
          <a:p>
            <a:pPr marL="457200" indent="-457200">
              <a:buFont typeface="+mj-lt"/>
              <a:buAutoNum type="arabicPeriod"/>
            </a:pPr>
            <a:endParaRPr lang="en-GB" dirty="0"/>
          </a:p>
          <a:p>
            <a:pPr marL="457200" indent="-457200">
              <a:buFont typeface="+mj-lt"/>
              <a:buAutoNum type="arabicPeriod"/>
            </a:pPr>
            <a:endParaRPr lang="en-GB" dirty="0"/>
          </a:p>
        </p:txBody>
      </p:sp>
      <p:sp>
        <p:nvSpPr>
          <p:cNvPr id="5" name="Footer Placeholder 4">
            <a:extLst>
              <a:ext uri="{FF2B5EF4-FFF2-40B4-BE49-F238E27FC236}">
                <a16:creationId xmlns:a16="http://schemas.microsoft.com/office/drawing/2014/main" id="{949AA566-928F-4F78-9D52-A5F67346D5B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34288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C0A84-45D5-4E88-9D0F-F4DDCBB87547}"/>
              </a:ext>
            </a:extLst>
          </p:cNvPr>
          <p:cNvSpPr>
            <a:spLocks noGrp="1"/>
          </p:cNvSpPr>
          <p:nvPr>
            <p:ph type="sldNum" sz="quarter" idx="11"/>
          </p:nvPr>
        </p:nvSpPr>
        <p:spPr/>
        <p:txBody>
          <a:bodyPr/>
          <a:lstStyle/>
          <a:p>
            <a:fld id="{DA2C159E-F13C-4A85-9A41-E7669D3E0D70}" type="slidenum">
              <a:rPr lang="en-GB" smtClean="0"/>
              <a:pPr/>
              <a:t>49</a:t>
            </a:fld>
            <a:endParaRPr lang="en-GB"/>
          </a:p>
        </p:txBody>
      </p:sp>
      <p:sp>
        <p:nvSpPr>
          <p:cNvPr id="3" name="Title 2">
            <a:extLst>
              <a:ext uri="{FF2B5EF4-FFF2-40B4-BE49-F238E27FC236}">
                <a16:creationId xmlns:a16="http://schemas.microsoft.com/office/drawing/2014/main" id="{DA9D1E36-64CB-4A03-B986-EC47A42C5C4C}"/>
              </a:ext>
            </a:extLst>
          </p:cNvPr>
          <p:cNvSpPr>
            <a:spLocks noGrp="1"/>
          </p:cNvSpPr>
          <p:nvPr>
            <p:ph type="title"/>
          </p:nvPr>
        </p:nvSpPr>
        <p:spPr>
          <a:xfrm>
            <a:off x="232950" y="249900"/>
            <a:ext cx="8911050" cy="699425"/>
          </a:xfrm>
        </p:spPr>
        <p:txBody>
          <a:bodyPr>
            <a:noAutofit/>
          </a:bodyPr>
          <a:lstStyle/>
          <a:p>
            <a:r>
              <a:rPr lang="en-GB" dirty="0"/>
              <a:t>True (stand up) or false (sit down) (cont.)</a:t>
            </a:r>
          </a:p>
        </p:txBody>
      </p:sp>
      <p:sp>
        <p:nvSpPr>
          <p:cNvPr id="4" name="Text Placeholder 3">
            <a:extLst>
              <a:ext uri="{FF2B5EF4-FFF2-40B4-BE49-F238E27FC236}">
                <a16:creationId xmlns:a16="http://schemas.microsoft.com/office/drawing/2014/main" id="{A7173CEF-1922-42E2-9304-2B84F426B6CA}"/>
              </a:ext>
            </a:extLst>
          </p:cNvPr>
          <p:cNvSpPr>
            <a:spLocks noGrp="1"/>
          </p:cNvSpPr>
          <p:nvPr>
            <p:ph type="body" sz="quarter" idx="12"/>
          </p:nvPr>
        </p:nvSpPr>
        <p:spPr>
          <a:xfrm>
            <a:off x="234000" y="1133856"/>
            <a:ext cx="8004744" cy="3454118"/>
          </a:xfrm>
        </p:spPr>
        <p:txBody>
          <a:bodyPr vert="horz" lIns="0" tIns="0" rIns="0" bIns="0" rtlCol="0" anchor="t">
            <a:noAutofit/>
          </a:bodyPr>
          <a:lstStyle/>
          <a:p>
            <a:pPr marL="457200" indent="-457200">
              <a:buFont typeface="+mj-lt"/>
              <a:buAutoNum type="arabicPeriod" startAt="6"/>
            </a:pPr>
            <a:r>
              <a:rPr lang="en-GB" dirty="0"/>
              <a:t>A zoonotic disease must be reported to the Animal and Plant Health Agency (APHA).</a:t>
            </a:r>
          </a:p>
          <a:p>
            <a:pPr marL="457200" indent="-457200">
              <a:buFont typeface="+mj-lt"/>
              <a:buAutoNum type="arabicPeriod" startAt="6"/>
            </a:pPr>
            <a:r>
              <a:rPr lang="en-GB" dirty="0"/>
              <a:t>An infectious disease is always contagious.</a:t>
            </a:r>
          </a:p>
          <a:p>
            <a:pPr marL="457200" indent="-457200">
              <a:buFont typeface="+mj-lt"/>
              <a:buAutoNum type="arabicPeriod" startAt="6"/>
            </a:pPr>
            <a:r>
              <a:rPr lang="en-GB" dirty="0"/>
              <a:t>Isolation facilities should be located at the front of the facility and serviced before other animals as these animals are ill.</a:t>
            </a:r>
          </a:p>
          <a:p>
            <a:pPr marL="457200" indent="-457200">
              <a:buFont typeface="+mj-lt"/>
              <a:buAutoNum type="arabicPeriod" startAt="6"/>
            </a:pPr>
            <a:r>
              <a:rPr lang="en-GB" dirty="0"/>
              <a:t>A double door or airlock system facilitates good biosecurity.</a:t>
            </a:r>
          </a:p>
          <a:p>
            <a:pPr marL="457200" indent="-457200">
              <a:buFont typeface="+mj-lt"/>
              <a:buAutoNum type="arabicPeriod" startAt="6"/>
            </a:pPr>
            <a:r>
              <a:rPr lang="en-GB" dirty="0"/>
              <a:t>Avian influenza is a notifiable disease.</a:t>
            </a:r>
          </a:p>
          <a:p>
            <a:pPr marL="457200" indent="-457200">
              <a:buFont typeface="+mj-lt"/>
              <a:buAutoNum type="arabicPeriod" startAt="6"/>
            </a:pPr>
            <a:endParaRPr lang="en-GB" dirty="0"/>
          </a:p>
          <a:p>
            <a:pPr marL="457200" indent="-457200">
              <a:buFont typeface="+mj-lt"/>
              <a:buAutoNum type="arabicPeriod" startAt="6"/>
            </a:pPr>
            <a:endParaRPr lang="en-GB" dirty="0"/>
          </a:p>
          <a:p>
            <a:pPr marL="457200" indent="-457200">
              <a:buFont typeface="+mj-lt"/>
              <a:buAutoNum type="arabicPeriod" startAt="6"/>
            </a:pPr>
            <a:endParaRPr lang="en-GB" dirty="0"/>
          </a:p>
          <a:p>
            <a:pPr marL="457200" indent="-457200">
              <a:buFont typeface="+mj-lt"/>
              <a:buAutoNum type="arabicPeriod" startAt="6"/>
            </a:pPr>
            <a:endParaRPr lang="en-GB" dirty="0"/>
          </a:p>
        </p:txBody>
      </p:sp>
      <p:sp>
        <p:nvSpPr>
          <p:cNvPr id="5" name="Footer Placeholder 4">
            <a:extLst>
              <a:ext uri="{FF2B5EF4-FFF2-40B4-BE49-F238E27FC236}">
                <a16:creationId xmlns:a16="http://schemas.microsoft.com/office/drawing/2014/main" id="{949AA566-928F-4F78-9D52-A5F67346D5B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277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5</a:t>
            </a:fld>
            <a:endParaRPr lang="en-GB"/>
          </a:p>
        </p:txBody>
      </p:sp>
      <p:sp>
        <p:nvSpPr>
          <p:cNvPr id="3" name="Title 2"/>
          <p:cNvSpPr>
            <a:spLocks noGrp="1"/>
          </p:cNvSpPr>
          <p:nvPr>
            <p:ph type="title"/>
          </p:nvPr>
        </p:nvSpPr>
        <p:spPr/>
        <p:txBody>
          <a:bodyPr/>
          <a:lstStyle/>
          <a:p>
            <a:r>
              <a:rPr lang="en-GB" dirty="0"/>
              <a:t>Key components	</a:t>
            </a:r>
          </a:p>
        </p:txBody>
      </p:sp>
      <p:sp>
        <p:nvSpPr>
          <p:cNvPr id="4" name="Text Placeholder 3"/>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t>Pay attention.</a:t>
            </a:r>
          </a:p>
          <a:p>
            <a:pPr marL="342900" indent="-342900">
              <a:buFont typeface="Arial" panose="020B0604020202020204" pitchFamily="34" charset="0"/>
              <a:buChar char="–"/>
            </a:pPr>
            <a:r>
              <a:rPr lang="en-GB" dirty="0"/>
              <a:t>Show you are listening.</a:t>
            </a:r>
            <a:endParaRPr lang="en-GB" dirty="0">
              <a:cs typeface="Arial"/>
            </a:endParaRPr>
          </a:p>
          <a:p>
            <a:pPr marL="342900" indent="-342900">
              <a:buFont typeface="Arial" panose="020B0604020202020204" pitchFamily="34" charset="0"/>
              <a:buChar char="–"/>
            </a:pPr>
            <a:r>
              <a:rPr lang="en-GB" dirty="0"/>
              <a:t>Provide feedback.</a:t>
            </a:r>
            <a:endParaRPr lang="en-GB" dirty="0">
              <a:cs typeface="Arial"/>
            </a:endParaRPr>
          </a:p>
          <a:p>
            <a:pPr marL="342900" indent="-342900">
              <a:buFont typeface="Arial" panose="020B0604020202020204" pitchFamily="34" charset="0"/>
              <a:buChar char="–"/>
            </a:pPr>
            <a:r>
              <a:rPr lang="en-GB" dirty="0"/>
              <a:t>Defer judgement.</a:t>
            </a:r>
            <a:endParaRPr lang="en-GB" dirty="0">
              <a:cs typeface="Arial"/>
            </a:endParaRPr>
          </a:p>
          <a:p>
            <a:pPr marL="342900" indent="-342900">
              <a:buFont typeface="Arial" panose="020B0604020202020204" pitchFamily="34" charset="0"/>
              <a:buChar char="–"/>
            </a:pPr>
            <a:r>
              <a:rPr lang="en-GB" dirty="0"/>
              <a:t>Respond appropriately.</a:t>
            </a:r>
            <a:endParaRPr lang="en-GB" dirty="0">
              <a:cs typeface="Arial"/>
            </a:endParaRPr>
          </a:p>
          <a:p>
            <a:endParaRPr lang="en-GB" dirty="0"/>
          </a:p>
          <a:p>
            <a:r>
              <a:rPr lang="en-GB" dirty="0"/>
              <a:t>Tips:</a:t>
            </a:r>
            <a:endParaRPr lang="en-GB" dirty="0">
              <a:cs typeface="Arial"/>
            </a:endParaRPr>
          </a:p>
          <a:p>
            <a:pPr marL="342900" indent="-342900">
              <a:buFont typeface="Arial" panose="020B0604020202020204" pitchFamily="34" charset="0"/>
              <a:buChar char="–"/>
            </a:pPr>
            <a:r>
              <a:rPr lang="en-GB" dirty="0"/>
              <a:t>Practise empathy.</a:t>
            </a:r>
            <a:endParaRPr lang="en-GB" dirty="0">
              <a:cs typeface="Arial"/>
            </a:endParaRPr>
          </a:p>
          <a:p>
            <a:pPr marL="342900" indent="-342900">
              <a:buFont typeface="Arial" panose="020B0604020202020204" pitchFamily="34" charset="0"/>
              <a:buChar char="–"/>
            </a:pPr>
            <a:r>
              <a:rPr lang="en-GB" dirty="0"/>
              <a:t>Be patient.</a:t>
            </a:r>
            <a:endParaRPr lang="en-GB" dirty="0">
              <a:cs typeface="Arial"/>
            </a:endParaRPr>
          </a:p>
          <a:p>
            <a:pPr marL="342900" indent="-342900">
              <a:buFont typeface="Arial" panose="020B0604020202020204" pitchFamily="34" charset="0"/>
              <a:buChar char="–"/>
            </a:pPr>
            <a:r>
              <a:rPr lang="en-GB" dirty="0"/>
              <a:t>Ask open-ended questions.</a:t>
            </a:r>
            <a:endParaRPr lang="en-GB" dirty="0">
              <a:cs typeface="Arial"/>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59351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US" dirty="0" err="1"/>
              <a:t>Analyse</a:t>
            </a:r>
            <a:r>
              <a:rPr lang="en-US" dirty="0"/>
              <a:t> case studies (to apply learning around the five needs and biosecurity)</a:t>
            </a:r>
          </a:p>
        </p:txBody>
      </p:sp>
    </p:spTree>
    <p:extLst>
      <p:ext uri="{BB962C8B-B14F-4D97-AF65-F5344CB8AC3E}">
        <p14:creationId xmlns:p14="http://schemas.microsoft.com/office/powerpoint/2010/main" val="2139790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51</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Knowledge recap</a:t>
            </a:r>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a:lnSpc>
                <a:spcPct val="100000"/>
              </a:lnSpc>
            </a:pPr>
            <a:r>
              <a:rPr lang="en-GB" dirty="0"/>
              <a:t>In pairs: </a:t>
            </a:r>
          </a:p>
          <a:p>
            <a:pPr>
              <a:lnSpc>
                <a:spcPct val="100000"/>
              </a:lnSpc>
            </a:pPr>
            <a:endParaRPr lang="en-GB" dirty="0"/>
          </a:p>
          <a:p>
            <a:pPr marL="457200" indent="-457200">
              <a:lnSpc>
                <a:spcPct val="100000"/>
              </a:lnSpc>
              <a:buFont typeface="Arial" panose="020B0604020202020204" pitchFamily="34" charset="0"/>
              <a:buChar char="–"/>
            </a:pPr>
            <a:r>
              <a:rPr lang="en-GB" sz="2400" dirty="0"/>
              <a:t>Partner A explain the term biosecurity</a:t>
            </a:r>
            <a:r>
              <a:rPr lang="en-GB" dirty="0"/>
              <a:t>.</a:t>
            </a:r>
            <a:endParaRPr lang="en-GB" sz="2400" dirty="0"/>
          </a:p>
          <a:p>
            <a:pPr marL="457200" indent="-457200">
              <a:lnSpc>
                <a:spcPct val="100000"/>
              </a:lnSpc>
              <a:buFont typeface="Arial" panose="020B0604020202020204" pitchFamily="34" charset="0"/>
              <a:buChar char="–"/>
            </a:pPr>
            <a:r>
              <a:rPr lang="en-GB" dirty="0"/>
              <a:t>Partner B explain three modes of disease transmission.</a:t>
            </a:r>
          </a:p>
          <a:p>
            <a:pPr marL="457200" indent="-457200">
              <a:lnSpc>
                <a:spcPct val="100000"/>
              </a:lnSpc>
              <a:buFont typeface="Arial" panose="020B0604020202020204" pitchFamily="34" charset="0"/>
              <a:buChar char="–"/>
            </a:pPr>
            <a:r>
              <a:rPr lang="en-GB" dirty="0"/>
              <a:t>Partner A explain the term zoonotic disease.</a:t>
            </a:r>
          </a:p>
          <a:p>
            <a:pPr marL="457200" indent="-457200">
              <a:lnSpc>
                <a:spcPct val="100000"/>
              </a:lnSpc>
              <a:buFont typeface="Arial" panose="020B0604020202020204" pitchFamily="34" charset="0"/>
              <a:buChar char="–"/>
            </a:pPr>
            <a:r>
              <a:rPr lang="en-GB" dirty="0"/>
              <a:t>Partner B explain what a notifiable disease is.</a:t>
            </a:r>
          </a:p>
          <a:p>
            <a:pPr>
              <a:lnSpc>
                <a:spcPct val="100000"/>
              </a:lnSpc>
            </a:pPr>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149310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52</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Session outline</a:t>
            </a:r>
          </a:p>
        </p:txBody>
      </p:sp>
      <p:sp>
        <p:nvSpPr>
          <p:cNvPr id="5" name="Text Placeholder 4"/>
          <p:cNvSpPr>
            <a:spLocks noGrp="1"/>
          </p:cNvSpPr>
          <p:nvPr>
            <p:ph type="body" sz="quarter" idx="12"/>
          </p:nvPr>
        </p:nvSpPr>
        <p:spPr/>
        <p:txBody>
          <a:bodyPr vert="horz" lIns="0" tIns="0" rIns="0" bIns="0" rtlCol="0" anchor="t">
            <a:noAutofit/>
          </a:bodyPr>
          <a:lstStyle/>
          <a:p>
            <a:pPr>
              <a:lnSpc>
                <a:spcPct val="100000"/>
              </a:lnSpc>
            </a:pPr>
            <a:endParaRPr lang="en-GB" dirty="0"/>
          </a:p>
          <a:p>
            <a:pPr marL="342900" indent="-342900">
              <a:buFont typeface="Arial" panose="020B0604020202020204" pitchFamily="34" charset="0"/>
              <a:buChar char="–"/>
            </a:pPr>
            <a:r>
              <a:rPr lang="en-GB" dirty="0"/>
              <a:t>Considering biosecurity and disease prevention in enclosure design.</a:t>
            </a:r>
          </a:p>
          <a:p>
            <a:pPr marL="342900" indent="-342900">
              <a:buFont typeface="Arial" panose="020B0604020202020204" pitchFamily="34" charset="0"/>
              <a:buChar char="–"/>
            </a:pPr>
            <a:r>
              <a:rPr lang="en-GB" dirty="0"/>
              <a:t>Analysing potential conflict between the five animal needs and biosecurity measures.</a:t>
            </a:r>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939294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53</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Biosecurity and enclosure design</a:t>
            </a:r>
          </a:p>
        </p:txBody>
      </p:sp>
      <p:sp>
        <p:nvSpPr>
          <p:cNvPr id="5" name="Text Placeholder 4"/>
          <p:cNvSpPr>
            <a:spLocks noGrp="1"/>
          </p:cNvSpPr>
          <p:nvPr>
            <p:ph type="body" sz="quarter" idx="12"/>
          </p:nvPr>
        </p:nvSpPr>
        <p:spPr>
          <a:xfrm>
            <a:off x="234001" y="1226634"/>
            <a:ext cx="7371132" cy="3361340"/>
          </a:xfrm>
        </p:spPr>
        <p:txBody>
          <a:bodyPr/>
          <a:lstStyle/>
          <a:p>
            <a:pPr>
              <a:lnSpc>
                <a:spcPct val="100000"/>
              </a:lnSpc>
            </a:pPr>
            <a:r>
              <a:rPr lang="en-GB" sz="2400" dirty="0"/>
              <a:t>In your pairs, create a mind map of enclosure features that will have an impact on biosecurity measures.</a:t>
            </a:r>
          </a:p>
          <a:p>
            <a:pPr>
              <a:lnSpc>
                <a:spcPct val="100000"/>
              </a:lnSpc>
            </a:pPr>
            <a:endParaRPr lang="en-GB" dirty="0"/>
          </a:p>
          <a:p>
            <a:pPr>
              <a:lnSpc>
                <a:spcPct val="100000"/>
              </a:lnSpc>
            </a:pPr>
            <a:r>
              <a:rPr lang="en-GB" dirty="0"/>
              <a:t>Add one of the features from your mind map to </a:t>
            </a:r>
            <a:br>
              <a:rPr lang="en-GB" dirty="0"/>
            </a:br>
            <a:r>
              <a:rPr lang="en-GB" dirty="0"/>
              <a:t>the whiteboard.</a:t>
            </a:r>
            <a:br>
              <a:rPr lang="en-GB" dirty="0"/>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935281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54</a:t>
            </a:fld>
            <a:endParaRPr lang="en-GB"/>
          </a:p>
        </p:txBody>
      </p:sp>
      <p:sp>
        <p:nvSpPr>
          <p:cNvPr id="12" name="Title 11"/>
          <p:cNvSpPr>
            <a:spLocks noGrp="1"/>
          </p:cNvSpPr>
          <p:nvPr>
            <p:ph type="title"/>
          </p:nvPr>
        </p:nvSpPr>
        <p:spPr>
          <a:xfrm>
            <a:off x="232950" y="249900"/>
            <a:ext cx="8437563" cy="1241730"/>
          </a:xfrm>
        </p:spPr>
        <p:txBody>
          <a:bodyPr>
            <a:normAutofit/>
          </a:bodyPr>
          <a:lstStyle/>
          <a:p>
            <a:pPr>
              <a:lnSpc>
                <a:spcPct val="100000"/>
              </a:lnSpc>
            </a:pPr>
            <a:r>
              <a:rPr lang="en-GB" sz="3600" dirty="0"/>
              <a:t>Biosecurity measures and </a:t>
            </a:r>
            <a:br>
              <a:rPr lang="en-GB" sz="3600" dirty="0"/>
            </a:br>
            <a:r>
              <a:rPr lang="en-GB" sz="3600" dirty="0"/>
              <a:t>the five animal needs</a:t>
            </a:r>
          </a:p>
        </p:txBody>
      </p:sp>
      <p:sp>
        <p:nvSpPr>
          <p:cNvPr id="5" name="Text Placeholder 4"/>
          <p:cNvSpPr>
            <a:spLocks noGrp="1"/>
          </p:cNvSpPr>
          <p:nvPr>
            <p:ph type="body" sz="quarter" idx="12"/>
          </p:nvPr>
        </p:nvSpPr>
        <p:spPr>
          <a:xfrm>
            <a:off x="234000" y="1563638"/>
            <a:ext cx="8631840" cy="3024336"/>
          </a:xfrm>
        </p:spPr>
        <p:txBody>
          <a:bodyPr/>
          <a:lstStyle/>
          <a:p>
            <a:pPr>
              <a:lnSpc>
                <a:spcPct val="100000"/>
              </a:lnSpc>
            </a:pPr>
            <a:r>
              <a:rPr lang="en-GB" sz="2400" dirty="0"/>
              <a:t>Complete a table, discussing the five animal needs, the biosecurity measures and </a:t>
            </a:r>
            <a:r>
              <a:rPr lang="en-GB" dirty="0"/>
              <a:t>how that affects </a:t>
            </a:r>
            <a:r>
              <a:rPr lang="en-GB" sz="2400" dirty="0"/>
              <a:t>animal needs.</a:t>
            </a:r>
          </a:p>
          <a:p>
            <a:pPr>
              <a:lnSpc>
                <a:spcPct val="100000"/>
              </a:lnSpc>
            </a:pPr>
            <a:endParaRPr lang="en-GB" dirty="0"/>
          </a:p>
          <a:p>
            <a:pPr>
              <a:lnSpc>
                <a:spcPct val="100000"/>
              </a:lnSpc>
            </a:pPr>
            <a:r>
              <a:rPr lang="en-GB" dirty="0"/>
              <a:t>Use the table on the next slide to help you set out your page.</a:t>
            </a:r>
          </a:p>
          <a:p>
            <a:pPr>
              <a:lnSpc>
                <a:spcPct val="100000"/>
              </a:lnSpc>
            </a:pPr>
            <a:endParaRPr lang="en-GB" dirty="0"/>
          </a:p>
          <a:p>
            <a:pPr>
              <a:lnSpc>
                <a:spcPct val="100000"/>
              </a:lnSpc>
            </a:pPr>
            <a:endParaRPr lang="en-GB" sz="2400" dirty="0"/>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910379074"/>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34363" y="4767263"/>
            <a:ext cx="909637" cy="274637"/>
          </a:xfrm>
        </p:spPr>
        <p:txBody>
          <a:bodyPr/>
          <a:lstStyle/>
          <a:p>
            <a:fld id="{DA2C159E-F13C-4A85-9A41-E7669D3E0D70}" type="slidenum">
              <a:rPr lang="en-GB" smtClean="0"/>
              <a:pPr/>
              <a:t>55</a:t>
            </a:fld>
            <a:endParaRPr lang="en-GB"/>
          </a:p>
        </p:txBody>
      </p:sp>
      <p:sp>
        <p:nvSpPr>
          <p:cNvPr id="12" name="Title 11"/>
          <p:cNvSpPr>
            <a:spLocks noGrp="1"/>
          </p:cNvSpPr>
          <p:nvPr>
            <p:ph type="title"/>
          </p:nvPr>
        </p:nvSpPr>
        <p:spPr>
          <a:xfrm>
            <a:off x="232950" y="249900"/>
            <a:ext cx="8437563" cy="1104981"/>
          </a:xfrm>
        </p:spPr>
        <p:txBody>
          <a:bodyPr>
            <a:noAutofit/>
          </a:bodyPr>
          <a:lstStyle/>
          <a:p>
            <a:pPr>
              <a:lnSpc>
                <a:spcPct val="100000"/>
              </a:lnSpc>
            </a:pPr>
            <a:r>
              <a:rPr lang="en-GB" dirty="0"/>
              <a:t>Biosecurity measures and </a:t>
            </a:r>
            <a:br>
              <a:rPr lang="en-GB" dirty="0"/>
            </a:br>
            <a:r>
              <a:rPr lang="en-GB" dirty="0"/>
              <a:t>the five animal needs</a:t>
            </a:r>
          </a:p>
        </p:txBody>
      </p:sp>
      <p:sp>
        <p:nvSpPr>
          <p:cNvPr id="10" name="Text Placeholder 9"/>
          <p:cNvSpPr>
            <a:spLocks noGrp="1"/>
          </p:cNvSpPr>
          <p:nvPr>
            <p:ph type="body" sz="quarter" idx="14"/>
          </p:nvPr>
        </p:nvSpPr>
        <p:spPr>
          <a:xfrm>
            <a:off x="251519" y="1411813"/>
            <a:ext cx="8892481" cy="818431"/>
          </a:xfrm>
        </p:spPr>
        <p:txBody>
          <a:bodyPr/>
          <a:lstStyle/>
          <a:p>
            <a:r>
              <a:rPr lang="en-GB" b="0" dirty="0"/>
              <a:t>Using the handout, complete the table below. The first of the five needs has been completed for you.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4767263"/>
            <a:ext cx="7686675" cy="274637"/>
          </a:xfrm>
        </p:spPr>
        <p:txBody>
          <a:bodyPr/>
          <a:lstStyle/>
          <a:p>
            <a:r>
              <a:rPr lang="en-GB"/>
              <a:t>Education &amp; Training Foundation</a:t>
            </a:r>
          </a:p>
        </p:txBody>
      </p:sp>
      <p:graphicFrame>
        <p:nvGraphicFramePr>
          <p:cNvPr id="6" name="Table 5"/>
          <p:cNvGraphicFramePr>
            <a:graphicFrameLocks noGrp="1"/>
          </p:cNvGraphicFramePr>
          <p:nvPr>
            <p:extLst>
              <p:ext uri="{D42A27DB-BD31-4B8C-83A1-F6EECF244321}">
                <p14:modId xmlns:p14="http://schemas.microsoft.com/office/powerpoint/2010/main" val="3896061033"/>
              </p:ext>
            </p:extLst>
          </p:nvPr>
        </p:nvGraphicFramePr>
        <p:xfrm>
          <a:off x="251519" y="2696149"/>
          <a:ext cx="8743905" cy="1810611"/>
        </p:xfrm>
        <a:graphic>
          <a:graphicData uri="http://schemas.openxmlformats.org/drawingml/2006/table">
            <a:tbl>
              <a:tblPr firstRow="1" bandRow="1">
                <a:tableStyleId>{5940675A-B579-460E-94D1-54222C63F5DA}</a:tableStyleId>
              </a:tblPr>
              <a:tblGrid>
                <a:gridCol w="2621461">
                  <a:extLst>
                    <a:ext uri="{9D8B030D-6E8A-4147-A177-3AD203B41FA5}">
                      <a16:colId xmlns:a16="http://schemas.microsoft.com/office/drawing/2014/main" val="3359723327"/>
                    </a:ext>
                  </a:extLst>
                </a:gridCol>
                <a:gridCol w="3207809">
                  <a:extLst>
                    <a:ext uri="{9D8B030D-6E8A-4147-A177-3AD203B41FA5}">
                      <a16:colId xmlns:a16="http://schemas.microsoft.com/office/drawing/2014/main" val="1112044409"/>
                    </a:ext>
                  </a:extLst>
                </a:gridCol>
                <a:gridCol w="2914635">
                  <a:extLst>
                    <a:ext uri="{9D8B030D-6E8A-4147-A177-3AD203B41FA5}">
                      <a16:colId xmlns:a16="http://schemas.microsoft.com/office/drawing/2014/main" val="343970953"/>
                    </a:ext>
                  </a:extLst>
                </a:gridCol>
              </a:tblGrid>
              <a:tr h="621891">
                <a:tc>
                  <a:txBody>
                    <a:bodyPr/>
                    <a:lstStyle/>
                    <a:p>
                      <a:r>
                        <a:rPr lang="en-GB" sz="2400" dirty="0">
                          <a:solidFill>
                            <a:srgbClr val="000000"/>
                          </a:solidFill>
                        </a:rPr>
                        <a:t>Need</a:t>
                      </a:r>
                    </a:p>
                  </a:txBody>
                  <a:tcPr/>
                </a:tc>
                <a:tc>
                  <a:txBody>
                    <a:bodyPr/>
                    <a:lstStyle/>
                    <a:p>
                      <a:r>
                        <a:rPr lang="en-GB" sz="2400" dirty="0">
                          <a:solidFill>
                            <a:srgbClr val="000000"/>
                          </a:solidFill>
                        </a:rPr>
                        <a:t>Biosecurity measures</a:t>
                      </a:r>
                    </a:p>
                  </a:txBody>
                  <a:tcPr/>
                </a:tc>
                <a:tc>
                  <a:txBody>
                    <a:bodyPr/>
                    <a:lstStyle/>
                    <a:p>
                      <a:r>
                        <a:rPr lang="en-GB" sz="2400" dirty="0">
                          <a:solidFill>
                            <a:srgbClr val="000000"/>
                          </a:solidFill>
                        </a:rPr>
                        <a:t>Affect on need</a:t>
                      </a:r>
                    </a:p>
                  </a:txBody>
                  <a:tcPr/>
                </a:tc>
                <a:extLst>
                  <a:ext uri="{0D108BD9-81ED-4DB2-BD59-A6C34878D82A}">
                    <a16:rowId xmlns:a16="http://schemas.microsoft.com/office/drawing/2014/main" val="227423388"/>
                  </a:ext>
                </a:extLst>
              </a:tr>
              <a:tr h="1037487">
                <a:tc>
                  <a:txBody>
                    <a:bodyPr/>
                    <a:lstStyle/>
                    <a:p>
                      <a:r>
                        <a:rPr lang="en-GB" sz="2400" dirty="0"/>
                        <a:t>Housed with </a:t>
                      </a:r>
                      <a:br>
                        <a:rPr lang="en-GB" sz="2400" dirty="0"/>
                      </a:br>
                      <a:r>
                        <a:rPr lang="en-GB" sz="2400" dirty="0"/>
                        <a:t>or apart from</a:t>
                      </a:r>
                      <a:r>
                        <a:rPr lang="en-GB" sz="2400" baseline="0" dirty="0"/>
                        <a:t> </a:t>
                      </a:r>
                      <a:br>
                        <a:rPr lang="en-GB" sz="2400" baseline="0" dirty="0"/>
                      </a:br>
                      <a:r>
                        <a:rPr lang="en-GB" sz="2400" baseline="0" dirty="0"/>
                        <a:t>other animals</a:t>
                      </a:r>
                      <a:endParaRPr lang="en-GB" sz="2400" dirty="0"/>
                    </a:p>
                  </a:txBody>
                  <a:tcPr/>
                </a:tc>
                <a:tc>
                  <a:txBody>
                    <a:bodyPr/>
                    <a:lstStyle/>
                    <a:p>
                      <a:r>
                        <a:rPr lang="en-GB" sz="2400" dirty="0"/>
                        <a:t>Working</a:t>
                      </a:r>
                      <a:r>
                        <a:rPr lang="en-GB" sz="2400" baseline="0" dirty="0"/>
                        <a:t> practices</a:t>
                      </a:r>
                      <a:endParaRPr lang="en-GB" sz="2400" dirty="0"/>
                    </a:p>
                  </a:txBody>
                  <a:tcPr/>
                </a:tc>
                <a:tc>
                  <a:txBody>
                    <a:bodyPr/>
                    <a:lstStyle/>
                    <a:p>
                      <a:r>
                        <a:rPr lang="en-GB" sz="2400" dirty="0"/>
                        <a:t>Isolation / quarantine for social living</a:t>
                      </a:r>
                      <a:r>
                        <a:rPr lang="en-GB" sz="2400" baseline="0" dirty="0"/>
                        <a:t> animals</a:t>
                      </a:r>
                      <a:endParaRPr lang="en-GB" sz="2400" dirty="0"/>
                    </a:p>
                  </a:txBody>
                  <a:tcPr/>
                </a:tc>
                <a:extLst>
                  <a:ext uri="{0D108BD9-81ED-4DB2-BD59-A6C34878D82A}">
                    <a16:rowId xmlns:a16="http://schemas.microsoft.com/office/drawing/2014/main" val="1714252890"/>
                  </a:ext>
                </a:extLst>
              </a:tr>
            </a:tbl>
          </a:graphicData>
        </a:graphic>
      </p:graphicFrame>
    </p:spTree>
    <p:extLst>
      <p:ext uri="{BB962C8B-B14F-4D97-AF65-F5344CB8AC3E}">
        <p14:creationId xmlns:p14="http://schemas.microsoft.com/office/powerpoint/2010/main" val="13508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C1688-E4A9-46B7-AFE0-597D69BF75BB}"/>
              </a:ext>
            </a:extLst>
          </p:cNvPr>
          <p:cNvSpPr>
            <a:spLocks noGrp="1"/>
          </p:cNvSpPr>
          <p:nvPr>
            <p:ph type="sldNum" sz="quarter" idx="11"/>
          </p:nvPr>
        </p:nvSpPr>
        <p:spPr/>
        <p:txBody>
          <a:bodyPr/>
          <a:lstStyle/>
          <a:p>
            <a:fld id="{DA2C159E-F13C-4A85-9A41-E7669D3E0D70}" type="slidenum">
              <a:rPr lang="en-GB" smtClean="0"/>
              <a:pPr/>
              <a:t>56</a:t>
            </a:fld>
            <a:endParaRPr lang="en-GB"/>
          </a:p>
        </p:txBody>
      </p:sp>
      <p:sp>
        <p:nvSpPr>
          <p:cNvPr id="3" name="Title 2">
            <a:extLst>
              <a:ext uri="{FF2B5EF4-FFF2-40B4-BE49-F238E27FC236}">
                <a16:creationId xmlns:a16="http://schemas.microsoft.com/office/drawing/2014/main" id="{CD63ECF9-917E-45E6-A13B-2093DE01E1BE}"/>
              </a:ext>
            </a:extLst>
          </p:cNvPr>
          <p:cNvSpPr>
            <a:spLocks noGrp="1"/>
          </p:cNvSpPr>
          <p:nvPr>
            <p:ph type="title"/>
          </p:nvPr>
        </p:nvSpPr>
        <p:spPr/>
        <p:txBody>
          <a:bodyPr/>
          <a:lstStyle/>
          <a:p>
            <a:r>
              <a:rPr lang="en-GB" dirty="0"/>
              <a:t>Case studies</a:t>
            </a:r>
          </a:p>
        </p:txBody>
      </p:sp>
      <p:sp>
        <p:nvSpPr>
          <p:cNvPr id="4" name="Text Placeholder 3">
            <a:extLst>
              <a:ext uri="{FF2B5EF4-FFF2-40B4-BE49-F238E27FC236}">
                <a16:creationId xmlns:a16="http://schemas.microsoft.com/office/drawing/2014/main" id="{128CD9C1-33AA-4A09-BB28-42E365115BFF}"/>
              </a:ext>
            </a:extLst>
          </p:cNvPr>
          <p:cNvSpPr>
            <a:spLocks noGrp="1"/>
          </p:cNvSpPr>
          <p:nvPr>
            <p:ph type="body" sz="quarter" idx="12"/>
          </p:nvPr>
        </p:nvSpPr>
        <p:spPr>
          <a:xfrm>
            <a:off x="234000" y="986400"/>
            <a:ext cx="7571854" cy="3601574"/>
          </a:xfrm>
        </p:spPr>
        <p:txBody>
          <a:bodyPr/>
          <a:lstStyle/>
          <a:p>
            <a:r>
              <a:rPr lang="en-GB" dirty="0"/>
              <a:t>In your groups, design a temporary enclosure for the animals in the scenario you are given. </a:t>
            </a:r>
          </a:p>
          <a:p>
            <a:endParaRPr lang="en-GB" dirty="0"/>
          </a:p>
          <a:p>
            <a:r>
              <a:rPr lang="en-GB" dirty="0"/>
              <a:t>You should consider all aspects of biosecurity, including location, design and materials for your enclosure. </a:t>
            </a:r>
          </a:p>
          <a:p>
            <a:r>
              <a:rPr lang="en-GB" dirty="0"/>
              <a:t>You do not need to worry about costings for anything. </a:t>
            </a:r>
          </a:p>
        </p:txBody>
      </p:sp>
      <p:sp>
        <p:nvSpPr>
          <p:cNvPr id="5" name="Footer Placeholder 4">
            <a:extLst>
              <a:ext uri="{FF2B5EF4-FFF2-40B4-BE49-F238E27FC236}">
                <a16:creationId xmlns:a16="http://schemas.microsoft.com/office/drawing/2014/main" id="{F8A3DE4C-D7EA-45EE-9D49-BE87CB9C627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03962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Understanding and writing </a:t>
            </a:r>
            <a:br>
              <a:rPr lang="en-US" dirty="0"/>
            </a:br>
            <a:r>
              <a:rPr lang="en-US" dirty="0"/>
              <a:t>a biosecurity protocol</a:t>
            </a:r>
          </a:p>
        </p:txBody>
      </p:sp>
    </p:spTree>
    <p:extLst>
      <p:ext uri="{BB962C8B-B14F-4D97-AF65-F5344CB8AC3E}">
        <p14:creationId xmlns:p14="http://schemas.microsoft.com/office/powerpoint/2010/main" val="3326516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58</a:t>
            </a:fld>
            <a:endParaRPr lang="en-GB"/>
          </a:p>
        </p:txBody>
      </p:sp>
      <p:sp>
        <p:nvSpPr>
          <p:cNvPr id="3" name="Title 2"/>
          <p:cNvSpPr>
            <a:spLocks noGrp="1"/>
          </p:cNvSpPr>
          <p:nvPr>
            <p:ph type="title"/>
          </p:nvPr>
        </p:nvSpPr>
        <p:spPr/>
        <p:txBody>
          <a:bodyPr/>
          <a:lstStyle/>
          <a:p>
            <a:r>
              <a:rPr lang="en-GB" dirty="0"/>
              <a:t>Session 4 outline</a:t>
            </a:r>
          </a:p>
        </p:txBody>
      </p:sp>
      <p:sp>
        <p:nvSpPr>
          <p:cNvPr id="4" name="Text Placeholder 3"/>
          <p:cNvSpPr>
            <a:spLocks noGrp="1"/>
          </p:cNvSpPr>
          <p:nvPr>
            <p:ph type="body" sz="quarter" idx="12"/>
          </p:nvPr>
        </p:nvSpPr>
        <p:spPr/>
        <p:txBody>
          <a:bodyPr/>
          <a:lstStyle/>
          <a:p>
            <a:pPr marL="342900" indent="-342900">
              <a:buFont typeface="Arial" panose="020B0604020202020204" pitchFamily="34" charset="0"/>
              <a:buChar char="–"/>
            </a:pPr>
            <a:r>
              <a:rPr lang="en-GB" dirty="0"/>
              <a:t>What is a biosecurity protocol?</a:t>
            </a:r>
          </a:p>
          <a:p>
            <a:pPr marL="342900" indent="-342900">
              <a:buFont typeface="Arial" panose="020B0604020202020204" pitchFamily="34" charset="0"/>
              <a:buChar char="–"/>
            </a:pPr>
            <a:r>
              <a:rPr lang="en-GB" dirty="0"/>
              <a:t>Review a biosecurity protocol.</a:t>
            </a:r>
          </a:p>
          <a:p>
            <a:pPr marL="342900" indent="-342900">
              <a:buFont typeface="Arial" panose="020B0604020202020204" pitchFamily="34" charset="0"/>
              <a:buChar char="–"/>
            </a:pPr>
            <a:r>
              <a:rPr lang="en-GB" dirty="0"/>
              <a:t>How to write professionally.</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00162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59</a:t>
            </a:fld>
            <a:endParaRPr lang="en-GB"/>
          </a:p>
        </p:txBody>
      </p:sp>
      <p:sp>
        <p:nvSpPr>
          <p:cNvPr id="3" name="Title 2"/>
          <p:cNvSpPr>
            <a:spLocks noGrp="1"/>
          </p:cNvSpPr>
          <p:nvPr>
            <p:ph type="title"/>
          </p:nvPr>
        </p:nvSpPr>
        <p:spPr/>
        <p:txBody>
          <a:bodyPr/>
          <a:lstStyle/>
          <a:p>
            <a:r>
              <a:rPr lang="en-GB"/>
              <a:t>Biosecurity considerations	</a:t>
            </a:r>
          </a:p>
        </p:txBody>
      </p:sp>
      <p:sp>
        <p:nvSpPr>
          <p:cNvPr id="4" name="Text Placeholder 3"/>
          <p:cNvSpPr>
            <a:spLocks noGrp="1"/>
          </p:cNvSpPr>
          <p:nvPr>
            <p:ph type="body" sz="quarter" idx="12"/>
          </p:nvPr>
        </p:nvSpPr>
        <p:spPr>
          <a:xfrm>
            <a:off x="234000" y="1126272"/>
            <a:ext cx="8546318" cy="3461701"/>
          </a:xfrm>
        </p:spPr>
        <p:txBody>
          <a:bodyPr/>
          <a:lstStyle/>
          <a:p>
            <a:r>
              <a:rPr lang="en-GB" dirty="0"/>
              <a:t>When writing a biosecurity protocol, we need to consider:</a:t>
            </a:r>
          </a:p>
          <a:p>
            <a:pPr marL="342900" indent="-342900">
              <a:buFont typeface="Arial" panose="020B0604020202020204" pitchFamily="34" charset="0"/>
              <a:buChar char="–"/>
            </a:pPr>
            <a:r>
              <a:rPr lang="en-GB" dirty="0"/>
              <a:t>how diseases can be introduced to an area and take steps to prevent that</a:t>
            </a:r>
          </a:p>
          <a:p>
            <a:pPr marL="342900" indent="-342900">
              <a:buFont typeface="Arial" panose="020B0604020202020204" pitchFamily="34" charset="0"/>
              <a:buChar char="–"/>
            </a:pPr>
            <a:r>
              <a:rPr lang="en-GB" dirty="0"/>
              <a:t>what we should do if there is an outbreak of a disease.</a:t>
            </a:r>
          </a:p>
          <a:p>
            <a:endParaRPr lang="en-GB" dirty="0"/>
          </a:p>
          <a:p>
            <a:r>
              <a:rPr lang="en-GB" dirty="0"/>
              <a:t>A protocol should provide guidance that members of staff and the public can follow to prevent disease spread and ensure hygiene is met.</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8933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6</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The Animal Welfare Act 2006</a:t>
            </a:r>
          </a:p>
        </p:txBody>
      </p:sp>
      <p:sp>
        <p:nvSpPr>
          <p:cNvPr id="5" name="Text Placeholder 4"/>
          <p:cNvSpPr>
            <a:spLocks noGrp="1"/>
          </p:cNvSpPr>
          <p:nvPr>
            <p:ph type="body" sz="quarter" idx="12"/>
          </p:nvPr>
        </p:nvSpPr>
        <p:spPr/>
        <p:txBody>
          <a:bodyPr/>
          <a:lstStyle/>
          <a:p>
            <a:pPr marL="342900" indent="-342900">
              <a:lnSpc>
                <a:spcPct val="100000"/>
              </a:lnSpc>
              <a:buFont typeface="System Font Regular"/>
              <a:buChar char="–"/>
            </a:pPr>
            <a:r>
              <a:rPr lang="en-GB" sz="2400" dirty="0"/>
              <a:t>Places a </a:t>
            </a:r>
            <a:r>
              <a:rPr lang="en-GB" sz="2400" dirty="0">
                <a:solidFill>
                  <a:schemeClr val="accent2"/>
                </a:solidFill>
              </a:rPr>
              <a:t>duty of care </a:t>
            </a:r>
            <a:r>
              <a:rPr lang="en-GB" sz="2400" dirty="0"/>
              <a:t>onto people to ensure they take reasonable steps in all circumstances to meet the welfare needs of their animals. </a:t>
            </a:r>
          </a:p>
          <a:p>
            <a:pPr>
              <a:lnSpc>
                <a:spcPct val="100000"/>
              </a:lnSpc>
            </a:pPr>
            <a:endParaRPr lang="en-GB" sz="2400" dirty="0"/>
          </a:p>
          <a:p>
            <a:pPr marL="342900" indent="-342900">
              <a:lnSpc>
                <a:spcPct val="100000"/>
              </a:lnSpc>
              <a:buFont typeface="System Font Regular"/>
              <a:buChar char="–"/>
            </a:pPr>
            <a:r>
              <a:rPr lang="en-GB" dirty="0"/>
              <a:t>Must be </a:t>
            </a:r>
            <a:r>
              <a:rPr lang="en-GB" dirty="0">
                <a:solidFill>
                  <a:schemeClr val="accent2"/>
                </a:solidFill>
              </a:rPr>
              <a:t>over the age of 16 </a:t>
            </a:r>
            <a:r>
              <a:rPr lang="en-GB" dirty="0"/>
              <a:t>to be legally responsible for an animal. </a:t>
            </a:r>
          </a:p>
          <a:p>
            <a:pPr marL="342900" indent="-342900">
              <a:lnSpc>
                <a:spcPct val="100000"/>
              </a:lnSpc>
              <a:buFont typeface="System Font Regular"/>
              <a:buChar char="–"/>
            </a:pPr>
            <a:endParaRPr lang="en-GB" dirty="0"/>
          </a:p>
          <a:p>
            <a:pPr marL="342900" indent="-342900">
              <a:lnSpc>
                <a:spcPct val="100000"/>
              </a:lnSpc>
              <a:buFont typeface="System Font Regular"/>
              <a:buChar char="–"/>
            </a:pPr>
            <a:r>
              <a:rPr lang="en-GB" dirty="0"/>
              <a:t>If an animal belongs to a child, the person responsible for the child has legal responsibility.</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44418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60</a:t>
            </a:fld>
            <a:endParaRPr lang="en-GB"/>
          </a:p>
        </p:txBody>
      </p:sp>
      <p:sp>
        <p:nvSpPr>
          <p:cNvPr id="3" name="Title 2"/>
          <p:cNvSpPr>
            <a:spLocks noGrp="1"/>
          </p:cNvSpPr>
          <p:nvPr>
            <p:ph type="title"/>
          </p:nvPr>
        </p:nvSpPr>
        <p:spPr/>
        <p:txBody>
          <a:bodyPr/>
          <a:lstStyle/>
          <a:p>
            <a:r>
              <a:rPr lang="en-GB"/>
              <a:t>Key components</a:t>
            </a:r>
          </a:p>
        </p:txBody>
      </p:sp>
      <p:sp>
        <p:nvSpPr>
          <p:cNvPr id="4" name="Text Placeholder 3"/>
          <p:cNvSpPr>
            <a:spLocks noGrp="1"/>
          </p:cNvSpPr>
          <p:nvPr>
            <p:ph type="body" sz="quarter" idx="12"/>
          </p:nvPr>
        </p:nvSpPr>
        <p:spPr/>
        <p:txBody>
          <a:bodyPr vert="horz" lIns="0" tIns="0" rIns="0" bIns="0" rtlCol="0" anchor="t">
            <a:noAutofit/>
          </a:bodyPr>
          <a:lstStyle/>
          <a:p>
            <a:pPr marL="342900" indent="-342900">
              <a:lnSpc>
                <a:spcPct val="150000"/>
              </a:lnSpc>
              <a:buFont typeface="Arial" panose="020B0604020202020204" pitchFamily="34" charset="0"/>
              <a:buChar char="–"/>
            </a:pPr>
            <a:r>
              <a:rPr lang="en-GB" dirty="0"/>
              <a:t>Control of access</a:t>
            </a:r>
          </a:p>
          <a:p>
            <a:pPr marL="342900" indent="-342900">
              <a:lnSpc>
                <a:spcPct val="150000"/>
              </a:lnSpc>
              <a:buFont typeface="Arial" panose="020B0604020202020204" pitchFamily="34" charset="0"/>
              <a:buChar char="–"/>
            </a:pPr>
            <a:r>
              <a:rPr lang="en-GB" dirty="0"/>
              <a:t>Personal protective equipment</a:t>
            </a:r>
          </a:p>
          <a:p>
            <a:pPr marL="342900" indent="-342900">
              <a:lnSpc>
                <a:spcPct val="150000"/>
              </a:lnSpc>
              <a:buFont typeface="Arial" panose="020B0604020202020204" pitchFamily="34" charset="0"/>
              <a:buChar char="–"/>
            </a:pPr>
            <a:r>
              <a:rPr lang="en-GB" dirty="0"/>
              <a:t>Cleaning and disinfection</a:t>
            </a:r>
          </a:p>
          <a:p>
            <a:pPr marL="342900" indent="-342900">
              <a:lnSpc>
                <a:spcPct val="150000"/>
              </a:lnSpc>
              <a:buFont typeface="Arial" panose="020B0604020202020204" pitchFamily="34" charset="0"/>
              <a:buChar char="–"/>
            </a:pPr>
            <a:r>
              <a:rPr lang="en-GB" dirty="0"/>
              <a:t>Animal movement</a:t>
            </a:r>
          </a:p>
          <a:p>
            <a:pPr marL="342900" indent="-342900">
              <a:lnSpc>
                <a:spcPct val="150000"/>
              </a:lnSpc>
              <a:buFont typeface="Arial" panose="020B0604020202020204" pitchFamily="34" charset="0"/>
              <a:buChar char="–"/>
            </a:pPr>
            <a:r>
              <a:rPr lang="en-GB" dirty="0"/>
              <a:t>Health monitoring and record keeping</a:t>
            </a:r>
          </a:p>
          <a:p>
            <a:pPr marL="342900" indent="-342900">
              <a:lnSpc>
                <a:spcPct val="150000"/>
              </a:lnSpc>
              <a:buFont typeface="Arial" panose="020B0604020202020204" pitchFamily="34" charset="0"/>
              <a:buChar char="–"/>
            </a:pPr>
            <a:r>
              <a:rPr lang="en-GB" dirty="0"/>
              <a:t>Training and awareness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8384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61</a:t>
            </a:fld>
            <a:endParaRPr lang="en-GB"/>
          </a:p>
        </p:txBody>
      </p:sp>
      <p:sp>
        <p:nvSpPr>
          <p:cNvPr id="3" name="Title 2"/>
          <p:cNvSpPr>
            <a:spLocks noGrp="1"/>
          </p:cNvSpPr>
          <p:nvPr>
            <p:ph type="title"/>
          </p:nvPr>
        </p:nvSpPr>
        <p:spPr/>
        <p:txBody>
          <a:bodyPr>
            <a:noAutofit/>
          </a:bodyPr>
          <a:lstStyle/>
          <a:p>
            <a:r>
              <a:rPr lang="en-GB"/>
              <a:t>Control of access</a:t>
            </a:r>
            <a:br>
              <a:rPr lang="en-GB"/>
            </a:br>
            <a:endParaRPr lang="en-GB"/>
          </a:p>
        </p:txBody>
      </p:sp>
      <p:sp>
        <p:nvSpPr>
          <p:cNvPr id="4" name="Text Placeholder 3"/>
          <p:cNvSpPr>
            <a:spLocks noGrp="1"/>
          </p:cNvSpPr>
          <p:nvPr>
            <p:ph type="body" sz="quarter" idx="12"/>
          </p:nvPr>
        </p:nvSpPr>
        <p:spPr/>
        <p:txBody>
          <a:bodyPr/>
          <a:lstStyle/>
          <a:p>
            <a:r>
              <a:rPr lang="en-GB" dirty="0"/>
              <a:t>Who can enter the facility? </a:t>
            </a:r>
          </a:p>
          <a:p>
            <a:pPr marL="342900" lvl="1" indent="-342900"/>
            <a:r>
              <a:rPr lang="en-GB" dirty="0"/>
              <a:t>Staff</a:t>
            </a:r>
          </a:p>
          <a:p>
            <a:pPr marL="342900" lvl="1" indent="-342900"/>
            <a:r>
              <a:rPr lang="en-GB" dirty="0"/>
              <a:t>Owners</a:t>
            </a:r>
          </a:p>
          <a:p>
            <a:pPr marL="342900" lvl="1" indent="-342900"/>
            <a:r>
              <a:rPr lang="en-GB" dirty="0"/>
              <a:t>Vets</a:t>
            </a:r>
          </a:p>
          <a:p>
            <a:endParaRPr lang="en-GB" dirty="0"/>
          </a:p>
          <a:p>
            <a:r>
              <a:rPr lang="en-GB" dirty="0"/>
              <a:t>What barriers are in place to restrict access?</a:t>
            </a:r>
          </a:p>
          <a:p>
            <a:pPr marL="342900" lvl="1" indent="-342900"/>
            <a:r>
              <a:rPr lang="en-GB" dirty="0"/>
              <a:t>Gates</a:t>
            </a:r>
          </a:p>
          <a:p>
            <a:pPr marL="342900" lvl="1" indent="-342900"/>
            <a:r>
              <a:rPr lang="en-GB" dirty="0"/>
              <a:t>Fences</a:t>
            </a:r>
          </a:p>
          <a:p>
            <a:pPr marL="342900" lvl="1" indent="-342900"/>
            <a:r>
              <a:rPr lang="en-GB" dirty="0"/>
              <a:t>Netting over enclosures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09913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62</a:t>
            </a:fld>
            <a:endParaRPr lang="en-GB"/>
          </a:p>
        </p:txBody>
      </p:sp>
      <p:sp>
        <p:nvSpPr>
          <p:cNvPr id="3" name="Title 2"/>
          <p:cNvSpPr>
            <a:spLocks noGrp="1"/>
          </p:cNvSpPr>
          <p:nvPr>
            <p:ph type="title"/>
          </p:nvPr>
        </p:nvSpPr>
        <p:spPr/>
        <p:txBody>
          <a:bodyPr>
            <a:noAutofit/>
          </a:bodyPr>
          <a:lstStyle/>
          <a:p>
            <a:r>
              <a:rPr lang="en-GB"/>
              <a:t>Personal protective equipment (PPE)</a:t>
            </a:r>
            <a:br>
              <a:rPr lang="en-GB"/>
            </a:br>
            <a:endParaRPr lang="en-GB"/>
          </a:p>
        </p:txBody>
      </p:sp>
      <p:sp>
        <p:nvSpPr>
          <p:cNvPr id="4" name="Text Placeholder 3"/>
          <p:cNvSpPr>
            <a:spLocks noGrp="1"/>
          </p:cNvSpPr>
          <p:nvPr>
            <p:ph type="body" sz="quarter" idx="12"/>
          </p:nvPr>
        </p:nvSpPr>
        <p:spPr>
          <a:xfrm>
            <a:off x="234000" y="1126272"/>
            <a:ext cx="7667625" cy="3461701"/>
          </a:xfrm>
        </p:spPr>
        <p:txBody>
          <a:bodyPr/>
          <a:lstStyle/>
          <a:p>
            <a:r>
              <a:rPr lang="en-GB" dirty="0"/>
              <a:t>In pairs, using the handout provided, write down all of the PPE that you can think of.</a:t>
            </a:r>
          </a:p>
          <a:p>
            <a:endParaRPr lang="en-GB" dirty="0"/>
          </a:p>
          <a:p>
            <a:r>
              <a:rPr lang="en-GB" dirty="0"/>
              <a:t>Next to it, write down the purpose of the PPE.</a:t>
            </a:r>
          </a:p>
          <a:p>
            <a:pPr marL="342900" indent="-342900">
              <a:buFont typeface="Arial" panose="020B0604020202020204" pitchFamily="34" charset="0"/>
              <a:buChar char="–"/>
            </a:pPr>
            <a:endParaRPr lang="en-GB" dirty="0"/>
          </a:p>
          <a:p>
            <a:r>
              <a:rPr lang="en-GB" dirty="0"/>
              <a:t>Discuss your findings as a group.</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902997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63</a:t>
            </a:fld>
            <a:endParaRPr lang="en-GB"/>
          </a:p>
        </p:txBody>
      </p:sp>
      <p:sp>
        <p:nvSpPr>
          <p:cNvPr id="3" name="Title 2"/>
          <p:cNvSpPr>
            <a:spLocks noGrp="1"/>
          </p:cNvSpPr>
          <p:nvPr>
            <p:ph type="title"/>
          </p:nvPr>
        </p:nvSpPr>
        <p:spPr/>
        <p:txBody>
          <a:bodyPr>
            <a:noAutofit/>
          </a:bodyPr>
          <a:lstStyle/>
          <a:p>
            <a:r>
              <a:rPr lang="en-GB"/>
              <a:t>Cleaning and disinfection</a:t>
            </a:r>
            <a:br>
              <a:rPr lang="en-GB"/>
            </a:br>
            <a:endParaRPr lang="en-GB"/>
          </a:p>
        </p:txBody>
      </p:sp>
      <p:sp>
        <p:nvSpPr>
          <p:cNvPr id="4" name="Text Placeholder 3"/>
          <p:cNvSpPr>
            <a:spLocks noGrp="1"/>
          </p:cNvSpPr>
          <p:nvPr>
            <p:ph type="body" sz="quarter" idx="12"/>
          </p:nvPr>
        </p:nvSpPr>
        <p:spPr>
          <a:xfrm>
            <a:off x="234000" y="986400"/>
            <a:ext cx="8436513" cy="3601574"/>
          </a:xfrm>
        </p:spPr>
        <p:txBody>
          <a:bodyPr/>
          <a:lstStyle/>
          <a:p>
            <a:pPr marL="342900" indent="-342900">
              <a:buFont typeface="Arial" panose="020B0604020202020204" pitchFamily="34" charset="0"/>
              <a:buChar char="–"/>
            </a:pPr>
            <a:r>
              <a:rPr lang="en-GB" dirty="0"/>
              <a:t>Frequency</a:t>
            </a:r>
          </a:p>
          <a:p>
            <a:pPr marL="612900" lvl="1" indent="-342900">
              <a:buFont typeface="Arial" panose="020B0604020202020204" pitchFamily="34" charset="0"/>
              <a:buChar char="•"/>
            </a:pPr>
            <a:r>
              <a:rPr lang="en-GB" dirty="0"/>
              <a:t>Regular cleaning?</a:t>
            </a:r>
          </a:p>
          <a:p>
            <a:pPr marL="6129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Cleaning equipment</a:t>
            </a:r>
          </a:p>
          <a:p>
            <a:pPr marL="612900" lvl="1" indent="-342900">
              <a:buFont typeface="Arial" panose="020B0604020202020204" pitchFamily="34" charset="0"/>
              <a:buChar char="•"/>
            </a:pPr>
            <a:r>
              <a:rPr lang="en-GB" dirty="0"/>
              <a:t>What should be used to clean equipment? </a:t>
            </a:r>
          </a:p>
          <a:p>
            <a:pPr marL="612900" lvl="1" indent="-342900">
              <a:buFont typeface="Arial" panose="020B0604020202020204" pitchFamily="34" charset="0"/>
              <a:buChar char="•"/>
            </a:pPr>
            <a:r>
              <a:rPr lang="en-GB" dirty="0"/>
              <a:t>How often should equipment be cleaned?</a:t>
            </a:r>
          </a:p>
          <a:p>
            <a:pPr marL="6129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to deal with an outbreak</a:t>
            </a:r>
          </a:p>
          <a:p>
            <a:pPr marL="612900" lvl="1" indent="-342900">
              <a:buFont typeface="Arial" panose="020B0604020202020204" pitchFamily="34" charset="0"/>
              <a:buChar char="•"/>
            </a:pPr>
            <a:r>
              <a:rPr lang="en-GB" dirty="0"/>
              <a:t>Full clean?</a:t>
            </a:r>
          </a:p>
          <a:p>
            <a:pPr marL="612900" lvl="1" indent="-342900">
              <a:buFont typeface="Arial" panose="020B0604020202020204" pitchFamily="34" charset="0"/>
              <a:buChar char="•"/>
            </a:pPr>
            <a:r>
              <a:rPr lang="en-GB" dirty="0"/>
              <a:t>Change of enclosure?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40245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64</a:t>
            </a:fld>
            <a:endParaRPr lang="en-GB"/>
          </a:p>
        </p:txBody>
      </p:sp>
      <p:sp>
        <p:nvSpPr>
          <p:cNvPr id="3" name="Title 2"/>
          <p:cNvSpPr>
            <a:spLocks noGrp="1"/>
          </p:cNvSpPr>
          <p:nvPr>
            <p:ph type="title"/>
          </p:nvPr>
        </p:nvSpPr>
        <p:spPr/>
        <p:txBody>
          <a:bodyPr>
            <a:noAutofit/>
          </a:bodyPr>
          <a:lstStyle/>
          <a:p>
            <a:r>
              <a:rPr lang="en-GB"/>
              <a:t>Animal movement</a:t>
            </a:r>
            <a:br>
              <a:rPr lang="en-GB"/>
            </a:br>
            <a:endParaRPr lang="en-GB"/>
          </a:p>
        </p:txBody>
      </p:sp>
      <p:sp>
        <p:nvSpPr>
          <p:cNvPr id="4" name="Text Placeholder 3"/>
          <p:cNvSpPr>
            <a:spLocks noGrp="1"/>
          </p:cNvSpPr>
          <p:nvPr>
            <p:ph type="body" sz="quarter" idx="12"/>
          </p:nvPr>
        </p:nvSpPr>
        <p:spPr>
          <a:xfrm>
            <a:off x="234000" y="986400"/>
            <a:ext cx="8631840" cy="3601574"/>
          </a:xfrm>
        </p:spPr>
        <p:txBody>
          <a:bodyPr vert="horz" lIns="0" tIns="0" rIns="0" bIns="0" rtlCol="0" anchor="t">
            <a:noAutofit/>
          </a:bodyPr>
          <a:lstStyle/>
          <a:p>
            <a:pPr marL="342900" indent="-342900">
              <a:buFont typeface="Arial" panose="020B0604020202020204" pitchFamily="34" charset="0"/>
              <a:buChar char="–"/>
            </a:pPr>
            <a:r>
              <a:rPr lang="en-GB" dirty="0"/>
              <a:t>Quarantine protocol</a:t>
            </a:r>
          </a:p>
          <a:p>
            <a:pPr marL="612775" lvl="1" indent="-342900">
              <a:buFont typeface="Arial" panose="020B0604020202020204" pitchFamily="34" charset="0"/>
              <a:buChar char="•"/>
            </a:pPr>
            <a:r>
              <a:rPr lang="en-GB" dirty="0"/>
              <a:t>New animals: how long should they be kept separate?</a:t>
            </a:r>
            <a:endParaRPr lang="en-GB" dirty="0">
              <a:cs typeface="Arial"/>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Isolation protocol</a:t>
            </a:r>
          </a:p>
          <a:p>
            <a:pPr marL="612775" lvl="1" indent="-342900">
              <a:buFont typeface="Arial" panose="020B0604020202020204" pitchFamily="34" charset="0"/>
              <a:buChar char="•"/>
            </a:pPr>
            <a:r>
              <a:rPr lang="en-GB" dirty="0"/>
              <a:t>What should they do if an animal is sick? </a:t>
            </a:r>
            <a:endParaRPr lang="en-GB" dirty="0">
              <a:cs typeface="Arial"/>
            </a:endParaRPr>
          </a:p>
          <a:p>
            <a:pPr marL="612775" lvl="1" indent="-342900">
              <a:buFont typeface="Arial" panose="020B0604020202020204" pitchFamily="34" charset="0"/>
              <a:buChar char="•"/>
            </a:pPr>
            <a:r>
              <a:rPr lang="en-GB" dirty="0"/>
              <a:t>Do animals in direct contact with each other need to be kept separate?</a:t>
            </a:r>
            <a:endParaRPr lang="en-GB" dirty="0">
              <a:cs typeface="Arial"/>
            </a:endParaRPr>
          </a:p>
          <a:p>
            <a:pPr marL="269875" lvl="1" indent="0">
              <a:buNone/>
            </a:pPr>
            <a:endParaRPr lang="en-GB" dirty="0">
              <a:cs typeface="Arial"/>
            </a:endParaRPr>
          </a:p>
          <a:p>
            <a:pPr marL="269875" lvl="1" indent="0">
              <a:buNone/>
            </a:pPr>
            <a:r>
              <a:rPr lang="en-GB" dirty="0"/>
              <a:t>What are the differences between isolation and quarantine?</a:t>
            </a:r>
            <a:endParaRPr lang="en-GB" dirty="0">
              <a:cs typeface="Arial"/>
            </a:endParaRPr>
          </a:p>
          <a:p>
            <a:endParaRPr lang="en-GB" dirty="0"/>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09415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65</a:t>
            </a:fld>
            <a:endParaRPr lang="en-GB"/>
          </a:p>
        </p:txBody>
      </p:sp>
      <p:sp>
        <p:nvSpPr>
          <p:cNvPr id="3" name="Title 2"/>
          <p:cNvSpPr>
            <a:spLocks noGrp="1"/>
          </p:cNvSpPr>
          <p:nvPr>
            <p:ph type="title"/>
          </p:nvPr>
        </p:nvSpPr>
        <p:spPr/>
        <p:txBody>
          <a:bodyPr>
            <a:noAutofit/>
          </a:bodyPr>
          <a:lstStyle/>
          <a:p>
            <a:r>
              <a:rPr lang="en-GB"/>
              <a:t>Health monitoring and record keeping</a:t>
            </a:r>
            <a:br>
              <a:rPr lang="en-GB"/>
            </a:br>
            <a:endParaRPr lang="en-GB"/>
          </a:p>
        </p:txBody>
      </p:sp>
      <p:sp>
        <p:nvSpPr>
          <p:cNvPr id="4" name="Text Placeholder 3"/>
          <p:cNvSpPr>
            <a:spLocks noGrp="1"/>
          </p:cNvSpPr>
          <p:nvPr>
            <p:ph type="body" sz="quarter" idx="12"/>
          </p:nvPr>
        </p:nvSpPr>
        <p:spPr>
          <a:xfrm>
            <a:off x="234000" y="1293541"/>
            <a:ext cx="7415737" cy="3294433"/>
          </a:xfrm>
        </p:spPr>
        <p:txBody>
          <a:bodyPr vert="horz" lIns="0" tIns="0" rIns="0" bIns="0" rtlCol="0" anchor="t">
            <a:noAutofit/>
          </a:bodyPr>
          <a:lstStyle/>
          <a:p>
            <a:pPr marL="342900" indent="-342900">
              <a:buFont typeface="Arial" panose="020B0604020202020204" pitchFamily="34" charset="0"/>
              <a:buChar char="–"/>
            </a:pPr>
            <a:r>
              <a:rPr lang="en-GB" dirty="0"/>
              <a:t>Regular health checks</a:t>
            </a:r>
          </a:p>
          <a:p>
            <a:pPr marL="342900" indent="-342900">
              <a:buFont typeface="Arial" panose="020B0604020202020204" pitchFamily="34" charset="0"/>
              <a:buChar char="–"/>
            </a:pPr>
            <a:r>
              <a:rPr lang="en-GB" dirty="0"/>
              <a:t>Accurate records</a:t>
            </a:r>
          </a:p>
          <a:p>
            <a:endParaRPr lang="en-GB" dirty="0"/>
          </a:p>
          <a:p>
            <a:r>
              <a:rPr lang="en-GB" dirty="0"/>
              <a:t>In small groups, discuss what records are kept on our animal centre.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93700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66</a:t>
            </a:fld>
            <a:endParaRPr lang="en-GB"/>
          </a:p>
        </p:txBody>
      </p:sp>
      <p:sp>
        <p:nvSpPr>
          <p:cNvPr id="3" name="Title 2"/>
          <p:cNvSpPr>
            <a:spLocks noGrp="1"/>
          </p:cNvSpPr>
          <p:nvPr>
            <p:ph type="title"/>
          </p:nvPr>
        </p:nvSpPr>
        <p:spPr/>
        <p:txBody>
          <a:bodyPr>
            <a:noAutofit/>
          </a:bodyPr>
          <a:lstStyle/>
          <a:p>
            <a:r>
              <a:rPr lang="en-GB"/>
              <a:t>Training and awareness</a:t>
            </a:r>
            <a:br>
              <a:rPr lang="en-GB"/>
            </a:br>
            <a:endParaRPr lang="en-GB"/>
          </a:p>
        </p:txBody>
      </p:sp>
      <p:sp>
        <p:nvSpPr>
          <p:cNvPr id="4" name="Text Placeholder 3"/>
          <p:cNvSpPr>
            <a:spLocks noGrp="1"/>
          </p:cNvSpPr>
          <p:nvPr>
            <p:ph type="body" sz="quarter" idx="12"/>
          </p:nvPr>
        </p:nvSpPr>
        <p:spPr>
          <a:xfrm>
            <a:off x="234001" y="1153886"/>
            <a:ext cx="7146514" cy="3434088"/>
          </a:xfrm>
        </p:spPr>
        <p:txBody>
          <a:bodyPr vert="horz" lIns="0" tIns="0" rIns="0" bIns="0" rtlCol="0" anchor="t">
            <a:noAutofit/>
          </a:bodyPr>
          <a:lstStyle/>
          <a:p>
            <a:pPr marL="342900" indent="-342900">
              <a:buFont typeface="Arial" panose="020B0604020202020204" pitchFamily="34" charset="0"/>
              <a:buChar char="̶"/>
            </a:pPr>
            <a:r>
              <a:rPr lang="en-GB" dirty="0"/>
              <a:t>Staff awareness of following protocols: </a:t>
            </a:r>
            <a:br>
              <a:rPr lang="en-GB" dirty="0"/>
            </a:br>
            <a:r>
              <a:rPr lang="en-GB" dirty="0"/>
              <a:t>training staff to follow protocols properly.</a:t>
            </a:r>
          </a:p>
          <a:p>
            <a:pPr marL="612775" lvl="1" indent="-342900">
              <a:buFont typeface="Arial" panose="020B0604020202020204" pitchFamily="34" charset="0"/>
              <a:buChar char="•"/>
            </a:pPr>
            <a:endParaRPr lang="en-GB" dirty="0">
              <a:cs typeface="Arial"/>
            </a:endParaRPr>
          </a:p>
          <a:p>
            <a:pPr marL="342900" indent="-342900">
              <a:buFont typeface="Arial" panose="020B0604020202020204" pitchFamily="34" charset="0"/>
              <a:buChar char="̶"/>
            </a:pPr>
            <a:r>
              <a:rPr lang="en-GB" dirty="0"/>
              <a:t>Familiarity in disease presence and identifying outbreaks: </a:t>
            </a:r>
            <a:r>
              <a:rPr lang="en-GB" dirty="0">
                <a:cs typeface="Arial"/>
              </a:rPr>
              <a:t>h</a:t>
            </a:r>
            <a:r>
              <a:rPr lang="en-GB" dirty="0"/>
              <a:t>aving staff who are suitably qualified to identify ill animals. </a:t>
            </a:r>
            <a:endParaRPr lang="en-GB" dirty="0">
              <a:cs typeface="Arial"/>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142288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67</a:t>
            </a:fld>
            <a:endParaRPr lang="en-GB"/>
          </a:p>
        </p:txBody>
      </p:sp>
      <p:sp>
        <p:nvSpPr>
          <p:cNvPr id="3" name="Title 2"/>
          <p:cNvSpPr>
            <a:spLocks noGrp="1"/>
          </p:cNvSpPr>
          <p:nvPr>
            <p:ph type="title"/>
          </p:nvPr>
        </p:nvSpPr>
        <p:spPr/>
        <p:txBody>
          <a:bodyPr/>
          <a:lstStyle/>
          <a:p>
            <a:r>
              <a:rPr lang="en-GB" dirty="0"/>
              <a:t>Task</a:t>
            </a:r>
          </a:p>
        </p:txBody>
      </p:sp>
      <p:sp>
        <p:nvSpPr>
          <p:cNvPr id="4" name="Text Placeholder 3"/>
          <p:cNvSpPr>
            <a:spLocks noGrp="1"/>
          </p:cNvSpPr>
          <p:nvPr>
            <p:ph type="body" sz="quarter" idx="12"/>
          </p:nvPr>
        </p:nvSpPr>
        <p:spPr>
          <a:xfrm>
            <a:off x="234000" y="1066800"/>
            <a:ext cx="7667625" cy="3521174"/>
          </a:xfrm>
        </p:spPr>
        <p:txBody>
          <a:bodyPr/>
          <a:lstStyle/>
          <a:p>
            <a:r>
              <a:rPr lang="en-GB" dirty="0"/>
              <a:t>Using the biosecurity protocol given to you, evaluate its suitability for purpose (see SMART requirements on next slide).</a:t>
            </a:r>
          </a:p>
          <a:p>
            <a:pPr marL="342900" indent="-342900">
              <a:buFont typeface="Arial" panose="020B0604020202020204" pitchFamily="34" charset="0"/>
              <a:buChar char="–"/>
            </a:pPr>
            <a:endParaRPr lang="en-GB" dirty="0"/>
          </a:p>
          <a:p>
            <a:r>
              <a:rPr lang="en-GB" dirty="0"/>
              <a:t>Discuss with the person next to you.</a:t>
            </a:r>
          </a:p>
          <a:p>
            <a:endParaRPr lang="en-GB" dirty="0"/>
          </a:p>
          <a:p>
            <a:r>
              <a:rPr lang="en-GB" dirty="0"/>
              <a:t>Extension task: Make recommendations that can be used to improve the protocol.</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70956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68</a:t>
            </a:fld>
            <a:endParaRPr lang="en-GB"/>
          </a:p>
        </p:txBody>
      </p:sp>
      <p:sp>
        <p:nvSpPr>
          <p:cNvPr id="3" name="Title 2"/>
          <p:cNvSpPr>
            <a:spLocks noGrp="1"/>
          </p:cNvSpPr>
          <p:nvPr>
            <p:ph type="title"/>
          </p:nvPr>
        </p:nvSpPr>
        <p:spPr/>
        <p:txBody>
          <a:bodyPr/>
          <a:lstStyle/>
          <a:p>
            <a:r>
              <a:rPr lang="en-GB"/>
              <a:t>Evaluating</a:t>
            </a:r>
          </a:p>
        </p:txBody>
      </p:sp>
      <p:sp>
        <p:nvSpPr>
          <p:cNvPr id="4" name="Text Placeholder 3"/>
          <p:cNvSpPr>
            <a:spLocks noGrp="1"/>
          </p:cNvSpPr>
          <p:nvPr>
            <p:ph type="body" sz="quarter" idx="12"/>
          </p:nvPr>
        </p:nvSpPr>
        <p:spPr>
          <a:xfrm>
            <a:off x="234000" y="986400"/>
            <a:ext cx="6504257" cy="3601574"/>
          </a:xfrm>
        </p:spPr>
        <p:txBody>
          <a:bodyPr vert="horz" lIns="0" tIns="0" rIns="0" bIns="0" rtlCol="0" anchor="t">
            <a:noAutofit/>
          </a:bodyPr>
          <a:lstStyle/>
          <a:p>
            <a:r>
              <a:rPr lang="en-GB" dirty="0"/>
              <a:t>When assessing the protocol, does it meet the SMART approach? </a:t>
            </a:r>
            <a:br>
              <a:rPr lang="en-GB" dirty="0"/>
            </a:br>
            <a:endParaRPr lang="en-GB" dirty="0"/>
          </a:p>
          <a:p>
            <a:pPr marL="342900" indent="-342900">
              <a:lnSpc>
                <a:spcPts val="3480"/>
              </a:lnSpc>
              <a:buFont typeface="Arial" panose="020B0604020202020204" pitchFamily="34" charset="0"/>
              <a:buChar char="–"/>
            </a:pPr>
            <a:r>
              <a:rPr lang="en-GB" dirty="0"/>
              <a:t>Specific</a:t>
            </a:r>
          </a:p>
          <a:p>
            <a:pPr marL="342900" indent="-342900">
              <a:lnSpc>
                <a:spcPts val="3480"/>
              </a:lnSpc>
              <a:buFont typeface="Arial" panose="020B0604020202020204" pitchFamily="34" charset="0"/>
              <a:buChar char="–"/>
            </a:pPr>
            <a:r>
              <a:rPr lang="en-GB" dirty="0"/>
              <a:t>Measurable</a:t>
            </a:r>
          </a:p>
          <a:p>
            <a:pPr marL="342900" indent="-342900">
              <a:lnSpc>
                <a:spcPts val="3480"/>
              </a:lnSpc>
              <a:buFont typeface="Arial" panose="020B0604020202020204" pitchFamily="34" charset="0"/>
              <a:buChar char="–"/>
            </a:pPr>
            <a:r>
              <a:rPr lang="en-GB" dirty="0"/>
              <a:t>Achievable</a:t>
            </a:r>
          </a:p>
          <a:p>
            <a:pPr marL="342900" indent="-342900">
              <a:lnSpc>
                <a:spcPts val="3480"/>
              </a:lnSpc>
              <a:buFont typeface="Arial" panose="020B0604020202020204" pitchFamily="34" charset="0"/>
              <a:buChar char="–"/>
            </a:pPr>
            <a:r>
              <a:rPr lang="en-GB" dirty="0"/>
              <a:t>Realistic</a:t>
            </a:r>
          </a:p>
          <a:p>
            <a:pPr marL="342900" indent="-342900">
              <a:lnSpc>
                <a:spcPts val="3480"/>
              </a:lnSpc>
              <a:buFont typeface="Arial" panose="020B0604020202020204" pitchFamily="34" charset="0"/>
              <a:buChar char="–"/>
            </a:pPr>
            <a:r>
              <a:rPr lang="en-GB" dirty="0"/>
              <a:t>Time-constrained</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46989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69</a:t>
            </a:fld>
            <a:endParaRPr lang="en-GB"/>
          </a:p>
        </p:txBody>
      </p:sp>
      <p:sp>
        <p:nvSpPr>
          <p:cNvPr id="3" name="Title 2"/>
          <p:cNvSpPr>
            <a:spLocks noGrp="1"/>
          </p:cNvSpPr>
          <p:nvPr>
            <p:ph type="title"/>
          </p:nvPr>
        </p:nvSpPr>
        <p:spPr/>
        <p:txBody>
          <a:bodyPr/>
          <a:lstStyle/>
          <a:p>
            <a:r>
              <a:rPr lang="en-GB" dirty="0"/>
              <a:t>Writing a biosecurity protocol</a:t>
            </a:r>
          </a:p>
        </p:txBody>
      </p:sp>
      <p:sp>
        <p:nvSpPr>
          <p:cNvPr id="4" name="Text Placeholder 3"/>
          <p:cNvSpPr>
            <a:spLocks noGrp="1"/>
          </p:cNvSpPr>
          <p:nvPr>
            <p:ph type="body" sz="quarter" idx="12"/>
          </p:nvPr>
        </p:nvSpPr>
        <p:spPr>
          <a:xfrm>
            <a:off x="234000" y="986400"/>
            <a:ext cx="8224200" cy="3601574"/>
          </a:xfrm>
        </p:spPr>
        <p:txBody>
          <a:bodyPr/>
          <a:lstStyle/>
          <a:p>
            <a:r>
              <a:rPr lang="en-GB" dirty="0"/>
              <a:t>In pairs, look at the biosecurity protocol and identify the different features of this style of writing. </a:t>
            </a:r>
          </a:p>
          <a:p>
            <a:br>
              <a:rPr lang="en-GB" dirty="0"/>
            </a:br>
            <a:r>
              <a:rPr lang="en-GB" dirty="0"/>
              <a:t>Think about: </a:t>
            </a:r>
            <a:br>
              <a:rPr lang="en-GB" dirty="0"/>
            </a:br>
            <a:endParaRPr lang="en-GB" dirty="0"/>
          </a:p>
          <a:p>
            <a:pPr lvl="1"/>
            <a:r>
              <a:rPr lang="en-GB" dirty="0"/>
              <a:t>features of the layout (how the page and individual sections are set out).</a:t>
            </a:r>
          </a:p>
          <a:p>
            <a:pPr lvl="1"/>
            <a:r>
              <a:rPr lang="en-GB" dirty="0"/>
              <a:t>the audience and its purpose. (What does this mean for the language and style used? What needs to be included?)</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01440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a:t>
            </a:fld>
            <a:endParaRPr lang="en-GB"/>
          </a:p>
        </p:txBody>
      </p:sp>
      <p:sp>
        <p:nvSpPr>
          <p:cNvPr id="3" name="Title 2"/>
          <p:cNvSpPr>
            <a:spLocks noGrp="1"/>
          </p:cNvSpPr>
          <p:nvPr>
            <p:ph type="title"/>
          </p:nvPr>
        </p:nvSpPr>
        <p:spPr/>
        <p:txBody>
          <a:bodyPr>
            <a:normAutofit/>
          </a:bodyPr>
          <a:lstStyle/>
          <a:p>
            <a:r>
              <a:rPr lang="en-GB" dirty="0"/>
              <a:t>The Animal Welfare Act 2006 (cont.)</a:t>
            </a:r>
          </a:p>
        </p:txBody>
      </p:sp>
      <p:sp>
        <p:nvSpPr>
          <p:cNvPr id="4" name="Text Placeholder 3"/>
          <p:cNvSpPr>
            <a:spLocks noGrp="1"/>
          </p:cNvSpPr>
          <p:nvPr>
            <p:ph type="body" sz="quarter" idx="12"/>
          </p:nvPr>
        </p:nvSpPr>
        <p:spPr>
          <a:xfrm>
            <a:off x="234000" y="986400"/>
            <a:ext cx="7606717" cy="3601574"/>
          </a:xfrm>
        </p:spPr>
        <p:txBody>
          <a:bodyPr/>
          <a:lstStyle/>
          <a:p>
            <a:pPr marL="342900" indent="-342900">
              <a:buFont typeface="System Font Regular"/>
              <a:buChar char="–"/>
            </a:pPr>
            <a:r>
              <a:rPr lang="en-GB" dirty="0"/>
              <a:t>You </a:t>
            </a:r>
            <a:r>
              <a:rPr lang="en-GB" dirty="0">
                <a:solidFill>
                  <a:srgbClr val="FF0000"/>
                </a:solidFill>
              </a:rPr>
              <a:t>cannot</a:t>
            </a:r>
            <a:r>
              <a:rPr lang="en-GB" dirty="0"/>
              <a:t> win animals as prizes.</a:t>
            </a:r>
          </a:p>
          <a:p>
            <a:pPr marL="342900" indent="-342900">
              <a:buFont typeface="System Font Regular"/>
              <a:buChar char="–"/>
            </a:pPr>
            <a:endParaRPr lang="en-GB" dirty="0"/>
          </a:p>
          <a:p>
            <a:pPr marL="342900" indent="-342900">
              <a:buFont typeface="System Font Regular"/>
              <a:buChar char="–"/>
            </a:pPr>
            <a:r>
              <a:rPr lang="en-GB" dirty="0"/>
              <a:t>It is a crime to cause or permit unnecessary suffering.</a:t>
            </a:r>
          </a:p>
          <a:p>
            <a:pPr marL="342900" indent="-342900">
              <a:buFont typeface="System Font Regular"/>
              <a:buChar char="–"/>
            </a:pPr>
            <a:endParaRPr lang="en-GB" dirty="0"/>
          </a:p>
          <a:p>
            <a:pPr marL="342900" indent="-342900">
              <a:buFont typeface="System Font Regular"/>
              <a:buChar char="–"/>
            </a:pPr>
            <a:r>
              <a:rPr lang="en-GB" dirty="0"/>
              <a:t>Mutilation is </a:t>
            </a:r>
            <a:r>
              <a:rPr lang="en-GB" dirty="0">
                <a:solidFill>
                  <a:srgbClr val="FF0000"/>
                </a:solidFill>
              </a:rPr>
              <a:t>banned</a:t>
            </a:r>
            <a:r>
              <a:rPr lang="en-GB" dirty="0"/>
              <a:t>, including docking and cropping.</a:t>
            </a:r>
          </a:p>
          <a:p>
            <a:endParaRPr lang="en-GB" dirty="0"/>
          </a:p>
          <a:p>
            <a:r>
              <a:rPr lang="en-GB" dirty="0"/>
              <a:t>So what do animals need? </a:t>
            </a:r>
          </a:p>
          <a:p>
            <a:endParaRPr lang="en-GB" dirty="0"/>
          </a:p>
          <a:p>
            <a:r>
              <a:rPr lang="en-GB" dirty="0"/>
              <a:t>Create a list with the person next to you of everything an animal needs.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147376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70</a:t>
            </a:fld>
            <a:endParaRPr lang="en-GB"/>
          </a:p>
        </p:txBody>
      </p:sp>
      <p:sp>
        <p:nvSpPr>
          <p:cNvPr id="3" name="Title 2"/>
          <p:cNvSpPr>
            <a:spLocks noGrp="1"/>
          </p:cNvSpPr>
          <p:nvPr>
            <p:ph type="title"/>
          </p:nvPr>
        </p:nvSpPr>
        <p:spPr/>
        <p:txBody>
          <a:bodyPr/>
          <a:lstStyle/>
          <a:p>
            <a:r>
              <a:rPr lang="en-GB" dirty="0"/>
              <a:t>Professional writing</a:t>
            </a:r>
          </a:p>
        </p:txBody>
      </p:sp>
      <p:sp>
        <p:nvSpPr>
          <p:cNvPr id="4" name="Text Placeholder 3"/>
          <p:cNvSpPr>
            <a:spLocks noGrp="1"/>
          </p:cNvSpPr>
          <p:nvPr>
            <p:ph type="body" sz="quarter" idx="12"/>
          </p:nvPr>
        </p:nvSpPr>
        <p:spPr/>
        <p:txBody>
          <a:bodyPr/>
          <a:lstStyle/>
          <a:p>
            <a:r>
              <a:rPr lang="en-GB" dirty="0"/>
              <a:t>Watch the video:</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Business Writing Tips" descr="Video of professional writing&#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69840" y="986400"/>
            <a:ext cx="6096000" cy="3429000"/>
          </a:xfrm>
          <a:prstGeom prst="rect">
            <a:avLst/>
          </a:prstGeom>
          <a:ln>
            <a:solidFill>
              <a:schemeClr val="tx1"/>
            </a:solidFill>
          </a:ln>
        </p:spPr>
      </p:pic>
    </p:spTree>
    <p:extLst>
      <p:ext uri="{BB962C8B-B14F-4D97-AF65-F5344CB8AC3E}">
        <p14:creationId xmlns:p14="http://schemas.microsoft.com/office/powerpoint/2010/main" val="3281783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71</a:t>
            </a:fld>
            <a:endParaRPr lang="en-GB"/>
          </a:p>
        </p:txBody>
      </p:sp>
      <p:sp>
        <p:nvSpPr>
          <p:cNvPr id="3" name="Title 2"/>
          <p:cNvSpPr>
            <a:spLocks noGrp="1"/>
          </p:cNvSpPr>
          <p:nvPr>
            <p:ph type="title"/>
          </p:nvPr>
        </p:nvSpPr>
        <p:spPr/>
        <p:txBody>
          <a:bodyPr/>
          <a:lstStyle/>
          <a:p>
            <a:r>
              <a:rPr lang="en-GB" dirty="0"/>
              <a:t>Using AI to help</a:t>
            </a:r>
          </a:p>
        </p:txBody>
      </p:sp>
      <p:sp>
        <p:nvSpPr>
          <p:cNvPr id="4" name="Text Placeholder 3"/>
          <p:cNvSpPr>
            <a:spLocks noGrp="1"/>
          </p:cNvSpPr>
          <p:nvPr>
            <p:ph type="body" sz="quarter" idx="12"/>
          </p:nvPr>
        </p:nvSpPr>
        <p:spPr>
          <a:xfrm>
            <a:off x="234000" y="1175656"/>
            <a:ext cx="7958530" cy="3412317"/>
          </a:xfrm>
        </p:spPr>
        <p:txBody>
          <a:bodyPr/>
          <a:lstStyle/>
          <a:p>
            <a:pPr marL="342900" indent="-342900">
              <a:buFont typeface="Arial" panose="020B0604020202020204" pitchFamily="34" charset="0"/>
              <a:buChar char="–"/>
            </a:pPr>
            <a:r>
              <a:rPr lang="en-GB" dirty="0"/>
              <a:t>Set goals: know what you want artificial intelligence (AI) to help you with (assistance, not reliance,).</a:t>
            </a:r>
          </a:p>
          <a:p>
            <a:endParaRPr lang="en-GB" dirty="0"/>
          </a:p>
          <a:p>
            <a:pPr marL="342900" indent="-342900">
              <a:buFont typeface="Arial" panose="020B0604020202020204" pitchFamily="34" charset="0"/>
              <a:buChar char="–"/>
            </a:pPr>
            <a:r>
              <a:rPr lang="en-GB" dirty="0"/>
              <a:t>Know limits: AI isn’t perfect – double-check your work.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710176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72</a:t>
            </a:fld>
            <a:endParaRPr lang="en-GB"/>
          </a:p>
        </p:txBody>
      </p:sp>
      <p:sp>
        <p:nvSpPr>
          <p:cNvPr id="3" name="Title 2"/>
          <p:cNvSpPr>
            <a:spLocks noGrp="1"/>
          </p:cNvSpPr>
          <p:nvPr>
            <p:ph type="title"/>
          </p:nvPr>
        </p:nvSpPr>
        <p:spPr/>
        <p:txBody>
          <a:bodyPr/>
          <a:lstStyle/>
          <a:p>
            <a:r>
              <a:rPr lang="en-GB" dirty="0"/>
              <a:t>Using AI to help (cont.)</a:t>
            </a:r>
          </a:p>
        </p:txBody>
      </p:sp>
      <p:sp>
        <p:nvSpPr>
          <p:cNvPr id="4" name="Text Placeholder 3"/>
          <p:cNvSpPr>
            <a:spLocks noGrp="1"/>
          </p:cNvSpPr>
          <p:nvPr>
            <p:ph type="body" sz="quarter" idx="12"/>
          </p:nvPr>
        </p:nvSpPr>
        <p:spPr>
          <a:xfrm>
            <a:off x="234000" y="986400"/>
            <a:ext cx="7984449" cy="3601574"/>
          </a:xfrm>
        </p:spPr>
        <p:txBody>
          <a:bodyPr/>
          <a:lstStyle/>
          <a:p>
            <a:pPr marL="342900" indent="-342900">
              <a:buFont typeface="Arial" panose="020B0604020202020204" pitchFamily="34" charset="0"/>
              <a:buChar char="–"/>
            </a:pPr>
            <a:r>
              <a:rPr lang="en-GB" dirty="0"/>
              <a:t>Inform and enhance your own writing:</a:t>
            </a:r>
          </a:p>
          <a:p>
            <a:pPr marL="612900" lvl="1" indent="-342900">
              <a:buFont typeface="Arial" panose="020B0604020202020204" pitchFamily="34" charset="0"/>
              <a:buChar char="•"/>
            </a:pPr>
            <a:r>
              <a:rPr lang="en-GB" dirty="0"/>
              <a:t>Your work should still be in your own words. </a:t>
            </a:r>
          </a:p>
          <a:p>
            <a:pPr marL="612900" lvl="1" indent="-342900">
              <a:buFont typeface="Arial" panose="020B0604020202020204" pitchFamily="34" charset="0"/>
              <a:buChar char="•"/>
            </a:pPr>
            <a:r>
              <a:rPr lang="en-GB" dirty="0"/>
              <a:t>Combine with your own skills for better results.</a:t>
            </a:r>
          </a:p>
          <a:p>
            <a:pPr marL="612900" lvl="1" indent="-342900">
              <a:buFont typeface="Arial" panose="020B0604020202020204" pitchFamily="34" charset="0"/>
              <a:buChar char="•"/>
            </a:pPr>
            <a:r>
              <a:rPr lang="en-GB" dirty="0"/>
              <a:t>Check language (American is often used).</a:t>
            </a:r>
          </a:p>
          <a:p>
            <a:endParaRPr lang="en-GB" dirty="0"/>
          </a:p>
          <a:p>
            <a:pPr marL="342900" indent="-342900">
              <a:buFont typeface="Arial" panose="020B0604020202020204" pitchFamily="34" charset="0"/>
              <a:buChar char="–"/>
            </a:pPr>
            <a:r>
              <a:rPr lang="en-GB" dirty="0"/>
              <a:t>Be safe:</a:t>
            </a:r>
          </a:p>
          <a:p>
            <a:pPr marL="612900" lvl="1" indent="-342900">
              <a:buFont typeface="Arial" panose="020B0604020202020204" pitchFamily="34" charset="0"/>
              <a:buChar char="•"/>
            </a:pPr>
            <a:r>
              <a:rPr lang="en-GB" dirty="0"/>
              <a:t>Use AI responsibly (always aim for less than 20% in your general work). </a:t>
            </a:r>
          </a:p>
          <a:p>
            <a:pPr marL="612900" lvl="1" indent="-342900">
              <a:buFont typeface="Arial" panose="020B0604020202020204" pitchFamily="34" charset="0"/>
              <a:buChar char="•"/>
            </a:pPr>
            <a:r>
              <a:rPr lang="en-GB" dirty="0">
                <a:hlinkClick r:id="rId2"/>
              </a:rPr>
              <a:t>Check work.</a:t>
            </a:r>
            <a:r>
              <a:rPr lang="en-GB" dirty="0"/>
              <a:t> At this stage, while learning, you must be under 50%.</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760334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73</a:t>
            </a:fld>
            <a:endParaRPr lang="en-GB"/>
          </a:p>
        </p:txBody>
      </p:sp>
      <p:sp>
        <p:nvSpPr>
          <p:cNvPr id="3" name="Title 2"/>
          <p:cNvSpPr>
            <a:spLocks noGrp="1"/>
          </p:cNvSpPr>
          <p:nvPr>
            <p:ph type="title"/>
          </p:nvPr>
        </p:nvSpPr>
        <p:spPr/>
        <p:txBody>
          <a:bodyPr/>
          <a:lstStyle/>
          <a:p>
            <a:r>
              <a:rPr lang="en-GB" dirty="0"/>
              <a:t>Task: Biosecurity	</a:t>
            </a:r>
          </a:p>
        </p:txBody>
      </p:sp>
      <p:sp>
        <p:nvSpPr>
          <p:cNvPr id="4" name="Text Placeholder 3"/>
          <p:cNvSpPr>
            <a:spLocks noGrp="1"/>
          </p:cNvSpPr>
          <p:nvPr>
            <p:ph type="body" sz="quarter" idx="12"/>
          </p:nvPr>
        </p:nvSpPr>
        <p:spPr>
          <a:xfrm>
            <a:off x="234000" y="986400"/>
            <a:ext cx="8631840" cy="3601574"/>
          </a:xfrm>
        </p:spPr>
        <p:txBody>
          <a:bodyPr/>
          <a:lstStyle/>
          <a:p>
            <a:r>
              <a:rPr lang="en-GB" dirty="0"/>
              <a:t>Going back to the previous lesson, create a biosecurity protocol for your case study (bird park or kennels), assisted by AI. </a:t>
            </a:r>
          </a:p>
          <a:p>
            <a:br>
              <a:rPr lang="en-GB" dirty="0"/>
            </a:br>
            <a:r>
              <a:rPr lang="en-GB" dirty="0"/>
              <a:t>It should be professionally written and consider the following:</a:t>
            </a:r>
          </a:p>
          <a:p>
            <a:pPr lvl="1"/>
            <a:r>
              <a:rPr lang="en-GB" dirty="0"/>
              <a:t>How can you limit entry of disease?</a:t>
            </a:r>
          </a:p>
          <a:p>
            <a:pPr lvl="1"/>
            <a:r>
              <a:rPr lang="en-GB" dirty="0"/>
              <a:t>What type of PPE prevents contamination?</a:t>
            </a:r>
          </a:p>
          <a:p>
            <a:pPr lvl="1"/>
            <a:r>
              <a:rPr lang="en-GB" dirty="0"/>
              <a:t>How do we ensure equipment and areas are clean?</a:t>
            </a:r>
          </a:p>
          <a:p>
            <a:pPr lvl="1"/>
            <a:r>
              <a:rPr lang="en-GB" dirty="0"/>
              <a:t>How do we ensure new animals are safe?</a:t>
            </a:r>
          </a:p>
          <a:p>
            <a:pPr lvl="1"/>
            <a:r>
              <a:rPr lang="en-GB" dirty="0"/>
              <a:t>Check through using </a:t>
            </a:r>
            <a:r>
              <a:rPr lang="en-GB" dirty="0">
                <a:hlinkClick r:id="rId2"/>
              </a:rPr>
              <a:t>www.grammarly.com/</a:t>
            </a:r>
            <a:r>
              <a:rPr lang="en-GB" dirty="0"/>
              <a:t>.</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62046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74</a:t>
            </a:fld>
            <a:endParaRPr lang="en-GB"/>
          </a:p>
        </p:txBody>
      </p:sp>
      <p:sp>
        <p:nvSpPr>
          <p:cNvPr id="3" name="Title 2"/>
          <p:cNvSpPr>
            <a:spLocks noGrp="1"/>
          </p:cNvSpPr>
          <p:nvPr>
            <p:ph type="title"/>
          </p:nvPr>
        </p:nvSpPr>
        <p:spPr/>
        <p:txBody>
          <a:bodyPr/>
          <a:lstStyle/>
          <a:p>
            <a:r>
              <a:rPr lang="en-GB" dirty="0"/>
              <a:t>Biosecurity homework</a:t>
            </a:r>
          </a:p>
        </p:txBody>
      </p:sp>
      <p:sp>
        <p:nvSpPr>
          <p:cNvPr id="4" name="Text Placeholder 3"/>
          <p:cNvSpPr>
            <a:spLocks noGrp="1"/>
          </p:cNvSpPr>
          <p:nvPr>
            <p:ph type="body" sz="quarter" idx="12"/>
          </p:nvPr>
        </p:nvSpPr>
        <p:spPr>
          <a:xfrm>
            <a:off x="234000" y="1143000"/>
            <a:ext cx="7667625" cy="3444974"/>
          </a:xfrm>
        </p:spPr>
        <p:txBody>
          <a:bodyPr vert="horz" lIns="0" tIns="0" rIns="0" bIns="0" rtlCol="0" anchor="t">
            <a:noAutofit/>
          </a:bodyPr>
          <a:lstStyle/>
          <a:p>
            <a:r>
              <a:rPr lang="en-GB" dirty="0"/>
              <a:t>Complete and submit your biosecurity protocol.</a:t>
            </a:r>
          </a:p>
          <a:p>
            <a:endParaRPr lang="en-GB" dirty="0"/>
          </a:p>
          <a:p>
            <a:r>
              <a:rPr lang="en-GB" dirty="0"/>
              <a:t>Remember:</a:t>
            </a:r>
          </a:p>
          <a:p>
            <a:pPr lvl="1"/>
            <a:r>
              <a:rPr lang="en-GB" dirty="0"/>
              <a:t>professionally written</a:t>
            </a:r>
          </a:p>
          <a:p>
            <a:pPr lvl="1"/>
            <a:r>
              <a:rPr lang="en-GB" dirty="0"/>
              <a:t>AI use under 50%</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22453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Apply animal handling and capture techniques</a:t>
            </a:r>
          </a:p>
        </p:txBody>
      </p:sp>
    </p:spTree>
    <p:extLst>
      <p:ext uri="{BB962C8B-B14F-4D97-AF65-F5344CB8AC3E}">
        <p14:creationId xmlns:p14="http://schemas.microsoft.com/office/powerpoint/2010/main" val="1662210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76</a:t>
            </a:fld>
            <a:endParaRPr lang="en-GB"/>
          </a:p>
        </p:txBody>
      </p:sp>
      <p:sp>
        <p:nvSpPr>
          <p:cNvPr id="3" name="Title 2"/>
          <p:cNvSpPr>
            <a:spLocks noGrp="1"/>
          </p:cNvSpPr>
          <p:nvPr>
            <p:ph type="title"/>
          </p:nvPr>
        </p:nvSpPr>
        <p:spPr/>
        <p:txBody>
          <a:bodyPr/>
          <a:lstStyle/>
          <a:p>
            <a:r>
              <a:rPr lang="en-GB" dirty="0"/>
              <a:t>Session 5 outline</a:t>
            </a:r>
          </a:p>
        </p:txBody>
      </p:sp>
      <p:sp>
        <p:nvSpPr>
          <p:cNvPr id="4" name="Text Placeholder 3"/>
          <p:cNvSpPr>
            <a:spLocks noGrp="1"/>
          </p:cNvSpPr>
          <p:nvPr>
            <p:ph type="body" sz="quarter" idx="12"/>
          </p:nvPr>
        </p:nvSpPr>
        <p:spPr/>
        <p:txBody>
          <a:bodyPr/>
          <a:lstStyle/>
          <a:p>
            <a:pPr marL="342900" indent="-342900">
              <a:buFont typeface="Arial" panose="020B0604020202020204" pitchFamily="34" charset="0"/>
              <a:buChar char="–"/>
            </a:pPr>
            <a:r>
              <a:rPr lang="en-GB" dirty="0"/>
              <a:t>Considerations for handling animals.</a:t>
            </a:r>
          </a:p>
          <a:p>
            <a:pPr marL="342900" indent="-342900">
              <a:buFont typeface="Arial" panose="020B0604020202020204" pitchFamily="34" charset="0"/>
              <a:buChar char="–"/>
            </a:pPr>
            <a:r>
              <a:rPr lang="en-GB" dirty="0"/>
              <a:t>Why do we handle animals?</a:t>
            </a:r>
          </a:p>
          <a:p>
            <a:pPr marL="342900" indent="-342900">
              <a:buFont typeface="Arial" panose="020B0604020202020204" pitchFamily="34" charset="0"/>
              <a:buChar char="–"/>
            </a:pPr>
            <a:r>
              <a:rPr lang="en-GB" dirty="0"/>
              <a:t>Different methods of handling.</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21404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77</a:t>
            </a:fld>
            <a:endParaRPr lang="en-GB"/>
          </a:p>
        </p:txBody>
      </p:sp>
      <p:sp>
        <p:nvSpPr>
          <p:cNvPr id="12" name="Title 11"/>
          <p:cNvSpPr>
            <a:spLocks noGrp="1"/>
          </p:cNvSpPr>
          <p:nvPr>
            <p:ph type="title"/>
          </p:nvPr>
        </p:nvSpPr>
        <p:spPr/>
        <p:txBody>
          <a:bodyPr>
            <a:normAutofit/>
          </a:bodyPr>
          <a:lstStyle/>
          <a:p>
            <a:pPr>
              <a:lnSpc>
                <a:spcPct val="100000"/>
              </a:lnSpc>
            </a:pPr>
            <a:r>
              <a:rPr lang="en-GB" sz="3600"/>
              <a:t>Considerations for handling</a:t>
            </a:r>
          </a:p>
        </p:txBody>
      </p:sp>
      <p:sp>
        <p:nvSpPr>
          <p:cNvPr id="5" name="Text Placeholder 4"/>
          <p:cNvSpPr>
            <a:spLocks noGrp="1"/>
          </p:cNvSpPr>
          <p:nvPr>
            <p:ph type="body" sz="quarter" idx="12"/>
          </p:nvPr>
        </p:nvSpPr>
        <p:spPr/>
        <p:txBody>
          <a:bodyPr/>
          <a:lstStyle/>
          <a:p>
            <a:pPr>
              <a:lnSpc>
                <a:spcPct val="100000"/>
              </a:lnSpc>
            </a:pPr>
            <a:r>
              <a:rPr lang="en-GB" dirty="0"/>
              <a:t>On the sticky note, write down something we need to account for before we try and handle animals. </a:t>
            </a:r>
          </a:p>
          <a:p>
            <a:pPr>
              <a:lnSpc>
                <a:spcPct val="100000"/>
              </a:lnSpc>
            </a:pPr>
            <a:endParaRPr lang="en-GB" dirty="0"/>
          </a:p>
          <a:p>
            <a:pPr>
              <a:lnSpc>
                <a:spcPct val="100000"/>
              </a:lnSpc>
            </a:pPr>
            <a:r>
              <a:rPr lang="en-GB" dirty="0"/>
              <a:t>Then stick it to the board.</a:t>
            </a:r>
          </a:p>
          <a:p>
            <a:pPr>
              <a:lnSpc>
                <a:spcPct val="100000"/>
              </a:lnSpc>
            </a:pPr>
            <a:endParaRPr lang="en-GB" dirty="0"/>
          </a:p>
          <a:p>
            <a:pPr>
              <a:lnSpc>
                <a:spcPct val="100000"/>
              </a:lnSpc>
            </a:pPr>
            <a:endParaRPr lang="en-GB" sz="2400" dirty="0"/>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25735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78</a:t>
            </a:fld>
            <a:endParaRPr lang="en-GB"/>
          </a:p>
        </p:txBody>
      </p:sp>
      <p:sp>
        <p:nvSpPr>
          <p:cNvPr id="12" name="Title 11"/>
          <p:cNvSpPr>
            <a:spLocks noGrp="1"/>
          </p:cNvSpPr>
          <p:nvPr>
            <p:ph type="title"/>
          </p:nvPr>
        </p:nvSpPr>
        <p:spPr/>
        <p:txBody>
          <a:bodyPr>
            <a:normAutofit/>
          </a:bodyPr>
          <a:lstStyle/>
          <a:p>
            <a:pPr>
              <a:lnSpc>
                <a:spcPct val="100000"/>
              </a:lnSpc>
            </a:pPr>
            <a:r>
              <a:rPr lang="en-GB" sz="3600"/>
              <a:t>Considerations</a:t>
            </a:r>
          </a:p>
        </p:txBody>
      </p:sp>
      <p:sp>
        <p:nvSpPr>
          <p:cNvPr id="5" name="Text Placeholder 4"/>
          <p:cNvSpPr>
            <a:spLocks noGrp="1"/>
          </p:cNvSpPr>
          <p:nvPr>
            <p:ph type="body" sz="quarter" idx="12"/>
          </p:nvPr>
        </p:nvSpPr>
        <p:spPr/>
        <p:txBody>
          <a:bodyPr vert="horz" lIns="0" tIns="0" rIns="0" bIns="0" rtlCol="0" anchor="t">
            <a:noAutofit/>
          </a:bodyPr>
          <a:lstStyle/>
          <a:p>
            <a:pPr>
              <a:lnSpc>
                <a:spcPct val="100000"/>
              </a:lnSpc>
            </a:pPr>
            <a:r>
              <a:rPr lang="en-GB" sz="2400" dirty="0"/>
              <a:t>What do we need to consider before we handle or try and capture animals?</a:t>
            </a:r>
          </a:p>
          <a:p>
            <a:pPr>
              <a:lnSpc>
                <a:spcPct val="100000"/>
              </a:lnSpc>
            </a:pPr>
            <a:endParaRPr lang="en-GB" dirty="0"/>
          </a:p>
          <a:p>
            <a:pPr marL="269875" lvl="1" indent="-269875">
              <a:lnSpc>
                <a:spcPct val="150000"/>
              </a:lnSpc>
            </a:pPr>
            <a:r>
              <a:rPr lang="en-GB" dirty="0"/>
              <a:t>Individual animal: age</a:t>
            </a:r>
            <a:endParaRPr lang="en-GB" dirty="0">
              <a:cs typeface="Arial"/>
            </a:endParaRPr>
          </a:p>
          <a:p>
            <a:pPr marL="269875" lvl="1" indent="-269875">
              <a:lnSpc>
                <a:spcPct val="150000"/>
              </a:lnSpc>
            </a:pPr>
            <a:r>
              <a:rPr lang="en-GB" dirty="0"/>
              <a:t>Species:</a:t>
            </a:r>
            <a:r>
              <a:rPr lang="en-GB" dirty="0">
                <a:cs typeface="Arial"/>
              </a:rPr>
              <a:t> p</a:t>
            </a:r>
            <a:r>
              <a:rPr lang="en-GB" dirty="0"/>
              <a:t>redator/prey</a:t>
            </a:r>
            <a:endParaRPr lang="en-GB" dirty="0">
              <a:cs typeface="Arial"/>
            </a:endParaRPr>
          </a:p>
          <a:p>
            <a:pPr marL="269875" lvl="1" indent="-269875">
              <a:lnSpc>
                <a:spcPct val="150000"/>
              </a:lnSpc>
            </a:pPr>
            <a:r>
              <a:rPr lang="en-GB" dirty="0"/>
              <a:t>Enclosure: ease of smooth transition</a:t>
            </a:r>
            <a:endParaRPr lang="en-GB" dirty="0">
              <a:cs typeface="Arial"/>
            </a:endParaRPr>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586146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79</a:t>
            </a:fld>
            <a:endParaRPr lang="en-GB"/>
          </a:p>
        </p:txBody>
      </p:sp>
      <p:sp>
        <p:nvSpPr>
          <p:cNvPr id="3" name="Title 2"/>
          <p:cNvSpPr>
            <a:spLocks noGrp="1"/>
          </p:cNvSpPr>
          <p:nvPr>
            <p:ph type="title"/>
          </p:nvPr>
        </p:nvSpPr>
        <p:spPr/>
        <p:txBody>
          <a:bodyPr/>
          <a:lstStyle/>
          <a:p>
            <a:r>
              <a:rPr lang="en-GB" dirty="0"/>
              <a:t>Considerations: Prey animals</a:t>
            </a:r>
          </a:p>
        </p:txBody>
      </p:sp>
      <p:sp>
        <p:nvSpPr>
          <p:cNvPr id="4" name="Text Placeholder 3"/>
          <p:cNvSpPr>
            <a:spLocks noGrp="1"/>
          </p:cNvSpPr>
          <p:nvPr>
            <p:ph type="body" sz="quarter" idx="12"/>
          </p:nvPr>
        </p:nvSpPr>
        <p:spPr>
          <a:xfrm>
            <a:off x="234000" y="1066800"/>
            <a:ext cx="8017371" cy="3521174"/>
          </a:xfrm>
        </p:spPr>
        <p:txBody>
          <a:bodyPr/>
          <a:lstStyle/>
          <a:p>
            <a:pPr lvl="1">
              <a:lnSpc>
                <a:spcPct val="150000"/>
              </a:lnSpc>
            </a:pPr>
            <a:r>
              <a:rPr lang="en-GB" dirty="0"/>
              <a:t>Slow movements.</a:t>
            </a:r>
          </a:p>
          <a:p>
            <a:pPr lvl="1">
              <a:lnSpc>
                <a:spcPct val="150000"/>
              </a:lnSpc>
            </a:pPr>
            <a:r>
              <a:rPr lang="en-GB" dirty="0"/>
              <a:t>Don’t chase around the cage.</a:t>
            </a:r>
          </a:p>
          <a:p>
            <a:pPr lvl="1">
              <a:lnSpc>
                <a:spcPct val="150000"/>
              </a:lnSpc>
            </a:pPr>
            <a:r>
              <a:rPr lang="en-GB" dirty="0"/>
              <a:t>Rubbing hands in their substrate can help you to smell familiar and reduce stress.</a:t>
            </a:r>
          </a:p>
          <a:p>
            <a:pPr lvl="1">
              <a:lnSpc>
                <a:spcPct val="150000"/>
              </a:lnSpc>
            </a:pPr>
            <a:r>
              <a:rPr lang="en-GB" dirty="0"/>
              <a:t>Your own confidence and smell.</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72988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a:t>
            </a:fld>
            <a:endParaRPr lang="en-GB"/>
          </a:p>
        </p:txBody>
      </p:sp>
      <p:sp>
        <p:nvSpPr>
          <p:cNvPr id="12" name="Title 11"/>
          <p:cNvSpPr>
            <a:spLocks noGrp="1"/>
          </p:cNvSpPr>
          <p:nvPr>
            <p:ph type="title"/>
          </p:nvPr>
        </p:nvSpPr>
        <p:spPr/>
        <p:txBody>
          <a:bodyPr>
            <a:normAutofit/>
          </a:bodyPr>
          <a:lstStyle/>
          <a:p>
            <a:pPr>
              <a:lnSpc>
                <a:spcPct val="100000"/>
              </a:lnSpc>
            </a:pPr>
            <a:r>
              <a:rPr lang="en-GB" sz="3600" dirty="0"/>
              <a:t>The </a:t>
            </a:r>
            <a:r>
              <a:rPr lang="en-GB" dirty="0"/>
              <a:t>five</a:t>
            </a:r>
            <a:r>
              <a:rPr lang="en-GB" sz="3600" dirty="0"/>
              <a:t> </a:t>
            </a:r>
            <a:r>
              <a:rPr lang="en-GB" dirty="0"/>
              <a:t>needs</a:t>
            </a:r>
            <a:endParaRPr lang="en-GB" sz="3600" dirty="0"/>
          </a:p>
        </p:txBody>
      </p:sp>
      <p:sp>
        <p:nvSpPr>
          <p:cNvPr id="5" name="Text Placeholder 4"/>
          <p:cNvSpPr>
            <a:spLocks noGrp="1"/>
          </p:cNvSpPr>
          <p:nvPr>
            <p:ph type="body" sz="quarter" idx="12"/>
          </p:nvPr>
        </p:nvSpPr>
        <p:spPr>
          <a:xfrm>
            <a:off x="233999" y="986400"/>
            <a:ext cx="8184787" cy="3601574"/>
          </a:xfrm>
        </p:spPr>
        <p:txBody>
          <a:bodyPr/>
          <a:lstStyle/>
          <a:p>
            <a:pPr marL="342900" indent="-342900">
              <a:lnSpc>
                <a:spcPct val="150000"/>
              </a:lnSpc>
              <a:buFont typeface="Arial" panose="020B0604020202020204" pitchFamily="34" charset="0"/>
              <a:buChar char="–"/>
            </a:pPr>
            <a:r>
              <a:rPr lang="en-GB" dirty="0"/>
              <a:t>The need for a suitable environment.</a:t>
            </a:r>
          </a:p>
          <a:p>
            <a:pPr marL="342900" indent="-342900">
              <a:lnSpc>
                <a:spcPct val="150000"/>
              </a:lnSpc>
              <a:buFont typeface="Arial" panose="020B0604020202020204" pitchFamily="34" charset="0"/>
              <a:buChar char="–"/>
            </a:pPr>
            <a:r>
              <a:rPr lang="en-GB" dirty="0"/>
              <a:t>The need for a suitable diet.</a:t>
            </a:r>
          </a:p>
          <a:p>
            <a:pPr marL="342900" indent="-342900">
              <a:lnSpc>
                <a:spcPct val="150000"/>
              </a:lnSpc>
              <a:buFont typeface="Arial" panose="020B0604020202020204" pitchFamily="34" charset="0"/>
              <a:buChar char="–"/>
            </a:pPr>
            <a:r>
              <a:rPr lang="en-GB" dirty="0"/>
              <a:t>The need to be able to exhibit normal behaviour patterns.</a:t>
            </a:r>
          </a:p>
          <a:p>
            <a:pPr marL="342900" indent="-342900">
              <a:lnSpc>
                <a:spcPct val="150000"/>
              </a:lnSpc>
              <a:buFont typeface="Arial" panose="020B0604020202020204" pitchFamily="34" charset="0"/>
              <a:buChar char="–"/>
            </a:pPr>
            <a:r>
              <a:rPr lang="en-GB" dirty="0"/>
              <a:t>The need to be housed with, or apart from, other animals. </a:t>
            </a:r>
          </a:p>
          <a:p>
            <a:pPr marL="342900" indent="-342900">
              <a:lnSpc>
                <a:spcPct val="150000"/>
              </a:lnSpc>
              <a:buFont typeface="Arial" panose="020B0604020202020204" pitchFamily="34" charset="0"/>
              <a:buChar char="–"/>
            </a:pPr>
            <a:r>
              <a:rPr lang="en-GB" dirty="0"/>
              <a:t>The need to be protected from pain, suffering, injury </a:t>
            </a:r>
            <a:br>
              <a:rPr lang="en-GB" dirty="0"/>
            </a:br>
            <a:r>
              <a:rPr lang="en-GB" dirty="0"/>
              <a:t>and disease.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33049025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80</a:t>
            </a:fld>
            <a:endParaRPr lang="en-GB"/>
          </a:p>
        </p:txBody>
      </p:sp>
      <p:sp>
        <p:nvSpPr>
          <p:cNvPr id="12" name="Title 11"/>
          <p:cNvSpPr>
            <a:spLocks noGrp="1"/>
          </p:cNvSpPr>
          <p:nvPr>
            <p:ph type="title"/>
          </p:nvPr>
        </p:nvSpPr>
        <p:spPr/>
        <p:txBody>
          <a:bodyPr>
            <a:normAutofit/>
          </a:bodyPr>
          <a:lstStyle/>
          <a:p>
            <a:pPr>
              <a:lnSpc>
                <a:spcPct val="100000"/>
              </a:lnSpc>
            </a:pPr>
            <a:r>
              <a:rPr lang="en-GB" sz="3600"/>
              <a:t>Why do we handle animals?</a:t>
            </a:r>
          </a:p>
        </p:txBody>
      </p:sp>
      <p:sp>
        <p:nvSpPr>
          <p:cNvPr id="5" name="Text Placeholder 4"/>
          <p:cNvSpPr>
            <a:spLocks noGrp="1"/>
          </p:cNvSpPr>
          <p:nvPr>
            <p:ph type="body" sz="quarter" idx="12"/>
          </p:nvPr>
        </p:nvSpPr>
        <p:spPr>
          <a:xfrm>
            <a:off x="234000" y="1110342"/>
            <a:ext cx="6809057" cy="3477631"/>
          </a:xfrm>
        </p:spPr>
        <p:txBody>
          <a:bodyPr/>
          <a:lstStyle/>
          <a:p>
            <a:pPr>
              <a:lnSpc>
                <a:spcPct val="100000"/>
              </a:lnSpc>
            </a:pPr>
            <a:r>
              <a:rPr lang="en-GB" dirty="0"/>
              <a:t>On the sticky note, write down a reason we may need to handle animals.</a:t>
            </a:r>
          </a:p>
          <a:p>
            <a:pPr>
              <a:lnSpc>
                <a:spcPct val="100000"/>
              </a:lnSpc>
            </a:pPr>
            <a:endParaRPr lang="en-GB" dirty="0"/>
          </a:p>
          <a:p>
            <a:pPr>
              <a:lnSpc>
                <a:spcPct val="100000"/>
              </a:lnSpc>
            </a:pPr>
            <a:r>
              <a:rPr lang="en-GB" dirty="0"/>
              <a:t>Then stick it to the board.</a:t>
            </a:r>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sz="2400" dirty="0"/>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7001074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81</a:t>
            </a:fld>
            <a:endParaRPr lang="en-GB"/>
          </a:p>
        </p:txBody>
      </p:sp>
      <p:sp>
        <p:nvSpPr>
          <p:cNvPr id="3" name="Title 2"/>
          <p:cNvSpPr>
            <a:spLocks noGrp="1"/>
          </p:cNvSpPr>
          <p:nvPr>
            <p:ph type="title"/>
          </p:nvPr>
        </p:nvSpPr>
        <p:spPr/>
        <p:txBody>
          <a:bodyPr/>
          <a:lstStyle/>
          <a:p>
            <a:r>
              <a:rPr lang="en-GB" dirty="0"/>
              <a:t>Handling versus capture</a:t>
            </a:r>
          </a:p>
        </p:txBody>
      </p:sp>
      <p:sp>
        <p:nvSpPr>
          <p:cNvPr id="4" name="Text Placeholder 3"/>
          <p:cNvSpPr>
            <a:spLocks noGrp="1"/>
          </p:cNvSpPr>
          <p:nvPr>
            <p:ph type="body" sz="quarter" idx="12"/>
          </p:nvPr>
        </p:nvSpPr>
        <p:spPr>
          <a:xfrm>
            <a:off x="234000" y="963232"/>
            <a:ext cx="7829807" cy="3624742"/>
          </a:xfrm>
        </p:spPr>
        <p:txBody>
          <a:bodyPr vert="horz" lIns="0" tIns="0" rIns="0" bIns="0" rtlCol="0" anchor="t">
            <a:noAutofit/>
          </a:bodyPr>
          <a:lstStyle/>
          <a:p>
            <a:r>
              <a:rPr lang="en-GB" dirty="0"/>
              <a:t>We may not always be able to physically handle animals.</a:t>
            </a:r>
          </a:p>
          <a:p>
            <a:endParaRPr lang="en-GB" dirty="0"/>
          </a:p>
          <a:p>
            <a:pPr marL="269875" lvl="1" indent="-269875"/>
            <a:r>
              <a:rPr lang="en-GB" dirty="0"/>
              <a:t>Handle:</a:t>
            </a:r>
            <a:endParaRPr lang="en-GB" dirty="0">
              <a:cs typeface="Arial"/>
            </a:endParaRPr>
          </a:p>
          <a:p>
            <a:pPr marL="539750" lvl="2" indent="-269875"/>
            <a:r>
              <a:rPr lang="en-GB" dirty="0"/>
              <a:t>small mammals</a:t>
            </a:r>
            <a:endParaRPr lang="en-GB" dirty="0">
              <a:cs typeface="Arial"/>
            </a:endParaRPr>
          </a:p>
          <a:p>
            <a:pPr marL="539750" lvl="2" indent="-269875"/>
            <a:r>
              <a:rPr lang="en-GB" dirty="0"/>
              <a:t>domestic/companion species. </a:t>
            </a:r>
            <a:br>
              <a:rPr lang="en-GB" dirty="0"/>
            </a:br>
            <a:endParaRPr lang="en-GB" dirty="0">
              <a:cs typeface="Arial"/>
            </a:endParaRPr>
          </a:p>
          <a:p>
            <a:pPr marL="269875" lvl="1" indent="-269875"/>
            <a:r>
              <a:rPr lang="en-GB" dirty="0"/>
              <a:t>Capture:</a:t>
            </a:r>
            <a:endParaRPr lang="en-GB" dirty="0">
              <a:cs typeface="Arial"/>
            </a:endParaRPr>
          </a:p>
          <a:p>
            <a:pPr marL="539750" lvl="2" indent="-269875"/>
            <a:r>
              <a:rPr lang="en-GB" dirty="0"/>
              <a:t>exotic species.</a:t>
            </a:r>
            <a:endParaRPr lang="en-GB" dirty="0">
              <a:cs typeface="Arial"/>
            </a:endParaRPr>
          </a:p>
          <a:p>
            <a:pPr marL="539750" lvl="2" indent="-269875"/>
            <a:r>
              <a:rPr lang="en-GB" dirty="0"/>
              <a:t>May need chemical assistance, e.g. darting.</a:t>
            </a:r>
            <a:endParaRPr lang="en-GB" dirty="0">
              <a:cs typeface="Arial"/>
            </a:endParaRP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7794103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82</a:t>
            </a:fld>
            <a:endParaRPr lang="en-GB"/>
          </a:p>
        </p:txBody>
      </p:sp>
      <p:sp>
        <p:nvSpPr>
          <p:cNvPr id="3" name="Title 2"/>
          <p:cNvSpPr>
            <a:spLocks noGrp="1"/>
          </p:cNvSpPr>
          <p:nvPr>
            <p:ph type="title"/>
          </p:nvPr>
        </p:nvSpPr>
        <p:spPr/>
        <p:txBody>
          <a:bodyPr/>
          <a:lstStyle/>
          <a:p>
            <a:r>
              <a:rPr lang="en-GB" dirty="0"/>
              <a:t>Task: Zoo animals </a:t>
            </a:r>
          </a:p>
        </p:txBody>
      </p:sp>
      <p:sp>
        <p:nvSpPr>
          <p:cNvPr id="4" name="Text Placeholder 3"/>
          <p:cNvSpPr>
            <a:spLocks noGrp="1"/>
          </p:cNvSpPr>
          <p:nvPr>
            <p:ph type="body" sz="quarter" idx="12"/>
          </p:nvPr>
        </p:nvSpPr>
        <p:spPr>
          <a:xfrm>
            <a:off x="234000" y="986400"/>
            <a:ext cx="8631840" cy="3601574"/>
          </a:xfrm>
        </p:spPr>
        <p:txBody>
          <a:bodyPr vert="horz" lIns="0" tIns="0" rIns="0" bIns="0" rtlCol="0" anchor="t">
            <a:noAutofit/>
          </a:bodyPr>
          <a:lstStyle/>
          <a:p>
            <a:r>
              <a:rPr lang="en-GB" dirty="0"/>
              <a:t>Think back to when you went to the zoo.</a:t>
            </a:r>
            <a:br>
              <a:rPr lang="en-GB" dirty="0"/>
            </a:br>
            <a:endParaRPr lang="en-GB" dirty="0"/>
          </a:p>
          <a:p>
            <a:pPr lvl="1"/>
            <a:r>
              <a:rPr lang="en-GB" dirty="0"/>
              <a:t>How easy would it be to capture the animal in the enclosure?</a:t>
            </a:r>
            <a:br>
              <a:rPr lang="en-GB" dirty="0"/>
            </a:br>
            <a:r>
              <a:rPr lang="en-GB" dirty="0"/>
              <a:t> </a:t>
            </a:r>
          </a:p>
          <a:p>
            <a:pPr lvl="1"/>
            <a:r>
              <a:rPr lang="en-GB" dirty="0"/>
              <a:t>Would the animal be easy to dart from everywhere in the enclosure? Is there anywhere the animal could hide?</a:t>
            </a:r>
            <a:br>
              <a:rPr lang="en-GB" dirty="0"/>
            </a:br>
            <a:endParaRPr lang="en-GB" dirty="0"/>
          </a:p>
          <a:p>
            <a:pPr lvl="1"/>
            <a:r>
              <a:rPr lang="en-GB" dirty="0"/>
              <a:t>If chemical help was needed, could the handler clearly </a:t>
            </a:r>
            <a:br>
              <a:rPr lang="en-GB" dirty="0"/>
            </a:br>
            <a:r>
              <a:rPr lang="en-GB" dirty="0"/>
              <a:t>access the animal before and afterwards?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43870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83</a:t>
            </a:fld>
            <a:endParaRPr lang="en-GB"/>
          </a:p>
        </p:txBody>
      </p:sp>
      <p:sp>
        <p:nvSpPr>
          <p:cNvPr id="3" name="Title 2"/>
          <p:cNvSpPr>
            <a:spLocks noGrp="1"/>
          </p:cNvSpPr>
          <p:nvPr>
            <p:ph type="title"/>
          </p:nvPr>
        </p:nvSpPr>
        <p:spPr/>
        <p:txBody>
          <a:bodyPr/>
          <a:lstStyle/>
          <a:p>
            <a:r>
              <a:rPr lang="en-GB" dirty="0"/>
              <a:t>Task: Enclosure suitability</a:t>
            </a:r>
          </a:p>
        </p:txBody>
      </p:sp>
      <p:sp>
        <p:nvSpPr>
          <p:cNvPr id="4" name="Text Placeholder 3"/>
          <p:cNvSpPr>
            <a:spLocks noGrp="1"/>
          </p:cNvSpPr>
          <p:nvPr>
            <p:ph type="body" sz="quarter" idx="12"/>
          </p:nvPr>
        </p:nvSpPr>
        <p:spPr>
          <a:xfrm>
            <a:off x="234001" y="986400"/>
            <a:ext cx="7375114" cy="3601574"/>
          </a:xfrm>
        </p:spPr>
        <p:txBody>
          <a:bodyPr/>
          <a:lstStyle/>
          <a:p>
            <a:r>
              <a:rPr lang="en-GB" dirty="0"/>
              <a:t>Visit the animal facilities and three enclosures for different taxa.</a:t>
            </a:r>
          </a:p>
          <a:p>
            <a:endParaRPr lang="en-GB" dirty="0"/>
          </a:p>
          <a:p>
            <a:r>
              <a:rPr lang="en-GB" dirty="0"/>
              <a:t>Complete the checklist on the next slide to determine the suitability of the enclosure.</a:t>
            </a:r>
          </a:p>
          <a:p>
            <a:endParaRPr lang="en-GB" dirty="0"/>
          </a:p>
          <a:p>
            <a:r>
              <a:rPr lang="en-GB" dirty="0"/>
              <a:t>Does the enclosure meet all five needs?</a:t>
            </a:r>
          </a:p>
          <a:p>
            <a:endParaRPr lang="en-GB" dirty="0"/>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921872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84</a:t>
            </a:fld>
            <a:endParaRPr lang="en-GB"/>
          </a:p>
        </p:txBody>
      </p:sp>
      <p:sp>
        <p:nvSpPr>
          <p:cNvPr id="3" name="Title 2"/>
          <p:cNvSpPr>
            <a:spLocks noGrp="1"/>
          </p:cNvSpPr>
          <p:nvPr>
            <p:ph type="title"/>
          </p:nvPr>
        </p:nvSpPr>
        <p:spPr/>
        <p:txBody>
          <a:bodyPr/>
          <a:lstStyle/>
          <a:p>
            <a:r>
              <a:rPr lang="en-GB" dirty="0"/>
              <a:t>Enclosure considerations</a:t>
            </a:r>
          </a:p>
        </p:txBody>
      </p:sp>
      <p:sp>
        <p:nvSpPr>
          <p:cNvPr id="4" name="Text Placeholder 3"/>
          <p:cNvSpPr>
            <a:spLocks noGrp="1"/>
          </p:cNvSpPr>
          <p:nvPr>
            <p:ph type="body" sz="quarter" idx="12"/>
          </p:nvPr>
        </p:nvSpPr>
        <p:spPr>
          <a:xfrm>
            <a:off x="234000" y="949325"/>
            <a:ext cx="8436513" cy="3601574"/>
          </a:xfrm>
        </p:spPr>
        <p:txBody>
          <a:bodyPr/>
          <a:lstStyle/>
          <a:p>
            <a:pPr marL="342900" indent="-342900">
              <a:buFont typeface="Arial" panose="020B0604020202020204" pitchFamily="34" charset="0"/>
              <a:buChar char="–"/>
            </a:pPr>
            <a:r>
              <a:rPr lang="en-GB" dirty="0"/>
              <a:t>How easy is it to capture the animal in the enclosure? </a:t>
            </a:r>
            <a:br>
              <a:rPr lang="en-GB" dirty="0"/>
            </a:br>
            <a:endParaRPr lang="en-GB" dirty="0"/>
          </a:p>
          <a:p>
            <a:pPr marL="342900" indent="-342900">
              <a:buFont typeface="Arial" panose="020B0604020202020204" pitchFamily="34" charset="0"/>
              <a:buChar char="–"/>
            </a:pPr>
            <a:r>
              <a:rPr lang="en-GB" dirty="0"/>
              <a:t>Can we handle the animal in its enclosure?</a:t>
            </a:r>
            <a:br>
              <a:rPr lang="en-GB" dirty="0"/>
            </a:br>
            <a:endParaRPr lang="en-GB" dirty="0"/>
          </a:p>
          <a:p>
            <a:pPr marL="342900" indent="-342900">
              <a:buFont typeface="Arial" panose="020B0604020202020204" pitchFamily="34" charset="0"/>
              <a:buChar char="–"/>
            </a:pPr>
            <a:r>
              <a:rPr lang="en-GB" dirty="0"/>
              <a:t>What is the least stressful method of capturing the animal?</a:t>
            </a:r>
            <a:br>
              <a:rPr lang="en-GB" dirty="0"/>
            </a:br>
            <a:endParaRPr lang="en-GB" dirty="0"/>
          </a:p>
          <a:p>
            <a:pPr marL="342900" indent="-342900">
              <a:buFont typeface="Arial" panose="020B0604020202020204" pitchFamily="34" charset="0"/>
              <a:buChar char="–"/>
            </a:pPr>
            <a:r>
              <a:rPr lang="en-GB" dirty="0"/>
              <a:t>Will the animal need transporting to be able to handle it?</a:t>
            </a:r>
            <a:br>
              <a:rPr lang="en-GB" dirty="0"/>
            </a:br>
            <a:endParaRPr lang="en-GB" dirty="0"/>
          </a:p>
          <a:p>
            <a:pPr marL="342900" indent="-342900">
              <a:buFont typeface="Arial" panose="020B0604020202020204" pitchFamily="34" charset="0"/>
              <a:buChar char="–"/>
            </a:pPr>
            <a:r>
              <a:rPr lang="en-GB" dirty="0"/>
              <a:t>If chemical help is needed, can you clearly access the animal before and after?</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65888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US" dirty="0"/>
              <a:t>Identification, causes </a:t>
            </a:r>
            <a:br>
              <a:rPr lang="en-US" dirty="0"/>
            </a:br>
            <a:r>
              <a:rPr lang="en-US" dirty="0"/>
              <a:t>and prevention of stress </a:t>
            </a:r>
            <a:br>
              <a:rPr lang="en-US" dirty="0"/>
            </a:br>
            <a:r>
              <a:rPr lang="en-US" dirty="0"/>
              <a:t>in animals </a:t>
            </a:r>
          </a:p>
        </p:txBody>
      </p:sp>
    </p:spTree>
    <p:extLst>
      <p:ext uri="{BB962C8B-B14F-4D97-AF65-F5344CB8AC3E}">
        <p14:creationId xmlns:p14="http://schemas.microsoft.com/office/powerpoint/2010/main" val="2648854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86</a:t>
            </a:fld>
            <a:endParaRPr lang="en-GB"/>
          </a:p>
        </p:txBody>
      </p:sp>
      <p:sp>
        <p:nvSpPr>
          <p:cNvPr id="3" name="Title 2"/>
          <p:cNvSpPr>
            <a:spLocks noGrp="1"/>
          </p:cNvSpPr>
          <p:nvPr>
            <p:ph type="title"/>
          </p:nvPr>
        </p:nvSpPr>
        <p:spPr/>
        <p:txBody>
          <a:bodyPr/>
          <a:lstStyle/>
          <a:p>
            <a:r>
              <a:rPr lang="en-GB" dirty="0"/>
              <a:t>Session 6 outline	</a:t>
            </a:r>
          </a:p>
        </p:txBody>
      </p:sp>
      <p:sp>
        <p:nvSpPr>
          <p:cNvPr id="4" name="Text Placeholder 3"/>
          <p:cNvSpPr>
            <a:spLocks noGrp="1"/>
          </p:cNvSpPr>
          <p:nvPr>
            <p:ph type="body" sz="quarter" idx="12"/>
          </p:nvPr>
        </p:nvSpPr>
        <p:spPr/>
        <p:txBody>
          <a:bodyPr/>
          <a:lstStyle/>
          <a:p>
            <a:pPr marL="342900" indent="-342900">
              <a:buFont typeface="Arial" panose="020B0604020202020204" pitchFamily="34" charset="0"/>
              <a:buChar char="–"/>
            </a:pPr>
            <a:r>
              <a:rPr lang="en-GB" dirty="0"/>
              <a:t>Identification of stress.</a:t>
            </a:r>
          </a:p>
          <a:p>
            <a:pPr marL="342900" indent="-342900">
              <a:buFont typeface="Arial" panose="020B0604020202020204" pitchFamily="34" charset="0"/>
              <a:buChar char="–"/>
            </a:pPr>
            <a:r>
              <a:rPr lang="en-GB" dirty="0"/>
              <a:t>Causes of stress.</a:t>
            </a:r>
          </a:p>
          <a:p>
            <a:pPr marL="342900" indent="-342900">
              <a:buFont typeface="Arial" panose="020B0604020202020204" pitchFamily="34" charset="0"/>
              <a:buChar char="–"/>
            </a:pPr>
            <a:r>
              <a:rPr lang="en-GB" dirty="0"/>
              <a:t>Prevention of stress.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854589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87</a:t>
            </a:fld>
            <a:endParaRPr lang="en-GB"/>
          </a:p>
        </p:txBody>
      </p:sp>
      <p:sp>
        <p:nvSpPr>
          <p:cNvPr id="3" name="Title 2"/>
          <p:cNvSpPr>
            <a:spLocks noGrp="1"/>
          </p:cNvSpPr>
          <p:nvPr>
            <p:ph type="title"/>
          </p:nvPr>
        </p:nvSpPr>
        <p:spPr/>
        <p:txBody>
          <a:bodyPr/>
          <a:lstStyle/>
          <a:p>
            <a:r>
              <a:rPr lang="en-GB" dirty="0"/>
              <a:t>Task	</a:t>
            </a:r>
          </a:p>
        </p:txBody>
      </p:sp>
      <p:sp>
        <p:nvSpPr>
          <p:cNvPr id="4" name="Text Placeholder 3"/>
          <p:cNvSpPr>
            <a:spLocks noGrp="1"/>
          </p:cNvSpPr>
          <p:nvPr>
            <p:ph type="body" sz="quarter" idx="12"/>
          </p:nvPr>
        </p:nvSpPr>
        <p:spPr/>
        <p:txBody>
          <a:bodyPr/>
          <a:lstStyle/>
          <a:p>
            <a:r>
              <a:rPr lang="en-GB" dirty="0"/>
              <a:t>Think about what stress means to you.</a:t>
            </a:r>
          </a:p>
          <a:p>
            <a:endParaRPr lang="en-GB" dirty="0"/>
          </a:p>
          <a:p>
            <a:r>
              <a:rPr lang="en-GB" dirty="0"/>
              <a:t>On one of the sticky notes, write a definition of stress.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761570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88</a:t>
            </a:fld>
            <a:endParaRPr lang="en-GB"/>
          </a:p>
        </p:txBody>
      </p:sp>
      <p:sp>
        <p:nvSpPr>
          <p:cNvPr id="12" name="Title 11"/>
          <p:cNvSpPr>
            <a:spLocks noGrp="1"/>
          </p:cNvSpPr>
          <p:nvPr>
            <p:ph type="title"/>
          </p:nvPr>
        </p:nvSpPr>
        <p:spPr/>
        <p:txBody>
          <a:bodyPr>
            <a:normAutofit/>
          </a:bodyPr>
          <a:lstStyle/>
          <a:p>
            <a:pPr>
              <a:lnSpc>
                <a:spcPct val="100000"/>
              </a:lnSpc>
            </a:pPr>
            <a:r>
              <a:rPr lang="en-GB"/>
              <a:t>What is stress?</a:t>
            </a:r>
            <a:endParaRPr lang="en-GB" sz="3600"/>
          </a:p>
        </p:txBody>
      </p:sp>
      <p:sp>
        <p:nvSpPr>
          <p:cNvPr id="5" name="Text Placeholder 4"/>
          <p:cNvSpPr>
            <a:spLocks noGrp="1"/>
          </p:cNvSpPr>
          <p:nvPr>
            <p:ph type="body" sz="quarter" idx="12"/>
          </p:nvPr>
        </p:nvSpPr>
        <p:spPr>
          <a:xfrm>
            <a:off x="234000" y="1057507"/>
            <a:ext cx="8436513" cy="3601574"/>
          </a:xfrm>
        </p:spPr>
        <p:txBody>
          <a:bodyPr/>
          <a:lstStyle/>
          <a:p>
            <a:pPr marL="342900" indent="-342900">
              <a:lnSpc>
                <a:spcPct val="100000"/>
              </a:lnSpc>
              <a:buFont typeface="Arial" panose="020B0604020202020204" pitchFamily="34" charset="0"/>
              <a:buChar char="–"/>
            </a:pPr>
            <a:r>
              <a:rPr lang="en-GB" dirty="0"/>
              <a:t>A state of mental or emotional strain or tension resulting from adverse or demanding circumstances.</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Stress occurs when animals have to make extreme or prolonged physiological and behavioural adjustments to cope with their environment.</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Stress in animals is when they feel worried, scared or uncomfortable because something around them is not right.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1863023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89</a:t>
            </a:fld>
            <a:endParaRPr lang="en-GB"/>
          </a:p>
        </p:txBody>
      </p:sp>
      <p:sp>
        <p:nvSpPr>
          <p:cNvPr id="12" name="Title 11"/>
          <p:cNvSpPr>
            <a:spLocks noGrp="1"/>
          </p:cNvSpPr>
          <p:nvPr>
            <p:ph type="title"/>
          </p:nvPr>
        </p:nvSpPr>
        <p:spPr/>
        <p:txBody>
          <a:bodyPr>
            <a:normAutofit/>
          </a:bodyPr>
          <a:lstStyle/>
          <a:p>
            <a:pPr>
              <a:lnSpc>
                <a:spcPct val="100000"/>
              </a:lnSpc>
            </a:pPr>
            <a:r>
              <a:rPr lang="en-GB" sz="3600"/>
              <a:t>Causes</a:t>
            </a:r>
          </a:p>
        </p:txBody>
      </p:sp>
      <p:sp>
        <p:nvSpPr>
          <p:cNvPr id="5" name="Text Placeholder 4"/>
          <p:cNvSpPr>
            <a:spLocks noGrp="1"/>
          </p:cNvSpPr>
          <p:nvPr>
            <p:ph type="body" sz="quarter" idx="12"/>
          </p:nvPr>
        </p:nvSpPr>
        <p:spPr>
          <a:xfrm>
            <a:off x="234000" y="1132114"/>
            <a:ext cx="8328109" cy="3455860"/>
          </a:xfrm>
        </p:spPr>
        <p:txBody>
          <a:bodyPr/>
          <a:lstStyle/>
          <a:p>
            <a:pPr marL="342900" indent="-342900">
              <a:lnSpc>
                <a:spcPct val="100000"/>
              </a:lnSpc>
              <a:buFont typeface="Arial" panose="020B0604020202020204" pitchFamily="34" charset="0"/>
              <a:buChar char="–"/>
            </a:pPr>
            <a:r>
              <a:rPr lang="en-GB" sz="2400" dirty="0"/>
              <a:t>Fear or danger: animals can get stressed if they feel threatene</a:t>
            </a:r>
            <a:r>
              <a:rPr lang="en-GB" dirty="0"/>
              <a:t>d.</a:t>
            </a:r>
          </a:p>
          <a:p>
            <a:pPr marL="342900" indent="-342900">
              <a:lnSpc>
                <a:spcPct val="100000"/>
              </a:lnSpc>
              <a:buFont typeface="Arial" panose="020B0604020202020204" pitchFamily="34" charset="0"/>
              <a:buChar char="–"/>
            </a:pPr>
            <a:endParaRPr lang="en-GB" sz="2400" dirty="0"/>
          </a:p>
          <a:p>
            <a:pPr marL="342900" indent="-342900">
              <a:lnSpc>
                <a:spcPct val="100000"/>
              </a:lnSpc>
              <a:buFont typeface="Arial" panose="020B0604020202020204" pitchFamily="34" charset="0"/>
              <a:buChar char="–"/>
            </a:pPr>
            <a:r>
              <a:rPr lang="en-GB" dirty="0"/>
              <a:t>Needs not being met. (Remember our previous lessons.)</a:t>
            </a:r>
          </a:p>
          <a:p>
            <a:pPr marL="342900" indent="-342900">
              <a:lnSpc>
                <a:spcPct val="100000"/>
              </a:lnSpc>
              <a:buFont typeface="Arial" panose="020B0604020202020204" pitchFamily="34" charset="0"/>
              <a:buChar char="–"/>
            </a:pPr>
            <a:endParaRPr lang="en-GB" sz="2400" dirty="0"/>
          </a:p>
          <a:p>
            <a:pPr marL="342900" indent="-342900">
              <a:lnSpc>
                <a:spcPct val="100000"/>
              </a:lnSpc>
              <a:buFont typeface="Arial" panose="020B0604020202020204" pitchFamily="34" charset="0"/>
              <a:buChar char="–"/>
            </a:pPr>
            <a:r>
              <a:rPr lang="en-GB" dirty="0"/>
              <a:t>Changes in environment: moving to a new place, being separated or changes in surroundings.</a:t>
            </a: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27896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a:t>
            </a:fld>
            <a:endParaRPr lang="en-GB"/>
          </a:p>
        </p:txBody>
      </p:sp>
      <p:sp>
        <p:nvSpPr>
          <p:cNvPr id="3" name="Title 2"/>
          <p:cNvSpPr>
            <a:spLocks noGrp="1"/>
          </p:cNvSpPr>
          <p:nvPr>
            <p:ph type="title"/>
          </p:nvPr>
        </p:nvSpPr>
        <p:spPr/>
        <p:txBody>
          <a:bodyPr/>
          <a:lstStyle/>
          <a:p>
            <a:r>
              <a:rPr lang="en-GB" dirty="0"/>
              <a:t>Task: The five needs (10 minutes)</a:t>
            </a:r>
          </a:p>
        </p:txBody>
      </p:sp>
      <p:sp>
        <p:nvSpPr>
          <p:cNvPr id="4" name="Text Placeholder 3"/>
          <p:cNvSpPr>
            <a:spLocks noGrp="1"/>
          </p:cNvSpPr>
          <p:nvPr>
            <p:ph type="body" sz="quarter" idx="12"/>
          </p:nvPr>
        </p:nvSpPr>
        <p:spPr/>
        <p:txBody>
          <a:bodyPr/>
          <a:lstStyle/>
          <a:p>
            <a:r>
              <a:rPr lang="en-GB" dirty="0"/>
              <a:t>In small groups, write down on flipchart paper,  everything which you would need to consider to meet an animal’s needs. </a:t>
            </a:r>
          </a:p>
          <a:p>
            <a:endParaRPr lang="en-GB" dirty="0"/>
          </a:p>
          <a:p>
            <a:r>
              <a:rPr lang="en-GB" dirty="0"/>
              <a:t>Stick the flipchart paper up on the wall to discuss as we progress through the lesson.</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23076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90</a:t>
            </a:fld>
            <a:endParaRPr lang="en-GB"/>
          </a:p>
        </p:txBody>
      </p:sp>
      <p:sp>
        <p:nvSpPr>
          <p:cNvPr id="3" name="Title 2"/>
          <p:cNvSpPr>
            <a:spLocks noGrp="1"/>
          </p:cNvSpPr>
          <p:nvPr>
            <p:ph type="title"/>
          </p:nvPr>
        </p:nvSpPr>
        <p:spPr/>
        <p:txBody>
          <a:bodyPr/>
          <a:lstStyle/>
          <a:p>
            <a:r>
              <a:rPr lang="en-GB"/>
              <a:t>Prevention</a:t>
            </a:r>
          </a:p>
        </p:txBody>
      </p:sp>
      <p:sp>
        <p:nvSpPr>
          <p:cNvPr id="4" name="Text Placeholder 3"/>
          <p:cNvSpPr>
            <a:spLocks noGrp="1"/>
          </p:cNvSpPr>
          <p:nvPr>
            <p:ph type="body" sz="quarter" idx="12"/>
          </p:nvPr>
        </p:nvSpPr>
        <p:spPr>
          <a:xfrm>
            <a:off x="234000" y="1077686"/>
            <a:ext cx="7667625" cy="3510288"/>
          </a:xfrm>
        </p:spPr>
        <p:txBody>
          <a:bodyPr/>
          <a:lstStyle/>
          <a:p>
            <a:pPr marL="342900" indent="-342900">
              <a:buFont typeface="Arial" panose="020B0604020202020204" pitchFamily="34" charset="0"/>
              <a:buChar char="–"/>
            </a:pPr>
            <a:r>
              <a:rPr lang="en-GB" dirty="0"/>
              <a:t>Provide a safe environment: consider housing of predator and prey species.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Meet basic needs. Are the five needs being met?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Socialisation and routine: being consistent and establishing routines.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549593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91</a:t>
            </a:fld>
            <a:endParaRPr lang="en-GB"/>
          </a:p>
        </p:txBody>
      </p:sp>
      <p:sp>
        <p:nvSpPr>
          <p:cNvPr id="3" name="Title 2"/>
          <p:cNvSpPr>
            <a:spLocks noGrp="1"/>
          </p:cNvSpPr>
          <p:nvPr>
            <p:ph type="title"/>
          </p:nvPr>
        </p:nvSpPr>
        <p:spPr/>
        <p:txBody>
          <a:bodyPr/>
          <a:lstStyle/>
          <a:p>
            <a:r>
              <a:rPr lang="en-GB"/>
              <a:t>Identification </a:t>
            </a:r>
          </a:p>
        </p:txBody>
      </p:sp>
      <p:sp>
        <p:nvSpPr>
          <p:cNvPr id="4" name="Text Placeholder 3"/>
          <p:cNvSpPr>
            <a:spLocks noGrp="1"/>
          </p:cNvSpPr>
          <p:nvPr>
            <p:ph type="body" sz="quarter" idx="12"/>
          </p:nvPr>
        </p:nvSpPr>
        <p:spPr>
          <a:xfrm>
            <a:off x="234000" y="986400"/>
            <a:ext cx="8631840" cy="3601574"/>
          </a:xfrm>
        </p:spPr>
        <p:txBody>
          <a:bodyPr/>
          <a:lstStyle/>
          <a:p>
            <a:pPr marL="342900" indent="-342900">
              <a:lnSpc>
                <a:spcPct val="150000"/>
              </a:lnSpc>
              <a:buFont typeface="Arial" panose="020B0604020202020204" pitchFamily="34" charset="0"/>
              <a:buChar char="–"/>
            </a:pPr>
            <a:r>
              <a:rPr lang="en-GB" dirty="0"/>
              <a:t>Visual: What changes do you see in the animal?</a:t>
            </a:r>
          </a:p>
          <a:p>
            <a:pPr marL="342900" indent="-342900">
              <a:lnSpc>
                <a:spcPct val="150000"/>
              </a:lnSpc>
              <a:buFont typeface="Arial" panose="020B0604020202020204" pitchFamily="34" charset="0"/>
              <a:buChar char="–"/>
            </a:pPr>
            <a:r>
              <a:rPr lang="en-GB" dirty="0"/>
              <a:t>Auditory: What will you hear?</a:t>
            </a:r>
          </a:p>
          <a:p>
            <a:pPr marL="342900" indent="-342900">
              <a:lnSpc>
                <a:spcPct val="150000"/>
              </a:lnSpc>
              <a:buFont typeface="Arial" panose="020B0604020202020204" pitchFamily="34" charset="0"/>
              <a:buChar char="–"/>
            </a:pPr>
            <a:r>
              <a:rPr lang="en-GB" dirty="0"/>
              <a:t>Olfactory: Will smells change?</a:t>
            </a:r>
          </a:p>
          <a:p>
            <a:endParaRPr lang="en-GB" dirty="0"/>
          </a:p>
          <a:p>
            <a:r>
              <a:rPr lang="en-GB" dirty="0"/>
              <a:t>On a sticky note, write a sign you have seen of an animal in stress. </a:t>
            </a:r>
          </a:p>
          <a:p>
            <a:endParaRPr lang="en-GB" dirty="0"/>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182885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92</a:t>
            </a:fld>
            <a:endParaRPr lang="en-GB"/>
          </a:p>
        </p:txBody>
      </p:sp>
      <p:sp>
        <p:nvSpPr>
          <p:cNvPr id="3" name="Title 2"/>
          <p:cNvSpPr>
            <a:spLocks noGrp="1"/>
          </p:cNvSpPr>
          <p:nvPr>
            <p:ph type="title"/>
          </p:nvPr>
        </p:nvSpPr>
        <p:spPr/>
        <p:txBody>
          <a:bodyPr/>
          <a:lstStyle/>
          <a:p>
            <a:r>
              <a:rPr lang="en-GB" dirty="0"/>
              <a:t>Measuring stress</a:t>
            </a:r>
          </a:p>
        </p:txBody>
      </p:sp>
      <p:sp>
        <p:nvSpPr>
          <p:cNvPr id="4" name="Text Placeholder 3"/>
          <p:cNvSpPr>
            <a:spLocks noGrp="1"/>
          </p:cNvSpPr>
          <p:nvPr>
            <p:ph type="body" sz="quarter" idx="12"/>
          </p:nvPr>
        </p:nvSpPr>
        <p:spPr>
          <a:xfrm>
            <a:off x="234001" y="986400"/>
            <a:ext cx="4023446" cy="2627309"/>
          </a:xfrm>
        </p:spPr>
        <p:txBody>
          <a:bodyPr vert="horz" lIns="0" tIns="0" rIns="0" bIns="0" rtlCol="0" anchor="t">
            <a:noAutofit/>
          </a:bodyPr>
          <a:lstStyle/>
          <a:p>
            <a:r>
              <a:rPr lang="en-GB" dirty="0"/>
              <a:t>Using graphs to measure stress-related behaviours.</a:t>
            </a:r>
          </a:p>
          <a:p>
            <a:endParaRPr lang="en-GB" dirty="0"/>
          </a:p>
          <a:p>
            <a:pPr marL="342900" indent="-342900">
              <a:buFont typeface="Arial" panose="020B0604020202020204" pitchFamily="34" charset="0"/>
              <a:buChar char="–"/>
            </a:pPr>
            <a:r>
              <a:rPr lang="en-GB" dirty="0"/>
              <a:t>What is the most common behaviour seen?</a:t>
            </a:r>
            <a:endParaRPr lang="en-GB" dirty="0">
              <a:cs typeface="Arial"/>
            </a:endParaRPr>
          </a:p>
          <a:p>
            <a:pPr marL="342900" indent="-342900">
              <a:buFont typeface="Arial" panose="020B0604020202020204" pitchFamily="34" charset="0"/>
              <a:buChar char="–"/>
            </a:pPr>
            <a:r>
              <a:rPr lang="en-GB" dirty="0"/>
              <a:t>What is the least common behaviour seen?</a:t>
            </a:r>
            <a:endParaRPr lang="en-GB" dirty="0">
              <a:cs typeface="Arial"/>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2" descr="Relative frequency of types of abnormal behaviour seen in animals other...  | Download Scientific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l="8232" t="3149" r="7387" b="11286"/>
          <a:stretch/>
        </p:blipFill>
        <p:spPr bwMode="auto">
          <a:xfrm>
            <a:off x="4189379" y="807110"/>
            <a:ext cx="4517134" cy="420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93441"/>
      </p:ext>
    </p:extLst>
  </p:cSld>
  <p:clrMapOvr>
    <a:masterClrMapping/>
  </p:clrMapOvr>
  <p:extLst>
    <p:ext uri="{6950BFC3-D8DA-4A85-94F7-54DA5524770B}">
      <p188:commentRel xmlns:p188="http://schemas.microsoft.com/office/powerpoint/2018/8/main" r:id="rId3"/>
    </p:ext>
  </p:extLs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93</a:t>
            </a:fld>
            <a:endParaRPr lang="en-GB"/>
          </a:p>
        </p:txBody>
      </p:sp>
      <p:sp>
        <p:nvSpPr>
          <p:cNvPr id="3" name="Title 2"/>
          <p:cNvSpPr>
            <a:spLocks noGrp="1"/>
          </p:cNvSpPr>
          <p:nvPr>
            <p:ph type="title"/>
          </p:nvPr>
        </p:nvSpPr>
        <p:spPr/>
        <p:txBody>
          <a:bodyPr/>
          <a:lstStyle/>
          <a:p>
            <a:r>
              <a:rPr lang="en-GB" dirty="0"/>
              <a:t>Task: Stress analysis</a:t>
            </a:r>
          </a:p>
        </p:txBody>
      </p:sp>
      <p:sp>
        <p:nvSpPr>
          <p:cNvPr id="4" name="Text Placeholder 3"/>
          <p:cNvSpPr>
            <a:spLocks noGrp="1"/>
          </p:cNvSpPr>
          <p:nvPr>
            <p:ph type="body" sz="quarter" idx="12"/>
          </p:nvPr>
        </p:nvSpPr>
        <p:spPr>
          <a:xfrm>
            <a:off x="234000" y="986400"/>
            <a:ext cx="8436513" cy="3601574"/>
          </a:xfrm>
        </p:spPr>
        <p:txBody>
          <a:bodyPr/>
          <a:lstStyle/>
          <a:p>
            <a:r>
              <a:rPr lang="en-GB" dirty="0"/>
              <a:t>In small groups, analyse and discuss the graph you have been given. </a:t>
            </a:r>
          </a:p>
          <a:p>
            <a:endParaRPr lang="en-GB" dirty="0"/>
          </a:p>
          <a:p>
            <a:r>
              <a:rPr lang="en-GB" dirty="0"/>
              <a:t>Summarise in one or two sentences what the graph shows.</a:t>
            </a:r>
          </a:p>
          <a:p>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992109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94</a:t>
            </a:fld>
            <a:endParaRPr lang="en-GB"/>
          </a:p>
        </p:txBody>
      </p:sp>
      <p:sp>
        <p:nvSpPr>
          <p:cNvPr id="3" name="Title 2"/>
          <p:cNvSpPr>
            <a:spLocks noGrp="1"/>
          </p:cNvSpPr>
          <p:nvPr>
            <p:ph type="title"/>
          </p:nvPr>
        </p:nvSpPr>
        <p:spPr/>
        <p:txBody>
          <a:bodyPr/>
          <a:lstStyle/>
          <a:p>
            <a:r>
              <a:rPr lang="en-GB" dirty="0"/>
              <a:t>Example 1: Feedback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A bar chart showing the percentage of chimpanzees reporting different types of repetitive abnormal behaviour. Copraphagy is the most reported behaviour at 40%, followed by hair plucking at 33%. Other behaviours, rocking, and regurgitation &amp; reingestion are reported by approximately 9%, 7%, and 7% of chimpanzees, respectively. Pacing and self-injurious behaviour are the least reported, each at around 2%.&#10;"/>
          <p:cNvPicPr>
            <a:picLocks noChangeAspect="1"/>
          </p:cNvPicPr>
          <p:nvPr/>
        </p:nvPicPr>
        <p:blipFill>
          <a:blip r:embed="rId3"/>
          <a:stretch>
            <a:fillRect/>
          </a:stretch>
        </p:blipFill>
        <p:spPr>
          <a:xfrm>
            <a:off x="2500111" y="807111"/>
            <a:ext cx="6365729" cy="4233996"/>
          </a:xfrm>
          <a:prstGeom prst="rect">
            <a:avLst/>
          </a:prstGeom>
        </p:spPr>
      </p:pic>
    </p:spTree>
    <p:extLst>
      <p:ext uri="{BB962C8B-B14F-4D97-AF65-F5344CB8AC3E}">
        <p14:creationId xmlns:p14="http://schemas.microsoft.com/office/powerpoint/2010/main" val="3099589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95</a:t>
            </a:fld>
            <a:endParaRPr lang="en-GB"/>
          </a:p>
        </p:txBody>
      </p:sp>
      <p:sp>
        <p:nvSpPr>
          <p:cNvPr id="3" name="Title 2"/>
          <p:cNvSpPr>
            <a:spLocks noGrp="1"/>
          </p:cNvSpPr>
          <p:nvPr>
            <p:ph type="title"/>
          </p:nvPr>
        </p:nvSpPr>
        <p:spPr/>
        <p:txBody>
          <a:bodyPr/>
          <a:lstStyle/>
          <a:p>
            <a:r>
              <a:rPr lang="en-GB" dirty="0"/>
              <a:t>Example 2: Feedback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This bar graph illustrates the prevalence of different sole or most common abnormal repetitive behaviours across four orders of mammals: Carnivora (n=61), Ungulata (n=26), Rodentia (n=15), and Primates (n=19). The x-axis displays the types of abnormal repetitive behaviour: &quot;Pacing and similar,&quot; &quot;Oral,&quot; and &quot;Other.&quot; The y-axis represents the percentage of species within each order for which that behaviour is the sole or most common. For Carnivores (represented by leopard-spotted bars), Pacing and similar behaviours are dominant, affecting approximately 80% of species. Ungulates (represented by black and white spotted bars) primarily exhibit Oral behaviours, with around 75% of species showing this as the most common. Rodents (white bars) show a more varied distribution, with Pacing and similar behaviours around 50%, Oral around 15%, and Other around 35%. Primates (grey bars) show roughly 25% for Pacing and similar, 45% for Oral, and 35% for Other behaviours.&#10;"/>
          <p:cNvPicPr/>
          <p:nvPr/>
        </p:nvPicPr>
        <p:blipFill>
          <a:blip r:embed="rId3"/>
          <a:srcRect/>
          <a:stretch>
            <a:fillRect/>
          </a:stretch>
        </p:blipFill>
        <p:spPr>
          <a:xfrm>
            <a:off x="2538242" y="949325"/>
            <a:ext cx="4067516" cy="3549004"/>
          </a:xfrm>
          <a:prstGeom prst="rect">
            <a:avLst/>
          </a:prstGeom>
          <a:noFill/>
          <a:ln>
            <a:noFill/>
            <a:prstDash/>
          </a:ln>
        </p:spPr>
      </p:pic>
    </p:spTree>
    <p:extLst>
      <p:ext uri="{BB962C8B-B14F-4D97-AF65-F5344CB8AC3E}">
        <p14:creationId xmlns:p14="http://schemas.microsoft.com/office/powerpoint/2010/main" val="11531927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96</a:t>
            </a:fld>
            <a:endParaRPr lang="en-GB"/>
          </a:p>
        </p:txBody>
      </p:sp>
      <p:sp>
        <p:nvSpPr>
          <p:cNvPr id="3" name="Title 2"/>
          <p:cNvSpPr>
            <a:spLocks noGrp="1"/>
          </p:cNvSpPr>
          <p:nvPr>
            <p:ph type="title"/>
          </p:nvPr>
        </p:nvSpPr>
        <p:spPr/>
        <p:txBody>
          <a:bodyPr/>
          <a:lstStyle/>
          <a:p>
            <a:r>
              <a:rPr lang="en-GB" dirty="0"/>
              <a:t>Example 3: Feedback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Relationship between cortisol concentration and stereotypic pacing frequency in captive sun bears (N=20). (P &lt; 0.05, Spearman Rank Order Correlation)."/>
          <p:cNvPicPr/>
          <p:nvPr/>
        </p:nvPicPr>
        <p:blipFill>
          <a:blip r:embed="rId4"/>
          <a:srcRect/>
          <a:stretch>
            <a:fillRect/>
          </a:stretch>
        </p:blipFill>
        <p:spPr>
          <a:xfrm>
            <a:off x="2179320" y="802368"/>
            <a:ext cx="6619853" cy="4130275"/>
          </a:xfrm>
          <a:prstGeom prst="rect">
            <a:avLst/>
          </a:prstGeom>
          <a:noFill/>
          <a:ln>
            <a:noFill/>
            <a:prstDash/>
          </a:ln>
        </p:spPr>
      </p:pic>
    </p:spTree>
    <p:extLst>
      <p:ext uri="{BB962C8B-B14F-4D97-AF65-F5344CB8AC3E}">
        <p14:creationId xmlns:p14="http://schemas.microsoft.com/office/powerpoint/2010/main" val="103023231"/>
      </p:ext>
    </p:extLst>
  </p:cSld>
  <p:clrMapOvr>
    <a:masterClrMapping/>
  </p:clrMapOvr>
  <p:extLst>
    <p:ext uri="{6950BFC3-D8DA-4A85-94F7-54DA5524770B}">
      <p188:commentRel xmlns:p188="http://schemas.microsoft.com/office/powerpoint/2018/8/main" r:id="rId3"/>
    </p:ext>
  </p:extLs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97</a:t>
            </a:fld>
            <a:endParaRPr lang="en-GB"/>
          </a:p>
        </p:txBody>
      </p:sp>
      <p:sp>
        <p:nvSpPr>
          <p:cNvPr id="3" name="Title 2"/>
          <p:cNvSpPr>
            <a:spLocks noGrp="1"/>
          </p:cNvSpPr>
          <p:nvPr>
            <p:ph type="title"/>
          </p:nvPr>
        </p:nvSpPr>
        <p:spPr/>
        <p:txBody>
          <a:bodyPr/>
          <a:lstStyle/>
          <a:p>
            <a:r>
              <a:rPr lang="en-GB" dirty="0"/>
              <a:t>Example 4: Feedback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This bar graph illustrates the time budget of cattle, showing the percentage of time spent in various state behaviours across three different foraging conditions: a low forage diet, a high forage diet, and a wild baseline. The x-axis displays the state behaviours: Standing, Locomotion, Feeding, Ruminating, and Oral stereotypy. The y-axis represents the percentage of time performed for each behaviour, ranging from 0 to 60%. For each behaviour, there are three bars representing the three foraging conditions: Low forage (blue), High forage (green), and Wild baseline (yellow). Error bars indicate standard error. The graph shows that cattle on a low forage diet spent a higher percentage of their time Standing (around 25%) and in Locomotion (around 20%) compared to the other conditions. Cattle on a high forage diet and the wild baseline spent a larger proportion of their time Feeding (around 40% and 50%, respectively) and Ruminating (around 30% and 40%, respectively). Oral stereotypy was most prominent in cattle on the low forage diet (around 30%), with much lower levels observed in the high forage and wild baseline groups (around 10% and 5%, respectively).&#10;"/>
          <p:cNvPicPr/>
          <p:nvPr/>
        </p:nvPicPr>
        <p:blipFill>
          <a:blip r:embed="rId3"/>
          <a:srcRect/>
          <a:stretch>
            <a:fillRect/>
          </a:stretch>
        </p:blipFill>
        <p:spPr>
          <a:xfrm>
            <a:off x="1000665" y="807111"/>
            <a:ext cx="7764946" cy="3721757"/>
          </a:xfrm>
          <a:prstGeom prst="rect">
            <a:avLst/>
          </a:prstGeom>
          <a:noFill/>
          <a:ln>
            <a:noFill/>
            <a:prstDash/>
          </a:ln>
        </p:spPr>
      </p:pic>
    </p:spTree>
    <p:extLst>
      <p:ext uri="{BB962C8B-B14F-4D97-AF65-F5344CB8AC3E}">
        <p14:creationId xmlns:p14="http://schemas.microsoft.com/office/powerpoint/2010/main" val="2835433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98</a:t>
            </a:fld>
            <a:endParaRPr lang="en-GB"/>
          </a:p>
        </p:txBody>
      </p:sp>
      <p:sp>
        <p:nvSpPr>
          <p:cNvPr id="3" name="Title 2"/>
          <p:cNvSpPr>
            <a:spLocks noGrp="1"/>
          </p:cNvSpPr>
          <p:nvPr>
            <p:ph type="title"/>
          </p:nvPr>
        </p:nvSpPr>
        <p:spPr/>
        <p:txBody>
          <a:bodyPr/>
          <a:lstStyle/>
          <a:p>
            <a:r>
              <a:rPr lang="en-GB" dirty="0"/>
              <a:t>Example 5: Feedback</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pic>
        <p:nvPicPr>
          <p:cNvPr id="6" name="Picture 5" descr="This scatter plot examines the correlation between plasma cortisol concentration (measured in nanograms per milliliter on the y-axis, ranging from 0 to 50) and the frequency of oral stereotypic behaviours (measured in frequencies per minute on the x-axis, ranging from 0 to 0.8). Each dot represents a data point for an individual. A trend line has been added to the plot, showing a slight downward slope. This indicates a weak negative correlation, suggesting that higher frequencies of oral stereotypic behaviours are associated with slightly lower plasma cortisol levels. However, there is considerable scatter in the data, indicating that this relationship is not very strong.&#10;"/>
          <p:cNvPicPr/>
          <p:nvPr/>
        </p:nvPicPr>
        <p:blipFill>
          <a:blip r:embed="rId3"/>
          <a:srcRect l="1329" t="5491" r="2548" b="49189"/>
          <a:stretch>
            <a:fillRect/>
          </a:stretch>
        </p:blipFill>
        <p:spPr>
          <a:xfrm>
            <a:off x="998221" y="1022477"/>
            <a:ext cx="7098000" cy="3561906"/>
          </a:xfrm>
          <a:prstGeom prst="rect">
            <a:avLst/>
          </a:prstGeom>
          <a:noFill/>
          <a:ln>
            <a:noFill/>
            <a:prstDash/>
          </a:ln>
        </p:spPr>
      </p:pic>
    </p:spTree>
    <p:extLst>
      <p:ext uri="{BB962C8B-B14F-4D97-AF65-F5344CB8AC3E}">
        <p14:creationId xmlns:p14="http://schemas.microsoft.com/office/powerpoint/2010/main" val="40588183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2C159E-F13C-4A85-9A41-E7669D3E0D70}" type="slidenum">
              <a:rPr lang="en-GB" smtClean="0"/>
              <a:pPr/>
              <a:t>99</a:t>
            </a:fld>
            <a:endParaRPr lang="en-GB"/>
          </a:p>
        </p:txBody>
      </p:sp>
      <p:sp>
        <p:nvSpPr>
          <p:cNvPr id="3" name="Title 2"/>
          <p:cNvSpPr>
            <a:spLocks noGrp="1"/>
          </p:cNvSpPr>
          <p:nvPr>
            <p:ph type="title"/>
          </p:nvPr>
        </p:nvSpPr>
        <p:spPr>
          <a:xfrm>
            <a:off x="232950" y="249900"/>
            <a:ext cx="8765577" cy="699425"/>
          </a:xfrm>
        </p:spPr>
        <p:txBody>
          <a:bodyPr>
            <a:noAutofit/>
          </a:bodyPr>
          <a:lstStyle/>
          <a:p>
            <a:r>
              <a:rPr lang="en-GB" dirty="0"/>
              <a:t>Reducing stress and animal enrichment</a:t>
            </a:r>
          </a:p>
        </p:txBody>
      </p:sp>
      <p:sp>
        <p:nvSpPr>
          <p:cNvPr id="4" name="Text Placeholder 3"/>
          <p:cNvSpPr>
            <a:spLocks noGrp="1"/>
          </p:cNvSpPr>
          <p:nvPr>
            <p:ph type="body" sz="quarter" idx="12"/>
          </p:nvPr>
        </p:nvSpPr>
        <p:spPr>
          <a:xfrm>
            <a:off x="234000" y="986400"/>
            <a:ext cx="8631839" cy="3601574"/>
          </a:xfrm>
        </p:spPr>
        <p:txBody>
          <a:bodyPr vert="horz" lIns="0" tIns="0" rIns="0" bIns="0" rtlCol="0" anchor="t">
            <a:noAutofit/>
          </a:bodyPr>
          <a:lstStyle/>
          <a:p>
            <a:endParaRPr lang="en-GB" dirty="0"/>
          </a:p>
          <a:p>
            <a:r>
              <a:rPr lang="en-GB" dirty="0"/>
              <a:t>Task:</a:t>
            </a:r>
          </a:p>
          <a:p>
            <a:r>
              <a:rPr lang="en-GB" dirty="0"/>
              <a:t>Choose a species and a form of enrichment from each pot and design a piece of enrichment that could be used.</a:t>
            </a:r>
          </a:p>
          <a:p>
            <a:endParaRPr lang="en-GB" dirty="0"/>
          </a:p>
          <a:p>
            <a:r>
              <a:rPr lang="en-GB" dirty="0">
                <a:hlinkClick r:id="rId3"/>
              </a:rPr>
              <a:t>https://youtu.be/dYixEGI5KvE</a:t>
            </a:r>
            <a:r>
              <a:rPr lang="en-GB" dirty="0"/>
              <a:t> </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48747936"/>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Props1.xml><?xml version="1.0" encoding="utf-8"?>
<ds:datastoreItem xmlns:ds="http://schemas.openxmlformats.org/officeDocument/2006/customXml" ds:itemID="{A2F7D2C9-CEFA-4D21-9080-147AEFFD3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4A76E745-D9E8-4D93-8B7F-BCE1E4A491AA}">
  <ds:schemaRefs>
    <ds:schemaRef ds:uri="http://schemas.microsoft.com/office/2006/documentManagement/types"/>
    <ds:schemaRef ds:uri="http://www.w3.org/XML/1998/namespace"/>
    <ds:schemaRef ds:uri="e8bc058b-4131-4b8a-903d-db3f9bf54849"/>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3cbb8db0-d6a1-4322-bf4d-be2ae7c700fd"/>
    <ds:schemaRef ds:uri="2915eaf0-7986-4081-8efb-67ae03bccfdd"/>
    <ds:schemaRef ds:uri="414d2ded-29cc-4abd-a1df-c646721ce55b"/>
    <ds:schemaRef ds:uri="2847a094-2edf-4950-a853-13ec668231ed"/>
  </ds:schemaRefs>
</ds:datastoreItem>
</file>

<file path=docProps/app.xml><?xml version="1.0" encoding="utf-8"?>
<Properties xmlns="http://schemas.openxmlformats.org/officeDocument/2006/extended-properties" xmlns:vt="http://schemas.openxmlformats.org/officeDocument/2006/docPropsVTypes">
  <TotalTime>0</TotalTime>
  <Words>5774</Words>
  <Application>Microsoft Office PowerPoint</Application>
  <PresentationFormat>On-screen Show (16:9)</PresentationFormat>
  <Paragraphs>1066</Paragraphs>
  <Slides>129</Slides>
  <Notes>64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129</vt:i4>
      </vt:variant>
    </vt:vector>
  </HeadingPairs>
  <TitlesOfParts>
    <vt:vector size="133" baseType="lpstr">
      <vt:lpstr>Arial</vt:lpstr>
      <vt:lpstr>Calibri</vt:lpstr>
      <vt:lpstr>System Font Regular</vt:lpstr>
      <vt:lpstr>ETF Master</vt:lpstr>
      <vt:lpstr>T LEVEL IN AGRICULTURE, ENVIRONMENTAL AND ANIMAL CARE</vt:lpstr>
      <vt:lpstr>1</vt:lpstr>
      <vt:lpstr>Session outline</vt:lpstr>
      <vt:lpstr>What is active listening?</vt:lpstr>
      <vt:lpstr>Key components </vt:lpstr>
      <vt:lpstr>The Animal Welfare Act 2006</vt:lpstr>
      <vt:lpstr>The Animal Welfare Act 2006 (cont.)</vt:lpstr>
      <vt:lpstr>The five needs</vt:lpstr>
      <vt:lpstr>Task: The five needs (10 minutes)</vt:lpstr>
      <vt:lpstr>Examples</vt:lpstr>
      <vt:lpstr>The need for a suitable environment</vt:lpstr>
      <vt:lpstr>Location</vt:lpstr>
      <vt:lpstr>Temperature</vt:lpstr>
      <vt:lpstr>Humidity</vt:lpstr>
      <vt:lpstr>Substrates</vt:lpstr>
      <vt:lpstr>Materials</vt:lpstr>
      <vt:lpstr>The need for a suitable diet</vt:lpstr>
      <vt:lpstr>Feeding patterns</vt:lpstr>
      <vt:lpstr>Feeding patterns (cont.)</vt:lpstr>
      <vt:lpstr>Methods of feeding</vt:lpstr>
      <vt:lpstr>The need to be able to exhibit normal behaviour patterns   </vt:lpstr>
      <vt:lpstr>Normal behaviour</vt:lpstr>
      <vt:lpstr>Sleep/wake cycles</vt:lpstr>
      <vt:lpstr>Grooming</vt:lpstr>
      <vt:lpstr>Stereotypical behaviour </vt:lpstr>
      <vt:lpstr>The need to be housed with, or apart from, other animals</vt:lpstr>
      <vt:lpstr>The need to be protected from pain, suffering, injury and disease</vt:lpstr>
      <vt:lpstr>Healthcare task (10 minutes)</vt:lpstr>
      <vt:lpstr>Discuss</vt:lpstr>
      <vt:lpstr>Feedback from your discussions</vt:lpstr>
      <vt:lpstr>2</vt:lpstr>
      <vt:lpstr>Knowledge recap: Discussion</vt:lpstr>
      <vt:lpstr>Session outline</vt:lpstr>
      <vt:lpstr>Disease transmission</vt:lpstr>
      <vt:lpstr>Modes of disease transmission</vt:lpstr>
      <vt:lpstr>Modes of disease transmission (cont.)</vt:lpstr>
      <vt:lpstr>Disease transmission</vt:lpstr>
      <vt:lpstr>What is biosecurity?</vt:lpstr>
      <vt:lpstr>Biosecurity definition</vt:lpstr>
      <vt:lpstr>Biosecurity measures </vt:lpstr>
      <vt:lpstr>Task: Biosecurity measures</vt:lpstr>
      <vt:lpstr>Biosecurity measures and PPE</vt:lpstr>
      <vt:lpstr>Biosecurity control measures</vt:lpstr>
      <vt:lpstr>Biosecurity group task</vt:lpstr>
      <vt:lpstr>Group task: Phase 1 (15 minutes)</vt:lpstr>
      <vt:lpstr>Group task: Phase 2 (15 minutes)</vt:lpstr>
      <vt:lpstr>Group task: Phase 3 (10 minutes)</vt:lpstr>
      <vt:lpstr>True (stand up) or false (sit down)</vt:lpstr>
      <vt:lpstr>True (stand up) or false (sit down) (cont.)</vt:lpstr>
      <vt:lpstr>3</vt:lpstr>
      <vt:lpstr>Knowledge recap</vt:lpstr>
      <vt:lpstr>Session outline</vt:lpstr>
      <vt:lpstr>Biosecurity and enclosure design</vt:lpstr>
      <vt:lpstr>Biosecurity measures and  the five animal needs</vt:lpstr>
      <vt:lpstr>Biosecurity measures and  the five animal needs</vt:lpstr>
      <vt:lpstr>Case studies</vt:lpstr>
      <vt:lpstr>4</vt:lpstr>
      <vt:lpstr>Session 4 outline</vt:lpstr>
      <vt:lpstr>Biosecurity considerations </vt:lpstr>
      <vt:lpstr>Key components</vt:lpstr>
      <vt:lpstr>Control of access </vt:lpstr>
      <vt:lpstr>Personal protective equipment (PPE) </vt:lpstr>
      <vt:lpstr>Cleaning and disinfection </vt:lpstr>
      <vt:lpstr>Animal movement </vt:lpstr>
      <vt:lpstr>Health monitoring and record keeping </vt:lpstr>
      <vt:lpstr>Training and awareness </vt:lpstr>
      <vt:lpstr>Task</vt:lpstr>
      <vt:lpstr>Evaluating</vt:lpstr>
      <vt:lpstr>Writing a biosecurity protocol</vt:lpstr>
      <vt:lpstr>Professional writing</vt:lpstr>
      <vt:lpstr>Using AI to help</vt:lpstr>
      <vt:lpstr>Using AI to help (cont.)</vt:lpstr>
      <vt:lpstr>Task: Biosecurity </vt:lpstr>
      <vt:lpstr>Biosecurity homework</vt:lpstr>
      <vt:lpstr>5</vt:lpstr>
      <vt:lpstr>Session 5 outline</vt:lpstr>
      <vt:lpstr>Considerations for handling</vt:lpstr>
      <vt:lpstr>Considerations</vt:lpstr>
      <vt:lpstr>Considerations: Prey animals</vt:lpstr>
      <vt:lpstr>Why do we handle animals?</vt:lpstr>
      <vt:lpstr>Handling versus capture</vt:lpstr>
      <vt:lpstr>Task: Zoo animals </vt:lpstr>
      <vt:lpstr>Task: Enclosure suitability</vt:lpstr>
      <vt:lpstr>Enclosure considerations</vt:lpstr>
      <vt:lpstr>6</vt:lpstr>
      <vt:lpstr>Session 6 outline </vt:lpstr>
      <vt:lpstr>Task </vt:lpstr>
      <vt:lpstr>What is stress?</vt:lpstr>
      <vt:lpstr>Causes</vt:lpstr>
      <vt:lpstr>Prevention</vt:lpstr>
      <vt:lpstr>Identification </vt:lpstr>
      <vt:lpstr>Measuring stress</vt:lpstr>
      <vt:lpstr>Task: Stress analysis</vt:lpstr>
      <vt:lpstr>Example 1: Feedback</vt:lpstr>
      <vt:lpstr>Example 2: Feedback</vt:lpstr>
      <vt:lpstr>Example 3: Feedback</vt:lpstr>
      <vt:lpstr>Example 4: Feedback</vt:lpstr>
      <vt:lpstr>Example 5: Feedback</vt:lpstr>
      <vt:lpstr>Reducing stress and animal enrichment</vt:lpstr>
      <vt:lpstr>7</vt:lpstr>
      <vt:lpstr>Session 7 outline</vt:lpstr>
      <vt:lpstr>What is welfare?</vt:lpstr>
      <vt:lpstr>Welfare definition</vt:lpstr>
      <vt:lpstr>Group discussion</vt:lpstr>
      <vt:lpstr>Signs of good welfare</vt:lpstr>
      <vt:lpstr>Task: Signs of poor welfare </vt:lpstr>
      <vt:lpstr>Monitoring welfare</vt:lpstr>
      <vt:lpstr>Creating good slides</vt:lpstr>
      <vt:lpstr>Presentation task (30 minutes)</vt:lpstr>
      <vt:lpstr>8</vt:lpstr>
      <vt:lpstr>Session 8 outline</vt:lpstr>
      <vt:lpstr>Evaluate the enclosure</vt:lpstr>
      <vt:lpstr>Building materials</vt:lpstr>
      <vt:lpstr>Measuring</vt:lpstr>
      <vt:lpstr>Task: Bird’s eye enclosure</vt:lpstr>
      <vt:lpstr>Annotate designs</vt:lpstr>
      <vt:lpstr>Homework</vt:lpstr>
      <vt:lpstr>9</vt:lpstr>
      <vt:lpstr>Session 9 outline</vt:lpstr>
      <vt:lpstr>Group design task</vt:lpstr>
      <vt:lpstr>Designing</vt:lpstr>
      <vt:lpstr>Peer evaluation</vt:lpstr>
      <vt:lpstr>Looking at feedback from peers</vt:lpstr>
      <vt:lpstr>10</vt:lpstr>
      <vt:lpstr>Session 10 outline</vt:lpstr>
      <vt:lpstr>Final designs</vt:lpstr>
      <vt:lpstr>Discussion</vt:lpstr>
      <vt:lpstr>Final thoughts: Roll a dice…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Chris Woods</cp:lastModifiedBy>
  <cp:revision>67</cp:revision>
  <dcterms:created xsi:type="dcterms:W3CDTF">2020-10-20T08:50:32Z</dcterms:created>
  <dcterms:modified xsi:type="dcterms:W3CDTF">2025-11-06T10:55:07Z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Order">
    <vt:lpwstr>7400.00000000000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