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1"/>
  </p:notesMasterIdLst>
  <p:handoutMasterIdLst>
    <p:handoutMasterId r:id="rId92"/>
  </p:handoutMasterIdLst>
  <p:sldIdLst>
    <p:sldId id="296" r:id="rId5"/>
    <p:sldId id="351" r:id="rId6"/>
    <p:sldId id="298" r:id="rId7"/>
    <p:sldId id="445" r:id="rId8"/>
    <p:sldId id="350" r:id="rId9"/>
    <p:sldId id="358" r:id="rId10"/>
    <p:sldId id="359" r:id="rId11"/>
    <p:sldId id="355" r:id="rId12"/>
    <p:sldId id="356" r:id="rId13"/>
    <p:sldId id="360" r:id="rId14"/>
    <p:sldId id="357" r:id="rId15"/>
    <p:sldId id="300" r:id="rId16"/>
    <p:sldId id="305" r:id="rId17"/>
    <p:sldId id="306" r:id="rId18"/>
    <p:sldId id="308" r:id="rId19"/>
    <p:sldId id="309" r:id="rId20"/>
    <p:sldId id="314" r:id="rId21"/>
    <p:sldId id="315" r:id="rId22"/>
    <p:sldId id="312" r:id="rId23"/>
    <p:sldId id="316" r:id="rId24"/>
    <p:sldId id="317" r:id="rId25"/>
    <p:sldId id="318" r:id="rId26"/>
    <p:sldId id="361" r:id="rId27"/>
    <p:sldId id="362" r:id="rId28"/>
    <p:sldId id="329" r:id="rId29"/>
    <p:sldId id="363" r:id="rId30"/>
    <p:sldId id="364" r:id="rId31"/>
    <p:sldId id="365" r:id="rId32"/>
    <p:sldId id="366" r:id="rId33"/>
    <p:sldId id="444" r:id="rId34"/>
    <p:sldId id="367" r:id="rId35"/>
    <p:sldId id="332" r:id="rId36"/>
    <p:sldId id="368" r:id="rId37"/>
    <p:sldId id="370" r:id="rId38"/>
    <p:sldId id="371" r:id="rId39"/>
    <p:sldId id="372" r:id="rId40"/>
    <p:sldId id="373" r:id="rId41"/>
    <p:sldId id="374" r:id="rId42"/>
    <p:sldId id="375" r:id="rId43"/>
    <p:sldId id="377" r:id="rId44"/>
    <p:sldId id="379" r:id="rId45"/>
    <p:sldId id="382" r:id="rId46"/>
    <p:sldId id="443" r:id="rId47"/>
    <p:sldId id="384" r:id="rId48"/>
    <p:sldId id="437" r:id="rId49"/>
    <p:sldId id="438" r:id="rId50"/>
    <p:sldId id="439" r:id="rId51"/>
    <p:sldId id="401" r:id="rId52"/>
    <p:sldId id="383" r:id="rId53"/>
    <p:sldId id="259" r:id="rId54"/>
    <p:sldId id="386" r:id="rId55"/>
    <p:sldId id="387" r:id="rId56"/>
    <p:sldId id="388" r:id="rId57"/>
    <p:sldId id="397" r:id="rId58"/>
    <p:sldId id="399" r:id="rId59"/>
    <p:sldId id="400" r:id="rId60"/>
    <p:sldId id="403" r:id="rId61"/>
    <p:sldId id="404" r:id="rId62"/>
    <p:sldId id="405" r:id="rId63"/>
    <p:sldId id="440" r:id="rId64"/>
    <p:sldId id="441" r:id="rId65"/>
    <p:sldId id="407" r:id="rId66"/>
    <p:sldId id="408" r:id="rId67"/>
    <p:sldId id="409" r:id="rId68"/>
    <p:sldId id="410" r:id="rId69"/>
    <p:sldId id="411" r:id="rId70"/>
    <p:sldId id="412" r:id="rId71"/>
    <p:sldId id="414" r:id="rId72"/>
    <p:sldId id="415" r:id="rId73"/>
    <p:sldId id="417" r:id="rId74"/>
    <p:sldId id="418" r:id="rId75"/>
    <p:sldId id="422" r:id="rId76"/>
    <p:sldId id="419" r:id="rId77"/>
    <p:sldId id="421" r:id="rId78"/>
    <p:sldId id="423" r:id="rId79"/>
    <p:sldId id="425" r:id="rId80"/>
    <p:sldId id="426" r:id="rId81"/>
    <p:sldId id="427" r:id="rId82"/>
    <p:sldId id="428" r:id="rId83"/>
    <p:sldId id="429" r:id="rId84"/>
    <p:sldId id="430" r:id="rId85"/>
    <p:sldId id="442" r:id="rId86"/>
    <p:sldId id="434" r:id="rId87"/>
    <p:sldId id="435" r:id="rId88"/>
    <p:sldId id="436" r:id="rId89"/>
    <p:sldId id="262"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04C64C-521E-441F-B930-609069F86F9D}" name="Dianne Robinson" initials="DR" userId="1d3932a8c40eac9a" providerId="Windows Live"/>
  <p188:author id="{577EBB76-F640-BC25-CFFD-ECABF06E4B02}" name="Mohammed Mangera" initials="MM" userId="S::mohammed.mangera_loucoll.ac.uk#ext#@aoctenant.onmicrosoft.com::fab49d50-052d-4d44-b42e-c9f0745f428c" providerId="AD"/>
  <p188:author id="{473F2D82-C3C3-DDA7-9377-E23167EA6B6B}" name="Elise James" initials="EJ" userId="42537d0e53cac1b1" providerId="Windows Live"/>
  <p188:author id="{AF9FA2B1-5ADC-B595-5AA1-750197D48998}" name="AGlover (ANG)" initials="AG" userId="S::AGlover@walsallacademy.com::7676b45f-7b80-4f18-b06a-367fc84154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hammed Mangera" initials="MM" lastIdx="4" clrIdx="0">
    <p:extLst>
      <p:ext uri="{19B8F6BF-5375-455C-9EA6-DF929625EA0E}">
        <p15:presenceInfo xmlns:p15="http://schemas.microsoft.com/office/powerpoint/2012/main" userId="S-1-5-21-1001407470-2144045823-2629813009-15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761E8-8F33-492F-B25C-BDB72DA3E7F1}" v="635" dt="2024-07-23T14:51:49.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0" y="31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Staff food preferences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Staffs food prefrences</c:v>
                </c:pt>
              </c:strCache>
            </c:strRef>
          </c:tx>
          <c:spPr>
            <a:solidFill>
              <a:schemeClr val="accent1"/>
            </a:solidFill>
            <a:ln>
              <a:noFill/>
            </a:ln>
            <a:effectLst/>
          </c:spPr>
          <c:invertIfNegative val="0"/>
          <c:cat>
            <c:strRef>
              <c:f>Sheet1!$A$2:$A$5</c:f>
              <c:strCache>
                <c:ptCount val="4"/>
                <c:pt idx="0">
                  <c:v>Pizza</c:v>
                </c:pt>
                <c:pt idx="1">
                  <c:v>Burgers</c:v>
                </c:pt>
                <c:pt idx="2">
                  <c:v>Salad</c:v>
                </c:pt>
                <c:pt idx="3">
                  <c:v>Chips</c:v>
                </c:pt>
              </c:strCache>
            </c:strRef>
          </c:cat>
          <c:val>
            <c:numRef>
              <c:f>Sheet1!$B$2:$B$5</c:f>
              <c:numCache>
                <c:formatCode>General</c:formatCode>
                <c:ptCount val="4"/>
                <c:pt idx="0">
                  <c:v>10</c:v>
                </c:pt>
                <c:pt idx="1">
                  <c:v>30</c:v>
                </c:pt>
                <c:pt idx="2">
                  <c:v>5</c:v>
                </c:pt>
                <c:pt idx="3">
                  <c:v>5</c:v>
                </c:pt>
              </c:numCache>
            </c:numRef>
          </c:val>
          <c:extLst>
            <c:ext xmlns:c16="http://schemas.microsoft.com/office/drawing/2014/chart" uri="{C3380CC4-5D6E-409C-BE32-E72D297353CC}">
              <c16:uniqueId val="{00000000-6644-405B-89A1-120B3B0B9920}"/>
            </c:ext>
          </c:extLst>
        </c:ser>
        <c:dLbls>
          <c:showLegendKey val="0"/>
          <c:showVal val="0"/>
          <c:showCatName val="0"/>
          <c:showSerName val="0"/>
          <c:showPercent val="0"/>
          <c:showBubbleSize val="0"/>
        </c:dLbls>
        <c:gapWidth val="219"/>
        <c:overlap val="-27"/>
        <c:axId val="527965304"/>
        <c:axId val="527918112"/>
      </c:barChart>
      <c:catAx>
        <c:axId val="527965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918112"/>
        <c:crosses val="autoZero"/>
        <c:auto val="1"/>
        <c:lblAlgn val="ctr"/>
        <c:lblOffset val="100"/>
        <c:noMultiLvlLbl val="0"/>
      </c:catAx>
      <c:valAx>
        <c:axId val="52791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965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Places staff have been on holidays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F6-4C05-AFDC-93C38F49FC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F6-4C05-AFDC-93C38F49FC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F6-4C05-AFDC-93C38F49FC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F6-4C05-AFDC-93C38F49FC36}"/>
              </c:ext>
            </c:extLst>
          </c:dPt>
          <c:cat>
            <c:strRef>
              <c:f>Sheet1!$A$2:$A$5</c:f>
              <c:strCache>
                <c:ptCount val="4"/>
                <c:pt idx="0">
                  <c:v>Barcelona</c:v>
                </c:pt>
                <c:pt idx="1">
                  <c:v>Qatar</c:v>
                </c:pt>
                <c:pt idx="2">
                  <c:v>Greece</c:v>
                </c:pt>
                <c:pt idx="3">
                  <c:v>Kolkata</c:v>
                </c:pt>
              </c:strCache>
            </c:strRef>
          </c:cat>
          <c:val>
            <c:numRef>
              <c:f>Sheet1!$B$2:$B$5</c:f>
              <c:numCache>
                <c:formatCode>General</c:formatCode>
                <c:ptCount val="4"/>
                <c:pt idx="0">
                  <c:v>40</c:v>
                </c:pt>
                <c:pt idx="1">
                  <c:v>10</c:v>
                </c:pt>
                <c:pt idx="2">
                  <c:v>15</c:v>
                </c:pt>
                <c:pt idx="3">
                  <c:v>5</c:v>
                </c:pt>
              </c:numCache>
            </c:numRef>
          </c:val>
          <c:extLst>
            <c:ext xmlns:c16="http://schemas.microsoft.com/office/drawing/2014/chart" uri="{C3380CC4-5D6E-409C-BE32-E72D297353CC}">
              <c16:uniqueId val="{00000000-1CC1-43C2-BB3C-EA365707F35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24/07/2024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24/07/2024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30</a:t>
            </a:fld>
            <a:endParaRPr lang="en-GB"/>
          </a:p>
        </p:txBody>
      </p:sp>
    </p:spTree>
    <p:extLst>
      <p:ext uri="{BB962C8B-B14F-4D97-AF65-F5344CB8AC3E}">
        <p14:creationId xmlns:p14="http://schemas.microsoft.com/office/powerpoint/2010/main" val="37596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 latinLnBrk="0" hangingPunct="1">
              <a:spcBef>
                <a:spcPts val="0"/>
              </a:spcBef>
              <a:spcAft>
                <a:spcPts val="0"/>
              </a:spcAft>
            </a:pPr>
            <a:r>
              <a:rPr lang="en-GB" sz="1800" b="1" i="0" u="none" strike="noStrike" kern="1200">
                <a:solidFill>
                  <a:srgbClr val="000000"/>
                </a:solidFill>
                <a:effectLst/>
                <a:latin typeface="Arial" panose="020B0604020202020204" pitchFamily="34" charset="0"/>
              </a:rPr>
              <a:t>For companies</a:t>
            </a:r>
            <a:endParaRPr lang="en-GB" sz="1800" b="1" i="0" u="none" strike="noStrike">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Objectivity and fairness: Minimises bias and ensures fair evaluation.</a:t>
            </a:r>
            <a:endParaRPr lang="en-GB" sz="1800" b="0" i="0" u="none" strike="noStrike">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Improved hiring quality: </a:t>
            </a:r>
            <a:r>
              <a:rPr lang="en-GB" sz="1800">
                <a:solidFill>
                  <a:srgbClr val="000000"/>
                </a:solidFill>
                <a:latin typeface="Arial" panose="020B0604020202020204" pitchFamily="34" charset="0"/>
              </a:rPr>
              <a:t>H</a:t>
            </a:r>
            <a:r>
              <a:rPr lang="en-GB" sz="1800" b="0" i="0" u="none" strike="noStrike" kern="1200">
                <a:solidFill>
                  <a:srgbClr val="000000"/>
                </a:solidFill>
                <a:effectLst/>
                <a:latin typeface="Arial" panose="020B0604020202020204" pitchFamily="34" charset="0"/>
              </a:rPr>
              <a:t>iring the best candidate with the right skills and experience.</a:t>
            </a:r>
            <a:endParaRPr lang="en-GB" sz="1800" b="0" i="0" u="none" strike="noStrike">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Reduced time and cost: Streamlines the process, minimises time spent on unsuitable candidates.</a:t>
            </a:r>
            <a:endParaRPr lang="en-GB" sz="1800" b="0" i="0" u="none" strike="noStrike">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Enhanced candidate experience: A positive and predictable experience.</a:t>
            </a:r>
            <a:endParaRPr lang="en-GB" sz="1800" b="0" i="0" u="none" strike="noStrike">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Compliance and legal protection: Reduces the risk of legal challenges by ensuring compliance with anti-discrimination laws.</a:t>
            </a:r>
            <a:endParaRPr lang="en-GB" sz="1800" b="0" i="0" u="none" strike="noStrike">
              <a:effectLst/>
              <a:latin typeface="Arial" panose="020B0604020202020204" pitchFamily="34" charset="0"/>
            </a:endParaRPr>
          </a:p>
          <a:p>
            <a:pPr marL="0" algn="l" rtl="0" eaLnBrk="1" fontAlgn="b" latinLnBrk="0" hangingPunct="1">
              <a:spcBef>
                <a:spcPts val="0"/>
              </a:spcBef>
              <a:spcAft>
                <a:spcPts val="0"/>
              </a:spcAft>
            </a:pPr>
            <a:endParaRPr lang="en-GB" sz="1800" b="1" i="0" u="none" strike="noStrike" kern="1200">
              <a:solidFill>
                <a:srgbClr val="000000"/>
              </a:solidFill>
              <a:effectLst/>
              <a:latin typeface="Arial" panose="020B0604020202020204" pitchFamily="34" charset="0"/>
            </a:endParaRPr>
          </a:p>
          <a:p>
            <a:pPr marL="0" algn="l" rtl="0" eaLnBrk="1" fontAlgn="b" latinLnBrk="0" hangingPunct="1">
              <a:spcBef>
                <a:spcPts val="0"/>
              </a:spcBef>
              <a:spcAft>
                <a:spcPts val="0"/>
              </a:spcAft>
            </a:pPr>
            <a:r>
              <a:rPr lang="en-GB" sz="1800" b="1" i="0" u="none" strike="noStrike" kern="1200">
                <a:solidFill>
                  <a:srgbClr val="000000"/>
                </a:solidFill>
                <a:effectLst/>
                <a:latin typeface="Arial" panose="020B0604020202020204" pitchFamily="34" charset="0"/>
              </a:rPr>
              <a:t>For candidates</a:t>
            </a: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Transparency and trust: Provides clarity about the process and evaluation criteria.</a:t>
            </a:r>
            <a:endParaRPr lang="en-GB" sz="1800" b="0" i="0" u="none" strike="noStrike">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Equal opportunity: Ensures candidates a fair chance to be assessed on merit.</a:t>
            </a:r>
            <a:endParaRPr lang="en-GB" sz="1800" b="0" i="0" u="none" strike="noStrike">
              <a:effectLst/>
              <a:latin typeface="Arial" panose="020B0604020202020204" pitchFamily="34" charset="0"/>
            </a:endParaRP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Better decision-making: </a:t>
            </a:r>
            <a:r>
              <a:rPr lang="en-GB" sz="1800">
                <a:solidFill>
                  <a:srgbClr val="000000"/>
                </a:solidFill>
                <a:latin typeface="Arial" panose="020B0604020202020204" pitchFamily="34" charset="0"/>
              </a:rPr>
              <a:t>C</a:t>
            </a:r>
            <a:r>
              <a:rPr lang="en-GB" sz="1800" b="0" i="0" u="none" strike="noStrike" kern="1200">
                <a:solidFill>
                  <a:srgbClr val="000000"/>
                </a:solidFill>
                <a:effectLst/>
                <a:latin typeface="Arial" panose="020B0604020202020204" pitchFamily="34" charset="0"/>
              </a:rPr>
              <a:t>andidates make informed decisions.</a:t>
            </a:r>
          </a:p>
          <a:p>
            <a:pPr marL="0" algn="l" rtl="0" eaLnBrk="1" fontAlgn="b"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Positive impression: Reflects well on the company.</a:t>
            </a:r>
            <a:endParaRPr lang="en-GB" sz="1800" b="0" i="0" u="none" strike="noStrike">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31</a:t>
            </a:fld>
            <a:endParaRPr lang="en-GB"/>
          </a:p>
        </p:txBody>
      </p:sp>
    </p:spTree>
    <p:extLst>
      <p:ext uri="{BB962C8B-B14F-4D97-AF65-F5344CB8AC3E}">
        <p14:creationId xmlns:p14="http://schemas.microsoft.com/office/powerpoint/2010/main" val="229218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32</a:t>
            </a:fld>
            <a:endParaRPr lang="en-GB"/>
          </a:p>
        </p:txBody>
      </p:sp>
    </p:spTree>
    <p:extLst>
      <p:ext uri="{BB962C8B-B14F-4D97-AF65-F5344CB8AC3E}">
        <p14:creationId xmlns:p14="http://schemas.microsoft.com/office/powerpoint/2010/main" val="2092164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35</a:t>
            </a:fld>
            <a:endParaRPr lang="en-GB"/>
          </a:p>
        </p:txBody>
      </p:sp>
    </p:spTree>
    <p:extLst>
      <p:ext uri="{BB962C8B-B14F-4D97-AF65-F5344CB8AC3E}">
        <p14:creationId xmlns:p14="http://schemas.microsoft.com/office/powerpoint/2010/main" val="2279360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36</a:t>
            </a:fld>
            <a:endParaRPr lang="en-GB"/>
          </a:p>
        </p:txBody>
      </p:sp>
    </p:spTree>
    <p:extLst>
      <p:ext uri="{BB962C8B-B14F-4D97-AF65-F5344CB8AC3E}">
        <p14:creationId xmlns:p14="http://schemas.microsoft.com/office/powerpoint/2010/main" val="257447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teacher can stop here and talk about </a:t>
            </a:r>
            <a:r>
              <a:rPr lang="en-GB" sz="1200" kern="1200">
                <a:solidFill>
                  <a:schemeClr val="tx1"/>
                </a:solidFill>
                <a:effectLst/>
                <a:latin typeface="+mn-lt"/>
                <a:ea typeface="+mn-ea"/>
                <a:cs typeface="+mn-cs"/>
              </a:rPr>
              <a:t>CV parsing and other opportunities for AI. </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37</a:t>
            </a:fld>
            <a:endParaRPr lang="en-GB"/>
          </a:p>
        </p:txBody>
      </p:sp>
    </p:spTree>
    <p:extLst>
      <p:ext uri="{BB962C8B-B14F-4D97-AF65-F5344CB8AC3E}">
        <p14:creationId xmlns:p14="http://schemas.microsoft.com/office/powerpoint/2010/main" val="26513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This would be a good place for the teacher to pause and discuss AI support in the selection process. The teacher can discuss ATS systems, video interviews (e.g. one way video interviews) or psychometric tests. </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a:p>
        </p:txBody>
      </p:sp>
    </p:spTree>
    <p:extLst>
      <p:ext uri="{BB962C8B-B14F-4D97-AF65-F5344CB8AC3E}">
        <p14:creationId xmlns:p14="http://schemas.microsoft.com/office/powerpoint/2010/main" val="225521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The teacher can pause the video to ensure learners understand the information. That will also allow learners to ask further questions or seek clarity. </a:t>
            </a:r>
          </a:p>
        </p:txBody>
      </p:sp>
      <p:sp>
        <p:nvSpPr>
          <p:cNvPr id="4" name="Slide Number Placeholder 3"/>
          <p:cNvSpPr>
            <a:spLocks noGrp="1"/>
          </p:cNvSpPr>
          <p:nvPr>
            <p:ph type="sldNum" sz="quarter" idx="5"/>
          </p:nvPr>
        </p:nvSpPr>
        <p:spPr/>
        <p:txBody>
          <a:bodyPr/>
          <a:lstStyle/>
          <a:p>
            <a:fld id="{9920340D-206C-4C41-A35B-4D72CE2F2B89}" type="slidenum">
              <a:rPr lang="en-GB" smtClean="0"/>
              <a:pPr/>
              <a:t>40</a:t>
            </a:fld>
            <a:endParaRPr lang="en-GB"/>
          </a:p>
        </p:txBody>
      </p:sp>
    </p:spTree>
    <p:extLst>
      <p:ext uri="{BB962C8B-B14F-4D97-AF65-F5344CB8AC3E}">
        <p14:creationId xmlns:p14="http://schemas.microsoft.com/office/powerpoint/2010/main" val="195418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44</a:t>
            </a:fld>
            <a:endParaRPr lang="en-GB"/>
          </a:p>
        </p:txBody>
      </p:sp>
    </p:spTree>
    <p:extLst>
      <p:ext uri="{BB962C8B-B14F-4D97-AF65-F5344CB8AC3E}">
        <p14:creationId xmlns:p14="http://schemas.microsoft.com/office/powerpoint/2010/main" val="264270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Arial" panose="020B0604020202020204" pitchFamily="34" charset="0"/>
                <a:ea typeface="+mn-ea"/>
                <a:cs typeface="Arial" panose="020B0604020202020204" pitchFamily="34" charset="0"/>
              </a:rPr>
              <a:t>Closed questions: </a:t>
            </a:r>
            <a:r>
              <a:rPr lang="en-GB" sz="1200" b="0" i="0" kern="1200">
                <a:solidFill>
                  <a:schemeClr val="tx1"/>
                </a:solidFill>
                <a:effectLst/>
                <a:latin typeface="Arial" panose="020B0604020202020204" pitchFamily="34" charset="0"/>
                <a:ea typeface="+mn-ea"/>
                <a:cs typeface="Arial" panose="020B0604020202020204" pitchFamily="34" charset="0"/>
              </a:rPr>
              <a:t>These are questions that typically require a short, specific answer; often a “yes” or “no”. They limit the respondent’s options and are useful for gathering factual information or narrowing down options.</a:t>
            </a:r>
          </a:p>
          <a:p>
            <a:r>
              <a:rPr lang="en-GB" sz="1200" b="1" i="0" kern="1200">
                <a:solidFill>
                  <a:schemeClr val="tx1"/>
                </a:solidFill>
                <a:effectLst/>
                <a:latin typeface="Arial" panose="020B0604020202020204" pitchFamily="34" charset="0"/>
                <a:ea typeface="+mn-ea"/>
                <a:cs typeface="Arial" panose="020B0604020202020204" pitchFamily="34" charset="0"/>
              </a:rPr>
              <a:t>Open questions: </a:t>
            </a:r>
            <a:r>
              <a:rPr lang="en-GB" sz="1200" b="0" i="0" kern="1200">
                <a:solidFill>
                  <a:schemeClr val="tx1"/>
                </a:solidFill>
                <a:effectLst/>
                <a:latin typeface="Arial" panose="020B0604020202020204" pitchFamily="34" charset="0"/>
                <a:ea typeface="+mn-ea"/>
                <a:cs typeface="Arial" panose="020B0604020202020204" pitchFamily="34" charset="0"/>
              </a:rPr>
              <a:t>These are questions that prompt the respondent to provide a more detailed and expansive answer. They encourage discussion and allow the respondent to express opinions, feelings or thoughts freely.</a:t>
            </a:r>
          </a:p>
          <a:p>
            <a:r>
              <a:rPr lang="en-GB" sz="1200" b="1" i="0" kern="1200">
                <a:solidFill>
                  <a:schemeClr val="tx1"/>
                </a:solidFill>
                <a:effectLst/>
                <a:latin typeface="Arial" panose="020B0604020202020204" pitchFamily="34" charset="0"/>
                <a:ea typeface="+mn-ea"/>
                <a:cs typeface="Arial" panose="020B0604020202020204" pitchFamily="34" charset="0"/>
              </a:rPr>
              <a:t>Leading questions: </a:t>
            </a:r>
            <a:r>
              <a:rPr lang="en-GB" sz="1200" b="0" i="0" kern="1200">
                <a:solidFill>
                  <a:schemeClr val="tx1"/>
                </a:solidFill>
                <a:effectLst/>
                <a:latin typeface="Arial" panose="020B0604020202020204" pitchFamily="34" charset="0"/>
                <a:ea typeface="+mn-ea"/>
                <a:cs typeface="Arial" panose="020B0604020202020204" pitchFamily="34" charset="0"/>
              </a:rPr>
              <a:t>These are questions that subtly guide or influence the respondent’s answer by suggesting a particular response. They can be used to steer the conversation in a desired direction but may introduce bias.</a:t>
            </a:r>
          </a:p>
          <a:p>
            <a:r>
              <a:rPr lang="en-GB" sz="1200" b="1" i="0" kern="1200">
                <a:solidFill>
                  <a:schemeClr val="tx1"/>
                </a:solidFill>
                <a:effectLst/>
                <a:latin typeface="Arial" panose="020B0604020202020204" pitchFamily="34" charset="0"/>
                <a:ea typeface="+mn-ea"/>
                <a:cs typeface="Arial" panose="020B0604020202020204" pitchFamily="34" charset="0"/>
              </a:rPr>
              <a:t>Recall and process questions: </a:t>
            </a:r>
            <a:r>
              <a:rPr lang="en-GB" sz="1200" b="0" i="0" kern="1200">
                <a:solidFill>
                  <a:schemeClr val="tx1"/>
                </a:solidFill>
                <a:effectLst/>
                <a:latin typeface="Arial" panose="020B0604020202020204" pitchFamily="34" charset="0"/>
                <a:ea typeface="+mn-ea"/>
                <a:cs typeface="Arial" panose="020B0604020202020204" pitchFamily="34" charset="0"/>
              </a:rPr>
              <a:t>Recall questions are designed to test the respondent’s memory or ability to recall specific information. Process questions, on the other hand, prompt the respondent to explain how they arrived at a particular conclusion or decision.</a:t>
            </a:r>
          </a:p>
          <a:p>
            <a:r>
              <a:rPr lang="en-GB" sz="1200" b="1" i="0" kern="1200">
                <a:solidFill>
                  <a:schemeClr val="tx1"/>
                </a:solidFill>
                <a:effectLst/>
                <a:latin typeface="Arial" panose="020B0604020202020204" pitchFamily="34" charset="0"/>
                <a:ea typeface="+mn-ea"/>
                <a:cs typeface="Arial" panose="020B0604020202020204" pitchFamily="34" charset="0"/>
              </a:rPr>
              <a:t>Rhetorical questions</a:t>
            </a:r>
            <a:r>
              <a:rPr lang="en-GB" sz="1200" b="0" i="0" kern="1200">
                <a:solidFill>
                  <a:schemeClr val="tx1"/>
                </a:solidFill>
                <a:effectLst/>
                <a:latin typeface="Arial" panose="020B0604020202020204" pitchFamily="34" charset="0"/>
                <a:ea typeface="+mn-ea"/>
                <a:cs typeface="Arial" panose="020B0604020202020204" pitchFamily="34" charset="0"/>
              </a:rPr>
              <a:t>: These are questions that are not meant to be answered but rather to make a point, provoke thought or emphasise a statement. They are often used for rhetorical effect in speeches or writing.</a:t>
            </a:r>
          </a:p>
          <a:p>
            <a:r>
              <a:rPr lang="en-GB" sz="1200" b="1" i="0" kern="1200">
                <a:solidFill>
                  <a:schemeClr val="tx1"/>
                </a:solidFill>
                <a:effectLst/>
                <a:latin typeface="Arial" panose="020B0604020202020204" pitchFamily="34" charset="0"/>
                <a:ea typeface="+mn-ea"/>
                <a:cs typeface="Arial" panose="020B0604020202020204" pitchFamily="34" charset="0"/>
              </a:rPr>
              <a:t>Divergent questions: </a:t>
            </a:r>
            <a:r>
              <a:rPr lang="en-GB" sz="1200" b="0" i="0" kern="1200">
                <a:solidFill>
                  <a:schemeClr val="tx1"/>
                </a:solidFill>
                <a:effectLst/>
                <a:latin typeface="Arial" panose="020B0604020202020204" pitchFamily="34" charset="0"/>
                <a:ea typeface="+mn-ea"/>
                <a:cs typeface="Arial" panose="020B0604020202020204" pitchFamily="34" charset="0"/>
              </a:rPr>
              <a:t>These are questions that encourage creative and innovative thinking by exploring multiple possible answers or perspectives. They encourage brainstorming and idea generation.</a:t>
            </a:r>
          </a:p>
          <a:p>
            <a:r>
              <a:rPr lang="en-GB" sz="1200" b="1" i="0" kern="1200">
                <a:solidFill>
                  <a:schemeClr val="tx1"/>
                </a:solidFill>
                <a:effectLst/>
                <a:latin typeface="Arial" panose="020B0604020202020204" pitchFamily="34" charset="0"/>
                <a:ea typeface="+mn-ea"/>
                <a:cs typeface="Arial" panose="020B0604020202020204" pitchFamily="34" charset="0"/>
              </a:rPr>
              <a:t>Probing questions: </a:t>
            </a:r>
            <a:r>
              <a:rPr lang="en-GB" sz="1200" b="0" i="0" kern="1200">
                <a:solidFill>
                  <a:schemeClr val="tx1"/>
                </a:solidFill>
                <a:effectLst/>
                <a:latin typeface="Arial" panose="020B0604020202020204" pitchFamily="34" charset="0"/>
                <a:ea typeface="+mn-ea"/>
                <a:cs typeface="Arial" panose="020B0604020202020204" pitchFamily="34" charset="0"/>
              </a:rPr>
              <a:t>These are questions that seek to delve deeper into a topic by eliciting more detailed or nuanced responses. They are used to explore complex issues, uncover underlying motivations or clarify ambiguous points.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Ask learners to give examples of when each type of question might be used and implications of using this type of question when it is not appropriate.</a:t>
            </a:r>
          </a:p>
        </p:txBody>
      </p:sp>
      <p:sp>
        <p:nvSpPr>
          <p:cNvPr id="4" name="Slide Number Placeholder 3"/>
          <p:cNvSpPr>
            <a:spLocks noGrp="1"/>
          </p:cNvSpPr>
          <p:nvPr>
            <p:ph type="sldNum" sz="quarter" idx="5"/>
          </p:nvPr>
        </p:nvSpPr>
        <p:spPr/>
        <p:txBody>
          <a:bodyPr/>
          <a:lstStyle/>
          <a:p>
            <a:fld id="{9920340D-206C-4C41-A35B-4D72CE2F2B89}" type="slidenum">
              <a:rPr lang="en-GB" smtClean="0"/>
              <a:pPr/>
              <a:t>48</a:t>
            </a:fld>
            <a:endParaRPr lang="en-GB"/>
          </a:p>
        </p:txBody>
      </p:sp>
    </p:spTree>
    <p:extLst>
      <p:ext uri="{BB962C8B-B14F-4D97-AF65-F5344CB8AC3E}">
        <p14:creationId xmlns:p14="http://schemas.microsoft.com/office/powerpoint/2010/main" val="422355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49</a:t>
            </a:fld>
            <a:endParaRPr lang="en-GB"/>
          </a:p>
        </p:txBody>
      </p:sp>
    </p:spTree>
    <p:extLst>
      <p:ext uri="{BB962C8B-B14F-4D97-AF65-F5344CB8AC3E}">
        <p14:creationId xmlns:p14="http://schemas.microsoft.com/office/powerpoint/2010/main" val="2744622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When learners have completed the revised questions, they put the flipchart paper on a wall or leave it on their table. They then circulate to see what questions others have written and annotate these with comments.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This is then followed by a discussion regarding learning points.</a:t>
            </a:r>
          </a:p>
        </p:txBody>
      </p:sp>
      <p:sp>
        <p:nvSpPr>
          <p:cNvPr id="4" name="Slide Number Placeholder 3"/>
          <p:cNvSpPr>
            <a:spLocks noGrp="1"/>
          </p:cNvSpPr>
          <p:nvPr>
            <p:ph type="sldNum" sz="quarter" idx="5"/>
          </p:nvPr>
        </p:nvSpPr>
        <p:spPr/>
        <p:txBody>
          <a:bodyPr/>
          <a:lstStyle/>
          <a:p>
            <a:fld id="{9920340D-206C-4C41-A35B-4D72CE2F2B89}" type="slidenum">
              <a:rPr lang="en-GB" smtClean="0"/>
              <a:pPr/>
              <a:t>51</a:t>
            </a:fld>
            <a:endParaRPr lang="en-GB"/>
          </a:p>
        </p:txBody>
      </p:sp>
    </p:spTree>
    <p:extLst>
      <p:ext uri="{BB962C8B-B14F-4D97-AF65-F5344CB8AC3E}">
        <p14:creationId xmlns:p14="http://schemas.microsoft.com/office/powerpoint/2010/main" val="3377219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52</a:t>
            </a:fld>
            <a:endParaRPr lang="en-GB"/>
          </a:p>
        </p:txBody>
      </p:sp>
    </p:spTree>
    <p:extLst>
      <p:ext uri="{BB962C8B-B14F-4D97-AF65-F5344CB8AC3E}">
        <p14:creationId xmlns:p14="http://schemas.microsoft.com/office/powerpoint/2010/main" val="3235061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When the writing task has been completed, collect the responses to provide written feedback at a later date.</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Ask the following questions, selecting a different learner to answer each of them:</a:t>
            </a:r>
          </a:p>
          <a:p>
            <a:pPr marL="342900" lvl="0" indent="-3429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Identify the leadership style.</a:t>
            </a:r>
          </a:p>
          <a:p>
            <a:pPr marL="342900" lvl="0" indent="-3429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Identify the characteristics that led to the conclusion.</a:t>
            </a:r>
          </a:p>
          <a:p>
            <a:pPr marL="342900" lvl="0" indent="-3429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Identify the staff that are motivated by the leadership style.</a:t>
            </a:r>
          </a:p>
          <a:p>
            <a:pPr marL="342900" lvl="0" indent="-3429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Explain why they are motivated, based on information provided.</a:t>
            </a:r>
          </a:p>
          <a:p>
            <a:pPr marL="342900" lvl="0" indent="-3429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Identify the staff that are not motivated by the leadership style.</a:t>
            </a:r>
          </a:p>
          <a:p>
            <a:pPr marL="342900" lvl="0" indent="-3429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Explain why they are not motivated, based on the information provided.</a:t>
            </a:r>
          </a:p>
          <a:p>
            <a:pPr marL="342900" lvl="0" indent="-3429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Is the leadership style effective?</a:t>
            </a:r>
          </a:p>
          <a:p>
            <a:pPr marL="342900" lvl="0" indent="-3429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What information leads to that conclusion?</a:t>
            </a: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53</a:t>
            </a:fld>
            <a:endParaRPr lang="en-GB"/>
          </a:p>
        </p:txBody>
      </p:sp>
    </p:spTree>
    <p:extLst>
      <p:ext uri="{BB962C8B-B14F-4D97-AF65-F5344CB8AC3E}">
        <p14:creationId xmlns:p14="http://schemas.microsoft.com/office/powerpoint/2010/main" val="4072021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54</a:t>
            </a:fld>
            <a:endParaRPr lang="en-GB"/>
          </a:p>
        </p:txBody>
      </p:sp>
    </p:spTree>
    <p:extLst>
      <p:ext uri="{BB962C8B-B14F-4D97-AF65-F5344CB8AC3E}">
        <p14:creationId xmlns:p14="http://schemas.microsoft.com/office/powerpoint/2010/main" val="3736398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When the activity has been completed, each group shares one key justification.</a:t>
            </a:r>
          </a:p>
        </p:txBody>
      </p:sp>
      <p:sp>
        <p:nvSpPr>
          <p:cNvPr id="4" name="Slide Number Placeholder 3"/>
          <p:cNvSpPr>
            <a:spLocks noGrp="1"/>
          </p:cNvSpPr>
          <p:nvPr>
            <p:ph type="sldNum" sz="quarter" idx="5"/>
          </p:nvPr>
        </p:nvSpPr>
        <p:spPr/>
        <p:txBody>
          <a:bodyPr/>
          <a:lstStyle/>
          <a:p>
            <a:fld id="{9920340D-206C-4C41-A35B-4D72CE2F2B89}" type="slidenum">
              <a:rPr lang="en-GB" smtClean="0"/>
              <a:pPr/>
              <a:t>55</a:t>
            </a:fld>
            <a:endParaRPr lang="en-GB"/>
          </a:p>
        </p:txBody>
      </p:sp>
    </p:spTree>
    <p:extLst>
      <p:ext uri="{BB962C8B-B14F-4D97-AF65-F5344CB8AC3E}">
        <p14:creationId xmlns:p14="http://schemas.microsoft.com/office/powerpoint/2010/main" val="50930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56</a:t>
            </a:fld>
            <a:endParaRPr lang="en-GB"/>
          </a:p>
        </p:txBody>
      </p:sp>
    </p:spTree>
    <p:extLst>
      <p:ext uri="{BB962C8B-B14F-4D97-AF65-F5344CB8AC3E}">
        <p14:creationId xmlns:p14="http://schemas.microsoft.com/office/powerpoint/2010/main" val="2409111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Collect the questions in when complete and provide feedback before the learner goes to their Industry Placement.</a:t>
            </a:r>
          </a:p>
        </p:txBody>
      </p:sp>
      <p:sp>
        <p:nvSpPr>
          <p:cNvPr id="4" name="Slide Number Placeholder 3"/>
          <p:cNvSpPr>
            <a:spLocks noGrp="1"/>
          </p:cNvSpPr>
          <p:nvPr>
            <p:ph type="sldNum" sz="quarter" idx="5"/>
          </p:nvPr>
        </p:nvSpPr>
        <p:spPr/>
        <p:txBody>
          <a:bodyPr/>
          <a:lstStyle/>
          <a:p>
            <a:fld id="{9920340D-206C-4C41-A35B-4D72CE2F2B89}" type="slidenum">
              <a:rPr lang="en-GB" smtClean="0"/>
              <a:pPr/>
              <a:t>57</a:t>
            </a:fld>
            <a:endParaRPr lang="en-GB"/>
          </a:p>
        </p:txBody>
      </p:sp>
    </p:spTree>
    <p:extLst>
      <p:ext uri="{BB962C8B-B14F-4D97-AF65-F5344CB8AC3E}">
        <p14:creationId xmlns:p14="http://schemas.microsoft.com/office/powerpoint/2010/main" val="1385692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a:p>
        </p:txBody>
      </p:sp>
    </p:spTree>
    <p:extLst>
      <p:ext uri="{BB962C8B-B14F-4D97-AF65-F5344CB8AC3E}">
        <p14:creationId xmlns:p14="http://schemas.microsoft.com/office/powerpoint/2010/main" val="1628919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The data can be amended to the learner’s preferences and 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Discussion around what the bar chart shows.</a:t>
            </a: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62</a:t>
            </a:fld>
            <a:endParaRPr lang="en-GB"/>
          </a:p>
        </p:txBody>
      </p:sp>
    </p:spTree>
    <p:extLst>
      <p:ext uri="{BB962C8B-B14F-4D97-AF65-F5344CB8AC3E}">
        <p14:creationId xmlns:p14="http://schemas.microsoft.com/office/powerpoint/2010/main" val="210880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en-GB" sz="1050" b="1" i="0" u="none" strike="noStrike" kern="1200">
              <a:solidFill>
                <a:schemeClr val="tx1"/>
              </a:solidFill>
              <a:effectLst/>
              <a:latin typeface="+mn-lt"/>
              <a:ea typeface="+mn-ea"/>
              <a:cs typeface="+mn-cs"/>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These are factors that businesses typically consider during the recruitment process.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Job requirements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Assessing skills, qualifications and experience needed for the role.</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Recruitment channels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Identifying suitable channels for advertising job openings.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Diversity and inclusion</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Promoting equal opportunities for candidates from diverse backgrounds.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Legal compliance</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Adhering to employment laws and regulations for fair and legal practices.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Company culture fit</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Evaluating whether candidates align with the company's values and culture.</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Interview process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Designing an effective interview process with appropriate questions.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Background checks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Conducting checks to verify the accuracy of a candidate’s credentials.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Candidate experience</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Providing a positive experience for candidates throughout the process.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Cost considerations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Evaluating the costs associated with recruitment, including advertising expenses.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Internal resources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Assessing availability and capacity of internal resources for onboarding.</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Time constraints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Considering the urgency to fill the position and time constraints in recruitment.</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Salary and benefits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Determining a competitive compensation package based on industry standards.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Employee referrals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Encouraging and considering referrals from existing employees.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Succession planning</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Considering how the candidate fits into long-term organisational goals.</a:t>
            </a:r>
          </a:p>
          <a:p>
            <a:pPr rtl="0" eaLnBrk="1" fontAlgn="b" latinLnBrk="0" hangingPunct="1"/>
            <a:r>
              <a:rPr lang="en-GB" sz="1050" b="1" i="0" u="none" strike="noStrike" kern="1200">
                <a:solidFill>
                  <a:schemeClr val="tx1"/>
                </a:solidFill>
                <a:effectLst/>
                <a:latin typeface="Arial" panose="020B0604020202020204" pitchFamily="34" charset="0"/>
                <a:ea typeface="+mn-ea"/>
                <a:cs typeface="Arial" panose="020B0604020202020204" pitchFamily="34" charset="0"/>
              </a:rPr>
              <a:t>Onboarding process</a:t>
            </a:r>
            <a:endParaRPr lang="en-GB" sz="1050" b="0" i="0" u="none" strike="noStrike" kern="1200">
              <a:solidFill>
                <a:schemeClr val="tx1"/>
              </a:solidFill>
              <a:effectLst/>
              <a:latin typeface="Arial" panose="020B0604020202020204" pitchFamily="34" charset="0"/>
              <a:ea typeface="+mn-ea"/>
              <a:cs typeface="Arial" panose="020B0604020202020204" pitchFamily="34" charset="0"/>
            </a:endParaRPr>
          </a:p>
          <a:p>
            <a:pPr rtl="0" eaLnBrk="1" fontAlgn="b" latinLnBrk="0" hangingPunct="1"/>
            <a:r>
              <a:rPr lang="en-GB" sz="1050" b="0" i="0" u="none" strike="noStrike" kern="1200">
                <a:solidFill>
                  <a:schemeClr val="tx1"/>
                </a:solidFill>
                <a:effectLst/>
                <a:latin typeface="Arial" panose="020B0604020202020204" pitchFamily="34" charset="0"/>
                <a:ea typeface="+mn-ea"/>
                <a:cs typeface="Arial" panose="020B0604020202020204" pitchFamily="34" charset="0"/>
              </a:rPr>
              <a:t>Planning for a smooth onboarding process to integrate new hires effectively.</a:t>
            </a: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5</a:t>
            </a:fld>
            <a:endParaRPr lang="en-GB"/>
          </a:p>
        </p:txBody>
      </p:sp>
    </p:spTree>
    <p:extLst>
      <p:ext uri="{BB962C8B-B14F-4D97-AF65-F5344CB8AC3E}">
        <p14:creationId xmlns:p14="http://schemas.microsoft.com/office/powerpoint/2010/main" val="2359985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The data can be amended to the learner’s preferences and abilities.</a:t>
            </a:r>
          </a:p>
          <a:p>
            <a:r>
              <a:rPr lang="en-GB">
                <a:latin typeface="Arial" panose="020B0604020202020204" pitchFamily="34" charset="0"/>
                <a:cs typeface="Arial" panose="020B0604020202020204" pitchFamily="34" charset="0"/>
              </a:rPr>
              <a:t>Discussion around what the pie chart shows.</a:t>
            </a:r>
          </a:p>
          <a:p>
            <a:r>
              <a:rPr lang="en-GB">
                <a:latin typeface="Arial" panose="020B0604020202020204" pitchFamily="34" charset="0"/>
                <a:cs typeface="Arial" panose="020B0604020202020204" pitchFamily="34" charset="0"/>
              </a:rPr>
              <a:t>Differences between pie chart and bar chart. </a:t>
            </a:r>
          </a:p>
        </p:txBody>
      </p:sp>
      <p:sp>
        <p:nvSpPr>
          <p:cNvPr id="4" name="Slide Number Placeholder 3"/>
          <p:cNvSpPr>
            <a:spLocks noGrp="1"/>
          </p:cNvSpPr>
          <p:nvPr>
            <p:ph type="sldNum" sz="quarter" idx="5"/>
          </p:nvPr>
        </p:nvSpPr>
        <p:spPr/>
        <p:txBody>
          <a:bodyPr/>
          <a:lstStyle/>
          <a:p>
            <a:fld id="{9920340D-206C-4C41-A35B-4D72CE2F2B89}" type="slidenum">
              <a:rPr lang="en-GB" smtClean="0"/>
              <a:pPr/>
              <a:t>63</a:t>
            </a:fld>
            <a:endParaRPr lang="en-GB"/>
          </a:p>
        </p:txBody>
      </p:sp>
    </p:spTree>
    <p:extLst>
      <p:ext uri="{BB962C8B-B14F-4D97-AF65-F5344CB8AC3E}">
        <p14:creationId xmlns:p14="http://schemas.microsoft.com/office/powerpoint/2010/main" val="527232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Point out that learners should select pie chart.</a:t>
            </a:r>
          </a:p>
        </p:txBody>
      </p:sp>
      <p:sp>
        <p:nvSpPr>
          <p:cNvPr id="4" name="Slide Number Placeholder 3"/>
          <p:cNvSpPr>
            <a:spLocks noGrp="1"/>
          </p:cNvSpPr>
          <p:nvPr>
            <p:ph type="sldNum" sz="quarter" idx="5"/>
          </p:nvPr>
        </p:nvSpPr>
        <p:spPr/>
        <p:txBody>
          <a:bodyPr/>
          <a:lstStyle/>
          <a:p>
            <a:fld id="{9920340D-206C-4C41-A35B-4D72CE2F2B89}" type="slidenum">
              <a:rPr lang="en-GB" smtClean="0"/>
              <a:pPr/>
              <a:t>65</a:t>
            </a:fld>
            <a:endParaRPr lang="en-GB"/>
          </a:p>
        </p:txBody>
      </p:sp>
    </p:spTree>
    <p:extLst>
      <p:ext uri="{BB962C8B-B14F-4D97-AF65-F5344CB8AC3E}">
        <p14:creationId xmlns:p14="http://schemas.microsoft.com/office/powerpoint/2010/main" val="2087941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Teacher will explain how the information can be changed to produce charts, e.g. titles may show sales in £ or sales for 2024-25, etc. </a:t>
            </a:r>
          </a:p>
          <a:p>
            <a:r>
              <a:rPr lang="en-GB">
                <a:latin typeface="Arial" panose="020B0604020202020204" pitchFamily="34" charset="0"/>
                <a:cs typeface="Arial" panose="020B0604020202020204" pitchFamily="34" charset="0"/>
              </a:rPr>
              <a:t>The teacher can show various types of charts for this section.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66</a:t>
            </a:fld>
            <a:endParaRPr lang="en-GB"/>
          </a:p>
        </p:txBody>
      </p:sp>
    </p:spTree>
    <p:extLst>
      <p:ext uri="{BB962C8B-B14F-4D97-AF65-F5344CB8AC3E}">
        <p14:creationId xmlns:p14="http://schemas.microsoft.com/office/powerpoint/2010/main" val="321589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Teacher to give the learners the information about the date and the organisation for headings.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When learners have created their pie chart or bar chart, ask the following questions:</a:t>
            </a:r>
          </a:p>
          <a:p>
            <a:endParaRPr lang="en-GB">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What does the data show?</a:t>
            </a: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How can the data be used? </a:t>
            </a:r>
          </a:p>
          <a:p>
            <a:pPr marL="342900" lvl="0" indent="-342900">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Arial" panose="020B0604020202020204" pitchFamily="34" charset="0"/>
              </a:rPr>
              <a:t>How do bar charts and pie charts help you to use the data more effectively?</a:t>
            </a:r>
          </a:p>
          <a:p>
            <a:r>
              <a:rPr lang="en-GB" sz="1800">
                <a:effectLst/>
                <a:latin typeface="Arial" panose="020B0604020202020204" pitchFamily="34" charset="0"/>
                <a:ea typeface="Calibri" panose="020F0502020204030204" pitchFamily="34" charset="0"/>
                <a:cs typeface="Arial" panose="020B0604020202020204" pitchFamily="34" charset="0"/>
              </a:rPr>
              <a:t> </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67</a:t>
            </a:fld>
            <a:endParaRPr lang="en-GB"/>
          </a:p>
        </p:txBody>
      </p:sp>
    </p:spTree>
    <p:extLst>
      <p:ext uri="{BB962C8B-B14F-4D97-AF65-F5344CB8AC3E}">
        <p14:creationId xmlns:p14="http://schemas.microsoft.com/office/powerpoint/2010/main" val="2613395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The teacher can provide examples from the previous task to show how quantitative analysis can be beneficial. </a:t>
            </a:r>
          </a:p>
        </p:txBody>
      </p:sp>
      <p:sp>
        <p:nvSpPr>
          <p:cNvPr id="4" name="Slide Number Placeholder 3"/>
          <p:cNvSpPr>
            <a:spLocks noGrp="1"/>
          </p:cNvSpPr>
          <p:nvPr>
            <p:ph type="sldNum" sz="quarter" idx="5"/>
          </p:nvPr>
        </p:nvSpPr>
        <p:spPr/>
        <p:txBody>
          <a:bodyPr/>
          <a:lstStyle/>
          <a:p>
            <a:fld id="{9920340D-206C-4C41-A35B-4D72CE2F2B89}" type="slidenum">
              <a:rPr lang="en-GB" smtClean="0"/>
              <a:pPr/>
              <a:t>68</a:t>
            </a:fld>
            <a:endParaRPr lang="en-GB"/>
          </a:p>
        </p:txBody>
      </p:sp>
    </p:spTree>
    <p:extLst>
      <p:ext uri="{BB962C8B-B14F-4D97-AF65-F5344CB8AC3E}">
        <p14:creationId xmlns:p14="http://schemas.microsoft.com/office/powerpoint/2010/main" val="1635024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71</a:t>
            </a:fld>
            <a:endParaRPr lang="en-GB"/>
          </a:p>
        </p:txBody>
      </p:sp>
    </p:spTree>
    <p:extLst>
      <p:ext uri="{BB962C8B-B14F-4D97-AF65-F5344CB8AC3E}">
        <p14:creationId xmlns:p14="http://schemas.microsoft.com/office/powerpoint/2010/main" val="11637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This is recap. This could be followed by </a:t>
            </a:r>
            <a:r>
              <a:rPr lang="en-GB" sz="1800">
                <a:effectLst/>
                <a:latin typeface="Arial" panose="020B0604020202020204" pitchFamily="34" charset="0"/>
                <a:ea typeface="Calibri" panose="020F0502020204030204" pitchFamily="34" charset="0"/>
                <a:cs typeface="Arial" panose="020B0604020202020204" pitchFamily="34" charset="0"/>
              </a:rPr>
              <a:t>an open question: “How is this different to quantitative analysis?” </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73</a:t>
            </a:fld>
            <a:endParaRPr lang="en-GB"/>
          </a:p>
        </p:txBody>
      </p:sp>
    </p:spTree>
    <p:extLst>
      <p:ext uri="{BB962C8B-B14F-4D97-AF65-F5344CB8AC3E}">
        <p14:creationId xmlns:p14="http://schemas.microsoft.com/office/powerpoint/2010/main" val="3233302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Calibri" panose="020F0502020204030204" pitchFamily="34" charset="0"/>
                <a:cs typeface="Arial" panose="020B0604020202020204" pitchFamily="34" charset="0"/>
              </a:rPr>
              <a:t>Following three rounds of looking at scenarios, lead a discussion regarding the key learning points.</a:t>
            </a: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75</a:t>
            </a:fld>
            <a:endParaRPr lang="en-GB"/>
          </a:p>
        </p:txBody>
      </p:sp>
    </p:spTree>
    <p:extLst>
      <p:ext uri="{BB962C8B-B14F-4D97-AF65-F5344CB8AC3E}">
        <p14:creationId xmlns:p14="http://schemas.microsoft.com/office/powerpoint/2010/main" val="2325176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Benefits of using qualitative analysis</a:t>
            </a:r>
          </a:p>
          <a:p>
            <a:pPr marL="228600" indent="-228600">
              <a:buAutoNum type="arabicPeriod"/>
            </a:pPr>
            <a:r>
              <a:rPr lang="en-GB" b="1">
                <a:effectLst/>
                <a:latin typeface="Arial" panose="020B0604020202020204" pitchFamily="34" charset="0"/>
                <a:cs typeface="Arial" panose="020B0604020202020204" pitchFamily="34" charset="0"/>
              </a:rPr>
              <a:t>Provides in-depth insights: </a:t>
            </a:r>
            <a:r>
              <a:rPr lang="en-GB">
                <a:effectLst/>
                <a:latin typeface="Arial" panose="020B0604020202020204" pitchFamily="34" charset="0"/>
                <a:cs typeface="Arial" panose="020B0604020202020204" pitchFamily="34" charset="0"/>
              </a:rPr>
              <a:t>Qualitative analysis allows for a deeper understanding of complex phenomena by capturing rich and detailed data.</a:t>
            </a:r>
          </a:p>
          <a:p>
            <a:pPr marL="228600" indent="-228600">
              <a:buAutoNum type="arabicPeriod"/>
            </a:pPr>
            <a:r>
              <a:rPr lang="en-GB" b="1">
                <a:effectLst/>
                <a:latin typeface="Arial" panose="020B0604020202020204" pitchFamily="34" charset="0"/>
                <a:cs typeface="Arial" panose="020B0604020202020204" pitchFamily="34" charset="0"/>
              </a:rPr>
              <a:t>Facilitates exploration: </a:t>
            </a:r>
            <a:r>
              <a:rPr lang="en-GB">
                <a:effectLst/>
                <a:latin typeface="Arial" panose="020B0604020202020204" pitchFamily="34" charset="0"/>
                <a:cs typeface="Arial" panose="020B0604020202020204" pitchFamily="34" charset="0"/>
              </a:rPr>
              <a:t>Qualitative methods enable researchers to explore diverse perspectives, experiences and contexts, uncovering nuanced insights that quantitative methods may overlook.</a:t>
            </a:r>
          </a:p>
          <a:p>
            <a:pPr marL="228600" indent="-228600">
              <a:buAutoNum type="arabicPeriod"/>
            </a:pPr>
            <a:r>
              <a:rPr lang="en-GB" b="1">
                <a:effectLst/>
                <a:latin typeface="Arial" panose="020B0604020202020204" pitchFamily="34" charset="0"/>
                <a:cs typeface="Arial" panose="020B0604020202020204" pitchFamily="34" charset="0"/>
              </a:rPr>
              <a:t>Flexibility and adaptability: </a:t>
            </a:r>
            <a:r>
              <a:rPr lang="en-GB">
                <a:effectLst/>
                <a:latin typeface="Arial" panose="020B0604020202020204" pitchFamily="34" charset="0"/>
                <a:cs typeface="Arial" panose="020B0604020202020204" pitchFamily="34" charset="0"/>
              </a:rPr>
              <a:t>Qualitative analysis techniques can be adapted to suit the unique needs of the research context, allowing researchers to adjust their approach as new information emerges.</a:t>
            </a:r>
          </a:p>
          <a:p>
            <a:pPr marL="228600" indent="-228600">
              <a:buAutoNum type="arabicPeriod"/>
            </a:pPr>
            <a:r>
              <a:rPr lang="en-GB" b="1">
                <a:effectLst/>
                <a:latin typeface="Arial" panose="020B0604020202020204" pitchFamily="34" charset="0"/>
                <a:cs typeface="Arial" panose="020B0604020202020204" pitchFamily="34" charset="0"/>
              </a:rPr>
              <a:t>Contextual understanding: </a:t>
            </a:r>
            <a:r>
              <a:rPr lang="en-GB">
                <a:effectLst/>
                <a:latin typeface="Arial" panose="020B0604020202020204" pitchFamily="34" charset="0"/>
                <a:cs typeface="Arial" panose="020B0604020202020204" pitchFamily="34" charset="0"/>
              </a:rPr>
              <a:t>Qualitative analysis emphasises the context in which data is collected, providing a holistic view of the subject under study and helping researchers to interpret findings in their broader context.</a:t>
            </a:r>
          </a:p>
          <a:p>
            <a:pPr marL="228600" indent="-228600">
              <a:buAutoNum type="arabicPeriod"/>
            </a:pPr>
            <a:r>
              <a:rPr lang="en-GB" b="1">
                <a:effectLst/>
                <a:latin typeface="Arial" panose="020B0604020202020204" pitchFamily="34" charset="0"/>
                <a:cs typeface="Arial" panose="020B0604020202020204" pitchFamily="34" charset="0"/>
              </a:rPr>
              <a:t>Participant perspectives: </a:t>
            </a:r>
            <a:r>
              <a:rPr lang="en-GB">
                <a:effectLst/>
                <a:latin typeface="Arial" panose="020B0604020202020204" pitchFamily="34" charset="0"/>
                <a:cs typeface="Arial" panose="020B0604020202020204" pitchFamily="34" charset="0"/>
              </a:rPr>
              <a:t>Qualitative analysis prioritises the voices and experiences of participants, giving them a platform to share their stories, beliefs, and perceptions.</a:t>
            </a:r>
          </a:p>
          <a:p>
            <a:pPr marL="228600" indent="-228600">
              <a:buAutoNum type="arabicPeriod"/>
            </a:pPr>
            <a:r>
              <a:rPr lang="en-GB" b="1">
                <a:effectLst/>
                <a:latin typeface="Arial" panose="020B0604020202020204" pitchFamily="34" charset="0"/>
                <a:cs typeface="Arial" panose="020B0604020202020204" pitchFamily="34" charset="0"/>
              </a:rPr>
              <a:t>Theory development: </a:t>
            </a:r>
            <a:r>
              <a:rPr lang="en-GB">
                <a:effectLst/>
                <a:latin typeface="Arial" panose="020B0604020202020204" pitchFamily="34" charset="0"/>
                <a:cs typeface="Arial" panose="020B0604020202020204" pitchFamily="34" charset="0"/>
              </a:rPr>
              <a:t>Qualitative analysis contributes to theory development by generating hypotheses, concepts and frameworks grounded in empirical data, enriching our understanding of social phenomena.</a:t>
            </a:r>
          </a:p>
          <a:p>
            <a:pPr marL="228600" indent="-228600">
              <a:buAutoNum type="arabicPeriod"/>
            </a:pPr>
            <a:r>
              <a:rPr lang="en-GB" b="1">
                <a:effectLst/>
                <a:latin typeface="Arial" panose="020B0604020202020204" pitchFamily="34" charset="0"/>
                <a:cs typeface="Arial" panose="020B0604020202020204" pitchFamily="34" charset="0"/>
              </a:rPr>
              <a:t>Complementary to quantitative data: </a:t>
            </a:r>
            <a:r>
              <a:rPr lang="en-GB">
                <a:effectLst/>
                <a:latin typeface="Arial" panose="020B0604020202020204" pitchFamily="34" charset="0"/>
                <a:cs typeface="Arial" panose="020B0604020202020204" pitchFamily="34" charset="0"/>
              </a:rPr>
              <a:t>Qualitative analysis complements quantitative data by offering depth and context to numerical findings, enhancing the overall rigour and validity of research outcomes.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76</a:t>
            </a:fld>
            <a:endParaRPr lang="en-GB"/>
          </a:p>
        </p:txBody>
      </p:sp>
    </p:spTree>
    <p:extLst>
      <p:ext uri="{BB962C8B-B14F-4D97-AF65-F5344CB8AC3E}">
        <p14:creationId xmlns:p14="http://schemas.microsoft.com/office/powerpoint/2010/main" val="2830901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Title page:</a:t>
            </a:r>
          </a:p>
          <a:p>
            <a:pPr lvl="1"/>
            <a:r>
              <a:rPr lang="en-GB" sz="1200" b="0" i="0" kern="1200">
                <a:solidFill>
                  <a:schemeClr val="tx1"/>
                </a:solidFill>
                <a:effectLst/>
                <a:latin typeface="+mn-lt"/>
                <a:ea typeface="+mn-ea"/>
                <a:cs typeface="+mn-cs"/>
              </a:rPr>
              <a:t>The title page should include the title of the report, the author’s name, the date of submission and any other relevant information required by the institution or organisation.</a:t>
            </a:r>
          </a:p>
          <a:p>
            <a:r>
              <a:rPr lang="en-GB" sz="1200" b="0" i="0" kern="1200">
                <a:solidFill>
                  <a:schemeClr val="tx1"/>
                </a:solidFill>
                <a:effectLst/>
                <a:latin typeface="+mn-lt"/>
                <a:ea typeface="+mn-ea"/>
                <a:cs typeface="+mn-cs"/>
              </a:rPr>
              <a:t>Abstract:</a:t>
            </a:r>
          </a:p>
          <a:p>
            <a:pPr lvl="1"/>
            <a:r>
              <a:rPr lang="en-GB" sz="1200" b="0" i="0" kern="1200">
                <a:solidFill>
                  <a:schemeClr val="tx1"/>
                </a:solidFill>
                <a:effectLst/>
                <a:latin typeface="+mn-lt"/>
                <a:ea typeface="+mn-ea"/>
                <a:cs typeface="+mn-cs"/>
              </a:rPr>
              <a:t>The abstract provides a summary of the entire report, including the research question, methodology, key findings and conclusions. It should be concise and informative, typically around 150-250 words.</a:t>
            </a:r>
          </a:p>
          <a:p>
            <a:r>
              <a:rPr lang="en-GB" sz="1200" b="0" i="0" kern="1200">
                <a:solidFill>
                  <a:schemeClr val="tx1"/>
                </a:solidFill>
                <a:effectLst/>
                <a:latin typeface="+mn-lt"/>
                <a:ea typeface="+mn-ea"/>
                <a:cs typeface="+mn-cs"/>
              </a:rPr>
              <a:t>Introduction:</a:t>
            </a:r>
          </a:p>
          <a:p>
            <a:pPr lvl="1"/>
            <a:r>
              <a:rPr lang="en-GB" sz="1200" b="0" i="0" kern="1200">
                <a:solidFill>
                  <a:schemeClr val="tx1"/>
                </a:solidFill>
                <a:effectLst/>
                <a:latin typeface="+mn-lt"/>
                <a:ea typeface="+mn-ea"/>
                <a:cs typeface="+mn-cs"/>
              </a:rPr>
              <a:t>The introduction sets the stage for the report by introducing the topic, providing background information and stating the research question or objectives. It should also explain the significance of the research and outline the structure of the report.</a:t>
            </a:r>
          </a:p>
          <a:p>
            <a:r>
              <a:rPr lang="en-GB" sz="1200" b="0" i="0" kern="1200">
                <a:solidFill>
                  <a:schemeClr val="tx1"/>
                </a:solidFill>
                <a:effectLst/>
                <a:latin typeface="+mn-lt"/>
                <a:ea typeface="+mn-ea"/>
                <a:cs typeface="+mn-cs"/>
              </a:rPr>
              <a:t>Methodology:</a:t>
            </a:r>
          </a:p>
          <a:p>
            <a:pPr lvl="1"/>
            <a:r>
              <a:rPr lang="en-GB" sz="1200" b="0" i="0" kern="1200">
                <a:solidFill>
                  <a:schemeClr val="tx1"/>
                </a:solidFill>
                <a:effectLst/>
                <a:latin typeface="+mn-lt"/>
                <a:ea typeface="+mn-ea"/>
                <a:cs typeface="+mn-cs"/>
              </a:rPr>
              <a:t>The methodology section describes the methods used to collect and analyse the qualitative data. It should include details about the research design, data collection techniques (such as interviews or observations), sampling methods and data analysis procedures. This section should be clear and comprehensive to allow for replication of the study.</a:t>
            </a:r>
          </a:p>
          <a:p>
            <a:r>
              <a:rPr lang="en-GB" sz="1200" b="0" i="0" kern="1200">
                <a:solidFill>
                  <a:schemeClr val="tx1"/>
                </a:solidFill>
                <a:effectLst/>
                <a:latin typeface="+mn-lt"/>
                <a:ea typeface="+mn-ea"/>
                <a:cs typeface="+mn-cs"/>
              </a:rPr>
              <a:t>Findings:</a:t>
            </a:r>
          </a:p>
          <a:p>
            <a:pPr lvl="1"/>
            <a:r>
              <a:rPr lang="en-GB" sz="1200" b="0" i="0" kern="1200">
                <a:solidFill>
                  <a:schemeClr val="tx1"/>
                </a:solidFill>
                <a:effectLst/>
                <a:latin typeface="+mn-lt"/>
                <a:ea typeface="+mn-ea"/>
                <a:cs typeface="+mn-cs"/>
              </a:rPr>
              <a:t>The findings section presents the results of the qualitative analysis. It should include a detailed description of the themes, patterns and insights that emerged from the data. Use quotes, excerpts or examples from the data to illustrate key findings. This section may also include tables, charts or other visual aids to enhance understanding.</a:t>
            </a:r>
          </a:p>
          <a:p>
            <a:r>
              <a:rPr lang="en-GB" sz="1200" b="0" i="0" kern="1200">
                <a:solidFill>
                  <a:schemeClr val="tx1"/>
                </a:solidFill>
                <a:effectLst/>
                <a:latin typeface="+mn-lt"/>
                <a:ea typeface="+mn-ea"/>
                <a:cs typeface="+mn-cs"/>
              </a:rPr>
              <a:t>Discussion:</a:t>
            </a:r>
          </a:p>
          <a:p>
            <a:pPr lvl="1"/>
            <a:r>
              <a:rPr lang="en-GB" sz="1200" b="0" i="0" kern="1200">
                <a:solidFill>
                  <a:schemeClr val="tx1"/>
                </a:solidFill>
                <a:effectLst/>
                <a:latin typeface="+mn-lt"/>
                <a:ea typeface="+mn-ea"/>
                <a:cs typeface="+mn-cs"/>
              </a:rPr>
              <a:t>The discussion section interprets the findings in the context of the research question or objectives. It should analyse the implications of the findings, discuss any unexpected or contradictory results, and compare them to existing literature or theories. This section should also address the limitations of the study and suggest areas for further research.</a:t>
            </a:r>
          </a:p>
          <a:p>
            <a:r>
              <a:rPr lang="en-GB" sz="1200" b="0" i="0" kern="1200">
                <a:solidFill>
                  <a:schemeClr val="tx1"/>
                </a:solidFill>
                <a:effectLst/>
                <a:latin typeface="+mn-lt"/>
                <a:ea typeface="+mn-ea"/>
                <a:cs typeface="+mn-cs"/>
              </a:rPr>
              <a:t>Conclusion:</a:t>
            </a:r>
          </a:p>
          <a:p>
            <a:pPr lvl="1"/>
            <a:r>
              <a:rPr lang="en-GB" sz="1200" b="0" i="0" kern="1200">
                <a:solidFill>
                  <a:schemeClr val="tx1"/>
                </a:solidFill>
                <a:effectLst/>
                <a:latin typeface="+mn-lt"/>
                <a:ea typeface="+mn-ea"/>
                <a:cs typeface="+mn-cs"/>
              </a:rPr>
              <a:t>The conclusion summarises the main findings of the report and reiterates their significance. It should also reflect on the overall research process, discuss any implications for practice or policy, and offer recommendations for future research or action.</a:t>
            </a:r>
          </a:p>
          <a:p>
            <a:r>
              <a:rPr lang="en-GB" sz="1200" b="0" i="0" kern="1200">
                <a:solidFill>
                  <a:schemeClr val="tx1"/>
                </a:solidFill>
                <a:effectLst/>
                <a:latin typeface="+mn-lt"/>
                <a:ea typeface="+mn-ea"/>
                <a:cs typeface="+mn-cs"/>
              </a:rPr>
              <a:t>References:</a:t>
            </a:r>
          </a:p>
          <a:p>
            <a:pPr lvl="1"/>
            <a:r>
              <a:rPr lang="en-GB" sz="1200" b="0" i="0" kern="1200">
                <a:solidFill>
                  <a:schemeClr val="tx1"/>
                </a:solidFill>
                <a:effectLst/>
                <a:latin typeface="+mn-lt"/>
                <a:ea typeface="+mn-ea"/>
                <a:cs typeface="+mn-cs"/>
              </a:rPr>
              <a:t>The references section lists all the sources cited in the report. Make sure to include full bibliographic details for each source to allow readers to locate them. Learners can be asked to collect some information from their placements’ websites. </a:t>
            </a: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77</a:t>
            </a:fld>
            <a:endParaRPr lang="en-GB"/>
          </a:p>
        </p:txBody>
      </p:sp>
    </p:spTree>
    <p:extLst>
      <p:ext uri="{BB962C8B-B14F-4D97-AF65-F5344CB8AC3E}">
        <p14:creationId xmlns:p14="http://schemas.microsoft.com/office/powerpoint/2010/main" val="394140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the following notes to set probing questions that encourage learners to continue their thinking:</a:t>
            </a:r>
          </a:p>
          <a:p>
            <a:endParaRPr lang="en-GB"/>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Implementation</a:t>
            </a:r>
            <a:endParaRPr lang="en-GB" sz="1800" b="1">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Immediate recruitment drive: ABC Electronics launches an urgent recruitment drive to hire skilled workers for various production roles, including assembly line workers, quality control inspectors and logistics staff.</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Step</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Action</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1</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Assessment of staffing needs</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Collaborate between human resources and production teams to identify specific roles and staffing requirements.</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Develop a detailed workforce plan for assembly line workers, quality control inspectors and logistics staff.</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2</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Job advertisement and posting</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Create job advertisements emphasising urgency, company benefits and required skills.</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Post ads on the company website, job boards and industry-specific platforms.</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3</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Utilisation of recruitment agencies</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Partner with recruitment agencies specialising in manufacturing and electronics.</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Align search criteria with the company’s requirements.</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4</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Online application and screening</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Set up a user-friendly online application system.</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Conduct initial screening based on qualifications and experience.</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5</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Interviews and skills assessment</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Invite shortlisted candidates for interviews and skills assessments.</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Assess practical tasks or written tests to evaluate key abilities.</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6</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Offer and onboarding</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Extend job offers with details on compensation and working conditions.</a:t>
            </a:r>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180000">
              <a:buFont typeface="Arial" panose="020B0604020202020204" pitchFamily="34" charset="0"/>
              <a:buChar char="•"/>
            </a:pPr>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Implement an efficient onboarding process for seamless integration of new hires.</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solidFill>
                  <a:srgbClr val="FF0000"/>
                </a:solidFill>
                <a:effectLst/>
                <a:latin typeface="Arial" panose="020B0604020202020204" pitchFamily="34" charset="0"/>
                <a:ea typeface="Calibri" panose="020F0502020204030204" pitchFamily="34" charset="0"/>
                <a:cs typeface="Arial" panose="020B0604020202020204" pitchFamily="34" charset="0"/>
              </a:rPr>
              <a:t>Other considerations </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Production facility expansion: In tandem with the recruitment efforts, the company explores options for expanding production facilities. This may involve leasing additional manufacturing space, investing in new machinery or optimising existing processes for efficiency.</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solidFill>
                  <a:srgbClr val="FF0000"/>
                </a:solidFill>
                <a:effectLst/>
                <a:latin typeface="Arial" panose="020B0604020202020204" pitchFamily="34" charset="0"/>
                <a:ea typeface="Calibri" panose="020F0502020204030204" pitchFamily="34" charset="0"/>
                <a:cs typeface="Arial" panose="020B0604020202020204" pitchFamily="34" charset="0"/>
              </a:rPr>
              <a:t>Ongoing monitoring and adaptation: ABC Electronics implements a system for real-time monitoring of production metrics, customer feedback and market trends. This allows the company to adapt quickly to changes in demand and make informed decisions .</a:t>
            </a:r>
            <a:endParaRPr lang="en-GB" sz="1800">
              <a:effectLst/>
              <a:latin typeface="Arial" panose="020B0604020202020204" pitchFamily="34" charset="0"/>
              <a:ea typeface="Calibri" panose="020F0502020204030204" pitchFamily="34" charset="0"/>
              <a:cs typeface="Arial" panose="020B0604020202020204" pitchFamily="34" charset="0"/>
            </a:endParaRPr>
          </a:p>
          <a:p>
            <a:pPr fontAlgn="base"/>
            <a:r>
              <a:rPr lang="en-GB" sz="1800" b="1">
                <a:solidFill>
                  <a:srgbClr val="FF0000"/>
                </a:solidFill>
                <a:effectLst/>
                <a:latin typeface="Arial" panose="020B0604020202020204" pitchFamily="34" charset="0"/>
                <a:ea typeface="Yu Gothic Light" panose="020B0300000000000000" pitchFamily="34" charset="-128"/>
              </a:rPr>
              <a:t> </a:t>
            </a:r>
            <a:endParaRPr lang="en-GB" sz="1800">
              <a:effectLst/>
              <a:latin typeface="Times New Roman" panose="02020603050405020304" pitchFamily="18" charset="0"/>
              <a:ea typeface="Times New Roman" panose="02020603050405020304" pitchFamily="18" charset="0"/>
            </a:endParaRPr>
          </a:p>
          <a:p>
            <a:pPr rtl="0" fontAlgn="base"/>
            <a:r>
              <a:rPr lang="en-GB" sz="1200" b="0" i="0" u="none" strike="noStrike" kern="1200">
                <a:solidFill>
                  <a:schemeClr val="tx1"/>
                </a:solidFill>
                <a:effectLst/>
                <a:latin typeface="+mn-lt"/>
                <a:ea typeface="+mn-ea"/>
                <a:cs typeface="+mn-cs"/>
              </a:rPr>
              <a:t>Is this given out to learners? Is it on the same page as the scenario? Probably better if this answer was on a slide deck or a separate page and resource title.</a:t>
            </a:r>
            <a:r>
              <a:rPr lang="en-US" sz="1200" b="0" i="0" kern="1200">
                <a:solidFill>
                  <a:schemeClr val="tx1"/>
                </a:solidFill>
                <a:effectLst/>
                <a:latin typeface="+mn-lt"/>
                <a:ea typeface="+mn-ea"/>
                <a:cs typeface="+mn-cs"/>
              </a:rPr>
              <a:t>​</a:t>
            </a:r>
          </a:p>
          <a:p>
            <a:pPr rtl="0" fontAlgn="base"/>
            <a:r>
              <a:rPr lang="en-GB" sz="1200" b="0" i="0" u="none" strike="noStrike" kern="1200">
                <a:solidFill>
                  <a:schemeClr val="tx1"/>
                </a:solidFill>
                <a:effectLst/>
                <a:latin typeface="+mn-lt"/>
                <a:ea typeface="+mn-ea"/>
                <a:cs typeface="+mn-cs"/>
              </a:rPr>
              <a:t>Check all formatting. No, it is guidance for teachers.</a:t>
            </a:r>
            <a:endParaRPr lang="en-GB"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8</a:t>
            </a:fld>
            <a:endParaRPr lang="en-GB"/>
          </a:p>
        </p:txBody>
      </p:sp>
    </p:spTree>
    <p:extLst>
      <p:ext uri="{BB962C8B-B14F-4D97-AF65-F5344CB8AC3E}">
        <p14:creationId xmlns:p14="http://schemas.microsoft.com/office/powerpoint/2010/main" val="2434879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78</a:t>
            </a:fld>
            <a:endParaRPr lang="en-GB"/>
          </a:p>
        </p:txBody>
      </p:sp>
    </p:spTree>
    <p:extLst>
      <p:ext uri="{BB962C8B-B14F-4D97-AF65-F5344CB8AC3E}">
        <p14:creationId xmlns:p14="http://schemas.microsoft.com/office/powerpoint/2010/main" val="1736269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81</a:t>
            </a:fld>
            <a:endParaRPr lang="en-GB"/>
          </a:p>
        </p:txBody>
      </p:sp>
    </p:spTree>
    <p:extLst>
      <p:ext uri="{BB962C8B-B14F-4D97-AF65-F5344CB8AC3E}">
        <p14:creationId xmlns:p14="http://schemas.microsoft.com/office/powerpoint/2010/main" val="2615858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cs typeface="Arial" panose="020B0604020202020204" pitchFamily="34" charset="0"/>
              </a:rPr>
              <a:t>The teacher tells the learners to use the information they gathered to create an engaging and informative presentation. </a:t>
            </a:r>
          </a:p>
          <a:p>
            <a:r>
              <a:rPr lang="en-GB" sz="1800">
                <a:effectLst/>
                <a:latin typeface="Arial" panose="020B0604020202020204" pitchFamily="34" charset="0"/>
                <a:ea typeface="Calibri" panose="020F0502020204030204" pitchFamily="34" charset="0"/>
                <a:cs typeface="Arial" panose="020B0604020202020204" pitchFamily="34" charset="0"/>
              </a:rPr>
              <a:t> </a:t>
            </a:r>
          </a:p>
          <a:p>
            <a:r>
              <a:rPr lang="en-GB" sz="1800">
                <a:effectLst/>
                <a:latin typeface="Arial" panose="020B0604020202020204" pitchFamily="34" charset="0"/>
                <a:ea typeface="Calibri" panose="020F0502020204030204" pitchFamily="34" charset="0"/>
                <a:cs typeface="Arial" panose="020B0604020202020204" pitchFamily="34" charset="0"/>
              </a:rPr>
              <a:t>The teacher asks the learners to ensure their presentations are well-structured, include relevant visuals and effectively communicate their findings. </a:t>
            </a:r>
          </a:p>
          <a:p>
            <a:r>
              <a:rPr lang="en-GB" sz="1800">
                <a:effectLst/>
                <a:latin typeface="Arial" panose="020B0604020202020204" pitchFamily="34" charset="0"/>
                <a:ea typeface="Calibri" panose="020F0502020204030204" pitchFamily="34" charset="0"/>
                <a:cs typeface="Arial" panose="020B0604020202020204" pitchFamily="34" charset="0"/>
              </a:rPr>
              <a:t> </a:t>
            </a:r>
          </a:p>
          <a:p>
            <a:r>
              <a:rPr lang="en-GB" sz="1800">
                <a:effectLst/>
                <a:latin typeface="Arial" panose="020B0604020202020204" pitchFamily="34" charset="0"/>
                <a:ea typeface="Calibri" panose="020F0502020204030204" pitchFamily="34" charset="0"/>
                <a:cs typeface="Arial" panose="020B0604020202020204" pitchFamily="34" charset="0"/>
              </a:rPr>
              <a:t>Your response was:</a:t>
            </a:r>
          </a:p>
          <a:p>
            <a:r>
              <a:rPr lang="en-GB" sz="1800">
                <a:effectLst/>
                <a:latin typeface="Arial" panose="020B0604020202020204" pitchFamily="34" charset="0"/>
                <a:ea typeface="Calibri" panose="020F0502020204030204" pitchFamily="34" charset="0"/>
                <a:cs typeface="Arial" panose="020B0604020202020204" pitchFamily="34" charset="0"/>
              </a:rPr>
              <a:t>How would this support ESP? Is there potential for some students to be presenting and some recording? Would that work better?</a:t>
            </a:r>
          </a:p>
          <a:p>
            <a:r>
              <a:rPr lang="en-GB" sz="1800">
                <a:effectLst/>
                <a:latin typeface="Arial" panose="020B0604020202020204" pitchFamily="34" charset="0"/>
                <a:ea typeface="Calibri" panose="020F0502020204030204" pitchFamily="34" charset="0"/>
                <a:cs typeface="Arial" panose="020B0604020202020204" pitchFamily="34" charset="0"/>
              </a:rPr>
              <a:t> </a:t>
            </a:r>
          </a:p>
          <a:p>
            <a:r>
              <a:rPr lang="en-GB" sz="1800">
                <a:effectLst/>
                <a:latin typeface="Arial" panose="020B0604020202020204" pitchFamily="34" charset="0"/>
                <a:ea typeface="Calibri" panose="020F0502020204030204" pitchFamily="34" charset="0"/>
                <a:cs typeface="Arial" panose="020B0604020202020204" pitchFamily="34" charset="0"/>
              </a:rPr>
              <a:t>That is not the purpose of the lesson (ESP), and you have indicated that there are other presentations for ESP. </a:t>
            </a:r>
          </a:p>
          <a:p>
            <a:r>
              <a:rPr lang="en-GB" sz="1800">
                <a:effectLst/>
                <a:latin typeface="Arial" panose="020B0604020202020204" pitchFamily="34" charset="0"/>
                <a:ea typeface="Calibri" panose="020F0502020204030204" pitchFamily="34" charset="0"/>
                <a:cs typeface="Arial" panose="020B0604020202020204" pitchFamily="34" charset="0"/>
              </a:rPr>
              <a:t> Lesson amended</a:t>
            </a: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83</a:t>
            </a:fld>
            <a:endParaRPr lang="en-GB"/>
          </a:p>
        </p:txBody>
      </p:sp>
    </p:spTree>
    <p:extLst>
      <p:ext uri="{BB962C8B-B14F-4D97-AF65-F5344CB8AC3E}">
        <p14:creationId xmlns:p14="http://schemas.microsoft.com/office/powerpoint/2010/main" val="1693940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86</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u="sng">
                <a:effectLst/>
                <a:latin typeface="Arial" panose="020B0604020202020204" pitchFamily="34" charset="0"/>
                <a:ea typeface="Yu Gothic Light" panose="020B0300000000000000" pitchFamily="34" charset="-128"/>
              </a:rPr>
              <a:t>“What if” scenario 2</a:t>
            </a:r>
            <a:endParaRPr lang="en-GB" sz="1800">
              <a:effectLst/>
              <a:latin typeface="Times New Roman" panose="02020603050405020304" pitchFamily="18" charset="0"/>
              <a:ea typeface="Times New Roman" panose="02020603050405020304" pitchFamily="18" charset="0"/>
            </a:endParaRPr>
          </a:p>
          <a:p>
            <a:r>
              <a:rPr lang="en-GB" sz="1800" b="1">
                <a:effectLst/>
                <a:latin typeface="Arial" panose="020B0604020202020204" pitchFamily="34" charset="0"/>
                <a:ea typeface="Calibri" panose="020F0502020204030204" pitchFamily="34" charset="0"/>
                <a:cs typeface="Arial" panose="020B0604020202020204" pitchFamily="34" charset="0"/>
              </a:rPr>
              <a:t>Implementation</a:t>
            </a:r>
          </a:p>
          <a:p>
            <a:r>
              <a:rPr lang="en-GB" sz="1800">
                <a:effectLst/>
                <a:latin typeface="Arial" panose="020B0604020202020204" pitchFamily="34" charset="0"/>
                <a:ea typeface="Calibri" panose="020F0502020204030204" pitchFamily="34" charset="0"/>
                <a:cs typeface="Arial" panose="020B0604020202020204" pitchFamily="34" charset="0"/>
              </a:rPr>
              <a:t>Strategic workforce planning:</a:t>
            </a:r>
          </a:p>
          <a:p>
            <a:r>
              <a:rPr lang="en-GB" sz="1800">
                <a:effectLst/>
                <a:latin typeface="Arial" panose="020B0604020202020204" pitchFamily="34" charset="0"/>
                <a:ea typeface="Calibri" panose="020F0502020204030204" pitchFamily="34" charset="0"/>
                <a:cs typeface="Arial" panose="020B0604020202020204" pitchFamily="34" charset="0"/>
              </a:rPr>
              <a:t>Dante’s develops a flexible workforce plan that includes hiring temporary staff during peak seasons.</a:t>
            </a:r>
          </a:p>
          <a:p>
            <a:r>
              <a:rPr lang="en-GB" sz="1800">
                <a:effectLst/>
                <a:latin typeface="Arial" panose="020B0604020202020204" pitchFamily="34" charset="0"/>
                <a:ea typeface="Calibri" panose="020F0502020204030204" pitchFamily="34" charset="0"/>
                <a:cs typeface="Arial" panose="020B0604020202020204" pitchFamily="34" charset="0"/>
              </a:rPr>
              <a:t>Cross-training existing staff members to handle multiple roles, ensuring adaptability during fluctuations.</a:t>
            </a:r>
          </a:p>
          <a:p>
            <a:r>
              <a:rPr lang="en-GB" sz="1800">
                <a:effectLst/>
                <a:latin typeface="Arial" panose="020B0604020202020204" pitchFamily="34" charset="0"/>
                <a:ea typeface="Calibri" panose="020F0502020204030204" pitchFamily="34" charset="0"/>
                <a:cs typeface="Arial" panose="020B0604020202020204" pitchFamily="34" charset="0"/>
              </a:rPr>
              <a:t>Customer engagement:</a:t>
            </a:r>
          </a:p>
          <a:p>
            <a:r>
              <a:rPr lang="en-GB" sz="1800">
                <a:effectLst/>
                <a:latin typeface="Arial" panose="020B0604020202020204" pitchFamily="34" charset="0"/>
                <a:ea typeface="Calibri" panose="020F0502020204030204" pitchFamily="34" charset="0"/>
                <a:cs typeface="Arial" panose="020B0604020202020204" pitchFamily="34" charset="0"/>
              </a:rPr>
              <a:t>Implementing a customer loyalty programme to incentivise repeat business.</a:t>
            </a:r>
          </a:p>
          <a:p>
            <a:r>
              <a:rPr lang="en-GB" sz="1800">
                <a:effectLst/>
                <a:latin typeface="Arial" panose="020B0604020202020204" pitchFamily="34" charset="0"/>
                <a:ea typeface="Calibri" panose="020F0502020204030204" pitchFamily="34" charset="0"/>
                <a:cs typeface="Arial" panose="020B0604020202020204" pitchFamily="34" charset="0"/>
              </a:rPr>
              <a:t>Leveraging social media and online platforms to create buzz around seasonal promotions and special flavours.</a:t>
            </a:r>
          </a:p>
          <a:p>
            <a:r>
              <a:rPr lang="en-GB" sz="1800">
                <a:effectLst/>
                <a:latin typeface="Arial" panose="020B0604020202020204" pitchFamily="34" charset="0"/>
                <a:ea typeface="Calibri" panose="020F0502020204030204" pitchFamily="34" charset="0"/>
                <a:cs typeface="Arial" panose="020B0604020202020204" pitchFamily="34" charset="0"/>
              </a:rPr>
              <a:t>Operational efficiency:</a:t>
            </a:r>
          </a:p>
          <a:p>
            <a:r>
              <a:rPr lang="en-GB" sz="1800">
                <a:effectLst/>
                <a:latin typeface="Arial" panose="020B0604020202020204" pitchFamily="34" charset="0"/>
                <a:ea typeface="Calibri" panose="020F0502020204030204" pitchFamily="34" charset="0"/>
                <a:cs typeface="Arial" panose="020B0604020202020204" pitchFamily="34" charset="0"/>
              </a:rPr>
              <a:t>Optimising internal processes to handle increased foot traffic efficiently.</a:t>
            </a:r>
          </a:p>
          <a:p>
            <a:r>
              <a:rPr lang="en-GB" sz="1800">
                <a:effectLst/>
                <a:latin typeface="Arial" panose="020B0604020202020204" pitchFamily="34" charset="0"/>
                <a:ea typeface="Calibri" panose="020F0502020204030204" pitchFamily="34" charset="0"/>
                <a:cs typeface="Arial" panose="020B0604020202020204" pitchFamily="34" charset="0"/>
              </a:rPr>
              <a:t>Investing in technology solutions, such as point-of-sale systems and online ordering platforms, to streamline operations.</a:t>
            </a:r>
          </a:p>
          <a:p>
            <a:r>
              <a:rPr lang="en-GB" sz="1800">
                <a:effectLst/>
                <a:latin typeface="Arial" panose="020B0604020202020204" pitchFamily="34" charset="0"/>
                <a:ea typeface="Calibri" panose="020F0502020204030204" pitchFamily="34" charset="0"/>
                <a:cs typeface="Arial" panose="020B0604020202020204" pitchFamily="34" charset="0"/>
              </a:rPr>
              <a:t> </a:t>
            </a:r>
          </a:p>
          <a:p>
            <a:r>
              <a:rPr lang="en-GB" sz="1800" b="1">
                <a:effectLst/>
                <a:latin typeface="Arial" panose="020B0604020202020204" pitchFamily="34" charset="0"/>
                <a:ea typeface="Calibri" panose="020F0502020204030204" pitchFamily="34" charset="0"/>
                <a:cs typeface="Arial" panose="020B0604020202020204" pitchFamily="34" charset="0"/>
              </a:rPr>
              <a:t>Results</a:t>
            </a:r>
          </a:p>
          <a:p>
            <a:r>
              <a:rPr lang="en-GB" sz="1800">
                <a:effectLst/>
                <a:latin typeface="Arial" panose="020B0604020202020204" pitchFamily="34" charset="0"/>
                <a:ea typeface="Calibri" panose="020F0502020204030204" pitchFamily="34" charset="0"/>
                <a:cs typeface="Arial" panose="020B0604020202020204" pitchFamily="34" charset="0"/>
              </a:rPr>
              <a:t>Dante’s Artisan Ice Cream successfully navigates the seasonal peaks by implementing a comprehensive strategy. The business not only meets the heightened demand but also enhances its reputation as a sought-after destination during peak tourism seasons. This case study highlights the importance of strategic planning and adaptability in managing seasonal variations, ensuring that Dante’s remains a beloved local establishment year after year.</a:t>
            </a:r>
          </a:p>
          <a:p>
            <a:endParaRPr lang="en-GB" sz="18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a:effectLst/>
                <a:latin typeface="Arial" panose="020B0604020202020204" pitchFamily="34" charset="0"/>
                <a:ea typeface="Yu Gothic Light" panose="020B0300000000000000" pitchFamily="34" charset="-128"/>
              </a:rPr>
              <a:t>“What if” scenario 3</a:t>
            </a:r>
            <a:endParaRPr lang="en-GB" sz="1800">
              <a:effectLst/>
              <a:latin typeface="Times New Roman" panose="02020603050405020304" pitchFamily="18" charset="0"/>
              <a:ea typeface="Times New Roman" panose="02020603050405020304" pitchFamily="18" charset="0"/>
            </a:endParaRPr>
          </a:p>
          <a:p>
            <a:r>
              <a:rPr lang="en-GB" sz="1800" b="1" u="sng">
                <a:effectLst/>
                <a:latin typeface="Arial" panose="020B0604020202020204" pitchFamily="34" charset="0"/>
                <a:ea typeface="Calibri" panose="020F0502020204030204" pitchFamily="34" charset="0"/>
                <a:cs typeface="Arial" panose="020B0604020202020204" pitchFamily="34" charset="0"/>
              </a:rPr>
              <a:t>Answer</a:t>
            </a:r>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b="1">
                <a:effectLst/>
                <a:latin typeface="Arial" panose="020B0604020202020204" pitchFamily="34" charset="0"/>
                <a:ea typeface="Calibri" panose="020F0502020204030204" pitchFamily="34" charset="0"/>
                <a:cs typeface="Arial" panose="020B0604020202020204" pitchFamily="34" charset="0"/>
              </a:rPr>
              <a:t>Implementation</a:t>
            </a:r>
          </a:p>
          <a:p>
            <a:r>
              <a:rPr lang="en-GB" sz="1800">
                <a:effectLst/>
                <a:latin typeface="Arial" panose="020B0604020202020204" pitchFamily="34" charset="0"/>
                <a:ea typeface="Calibri" panose="020F0502020204030204" pitchFamily="34" charset="0"/>
                <a:cs typeface="Arial" panose="020B0604020202020204" pitchFamily="34" charset="0"/>
              </a:rPr>
              <a:t>Skills assessment and gap analysis:</a:t>
            </a:r>
          </a:p>
          <a:p>
            <a:r>
              <a:rPr lang="en-GB" sz="1800">
                <a:effectLst/>
                <a:latin typeface="Arial" panose="020B0604020202020204" pitchFamily="34" charset="0"/>
                <a:ea typeface="Calibri" panose="020F0502020204030204" pitchFamily="34" charset="0"/>
                <a:cs typeface="Arial" panose="020B0604020202020204" pitchFamily="34" charset="0"/>
              </a:rPr>
              <a:t>Conducting a thorough assessment of the current workforce’s skills and identifying gaps in emerging technologies, project management methodologies and client engagement.</a:t>
            </a:r>
          </a:p>
          <a:p>
            <a:r>
              <a:rPr lang="en-GB" sz="1800">
                <a:effectLst/>
                <a:latin typeface="Arial" panose="020B0604020202020204" pitchFamily="34" charset="0"/>
                <a:ea typeface="Calibri" panose="020F0502020204030204" pitchFamily="34" charset="0"/>
                <a:cs typeface="Arial" panose="020B0604020202020204" pitchFamily="34" charset="0"/>
              </a:rPr>
              <a:t>Training and development programmes:</a:t>
            </a:r>
          </a:p>
          <a:p>
            <a:r>
              <a:rPr lang="en-GB" sz="1800">
                <a:effectLst/>
                <a:latin typeface="Arial" panose="020B0604020202020204" pitchFamily="34" charset="0"/>
                <a:ea typeface="Calibri" panose="020F0502020204030204" pitchFamily="34" charset="0"/>
                <a:cs typeface="Arial" panose="020B0604020202020204" pitchFamily="34" charset="0"/>
              </a:rPr>
              <a:t>Implementing targeted training programmes to upskill existing employees in areas identified as crucial for upcoming projects.</a:t>
            </a:r>
          </a:p>
          <a:p>
            <a:r>
              <a:rPr lang="en-GB" sz="1800">
                <a:effectLst/>
                <a:latin typeface="Arial" panose="020B0604020202020204" pitchFamily="34" charset="0"/>
                <a:ea typeface="Calibri" panose="020F0502020204030204" pitchFamily="34" charset="0"/>
                <a:cs typeface="Arial" panose="020B0604020202020204" pitchFamily="34" charset="0"/>
              </a:rPr>
              <a:t>Providing access to online courses, workshops and certification to enhance both technical and soft skills.</a:t>
            </a:r>
          </a:p>
          <a:p>
            <a:r>
              <a:rPr lang="en-GB" sz="1800">
                <a:effectLst/>
                <a:latin typeface="Arial" panose="020B0604020202020204" pitchFamily="34" charset="0"/>
                <a:ea typeface="Calibri" panose="020F0502020204030204" pitchFamily="34" charset="0"/>
                <a:cs typeface="Arial" panose="020B0604020202020204" pitchFamily="34" charset="0"/>
              </a:rPr>
              <a:t>Strategic hiring:</a:t>
            </a:r>
          </a:p>
          <a:p>
            <a:r>
              <a:rPr lang="en-GB" sz="1800">
                <a:effectLst/>
                <a:latin typeface="Arial" panose="020B0604020202020204" pitchFamily="34" charset="0"/>
                <a:ea typeface="Calibri" panose="020F0502020204030204" pitchFamily="34" charset="0"/>
                <a:cs typeface="Arial" panose="020B0604020202020204" pitchFamily="34" charset="0"/>
              </a:rPr>
              <a:t>Identifying key roles and skills needed for upcoming projects.</a:t>
            </a:r>
          </a:p>
          <a:p>
            <a:r>
              <a:rPr lang="en-GB" sz="1800">
                <a:effectLst/>
                <a:latin typeface="Arial" panose="020B0604020202020204" pitchFamily="34" charset="0"/>
                <a:ea typeface="Calibri" panose="020F0502020204030204" pitchFamily="34" charset="0"/>
                <a:cs typeface="Arial" panose="020B0604020202020204" pitchFamily="34" charset="0"/>
              </a:rPr>
              <a:t>Launching a strategic hiring initiative to attract and onboard professionals with expertise in the identified areas.</a:t>
            </a:r>
          </a:p>
          <a:p>
            <a:r>
              <a:rPr lang="en-GB" sz="1800">
                <a:effectLst/>
                <a:latin typeface="Arial" panose="020B0604020202020204" pitchFamily="34" charset="0"/>
                <a:ea typeface="Calibri" panose="020F0502020204030204" pitchFamily="34" charset="0"/>
                <a:cs typeface="Arial" panose="020B0604020202020204" pitchFamily="34" charset="0"/>
              </a:rPr>
              <a:t> </a:t>
            </a:r>
          </a:p>
          <a:p>
            <a:r>
              <a:rPr lang="en-GB" sz="1800">
                <a:effectLst/>
                <a:latin typeface="Arial" panose="020B0604020202020204" pitchFamily="34" charset="0"/>
                <a:ea typeface="Calibri" panose="020F0502020204030204" pitchFamily="34" charset="0"/>
                <a:cs typeface="Arial" panose="020B0604020202020204" pitchFamily="34" charset="0"/>
              </a:rPr>
              <a:t>Mentorship and knowledge sharing:</a:t>
            </a:r>
          </a:p>
          <a:p>
            <a:r>
              <a:rPr lang="en-GB" sz="1800">
                <a:effectLst/>
                <a:latin typeface="Arial" panose="020B0604020202020204" pitchFamily="34" charset="0"/>
                <a:ea typeface="Calibri" panose="020F0502020204030204" pitchFamily="34" charset="0"/>
                <a:cs typeface="Arial" panose="020B0604020202020204" pitchFamily="34" charset="0"/>
              </a:rPr>
              <a:t>Establishing mentorship programmes where experienced team members share knowledge and guide less experienced colleagues.</a:t>
            </a:r>
          </a:p>
          <a:p>
            <a:r>
              <a:rPr lang="en-GB" sz="1800">
                <a:effectLst/>
                <a:latin typeface="Arial" panose="020B0604020202020204" pitchFamily="34" charset="0"/>
                <a:ea typeface="Calibri" panose="020F0502020204030204" pitchFamily="34" charset="0"/>
                <a:cs typeface="Arial" panose="020B0604020202020204" pitchFamily="34" charset="0"/>
              </a:rPr>
              <a:t>Encouraging a culture of continuous learning and knowledge sharing in the organisation.</a:t>
            </a:r>
          </a:p>
          <a:p>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Collaboration with external experts:</a:t>
            </a:r>
          </a:p>
          <a:p>
            <a:r>
              <a:rPr lang="en-GB" sz="1800">
                <a:effectLst/>
                <a:latin typeface="Arial" panose="020B0604020202020204" pitchFamily="34" charset="0"/>
                <a:ea typeface="Calibri" panose="020F0502020204030204" pitchFamily="34" charset="0"/>
                <a:cs typeface="Arial" panose="020B0604020202020204" pitchFamily="34" charset="0"/>
              </a:rPr>
              <a:t>Forging partnerships with external experts, consultants or industry leaders to provide specialised insights and guidance.</a:t>
            </a:r>
          </a:p>
          <a:p>
            <a:r>
              <a:rPr lang="en-GB" sz="1800">
                <a:effectLst/>
                <a:latin typeface="Arial" panose="020B0604020202020204" pitchFamily="34" charset="0"/>
                <a:ea typeface="Calibri" panose="020F0502020204030204" pitchFamily="34" charset="0"/>
                <a:cs typeface="Arial" panose="020B0604020202020204" pitchFamily="34" charset="0"/>
              </a:rPr>
              <a:t>Collaborating with external training providers for customised programmes tailored to the company’s specific needs.</a:t>
            </a:r>
          </a:p>
          <a:p>
            <a:r>
              <a:rPr lang="en-GB" sz="1800">
                <a:effectLst/>
                <a:latin typeface="Arial" panose="020B0604020202020204" pitchFamily="34" charset="0"/>
                <a:ea typeface="Calibri" panose="020F0502020204030204" pitchFamily="34" charset="0"/>
                <a:cs typeface="Arial" panose="020B0604020202020204" pitchFamily="34" charset="0"/>
              </a:rPr>
              <a:t> </a:t>
            </a:r>
          </a:p>
          <a:p>
            <a:r>
              <a:rPr lang="en-GB" sz="1800" b="1">
                <a:effectLst/>
                <a:latin typeface="Arial" panose="020B0604020202020204" pitchFamily="34" charset="0"/>
                <a:ea typeface="Calibri" panose="020F0502020204030204" pitchFamily="34" charset="0"/>
                <a:cs typeface="Arial" panose="020B0604020202020204" pitchFamily="34" charset="0"/>
              </a:rPr>
              <a:t>Results</a:t>
            </a:r>
          </a:p>
          <a:p>
            <a:r>
              <a:rPr lang="en-GB" sz="1800">
                <a:effectLst/>
                <a:latin typeface="Arial" panose="020B0604020202020204" pitchFamily="34" charset="0"/>
                <a:ea typeface="Calibri" panose="020F0502020204030204" pitchFamily="34" charset="0"/>
                <a:cs typeface="Arial" panose="020B0604020202020204" pitchFamily="34" charset="0"/>
              </a:rPr>
              <a:t>Zeeshan’s Tech Solutions successfully addresses the identified skill gaps through a combination of strategic initiatives. The company’s workforce becomes more versatile, adept at handling complex projects and aligned with emerging industry trends. Clients notice the enhanced capabilities, leading to increased satisfaction and new growth opportunities. This case study demonstrates the importance of a proactive approach to talent development and strategic hiring to stay ahead in a rapidly evolving industry.</a:t>
            </a:r>
          </a:p>
          <a:p>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9</a:t>
            </a:fld>
            <a:endParaRPr lang="en-GB"/>
          </a:p>
        </p:txBody>
      </p:sp>
    </p:spTree>
    <p:extLst>
      <p:ext uri="{BB962C8B-B14F-4D97-AF65-F5344CB8AC3E}">
        <p14:creationId xmlns:p14="http://schemas.microsoft.com/office/powerpoint/2010/main" val="219035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12</a:t>
            </a:fld>
            <a:endParaRPr lang="en-GB"/>
          </a:p>
        </p:txBody>
      </p:sp>
    </p:spTree>
    <p:extLst>
      <p:ext uri="{BB962C8B-B14F-4D97-AF65-F5344CB8AC3E}">
        <p14:creationId xmlns:p14="http://schemas.microsoft.com/office/powerpoint/2010/main" val="116073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This slide contains the recruitment channels that are in the specification. However, teachers may want to refer to a wider selection, such as those below. Examples are also provided below for each recruitment channel so that the teacher can give this information if they wish.</a:t>
            </a:r>
          </a:p>
          <a:p>
            <a:pPr marL="0" algn="l" rtl="0" eaLnBrk="1" fontAlgn="b" latinLnBrk="0" hangingPunct="1">
              <a:lnSpc>
                <a:spcPct val="107000"/>
              </a:lnSpc>
              <a:spcBef>
                <a:spcPts val="0"/>
              </a:spcBef>
              <a:spcAft>
                <a:spcPts val="0"/>
              </a:spcAft>
            </a:pPr>
            <a:endParaRPr lang="en-GB" sz="1800" b="0" i="0" u="none" strike="noStrike" kern="1200">
              <a:solidFill>
                <a:srgbClr val="FFFFFF"/>
              </a:solidFill>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Job boards: </a:t>
            </a:r>
            <a:r>
              <a:rPr lang="en-GB" sz="1800">
                <a:effectLst/>
                <a:latin typeface="Arial" panose="020B0604020202020204" pitchFamily="34" charset="0"/>
                <a:cs typeface="Arial" panose="020B0604020202020204" pitchFamily="34" charset="0"/>
              </a:rPr>
              <a:t>Indeed, LinkedIn Jobs, Glassdoor, Monster</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Social media platforms: </a:t>
            </a:r>
            <a:r>
              <a:rPr lang="en-GB" sz="1800">
                <a:effectLst/>
                <a:latin typeface="Arial" panose="020B0604020202020204" pitchFamily="34" charset="0"/>
                <a:cs typeface="Arial" panose="020B0604020202020204" pitchFamily="34" charset="0"/>
              </a:rPr>
              <a:t>LinkedIn, Facebook Jobs, Twitter, Instagram</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Company careers page: </a:t>
            </a:r>
            <a:r>
              <a:rPr lang="en-GB" sz="1800">
                <a:effectLst/>
                <a:latin typeface="Arial" panose="020B0604020202020204" pitchFamily="34" charset="0"/>
                <a:cs typeface="Arial" panose="020B0604020202020204" pitchFamily="34" charset="0"/>
              </a:rPr>
              <a:t>Direct applications through the company’s official website</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Employee referrals: </a:t>
            </a:r>
            <a:r>
              <a:rPr lang="en-GB" sz="1800">
                <a:effectLst/>
                <a:latin typeface="Arial" panose="020B0604020202020204" pitchFamily="34" charset="0"/>
                <a:cs typeface="Arial" panose="020B0604020202020204" pitchFamily="34" charset="0"/>
              </a:rPr>
              <a:t>Recommendations from current employees</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Recruitment agencies: </a:t>
            </a:r>
            <a:r>
              <a:rPr lang="en-GB" sz="1800">
                <a:effectLst/>
                <a:latin typeface="Arial" panose="020B0604020202020204" pitchFamily="34" charset="0"/>
                <a:cs typeface="Arial" panose="020B0604020202020204" pitchFamily="34" charset="0"/>
              </a:rPr>
              <a:t>Third-party agencies specialising in recruitment</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Networking events: </a:t>
            </a:r>
            <a:r>
              <a:rPr lang="en-GB" sz="1800">
                <a:effectLst/>
                <a:latin typeface="Arial" panose="020B0604020202020204" pitchFamily="34" charset="0"/>
                <a:cs typeface="Arial" panose="020B0604020202020204" pitchFamily="34" charset="0"/>
              </a:rPr>
              <a:t>Job fairs, industry conferences, meet-ups</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Professional associations: </a:t>
            </a:r>
            <a:r>
              <a:rPr lang="en-GB" sz="1800">
                <a:effectLst/>
                <a:latin typeface="Arial" panose="020B0604020202020204" pitchFamily="34" charset="0"/>
                <a:cs typeface="Arial" panose="020B0604020202020204" pitchFamily="34" charset="0"/>
              </a:rPr>
              <a:t>Membership organisations related to the industry</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Internship programmes: </a:t>
            </a:r>
            <a:r>
              <a:rPr lang="en-GB" sz="1800">
                <a:effectLst/>
                <a:latin typeface="Arial" panose="020B0604020202020204" pitchFamily="34" charset="0"/>
                <a:cs typeface="Arial" panose="020B0604020202020204" pitchFamily="34" charset="0"/>
              </a:rPr>
              <a:t>Hiring from a pool of interns who have worked with the company</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Temp agencies: </a:t>
            </a:r>
            <a:r>
              <a:rPr lang="en-GB" sz="1800">
                <a:effectLst/>
                <a:latin typeface="Arial" panose="020B0604020202020204" pitchFamily="34" charset="0"/>
                <a:cs typeface="Arial" panose="020B0604020202020204" pitchFamily="34" charset="0"/>
              </a:rPr>
              <a:t>Utilising temporary staffing services</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Industry-specific websites: </a:t>
            </a:r>
            <a:r>
              <a:rPr lang="en-GB" sz="1800">
                <a:effectLst/>
                <a:latin typeface="Arial" panose="020B0604020202020204" pitchFamily="34" charset="0"/>
                <a:cs typeface="Arial" panose="020B0604020202020204" pitchFamily="34" charset="0"/>
              </a:rPr>
              <a:t>Niche job boards and websites dedicated to a particular industry</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Print media: </a:t>
            </a:r>
            <a:r>
              <a:rPr lang="en-GB" sz="1800">
                <a:effectLst/>
                <a:latin typeface="Arial" panose="020B0604020202020204" pitchFamily="34" charset="0"/>
                <a:cs typeface="Arial" panose="020B0604020202020204" pitchFamily="34" charset="0"/>
              </a:rPr>
              <a:t>Newspaper and magazine advertisements</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Headhunting / Executive search companies: </a:t>
            </a:r>
            <a:r>
              <a:rPr lang="en-GB" sz="1800">
                <a:effectLst/>
                <a:latin typeface="Arial" panose="020B0604020202020204" pitchFamily="34" charset="0"/>
                <a:cs typeface="Arial" panose="020B0604020202020204" pitchFamily="34" charset="0"/>
              </a:rPr>
              <a:t>Specialist companies focusing on high-level executive recruitment</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Applicant Tracking Systems (ATS): </a:t>
            </a:r>
            <a:r>
              <a:rPr lang="en-GB" sz="1800">
                <a:effectLst/>
                <a:latin typeface="Arial" panose="020B0604020202020204" pitchFamily="34" charset="0"/>
                <a:cs typeface="Arial" panose="020B0604020202020204" pitchFamily="34" charset="0"/>
              </a:rPr>
              <a:t>Software systems that automate the recruitment process</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Online communities and forums: </a:t>
            </a:r>
            <a:r>
              <a:rPr lang="en-GB" sz="1800">
                <a:effectLst/>
                <a:latin typeface="Arial" panose="020B0604020202020204" pitchFamily="34" charset="0"/>
                <a:cs typeface="Arial" panose="020B0604020202020204" pitchFamily="34" charset="0"/>
              </a:rPr>
              <a:t>Engaging with industry-related online communities</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marR="0" lvl="0" indent="0" algn="l" defTabSz="914400" rtl="0" eaLnBrk="1" fontAlgn="b" latinLnBrk="0" hangingPunct="1">
              <a:lnSpc>
                <a:spcPct val="107000"/>
              </a:lnSpc>
              <a:spcBef>
                <a:spcPts val="0"/>
              </a:spcBef>
              <a:spcAft>
                <a:spcPts val="0"/>
              </a:spcAft>
              <a:buClrTx/>
              <a:buSzTx/>
              <a:buFontTx/>
              <a:buNone/>
              <a:tabLst/>
              <a:defRPr/>
            </a:pPr>
            <a:r>
              <a:rPr lang="en-GB" sz="1800" b="0" i="0" u="none" strike="noStrike" kern="1200">
                <a:solidFill>
                  <a:srgbClr val="FFFFFF"/>
                </a:solidFill>
                <a:effectLst/>
                <a:latin typeface="Arial" panose="020B0604020202020204" pitchFamily="34" charset="0"/>
                <a:cs typeface="Arial" panose="020B0604020202020204" pitchFamily="34" charset="0"/>
              </a:rPr>
              <a:t>Podcasts and webinars: </a:t>
            </a:r>
            <a:r>
              <a:rPr lang="en-GB" sz="1800">
                <a:effectLst/>
                <a:latin typeface="Arial" panose="020B0604020202020204" pitchFamily="34" charset="0"/>
                <a:cs typeface="Arial" panose="020B0604020202020204" pitchFamily="34" charset="0"/>
              </a:rPr>
              <a:t>Participating in or hosting industry-related podcasts and webinars</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0" algn="l" rtl="0" eaLnBrk="1" fontAlgn="b" latinLnBrk="0" hangingPunct="1">
              <a:lnSpc>
                <a:spcPct val="107000"/>
              </a:lnSpc>
              <a:spcBef>
                <a:spcPts val="0"/>
              </a:spcBef>
              <a:spcAft>
                <a:spcPts val="0"/>
              </a:spcAft>
            </a:pPr>
            <a:endParaRPr lang="en-GB" sz="1800" b="0" i="0" u="none" strike="noStrike">
              <a:effectLst/>
              <a:latin typeface="Arial" panose="020B0604020202020204" pitchFamily="34" charset="0"/>
              <a:cs typeface="Arial" panose="020B0604020202020204" pitchFamily="34" charset="0"/>
            </a:endParaRPr>
          </a:p>
          <a:p>
            <a:pPr marL="0" algn="l" rtl="0" eaLnBrk="1" fontAlgn="b" latinLnBrk="0" hangingPunct="1">
              <a:lnSpc>
                <a:spcPct val="107000"/>
              </a:lnSpc>
              <a:spcBef>
                <a:spcPts val="0"/>
              </a:spcBef>
              <a:spcAft>
                <a:spcPts val="0"/>
              </a:spcAft>
            </a:pPr>
            <a:r>
              <a:rPr lang="en-GB" sz="1800" b="0" i="0" u="none" strike="noStrike" kern="1200">
                <a:solidFill>
                  <a:srgbClr val="FFFFFF"/>
                </a:solidFill>
                <a:effectLst/>
                <a:latin typeface="Arial" panose="020B0604020202020204" pitchFamily="34" charset="0"/>
                <a:cs typeface="Arial" panose="020B0604020202020204" pitchFamily="34" charset="0"/>
              </a:rPr>
              <a:t>In-house talent acquisition team: Internal team responsible for managing recruitment process</a:t>
            </a:r>
            <a:endParaRPr lang="en-GB" sz="1800" b="0" i="0" u="none" strike="noStrike">
              <a:effectLst/>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15</a:t>
            </a:fld>
            <a:endParaRPr lang="en-GB"/>
          </a:p>
        </p:txBody>
      </p:sp>
    </p:spTree>
    <p:extLst>
      <p:ext uri="{BB962C8B-B14F-4D97-AF65-F5344CB8AC3E}">
        <p14:creationId xmlns:p14="http://schemas.microsoft.com/office/powerpoint/2010/main" val="302325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20</a:t>
            </a:fld>
            <a:endParaRPr lang="en-GB"/>
          </a:p>
        </p:txBody>
      </p:sp>
    </p:spTree>
    <p:extLst>
      <p:ext uri="{BB962C8B-B14F-4D97-AF65-F5344CB8AC3E}">
        <p14:creationId xmlns:p14="http://schemas.microsoft.com/office/powerpoint/2010/main" val="354107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28</a:t>
            </a:fld>
            <a:endParaRPr lang="en-GB"/>
          </a:p>
        </p:txBody>
      </p:sp>
    </p:spTree>
    <p:extLst>
      <p:ext uri="{BB962C8B-B14F-4D97-AF65-F5344CB8AC3E}">
        <p14:creationId xmlns:p14="http://schemas.microsoft.com/office/powerpoint/2010/main" val="99202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A0FFD4B0-9159-8D48-9C59-956E86C08EE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24601"/>
            <a:ext cx="9144000" cy="5137931"/>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0437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Option 5 Green">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769720E0-D698-5F42-AF67-74E1C999A3E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3886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4DC4DA7F-C0BF-A345-96A5-A61D13AE0B7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0980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25" name="BACKGROUND IMAGE">
            <a:extLst>
              <a:ext uri="{FF2B5EF4-FFF2-40B4-BE49-F238E27FC236}">
                <a16:creationId xmlns:a16="http://schemas.microsoft.com/office/drawing/2014/main" id="{D626228C-9E12-7340-977D-F48BB67DEA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5617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25" name="BACKGROUND IMAGE">
            <a:extLst>
              <a:ext uri="{FF2B5EF4-FFF2-40B4-BE49-F238E27FC236}">
                <a16:creationId xmlns:a16="http://schemas.microsoft.com/office/drawing/2014/main" id="{6672E05B-8780-C045-94C1-1BCBFAD7027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72644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F75485EA-9D62-5F49-9769-8E118236F12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9381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36D352E3-B478-244F-884D-70CCDAA9210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7989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40897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984DDA82-2029-3943-8C3A-C195DFC0A3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80805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06435158-31E2-7543-A29F-F72506E2D7E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411122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4AF41BBD-0D71-8C40-A89F-259189C9A5C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7845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Option 2 Yellow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E99084B-0580-C247-BEE0-9D1F3337576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0"/>
            <a:ext cx="9144000" cy="5137931"/>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8006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Option 5 Green">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4B1A681-2E70-0344-8855-394ECF38A0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326686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503278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1A2E7624-5EF3-EA44-AD43-B1DC7FEE39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00355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10C48A06-0A1F-954D-829D-4C1E4A98950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01415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69B09CBA-4AC4-D64C-A1C2-1FC6C910E7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4449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DC60B778-8D96-4D47-BD16-B16AB0F5DB2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266098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78545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EB912"/>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67594FC0-3308-1249-AB5A-1FC574EFD355}"/>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1C3437ED-F536-084E-BB10-4928099CF3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1" name="T LEVELS LOGO" descr="T Levels Professional Development">
            <a:extLst>
              <a:ext uri="{FF2B5EF4-FFF2-40B4-BE49-F238E27FC236}">
                <a16:creationId xmlns:a16="http://schemas.microsoft.com/office/drawing/2014/main" id="{6CC2D7EA-EDA1-D043-A54E-72AC5AAF0F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638285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6D843F5A-DA33-8B4E-9FD2-492A2FD31B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76A51659-C98D-9149-B758-B7D8DF54E4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1" name="T LEVELS LOGO" descr="T Levels Professional Development">
            <a:extLst>
              <a:ext uri="{FF2B5EF4-FFF2-40B4-BE49-F238E27FC236}">
                <a16:creationId xmlns:a16="http://schemas.microsoft.com/office/drawing/2014/main" id="{AD0D8A39-9D93-964B-A10E-3DF70661A7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22631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485D52BE-2C66-9A40-A0FF-6793C274E26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6875"/>
            <a:ext cx="9144000" cy="5137931"/>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0566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71F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71F8"/>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27A29B06-9920-6D45-A6DA-7A94FC1970C3}"/>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5B2018CF-28E6-7E40-8B36-5816332E0F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8B65EB05-402D-1748-8051-8034DA82D6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A06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A068"/>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8169A883-35CE-EB48-9D54-71F0DA23FA6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7979A1F8-F02D-4D49-8042-B87C70E1BF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CAE09B20-510C-9E46-8659-338E9FB136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71F8"/>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vider 2">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30460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6753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Divider 1">
    <p:bg>
      <p:bgPr>
        <a:solidFill>
          <a:srgbClr val="0071F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495165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Divider 2">
    <p:bg>
      <p:bgPr>
        <a:solidFill>
          <a:srgbClr val="00A06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2829714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FED04D8A-2191-444A-8B92-2289689D887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8386"/>
            <a:ext cx="9144000" cy="5137931"/>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08217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1590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395805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79706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485138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610342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92217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D1AF2D4C-9CD0-B44D-B5CD-04B37D98F8C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BFC11F3F-B757-9441-BCF0-F07A1DF6C9E3}"/>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7877960D-6F48-B34C-A702-9C399DDDF017}"/>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B5D7302D-1995-3244-AE9A-AF35EA94B3D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4482"/>
            <a:ext cx="9144000" cy="5137931"/>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564290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11" name="Logo" descr="Education and Training Foundation Logo">
            <a:extLst>
              <a:ext uri="{FF2B5EF4-FFF2-40B4-BE49-F238E27FC236}">
                <a16:creationId xmlns:a16="http://schemas.microsoft.com/office/drawing/2014/main" id="{7D7663F1-DFD6-1A44-A50B-2ABF86AF49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7" name="Rectangle 16">
            <a:extLst>
              <a:ext uri="{FF2B5EF4-FFF2-40B4-BE49-F238E27FC236}">
                <a16:creationId xmlns:a16="http://schemas.microsoft.com/office/drawing/2014/main" id="{69A22DD6-14BC-CF43-9722-8BD9FD568B6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8" name="Rectangle 17">
            <a:extLst>
              <a:ext uri="{FF2B5EF4-FFF2-40B4-BE49-F238E27FC236}">
                <a16:creationId xmlns:a16="http://schemas.microsoft.com/office/drawing/2014/main" id="{933E0F30-4DD6-0F46-9159-49E2CB38564A}"/>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1">
            <a:extLst>
              <a:ext uri="{FF2B5EF4-FFF2-40B4-BE49-F238E27FC236}">
                <a16:creationId xmlns:a16="http://schemas.microsoft.com/office/drawing/2014/main" id="{C54FB554-6C0F-7F41-B3B1-73F3D30F82BD}"/>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0" name="Subtitle 2">
            <a:extLst>
              <a:ext uri="{FF2B5EF4-FFF2-40B4-BE49-F238E27FC236}">
                <a16:creationId xmlns:a16="http://schemas.microsoft.com/office/drawing/2014/main" id="{19081514-9C2F-EE48-B61F-88BD493A9F3E}"/>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1" name="Web address" descr="www.ETFOUNDATION.CO.UK&#10;">
            <a:extLst>
              <a:ext uri="{FF2B5EF4-FFF2-40B4-BE49-F238E27FC236}">
                <a16:creationId xmlns:a16="http://schemas.microsoft.com/office/drawing/2014/main" id="{222C9268-0E9F-7F4E-AC14-BE45FFB3CD00}"/>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2" name="Thankyou">
            <a:extLst>
              <a:ext uri="{FF2B5EF4-FFF2-40B4-BE49-F238E27FC236}">
                <a16:creationId xmlns:a16="http://schemas.microsoft.com/office/drawing/2014/main" id="{9689DB92-3A2D-2346-92F6-716C7E5B3F6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414260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EB912"/>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11980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278095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71F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019845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A06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705932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2">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pic>
        <p:nvPicPr>
          <p:cNvPr id="9" name="Logo" descr="Education and Training Foundation Logo"/>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Tree>
    <p:extLst>
      <p:ext uri="{BB962C8B-B14F-4D97-AF65-F5344CB8AC3E}">
        <p14:creationId xmlns:p14="http://schemas.microsoft.com/office/powerpoint/2010/main" val="375484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FEB912"/>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949161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266975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71F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63767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Option 1 Red (Locked)">
    <p:spTree>
      <p:nvGrpSpPr>
        <p:cNvPr id="1" name=""/>
        <p:cNvGrpSpPr/>
        <p:nvPr/>
      </p:nvGrpSpPr>
      <p:grpSpPr>
        <a:xfrm>
          <a:off x="0" y="0"/>
          <a:ext cx="0" cy="0"/>
          <a:chOff x="0" y="0"/>
          <a:chExt cx="0" cy="0"/>
        </a:xfrm>
      </p:grpSpPr>
      <p:pic>
        <p:nvPicPr>
          <p:cNvPr id="16" name="BACKGROUND IMAGE">
            <a:extLst>
              <a:ext uri="{FF2B5EF4-FFF2-40B4-BE49-F238E27FC236}">
                <a16:creationId xmlns:a16="http://schemas.microsoft.com/office/drawing/2014/main" id="{A46F8847-44AC-F741-B1D7-375D33D5C39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961635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hank You">
    <p:bg>
      <p:bgPr>
        <a:solidFill>
          <a:srgbClr val="00A06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3270516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5F02F6-10FB-446D-87DB-6BE7CCF606B1}" type="datetimeFigureOut">
              <a:rPr lang="en-GB" smtClean="0"/>
              <a:t>24/07/2024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C42D93-FC4F-4354-BB6F-3FA62E683270}" type="slidenum">
              <a:rPr lang="en-GB" smtClean="0"/>
              <a:t>‹#›</a:t>
            </a:fld>
            <a:endParaRPr lang="en-GB"/>
          </a:p>
        </p:txBody>
      </p:sp>
    </p:spTree>
    <p:extLst>
      <p:ext uri="{BB962C8B-B14F-4D97-AF65-F5344CB8AC3E}">
        <p14:creationId xmlns:p14="http://schemas.microsoft.com/office/powerpoint/2010/main" val="92442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BF4AED7B-D82D-F04A-B4CB-6C63ECF0E2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438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B2B60F6C-EE8F-1745-8125-87FF48A8D87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66345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1E030DCF-B2F8-9B49-8C72-F6144F1EF0E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94496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649" r:id="rId11"/>
    <p:sldLayoutId id="2147483701" r:id="rId12"/>
    <p:sldLayoutId id="2147483690" r:id="rId13"/>
    <p:sldLayoutId id="2147483693" r:id="rId14"/>
    <p:sldLayoutId id="2147483697" r:id="rId15"/>
    <p:sldLayoutId id="2147483727" r:id="rId16"/>
    <p:sldLayoutId id="2147483728" r:id="rId17"/>
    <p:sldLayoutId id="2147483729" r:id="rId18"/>
    <p:sldLayoutId id="2147483730" r:id="rId19"/>
    <p:sldLayoutId id="2147483731" r:id="rId20"/>
    <p:sldLayoutId id="2147483747" r:id="rId21"/>
    <p:sldLayoutId id="2147483748" r:id="rId22"/>
    <p:sldLayoutId id="2147483749" r:id="rId23"/>
    <p:sldLayoutId id="2147483750" r:id="rId24"/>
    <p:sldLayoutId id="2147483751" r:id="rId25"/>
    <p:sldLayoutId id="2147483672" r:id="rId26"/>
    <p:sldLayoutId id="2147483698" r:id="rId27"/>
    <p:sldLayoutId id="2147483699" r:id="rId28"/>
    <p:sldLayoutId id="2147483680" r:id="rId29"/>
    <p:sldLayoutId id="2147483681" r:id="rId30"/>
    <p:sldLayoutId id="2147483660" r:id="rId31"/>
    <p:sldLayoutId id="2147483650" r:id="rId32"/>
    <p:sldLayoutId id="2147483661" r:id="rId33"/>
    <p:sldLayoutId id="2147483708" r:id="rId34"/>
    <p:sldLayoutId id="2147483753" r:id="rId35"/>
    <p:sldLayoutId id="2147483754" r:id="rId36"/>
    <p:sldLayoutId id="2147483755" r:id="rId37"/>
    <p:sldLayoutId id="2147483756" r:id="rId38"/>
    <p:sldLayoutId id="2147483665" r:id="rId39"/>
    <p:sldLayoutId id="2147483664" r:id="rId40"/>
    <p:sldLayoutId id="2147483757" r:id="rId41"/>
    <p:sldLayoutId id="2147483758" r:id="rId42"/>
    <p:sldLayoutId id="2147483759" r:id="rId43"/>
    <p:sldLayoutId id="2147483760" r:id="rId44"/>
    <p:sldLayoutId id="2147483761" r:id="rId45"/>
    <p:sldLayoutId id="2147483762" r:id="rId46"/>
    <p:sldLayoutId id="2147483668" r:id="rId47"/>
    <p:sldLayoutId id="2147483666" r:id="rId48"/>
    <p:sldLayoutId id="2147483671" r:id="rId49"/>
    <p:sldLayoutId id="2147483669" r:id="rId50"/>
    <p:sldLayoutId id="2147483670"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2" r:id="rId60"/>
    <p:sldLayoutId id="2147483773" r:id="rId61"/>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QXAG3AT1p0" TargetMode="External"/><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chart" Target="../charts/chart3.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40.xml"/><Relationship Id="rId5" Type="http://schemas.openxmlformats.org/officeDocument/2006/relationships/image" Target="../media/image32.png"/><Relationship Id="rId4" Type="http://schemas.openxmlformats.org/officeDocument/2006/relationships/image" Target="../media/image3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p:txBody>
          <a:bodyPr/>
          <a:lstStyle/>
          <a:p>
            <a:r>
              <a:rPr lang="en-US"/>
              <a:t>Underpinning excellence</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p:txBody>
          <a:bodyPr/>
          <a:lstStyle/>
          <a:p>
            <a:r>
              <a:rPr lang="en-US"/>
              <a:t>Presenter name</a:t>
            </a:r>
          </a:p>
        </p:txBody>
      </p:sp>
      <p:sp>
        <p:nvSpPr>
          <p:cNvPr id="4" name="Text Placeholder 3">
            <a:extLst>
              <a:ext uri="{FF2B5EF4-FFF2-40B4-BE49-F238E27FC236}">
                <a16:creationId xmlns:a16="http://schemas.microsoft.com/office/drawing/2014/main" id="{EB4CC04C-4404-2344-B3AF-3A1327FC7224}"/>
              </a:ext>
            </a:extLst>
          </p:cNvPr>
          <p:cNvSpPr>
            <a:spLocks noGrp="1"/>
          </p:cNvSpPr>
          <p:nvPr>
            <p:ph type="body" sz="quarter" idx="14"/>
          </p:nvPr>
        </p:nvSpPr>
        <p:spPr/>
        <p:txBody>
          <a:bodyPr/>
          <a:lstStyle/>
          <a:p>
            <a:r>
              <a:rPr lang="en-US"/>
              <a:t>Time and date</a:t>
            </a:r>
          </a:p>
        </p:txBody>
      </p:sp>
      <p:sp>
        <p:nvSpPr>
          <p:cNvPr id="5" name="Text Placeholder 4">
            <a:extLst>
              <a:ext uri="{FF2B5EF4-FFF2-40B4-BE49-F238E27FC236}">
                <a16:creationId xmlns:a16="http://schemas.microsoft.com/office/drawing/2014/main" id="{6B4643D2-5B40-084D-AF5C-E1AE7B10AF17}"/>
              </a:ext>
            </a:extLst>
          </p:cNvPr>
          <p:cNvSpPr>
            <a:spLocks noGrp="1"/>
          </p:cNvSpPr>
          <p:nvPr>
            <p:ph type="body" sz="quarter" idx="15"/>
          </p:nvPr>
        </p:nvSpPr>
        <p:spPr/>
        <p:txBody>
          <a:bodyPr/>
          <a:lstStyle/>
          <a:p>
            <a:r>
              <a:rPr lang="en-US"/>
              <a:t>Location</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A7EC-242C-E300-9EC8-2DD2F631E18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736492-5F0F-A0D9-806F-2A927F26C4B2}"/>
              </a:ext>
              <a:ext uri="{C183D7F6-B498-43B3-948B-1728B52AA6E4}">
                <adec:decorative xmlns:adec="http://schemas.microsoft.com/office/drawing/2017/decorative" val="0"/>
              </a:ext>
            </a:extLst>
          </p:cNvPr>
          <p:cNvSpPr>
            <a:spLocks noGrp="1"/>
          </p:cNvSpPr>
          <p:nvPr>
            <p:ph type="sldNum" sz="quarter" idx="12"/>
          </p:nvPr>
        </p:nvSpPr>
        <p:spPr/>
        <p:txBody>
          <a:bodyPr/>
          <a:lstStyle/>
          <a:p>
            <a:fld id="{DA2C159E-F13C-4A85-9A41-E7669D3E0D70}" type="slidenum">
              <a:rPr lang="en-GB" smtClean="0"/>
              <a:pPr/>
              <a:t>10</a:t>
            </a:fld>
            <a:endParaRPr lang="en-GB"/>
          </a:p>
        </p:txBody>
      </p:sp>
      <p:sp>
        <p:nvSpPr>
          <p:cNvPr id="2" name="Title 1">
            <a:extLst>
              <a:ext uri="{FF2B5EF4-FFF2-40B4-BE49-F238E27FC236}">
                <a16:creationId xmlns:a16="http://schemas.microsoft.com/office/drawing/2014/main" id="{56771EEC-CE92-3058-AE34-D6F5E030B87A}"/>
              </a:ext>
            </a:extLst>
          </p:cNvPr>
          <p:cNvSpPr>
            <a:spLocks noGrp="1"/>
          </p:cNvSpPr>
          <p:nvPr>
            <p:ph type="title"/>
          </p:nvPr>
        </p:nvSpPr>
        <p:spPr>
          <a:xfrm>
            <a:off x="249759" y="426393"/>
            <a:ext cx="8437563" cy="699425"/>
          </a:xfrm>
        </p:spPr>
        <p:txBody>
          <a:bodyPr>
            <a:normAutofit/>
          </a:bodyPr>
          <a:lstStyle/>
          <a:p>
            <a:r>
              <a:rPr lang="en-GB" sz="3200"/>
              <a:t>Presentations</a:t>
            </a:r>
          </a:p>
        </p:txBody>
      </p:sp>
      <p:sp>
        <p:nvSpPr>
          <p:cNvPr id="3" name="Text Placeholder 2">
            <a:extLst>
              <a:ext uri="{FF2B5EF4-FFF2-40B4-BE49-F238E27FC236}">
                <a16:creationId xmlns:a16="http://schemas.microsoft.com/office/drawing/2014/main" id="{EAFDB19B-F566-E94A-0264-EB004B94D5A2}"/>
              </a:ext>
            </a:extLst>
          </p:cNvPr>
          <p:cNvSpPr>
            <a:spLocks noGrp="1"/>
          </p:cNvSpPr>
          <p:nvPr>
            <p:ph type="body" sz="quarter" idx="14"/>
          </p:nvPr>
        </p:nvSpPr>
        <p:spPr/>
        <p:txBody>
          <a:bodyPr vert="horz" lIns="0" tIns="0" rIns="0" bIns="0" rtlCol="0" anchor="t">
            <a:normAutofit/>
          </a:bodyPr>
          <a:lstStyle/>
          <a:p>
            <a:pPr>
              <a:lnSpc>
                <a:spcPct val="120000"/>
              </a:lnSpc>
            </a:pPr>
            <a:r>
              <a:rPr lang="en-GB" sz="2400" b="0">
                <a:solidFill>
                  <a:schemeClr val="tx1"/>
                </a:solidFill>
              </a:rPr>
              <a:t>As each group gives their presentations, prepare:</a:t>
            </a:r>
          </a:p>
          <a:p>
            <a:pPr marL="342900" indent="-342900">
              <a:lnSpc>
                <a:spcPct val="120000"/>
              </a:lnSpc>
              <a:buFont typeface="Arial" panose="020B0604020202020204" pitchFamily="34" charset="0"/>
              <a:buChar char="•"/>
            </a:pPr>
            <a:r>
              <a:rPr lang="en-GB" sz="2400" b="0">
                <a:solidFill>
                  <a:schemeClr val="tx1"/>
                </a:solidFill>
              </a:rPr>
              <a:t>constructive feedback</a:t>
            </a:r>
          </a:p>
          <a:p>
            <a:pPr marL="342900" indent="-342900">
              <a:lnSpc>
                <a:spcPct val="120000"/>
              </a:lnSpc>
              <a:buFont typeface="Arial" panose="020B0604020202020204" pitchFamily="34" charset="0"/>
              <a:buChar char="•"/>
            </a:pPr>
            <a:r>
              <a:rPr lang="en-GB" sz="2400" b="0">
                <a:solidFill>
                  <a:schemeClr val="tx1"/>
                </a:solidFill>
              </a:rPr>
              <a:t>questions to ask.</a:t>
            </a:r>
            <a:endParaRPr lang="en-GB" sz="2400" b="0">
              <a:solidFill>
                <a:schemeClr val="tx1"/>
              </a:solidFill>
              <a:cs typeface="Arial"/>
            </a:endParaRPr>
          </a:p>
        </p:txBody>
      </p:sp>
      <p:sp>
        <p:nvSpPr>
          <p:cNvPr id="6" name="Footer Placeholder 4">
            <a:extLst>
              <a:ext uri="{FF2B5EF4-FFF2-40B4-BE49-F238E27FC236}">
                <a16:creationId xmlns:a16="http://schemas.microsoft.com/office/drawing/2014/main" id="{B266BD24-B84B-B1CD-526F-CD59D8613886}"/>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31380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A4DB09-C66A-4EC5-AD62-14D93328D182}"/>
              </a:ext>
              <a:ext uri="{C183D7F6-B498-43B3-948B-1728B52AA6E4}">
                <adec:decorative xmlns:adec="http://schemas.microsoft.com/office/drawing/2017/decorative" val="0"/>
              </a:ext>
            </a:extLst>
          </p:cNvPr>
          <p:cNvSpPr>
            <a:spLocks noGrp="1"/>
          </p:cNvSpPr>
          <p:nvPr>
            <p:ph type="sldNum" sz="quarter" idx="12"/>
          </p:nvPr>
        </p:nvSpPr>
        <p:spPr/>
        <p:txBody>
          <a:bodyPr/>
          <a:lstStyle/>
          <a:p>
            <a:fld id="{DA2C159E-F13C-4A85-9A41-E7669D3E0D70}" type="slidenum">
              <a:rPr lang="en-GB" smtClean="0"/>
              <a:pPr/>
              <a:t>11</a:t>
            </a:fld>
            <a:endParaRPr lang="en-GB"/>
          </a:p>
        </p:txBody>
      </p:sp>
      <p:sp>
        <p:nvSpPr>
          <p:cNvPr id="2" name="Title 1">
            <a:extLst>
              <a:ext uri="{FF2B5EF4-FFF2-40B4-BE49-F238E27FC236}">
                <a16:creationId xmlns:a16="http://schemas.microsoft.com/office/drawing/2014/main" id="{3B76AED5-97E9-466F-9D0B-D0274CA2BDBE}"/>
              </a:ext>
            </a:extLst>
          </p:cNvPr>
          <p:cNvSpPr>
            <a:spLocks noGrp="1"/>
          </p:cNvSpPr>
          <p:nvPr>
            <p:ph type="title"/>
          </p:nvPr>
        </p:nvSpPr>
        <p:spPr>
          <a:xfrm>
            <a:off x="232950" y="426393"/>
            <a:ext cx="8437563" cy="699425"/>
          </a:xfrm>
        </p:spPr>
        <p:txBody>
          <a:bodyPr>
            <a:normAutofit/>
          </a:bodyPr>
          <a:lstStyle/>
          <a:p>
            <a:r>
              <a:rPr lang="en-GB" sz="3200"/>
              <a:t>Homework</a:t>
            </a:r>
          </a:p>
        </p:txBody>
      </p:sp>
      <p:sp>
        <p:nvSpPr>
          <p:cNvPr id="3" name="Text Placeholder 2">
            <a:extLst>
              <a:ext uri="{FF2B5EF4-FFF2-40B4-BE49-F238E27FC236}">
                <a16:creationId xmlns:a16="http://schemas.microsoft.com/office/drawing/2014/main" id="{CBF866A1-35FF-425F-B957-21ABEC934C74}"/>
              </a:ext>
            </a:extLst>
          </p:cNvPr>
          <p:cNvSpPr>
            <a:spLocks noGrp="1"/>
          </p:cNvSpPr>
          <p:nvPr>
            <p:ph type="body" sz="quarter" idx="14"/>
          </p:nvPr>
        </p:nvSpPr>
        <p:spPr/>
        <p:txBody>
          <a:bodyPr vert="horz" lIns="0" tIns="0" rIns="0" bIns="0" rtlCol="0" anchor="t">
            <a:normAutofit/>
          </a:bodyPr>
          <a:lstStyle/>
          <a:p>
            <a:pPr>
              <a:lnSpc>
                <a:spcPct val="120000"/>
              </a:lnSpc>
            </a:pPr>
            <a:r>
              <a:rPr lang="en-GB" sz="2400" b="0">
                <a:solidFill>
                  <a:schemeClr val="tx1"/>
                </a:solidFill>
              </a:rPr>
              <a:t>Carry out primary research on how your family and friends obtained their employment.</a:t>
            </a:r>
          </a:p>
          <a:p>
            <a:endParaRPr lang="en-GB"/>
          </a:p>
        </p:txBody>
      </p:sp>
      <p:sp>
        <p:nvSpPr>
          <p:cNvPr id="6" name="Footer Placeholder 4">
            <a:extLst>
              <a:ext uri="{FF2B5EF4-FFF2-40B4-BE49-F238E27FC236}">
                <a16:creationId xmlns:a16="http://schemas.microsoft.com/office/drawing/2014/main" id="{6BD8B770-E20F-BDAE-0B94-CE56E44FA3EE}"/>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23790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Recruitment channels</a:t>
            </a:r>
          </a:p>
        </p:txBody>
      </p:sp>
    </p:spTree>
    <p:extLst>
      <p:ext uri="{BB962C8B-B14F-4D97-AF65-F5344CB8AC3E}">
        <p14:creationId xmlns:p14="http://schemas.microsoft.com/office/powerpoint/2010/main" val="307283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9A7AB-F96D-458E-AC85-119920ED3851}"/>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13</a:t>
            </a:fld>
            <a:endParaRPr lang="en-GB"/>
          </a:p>
        </p:txBody>
      </p:sp>
      <p:sp>
        <p:nvSpPr>
          <p:cNvPr id="3" name="Title 2">
            <a:extLst>
              <a:ext uri="{FF2B5EF4-FFF2-40B4-BE49-F238E27FC236}">
                <a16:creationId xmlns:a16="http://schemas.microsoft.com/office/drawing/2014/main" id="{5518BE30-489E-4062-A7DC-AF418DDB298A}"/>
              </a:ext>
            </a:extLst>
          </p:cNvPr>
          <p:cNvSpPr>
            <a:spLocks noGrp="1"/>
          </p:cNvSpPr>
          <p:nvPr>
            <p:ph type="title"/>
          </p:nvPr>
        </p:nvSpPr>
        <p:spPr>
          <a:xfrm>
            <a:off x="232950" y="275113"/>
            <a:ext cx="8437563" cy="699425"/>
          </a:xfrm>
        </p:spPr>
        <p:txBody>
          <a:bodyPr>
            <a:normAutofit/>
          </a:bodyPr>
          <a:lstStyle/>
          <a:p>
            <a:r>
              <a:rPr lang="en-GB" sz="3200"/>
              <a:t>Recap</a:t>
            </a:r>
          </a:p>
        </p:txBody>
      </p:sp>
      <p:sp>
        <p:nvSpPr>
          <p:cNvPr id="4" name="Text Placeholder 3">
            <a:extLst>
              <a:ext uri="{FF2B5EF4-FFF2-40B4-BE49-F238E27FC236}">
                <a16:creationId xmlns:a16="http://schemas.microsoft.com/office/drawing/2014/main" id="{1EA941A2-0906-4D73-B66C-EEA0EC72389A}"/>
              </a:ext>
            </a:extLst>
          </p:cNvPr>
          <p:cNvSpPr>
            <a:spLocks noGrp="1"/>
          </p:cNvSpPr>
          <p:nvPr>
            <p:ph type="body" sz="quarter" idx="12"/>
          </p:nvPr>
        </p:nvSpPr>
        <p:spPr>
          <a:xfrm>
            <a:off x="229684" y="969406"/>
            <a:ext cx="8437563" cy="3601574"/>
          </a:xfrm>
        </p:spPr>
        <p:txBody>
          <a:bodyPr vert="horz" lIns="0" tIns="0" rIns="0" bIns="0" rtlCol="0" anchor="t">
            <a:noAutofit/>
          </a:bodyPr>
          <a:lstStyle/>
          <a:p>
            <a:pPr>
              <a:lnSpc>
                <a:spcPct val="100000"/>
              </a:lnSpc>
            </a:pPr>
            <a:r>
              <a:rPr lang="en-GB" sz="2000"/>
              <a:t>Let us see what you found out.</a:t>
            </a:r>
            <a:br>
              <a:rPr lang="en-GB" sz="2000"/>
            </a:br>
            <a:br>
              <a:rPr lang="en-GB" sz="2000"/>
            </a:br>
            <a:r>
              <a:rPr lang="en-GB" sz="2000"/>
              <a:t>On sticky notes, put details of each of your primary research findings.</a:t>
            </a:r>
            <a:endParaRPr lang="en-GB" sz="2000">
              <a:cs typeface="Arial"/>
            </a:endParaRPr>
          </a:p>
          <a:p>
            <a:pPr>
              <a:lnSpc>
                <a:spcPct val="100000"/>
              </a:lnSpc>
            </a:pPr>
            <a:endParaRPr lang="en-GB" sz="2000">
              <a:cs typeface="Arial"/>
            </a:endParaRPr>
          </a:p>
          <a:p>
            <a:pPr>
              <a:lnSpc>
                <a:spcPct val="100000"/>
              </a:lnSpc>
            </a:pPr>
            <a:r>
              <a:rPr lang="en-GB" sz="2000"/>
              <a:t>In groups of three or four, pool your notes. Aim to categorise them into different approaches. </a:t>
            </a:r>
            <a:endParaRPr lang="en-GB" sz="2000">
              <a:cs typeface="Arial"/>
            </a:endParaRPr>
          </a:p>
          <a:p>
            <a:pPr>
              <a:lnSpc>
                <a:spcPct val="100000"/>
              </a:lnSpc>
            </a:pPr>
            <a:endParaRPr lang="en-GB" sz="2000">
              <a:cs typeface="Arial"/>
            </a:endParaRPr>
          </a:p>
          <a:p>
            <a:pPr>
              <a:lnSpc>
                <a:spcPct val="100000"/>
              </a:lnSpc>
            </a:pPr>
            <a:r>
              <a:rPr lang="en-GB" sz="2000"/>
              <a:t>What similarities and differences are there?</a:t>
            </a:r>
            <a:endParaRPr lang="en-GB" sz="2000">
              <a:cs typeface="Arial"/>
            </a:endParaRPr>
          </a:p>
          <a:p>
            <a:pPr>
              <a:lnSpc>
                <a:spcPct val="100000"/>
              </a:lnSpc>
            </a:pPr>
            <a:endParaRPr lang="en-GB" sz="2000">
              <a:cs typeface="Arial"/>
            </a:endParaRPr>
          </a:p>
          <a:p>
            <a:pPr>
              <a:lnSpc>
                <a:spcPct val="100000"/>
              </a:lnSpc>
            </a:pPr>
            <a:r>
              <a:rPr lang="en-US" sz="2000"/>
              <a:t>What is your opinion on this?</a:t>
            </a:r>
            <a:endParaRPr lang="en-GB" sz="2000"/>
          </a:p>
        </p:txBody>
      </p:sp>
      <p:sp>
        <p:nvSpPr>
          <p:cNvPr id="6" name="Footer Placeholder 4">
            <a:extLst>
              <a:ext uri="{FF2B5EF4-FFF2-40B4-BE49-F238E27FC236}">
                <a16:creationId xmlns:a16="http://schemas.microsoft.com/office/drawing/2014/main" id="{AD672F1B-D1A0-364A-5E0F-DB43077510F2}"/>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09499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E770E-0BB2-4462-9288-AE9BDF30633C}"/>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3" name="Title 2">
            <a:extLst>
              <a:ext uri="{FF2B5EF4-FFF2-40B4-BE49-F238E27FC236}">
                <a16:creationId xmlns:a16="http://schemas.microsoft.com/office/drawing/2014/main" id="{7C11C862-A1B0-46D4-802A-19F00709ACF4}"/>
              </a:ext>
            </a:extLst>
          </p:cNvPr>
          <p:cNvSpPr>
            <a:spLocks noGrp="1"/>
          </p:cNvSpPr>
          <p:nvPr>
            <p:ph type="title"/>
          </p:nvPr>
        </p:nvSpPr>
        <p:spPr>
          <a:xfrm>
            <a:off x="232950" y="392775"/>
            <a:ext cx="8437563" cy="699425"/>
          </a:xfrm>
        </p:spPr>
        <p:txBody>
          <a:bodyPr>
            <a:normAutofit/>
          </a:bodyPr>
          <a:lstStyle/>
          <a:p>
            <a:r>
              <a:rPr lang="en-GB" sz="3200"/>
              <a:t>Definition</a:t>
            </a:r>
          </a:p>
        </p:txBody>
      </p:sp>
      <p:sp>
        <p:nvSpPr>
          <p:cNvPr id="4" name="Text Placeholder 3">
            <a:extLst>
              <a:ext uri="{FF2B5EF4-FFF2-40B4-BE49-F238E27FC236}">
                <a16:creationId xmlns:a16="http://schemas.microsoft.com/office/drawing/2014/main" id="{610402A7-E2FB-42AC-9D5C-1FE7875B3F9A}"/>
              </a:ext>
            </a:extLst>
          </p:cNvPr>
          <p:cNvSpPr>
            <a:spLocks noGrp="1"/>
          </p:cNvSpPr>
          <p:nvPr>
            <p:ph type="body" sz="quarter" idx="12"/>
          </p:nvPr>
        </p:nvSpPr>
        <p:spPr>
          <a:xfrm>
            <a:off x="234000" y="1087253"/>
            <a:ext cx="7667625" cy="3601574"/>
          </a:xfrm>
        </p:spPr>
        <p:txBody>
          <a:bodyPr/>
          <a:lstStyle/>
          <a:p>
            <a:pPr>
              <a:lnSpc>
                <a:spcPct val="120000"/>
              </a:lnSpc>
            </a:pPr>
            <a:r>
              <a:rPr lang="en-GB" sz="2400"/>
              <a:t>Recruitment channels refer to the various avenues or methods through which organisations attract, source and engage potential candidates for job opportunities</a:t>
            </a:r>
            <a:r>
              <a:rPr lang="en-GB"/>
              <a:t>. </a:t>
            </a:r>
          </a:p>
        </p:txBody>
      </p:sp>
      <p:sp>
        <p:nvSpPr>
          <p:cNvPr id="6" name="Footer Placeholder 4">
            <a:extLst>
              <a:ext uri="{FF2B5EF4-FFF2-40B4-BE49-F238E27FC236}">
                <a16:creationId xmlns:a16="http://schemas.microsoft.com/office/drawing/2014/main" id="{E112DB54-FD66-2569-4F81-71C7237C50F1}"/>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61331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9EFAB-CEA6-49E9-B6AB-768BB6EF7E1C}"/>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15</a:t>
            </a:fld>
            <a:endParaRPr lang="en-GB"/>
          </a:p>
        </p:txBody>
      </p:sp>
      <p:sp>
        <p:nvSpPr>
          <p:cNvPr id="3" name="Title 2">
            <a:extLst>
              <a:ext uri="{FF2B5EF4-FFF2-40B4-BE49-F238E27FC236}">
                <a16:creationId xmlns:a16="http://schemas.microsoft.com/office/drawing/2014/main" id="{22D805CE-EB34-AA00-0E0C-F41BFB2ED0F6}"/>
              </a:ext>
            </a:extLst>
          </p:cNvPr>
          <p:cNvSpPr>
            <a:spLocks noGrp="1"/>
          </p:cNvSpPr>
          <p:nvPr>
            <p:ph type="title"/>
          </p:nvPr>
        </p:nvSpPr>
        <p:spPr>
          <a:xfrm>
            <a:off x="232950" y="401179"/>
            <a:ext cx="8437563" cy="699425"/>
          </a:xfrm>
        </p:spPr>
        <p:txBody>
          <a:bodyPr>
            <a:normAutofit/>
          </a:bodyPr>
          <a:lstStyle/>
          <a:p>
            <a:r>
              <a:rPr lang="en-GB" sz="3200"/>
              <a:t>Recruitment channels</a:t>
            </a:r>
          </a:p>
        </p:txBody>
      </p:sp>
      <p:sp>
        <p:nvSpPr>
          <p:cNvPr id="4" name="Text Placeholder 3">
            <a:extLst>
              <a:ext uri="{FF2B5EF4-FFF2-40B4-BE49-F238E27FC236}">
                <a16:creationId xmlns:a16="http://schemas.microsoft.com/office/drawing/2014/main" id="{35BEC96F-4348-1C2B-2D7E-43032CA1F90D}"/>
              </a:ext>
            </a:extLst>
          </p:cNvPr>
          <p:cNvSpPr>
            <a:spLocks noGrp="1"/>
          </p:cNvSpPr>
          <p:nvPr>
            <p:ph type="body" sz="quarter" idx="12"/>
          </p:nvPr>
        </p:nvSpPr>
        <p:spPr/>
        <p:txBody>
          <a:bodyPr/>
          <a:lstStyle/>
          <a:p>
            <a:pPr marL="457200" indent="-457200">
              <a:lnSpc>
                <a:spcPct val="120000"/>
              </a:lnSpc>
              <a:buFont typeface="Arial" panose="020B0604020202020204" pitchFamily="34" charset="0"/>
              <a:buChar char="•"/>
            </a:pPr>
            <a:r>
              <a:rPr lang="en-GB" sz="2400"/>
              <a:t>Internal recruitment</a:t>
            </a:r>
          </a:p>
          <a:p>
            <a:pPr marL="457200" indent="-457200">
              <a:lnSpc>
                <a:spcPct val="120000"/>
              </a:lnSpc>
              <a:buFont typeface="Arial" panose="020B0604020202020204" pitchFamily="34" charset="0"/>
              <a:buChar char="•"/>
            </a:pPr>
            <a:r>
              <a:rPr lang="en-GB" sz="2400"/>
              <a:t>Employer websites</a:t>
            </a:r>
          </a:p>
          <a:p>
            <a:pPr marL="457200" indent="-457200">
              <a:lnSpc>
                <a:spcPct val="120000"/>
              </a:lnSpc>
              <a:buFont typeface="Arial" panose="020B0604020202020204" pitchFamily="34" charset="0"/>
              <a:buChar char="•"/>
            </a:pPr>
            <a:r>
              <a:rPr lang="en-GB" sz="2400"/>
              <a:t>Intranet</a:t>
            </a:r>
          </a:p>
          <a:p>
            <a:pPr marL="457200" indent="-457200">
              <a:lnSpc>
                <a:spcPct val="120000"/>
              </a:lnSpc>
              <a:buFont typeface="Arial" panose="020B0604020202020204" pitchFamily="34" charset="0"/>
              <a:buChar char="•"/>
            </a:pPr>
            <a:r>
              <a:rPr lang="en-GB" sz="2400"/>
              <a:t>External recruitment / employment agency</a:t>
            </a:r>
          </a:p>
          <a:p>
            <a:pPr marL="457200" indent="-457200">
              <a:lnSpc>
                <a:spcPct val="120000"/>
              </a:lnSpc>
              <a:buFont typeface="Arial" panose="020B0604020202020204" pitchFamily="34" charset="0"/>
              <a:buChar char="•"/>
            </a:pPr>
            <a:r>
              <a:rPr lang="en-GB" sz="2400"/>
              <a:t>Social media platforms</a:t>
            </a:r>
          </a:p>
          <a:p>
            <a:pPr marL="457200" indent="-457200">
              <a:lnSpc>
                <a:spcPct val="120000"/>
              </a:lnSpc>
              <a:buFont typeface="Arial" panose="020B0604020202020204" pitchFamily="34" charset="0"/>
              <a:buChar char="•"/>
            </a:pPr>
            <a:r>
              <a:rPr lang="en-GB" sz="2400"/>
              <a:t>Events</a:t>
            </a:r>
          </a:p>
        </p:txBody>
      </p:sp>
      <p:sp>
        <p:nvSpPr>
          <p:cNvPr id="6" name="Footer Placeholder 4">
            <a:extLst>
              <a:ext uri="{FF2B5EF4-FFF2-40B4-BE49-F238E27FC236}">
                <a16:creationId xmlns:a16="http://schemas.microsoft.com/office/drawing/2014/main" id="{113527CB-1683-B20D-A0DB-357BCA854468}"/>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86736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B05E4B-D5C3-49A1-B422-075762B0AF4E}"/>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16</a:t>
            </a:fld>
            <a:endParaRPr lang="en-GB"/>
          </a:p>
        </p:txBody>
      </p:sp>
      <p:sp>
        <p:nvSpPr>
          <p:cNvPr id="3" name="Title 2">
            <a:extLst>
              <a:ext uri="{FF2B5EF4-FFF2-40B4-BE49-F238E27FC236}">
                <a16:creationId xmlns:a16="http://schemas.microsoft.com/office/drawing/2014/main" id="{CE1D5E5A-14F5-410F-89AE-9ACF79E4CAF5}"/>
              </a:ext>
            </a:extLst>
          </p:cNvPr>
          <p:cNvSpPr>
            <a:spLocks noGrp="1"/>
          </p:cNvSpPr>
          <p:nvPr>
            <p:ph type="title"/>
          </p:nvPr>
        </p:nvSpPr>
        <p:spPr>
          <a:xfrm>
            <a:off x="232950" y="392775"/>
            <a:ext cx="8437563" cy="699425"/>
          </a:xfrm>
        </p:spPr>
        <p:txBody>
          <a:bodyPr>
            <a:normAutofit/>
          </a:bodyPr>
          <a:lstStyle/>
          <a:p>
            <a:r>
              <a:rPr lang="en-GB" sz="3200"/>
              <a:t>Activity</a:t>
            </a:r>
          </a:p>
        </p:txBody>
      </p:sp>
      <p:sp>
        <p:nvSpPr>
          <p:cNvPr id="4" name="Text Placeholder 3">
            <a:extLst>
              <a:ext uri="{FF2B5EF4-FFF2-40B4-BE49-F238E27FC236}">
                <a16:creationId xmlns:a16="http://schemas.microsoft.com/office/drawing/2014/main" id="{AEBD7AD5-D286-45CB-A293-4FA06CFFF8F2}"/>
              </a:ext>
            </a:extLst>
          </p:cNvPr>
          <p:cNvSpPr>
            <a:spLocks noGrp="1"/>
          </p:cNvSpPr>
          <p:nvPr>
            <p:ph type="body" sz="quarter" idx="12"/>
          </p:nvPr>
        </p:nvSpPr>
        <p:spPr>
          <a:xfrm>
            <a:off x="234000" y="1087253"/>
            <a:ext cx="8298440" cy="3601574"/>
          </a:xfrm>
        </p:spPr>
        <p:txBody>
          <a:bodyPr/>
          <a:lstStyle/>
          <a:p>
            <a:pPr>
              <a:lnSpc>
                <a:spcPct val="120000"/>
              </a:lnSpc>
            </a:pPr>
            <a:r>
              <a:rPr lang="en-GB" sz="2400"/>
              <a:t>Read through the Recruitment channels scenarios and discuss the recruitment channel strategies that could be used.</a:t>
            </a:r>
          </a:p>
          <a:p>
            <a:pPr>
              <a:lnSpc>
                <a:spcPct val="120000"/>
              </a:lnSpc>
            </a:pPr>
            <a:endParaRPr lang="en-GB" sz="2400"/>
          </a:p>
          <a:p>
            <a:pPr>
              <a:lnSpc>
                <a:spcPct val="120000"/>
              </a:lnSpc>
            </a:pPr>
            <a:r>
              <a:rPr lang="en-GB" sz="2400"/>
              <a:t>Make notes in your notebook.</a:t>
            </a:r>
          </a:p>
        </p:txBody>
      </p:sp>
      <p:sp>
        <p:nvSpPr>
          <p:cNvPr id="6" name="Footer Placeholder 4">
            <a:extLst>
              <a:ext uri="{FF2B5EF4-FFF2-40B4-BE49-F238E27FC236}">
                <a16:creationId xmlns:a16="http://schemas.microsoft.com/office/drawing/2014/main" id="{DDD68E16-419D-09EF-20F4-30191463FA3C}"/>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69376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FEFB4-B114-3247-60CC-582AD0EAE82B}"/>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17</a:t>
            </a:fld>
            <a:endParaRPr lang="en-GB"/>
          </a:p>
        </p:txBody>
      </p:sp>
      <p:sp>
        <p:nvSpPr>
          <p:cNvPr id="3" name="Title 2">
            <a:extLst>
              <a:ext uri="{FF2B5EF4-FFF2-40B4-BE49-F238E27FC236}">
                <a16:creationId xmlns:a16="http://schemas.microsoft.com/office/drawing/2014/main" id="{DAF2DF1E-17FF-F5D6-2F8D-92CD290A8EED}"/>
              </a:ext>
            </a:extLst>
          </p:cNvPr>
          <p:cNvSpPr>
            <a:spLocks noGrp="1"/>
          </p:cNvSpPr>
          <p:nvPr>
            <p:ph type="title"/>
          </p:nvPr>
        </p:nvSpPr>
        <p:spPr>
          <a:xfrm>
            <a:off x="232950" y="375966"/>
            <a:ext cx="8437563" cy="699425"/>
          </a:xfrm>
        </p:spPr>
        <p:txBody>
          <a:bodyPr>
            <a:normAutofit/>
          </a:bodyPr>
          <a:lstStyle/>
          <a:p>
            <a:r>
              <a:rPr lang="en-GB" sz="3200"/>
              <a:t>Activity</a:t>
            </a:r>
          </a:p>
        </p:txBody>
      </p:sp>
      <p:sp>
        <p:nvSpPr>
          <p:cNvPr id="4" name="Text Placeholder 3">
            <a:extLst>
              <a:ext uri="{FF2B5EF4-FFF2-40B4-BE49-F238E27FC236}">
                <a16:creationId xmlns:a16="http://schemas.microsoft.com/office/drawing/2014/main" id="{AA9E0B5A-1F76-D4AF-6662-9B5FDE3DEBD9}"/>
              </a:ext>
            </a:extLst>
          </p:cNvPr>
          <p:cNvSpPr>
            <a:spLocks noGrp="1"/>
          </p:cNvSpPr>
          <p:nvPr>
            <p:ph type="body" sz="quarter" idx="12"/>
          </p:nvPr>
        </p:nvSpPr>
        <p:spPr/>
        <p:txBody>
          <a:bodyPr/>
          <a:lstStyle/>
          <a:p>
            <a:pPr>
              <a:lnSpc>
                <a:spcPct val="120000"/>
              </a:lnSpc>
            </a:pPr>
            <a:r>
              <a:rPr lang="en-GB" sz="2400"/>
              <a:t>Following the discussion, complete the Review table worksheet with advantages and disadvantages of each recruitment channel.</a:t>
            </a:r>
          </a:p>
          <a:p>
            <a:pPr>
              <a:lnSpc>
                <a:spcPct val="120000"/>
              </a:lnSpc>
            </a:pPr>
            <a:endParaRPr lang="en-GB" sz="2400"/>
          </a:p>
          <a:p>
            <a:pPr>
              <a:lnSpc>
                <a:spcPct val="120000"/>
              </a:lnSpc>
            </a:pPr>
            <a:r>
              <a:rPr lang="en-GB" sz="2400"/>
              <a:t>You can now use this document for revision in the future.</a:t>
            </a:r>
          </a:p>
        </p:txBody>
      </p:sp>
      <p:sp>
        <p:nvSpPr>
          <p:cNvPr id="6" name="Footer Placeholder 4">
            <a:extLst>
              <a:ext uri="{FF2B5EF4-FFF2-40B4-BE49-F238E27FC236}">
                <a16:creationId xmlns:a16="http://schemas.microsoft.com/office/drawing/2014/main" id="{F97B340D-C8F1-CA30-C39E-D549735D3EE9}"/>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86115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D63889-5AD3-BECB-A020-A13ED97C2297}"/>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3" name="Title 2">
            <a:extLst>
              <a:ext uri="{FF2B5EF4-FFF2-40B4-BE49-F238E27FC236}">
                <a16:creationId xmlns:a16="http://schemas.microsoft.com/office/drawing/2014/main" id="{26AE707D-E4D0-276C-7E2B-883C163D59A5}"/>
              </a:ext>
            </a:extLst>
          </p:cNvPr>
          <p:cNvSpPr>
            <a:spLocks noGrp="1"/>
          </p:cNvSpPr>
          <p:nvPr>
            <p:ph type="title"/>
          </p:nvPr>
        </p:nvSpPr>
        <p:spPr>
          <a:xfrm>
            <a:off x="232950" y="275113"/>
            <a:ext cx="8437563" cy="699425"/>
          </a:xfrm>
        </p:spPr>
        <p:txBody>
          <a:bodyPr>
            <a:normAutofit/>
          </a:bodyPr>
          <a:lstStyle/>
          <a:p>
            <a:r>
              <a:rPr lang="en-GB" sz="3200"/>
              <a:t>Activity</a:t>
            </a:r>
          </a:p>
        </p:txBody>
      </p:sp>
      <p:sp>
        <p:nvSpPr>
          <p:cNvPr id="4" name="Text Placeholder 3">
            <a:extLst>
              <a:ext uri="{FF2B5EF4-FFF2-40B4-BE49-F238E27FC236}">
                <a16:creationId xmlns:a16="http://schemas.microsoft.com/office/drawing/2014/main" id="{60E2DBFE-A956-3308-B967-98154ED3C7B5}"/>
              </a:ext>
            </a:extLst>
          </p:cNvPr>
          <p:cNvSpPr>
            <a:spLocks noGrp="1"/>
          </p:cNvSpPr>
          <p:nvPr>
            <p:ph type="body" sz="quarter" idx="12"/>
          </p:nvPr>
        </p:nvSpPr>
        <p:spPr>
          <a:xfrm>
            <a:off x="234000" y="812431"/>
            <a:ext cx="8370448" cy="3960440"/>
          </a:xfrm>
        </p:spPr>
        <p:txBody>
          <a:bodyPr vert="horz" lIns="0" tIns="0" rIns="0" bIns="0" rtlCol="0" anchor="t">
            <a:noAutofit/>
          </a:bodyPr>
          <a:lstStyle/>
          <a:p>
            <a:pPr>
              <a:lnSpc>
                <a:spcPct val="100000"/>
              </a:lnSpc>
            </a:pPr>
            <a:r>
              <a:rPr lang="en-GB" sz="2000"/>
              <a:t>Individually, read the case study information you have been given.</a:t>
            </a:r>
            <a:endParaRPr lang="en-GB" sz="2000">
              <a:cs typeface="Arial"/>
            </a:endParaRPr>
          </a:p>
          <a:p>
            <a:pPr>
              <a:lnSpc>
                <a:spcPct val="100000"/>
              </a:lnSpc>
            </a:pPr>
            <a:endParaRPr lang="en-GB" sz="2000">
              <a:cs typeface="Arial"/>
            </a:endParaRPr>
          </a:p>
          <a:p>
            <a:pPr>
              <a:lnSpc>
                <a:spcPct val="100000"/>
              </a:lnSpc>
            </a:pPr>
            <a:r>
              <a:rPr lang="en-GB" sz="2000"/>
              <a:t>In small groups, discuss and complete the Case study worksheet.</a:t>
            </a:r>
            <a:endParaRPr lang="en-GB" sz="2000">
              <a:cs typeface="Arial"/>
            </a:endParaRPr>
          </a:p>
          <a:p>
            <a:pPr>
              <a:lnSpc>
                <a:spcPct val="100000"/>
              </a:lnSpc>
            </a:pPr>
            <a:endParaRPr lang="en-GB" sz="2000">
              <a:cs typeface="Arial"/>
            </a:endParaRPr>
          </a:p>
          <a:p>
            <a:pPr>
              <a:lnSpc>
                <a:spcPct val="100000"/>
              </a:lnSpc>
            </a:pPr>
            <a:r>
              <a:rPr lang="en-GB" sz="2000"/>
              <a:t>Pass your completed Case study worksheet to another group that has been working on the same case study.</a:t>
            </a:r>
            <a:endParaRPr lang="en-GB" sz="2000">
              <a:cs typeface="Arial"/>
            </a:endParaRPr>
          </a:p>
          <a:p>
            <a:pPr>
              <a:lnSpc>
                <a:spcPct val="100000"/>
              </a:lnSpc>
            </a:pPr>
            <a:endParaRPr lang="en-GB" sz="2000">
              <a:cs typeface="Arial"/>
            </a:endParaRPr>
          </a:p>
          <a:p>
            <a:pPr>
              <a:lnSpc>
                <a:spcPct val="100000"/>
              </a:lnSpc>
            </a:pPr>
            <a:r>
              <a:rPr lang="en-GB" sz="2000"/>
              <a:t>Give feedback to the other group. Review the feedback you are given.</a:t>
            </a:r>
            <a:endParaRPr lang="en-GB" sz="2000">
              <a:cs typeface="Arial"/>
            </a:endParaRPr>
          </a:p>
        </p:txBody>
      </p:sp>
      <p:sp>
        <p:nvSpPr>
          <p:cNvPr id="6" name="Footer Placeholder 4">
            <a:extLst>
              <a:ext uri="{FF2B5EF4-FFF2-40B4-BE49-F238E27FC236}">
                <a16:creationId xmlns:a16="http://schemas.microsoft.com/office/drawing/2014/main" id="{AC4B7DEA-E7C7-6BFC-2401-F40EBD189A64}"/>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5024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37F4D8-3FAC-4159-9F69-7275FADC84C3}"/>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19</a:t>
            </a:fld>
            <a:endParaRPr lang="en-GB"/>
          </a:p>
        </p:txBody>
      </p:sp>
      <p:sp>
        <p:nvSpPr>
          <p:cNvPr id="3" name="Title 2">
            <a:extLst>
              <a:ext uri="{FF2B5EF4-FFF2-40B4-BE49-F238E27FC236}">
                <a16:creationId xmlns:a16="http://schemas.microsoft.com/office/drawing/2014/main" id="{61A789C2-445F-4FB1-8BF2-D026E5AB485B}"/>
              </a:ext>
            </a:extLst>
          </p:cNvPr>
          <p:cNvSpPr>
            <a:spLocks noGrp="1"/>
          </p:cNvSpPr>
          <p:nvPr>
            <p:ph type="title"/>
          </p:nvPr>
        </p:nvSpPr>
        <p:spPr>
          <a:xfrm>
            <a:off x="232950" y="417988"/>
            <a:ext cx="8437563" cy="699425"/>
          </a:xfrm>
        </p:spPr>
        <p:txBody>
          <a:bodyPr>
            <a:normAutofit/>
          </a:bodyPr>
          <a:lstStyle/>
          <a:p>
            <a:r>
              <a:rPr lang="en-GB" sz="3200"/>
              <a:t>Before you leave</a:t>
            </a:r>
          </a:p>
        </p:txBody>
      </p:sp>
      <p:sp>
        <p:nvSpPr>
          <p:cNvPr id="4" name="Text Placeholder 3">
            <a:extLst>
              <a:ext uri="{FF2B5EF4-FFF2-40B4-BE49-F238E27FC236}">
                <a16:creationId xmlns:a16="http://schemas.microsoft.com/office/drawing/2014/main" id="{CC204A95-4DF4-4664-8C69-23B90B4CC48F}"/>
              </a:ext>
            </a:extLst>
          </p:cNvPr>
          <p:cNvSpPr>
            <a:spLocks noGrp="1"/>
          </p:cNvSpPr>
          <p:nvPr>
            <p:ph type="body" sz="quarter" idx="12"/>
          </p:nvPr>
        </p:nvSpPr>
        <p:spPr>
          <a:xfrm>
            <a:off x="234000" y="1112466"/>
            <a:ext cx="7667625" cy="3601574"/>
          </a:xfrm>
        </p:spPr>
        <p:txBody>
          <a:bodyPr/>
          <a:lstStyle/>
          <a:p>
            <a:r>
              <a:rPr lang="en-GB" sz="2400"/>
              <a:t>Write something you have learnt on the board.</a:t>
            </a:r>
          </a:p>
        </p:txBody>
      </p:sp>
      <p:sp>
        <p:nvSpPr>
          <p:cNvPr id="6" name="Footer Placeholder 4">
            <a:extLst>
              <a:ext uri="{FF2B5EF4-FFF2-40B4-BE49-F238E27FC236}">
                <a16:creationId xmlns:a16="http://schemas.microsoft.com/office/drawing/2014/main" id="{ABE521CB-AFF9-16D0-13A8-483F91F2419A}"/>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96800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0336B-0B18-4635-968B-E616228A0F47}"/>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2</a:t>
            </a:fld>
            <a:endParaRPr lang="en-GB"/>
          </a:p>
        </p:txBody>
      </p:sp>
      <p:sp>
        <p:nvSpPr>
          <p:cNvPr id="3" name="Title 2">
            <a:extLst>
              <a:ext uri="{FF2B5EF4-FFF2-40B4-BE49-F238E27FC236}">
                <a16:creationId xmlns:a16="http://schemas.microsoft.com/office/drawing/2014/main" id="{7D1F47FD-7075-0290-7148-ACE7221DC9F7}"/>
              </a:ext>
              <a:ext uri="{C183D7F6-B498-43B3-948B-1728B52AA6E4}">
                <adec:decorative xmlns:adec="http://schemas.microsoft.com/office/drawing/2017/decorative" val="0"/>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a:t>Content page</a:t>
            </a:r>
          </a:p>
        </p:txBody>
      </p:sp>
      <p:sp>
        <p:nvSpPr>
          <p:cNvPr id="4" name="Text Placeholder 3">
            <a:extLst>
              <a:ext uri="{FF2B5EF4-FFF2-40B4-BE49-F238E27FC236}">
                <a16:creationId xmlns:a16="http://schemas.microsoft.com/office/drawing/2014/main" id="{9F02C297-7720-49E1-9696-5AEAC9EFFE79}"/>
              </a:ext>
              <a:ext uri="{C183D7F6-B498-43B3-948B-1728B52AA6E4}">
                <adec:decorative xmlns:adec="http://schemas.microsoft.com/office/drawing/2017/decorative" val="0"/>
              </a:ext>
            </a:extLst>
          </p:cNvPr>
          <p:cNvSpPr>
            <a:spLocks noGrp="1"/>
          </p:cNvSpPr>
          <p:nvPr>
            <p:ph type="body" sz="quarter" idx="12"/>
          </p:nvPr>
        </p:nvSpPr>
        <p:spPr>
          <a:xfrm>
            <a:off x="234000" y="886137"/>
            <a:ext cx="7667625" cy="3601574"/>
          </a:xfrm>
        </p:spPr>
        <p:txBody>
          <a:bodyPr vert="horz" lIns="0" tIns="0" rIns="0" bIns="0" rtlCol="0" anchor="t">
            <a:noAutofit/>
          </a:bodyPr>
          <a:lstStyle/>
          <a:p>
            <a:pPr>
              <a:lnSpc>
                <a:spcPct val="120000"/>
              </a:lnSpc>
            </a:pPr>
            <a:r>
              <a:rPr lang="en-GB" sz="2400" b="1">
                <a:solidFill>
                  <a:srgbClr val="000000"/>
                </a:solidFill>
              </a:rPr>
              <a:t>01 Succession Planning</a:t>
            </a:r>
            <a:endParaRPr lang="en-GB" sz="2400" b="1">
              <a:solidFill>
                <a:srgbClr val="000000"/>
              </a:solidFill>
              <a:cs typeface="Arial"/>
            </a:endParaRPr>
          </a:p>
          <a:p>
            <a:pPr>
              <a:lnSpc>
                <a:spcPct val="120000"/>
              </a:lnSpc>
            </a:pPr>
            <a:r>
              <a:rPr lang="en-GB" sz="2400" b="1">
                <a:solidFill>
                  <a:srgbClr val="000000"/>
                </a:solidFill>
                <a:cs typeface="Arial"/>
              </a:rPr>
              <a:t>02 </a:t>
            </a:r>
            <a:r>
              <a:rPr lang="en-US" sz="2400" b="1">
                <a:solidFill>
                  <a:srgbClr val="000000"/>
                </a:solidFill>
                <a:cs typeface="Arial"/>
              </a:rPr>
              <a:t>Recruitment channels</a:t>
            </a:r>
            <a:endParaRPr lang="en-GB" sz="2400" b="1">
              <a:solidFill>
                <a:srgbClr val="000000"/>
              </a:solidFill>
              <a:cs typeface="Arial"/>
            </a:endParaRPr>
          </a:p>
          <a:p>
            <a:pPr>
              <a:lnSpc>
                <a:spcPct val="120000"/>
              </a:lnSpc>
            </a:pPr>
            <a:r>
              <a:rPr lang="en-GB" sz="2400" b="1">
                <a:solidFill>
                  <a:srgbClr val="000000"/>
                </a:solidFill>
                <a:cs typeface="Arial"/>
              </a:rPr>
              <a:t>03 Need for structured </a:t>
            </a:r>
            <a:r>
              <a:rPr lang="en-GB" sz="2400" b="1">
                <a:cs typeface="Arial"/>
              </a:rPr>
              <a:t>recruitment process</a:t>
            </a:r>
          </a:p>
          <a:p>
            <a:pPr>
              <a:lnSpc>
                <a:spcPct val="120000"/>
              </a:lnSpc>
            </a:pPr>
            <a:r>
              <a:rPr lang="en-GB" sz="2400" b="1">
                <a:cs typeface="Arial"/>
              </a:rPr>
              <a:t>04 Structured recruitment processes</a:t>
            </a:r>
          </a:p>
          <a:p>
            <a:r>
              <a:rPr lang="en-GB" sz="2400" b="1">
                <a:ea typeface="+mn-lt"/>
                <a:cs typeface="+mn-lt"/>
              </a:rPr>
              <a:t>05 Selection interview </a:t>
            </a:r>
          </a:p>
          <a:p>
            <a:r>
              <a:rPr lang="en-GB" sz="2400" b="1">
                <a:ea typeface="+mn-lt"/>
                <a:cs typeface="+mn-lt"/>
              </a:rPr>
              <a:t>06 Ways of working </a:t>
            </a:r>
            <a:endParaRPr lang="en-GB" sz="2400" b="1">
              <a:cs typeface="Arial"/>
            </a:endParaRPr>
          </a:p>
          <a:p>
            <a:r>
              <a:rPr lang="en-GB" sz="2400" b="1">
                <a:ea typeface="+mn-lt"/>
                <a:cs typeface="+mn-lt"/>
              </a:rPr>
              <a:t>07 Quantitative analysis </a:t>
            </a:r>
            <a:endParaRPr lang="en-GB" sz="2400" b="1">
              <a:cs typeface="Arial"/>
            </a:endParaRPr>
          </a:p>
          <a:p>
            <a:r>
              <a:rPr lang="en-GB" sz="2400" b="1">
                <a:ea typeface="+mn-lt"/>
                <a:cs typeface="+mn-lt"/>
              </a:rPr>
              <a:t>08 Qualitative analysis </a:t>
            </a:r>
            <a:endParaRPr lang="en-GB" sz="2400" b="1">
              <a:cs typeface="Arial"/>
            </a:endParaRPr>
          </a:p>
          <a:p>
            <a:pPr>
              <a:lnSpc>
                <a:spcPct val="120000"/>
              </a:lnSpc>
            </a:pPr>
            <a:r>
              <a:rPr lang="en-GB" sz="2400" b="1">
                <a:ea typeface="+mn-lt"/>
                <a:cs typeface="+mn-lt"/>
              </a:rPr>
              <a:t>09 Presentation</a:t>
            </a:r>
            <a:endParaRPr lang="en-GB" sz="2400" b="1"/>
          </a:p>
          <a:p>
            <a:pPr>
              <a:lnSpc>
                <a:spcPct val="120000"/>
              </a:lnSpc>
            </a:pPr>
            <a:endParaRPr lang="en-GB" sz="4000" b="1">
              <a:solidFill>
                <a:srgbClr val="000000"/>
              </a:solidFill>
              <a:cs typeface="Arial"/>
            </a:endParaRPr>
          </a:p>
          <a:p>
            <a:pPr>
              <a:lnSpc>
                <a:spcPct val="120000"/>
              </a:lnSpc>
            </a:pPr>
            <a:endParaRPr lang="en-GB" sz="4000" b="1">
              <a:solidFill>
                <a:srgbClr val="000000"/>
              </a:solidFill>
              <a:cs typeface="Arial"/>
            </a:endParaRPr>
          </a:p>
          <a:p>
            <a:pPr>
              <a:lnSpc>
                <a:spcPct val="120000"/>
              </a:lnSpc>
            </a:pPr>
            <a:endParaRPr lang="en-GB" sz="2400" b="1">
              <a:solidFill>
                <a:srgbClr val="000000"/>
              </a:solidFill>
              <a:cs typeface="Arial"/>
            </a:endParaRPr>
          </a:p>
        </p:txBody>
      </p:sp>
      <p:sp>
        <p:nvSpPr>
          <p:cNvPr id="7" name="Footer Placeholder 4">
            <a:extLst>
              <a:ext uri="{FF2B5EF4-FFF2-40B4-BE49-F238E27FC236}">
                <a16:creationId xmlns:a16="http://schemas.microsoft.com/office/drawing/2014/main" id="{25D4B002-C16E-E7BA-BD5F-9D3AA1D86C81}"/>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15495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Need for structured recruitment process</a:t>
            </a:r>
          </a:p>
        </p:txBody>
      </p:sp>
    </p:spTree>
    <p:extLst>
      <p:ext uri="{BB962C8B-B14F-4D97-AF65-F5344CB8AC3E}">
        <p14:creationId xmlns:p14="http://schemas.microsoft.com/office/powerpoint/2010/main" val="31680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6E0B43-E9B0-4CAC-911B-B3B3315049D9}"/>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21</a:t>
            </a:fld>
            <a:endParaRPr lang="en-GB"/>
          </a:p>
        </p:txBody>
      </p:sp>
      <p:sp>
        <p:nvSpPr>
          <p:cNvPr id="3" name="Title 2">
            <a:extLst>
              <a:ext uri="{FF2B5EF4-FFF2-40B4-BE49-F238E27FC236}">
                <a16:creationId xmlns:a16="http://schemas.microsoft.com/office/drawing/2014/main" id="{CC09E00F-6B3D-4862-A852-05F20C85665F}"/>
              </a:ext>
            </a:extLst>
          </p:cNvPr>
          <p:cNvSpPr>
            <a:spLocks noGrp="1"/>
          </p:cNvSpPr>
          <p:nvPr>
            <p:ph type="title"/>
          </p:nvPr>
        </p:nvSpPr>
        <p:spPr/>
        <p:txBody>
          <a:bodyPr>
            <a:normAutofit/>
          </a:bodyPr>
          <a:lstStyle/>
          <a:p>
            <a:r>
              <a:rPr lang="en-GB" sz="3200"/>
              <a:t>Starter</a:t>
            </a:r>
          </a:p>
        </p:txBody>
      </p:sp>
      <p:pic>
        <p:nvPicPr>
          <p:cNvPr id="7" name="Picture 6" descr="Image of a scrabble">
            <a:extLst>
              <a:ext uri="{FF2B5EF4-FFF2-40B4-BE49-F238E27FC236}">
                <a16:creationId xmlns:a16="http://schemas.microsoft.com/office/drawing/2014/main" id="{94D5E59A-D6E7-45E1-8544-48B675D0CDDC}"/>
              </a:ext>
            </a:extLst>
          </p:cNvPr>
          <p:cNvPicPr>
            <a:picLocks noChangeAspect="1"/>
          </p:cNvPicPr>
          <p:nvPr/>
        </p:nvPicPr>
        <p:blipFill>
          <a:blip r:embed="rId2"/>
          <a:stretch>
            <a:fillRect/>
          </a:stretch>
        </p:blipFill>
        <p:spPr>
          <a:xfrm>
            <a:off x="470556" y="612880"/>
            <a:ext cx="7803680" cy="3917740"/>
          </a:xfrm>
          <a:prstGeom prst="rect">
            <a:avLst/>
          </a:prstGeom>
        </p:spPr>
      </p:pic>
      <p:sp>
        <p:nvSpPr>
          <p:cNvPr id="4" name="Footer Placeholder 4">
            <a:extLst>
              <a:ext uri="{FF2B5EF4-FFF2-40B4-BE49-F238E27FC236}">
                <a16:creationId xmlns:a16="http://schemas.microsoft.com/office/drawing/2014/main" id="{0F6D8859-4925-BD2A-EC22-F482E9C61BAC}"/>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17943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325B5-1DAD-442E-84C3-9D799A498F9A}"/>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22</a:t>
            </a:fld>
            <a:endParaRPr lang="en-GB"/>
          </a:p>
        </p:txBody>
      </p:sp>
      <p:sp>
        <p:nvSpPr>
          <p:cNvPr id="3" name="Title 2">
            <a:extLst>
              <a:ext uri="{FF2B5EF4-FFF2-40B4-BE49-F238E27FC236}">
                <a16:creationId xmlns:a16="http://schemas.microsoft.com/office/drawing/2014/main" id="{977916B0-D90D-4B28-B982-51571316CE9F}"/>
              </a:ext>
            </a:extLst>
          </p:cNvPr>
          <p:cNvSpPr>
            <a:spLocks noGrp="1"/>
          </p:cNvSpPr>
          <p:nvPr>
            <p:ph type="title"/>
          </p:nvPr>
        </p:nvSpPr>
        <p:spPr>
          <a:xfrm>
            <a:off x="232950" y="401179"/>
            <a:ext cx="8437563" cy="699425"/>
          </a:xfrm>
        </p:spPr>
        <p:txBody>
          <a:bodyPr>
            <a:normAutofit/>
          </a:bodyPr>
          <a:lstStyle/>
          <a:p>
            <a:r>
              <a:rPr lang="en-GB" sz="3200"/>
              <a:t>Exam question</a:t>
            </a:r>
          </a:p>
        </p:txBody>
      </p:sp>
      <p:sp>
        <p:nvSpPr>
          <p:cNvPr id="4" name="Text Placeholder 3">
            <a:extLst>
              <a:ext uri="{FF2B5EF4-FFF2-40B4-BE49-F238E27FC236}">
                <a16:creationId xmlns:a16="http://schemas.microsoft.com/office/drawing/2014/main" id="{3F663D59-0055-46B4-97AF-6A4C457B1965}"/>
              </a:ext>
            </a:extLst>
          </p:cNvPr>
          <p:cNvSpPr>
            <a:spLocks noGrp="1"/>
          </p:cNvSpPr>
          <p:nvPr>
            <p:ph type="body" sz="quarter" idx="12"/>
          </p:nvPr>
        </p:nvSpPr>
        <p:spPr>
          <a:xfrm>
            <a:off x="234000" y="910760"/>
            <a:ext cx="7667625" cy="3601574"/>
          </a:xfrm>
        </p:spPr>
        <p:txBody>
          <a:bodyPr/>
          <a:lstStyle/>
          <a:p>
            <a:pPr>
              <a:lnSpc>
                <a:spcPct val="100000"/>
              </a:lnSpc>
            </a:pPr>
            <a:r>
              <a:rPr lang="en-GB" sz="2400"/>
              <a:t>A human resources consultant working at a budget supermarket chain is advising the company on their recruitment strategy. The company is grappling with a concerning rise in employee turnover. </a:t>
            </a:r>
          </a:p>
          <a:p>
            <a:pPr>
              <a:lnSpc>
                <a:spcPct val="100000"/>
              </a:lnSpc>
            </a:pPr>
            <a:endParaRPr lang="en-GB" sz="2400"/>
          </a:p>
          <a:p>
            <a:pPr>
              <a:lnSpc>
                <a:spcPct val="100000"/>
              </a:lnSpc>
            </a:pPr>
            <a:r>
              <a:rPr lang="en-GB" sz="2400"/>
              <a:t>Discuss </a:t>
            </a:r>
            <a:r>
              <a:rPr lang="en-GB" sz="2400" b="1"/>
              <a:t>one </a:t>
            </a:r>
            <a:r>
              <a:rPr lang="en-GB" sz="2400"/>
              <a:t>recruitment channel that could be used to support the company in recruiting permanent members of staff.</a:t>
            </a:r>
          </a:p>
          <a:p>
            <a:pPr>
              <a:lnSpc>
                <a:spcPct val="100000"/>
              </a:lnSpc>
            </a:pPr>
            <a:endParaRPr lang="en-GB" sz="2400"/>
          </a:p>
          <a:p>
            <a:pPr>
              <a:lnSpc>
                <a:spcPct val="100000"/>
              </a:lnSpc>
            </a:pPr>
            <a:r>
              <a:rPr lang="en-GB" sz="2400"/>
              <a:t>Write no more than </a:t>
            </a:r>
            <a:r>
              <a:rPr lang="en-GB" sz="2400" b="1"/>
              <a:t>two</a:t>
            </a:r>
            <a:r>
              <a:rPr lang="en-GB" sz="2400"/>
              <a:t> paragraphs.</a:t>
            </a:r>
          </a:p>
        </p:txBody>
      </p:sp>
      <p:sp>
        <p:nvSpPr>
          <p:cNvPr id="6" name="Footer Placeholder 4">
            <a:extLst>
              <a:ext uri="{FF2B5EF4-FFF2-40B4-BE49-F238E27FC236}">
                <a16:creationId xmlns:a16="http://schemas.microsoft.com/office/drawing/2014/main" id="{71AB5833-A112-D51F-0952-24D67264EC17}"/>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3927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9DF05-B0A1-BA77-98B3-CC463273602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03A44-69F6-F98B-1D1C-07570DCCF43B}"/>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23</a:t>
            </a:fld>
            <a:endParaRPr lang="en-GB"/>
          </a:p>
        </p:txBody>
      </p:sp>
      <p:sp>
        <p:nvSpPr>
          <p:cNvPr id="3" name="Title 2">
            <a:extLst>
              <a:ext uri="{FF2B5EF4-FFF2-40B4-BE49-F238E27FC236}">
                <a16:creationId xmlns:a16="http://schemas.microsoft.com/office/drawing/2014/main" id="{8E71B7C1-D594-4232-AF01-A45EB7FC5A9C}"/>
              </a:ext>
            </a:extLst>
          </p:cNvPr>
          <p:cNvSpPr>
            <a:spLocks noGrp="1"/>
          </p:cNvSpPr>
          <p:nvPr>
            <p:ph type="title"/>
          </p:nvPr>
        </p:nvSpPr>
        <p:spPr>
          <a:xfrm>
            <a:off x="232950" y="443201"/>
            <a:ext cx="8437563" cy="699425"/>
          </a:xfrm>
        </p:spPr>
        <p:txBody>
          <a:bodyPr>
            <a:normAutofit/>
          </a:bodyPr>
          <a:lstStyle/>
          <a:p>
            <a:r>
              <a:rPr lang="en-GB" sz="3200"/>
              <a:t>Peer marking</a:t>
            </a:r>
          </a:p>
        </p:txBody>
      </p:sp>
      <p:sp>
        <p:nvSpPr>
          <p:cNvPr id="4" name="Text Placeholder 3">
            <a:extLst>
              <a:ext uri="{FF2B5EF4-FFF2-40B4-BE49-F238E27FC236}">
                <a16:creationId xmlns:a16="http://schemas.microsoft.com/office/drawing/2014/main" id="{402E1BDA-4340-FBBB-9E42-6592FF9BB68D}"/>
              </a:ext>
            </a:extLst>
          </p:cNvPr>
          <p:cNvSpPr>
            <a:spLocks noGrp="1"/>
          </p:cNvSpPr>
          <p:nvPr>
            <p:ph type="body" sz="quarter" idx="12"/>
          </p:nvPr>
        </p:nvSpPr>
        <p:spPr/>
        <p:txBody>
          <a:bodyPr/>
          <a:lstStyle/>
          <a:p>
            <a:pPr>
              <a:lnSpc>
                <a:spcPct val="120000"/>
              </a:lnSpc>
            </a:pPr>
            <a:r>
              <a:rPr lang="en-GB" sz="2400"/>
              <a:t>Pass your answer to another learner. You will now mark the answer passed to you.</a:t>
            </a:r>
          </a:p>
          <a:p>
            <a:pPr>
              <a:lnSpc>
                <a:spcPct val="120000"/>
              </a:lnSpc>
            </a:pPr>
            <a:endParaRPr lang="en-GB" sz="2400"/>
          </a:p>
          <a:p>
            <a:pPr>
              <a:lnSpc>
                <a:spcPct val="120000"/>
              </a:lnSpc>
            </a:pPr>
            <a:r>
              <a:rPr lang="en-GB" sz="2400"/>
              <a:t>In the answer, highlight:</a:t>
            </a:r>
          </a:p>
          <a:p>
            <a:pPr marL="457200" indent="-457200">
              <a:lnSpc>
                <a:spcPct val="120000"/>
              </a:lnSpc>
              <a:buFont typeface="Arial" panose="020B0604020202020204" pitchFamily="34" charset="0"/>
              <a:buChar char="•"/>
            </a:pPr>
            <a:r>
              <a:rPr lang="en-GB" sz="2400"/>
              <a:t>knowledge</a:t>
            </a:r>
          </a:p>
          <a:p>
            <a:pPr marL="457200" indent="-457200">
              <a:lnSpc>
                <a:spcPct val="120000"/>
              </a:lnSpc>
              <a:buFont typeface="Arial" panose="020B0604020202020204" pitchFamily="34" charset="0"/>
              <a:buChar char="•"/>
            </a:pPr>
            <a:r>
              <a:rPr lang="en-GB" sz="2400"/>
              <a:t>application</a:t>
            </a:r>
          </a:p>
          <a:p>
            <a:pPr marL="457200" indent="-457200">
              <a:lnSpc>
                <a:spcPct val="120000"/>
              </a:lnSpc>
              <a:buFont typeface="Arial" panose="020B0604020202020204" pitchFamily="34" charset="0"/>
              <a:buChar char="•"/>
            </a:pPr>
            <a:r>
              <a:rPr lang="en-GB" sz="2400"/>
              <a:t>analysis and evaluation.</a:t>
            </a:r>
          </a:p>
          <a:p>
            <a:pPr marL="457200" indent="-457200">
              <a:buFont typeface="Arial" panose="020B0604020202020204" pitchFamily="34" charset="0"/>
              <a:buChar char="•"/>
            </a:pPr>
            <a:endParaRPr lang="en-GB"/>
          </a:p>
        </p:txBody>
      </p:sp>
      <p:sp>
        <p:nvSpPr>
          <p:cNvPr id="6" name="Footer Placeholder 4">
            <a:extLst>
              <a:ext uri="{FF2B5EF4-FFF2-40B4-BE49-F238E27FC236}">
                <a16:creationId xmlns:a16="http://schemas.microsoft.com/office/drawing/2014/main" id="{1E3BA5E6-55A0-9C21-6922-00B9303E9295}"/>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52375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2BE90-034B-017A-E4B6-6BF3701CC17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343A2D-3932-5554-67B2-473BFE44B219}"/>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24</a:t>
            </a:fld>
            <a:endParaRPr lang="en-GB"/>
          </a:p>
        </p:txBody>
      </p:sp>
      <p:sp>
        <p:nvSpPr>
          <p:cNvPr id="3" name="Title 2">
            <a:extLst>
              <a:ext uri="{FF2B5EF4-FFF2-40B4-BE49-F238E27FC236}">
                <a16:creationId xmlns:a16="http://schemas.microsoft.com/office/drawing/2014/main" id="{5FDCDE69-DD73-62AA-BACA-6985443B236B}"/>
              </a:ext>
            </a:extLst>
          </p:cNvPr>
          <p:cNvSpPr>
            <a:spLocks noGrp="1"/>
          </p:cNvSpPr>
          <p:nvPr>
            <p:ph type="title"/>
          </p:nvPr>
        </p:nvSpPr>
        <p:spPr>
          <a:xfrm>
            <a:off x="232950" y="417988"/>
            <a:ext cx="8437563" cy="699425"/>
          </a:xfrm>
        </p:spPr>
        <p:txBody>
          <a:bodyPr>
            <a:normAutofit/>
          </a:bodyPr>
          <a:lstStyle/>
          <a:p>
            <a:r>
              <a:rPr lang="en-GB" sz="3200"/>
              <a:t>Scenarios</a:t>
            </a:r>
          </a:p>
        </p:txBody>
      </p:sp>
      <p:sp>
        <p:nvSpPr>
          <p:cNvPr id="4" name="Text Placeholder 3">
            <a:extLst>
              <a:ext uri="{FF2B5EF4-FFF2-40B4-BE49-F238E27FC236}">
                <a16:creationId xmlns:a16="http://schemas.microsoft.com/office/drawing/2014/main" id="{D9C310F0-27C5-1DB2-2829-E4CC7FB37178}"/>
              </a:ext>
            </a:extLst>
          </p:cNvPr>
          <p:cNvSpPr>
            <a:spLocks noGrp="1"/>
          </p:cNvSpPr>
          <p:nvPr>
            <p:ph type="body" sz="quarter" idx="12"/>
          </p:nvPr>
        </p:nvSpPr>
        <p:spPr>
          <a:xfrm>
            <a:off x="232950" y="997882"/>
            <a:ext cx="7667625" cy="3601574"/>
          </a:xfrm>
        </p:spPr>
        <p:txBody>
          <a:bodyPr/>
          <a:lstStyle/>
          <a:p>
            <a:pPr>
              <a:lnSpc>
                <a:spcPct val="120000"/>
              </a:lnSpc>
            </a:pPr>
            <a:r>
              <a:rPr lang="en-GB" sz="2400"/>
              <a:t>You are to be in the same group as the last lesson.</a:t>
            </a:r>
          </a:p>
          <a:p>
            <a:pPr>
              <a:lnSpc>
                <a:spcPct val="120000"/>
              </a:lnSpc>
            </a:pPr>
            <a:endParaRPr lang="en-GB" sz="2400"/>
          </a:p>
          <a:p>
            <a:pPr>
              <a:lnSpc>
                <a:spcPct val="120000"/>
              </a:lnSpc>
            </a:pPr>
            <a:r>
              <a:rPr lang="en-GB" sz="2400"/>
              <a:t>Read the scenario and candidate profiles.</a:t>
            </a:r>
          </a:p>
          <a:p>
            <a:pPr>
              <a:lnSpc>
                <a:spcPct val="120000"/>
              </a:lnSpc>
            </a:pPr>
            <a:br>
              <a:rPr lang="en-GB" sz="2400"/>
            </a:br>
            <a:r>
              <a:rPr lang="en-GB" sz="2400"/>
              <a:t>Carry out the role-play interview. You will each take on the role of interviewer, interviewee and observer.</a:t>
            </a:r>
          </a:p>
          <a:p>
            <a:pPr>
              <a:lnSpc>
                <a:spcPct val="120000"/>
              </a:lnSpc>
            </a:pPr>
            <a:endParaRPr lang="en-GB" sz="2400"/>
          </a:p>
          <a:p>
            <a:pPr>
              <a:lnSpc>
                <a:spcPct val="120000"/>
              </a:lnSpc>
            </a:pPr>
            <a:r>
              <a:rPr lang="en-GB" sz="2400"/>
              <a:t>Complete the relevant part of the Role-play crib sheet. </a:t>
            </a:r>
          </a:p>
        </p:txBody>
      </p:sp>
      <p:sp>
        <p:nvSpPr>
          <p:cNvPr id="6" name="Footer Placeholder 4">
            <a:extLst>
              <a:ext uri="{FF2B5EF4-FFF2-40B4-BE49-F238E27FC236}">
                <a16:creationId xmlns:a16="http://schemas.microsoft.com/office/drawing/2014/main" id="{0F5E2151-8BDA-198D-4A9C-07F74E3F7E9E}"/>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47945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229046-9D8A-41DF-88BC-3F6E44751146}"/>
              </a:ext>
              <a:ext uri="{C183D7F6-B498-43B3-948B-1728B52AA6E4}">
                <adec:decorative xmlns:adec="http://schemas.microsoft.com/office/drawing/2017/decorative" val="0"/>
              </a:ext>
            </a:extLst>
          </p:cNvPr>
          <p:cNvSpPr>
            <a:spLocks noGrp="1"/>
          </p:cNvSpPr>
          <p:nvPr>
            <p:ph type="sldNum" sz="quarter" idx="12"/>
          </p:nvPr>
        </p:nvSpPr>
        <p:spPr/>
        <p:txBody>
          <a:bodyPr/>
          <a:lstStyle/>
          <a:p>
            <a:fld id="{DA2C159E-F13C-4A85-9A41-E7669D3E0D70}" type="slidenum">
              <a:rPr lang="en-GB" smtClean="0"/>
              <a:pPr/>
              <a:t>25</a:t>
            </a:fld>
            <a:endParaRPr lang="en-GB"/>
          </a:p>
        </p:txBody>
      </p:sp>
      <p:sp>
        <p:nvSpPr>
          <p:cNvPr id="2" name="Title 1">
            <a:extLst>
              <a:ext uri="{FF2B5EF4-FFF2-40B4-BE49-F238E27FC236}">
                <a16:creationId xmlns:a16="http://schemas.microsoft.com/office/drawing/2014/main" id="{EFCAC8FD-0147-4063-9A03-AB079BE66731}"/>
              </a:ext>
            </a:extLst>
          </p:cNvPr>
          <p:cNvSpPr>
            <a:spLocks noGrp="1"/>
          </p:cNvSpPr>
          <p:nvPr>
            <p:ph type="title"/>
          </p:nvPr>
        </p:nvSpPr>
        <p:spPr>
          <a:xfrm>
            <a:off x="232950" y="291922"/>
            <a:ext cx="8437563" cy="699425"/>
          </a:xfrm>
        </p:spPr>
        <p:txBody>
          <a:bodyPr>
            <a:normAutofit/>
          </a:bodyPr>
          <a:lstStyle/>
          <a:p>
            <a:r>
              <a:rPr lang="en-GB" sz="3200"/>
              <a:t>Reflection</a:t>
            </a:r>
          </a:p>
        </p:txBody>
      </p:sp>
      <p:sp>
        <p:nvSpPr>
          <p:cNvPr id="3" name="Text Placeholder 2">
            <a:extLst>
              <a:ext uri="{FF2B5EF4-FFF2-40B4-BE49-F238E27FC236}">
                <a16:creationId xmlns:a16="http://schemas.microsoft.com/office/drawing/2014/main" id="{86B90659-602D-43A4-B034-15A704B03411}"/>
              </a:ext>
            </a:extLst>
          </p:cNvPr>
          <p:cNvSpPr>
            <a:spLocks noGrp="1"/>
          </p:cNvSpPr>
          <p:nvPr>
            <p:ph type="body" sz="quarter" idx="14"/>
          </p:nvPr>
        </p:nvSpPr>
        <p:spPr>
          <a:xfrm>
            <a:off x="234711" y="986400"/>
            <a:ext cx="7992888" cy="3459831"/>
          </a:xfrm>
        </p:spPr>
        <p:txBody>
          <a:bodyPr vert="horz" lIns="0" tIns="0" rIns="0" bIns="0" rtlCol="0" anchor="t">
            <a:normAutofit/>
          </a:bodyPr>
          <a:lstStyle/>
          <a:p>
            <a:pPr>
              <a:lnSpc>
                <a:spcPct val="120000"/>
              </a:lnSpc>
            </a:pPr>
            <a:r>
              <a:rPr lang="en-GB" sz="2400" b="0">
                <a:solidFill>
                  <a:schemeClr val="tx1"/>
                </a:solidFill>
              </a:rPr>
              <a:t>Which candidate would you select? Why? Write your justification.</a:t>
            </a:r>
          </a:p>
          <a:p>
            <a:pPr>
              <a:lnSpc>
                <a:spcPct val="120000"/>
              </a:lnSpc>
            </a:pPr>
            <a:endParaRPr lang="en-GB" sz="2400" b="0">
              <a:solidFill>
                <a:schemeClr val="tx1"/>
              </a:solidFill>
            </a:endParaRPr>
          </a:p>
          <a:p>
            <a:pPr>
              <a:lnSpc>
                <a:spcPct val="120000"/>
              </a:lnSpc>
            </a:pPr>
            <a:r>
              <a:rPr lang="en-GB" sz="2400" b="0">
                <a:solidFill>
                  <a:schemeClr val="tx1"/>
                </a:solidFill>
                <a:cs typeface="Arial"/>
              </a:rPr>
              <a:t>Discuss with others in the group. Try to get a consensus.</a:t>
            </a:r>
          </a:p>
          <a:p>
            <a:pPr>
              <a:lnSpc>
                <a:spcPct val="120000"/>
              </a:lnSpc>
            </a:pPr>
            <a:endParaRPr lang="en-GB" sz="2400" b="0">
              <a:solidFill>
                <a:schemeClr val="tx1"/>
              </a:solidFill>
              <a:cs typeface="Arial"/>
            </a:endParaRPr>
          </a:p>
          <a:p>
            <a:pPr>
              <a:lnSpc>
                <a:spcPct val="120000"/>
              </a:lnSpc>
            </a:pPr>
            <a:r>
              <a:rPr lang="en-GB" sz="2400" b="0">
                <a:solidFill>
                  <a:schemeClr val="tx1"/>
                </a:solidFill>
                <a:cs typeface="Arial"/>
              </a:rPr>
              <a:t>Reflect on your role as an observer. What are the key points to share? Discuss as a group.</a:t>
            </a:r>
          </a:p>
        </p:txBody>
      </p:sp>
      <p:sp>
        <p:nvSpPr>
          <p:cNvPr id="6" name="Footer Placeholder 4">
            <a:extLst>
              <a:ext uri="{FF2B5EF4-FFF2-40B4-BE49-F238E27FC236}">
                <a16:creationId xmlns:a16="http://schemas.microsoft.com/office/drawing/2014/main" id="{B99B93BE-D546-B385-EE7D-9172330B1C15}"/>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580791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1C0AB-1251-0544-D65E-9B8827D135C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E10EBF-9D90-424B-6A4C-69550383A85D}"/>
              </a:ext>
              <a:ext uri="{C183D7F6-B498-43B3-948B-1728B52AA6E4}">
                <adec:decorative xmlns:adec="http://schemas.microsoft.com/office/drawing/2017/decorative" val="0"/>
              </a:ext>
            </a:extLst>
          </p:cNvPr>
          <p:cNvSpPr>
            <a:spLocks noGrp="1"/>
          </p:cNvSpPr>
          <p:nvPr>
            <p:ph type="sldNum" sz="quarter" idx="12"/>
          </p:nvPr>
        </p:nvSpPr>
        <p:spPr/>
        <p:txBody>
          <a:bodyPr/>
          <a:lstStyle/>
          <a:p>
            <a:fld id="{DA2C159E-F13C-4A85-9A41-E7669D3E0D70}" type="slidenum">
              <a:rPr lang="en-GB" smtClean="0"/>
              <a:pPr/>
              <a:t>26</a:t>
            </a:fld>
            <a:endParaRPr lang="en-GB"/>
          </a:p>
        </p:txBody>
      </p:sp>
      <p:sp>
        <p:nvSpPr>
          <p:cNvPr id="2" name="Title 1">
            <a:extLst>
              <a:ext uri="{FF2B5EF4-FFF2-40B4-BE49-F238E27FC236}">
                <a16:creationId xmlns:a16="http://schemas.microsoft.com/office/drawing/2014/main" id="{04F98FD1-FA47-6975-FA41-82719AFD082E}"/>
              </a:ext>
            </a:extLst>
          </p:cNvPr>
          <p:cNvSpPr>
            <a:spLocks noGrp="1"/>
          </p:cNvSpPr>
          <p:nvPr>
            <p:ph type="title"/>
          </p:nvPr>
        </p:nvSpPr>
        <p:spPr>
          <a:xfrm>
            <a:off x="232950" y="400295"/>
            <a:ext cx="8437563" cy="699425"/>
          </a:xfrm>
        </p:spPr>
        <p:txBody>
          <a:bodyPr>
            <a:normAutofit/>
          </a:bodyPr>
          <a:lstStyle/>
          <a:p>
            <a:r>
              <a:rPr lang="en-GB" sz="3200"/>
              <a:t>Reflection</a:t>
            </a:r>
          </a:p>
        </p:txBody>
      </p:sp>
      <p:sp>
        <p:nvSpPr>
          <p:cNvPr id="3" name="Text Placeholder 2">
            <a:extLst>
              <a:ext uri="{FF2B5EF4-FFF2-40B4-BE49-F238E27FC236}">
                <a16:creationId xmlns:a16="http://schemas.microsoft.com/office/drawing/2014/main" id="{DE444658-489F-1A79-6C6D-690B9CE45A07}"/>
              </a:ext>
            </a:extLst>
          </p:cNvPr>
          <p:cNvSpPr>
            <a:spLocks noGrp="1"/>
          </p:cNvSpPr>
          <p:nvPr>
            <p:ph type="body" sz="quarter" idx="14"/>
          </p:nvPr>
        </p:nvSpPr>
        <p:spPr>
          <a:xfrm>
            <a:off x="251520" y="986400"/>
            <a:ext cx="7704856" cy="3459831"/>
          </a:xfrm>
        </p:spPr>
        <p:txBody>
          <a:bodyPr vert="horz" lIns="0" tIns="0" rIns="0" bIns="0" rtlCol="0" anchor="t">
            <a:normAutofit/>
          </a:bodyPr>
          <a:lstStyle/>
          <a:p>
            <a:pPr>
              <a:lnSpc>
                <a:spcPct val="120000"/>
              </a:lnSpc>
            </a:pPr>
            <a:r>
              <a:rPr lang="en-GB" sz="2400" b="0">
                <a:solidFill>
                  <a:schemeClr val="tx1"/>
                </a:solidFill>
                <a:cs typeface="Arial"/>
              </a:rPr>
              <a:t>Write a reflection on the interview process using a laptop or tablet. </a:t>
            </a:r>
          </a:p>
          <a:p>
            <a:pPr>
              <a:lnSpc>
                <a:spcPct val="120000"/>
              </a:lnSpc>
            </a:pPr>
            <a:endParaRPr lang="en-GB" sz="2400" b="0">
              <a:solidFill>
                <a:schemeClr val="tx1"/>
              </a:solidFill>
              <a:cs typeface="Arial"/>
            </a:endParaRPr>
          </a:p>
          <a:p>
            <a:pPr>
              <a:lnSpc>
                <a:spcPct val="120000"/>
              </a:lnSpc>
            </a:pPr>
            <a:r>
              <a:rPr lang="en-GB" sz="2400" b="0">
                <a:solidFill>
                  <a:schemeClr val="tx1"/>
                </a:solidFill>
                <a:cs typeface="Arial"/>
              </a:rPr>
              <a:t>Write the advantages and disadvantages of the process followed in the role plays.</a:t>
            </a:r>
          </a:p>
        </p:txBody>
      </p:sp>
      <p:sp>
        <p:nvSpPr>
          <p:cNvPr id="6" name="Footer Placeholder 4">
            <a:extLst>
              <a:ext uri="{FF2B5EF4-FFF2-40B4-BE49-F238E27FC236}">
                <a16:creationId xmlns:a16="http://schemas.microsoft.com/office/drawing/2014/main" id="{934BFC15-27CC-6017-3990-27F16C04BDD3}"/>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2566172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E363B-CC56-3F9D-BB47-0BDAFD093EA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F903CA-1B00-F306-CC29-86499E7530EE}"/>
              </a:ext>
            </a:extLst>
          </p:cNvPr>
          <p:cNvSpPr>
            <a:spLocks noGrp="1"/>
          </p:cNvSpPr>
          <p:nvPr>
            <p:ph type="sldNum" sz="quarter" idx="12"/>
          </p:nvPr>
        </p:nvSpPr>
        <p:spPr/>
        <p:txBody>
          <a:bodyPr/>
          <a:lstStyle/>
          <a:p>
            <a:fld id="{DA2C159E-F13C-4A85-9A41-E7669D3E0D70}" type="slidenum">
              <a:rPr lang="en-GB" smtClean="0"/>
              <a:pPr/>
              <a:t>27</a:t>
            </a:fld>
            <a:endParaRPr lang="en-GB"/>
          </a:p>
        </p:txBody>
      </p:sp>
      <p:sp>
        <p:nvSpPr>
          <p:cNvPr id="2" name="Title 1">
            <a:extLst>
              <a:ext uri="{FF2B5EF4-FFF2-40B4-BE49-F238E27FC236}">
                <a16:creationId xmlns:a16="http://schemas.microsoft.com/office/drawing/2014/main" id="{BC1D8F23-93EE-8732-7E14-0ABB9A298E1D}"/>
              </a:ext>
            </a:extLst>
          </p:cNvPr>
          <p:cNvSpPr>
            <a:spLocks noGrp="1"/>
          </p:cNvSpPr>
          <p:nvPr>
            <p:ph type="title"/>
          </p:nvPr>
        </p:nvSpPr>
        <p:spPr>
          <a:xfrm>
            <a:off x="232950" y="443201"/>
            <a:ext cx="8437563" cy="699425"/>
          </a:xfrm>
        </p:spPr>
        <p:txBody>
          <a:bodyPr>
            <a:normAutofit fontScale="90000"/>
          </a:bodyPr>
          <a:lstStyle/>
          <a:p>
            <a:pPr>
              <a:lnSpc>
                <a:spcPct val="100000"/>
              </a:lnSpc>
            </a:pPr>
            <a:r>
              <a:rPr lang="en-GB" sz="3200"/>
              <a:t>Implications of not having a structured recruitment process</a:t>
            </a:r>
          </a:p>
        </p:txBody>
      </p:sp>
      <p:sp>
        <p:nvSpPr>
          <p:cNvPr id="3" name="Text Placeholder 2">
            <a:extLst>
              <a:ext uri="{FF2B5EF4-FFF2-40B4-BE49-F238E27FC236}">
                <a16:creationId xmlns:a16="http://schemas.microsoft.com/office/drawing/2014/main" id="{15AF3B51-BEA6-BB7A-E082-E34E1A1E29ED}"/>
              </a:ext>
            </a:extLst>
          </p:cNvPr>
          <p:cNvSpPr>
            <a:spLocks noGrp="1"/>
          </p:cNvSpPr>
          <p:nvPr>
            <p:ph type="body" sz="quarter" idx="14"/>
          </p:nvPr>
        </p:nvSpPr>
        <p:spPr>
          <a:xfrm>
            <a:off x="234016" y="1440737"/>
            <a:ext cx="7200900" cy="3459831"/>
          </a:xfrm>
        </p:spPr>
        <p:txBody>
          <a:bodyPr vert="horz" lIns="0" tIns="0" rIns="0" bIns="0" rtlCol="0" anchor="t">
            <a:normAutofit/>
          </a:bodyPr>
          <a:lstStyle/>
          <a:p>
            <a:pPr marL="342900" indent="-342900">
              <a:lnSpc>
                <a:spcPct val="120000"/>
              </a:lnSpc>
              <a:buFont typeface="Arial" panose="020B0604020202020204" pitchFamily="34" charset="0"/>
              <a:buChar char="•"/>
            </a:pPr>
            <a:r>
              <a:rPr lang="en-GB" sz="2400" b="0">
                <a:solidFill>
                  <a:schemeClr val="tx1"/>
                </a:solidFill>
                <a:cs typeface="Arial"/>
              </a:rPr>
              <a:t>Bias</a:t>
            </a:r>
          </a:p>
          <a:p>
            <a:pPr marL="342900" indent="-342900">
              <a:lnSpc>
                <a:spcPct val="120000"/>
              </a:lnSpc>
              <a:buFont typeface="Arial" panose="020B0604020202020204" pitchFamily="34" charset="0"/>
              <a:buChar char="•"/>
            </a:pPr>
            <a:r>
              <a:rPr lang="en-GB" sz="2400" b="0">
                <a:solidFill>
                  <a:schemeClr val="tx1"/>
                </a:solidFill>
                <a:cs typeface="Arial"/>
              </a:rPr>
              <a:t>Discrimination</a:t>
            </a:r>
          </a:p>
          <a:p>
            <a:pPr marL="342900" indent="-342900">
              <a:lnSpc>
                <a:spcPct val="120000"/>
              </a:lnSpc>
              <a:buFont typeface="Arial" panose="020B0604020202020204" pitchFamily="34" charset="0"/>
              <a:buChar char="•"/>
            </a:pPr>
            <a:r>
              <a:rPr lang="en-GB" sz="2400" b="0">
                <a:solidFill>
                  <a:schemeClr val="tx1"/>
                </a:solidFill>
                <a:cs typeface="Arial"/>
              </a:rPr>
              <a:t>Wrong person</a:t>
            </a:r>
          </a:p>
          <a:p>
            <a:pPr marL="342900" indent="-342900">
              <a:lnSpc>
                <a:spcPct val="120000"/>
              </a:lnSpc>
              <a:buFont typeface="Arial" panose="020B0604020202020204" pitchFamily="34" charset="0"/>
              <a:buChar char="•"/>
            </a:pPr>
            <a:r>
              <a:rPr lang="en-GB" sz="2400" b="0">
                <a:solidFill>
                  <a:schemeClr val="tx1"/>
                </a:solidFill>
                <a:cs typeface="Arial"/>
              </a:rPr>
              <a:t>Legal issues</a:t>
            </a:r>
          </a:p>
          <a:p>
            <a:pPr marL="342900" indent="-342900">
              <a:lnSpc>
                <a:spcPct val="120000"/>
              </a:lnSpc>
              <a:buFont typeface="Arial" panose="020B0604020202020204" pitchFamily="34" charset="0"/>
              <a:buChar char="•"/>
            </a:pPr>
            <a:r>
              <a:rPr lang="en-GB" sz="2400" b="0">
                <a:solidFill>
                  <a:schemeClr val="tx1"/>
                </a:solidFill>
                <a:cs typeface="Arial"/>
              </a:rPr>
              <a:t>Cost</a:t>
            </a:r>
          </a:p>
          <a:p>
            <a:pPr marL="342900" indent="-342900">
              <a:lnSpc>
                <a:spcPct val="120000"/>
              </a:lnSpc>
              <a:buFont typeface="Arial" panose="020B0604020202020204" pitchFamily="34" charset="0"/>
              <a:buChar char="•"/>
            </a:pPr>
            <a:r>
              <a:rPr lang="en-GB" sz="2400" b="0">
                <a:solidFill>
                  <a:schemeClr val="tx1"/>
                </a:solidFill>
                <a:cs typeface="Arial"/>
              </a:rPr>
              <a:t>Reputation</a:t>
            </a:r>
          </a:p>
        </p:txBody>
      </p:sp>
      <p:sp>
        <p:nvSpPr>
          <p:cNvPr id="6" name="Footer Placeholder 4">
            <a:extLst>
              <a:ext uri="{FF2B5EF4-FFF2-40B4-BE49-F238E27FC236}">
                <a16:creationId xmlns:a16="http://schemas.microsoft.com/office/drawing/2014/main" id="{50841102-A69A-11C8-3CDE-B362EF77AA0D}"/>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420080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Structured recruitment processes</a:t>
            </a:r>
          </a:p>
        </p:txBody>
      </p:sp>
    </p:spTree>
    <p:extLst>
      <p:ext uri="{BB962C8B-B14F-4D97-AF65-F5344CB8AC3E}">
        <p14:creationId xmlns:p14="http://schemas.microsoft.com/office/powerpoint/2010/main" val="3754511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61B6BB-C0DC-4240-9A9E-A718CA9BF7F7}"/>
              </a:ext>
            </a:extLst>
          </p:cNvPr>
          <p:cNvSpPr>
            <a:spLocks noGrp="1"/>
          </p:cNvSpPr>
          <p:nvPr>
            <p:ph type="sldNum" sz="quarter" idx="12"/>
          </p:nvPr>
        </p:nvSpPr>
        <p:spPr/>
        <p:txBody>
          <a:bodyPr/>
          <a:lstStyle/>
          <a:p>
            <a:fld id="{DA2C159E-F13C-4A85-9A41-E7669D3E0D70}" type="slidenum">
              <a:rPr lang="en-GB" smtClean="0"/>
              <a:pPr/>
              <a:t>29</a:t>
            </a:fld>
            <a:endParaRPr lang="en-GB"/>
          </a:p>
        </p:txBody>
      </p:sp>
      <p:sp>
        <p:nvSpPr>
          <p:cNvPr id="3" name="Text Placeholder 2">
            <a:extLst>
              <a:ext uri="{FF2B5EF4-FFF2-40B4-BE49-F238E27FC236}">
                <a16:creationId xmlns:a16="http://schemas.microsoft.com/office/drawing/2014/main" id="{0DA7CBBC-08BC-4A44-AAAF-4F51E6893C07}"/>
              </a:ext>
            </a:extLst>
          </p:cNvPr>
          <p:cNvSpPr>
            <a:spLocks noGrp="1"/>
          </p:cNvSpPr>
          <p:nvPr>
            <p:ph type="body" sz="quarter" idx="13"/>
          </p:nvPr>
        </p:nvSpPr>
        <p:spPr>
          <a:xfrm>
            <a:off x="236138" y="1021806"/>
            <a:ext cx="8441688" cy="3888332"/>
          </a:xfrm>
        </p:spPr>
        <p:txBody>
          <a:bodyPr>
            <a:normAutofit fontScale="25000" lnSpcReduction="20000"/>
          </a:bodyPr>
          <a:lstStyle/>
          <a:p>
            <a:pPr marL="342900" indent="-342900">
              <a:lnSpc>
                <a:spcPct val="140000"/>
              </a:lnSpc>
              <a:buFont typeface="Arial" panose="020B0604020202020204" pitchFamily="34" charset="0"/>
              <a:buChar char="•"/>
            </a:pPr>
            <a:r>
              <a:rPr lang="en-GB" sz="9600">
                <a:solidFill>
                  <a:schemeClr val="tx1"/>
                </a:solidFill>
              </a:rPr>
              <a:t>Clear job description: </a:t>
            </a:r>
            <a:r>
              <a:rPr lang="en-GB" sz="9600" b="0">
                <a:solidFill>
                  <a:schemeClr val="tx1"/>
                </a:solidFill>
              </a:rPr>
              <a:t>A well-defined job description that is accurate, informative and engaging. This attracts the right candidates and sets expectations from the start.</a:t>
            </a:r>
          </a:p>
          <a:p>
            <a:pPr marL="342900" indent="-342900">
              <a:lnSpc>
                <a:spcPct val="140000"/>
              </a:lnSpc>
              <a:buFont typeface="Arial" panose="020B0604020202020204" pitchFamily="34" charset="0"/>
              <a:buChar char="•"/>
            </a:pPr>
            <a:r>
              <a:rPr lang="en-US" sz="9600">
                <a:solidFill>
                  <a:schemeClr val="tx1"/>
                </a:solidFill>
              </a:rPr>
              <a:t>Defined requirements: </a:t>
            </a:r>
            <a:r>
              <a:rPr lang="en-US" sz="9600" b="0">
                <a:solidFill>
                  <a:schemeClr val="tx1"/>
                </a:solidFill>
              </a:rPr>
              <a:t>Specifying the skills, experience and qualities you are looking for allows for focused sourcing and efficient evaluation.</a:t>
            </a:r>
            <a:endParaRPr lang="en-GB" sz="9600" b="0">
              <a:solidFill>
                <a:schemeClr val="tx1"/>
              </a:solidFill>
            </a:endParaRPr>
          </a:p>
          <a:p>
            <a:pPr marL="342900" indent="-342900">
              <a:lnSpc>
                <a:spcPct val="140000"/>
              </a:lnSpc>
              <a:buFont typeface="Arial" panose="020B0604020202020204" pitchFamily="34" charset="0"/>
              <a:buChar char="•"/>
            </a:pPr>
            <a:r>
              <a:rPr lang="en-GB" sz="9600">
                <a:solidFill>
                  <a:schemeClr val="tx1"/>
                </a:solidFill>
              </a:rPr>
              <a:t>Structured stages: </a:t>
            </a:r>
            <a:r>
              <a:rPr lang="en-GB" sz="9600" b="0">
                <a:solidFill>
                  <a:schemeClr val="tx1"/>
                </a:solidFill>
              </a:rPr>
              <a:t>A clear timeline and sequence of steps, from application to interviews and final decision. </a:t>
            </a:r>
            <a:endParaRPr lang="en-GB"/>
          </a:p>
        </p:txBody>
      </p:sp>
      <p:sp>
        <p:nvSpPr>
          <p:cNvPr id="2" name="Title 1">
            <a:extLst>
              <a:ext uri="{FF2B5EF4-FFF2-40B4-BE49-F238E27FC236}">
                <a16:creationId xmlns:a16="http://schemas.microsoft.com/office/drawing/2014/main" id="{EF73B84E-82F8-4E66-83E5-B4CF92E6FEC5}"/>
              </a:ext>
            </a:extLst>
          </p:cNvPr>
          <p:cNvSpPr>
            <a:spLocks noGrp="1"/>
          </p:cNvSpPr>
          <p:nvPr>
            <p:ph type="title"/>
          </p:nvPr>
        </p:nvSpPr>
        <p:spPr>
          <a:xfrm>
            <a:off x="232950" y="375966"/>
            <a:ext cx="8437563" cy="699425"/>
          </a:xfrm>
        </p:spPr>
        <p:txBody>
          <a:bodyPr>
            <a:normAutofit/>
          </a:bodyPr>
          <a:lstStyle/>
          <a:p>
            <a:r>
              <a:rPr lang="en-GB" sz="3200"/>
              <a:t>“Good” recruitment process</a:t>
            </a:r>
          </a:p>
        </p:txBody>
      </p:sp>
      <p:sp>
        <p:nvSpPr>
          <p:cNvPr id="6" name="Footer Placeholder 4">
            <a:extLst>
              <a:ext uri="{FF2B5EF4-FFF2-40B4-BE49-F238E27FC236}">
                <a16:creationId xmlns:a16="http://schemas.microsoft.com/office/drawing/2014/main" id="{43293030-A046-38DA-E30A-F31DB9E66C15}"/>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330845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Lesson 01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a:t>Succession planning</a:t>
            </a:r>
          </a:p>
        </p:txBody>
      </p:sp>
    </p:spTree>
    <p:extLst>
      <p:ext uri="{BB962C8B-B14F-4D97-AF65-F5344CB8AC3E}">
        <p14:creationId xmlns:p14="http://schemas.microsoft.com/office/powerpoint/2010/main" val="325678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1A31A4-1502-4EC4-8D8D-26CCF26FC4F8}"/>
              </a:ext>
            </a:extLst>
          </p:cNvPr>
          <p:cNvSpPr>
            <a:spLocks noGrp="1"/>
          </p:cNvSpPr>
          <p:nvPr>
            <p:ph type="sldNum" sz="quarter" idx="11"/>
          </p:nvPr>
        </p:nvSpPr>
        <p:spPr/>
        <p:txBody>
          <a:bodyPr/>
          <a:lstStyle/>
          <a:p>
            <a:fld id="{DA2C159E-F13C-4A85-9A41-E7669D3E0D70}" type="slidenum">
              <a:rPr lang="en-GB" smtClean="0"/>
              <a:pPr/>
              <a:t>30</a:t>
            </a:fld>
            <a:endParaRPr lang="en-GB"/>
          </a:p>
        </p:txBody>
      </p:sp>
      <p:sp>
        <p:nvSpPr>
          <p:cNvPr id="2" name="Title 1">
            <a:extLst>
              <a:ext uri="{FF2B5EF4-FFF2-40B4-BE49-F238E27FC236}">
                <a16:creationId xmlns:a16="http://schemas.microsoft.com/office/drawing/2014/main" id="{F06E3875-E7A2-4D21-B70F-412D21425E8C}"/>
              </a:ext>
            </a:extLst>
          </p:cNvPr>
          <p:cNvSpPr>
            <a:spLocks noGrp="1"/>
          </p:cNvSpPr>
          <p:nvPr>
            <p:ph type="title"/>
          </p:nvPr>
        </p:nvSpPr>
        <p:spPr>
          <a:xfrm>
            <a:off x="232950" y="342349"/>
            <a:ext cx="8437563" cy="699425"/>
          </a:xfrm>
        </p:spPr>
        <p:txBody>
          <a:bodyPr>
            <a:normAutofit fontScale="90000"/>
          </a:bodyPr>
          <a:lstStyle/>
          <a:p>
            <a:pPr>
              <a:lnSpc>
                <a:spcPct val="100000"/>
              </a:lnSpc>
            </a:pPr>
            <a:r>
              <a:rPr lang="en-GB" sz="3200"/>
              <a:t>Protected characteristics in recruitment practices – Equality Act 2010</a:t>
            </a:r>
          </a:p>
        </p:txBody>
      </p:sp>
      <p:sp>
        <p:nvSpPr>
          <p:cNvPr id="3" name="Text Placeholder 2">
            <a:extLst>
              <a:ext uri="{FF2B5EF4-FFF2-40B4-BE49-F238E27FC236}">
                <a16:creationId xmlns:a16="http://schemas.microsoft.com/office/drawing/2014/main" id="{50B1D6CF-ABBC-9C7F-4112-EC417DA8F933}"/>
              </a:ext>
            </a:extLst>
          </p:cNvPr>
          <p:cNvSpPr>
            <a:spLocks noGrp="1"/>
          </p:cNvSpPr>
          <p:nvPr>
            <p:ph type="body" sz="quarter" idx="12"/>
          </p:nvPr>
        </p:nvSpPr>
        <p:spPr>
          <a:xfrm>
            <a:off x="234000" y="1419622"/>
            <a:ext cx="7667625" cy="3168352"/>
          </a:xfrm>
        </p:spPr>
        <p:txBody>
          <a:bodyPr/>
          <a:lstStyle/>
          <a:p>
            <a:pPr marL="342900" indent="-342900">
              <a:buFont typeface="Arial" panose="020B0604020202020204" pitchFamily="34" charset="0"/>
              <a:buChar char="•"/>
            </a:pPr>
            <a:r>
              <a:rPr lang="en-GB" sz="2400"/>
              <a:t>Age</a:t>
            </a:r>
          </a:p>
          <a:p>
            <a:pPr marL="342900" indent="-342900">
              <a:buFont typeface="Arial" panose="020B0604020202020204" pitchFamily="34" charset="0"/>
              <a:buChar char="•"/>
            </a:pPr>
            <a:r>
              <a:rPr lang="en-GB" sz="2400"/>
              <a:t>Disability</a:t>
            </a:r>
          </a:p>
          <a:p>
            <a:pPr marL="342900" indent="-342900">
              <a:buFont typeface="Arial" panose="020B0604020202020204" pitchFamily="34" charset="0"/>
              <a:buChar char="•"/>
            </a:pPr>
            <a:r>
              <a:rPr lang="en-GB" sz="2400"/>
              <a:t>Gender reassignment</a:t>
            </a:r>
          </a:p>
          <a:p>
            <a:pPr marL="342900" indent="-342900">
              <a:buFont typeface="Arial" panose="020B0604020202020204" pitchFamily="34" charset="0"/>
              <a:buChar char="•"/>
            </a:pPr>
            <a:r>
              <a:rPr lang="en-GB" sz="2400"/>
              <a:t>Marriage and civil partnership</a:t>
            </a:r>
          </a:p>
          <a:p>
            <a:pPr marL="342900" indent="-342900">
              <a:buFont typeface="Arial" panose="020B0604020202020204" pitchFamily="34" charset="0"/>
              <a:buChar char="•"/>
            </a:pPr>
            <a:r>
              <a:rPr lang="en-GB" sz="2400"/>
              <a:t>Pregnancy, maternity</a:t>
            </a:r>
          </a:p>
          <a:p>
            <a:pPr marL="342900" indent="-342900">
              <a:buFont typeface="Arial" panose="020B0604020202020204" pitchFamily="34" charset="0"/>
              <a:buChar char="•"/>
            </a:pPr>
            <a:r>
              <a:rPr lang="en-GB" sz="2400"/>
              <a:t>Race</a:t>
            </a:r>
          </a:p>
          <a:p>
            <a:pPr marL="342900" indent="-342900">
              <a:buFont typeface="Arial" panose="020B0604020202020204" pitchFamily="34" charset="0"/>
              <a:buChar char="•"/>
            </a:pPr>
            <a:r>
              <a:rPr lang="en-GB" sz="2400"/>
              <a:t>Religion or belief</a:t>
            </a:r>
          </a:p>
          <a:p>
            <a:pPr marL="342900" indent="-342900">
              <a:buFont typeface="Arial" panose="020B0604020202020204" pitchFamily="34" charset="0"/>
              <a:buChar char="•"/>
            </a:pPr>
            <a:r>
              <a:rPr lang="en-GB" sz="2400"/>
              <a:t>Sex</a:t>
            </a:r>
          </a:p>
          <a:p>
            <a:pPr marL="342900" indent="-342900">
              <a:buFont typeface="Arial" panose="020B0604020202020204" pitchFamily="34" charset="0"/>
              <a:buChar char="•"/>
            </a:pPr>
            <a:r>
              <a:rPr lang="en-GB" sz="2400"/>
              <a:t>Sexual orientation</a:t>
            </a:r>
          </a:p>
        </p:txBody>
      </p:sp>
      <p:sp>
        <p:nvSpPr>
          <p:cNvPr id="4" name="Footer Placeholder 3">
            <a:extLst>
              <a:ext uri="{FF2B5EF4-FFF2-40B4-BE49-F238E27FC236}">
                <a16:creationId xmlns:a16="http://schemas.microsoft.com/office/drawing/2014/main" id="{48748A17-CEBA-4531-B2D2-5A5447D22E9C}"/>
              </a:ext>
              <a:ext uri="{C183D7F6-B498-43B3-948B-1728B52AA6E4}">
                <adec:decorative xmlns:adec="http://schemas.microsoft.com/office/drawing/2017/decorative" val="0"/>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219283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D70EF3-F681-4B74-95C0-282E74F12C3F}"/>
              </a:ext>
            </a:extLst>
          </p:cNvPr>
          <p:cNvSpPr>
            <a:spLocks noGrp="1"/>
          </p:cNvSpPr>
          <p:nvPr>
            <p:ph type="sldNum" sz="quarter" idx="12"/>
          </p:nvPr>
        </p:nvSpPr>
        <p:spPr/>
        <p:txBody>
          <a:bodyPr/>
          <a:lstStyle/>
          <a:p>
            <a:fld id="{DA2C159E-F13C-4A85-9A41-E7669D3E0D70}" type="slidenum">
              <a:rPr lang="en-GB" smtClean="0"/>
              <a:pPr/>
              <a:t>31</a:t>
            </a:fld>
            <a:endParaRPr lang="en-GB"/>
          </a:p>
        </p:txBody>
      </p:sp>
      <p:sp>
        <p:nvSpPr>
          <p:cNvPr id="2" name="Title 1">
            <a:extLst>
              <a:ext uri="{FF2B5EF4-FFF2-40B4-BE49-F238E27FC236}">
                <a16:creationId xmlns:a16="http://schemas.microsoft.com/office/drawing/2014/main" id="{960F0FEC-A061-498F-9DA1-78D043233BD2}"/>
              </a:ext>
            </a:extLst>
          </p:cNvPr>
          <p:cNvSpPr>
            <a:spLocks noGrp="1"/>
          </p:cNvSpPr>
          <p:nvPr>
            <p:ph type="title"/>
          </p:nvPr>
        </p:nvSpPr>
        <p:spPr>
          <a:xfrm>
            <a:off x="232950" y="249900"/>
            <a:ext cx="8437563" cy="1169722"/>
          </a:xfrm>
        </p:spPr>
        <p:txBody>
          <a:bodyPr>
            <a:normAutofit/>
          </a:bodyPr>
          <a:lstStyle/>
          <a:p>
            <a:pPr>
              <a:lnSpc>
                <a:spcPct val="100000"/>
              </a:lnSpc>
            </a:pPr>
            <a:r>
              <a:rPr lang="en-GB" sz="3200"/>
              <a:t>Benefits of a structured recruitment process</a:t>
            </a:r>
          </a:p>
        </p:txBody>
      </p:sp>
      <p:sp>
        <p:nvSpPr>
          <p:cNvPr id="3" name="Text Placeholder 2">
            <a:extLst>
              <a:ext uri="{FF2B5EF4-FFF2-40B4-BE49-F238E27FC236}">
                <a16:creationId xmlns:a16="http://schemas.microsoft.com/office/drawing/2014/main" id="{2FD6CE89-9C79-4DEA-8A9D-09A2D0B600B3}"/>
              </a:ext>
            </a:extLst>
          </p:cNvPr>
          <p:cNvSpPr>
            <a:spLocks noGrp="1"/>
          </p:cNvSpPr>
          <p:nvPr>
            <p:ph type="body" sz="quarter" idx="13"/>
          </p:nvPr>
        </p:nvSpPr>
        <p:spPr>
          <a:xfrm>
            <a:off x="234000" y="1419622"/>
            <a:ext cx="8441688" cy="3168252"/>
          </a:xfrm>
        </p:spPr>
        <p:txBody>
          <a:bodyPr>
            <a:normAutofit/>
          </a:bodyPr>
          <a:lstStyle/>
          <a:p>
            <a:pPr>
              <a:lnSpc>
                <a:spcPct val="120000"/>
              </a:lnSpc>
            </a:pPr>
            <a:r>
              <a:rPr lang="en-GB" sz="2400" b="0">
                <a:solidFill>
                  <a:schemeClr val="tx1"/>
                </a:solidFill>
              </a:rPr>
              <a:t>Complete the table on the benefits of a structured recruitment process. </a:t>
            </a:r>
          </a:p>
        </p:txBody>
      </p:sp>
      <p:sp>
        <p:nvSpPr>
          <p:cNvPr id="6" name="Footer Placeholder 4">
            <a:extLst>
              <a:ext uri="{FF2B5EF4-FFF2-40B4-BE49-F238E27FC236}">
                <a16:creationId xmlns:a16="http://schemas.microsoft.com/office/drawing/2014/main" id="{9349ECFE-40F1-2DE0-6F44-A3B4A5F0FBC9}"/>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343245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79D38-4EEC-4280-AB72-155386B575A4}"/>
              </a:ext>
            </a:extLst>
          </p:cNvPr>
          <p:cNvSpPr>
            <a:spLocks noGrp="1"/>
          </p:cNvSpPr>
          <p:nvPr>
            <p:ph type="sldNum" sz="quarter" idx="11"/>
          </p:nvPr>
        </p:nvSpPr>
        <p:spPr/>
        <p:txBody>
          <a:bodyPr/>
          <a:lstStyle/>
          <a:p>
            <a:fld id="{DA2C159E-F13C-4A85-9A41-E7669D3E0D70}" type="slidenum">
              <a:rPr lang="en-GB" smtClean="0"/>
              <a:pPr/>
              <a:t>32</a:t>
            </a:fld>
            <a:endParaRPr lang="en-GB"/>
          </a:p>
        </p:txBody>
      </p:sp>
      <p:sp>
        <p:nvSpPr>
          <p:cNvPr id="3" name="Title 2">
            <a:extLst>
              <a:ext uri="{FF2B5EF4-FFF2-40B4-BE49-F238E27FC236}">
                <a16:creationId xmlns:a16="http://schemas.microsoft.com/office/drawing/2014/main" id="{196E41C7-6217-48AB-9503-F47909E28642}"/>
              </a:ext>
            </a:extLst>
          </p:cNvPr>
          <p:cNvSpPr>
            <a:spLocks noGrp="1"/>
          </p:cNvSpPr>
          <p:nvPr>
            <p:ph type="title"/>
          </p:nvPr>
        </p:nvSpPr>
        <p:spPr/>
        <p:txBody>
          <a:bodyPr>
            <a:normAutofit/>
          </a:bodyPr>
          <a:lstStyle/>
          <a:p>
            <a:pPr>
              <a:lnSpc>
                <a:spcPct val="100000"/>
              </a:lnSpc>
            </a:pPr>
            <a:r>
              <a:rPr lang="en-GB" sz="3200"/>
              <a:t>Key documentation required</a:t>
            </a:r>
          </a:p>
        </p:txBody>
      </p:sp>
      <p:sp>
        <p:nvSpPr>
          <p:cNvPr id="4" name="Text Placeholder 3">
            <a:extLst>
              <a:ext uri="{FF2B5EF4-FFF2-40B4-BE49-F238E27FC236}">
                <a16:creationId xmlns:a16="http://schemas.microsoft.com/office/drawing/2014/main" id="{216B9C10-FF19-4F34-ADFA-9625A53CEFA2}"/>
              </a:ext>
            </a:extLst>
          </p:cNvPr>
          <p:cNvSpPr>
            <a:spLocks noGrp="1"/>
          </p:cNvSpPr>
          <p:nvPr>
            <p:ph type="body" sz="quarter" idx="12"/>
          </p:nvPr>
        </p:nvSpPr>
        <p:spPr>
          <a:xfrm>
            <a:off x="234000" y="843558"/>
            <a:ext cx="8629013" cy="3744416"/>
          </a:xfrm>
        </p:spPr>
        <p:txBody>
          <a:bodyPr/>
          <a:lstStyle/>
          <a:p>
            <a:pPr>
              <a:lnSpc>
                <a:spcPct val="100000"/>
              </a:lnSpc>
            </a:pPr>
            <a:r>
              <a:rPr lang="en-GB" sz="2400" b="1"/>
              <a:t>Job description: </a:t>
            </a:r>
            <a:r>
              <a:rPr lang="en-GB" sz="2400"/>
              <a:t>Clearly outlines the responsibilities, required skills and experience, and company culture fit.</a:t>
            </a:r>
          </a:p>
          <a:p>
            <a:pPr>
              <a:lnSpc>
                <a:spcPct val="100000"/>
              </a:lnSpc>
            </a:pPr>
            <a:r>
              <a:rPr lang="en-GB" sz="2400" b="1"/>
              <a:t>Application form:</a:t>
            </a:r>
            <a:r>
              <a:rPr lang="en-GB" sz="2400"/>
              <a:t> Collects initial information about the candidate’s education, experience and skills.</a:t>
            </a:r>
          </a:p>
          <a:p>
            <a:pPr>
              <a:lnSpc>
                <a:spcPct val="100000"/>
              </a:lnSpc>
            </a:pPr>
            <a:r>
              <a:rPr lang="en-GB" sz="2400" b="1"/>
              <a:t>CV: </a:t>
            </a:r>
            <a:r>
              <a:rPr lang="en-GB" sz="2400"/>
              <a:t>Provides details of the candidate’s professional history and achievements.</a:t>
            </a:r>
          </a:p>
          <a:p>
            <a:pPr>
              <a:lnSpc>
                <a:spcPct val="100000"/>
              </a:lnSpc>
            </a:pPr>
            <a:r>
              <a:rPr lang="en-GB" sz="2400" b="1"/>
              <a:t>Cover letter:</a:t>
            </a:r>
            <a:r>
              <a:rPr lang="en-GB" sz="2400"/>
              <a:t> This is optional, but it allows candidates to showcase their interest and suitability for the role.</a:t>
            </a:r>
          </a:p>
          <a:p>
            <a:pPr>
              <a:lnSpc>
                <a:spcPct val="100000"/>
              </a:lnSpc>
            </a:pPr>
            <a:r>
              <a:rPr lang="en-GB" sz="2400" b="1"/>
              <a:t>Interview scorecard: </a:t>
            </a:r>
            <a:r>
              <a:rPr lang="en-GB" sz="2400"/>
              <a:t>Standardises candidate evaluation during interviews with defined criteria and rating scales.</a:t>
            </a:r>
          </a:p>
          <a:p>
            <a:endParaRPr lang="en-GB" sz="2400"/>
          </a:p>
          <a:p>
            <a:endParaRPr lang="en-GB" sz="1800"/>
          </a:p>
          <a:p>
            <a:endParaRPr lang="en-GB"/>
          </a:p>
        </p:txBody>
      </p:sp>
      <p:sp>
        <p:nvSpPr>
          <p:cNvPr id="6" name="Footer Placeholder 4">
            <a:extLst>
              <a:ext uri="{FF2B5EF4-FFF2-40B4-BE49-F238E27FC236}">
                <a16:creationId xmlns:a16="http://schemas.microsoft.com/office/drawing/2014/main" id="{5028F2AB-2A59-391F-4344-573B371C826F}"/>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029826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8EC590-207C-4E58-BD7E-B559FF4EF554}"/>
              </a:ext>
            </a:extLst>
          </p:cNvPr>
          <p:cNvSpPr>
            <a:spLocks noGrp="1"/>
          </p:cNvSpPr>
          <p:nvPr>
            <p:ph type="sldNum" sz="quarter" idx="11"/>
          </p:nvPr>
        </p:nvSpPr>
        <p:spPr/>
        <p:txBody>
          <a:bodyPr/>
          <a:lstStyle/>
          <a:p>
            <a:fld id="{DA2C159E-F13C-4A85-9A41-E7669D3E0D70}" type="slidenum">
              <a:rPr lang="en-GB" smtClean="0"/>
              <a:pPr/>
              <a:t>33</a:t>
            </a:fld>
            <a:endParaRPr lang="en-GB"/>
          </a:p>
        </p:txBody>
      </p:sp>
      <p:sp>
        <p:nvSpPr>
          <p:cNvPr id="3" name="Title 2">
            <a:extLst>
              <a:ext uri="{FF2B5EF4-FFF2-40B4-BE49-F238E27FC236}">
                <a16:creationId xmlns:a16="http://schemas.microsoft.com/office/drawing/2014/main" id="{C3000EBE-1231-46A8-9471-5C354BA8EF36}"/>
              </a:ext>
            </a:extLst>
          </p:cNvPr>
          <p:cNvSpPr>
            <a:spLocks noGrp="1"/>
          </p:cNvSpPr>
          <p:nvPr>
            <p:ph type="title"/>
          </p:nvPr>
        </p:nvSpPr>
        <p:spPr/>
        <p:txBody>
          <a:bodyPr>
            <a:normAutofit/>
          </a:bodyPr>
          <a:lstStyle/>
          <a:p>
            <a:r>
              <a:rPr lang="en-GB" sz="3200" err="1"/>
              <a:t>Kyndra</a:t>
            </a:r>
            <a:r>
              <a:rPr lang="en-GB" sz="3200"/>
              <a:t> job description</a:t>
            </a:r>
          </a:p>
        </p:txBody>
      </p:sp>
      <p:sp>
        <p:nvSpPr>
          <p:cNvPr id="4" name="Text Placeholder 3">
            <a:extLst>
              <a:ext uri="{FF2B5EF4-FFF2-40B4-BE49-F238E27FC236}">
                <a16:creationId xmlns:a16="http://schemas.microsoft.com/office/drawing/2014/main" id="{8936393E-64C3-4E5A-B3E6-67EE7EDAE1E4}"/>
              </a:ext>
            </a:extLst>
          </p:cNvPr>
          <p:cNvSpPr>
            <a:spLocks noGrp="1"/>
          </p:cNvSpPr>
          <p:nvPr>
            <p:ph type="body" sz="quarter" idx="12"/>
          </p:nvPr>
        </p:nvSpPr>
        <p:spPr/>
        <p:txBody>
          <a:bodyPr/>
          <a:lstStyle/>
          <a:p>
            <a:pPr>
              <a:lnSpc>
                <a:spcPct val="120000"/>
              </a:lnSpc>
            </a:pPr>
            <a:r>
              <a:rPr lang="en-GB" sz="2400"/>
              <a:t>Read the job description for </a:t>
            </a:r>
            <a:r>
              <a:rPr lang="en-GB" sz="2400" err="1"/>
              <a:t>Kyndra</a:t>
            </a:r>
            <a:r>
              <a:rPr lang="en-GB" sz="2400"/>
              <a:t>.</a:t>
            </a:r>
          </a:p>
          <a:p>
            <a:pPr>
              <a:lnSpc>
                <a:spcPct val="120000"/>
              </a:lnSpc>
            </a:pPr>
            <a:endParaRPr lang="en-GB" sz="2400"/>
          </a:p>
          <a:p>
            <a:pPr>
              <a:lnSpc>
                <a:spcPct val="120000"/>
              </a:lnSpc>
            </a:pPr>
            <a:r>
              <a:rPr lang="en-GB" sz="2400"/>
              <a:t>Compare the two application forms and make notes on the differences.</a:t>
            </a:r>
          </a:p>
          <a:p>
            <a:pPr>
              <a:lnSpc>
                <a:spcPct val="120000"/>
              </a:lnSpc>
            </a:pPr>
            <a:endParaRPr lang="en-GB" sz="2400"/>
          </a:p>
          <a:p>
            <a:pPr>
              <a:lnSpc>
                <a:spcPct val="120000"/>
              </a:lnSpc>
            </a:pPr>
            <a:r>
              <a:rPr lang="en-GB" sz="2400"/>
              <a:t>Be ready to discuss the differences and their importance. </a:t>
            </a:r>
          </a:p>
          <a:p>
            <a:r>
              <a:rPr lang="en-GB" sz="2400"/>
              <a:t> </a:t>
            </a:r>
          </a:p>
        </p:txBody>
      </p:sp>
      <p:sp>
        <p:nvSpPr>
          <p:cNvPr id="6" name="Footer Placeholder 4">
            <a:extLst>
              <a:ext uri="{FF2B5EF4-FFF2-40B4-BE49-F238E27FC236}">
                <a16:creationId xmlns:a16="http://schemas.microsoft.com/office/drawing/2014/main" id="{0A6A6E1B-A7EF-F2DB-CAF5-A4C82CBFE574}"/>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065518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0275B7-5520-458F-AB0F-F6E9F9E8FE41}"/>
              </a:ext>
            </a:extLst>
          </p:cNvPr>
          <p:cNvSpPr>
            <a:spLocks noGrp="1"/>
          </p:cNvSpPr>
          <p:nvPr>
            <p:ph type="sldNum" sz="quarter" idx="11"/>
          </p:nvPr>
        </p:nvSpPr>
        <p:spPr/>
        <p:txBody>
          <a:bodyPr/>
          <a:lstStyle/>
          <a:p>
            <a:fld id="{DA2C159E-F13C-4A85-9A41-E7669D3E0D70}" type="slidenum">
              <a:rPr lang="en-GB" smtClean="0"/>
              <a:pPr/>
              <a:t>34</a:t>
            </a:fld>
            <a:endParaRPr lang="en-GB"/>
          </a:p>
        </p:txBody>
      </p:sp>
      <p:sp>
        <p:nvSpPr>
          <p:cNvPr id="3" name="Title 2">
            <a:extLst>
              <a:ext uri="{FF2B5EF4-FFF2-40B4-BE49-F238E27FC236}">
                <a16:creationId xmlns:a16="http://schemas.microsoft.com/office/drawing/2014/main" id="{5E0DE958-0602-4F13-9F4A-DD5B866208C2}"/>
              </a:ext>
            </a:extLst>
          </p:cNvPr>
          <p:cNvSpPr>
            <a:spLocks noGrp="1"/>
          </p:cNvSpPr>
          <p:nvPr>
            <p:ph type="title"/>
          </p:nvPr>
        </p:nvSpPr>
        <p:spPr/>
        <p:txBody>
          <a:bodyPr>
            <a:normAutofit/>
          </a:bodyPr>
          <a:lstStyle/>
          <a:p>
            <a:r>
              <a:rPr lang="en-GB" sz="3200"/>
              <a:t>CVs</a:t>
            </a:r>
          </a:p>
        </p:txBody>
      </p:sp>
      <p:sp>
        <p:nvSpPr>
          <p:cNvPr id="4" name="Text Placeholder 3">
            <a:extLst>
              <a:ext uri="{FF2B5EF4-FFF2-40B4-BE49-F238E27FC236}">
                <a16:creationId xmlns:a16="http://schemas.microsoft.com/office/drawing/2014/main" id="{064BD122-4CC5-4D9D-98B4-48C092FFE76A}"/>
              </a:ext>
            </a:extLst>
          </p:cNvPr>
          <p:cNvSpPr>
            <a:spLocks noGrp="1"/>
          </p:cNvSpPr>
          <p:nvPr>
            <p:ph type="body" sz="quarter" idx="12"/>
          </p:nvPr>
        </p:nvSpPr>
        <p:spPr/>
        <p:txBody>
          <a:bodyPr/>
          <a:lstStyle/>
          <a:p>
            <a:pPr>
              <a:lnSpc>
                <a:spcPct val="120000"/>
              </a:lnSpc>
            </a:pPr>
            <a:r>
              <a:rPr lang="en-GB" sz="2400"/>
              <a:t>Highlight the differences between the two CVs. </a:t>
            </a:r>
          </a:p>
          <a:p>
            <a:pPr>
              <a:lnSpc>
                <a:spcPct val="120000"/>
              </a:lnSpc>
            </a:pPr>
            <a:endParaRPr lang="en-GB" sz="2400"/>
          </a:p>
          <a:p>
            <a:pPr>
              <a:lnSpc>
                <a:spcPct val="120000"/>
              </a:lnSpc>
            </a:pPr>
            <a:r>
              <a:rPr lang="en-GB" sz="2400"/>
              <a:t>Be ready to discuss the differences and the importance of them.</a:t>
            </a:r>
          </a:p>
          <a:p>
            <a:pPr>
              <a:lnSpc>
                <a:spcPct val="120000"/>
              </a:lnSpc>
            </a:pPr>
            <a:endParaRPr lang="en-GB" sz="2400"/>
          </a:p>
          <a:p>
            <a:pPr>
              <a:lnSpc>
                <a:spcPct val="120000"/>
              </a:lnSpc>
            </a:pPr>
            <a:r>
              <a:rPr lang="en-GB" sz="2400"/>
              <a:t>Why do some companies decide NOT to use CVs as part of the recruitment process?</a:t>
            </a:r>
          </a:p>
        </p:txBody>
      </p:sp>
      <p:sp>
        <p:nvSpPr>
          <p:cNvPr id="6" name="Footer Placeholder 4">
            <a:extLst>
              <a:ext uri="{FF2B5EF4-FFF2-40B4-BE49-F238E27FC236}">
                <a16:creationId xmlns:a16="http://schemas.microsoft.com/office/drawing/2014/main" id="{D7E5A09C-0B87-B2F9-6318-E57958FD4B47}"/>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314597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6F56A6-25B5-4FD0-BEE5-120D10581DE9}"/>
              </a:ext>
            </a:extLst>
          </p:cNvPr>
          <p:cNvSpPr>
            <a:spLocks noGrp="1"/>
          </p:cNvSpPr>
          <p:nvPr>
            <p:ph type="sldNum" sz="quarter" idx="11"/>
          </p:nvPr>
        </p:nvSpPr>
        <p:spPr/>
        <p:txBody>
          <a:bodyPr/>
          <a:lstStyle/>
          <a:p>
            <a:fld id="{DA2C159E-F13C-4A85-9A41-E7669D3E0D70}" type="slidenum">
              <a:rPr lang="en-GB" smtClean="0"/>
              <a:pPr/>
              <a:t>35</a:t>
            </a:fld>
            <a:endParaRPr lang="en-GB"/>
          </a:p>
        </p:txBody>
      </p:sp>
      <p:sp>
        <p:nvSpPr>
          <p:cNvPr id="3" name="Title 2">
            <a:extLst>
              <a:ext uri="{FF2B5EF4-FFF2-40B4-BE49-F238E27FC236}">
                <a16:creationId xmlns:a16="http://schemas.microsoft.com/office/drawing/2014/main" id="{955F1A36-43F9-4451-813B-1D37B4BC8D9D}"/>
              </a:ext>
            </a:extLst>
          </p:cNvPr>
          <p:cNvSpPr>
            <a:spLocks noGrp="1"/>
          </p:cNvSpPr>
          <p:nvPr>
            <p:ph type="title"/>
          </p:nvPr>
        </p:nvSpPr>
        <p:spPr/>
        <p:txBody>
          <a:bodyPr>
            <a:normAutofit/>
          </a:bodyPr>
          <a:lstStyle/>
          <a:p>
            <a:r>
              <a:rPr lang="en-GB" sz="3200"/>
              <a:t>Homework</a:t>
            </a:r>
          </a:p>
        </p:txBody>
      </p:sp>
      <p:sp>
        <p:nvSpPr>
          <p:cNvPr id="4" name="Text Placeholder 3">
            <a:extLst>
              <a:ext uri="{FF2B5EF4-FFF2-40B4-BE49-F238E27FC236}">
                <a16:creationId xmlns:a16="http://schemas.microsoft.com/office/drawing/2014/main" id="{6A7116F4-B210-4DD6-A196-5EB0896B33A2}"/>
              </a:ext>
            </a:extLst>
          </p:cNvPr>
          <p:cNvSpPr>
            <a:spLocks noGrp="1"/>
          </p:cNvSpPr>
          <p:nvPr>
            <p:ph type="body" sz="quarter" idx="12"/>
          </p:nvPr>
        </p:nvSpPr>
        <p:spPr/>
        <p:txBody>
          <a:bodyPr/>
          <a:lstStyle/>
          <a:p>
            <a:r>
              <a:rPr lang="en-GB" sz="2400"/>
              <a:t>Create your CV. </a:t>
            </a:r>
          </a:p>
        </p:txBody>
      </p:sp>
      <p:sp>
        <p:nvSpPr>
          <p:cNvPr id="6" name="Footer Placeholder 4">
            <a:extLst>
              <a:ext uri="{FF2B5EF4-FFF2-40B4-BE49-F238E27FC236}">
                <a16:creationId xmlns:a16="http://schemas.microsoft.com/office/drawing/2014/main" id="{EA27ECCB-D153-A506-DF95-79D204F55D1D}"/>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941252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Selection interview</a:t>
            </a:r>
          </a:p>
        </p:txBody>
      </p:sp>
    </p:spTree>
    <p:extLst>
      <p:ext uri="{BB962C8B-B14F-4D97-AF65-F5344CB8AC3E}">
        <p14:creationId xmlns:p14="http://schemas.microsoft.com/office/powerpoint/2010/main" val="782418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60FD4-AC85-4D67-A8DF-C668A8764B2F}"/>
              </a:ext>
            </a:extLst>
          </p:cNvPr>
          <p:cNvSpPr>
            <a:spLocks noGrp="1"/>
          </p:cNvSpPr>
          <p:nvPr>
            <p:ph type="sldNum" sz="quarter" idx="11"/>
          </p:nvPr>
        </p:nvSpPr>
        <p:spPr/>
        <p:txBody>
          <a:bodyPr/>
          <a:lstStyle/>
          <a:p>
            <a:fld id="{DA2C159E-F13C-4A85-9A41-E7669D3E0D70}" type="slidenum">
              <a:rPr lang="en-GB" smtClean="0"/>
              <a:pPr/>
              <a:t>37</a:t>
            </a:fld>
            <a:endParaRPr lang="en-GB"/>
          </a:p>
        </p:txBody>
      </p:sp>
      <p:sp>
        <p:nvSpPr>
          <p:cNvPr id="3" name="Title 2">
            <a:extLst>
              <a:ext uri="{FF2B5EF4-FFF2-40B4-BE49-F238E27FC236}">
                <a16:creationId xmlns:a16="http://schemas.microsoft.com/office/drawing/2014/main" id="{F05527A2-4E1A-4FDC-A854-9BFA4F2F41A4}"/>
              </a:ext>
            </a:extLst>
          </p:cNvPr>
          <p:cNvSpPr>
            <a:spLocks noGrp="1"/>
          </p:cNvSpPr>
          <p:nvPr>
            <p:ph type="title"/>
          </p:nvPr>
        </p:nvSpPr>
        <p:spPr/>
        <p:txBody>
          <a:bodyPr>
            <a:normAutofit/>
          </a:bodyPr>
          <a:lstStyle/>
          <a:p>
            <a:r>
              <a:rPr lang="en-GB" sz="3200"/>
              <a:t>Discussion</a:t>
            </a:r>
          </a:p>
        </p:txBody>
      </p:sp>
      <p:sp>
        <p:nvSpPr>
          <p:cNvPr id="4" name="Text Placeholder 3">
            <a:extLst>
              <a:ext uri="{FF2B5EF4-FFF2-40B4-BE49-F238E27FC236}">
                <a16:creationId xmlns:a16="http://schemas.microsoft.com/office/drawing/2014/main" id="{14142E66-3A9F-4B04-A904-843B16832BF7}"/>
              </a:ext>
            </a:extLst>
          </p:cNvPr>
          <p:cNvSpPr>
            <a:spLocks noGrp="1"/>
          </p:cNvSpPr>
          <p:nvPr>
            <p:ph type="body" sz="quarter" idx="12"/>
          </p:nvPr>
        </p:nvSpPr>
        <p:spPr/>
        <p:txBody>
          <a:bodyPr/>
          <a:lstStyle/>
          <a:p>
            <a:r>
              <a:rPr lang="en-GB" sz="2400"/>
              <a:t>What do you think makes a good CV?</a:t>
            </a:r>
          </a:p>
          <a:p>
            <a:endParaRPr lang="en-GB"/>
          </a:p>
        </p:txBody>
      </p:sp>
      <p:sp>
        <p:nvSpPr>
          <p:cNvPr id="6" name="Footer Placeholder 4">
            <a:extLst>
              <a:ext uri="{FF2B5EF4-FFF2-40B4-BE49-F238E27FC236}">
                <a16:creationId xmlns:a16="http://schemas.microsoft.com/office/drawing/2014/main" id="{62153B48-B347-2D88-66F7-CA5CE7714C35}"/>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90973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285BB-0137-4A12-8835-94BEF0216468}"/>
              </a:ext>
            </a:extLst>
          </p:cNvPr>
          <p:cNvSpPr>
            <a:spLocks noGrp="1"/>
          </p:cNvSpPr>
          <p:nvPr>
            <p:ph type="sldNum" sz="quarter" idx="11"/>
          </p:nvPr>
        </p:nvSpPr>
        <p:spPr/>
        <p:txBody>
          <a:bodyPr/>
          <a:lstStyle/>
          <a:p>
            <a:fld id="{DA2C159E-F13C-4A85-9A41-E7669D3E0D70}" type="slidenum">
              <a:rPr lang="en-GB" smtClean="0"/>
              <a:pPr/>
              <a:t>38</a:t>
            </a:fld>
            <a:endParaRPr lang="en-GB"/>
          </a:p>
        </p:txBody>
      </p:sp>
      <p:sp>
        <p:nvSpPr>
          <p:cNvPr id="3" name="Title 2">
            <a:extLst>
              <a:ext uri="{FF2B5EF4-FFF2-40B4-BE49-F238E27FC236}">
                <a16:creationId xmlns:a16="http://schemas.microsoft.com/office/drawing/2014/main" id="{0ACE8224-222C-4432-8D2C-2D1411D16E72}"/>
              </a:ext>
            </a:extLst>
          </p:cNvPr>
          <p:cNvSpPr>
            <a:spLocks noGrp="1"/>
          </p:cNvSpPr>
          <p:nvPr>
            <p:ph type="title"/>
          </p:nvPr>
        </p:nvSpPr>
        <p:spPr/>
        <p:txBody>
          <a:bodyPr>
            <a:normAutofit/>
          </a:bodyPr>
          <a:lstStyle/>
          <a:p>
            <a:r>
              <a:rPr lang="en-GB" sz="3200"/>
              <a:t>Peer marking</a:t>
            </a:r>
          </a:p>
        </p:txBody>
      </p:sp>
      <p:sp>
        <p:nvSpPr>
          <p:cNvPr id="4" name="Text Placeholder 3">
            <a:extLst>
              <a:ext uri="{FF2B5EF4-FFF2-40B4-BE49-F238E27FC236}">
                <a16:creationId xmlns:a16="http://schemas.microsoft.com/office/drawing/2014/main" id="{410D8A13-D9C0-4B2F-93E0-0BE4DB9275F3}"/>
              </a:ext>
            </a:extLst>
          </p:cNvPr>
          <p:cNvSpPr>
            <a:spLocks noGrp="1"/>
          </p:cNvSpPr>
          <p:nvPr>
            <p:ph type="body" sz="quarter" idx="12"/>
          </p:nvPr>
        </p:nvSpPr>
        <p:spPr/>
        <p:txBody>
          <a:bodyPr/>
          <a:lstStyle/>
          <a:p>
            <a:pPr>
              <a:lnSpc>
                <a:spcPct val="120000"/>
              </a:lnSpc>
            </a:pPr>
            <a:r>
              <a:rPr lang="en-GB" sz="2400"/>
              <a:t>Swap with the person next to you. </a:t>
            </a:r>
          </a:p>
          <a:p>
            <a:pPr>
              <a:lnSpc>
                <a:spcPct val="120000"/>
              </a:lnSpc>
            </a:pPr>
            <a:endParaRPr lang="en-GB" sz="2400"/>
          </a:p>
          <a:p>
            <a:pPr>
              <a:lnSpc>
                <a:spcPct val="120000"/>
              </a:lnSpc>
            </a:pPr>
            <a:r>
              <a:rPr lang="en-GB" sz="2400"/>
              <a:t>Use the CV marking template to give your peer a score. </a:t>
            </a:r>
          </a:p>
          <a:p>
            <a:pPr>
              <a:lnSpc>
                <a:spcPct val="120000"/>
              </a:lnSpc>
            </a:pPr>
            <a:endParaRPr lang="en-GB" sz="2400"/>
          </a:p>
          <a:p>
            <a:pPr>
              <a:lnSpc>
                <a:spcPct val="120000"/>
              </a:lnSpc>
            </a:pPr>
            <a:r>
              <a:rPr lang="en-GB" sz="2400"/>
              <a:t>Feed back to your peer.</a:t>
            </a:r>
          </a:p>
          <a:p>
            <a:endParaRPr lang="en-GB"/>
          </a:p>
        </p:txBody>
      </p:sp>
      <p:sp>
        <p:nvSpPr>
          <p:cNvPr id="6" name="Footer Placeholder 4">
            <a:extLst>
              <a:ext uri="{FF2B5EF4-FFF2-40B4-BE49-F238E27FC236}">
                <a16:creationId xmlns:a16="http://schemas.microsoft.com/office/drawing/2014/main" id="{BFFCD8AE-F638-0240-A7DD-97DF856C9D6C}"/>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075244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D6E854-EB20-4D57-A1DB-4AF779152125}"/>
              </a:ext>
            </a:extLst>
          </p:cNvPr>
          <p:cNvSpPr>
            <a:spLocks noGrp="1"/>
          </p:cNvSpPr>
          <p:nvPr>
            <p:ph type="sldNum" sz="quarter" idx="11"/>
          </p:nvPr>
        </p:nvSpPr>
        <p:spPr/>
        <p:txBody>
          <a:bodyPr/>
          <a:lstStyle/>
          <a:p>
            <a:fld id="{DA2C159E-F13C-4A85-9A41-E7669D3E0D70}" type="slidenum">
              <a:rPr lang="en-GB" smtClean="0"/>
              <a:pPr/>
              <a:t>39</a:t>
            </a:fld>
            <a:endParaRPr lang="en-GB"/>
          </a:p>
        </p:txBody>
      </p:sp>
      <p:sp>
        <p:nvSpPr>
          <p:cNvPr id="3" name="Title 2">
            <a:extLst>
              <a:ext uri="{FF2B5EF4-FFF2-40B4-BE49-F238E27FC236}">
                <a16:creationId xmlns:a16="http://schemas.microsoft.com/office/drawing/2014/main" id="{3D726684-5F1E-42AC-BE5B-7E5E3BC0ADB1}"/>
              </a:ext>
            </a:extLst>
          </p:cNvPr>
          <p:cNvSpPr>
            <a:spLocks noGrp="1"/>
          </p:cNvSpPr>
          <p:nvPr>
            <p:ph type="title"/>
          </p:nvPr>
        </p:nvSpPr>
        <p:spPr/>
        <p:txBody>
          <a:bodyPr>
            <a:normAutofit/>
          </a:bodyPr>
          <a:lstStyle/>
          <a:p>
            <a:r>
              <a:rPr lang="en-GB" sz="3200"/>
              <a:t>Selection process</a:t>
            </a:r>
          </a:p>
        </p:txBody>
      </p:sp>
      <p:sp>
        <p:nvSpPr>
          <p:cNvPr id="4" name="Text Placeholder 3">
            <a:extLst>
              <a:ext uri="{FF2B5EF4-FFF2-40B4-BE49-F238E27FC236}">
                <a16:creationId xmlns:a16="http://schemas.microsoft.com/office/drawing/2014/main" id="{8C8A8795-96C3-4D35-84FB-94FB3CB2B6BC}"/>
              </a:ext>
            </a:extLst>
          </p:cNvPr>
          <p:cNvSpPr>
            <a:spLocks noGrp="1"/>
          </p:cNvSpPr>
          <p:nvPr>
            <p:ph type="body" sz="quarter" idx="12"/>
          </p:nvPr>
        </p:nvSpPr>
        <p:spPr/>
        <p:txBody>
          <a:bodyPr/>
          <a:lstStyle/>
          <a:p>
            <a:pPr>
              <a:lnSpc>
                <a:spcPct val="120000"/>
              </a:lnSpc>
            </a:pPr>
            <a:r>
              <a:rPr lang="en-GB" sz="2400"/>
              <a:t>Interview questions.</a:t>
            </a:r>
          </a:p>
          <a:p>
            <a:pPr>
              <a:lnSpc>
                <a:spcPct val="120000"/>
              </a:lnSpc>
            </a:pPr>
            <a:endParaRPr lang="en-GB" sz="2400"/>
          </a:p>
          <a:p>
            <a:pPr>
              <a:lnSpc>
                <a:spcPct val="120000"/>
              </a:lnSpc>
            </a:pPr>
            <a:r>
              <a:rPr lang="en-GB" sz="2400"/>
              <a:t>Interview scoresheet.</a:t>
            </a:r>
          </a:p>
          <a:p>
            <a:pPr>
              <a:lnSpc>
                <a:spcPct val="120000"/>
              </a:lnSpc>
            </a:pPr>
            <a:endParaRPr lang="en-GB" sz="2400"/>
          </a:p>
          <a:p>
            <a:pPr>
              <a:lnSpc>
                <a:spcPct val="120000"/>
              </a:lnSpc>
            </a:pPr>
            <a:r>
              <a:rPr lang="en-GB" sz="2400"/>
              <a:t>Notify candidate if successful or not.</a:t>
            </a:r>
          </a:p>
          <a:p>
            <a:endParaRPr lang="en-GB"/>
          </a:p>
        </p:txBody>
      </p:sp>
      <p:sp>
        <p:nvSpPr>
          <p:cNvPr id="6" name="Footer Placeholder 4">
            <a:extLst>
              <a:ext uri="{FF2B5EF4-FFF2-40B4-BE49-F238E27FC236}">
                <a16:creationId xmlns:a16="http://schemas.microsoft.com/office/drawing/2014/main" id="{45B84A90-BF4F-7D97-A6EB-7C13B20B1F3C}"/>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37107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0336B-0B18-4635-968B-E616228A0F47}"/>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4</a:t>
            </a:fld>
            <a:endParaRPr lang="en-GB"/>
          </a:p>
        </p:txBody>
      </p:sp>
      <p:sp>
        <p:nvSpPr>
          <p:cNvPr id="3" name="Title 2">
            <a:extLst>
              <a:ext uri="{FF2B5EF4-FFF2-40B4-BE49-F238E27FC236}">
                <a16:creationId xmlns:a16="http://schemas.microsoft.com/office/drawing/2014/main" id="{EB4F15A5-9D0D-4151-BA36-C9AFD54CD9EF}"/>
              </a:ext>
            </a:extLst>
          </p:cNvPr>
          <p:cNvSpPr>
            <a:spLocks noGrp="1"/>
          </p:cNvSpPr>
          <p:nvPr>
            <p:ph type="title"/>
          </p:nvPr>
        </p:nvSpPr>
        <p:spPr/>
        <p:txBody>
          <a:bodyPr>
            <a:normAutofit/>
          </a:bodyPr>
          <a:lstStyle/>
          <a:p>
            <a:r>
              <a:rPr lang="en-GB" sz="3200"/>
              <a:t>Purpose of recruitment</a:t>
            </a:r>
          </a:p>
        </p:txBody>
      </p:sp>
      <p:sp>
        <p:nvSpPr>
          <p:cNvPr id="4" name="Text Placeholder 3">
            <a:extLst>
              <a:ext uri="{FF2B5EF4-FFF2-40B4-BE49-F238E27FC236}">
                <a16:creationId xmlns:a16="http://schemas.microsoft.com/office/drawing/2014/main" id="{9F02C297-7720-49E1-9696-5AEAC9EFFE79}"/>
              </a:ext>
            </a:extLst>
          </p:cNvPr>
          <p:cNvSpPr>
            <a:spLocks noGrp="1"/>
          </p:cNvSpPr>
          <p:nvPr>
            <p:ph type="body" sz="quarter" idx="12"/>
          </p:nvPr>
        </p:nvSpPr>
        <p:spPr/>
        <p:txBody>
          <a:bodyPr vert="horz" lIns="0" tIns="0" rIns="0" bIns="0" rtlCol="0" anchor="t">
            <a:noAutofit/>
          </a:bodyPr>
          <a:lstStyle/>
          <a:p>
            <a:pPr>
              <a:lnSpc>
                <a:spcPct val="120000"/>
              </a:lnSpc>
            </a:pPr>
            <a:r>
              <a:rPr lang="en-GB" sz="2400" b="1"/>
              <a:t>Recruitment definition: </a:t>
            </a:r>
            <a:r>
              <a:rPr lang="en-GB" sz="2400"/>
              <a:t>The process of actively seeking out, finding and hiring candidates for a specific position or job.</a:t>
            </a:r>
            <a:endParaRPr lang="en-GB" sz="2400">
              <a:cs typeface="Arial"/>
            </a:endParaRPr>
          </a:p>
          <a:p>
            <a:pPr>
              <a:lnSpc>
                <a:spcPct val="120000"/>
              </a:lnSpc>
            </a:pPr>
            <a:endParaRPr lang="en-GB" sz="2400">
              <a:cs typeface="Arial"/>
            </a:endParaRPr>
          </a:p>
          <a:p>
            <a:pPr>
              <a:lnSpc>
                <a:spcPct val="120000"/>
              </a:lnSpc>
            </a:pPr>
            <a:r>
              <a:rPr lang="en-GB" sz="2400" b="1"/>
              <a:t>Selection definition: </a:t>
            </a:r>
            <a:r>
              <a:rPr lang="en-GB" sz="2400"/>
              <a:t>The action or fact of carefully choosing someone or something as being the best or most suitable.</a:t>
            </a:r>
            <a:endParaRPr lang="en-GB" sz="2400">
              <a:cs typeface="Arial"/>
            </a:endParaRPr>
          </a:p>
        </p:txBody>
      </p:sp>
      <p:sp>
        <p:nvSpPr>
          <p:cNvPr id="7" name="Footer Placeholder 4">
            <a:extLst>
              <a:ext uri="{FF2B5EF4-FFF2-40B4-BE49-F238E27FC236}">
                <a16:creationId xmlns:a16="http://schemas.microsoft.com/office/drawing/2014/main" id="{25D4B002-C16E-E7BA-BD5F-9D3AA1D86C81}"/>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036000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B43AA-8E08-4F10-92C6-DAF77255B631}"/>
              </a:ext>
            </a:extLst>
          </p:cNvPr>
          <p:cNvSpPr>
            <a:spLocks noGrp="1"/>
          </p:cNvSpPr>
          <p:nvPr>
            <p:ph type="sldNum" sz="quarter" idx="11"/>
          </p:nvPr>
        </p:nvSpPr>
        <p:spPr/>
        <p:txBody>
          <a:bodyPr/>
          <a:lstStyle/>
          <a:p>
            <a:fld id="{DA2C159E-F13C-4A85-9A41-E7669D3E0D70}" type="slidenum">
              <a:rPr lang="en-GB" smtClean="0"/>
              <a:pPr/>
              <a:t>40</a:t>
            </a:fld>
            <a:endParaRPr lang="en-GB"/>
          </a:p>
        </p:txBody>
      </p:sp>
      <p:sp>
        <p:nvSpPr>
          <p:cNvPr id="3" name="Title 2">
            <a:extLst>
              <a:ext uri="{FF2B5EF4-FFF2-40B4-BE49-F238E27FC236}">
                <a16:creationId xmlns:a16="http://schemas.microsoft.com/office/drawing/2014/main" id="{8CA41FDB-1EFC-41A8-A4EA-DEE168BF0F8D}"/>
              </a:ext>
            </a:extLst>
          </p:cNvPr>
          <p:cNvSpPr>
            <a:spLocks noGrp="1"/>
          </p:cNvSpPr>
          <p:nvPr>
            <p:ph type="title"/>
          </p:nvPr>
        </p:nvSpPr>
        <p:spPr/>
        <p:txBody>
          <a:bodyPr>
            <a:normAutofit/>
          </a:bodyPr>
          <a:lstStyle/>
          <a:p>
            <a:r>
              <a:rPr lang="en-GB" sz="3200"/>
              <a:t>Video</a:t>
            </a:r>
          </a:p>
        </p:txBody>
      </p:sp>
      <p:sp>
        <p:nvSpPr>
          <p:cNvPr id="4" name="Text Placeholder 3">
            <a:extLst>
              <a:ext uri="{FF2B5EF4-FFF2-40B4-BE49-F238E27FC236}">
                <a16:creationId xmlns:a16="http://schemas.microsoft.com/office/drawing/2014/main" id="{4F9B6E3F-618B-4E80-A94C-04A70B0E1C16}"/>
              </a:ext>
            </a:extLst>
          </p:cNvPr>
          <p:cNvSpPr>
            <a:spLocks noGrp="1"/>
          </p:cNvSpPr>
          <p:nvPr>
            <p:ph type="body" sz="quarter" idx="12"/>
          </p:nvPr>
        </p:nvSpPr>
        <p:spPr/>
        <p:txBody>
          <a:bodyPr/>
          <a:lstStyle/>
          <a:p>
            <a:pPr>
              <a:lnSpc>
                <a:spcPct val="120000"/>
              </a:lnSpc>
            </a:pPr>
            <a:r>
              <a:rPr lang="en-GB" sz="2400" u="sng">
                <a:hlinkClick r:id="rId3"/>
              </a:rPr>
              <a:t>https://www.youtube.com/watch?v=-QXAG3AT1p0</a:t>
            </a:r>
            <a:endParaRPr lang="en-GB" sz="2400"/>
          </a:p>
          <a:p>
            <a:pPr>
              <a:lnSpc>
                <a:spcPct val="120000"/>
              </a:lnSpc>
            </a:pPr>
            <a:endParaRPr lang="en-GB" sz="2400"/>
          </a:p>
          <a:p>
            <a:pPr>
              <a:lnSpc>
                <a:spcPct val="120000"/>
              </a:lnSpc>
            </a:pPr>
            <a:r>
              <a:rPr lang="en-GB" sz="2400"/>
              <a:t>Make notes on the video.</a:t>
            </a:r>
          </a:p>
          <a:p>
            <a:pPr>
              <a:lnSpc>
                <a:spcPct val="120000"/>
              </a:lnSpc>
            </a:pPr>
            <a:endParaRPr lang="en-GB" sz="2400"/>
          </a:p>
          <a:p>
            <a:pPr>
              <a:lnSpc>
                <a:spcPct val="120000"/>
              </a:lnSpc>
            </a:pPr>
            <a:r>
              <a:rPr lang="en-GB" sz="2400"/>
              <a:t>Be prepared to discuss with the class.</a:t>
            </a:r>
          </a:p>
        </p:txBody>
      </p:sp>
      <p:sp>
        <p:nvSpPr>
          <p:cNvPr id="6" name="Footer Placeholder 4">
            <a:extLst>
              <a:ext uri="{FF2B5EF4-FFF2-40B4-BE49-F238E27FC236}">
                <a16:creationId xmlns:a16="http://schemas.microsoft.com/office/drawing/2014/main" id="{ECCC6913-A064-9919-F122-986984D50DBB}"/>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546776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A6C2B-F066-4753-9F42-841932CFC8EA}"/>
              </a:ext>
            </a:extLst>
          </p:cNvPr>
          <p:cNvSpPr>
            <a:spLocks noGrp="1"/>
          </p:cNvSpPr>
          <p:nvPr>
            <p:ph type="sldNum" sz="quarter" idx="11"/>
          </p:nvPr>
        </p:nvSpPr>
        <p:spPr/>
        <p:txBody>
          <a:bodyPr/>
          <a:lstStyle/>
          <a:p>
            <a:fld id="{DA2C159E-F13C-4A85-9A41-E7669D3E0D70}" type="slidenum">
              <a:rPr lang="en-GB" smtClean="0"/>
              <a:pPr/>
              <a:t>41</a:t>
            </a:fld>
            <a:endParaRPr lang="en-GB"/>
          </a:p>
        </p:txBody>
      </p:sp>
      <p:sp>
        <p:nvSpPr>
          <p:cNvPr id="3" name="Title 2">
            <a:extLst>
              <a:ext uri="{FF2B5EF4-FFF2-40B4-BE49-F238E27FC236}">
                <a16:creationId xmlns:a16="http://schemas.microsoft.com/office/drawing/2014/main" id="{7B917041-56E4-4DBC-AF87-A5C3D332DFFE}"/>
              </a:ext>
            </a:extLst>
          </p:cNvPr>
          <p:cNvSpPr>
            <a:spLocks noGrp="1"/>
          </p:cNvSpPr>
          <p:nvPr>
            <p:ph type="title"/>
          </p:nvPr>
        </p:nvSpPr>
        <p:spPr/>
        <p:txBody>
          <a:bodyPr>
            <a:normAutofit/>
          </a:bodyPr>
          <a:lstStyle/>
          <a:p>
            <a:r>
              <a:rPr lang="en-GB" sz="3200"/>
              <a:t>Group work</a:t>
            </a:r>
          </a:p>
        </p:txBody>
      </p:sp>
      <p:sp>
        <p:nvSpPr>
          <p:cNvPr id="4" name="Text Placeholder 3">
            <a:extLst>
              <a:ext uri="{FF2B5EF4-FFF2-40B4-BE49-F238E27FC236}">
                <a16:creationId xmlns:a16="http://schemas.microsoft.com/office/drawing/2014/main" id="{981D33CD-FA0A-41C1-B14E-2937FA84745E}"/>
              </a:ext>
            </a:extLst>
          </p:cNvPr>
          <p:cNvSpPr>
            <a:spLocks noGrp="1"/>
          </p:cNvSpPr>
          <p:nvPr>
            <p:ph type="body" sz="quarter" idx="12"/>
          </p:nvPr>
        </p:nvSpPr>
        <p:spPr/>
        <p:txBody>
          <a:bodyPr/>
          <a:lstStyle/>
          <a:p>
            <a:pPr>
              <a:lnSpc>
                <a:spcPct val="120000"/>
              </a:lnSpc>
            </a:pPr>
            <a:r>
              <a:rPr lang="en-GB" sz="2400"/>
              <a:t>Create questions and a scoresheet for the interview using digital software. </a:t>
            </a:r>
          </a:p>
          <a:p>
            <a:pPr>
              <a:lnSpc>
                <a:spcPct val="120000"/>
              </a:lnSpc>
            </a:pPr>
            <a:endParaRPr lang="en-GB" sz="2400"/>
          </a:p>
          <a:p>
            <a:pPr>
              <a:lnSpc>
                <a:spcPct val="120000"/>
              </a:lnSpc>
            </a:pPr>
            <a:r>
              <a:rPr lang="en-GB" sz="2400"/>
              <a:t>Conduct interviews, using your questions and scoresheet.</a:t>
            </a:r>
          </a:p>
          <a:p>
            <a:pPr>
              <a:lnSpc>
                <a:spcPct val="120000"/>
              </a:lnSpc>
            </a:pPr>
            <a:endParaRPr lang="en-GB" sz="2400"/>
          </a:p>
          <a:p>
            <a:pPr>
              <a:lnSpc>
                <a:spcPct val="120000"/>
              </a:lnSpc>
            </a:pPr>
            <a:r>
              <a:rPr lang="en-GB" sz="2400"/>
              <a:t>Select a candidate. Give a justification for your choice.</a:t>
            </a:r>
          </a:p>
          <a:p>
            <a:endParaRPr lang="en-GB"/>
          </a:p>
        </p:txBody>
      </p:sp>
      <p:sp>
        <p:nvSpPr>
          <p:cNvPr id="6" name="Footer Placeholder 4">
            <a:extLst>
              <a:ext uri="{FF2B5EF4-FFF2-40B4-BE49-F238E27FC236}">
                <a16:creationId xmlns:a16="http://schemas.microsoft.com/office/drawing/2014/main" id="{A0200787-5623-D688-BA1A-C59272DA6B8C}"/>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72607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8D2240-064E-4DA7-9984-97B90130B92A}"/>
              </a:ext>
            </a:extLst>
          </p:cNvPr>
          <p:cNvSpPr>
            <a:spLocks noGrp="1"/>
          </p:cNvSpPr>
          <p:nvPr>
            <p:ph type="sldNum" sz="quarter" idx="11"/>
          </p:nvPr>
        </p:nvSpPr>
        <p:spPr/>
        <p:txBody>
          <a:bodyPr/>
          <a:lstStyle/>
          <a:p>
            <a:fld id="{DA2C159E-F13C-4A85-9A41-E7669D3E0D70}" type="slidenum">
              <a:rPr lang="en-GB" smtClean="0"/>
              <a:pPr/>
              <a:t>42</a:t>
            </a:fld>
            <a:endParaRPr lang="en-GB"/>
          </a:p>
        </p:txBody>
      </p:sp>
      <p:sp>
        <p:nvSpPr>
          <p:cNvPr id="3" name="Title 2">
            <a:extLst>
              <a:ext uri="{FF2B5EF4-FFF2-40B4-BE49-F238E27FC236}">
                <a16:creationId xmlns:a16="http://schemas.microsoft.com/office/drawing/2014/main" id="{8DEAEF2A-B375-46FE-9C03-44BEF0090DEE}"/>
              </a:ext>
            </a:extLst>
          </p:cNvPr>
          <p:cNvSpPr>
            <a:spLocks noGrp="1"/>
          </p:cNvSpPr>
          <p:nvPr>
            <p:ph type="title"/>
          </p:nvPr>
        </p:nvSpPr>
        <p:spPr/>
        <p:txBody>
          <a:bodyPr>
            <a:normAutofit/>
          </a:bodyPr>
          <a:lstStyle/>
          <a:p>
            <a:r>
              <a:rPr lang="en-GB" sz="3200"/>
              <a:t>Review the process</a:t>
            </a:r>
          </a:p>
        </p:txBody>
      </p:sp>
      <p:sp>
        <p:nvSpPr>
          <p:cNvPr id="4" name="Text Placeholder 3">
            <a:extLst>
              <a:ext uri="{FF2B5EF4-FFF2-40B4-BE49-F238E27FC236}">
                <a16:creationId xmlns:a16="http://schemas.microsoft.com/office/drawing/2014/main" id="{AF92D14C-284B-4759-88B9-D33389D4B892}"/>
              </a:ext>
            </a:extLst>
          </p:cNvPr>
          <p:cNvSpPr>
            <a:spLocks noGrp="1"/>
          </p:cNvSpPr>
          <p:nvPr>
            <p:ph type="body" sz="quarter" idx="12"/>
          </p:nvPr>
        </p:nvSpPr>
        <p:spPr/>
        <p:txBody>
          <a:bodyPr/>
          <a:lstStyle/>
          <a:p>
            <a:endParaRPr lang="en-GB" sz="2800"/>
          </a:p>
          <a:p>
            <a:r>
              <a:rPr lang="en-GB" sz="2400"/>
              <a:t>Write a reflection on the process you have followed.</a:t>
            </a:r>
          </a:p>
        </p:txBody>
      </p:sp>
      <p:sp>
        <p:nvSpPr>
          <p:cNvPr id="6" name="Footer Placeholder 4">
            <a:extLst>
              <a:ext uri="{FF2B5EF4-FFF2-40B4-BE49-F238E27FC236}">
                <a16:creationId xmlns:a16="http://schemas.microsoft.com/office/drawing/2014/main" id="{A830B73A-5CBE-0C35-0EB7-75817A353F4A}"/>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905829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011684-A50E-858F-B393-702FFBC779A3}"/>
              </a:ext>
            </a:extLst>
          </p:cNvPr>
          <p:cNvSpPr>
            <a:spLocks noGrp="1"/>
          </p:cNvSpPr>
          <p:nvPr>
            <p:ph type="sldNum" sz="quarter" idx="11"/>
          </p:nvPr>
        </p:nvSpPr>
        <p:spPr/>
        <p:txBody>
          <a:bodyPr/>
          <a:lstStyle/>
          <a:p>
            <a:fld id="{DA2C159E-F13C-4A85-9A41-E7669D3E0D70}" type="slidenum">
              <a:rPr lang="en-GB" smtClean="0"/>
              <a:pPr/>
              <a:t>43</a:t>
            </a:fld>
            <a:endParaRPr lang="en-GB"/>
          </a:p>
        </p:txBody>
      </p:sp>
      <p:sp>
        <p:nvSpPr>
          <p:cNvPr id="3" name="Title 2">
            <a:extLst>
              <a:ext uri="{FF2B5EF4-FFF2-40B4-BE49-F238E27FC236}">
                <a16:creationId xmlns:a16="http://schemas.microsoft.com/office/drawing/2014/main" id="{F67DD732-5C62-6EDD-90DE-90903B082477}"/>
              </a:ext>
            </a:extLst>
          </p:cNvPr>
          <p:cNvSpPr>
            <a:spLocks noGrp="1"/>
          </p:cNvSpPr>
          <p:nvPr>
            <p:ph type="title"/>
          </p:nvPr>
        </p:nvSpPr>
        <p:spPr/>
        <p:txBody>
          <a:bodyPr>
            <a:normAutofit/>
          </a:bodyPr>
          <a:lstStyle/>
          <a:p>
            <a:r>
              <a:rPr lang="en-GB" sz="3200"/>
              <a:t>Homework</a:t>
            </a:r>
          </a:p>
        </p:txBody>
      </p:sp>
      <p:sp>
        <p:nvSpPr>
          <p:cNvPr id="4" name="Text Placeholder 3">
            <a:extLst>
              <a:ext uri="{FF2B5EF4-FFF2-40B4-BE49-F238E27FC236}">
                <a16:creationId xmlns:a16="http://schemas.microsoft.com/office/drawing/2014/main" id="{93DB1945-CACB-F9CC-7EF1-707B967FA62A}"/>
              </a:ext>
            </a:extLst>
          </p:cNvPr>
          <p:cNvSpPr>
            <a:spLocks noGrp="1"/>
          </p:cNvSpPr>
          <p:nvPr>
            <p:ph type="body" sz="quarter" idx="12"/>
          </p:nvPr>
        </p:nvSpPr>
        <p:spPr/>
        <p:txBody>
          <a:bodyPr/>
          <a:lstStyle/>
          <a:p>
            <a:pPr>
              <a:lnSpc>
                <a:spcPct val="120000"/>
              </a:lnSpc>
            </a:pPr>
            <a:r>
              <a:rPr lang="en-GB" sz="2400"/>
              <a:t>Complete the following activities:</a:t>
            </a:r>
          </a:p>
          <a:p>
            <a:pPr>
              <a:lnSpc>
                <a:spcPct val="120000"/>
              </a:lnSpc>
            </a:pPr>
            <a:endParaRPr lang="en-GB" sz="2400"/>
          </a:p>
          <a:p>
            <a:pPr marL="457200" indent="-457200">
              <a:lnSpc>
                <a:spcPct val="120000"/>
              </a:lnSpc>
              <a:buFont typeface="Arial" panose="020B0604020202020204" pitchFamily="34" charset="0"/>
              <a:buChar char="•"/>
            </a:pPr>
            <a:r>
              <a:rPr lang="en-GB" sz="2400"/>
              <a:t>Management styles homework</a:t>
            </a:r>
          </a:p>
          <a:p>
            <a:pPr marL="457200" indent="-457200">
              <a:lnSpc>
                <a:spcPct val="120000"/>
              </a:lnSpc>
              <a:buFont typeface="Arial" panose="020B0604020202020204" pitchFamily="34" charset="0"/>
              <a:buChar char="•"/>
            </a:pPr>
            <a:r>
              <a:rPr lang="en-GB" sz="2400"/>
              <a:t>Leadership styles homework</a:t>
            </a:r>
          </a:p>
          <a:p>
            <a:pPr marL="457200" indent="-457200">
              <a:lnSpc>
                <a:spcPct val="120000"/>
              </a:lnSpc>
              <a:buFont typeface="Arial" panose="020B0604020202020204" pitchFamily="34" charset="0"/>
              <a:buChar char="•"/>
            </a:pPr>
            <a:r>
              <a:rPr lang="en-GB" sz="2400"/>
              <a:t>Work environments homework</a:t>
            </a:r>
          </a:p>
        </p:txBody>
      </p:sp>
      <p:sp>
        <p:nvSpPr>
          <p:cNvPr id="6" name="Footer Placeholder 4">
            <a:extLst>
              <a:ext uri="{FF2B5EF4-FFF2-40B4-BE49-F238E27FC236}">
                <a16:creationId xmlns:a16="http://schemas.microsoft.com/office/drawing/2014/main" id="{8795167E-CAB7-2BA3-5AA8-AF43AE2CA8C6}"/>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961937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Ways of working</a:t>
            </a:r>
          </a:p>
        </p:txBody>
      </p:sp>
    </p:spTree>
    <p:extLst>
      <p:ext uri="{BB962C8B-B14F-4D97-AF65-F5344CB8AC3E}">
        <p14:creationId xmlns:p14="http://schemas.microsoft.com/office/powerpoint/2010/main" val="2509085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4F66A-659B-C582-9C54-2B454FF7E43F}"/>
              </a:ext>
            </a:extLst>
          </p:cNvPr>
          <p:cNvSpPr>
            <a:spLocks noGrp="1"/>
          </p:cNvSpPr>
          <p:nvPr>
            <p:ph type="sldNum" sz="quarter" idx="11"/>
          </p:nvPr>
        </p:nvSpPr>
        <p:spPr/>
        <p:txBody>
          <a:bodyPr/>
          <a:lstStyle/>
          <a:p>
            <a:fld id="{DA2C159E-F13C-4A85-9A41-E7669D3E0D70}" type="slidenum">
              <a:rPr lang="en-GB" smtClean="0"/>
              <a:pPr/>
              <a:t>45</a:t>
            </a:fld>
            <a:endParaRPr lang="en-GB"/>
          </a:p>
        </p:txBody>
      </p:sp>
      <p:sp>
        <p:nvSpPr>
          <p:cNvPr id="3" name="Title 2">
            <a:extLst>
              <a:ext uri="{FF2B5EF4-FFF2-40B4-BE49-F238E27FC236}">
                <a16:creationId xmlns:a16="http://schemas.microsoft.com/office/drawing/2014/main" id="{1C78DF39-4A23-3599-B61F-C13ABB379894}"/>
              </a:ext>
            </a:extLst>
          </p:cNvPr>
          <p:cNvSpPr>
            <a:spLocks noGrp="1"/>
          </p:cNvSpPr>
          <p:nvPr>
            <p:ph type="title"/>
          </p:nvPr>
        </p:nvSpPr>
        <p:spPr/>
        <p:txBody>
          <a:bodyPr>
            <a:normAutofit/>
          </a:bodyPr>
          <a:lstStyle/>
          <a:p>
            <a:r>
              <a:rPr lang="en-GB" sz="3200"/>
              <a:t>Introduction</a:t>
            </a:r>
          </a:p>
        </p:txBody>
      </p:sp>
      <p:sp>
        <p:nvSpPr>
          <p:cNvPr id="4" name="Text Placeholder 3">
            <a:extLst>
              <a:ext uri="{FF2B5EF4-FFF2-40B4-BE49-F238E27FC236}">
                <a16:creationId xmlns:a16="http://schemas.microsoft.com/office/drawing/2014/main" id="{6D6BEC9A-CB61-54F5-2473-A302A6968B19}"/>
              </a:ext>
            </a:extLst>
          </p:cNvPr>
          <p:cNvSpPr>
            <a:spLocks noGrp="1"/>
          </p:cNvSpPr>
          <p:nvPr>
            <p:ph type="body" sz="quarter" idx="12"/>
          </p:nvPr>
        </p:nvSpPr>
        <p:spPr>
          <a:xfrm>
            <a:off x="243375" y="699542"/>
            <a:ext cx="7667625" cy="3672995"/>
          </a:xfrm>
        </p:spPr>
        <p:txBody>
          <a:bodyPr/>
          <a:lstStyle/>
          <a:p>
            <a:pPr>
              <a:lnSpc>
                <a:spcPct val="100000"/>
              </a:lnSpc>
            </a:pPr>
            <a:r>
              <a:rPr lang="en-GB" sz="2400"/>
              <a:t>Homework</a:t>
            </a:r>
          </a:p>
          <a:p>
            <a:pPr marL="457200" indent="-457200">
              <a:lnSpc>
                <a:spcPct val="100000"/>
              </a:lnSpc>
              <a:buFont typeface="Arial" panose="020B0604020202020204" pitchFamily="34" charset="0"/>
              <a:buChar char="•"/>
            </a:pPr>
            <a:r>
              <a:rPr lang="en-GB" sz="2400"/>
              <a:t>Leadership styles</a:t>
            </a:r>
          </a:p>
          <a:p>
            <a:pPr marL="457200" indent="-457200">
              <a:lnSpc>
                <a:spcPct val="100000"/>
              </a:lnSpc>
              <a:buFont typeface="Arial" panose="020B0604020202020204" pitchFamily="34" charset="0"/>
              <a:buChar char="•"/>
            </a:pPr>
            <a:r>
              <a:rPr lang="en-GB" sz="2400"/>
              <a:t>Management styles</a:t>
            </a:r>
          </a:p>
          <a:p>
            <a:pPr marL="457200" indent="-457200">
              <a:lnSpc>
                <a:spcPct val="100000"/>
              </a:lnSpc>
              <a:buFont typeface="Arial" panose="020B0604020202020204" pitchFamily="34" charset="0"/>
              <a:buChar char="•"/>
            </a:pPr>
            <a:r>
              <a:rPr lang="en-GB" sz="2400"/>
              <a:t>Working environments</a:t>
            </a:r>
          </a:p>
          <a:p>
            <a:pPr marL="457200" indent="-457200">
              <a:lnSpc>
                <a:spcPct val="100000"/>
              </a:lnSpc>
              <a:buFont typeface="Arial" panose="020B0604020202020204" pitchFamily="34" charset="0"/>
              <a:buChar char="•"/>
            </a:pPr>
            <a:endParaRPr lang="en-GB" sz="2400"/>
          </a:p>
          <a:p>
            <a:pPr>
              <a:lnSpc>
                <a:spcPct val="100000"/>
              </a:lnSpc>
            </a:pPr>
            <a:r>
              <a:rPr lang="en-GB" sz="2400"/>
              <a:t>Pass your completed homework to a peer. Review the homework you have been given against the handouts. Annotate the homework with any comments.</a:t>
            </a:r>
          </a:p>
          <a:p>
            <a:pPr>
              <a:lnSpc>
                <a:spcPct val="100000"/>
              </a:lnSpc>
            </a:pPr>
            <a:endParaRPr lang="en-GB" sz="2400"/>
          </a:p>
          <a:p>
            <a:pPr>
              <a:lnSpc>
                <a:spcPct val="100000"/>
              </a:lnSpc>
            </a:pPr>
            <a:r>
              <a:rPr lang="en-GB" sz="2400"/>
              <a:t>Highlight one learning point.</a:t>
            </a:r>
          </a:p>
        </p:txBody>
      </p:sp>
      <p:sp>
        <p:nvSpPr>
          <p:cNvPr id="6" name="Footer Placeholder 4">
            <a:extLst>
              <a:ext uri="{FF2B5EF4-FFF2-40B4-BE49-F238E27FC236}">
                <a16:creationId xmlns:a16="http://schemas.microsoft.com/office/drawing/2014/main" id="{9304EC73-1B9C-4447-2AEB-EC1628E1D511}"/>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11486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4C52B-0240-49A3-989B-D126D527F483}"/>
              </a:ext>
            </a:extLst>
          </p:cNvPr>
          <p:cNvSpPr>
            <a:spLocks noGrp="1"/>
          </p:cNvSpPr>
          <p:nvPr>
            <p:ph type="sldNum" sz="quarter" idx="11"/>
          </p:nvPr>
        </p:nvSpPr>
        <p:spPr/>
        <p:txBody>
          <a:bodyPr/>
          <a:lstStyle/>
          <a:p>
            <a:fld id="{DA2C159E-F13C-4A85-9A41-E7669D3E0D70}" type="slidenum">
              <a:rPr lang="en-GB" smtClean="0"/>
              <a:pPr/>
              <a:t>46</a:t>
            </a:fld>
            <a:endParaRPr lang="en-GB"/>
          </a:p>
        </p:txBody>
      </p:sp>
      <p:sp>
        <p:nvSpPr>
          <p:cNvPr id="3" name="Title 2">
            <a:extLst>
              <a:ext uri="{FF2B5EF4-FFF2-40B4-BE49-F238E27FC236}">
                <a16:creationId xmlns:a16="http://schemas.microsoft.com/office/drawing/2014/main" id="{31245196-0D76-4F78-AD9C-2D1542F6352A}"/>
              </a:ext>
            </a:extLst>
          </p:cNvPr>
          <p:cNvSpPr>
            <a:spLocks noGrp="1"/>
          </p:cNvSpPr>
          <p:nvPr>
            <p:ph type="title"/>
          </p:nvPr>
        </p:nvSpPr>
        <p:spPr>
          <a:xfrm>
            <a:off x="232950" y="291922"/>
            <a:ext cx="8437563" cy="699425"/>
          </a:xfrm>
        </p:spPr>
        <p:txBody>
          <a:bodyPr>
            <a:normAutofit/>
          </a:bodyPr>
          <a:lstStyle/>
          <a:p>
            <a:r>
              <a:rPr lang="en-GB" sz="3200"/>
              <a:t>Quantitative analysis</a:t>
            </a:r>
          </a:p>
        </p:txBody>
      </p:sp>
      <p:sp>
        <p:nvSpPr>
          <p:cNvPr id="4" name="Text Placeholder 3">
            <a:extLst>
              <a:ext uri="{FF2B5EF4-FFF2-40B4-BE49-F238E27FC236}">
                <a16:creationId xmlns:a16="http://schemas.microsoft.com/office/drawing/2014/main" id="{1A083B7A-77F3-4A05-B484-44E7F163EB8B}"/>
              </a:ext>
            </a:extLst>
          </p:cNvPr>
          <p:cNvSpPr>
            <a:spLocks noGrp="1"/>
          </p:cNvSpPr>
          <p:nvPr>
            <p:ph type="body" sz="quarter" idx="12"/>
          </p:nvPr>
        </p:nvSpPr>
        <p:spPr/>
        <p:txBody>
          <a:bodyPr/>
          <a:lstStyle/>
          <a:p>
            <a:pPr>
              <a:lnSpc>
                <a:spcPct val="100000"/>
              </a:lnSpc>
            </a:pPr>
            <a:r>
              <a:rPr lang="en-GB" sz="2400"/>
              <a:t>Quantitative analysis means using numbers and data to understand and solve problems. </a:t>
            </a:r>
          </a:p>
          <a:p>
            <a:pPr>
              <a:lnSpc>
                <a:spcPct val="100000"/>
              </a:lnSpc>
            </a:pPr>
            <a:endParaRPr lang="en-GB" sz="2400"/>
          </a:p>
          <a:p>
            <a:pPr>
              <a:lnSpc>
                <a:spcPct val="100000"/>
              </a:lnSpc>
            </a:pPr>
            <a:r>
              <a:rPr lang="en-GB" sz="2400"/>
              <a:t>For example, say you want to find out how many students in your school prefer pizza over burgers. You could survey 100 students and count how many choose pizza and how many choose burgers. </a:t>
            </a:r>
          </a:p>
          <a:p>
            <a:pPr>
              <a:lnSpc>
                <a:spcPct val="100000"/>
              </a:lnSpc>
            </a:pPr>
            <a:endParaRPr lang="en-GB" sz="2400"/>
          </a:p>
          <a:p>
            <a:pPr>
              <a:lnSpc>
                <a:spcPct val="100000"/>
              </a:lnSpc>
            </a:pPr>
            <a:r>
              <a:rPr lang="en-GB" sz="2400"/>
              <a:t>That is quantitative analysis.</a:t>
            </a:r>
          </a:p>
        </p:txBody>
      </p:sp>
      <p:sp>
        <p:nvSpPr>
          <p:cNvPr id="6" name="Footer Placeholder 4">
            <a:extLst>
              <a:ext uri="{FF2B5EF4-FFF2-40B4-BE49-F238E27FC236}">
                <a16:creationId xmlns:a16="http://schemas.microsoft.com/office/drawing/2014/main" id="{D0FDB8C0-A558-C135-398D-C63C9125F695}"/>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58539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FDE81-D1B2-4AFD-A5A6-D827E26403DB}"/>
              </a:ext>
            </a:extLst>
          </p:cNvPr>
          <p:cNvSpPr>
            <a:spLocks noGrp="1"/>
          </p:cNvSpPr>
          <p:nvPr>
            <p:ph type="sldNum" sz="quarter" idx="11"/>
          </p:nvPr>
        </p:nvSpPr>
        <p:spPr/>
        <p:txBody>
          <a:bodyPr/>
          <a:lstStyle/>
          <a:p>
            <a:fld id="{DA2C159E-F13C-4A85-9A41-E7669D3E0D70}" type="slidenum">
              <a:rPr lang="en-GB" smtClean="0"/>
              <a:pPr/>
              <a:t>47</a:t>
            </a:fld>
            <a:endParaRPr lang="en-GB"/>
          </a:p>
        </p:txBody>
      </p:sp>
      <p:sp>
        <p:nvSpPr>
          <p:cNvPr id="3" name="Title 2">
            <a:extLst>
              <a:ext uri="{FF2B5EF4-FFF2-40B4-BE49-F238E27FC236}">
                <a16:creationId xmlns:a16="http://schemas.microsoft.com/office/drawing/2014/main" id="{F9AC247C-FB8E-4C46-A2A7-14CB7542A153}"/>
              </a:ext>
            </a:extLst>
          </p:cNvPr>
          <p:cNvSpPr>
            <a:spLocks noGrp="1"/>
          </p:cNvSpPr>
          <p:nvPr>
            <p:ph type="title"/>
          </p:nvPr>
        </p:nvSpPr>
        <p:spPr/>
        <p:txBody>
          <a:bodyPr>
            <a:normAutofit/>
          </a:bodyPr>
          <a:lstStyle/>
          <a:p>
            <a:r>
              <a:rPr lang="en-GB" sz="3200"/>
              <a:t>Qualitative analysis</a:t>
            </a:r>
          </a:p>
        </p:txBody>
      </p:sp>
      <p:sp>
        <p:nvSpPr>
          <p:cNvPr id="4" name="Text Placeholder 3">
            <a:extLst>
              <a:ext uri="{FF2B5EF4-FFF2-40B4-BE49-F238E27FC236}">
                <a16:creationId xmlns:a16="http://schemas.microsoft.com/office/drawing/2014/main" id="{D3730D96-9D2F-47E9-8BFB-A7F0055DED75}"/>
              </a:ext>
            </a:extLst>
          </p:cNvPr>
          <p:cNvSpPr>
            <a:spLocks noGrp="1"/>
          </p:cNvSpPr>
          <p:nvPr>
            <p:ph type="body" sz="quarter" idx="12"/>
          </p:nvPr>
        </p:nvSpPr>
        <p:spPr>
          <a:xfrm>
            <a:off x="234000" y="949325"/>
            <a:ext cx="8677050" cy="3638649"/>
          </a:xfrm>
        </p:spPr>
        <p:txBody>
          <a:bodyPr/>
          <a:lstStyle/>
          <a:p>
            <a:pPr>
              <a:lnSpc>
                <a:spcPct val="100000"/>
              </a:lnSpc>
            </a:pPr>
            <a:r>
              <a:rPr lang="en-GB" sz="2400"/>
              <a:t>Qualitative analysis involves examining non-numerical data to understand characteristics, behaviours or experiences. It focuses on exploring and interpreting meanings, patterns and themes in the data. </a:t>
            </a:r>
          </a:p>
          <a:p>
            <a:pPr>
              <a:lnSpc>
                <a:spcPct val="100000"/>
              </a:lnSpc>
            </a:pPr>
            <a:endParaRPr lang="en-GB" sz="2400"/>
          </a:p>
          <a:p>
            <a:pPr>
              <a:lnSpc>
                <a:spcPct val="100000"/>
              </a:lnSpc>
            </a:pPr>
            <a:r>
              <a:rPr lang="en-GB" sz="2400"/>
              <a:t>For example, in a study about students’ experiences with online learning, qualitative analysis might involve analysing interview transcripts to identify common themes such as challenges with technology, engagement in virtual discussions or preferences for certain teaching methods.</a:t>
            </a:r>
            <a:endParaRPr lang="en-GB"/>
          </a:p>
        </p:txBody>
      </p:sp>
      <p:sp>
        <p:nvSpPr>
          <p:cNvPr id="6" name="Footer Placeholder 4">
            <a:extLst>
              <a:ext uri="{FF2B5EF4-FFF2-40B4-BE49-F238E27FC236}">
                <a16:creationId xmlns:a16="http://schemas.microsoft.com/office/drawing/2014/main" id="{BAB66F04-E144-5005-ABD9-F467DF673E3F}"/>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822923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E339A1-C763-4894-95DE-32ABFC5A2AAF}"/>
              </a:ext>
            </a:extLst>
          </p:cNvPr>
          <p:cNvSpPr>
            <a:spLocks noGrp="1"/>
          </p:cNvSpPr>
          <p:nvPr>
            <p:ph type="sldNum" sz="quarter" idx="12"/>
          </p:nvPr>
        </p:nvSpPr>
        <p:spPr/>
        <p:txBody>
          <a:bodyPr/>
          <a:lstStyle/>
          <a:p>
            <a:fld id="{DA2C159E-F13C-4A85-9A41-E7669D3E0D70}" type="slidenum">
              <a:rPr lang="en-GB" smtClean="0"/>
              <a:pPr/>
              <a:t>48</a:t>
            </a:fld>
            <a:endParaRPr lang="en-GB"/>
          </a:p>
        </p:txBody>
      </p:sp>
      <p:sp>
        <p:nvSpPr>
          <p:cNvPr id="2" name="Title 1">
            <a:extLst>
              <a:ext uri="{FF2B5EF4-FFF2-40B4-BE49-F238E27FC236}">
                <a16:creationId xmlns:a16="http://schemas.microsoft.com/office/drawing/2014/main" id="{D117CAC6-B7FF-4800-96CA-F17EC41BAC6F}"/>
              </a:ext>
            </a:extLst>
          </p:cNvPr>
          <p:cNvSpPr>
            <a:spLocks noGrp="1"/>
          </p:cNvSpPr>
          <p:nvPr>
            <p:ph type="title"/>
          </p:nvPr>
        </p:nvSpPr>
        <p:spPr/>
        <p:txBody>
          <a:bodyPr>
            <a:normAutofit/>
          </a:bodyPr>
          <a:lstStyle/>
          <a:p>
            <a:r>
              <a:rPr lang="en-GB" sz="3200"/>
              <a:t>Types of questions</a:t>
            </a:r>
          </a:p>
        </p:txBody>
      </p:sp>
      <p:sp>
        <p:nvSpPr>
          <p:cNvPr id="3" name="Text Placeholder 2">
            <a:extLst>
              <a:ext uri="{FF2B5EF4-FFF2-40B4-BE49-F238E27FC236}">
                <a16:creationId xmlns:a16="http://schemas.microsoft.com/office/drawing/2014/main" id="{5CD2A584-09F2-482B-9CA1-102475F178A5}"/>
              </a:ext>
            </a:extLst>
          </p:cNvPr>
          <p:cNvSpPr>
            <a:spLocks noGrp="1"/>
          </p:cNvSpPr>
          <p:nvPr>
            <p:ph type="body" sz="quarter" idx="13"/>
          </p:nvPr>
        </p:nvSpPr>
        <p:spPr>
          <a:xfrm>
            <a:off x="232950" y="949325"/>
            <a:ext cx="8442738" cy="3638550"/>
          </a:xfrm>
        </p:spPr>
        <p:txBody>
          <a:bodyPr>
            <a:normAutofit/>
          </a:bodyPr>
          <a:lstStyle/>
          <a:p>
            <a:pPr marL="457200" indent="-457200">
              <a:lnSpc>
                <a:spcPct val="120000"/>
              </a:lnSpc>
              <a:buFont typeface="Arial" panose="020B0604020202020204" pitchFamily="34" charset="0"/>
              <a:buChar char="•"/>
            </a:pPr>
            <a:r>
              <a:rPr lang="en-GB" sz="2400" b="0">
                <a:solidFill>
                  <a:schemeClr val="tx1"/>
                </a:solidFill>
              </a:rPr>
              <a:t>Closed questions</a:t>
            </a:r>
          </a:p>
          <a:p>
            <a:pPr marL="457200" indent="-457200">
              <a:lnSpc>
                <a:spcPct val="120000"/>
              </a:lnSpc>
              <a:buFont typeface="Arial" panose="020B0604020202020204" pitchFamily="34" charset="0"/>
              <a:buChar char="•"/>
            </a:pPr>
            <a:r>
              <a:rPr lang="en-GB" sz="2400" b="0">
                <a:solidFill>
                  <a:schemeClr val="tx1"/>
                </a:solidFill>
              </a:rPr>
              <a:t>Open questions </a:t>
            </a:r>
          </a:p>
          <a:p>
            <a:pPr marL="457200" indent="-457200">
              <a:lnSpc>
                <a:spcPct val="120000"/>
              </a:lnSpc>
              <a:buFont typeface="Arial" panose="020B0604020202020204" pitchFamily="34" charset="0"/>
              <a:buChar char="•"/>
            </a:pPr>
            <a:r>
              <a:rPr lang="en-GB" sz="2400" b="0">
                <a:solidFill>
                  <a:schemeClr val="tx1"/>
                </a:solidFill>
              </a:rPr>
              <a:t>Leading questions </a:t>
            </a:r>
          </a:p>
          <a:p>
            <a:pPr marL="457200" indent="-457200">
              <a:lnSpc>
                <a:spcPct val="120000"/>
              </a:lnSpc>
              <a:buFont typeface="Arial" panose="020B0604020202020204" pitchFamily="34" charset="0"/>
              <a:buChar char="•"/>
            </a:pPr>
            <a:r>
              <a:rPr lang="en-GB" sz="2400" b="0">
                <a:solidFill>
                  <a:schemeClr val="tx1"/>
                </a:solidFill>
              </a:rPr>
              <a:t>Recall and process questions</a:t>
            </a:r>
          </a:p>
          <a:p>
            <a:pPr marL="457200" indent="-457200">
              <a:lnSpc>
                <a:spcPct val="120000"/>
              </a:lnSpc>
              <a:buFont typeface="Arial" panose="020B0604020202020204" pitchFamily="34" charset="0"/>
              <a:buChar char="•"/>
            </a:pPr>
            <a:r>
              <a:rPr lang="en-GB" sz="2400" b="0">
                <a:solidFill>
                  <a:schemeClr val="tx1"/>
                </a:solidFill>
              </a:rPr>
              <a:t>Rhetorical questions </a:t>
            </a:r>
          </a:p>
          <a:p>
            <a:pPr marL="457200" indent="-457200">
              <a:lnSpc>
                <a:spcPct val="120000"/>
              </a:lnSpc>
              <a:buFont typeface="Arial" panose="020B0604020202020204" pitchFamily="34" charset="0"/>
              <a:buChar char="•"/>
            </a:pPr>
            <a:r>
              <a:rPr lang="en-GB" sz="2400" b="0">
                <a:solidFill>
                  <a:schemeClr val="tx1"/>
                </a:solidFill>
              </a:rPr>
              <a:t>Divergent questions</a:t>
            </a:r>
          </a:p>
          <a:p>
            <a:pPr marL="457200" indent="-457200">
              <a:lnSpc>
                <a:spcPct val="120000"/>
              </a:lnSpc>
              <a:buFont typeface="Arial" panose="020B0604020202020204" pitchFamily="34" charset="0"/>
              <a:buChar char="•"/>
            </a:pPr>
            <a:r>
              <a:rPr lang="en-GB" sz="2400" b="0">
                <a:solidFill>
                  <a:schemeClr val="tx1"/>
                </a:solidFill>
              </a:rPr>
              <a:t>Probing questions</a:t>
            </a:r>
          </a:p>
          <a:p>
            <a:endParaRPr lang="en-GB"/>
          </a:p>
        </p:txBody>
      </p:sp>
      <p:sp>
        <p:nvSpPr>
          <p:cNvPr id="6" name="Footer Placeholder 4">
            <a:extLst>
              <a:ext uri="{FF2B5EF4-FFF2-40B4-BE49-F238E27FC236}">
                <a16:creationId xmlns:a16="http://schemas.microsoft.com/office/drawing/2014/main" id="{ED227927-EC2C-16B3-A588-78A353C1B639}"/>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101720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FD1AEB-BF98-4BE5-9DE8-E9BC01993D90}"/>
              </a:ext>
            </a:extLst>
          </p:cNvPr>
          <p:cNvSpPr>
            <a:spLocks noGrp="1"/>
          </p:cNvSpPr>
          <p:nvPr>
            <p:ph type="sldNum" sz="quarter" idx="11"/>
          </p:nvPr>
        </p:nvSpPr>
        <p:spPr/>
        <p:txBody>
          <a:bodyPr/>
          <a:lstStyle/>
          <a:p>
            <a:fld id="{DA2C159E-F13C-4A85-9A41-E7669D3E0D70}" type="slidenum">
              <a:rPr lang="en-GB" smtClean="0"/>
              <a:pPr/>
              <a:t>49</a:t>
            </a:fld>
            <a:endParaRPr lang="en-GB"/>
          </a:p>
        </p:txBody>
      </p:sp>
      <p:sp>
        <p:nvSpPr>
          <p:cNvPr id="3" name="Title 2">
            <a:extLst>
              <a:ext uri="{FF2B5EF4-FFF2-40B4-BE49-F238E27FC236}">
                <a16:creationId xmlns:a16="http://schemas.microsoft.com/office/drawing/2014/main" id="{C7380FDE-167E-4398-B032-843DC857623B}"/>
              </a:ext>
            </a:extLst>
          </p:cNvPr>
          <p:cNvSpPr>
            <a:spLocks noGrp="1"/>
          </p:cNvSpPr>
          <p:nvPr>
            <p:ph type="title"/>
          </p:nvPr>
        </p:nvSpPr>
        <p:spPr/>
        <p:txBody>
          <a:bodyPr>
            <a:normAutofit/>
          </a:bodyPr>
          <a:lstStyle/>
          <a:p>
            <a:r>
              <a:rPr lang="en-GB" sz="3200"/>
              <a:t>Definition</a:t>
            </a:r>
          </a:p>
        </p:txBody>
      </p:sp>
      <p:sp>
        <p:nvSpPr>
          <p:cNvPr id="4" name="Text Placeholder 3">
            <a:extLst>
              <a:ext uri="{FF2B5EF4-FFF2-40B4-BE49-F238E27FC236}">
                <a16:creationId xmlns:a16="http://schemas.microsoft.com/office/drawing/2014/main" id="{60FBCD46-9490-447E-972E-359F61EED80A}"/>
              </a:ext>
            </a:extLst>
          </p:cNvPr>
          <p:cNvSpPr>
            <a:spLocks noGrp="1"/>
          </p:cNvSpPr>
          <p:nvPr>
            <p:ph type="body" sz="quarter" idx="12"/>
          </p:nvPr>
        </p:nvSpPr>
        <p:spPr>
          <a:xfrm>
            <a:off x="218142" y="770963"/>
            <a:ext cx="7667625" cy="3601574"/>
          </a:xfrm>
        </p:spPr>
        <p:txBody>
          <a:bodyPr/>
          <a:lstStyle/>
          <a:p>
            <a:pPr algn="just">
              <a:lnSpc>
                <a:spcPct val="100000"/>
              </a:lnSpc>
            </a:pPr>
            <a:r>
              <a:rPr lang="en-GB" sz="2400"/>
              <a:t>Managers are often required to be leaders, as the two functions go hand in hand.</a:t>
            </a:r>
          </a:p>
          <a:p>
            <a:pPr algn="just">
              <a:lnSpc>
                <a:spcPct val="100000"/>
              </a:lnSpc>
            </a:pPr>
            <a:endParaRPr lang="en-GB" sz="2400"/>
          </a:p>
          <a:p>
            <a:pPr algn="just">
              <a:lnSpc>
                <a:spcPct val="100000"/>
              </a:lnSpc>
            </a:pPr>
            <a:r>
              <a:rPr lang="en-GB" sz="2400"/>
              <a:t>But in the business world, there is a distinction between being a manager and being a leader.</a:t>
            </a:r>
          </a:p>
          <a:p>
            <a:pPr>
              <a:lnSpc>
                <a:spcPct val="100000"/>
              </a:lnSpc>
            </a:pPr>
            <a:endParaRPr lang="en-GB" sz="2400"/>
          </a:p>
          <a:p>
            <a:pPr>
              <a:lnSpc>
                <a:spcPct val="100000"/>
              </a:lnSpc>
            </a:pPr>
            <a:r>
              <a:rPr lang="en-GB" sz="2400" b="1"/>
              <a:t>Manager: </a:t>
            </a:r>
            <a:r>
              <a:rPr lang="en-GB" sz="2400"/>
              <a:t>A person responsible for controlling or ordering an organisation or group of staff.</a:t>
            </a:r>
          </a:p>
          <a:p>
            <a:pPr>
              <a:lnSpc>
                <a:spcPct val="100000"/>
              </a:lnSpc>
            </a:pPr>
            <a:endParaRPr lang="en-GB" sz="2400"/>
          </a:p>
          <a:p>
            <a:pPr>
              <a:lnSpc>
                <a:spcPct val="100000"/>
              </a:lnSpc>
            </a:pPr>
            <a:r>
              <a:rPr lang="en-GB" sz="2400" b="1"/>
              <a:t>Leader: </a:t>
            </a:r>
            <a:r>
              <a:rPr lang="en-GB" sz="2400"/>
              <a:t>Someone who inspires passion and motivation in followers.</a:t>
            </a:r>
          </a:p>
        </p:txBody>
      </p:sp>
      <p:sp>
        <p:nvSpPr>
          <p:cNvPr id="6" name="Footer Placeholder 4">
            <a:extLst>
              <a:ext uri="{FF2B5EF4-FFF2-40B4-BE49-F238E27FC236}">
                <a16:creationId xmlns:a16="http://schemas.microsoft.com/office/drawing/2014/main" id="{CFA34A7E-B373-2BF8-FE55-30606FEA42B2}"/>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67017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8DACFE-7533-4E0F-894A-539E23B55C43}"/>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5</a:t>
            </a:fld>
            <a:endParaRPr lang="en-GB"/>
          </a:p>
        </p:txBody>
      </p:sp>
      <p:sp>
        <p:nvSpPr>
          <p:cNvPr id="3" name="Title 2">
            <a:extLst>
              <a:ext uri="{FF2B5EF4-FFF2-40B4-BE49-F238E27FC236}">
                <a16:creationId xmlns:a16="http://schemas.microsoft.com/office/drawing/2014/main" id="{688AD6CD-66D0-42A5-940D-8A1068786339}"/>
              </a:ext>
            </a:extLst>
          </p:cNvPr>
          <p:cNvSpPr>
            <a:spLocks noGrp="1"/>
          </p:cNvSpPr>
          <p:nvPr>
            <p:ph type="title"/>
          </p:nvPr>
        </p:nvSpPr>
        <p:spPr/>
        <p:txBody>
          <a:bodyPr>
            <a:normAutofit/>
          </a:bodyPr>
          <a:lstStyle/>
          <a:p>
            <a:r>
              <a:rPr lang="en-GB" sz="3200"/>
              <a:t>Recruitment process factors </a:t>
            </a:r>
          </a:p>
        </p:txBody>
      </p:sp>
      <p:graphicFrame>
        <p:nvGraphicFramePr>
          <p:cNvPr id="4" name="Table 3">
            <a:extLst>
              <a:ext uri="{FF2B5EF4-FFF2-40B4-BE49-F238E27FC236}">
                <a16:creationId xmlns:a16="http://schemas.microsoft.com/office/drawing/2014/main" id="{9DAB603B-EBC0-2740-55BB-973D3F301F9D}"/>
              </a:ext>
            </a:extLst>
          </p:cNvPr>
          <p:cNvGraphicFramePr>
            <a:graphicFrameLocks noGrp="1"/>
          </p:cNvGraphicFramePr>
          <p:nvPr>
            <p:extLst>
              <p:ext uri="{D42A27DB-BD31-4B8C-83A1-F6EECF244321}">
                <p14:modId xmlns:p14="http://schemas.microsoft.com/office/powerpoint/2010/main" val="27427658"/>
              </p:ext>
            </p:extLst>
          </p:nvPr>
        </p:nvGraphicFramePr>
        <p:xfrm>
          <a:off x="512788" y="1125400"/>
          <a:ext cx="8118424" cy="3390566"/>
        </p:xfrm>
        <a:graphic>
          <a:graphicData uri="http://schemas.openxmlformats.org/drawingml/2006/table">
            <a:tbl>
              <a:tblPr firstRow="1" bandRow="1">
                <a:tableStyleId>{5C22544A-7EE6-4342-B048-85BDC9FD1C3A}</a:tableStyleId>
              </a:tblPr>
              <a:tblGrid>
                <a:gridCol w="4059212">
                  <a:extLst>
                    <a:ext uri="{9D8B030D-6E8A-4147-A177-3AD203B41FA5}">
                      <a16:colId xmlns:a16="http://schemas.microsoft.com/office/drawing/2014/main" val="2425244068"/>
                    </a:ext>
                  </a:extLst>
                </a:gridCol>
                <a:gridCol w="4059212">
                  <a:extLst>
                    <a:ext uri="{9D8B030D-6E8A-4147-A177-3AD203B41FA5}">
                      <a16:colId xmlns:a16="http://schemas.microsoft.com/office/drawing/2014/main" val="743612058"/>
                    </a:ext>
                  </a:extLst>
                </a:gridCol>
              </a:tblGrid>
              <a:tr h="3390566">
                <a:tc>
                  <a:txBody>
                    <a:bodyPr/>
                    <a:lstStyle/>
                    <a:p>
                      <a:pPr marL="342900" indent="-342900">
                        <a:lnSpc>
                          <a:spcPct val="120000"/>
                        </a:lnSpc>
                        <a:spcAft>
                          <a:spcPts val="0"/>
                        </a:spcAft>
                        <a:buFont typeface="Arial" panose="020B0604020202020204" pitchFamily="34" charset="0"/>
                        <a:buChar char="•"/>
                      </a:pPr>
                      <a:r>
                        <a:rPr lang="en-GB" sz="2000" b="0">
                          <a:solidFill>
                            <a:schemeClr val="tx1"/>
                          </a:solidFill>
                          <a:latin typeface="Arial"/>
                        </a:rPr>
                        <a:t>Job requirements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Recruitment channels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Diversity and inclusion</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Legal compliance</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Company culture fit</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Interview process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Background checks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Candidate experience</a:t>
                      </a:r>
                      <a:endParaRPr lang="en-GB" sz="2000" b="0">
                        <a:solidFill>
                          <a:schemeClr val="tx1"/>
                        </a:solidFill>
                        <a:latin typeface="Arial"/>
                        <a:ea typeface="Calibri"/>
                        <a:cs typeface="Times New Roman"/>
                      </a:endParaRPr>
                    </a:p>
                  </a:txBody>
                  <a:tcPr marL="5496" marR="5496" marT="5496" marB="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nSpc>
                          <a:spcPct val="120000"/>
                        </a:lnSpc>
                        <a:spcAft>
                          <a:spcPts val="0"/>
                        </a:spcAft>
                        <a:buFont typeface="Arial" panose="020B0604020202020204" pitchFamily="34" charset="0"/>
                        <a:buChar char="•"/>
                      </a:pPr>
                      <a:r>
                        <a:rPr lang="en-GB" sz="2000" b="0">
                          <a:solidFill>
                            <a:schemeClr val="tx1"/>
                          </a:solidFill>
                          <a:latin typeface="Arial"/>
                        </a:rPr>
                        <a:t>Cost considerations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Internal resources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Time constraints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Salary and benefits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Employee referrals</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Succession planning</a:t>
                      </a:r>
                    </a:p>
                    <a:p>
                      <a:pPr marL="342900" indent="-342900">
                        <a:lnSpc>
                          <a:spcPct val="120000"/>
                        </a:lnSpc>
                        <a:spcAft>
                          <a:spcPts val="0"/>
                        </a:spcAft>
                        <a:buFont typeface="Arial" panose="020B0604020202020204" pitchFamily="34" charset="0"/>
                        <a:buChar char="•"/>
                      </a:pPr>
                      <a:r>
                        <a:rPr lang="en-GB" sz="2000" b="0">
                          <a:solidFill>
                            <a:schemeClr val="tx1"/>
                          </a:solidFill>
                          <a:latin typeface="Arial"/>
                        </a:rPr>
                        <a:t>Onboarding process</a:t>
                      </a:r>
                      <a:endParaRPr lang="en-GB" sz="2000" b="0">
                        <a:solidFill>
                          <a:schemeClr val="tx1"/>
                        </a:solidFill>
                        <a:latin typeface="Arial"/>
                        <a:ea typeface="Calibri"/>
                        <a:cs typeface="Times New Roman"/>
                      </a:endParaRPr>
                    </a:p>
                  </a:txBody>
                  <a:tcPr marL="5496" marR="5496" marT="5496" marB="54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199254"/>
                  </a:ext>
                </a:extLst>
              </a:tr>
            </a:tbl>
          </a:graphicData>
        </a:graphic>
      </p:graphicFrame>
      <p:sp>
        <p:nvSpPr>
          <p:cNvPr id="6" name="Footer Placeholder 4">
            <a:extLst>
              <a:ext uri="{FF2B5EF4-FFF2-40B4-BE49-F238E27FC236}">
                <a16:creationId xmlns:a16="http://schemas.microsoft.com/office/drawing/2014/main" id="{A712D30E-27E7-710C-06BD-E29DAD2CBF2B}"/>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526051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6681"/>
            <a:ext cx="7921792" cy="634869"/>
          </a:xfrm>
        </p:spPr>
        <p:txBody>
          <a:bodyPr>
            <a:normAutofit/>
          </a:bodyPr>
          <a:lstStyle/>
          <a:p>
            <a:r>
              <a:rPr lang="en-GB" sz="3200" b="1"/>
              <a:t>Managers vs leaders</a:t>
            </a:r>
          </a:p>
        </p:txBody>
      </p:sp>
      <p:sp>
        <p:nvSpPr>
          <p:cNvPr id="7" name="TextBox 6"/>
          <p:cNvSpPr txBox="1"/>
          <p:nvPr/>
        </p:nvSpPr>
        <p:spPr>
          <a:xfrm>
            <a:off x="527093" y="1055514"/>
            <a:ext cx="8496943" cy="2308324"/>
          </a:xfrm>
          <a:prstGeom prst="rect">
            <a:avLst/>
          </a:prstGeom>
          <a:noFill/>
        </p:spPr>
        <p:txBody>
          <a:bodyPr wrap="square" rtlCol="0">
            <a:spAutoFit/>
          </a:bodyPr>
          <a:lstStyle/>
          <a:p>
            <a:r>
              <a:rPr lang="en-GB" sz="2400"/>
              <a:t>Match these tasks and responsibilities to the leader or manager column</a:t>
            </a:r>
            <a:r>
              <a:rPr lang="en-GB" sz="2400">
                <a:solidFill>
                  <a:srgbClr val="002060"/>
                </a:solidFill>
              </a:rPr>
              <a:t>:</a:t>
            </a:r>
          </a:p>
          <a:p>
            <a:endParaRPr lang="en-GB" sz="2400">
              <a:solidFill>
                <a:srgbClr val="002060"/>
              </a:solidFill>
            </a:endParaRPr>
          </a:p>
          <a:p>
            <a:r>
              <a:rPr lang="en-GB" sz="2400"/>
              <a:t>planning; envisioning; influencing stakeholders; controlling; monitoring; inspiring; delegating; organising; energising; coordinating; determining the route to achieving success.</a:t>
            </a:r>
          </a:p>
        </p:txBody>
      </p:sp>
      <p:sp>
        <p:nvSpPr>
          <p:cNvPr id="3" name="Text Placeholder 2"/>
          <p:cNvSpPr>
            <a:spLocks noGrp="1"/>
          </p:cNvSpPr>
          <p:nvPr>
            <p:ph type="body" idx="1"/>
          </p:nvPr>
        </p:nvSpPr>
        <p:spPr>
          <a:xfrm>
            <a:off x="683568" y="3363838"/>
            <a:ext cx="3384376" cy="724148"/>
          </a:xfrm>
        </p:spPr>
        <p:txBody>
          <a:bodyPr/>
          <a:lstStyle/>
          <a:p>
            <a:r>
              <a:rPr lang="en-GB" sz="2400"/>
              <a:t>Functions of leaders</a:t>
            </a:r>
          </a:p>
        </p:txBody>
      </p:sp>
      <p:sp>
        <p:nvSpPr>
          <p:cNvPr id="5" name="Text Placeholder 4"/>
          <p:cNvSpPr>
            <a:spLocks noGrp="1"/>
          </p:cNvSpPr>
          <p:nvPr>
            <p:ph type="body" sz="quarter" idx="3"/>
          </p:nvPr>
        </p:nvSpPr>
        <p:spPr>
          <a:xfrm>
            <a:off x="4846356" y="3380344"/>
            <a:ext cx="3384376" cy="724147"/>
          </a:xfrm>
        </p:spPr>
        <p:txBody>
          <a:bodyPr/>
          <a:lstStyle/>
          <a:p>
            <a:r>
              <a:rPr lang="en-GB" sz="2400"/>
              <a:t>Functions of managers</a:t>
            </a:r>
          </a:p>
        </p:txBody>
      </p:sp>
      <p:sp>
        <p:nvSpPr>
          <p:cNvPr id="4" name="Footer Placeholder 4">
            <a:extLst>
              <a:ext uri="{FF2B5EF4-FFF2-40B4-BE49-F238E27FC236}">
                <a16:creationId xmlns:a16="http://schemas.microsoft.com/office/drawing/2014/main" id="{E63FC802-9264-9AE8-CD06-70993C80A9A4}"/>
              </a:ext>
            </a:extLst>
          </p:cNvPr>
          <p:cNvSpPr txBox="1">
            <a:spLocks/>
          </p:cNvSpPr>
          <p:nvPr/>
        </p:nvSpPr>
        <p:spPr>
          <a:xfrm>
            <a:off x="234000" y="4767263"/>
            <a:ext cx="7686376"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666592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6BD97F-8D98-4A56-8F36-13FB26414AE0}"/>
              </a:ext>
            </a:extLst>
          </p:cNvPr>
          <p:cNvSpPr>
            <a:spLocks noGrp="1"/>
          </p:cNvSpPr>
          <p:nvPr>
            <p:ph type="sldNum" sz="quarter" idx="12"/>
          </p:nvPr>
        </p:nvSpPr>
        <p:spPr/>
        <p:txBody>
          <a:bodyPr/>
          <a:lstStyle/>
          <a:p>
            <a:fld id="{DA2C159E-F13C-4A85-9A41-E7669D3E0D70}" type="slidenum">
              <a:rPr lang="en-GB" smtClean="0"/>
              <a:pPr/>
              <a:t>51</a:t>
            </a:fld>
            <a:endParaRPr lang="en-GB"/>
          </a:p>
        </p:txBody>
      </p:sp>
      <p:sp>
        <p:nvSpPr>
          <p:cNvPr id="2" name="Title 1">
            <a:extLst>
              <a:ext uri="{FF2B5EF4-FFF2-40B4-BE49-F238E27FC236}">
                <a16:creationId xmlns:a16="http://schemas.microsoft.com/office/drawing/2014/main" id="{49DA0645-DF79-4BB1-816D-18ECD9452422}"/>
              </a:ext>
            </a:extLst>
          </p:cNvPr>
          <p:cNvSpPr>
            <a:spLocks noGrp="1"/>
          </p:cNvSpPr>
          <p:nvPr>
            <p:ph type="title"/>
          </p:nvPr>
        </p:nvSpPr>
        <p:spPr/>
        <p:txBody>
          <a:bodyPr>
            <a:normAutofit/>
          </a:bodyPr>
          <a:lstStyle/>
          <a:p>
            <a:r>
              <a:rPr lang="en-GB" sz="3200"/>
              <a:t>Activity</a:t>
            </a:r>
          </a:p>
        </p:txBody>
      </p:sp>
      <p:sp>
        <p:nvSpPr>
          <p:cNvPr id="3" name="Text Placeholder 2">
            <a:extLst>
              <a:ext uri="{FF2B5EF4-FFF2-40B4-BE49-F238E27FC236}">
                <a16:creationId xmlns:a16="http://schemas.microsoft.com/office/drawing/2014/main" id="{527433B2-6039-4AA1-B3A5-BAB1B7886860}"/>
              </a:ext>
            </a:extLst>
          </p:cNvPr>
          <p:cNvSpPr>
            <a:spLocks noGrp="1"/>
          </p:cNvSpPr>
          <p:nvPr>
            <p:ph type="body" sz="quarter" idx="13"/>
          </p:nvPr>
        </p:nvSpPr>
        <p:spPr/>
        <p:txBody>
          <a:bodyPr>
            <a:normAutofit/>
          </a:bodyPr>
          <a:lstStyle/>
          <a:p>
            <a:pPr marL="742950" indent="-742950">
              <a:lnSpc>
                <a:spcPct val="120000"/>
              </a:lnSpc>
              <a:buFont typeface="+mj-lt"/>
              <a:buAutoNum type="arabicPeriod"/>
            </a:pPr>
            <a:r>
              <a:rPr lang="en-GB" sz="2400" b="0">
                <a:solidFill>
                  <a:schemeClr val="tx1"/>
                </a:solidFill>
              </a:rPr>
              <a:t>Complete the Leadership styles form.</a:t>
            </a:r>
          </a:p>
          <a:p>
            <a:pPr marL="742950" indent="-742950">
              <a:lnSpc>
                <a:spcPct val="120000"/>
              </a:lnSpc>
              <a:buFont typeface="+mj-lt"/>
              <a:buAutoNum type="arabicPeriod"/>
            </a:pPr>
            <a:r>
              <a:rPr lang="en-GB" sz="2400" b="0">
                <a:solidFill>
                  <a:schemeClr val="tx1"/>
                </a:solidFill>
              </a:rPr>
              <a:t>Complete the online leadership survey.</a:t>
            </a:r>
          </a:p>
          <a:p>
            <a:pPr marL="742950" indent="-742950">
              <a:lnSpc>
                <a:spcPct val="120000"/>
              </a:lnSpc>
              <a:buFont typeface="+mj-lt"/>
              <a:buAutoNum type="arabicPeriod"/>
            </a:pPr>
            <a:r>
              <a:rPr lang="en-GB" sz="2400" b="0">
                <a:solidFill>
                  <a:schemeClr val="tx1"/>
                </a:solidFill>
              </a:rPr>
              <a:t>Update the Leadership styles form.</a:t>
            </a:r>
          </a:p>
          <a:p>
            <a:pPr>
              <a:lnSpc>
                <a:spcPct val="120000"/>
              </a:lnSpc>
            </a:pPr>
            <a:endParaRPr lang="en-GB" sz="2400" b="0">
              <a:solidFill>
                <a:schemeClr val="tx1"/>
              </a:solidFill>
            </a:endParaRPr>
          </a:p>
          <a:p>
            <a:pPr>
              <a:lnSpc>
                <a:spcPct val="120000"/>
              </a:lnSpc>
            </a:pPr>
            <a:r>
              <a:rPr lang="en-GB" sz="2400" b="0">
                <a:solidFill>
                  <a:schemeClr val="tx1"/>
                </a:solidFill>
              </a:rPr>
              <a:t>Work in groups to redraft the Online survey questions. Write your questions on a flipchart.</a:t>
            </a:r>
          </a:p>
          <a:p>
            <a:endParaRPr lang="en-GB" b="0">
              <a:solidFill>
                <a:schemeClr val="tx1"/>
              </a:solidFill>
            </a:endParaRPr>
          </a:p>
          <a:p>
            <a:endParaRPr lang="en-GB"/>
          </a:p>
        </p:txBody>
      </p:sp>
      <p:sp>
        <p:nvSpPr>
          <p:cNvPr id="6" name="Footer Placeholder 4">
            <a:extLst>
              <a:ext uri="{FF2B5EF4-FFF2-40B4-BE49-F238E27FC236}">
                <a16:creationId xmlns:a16="http://schemas.microsoft.com/office/drawing/2014/main" id="{5B9D97AA-EA13-EB46-54DD-0574074CC5B2}"/>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2448500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1FC517-D348-4151-A9FA-CAC948890FC0}"/>
              </a:ext>
            </a:extLst>
          </p:cNvPr>
          <p:cNvSpPr>
            <a:spLocks noGrp="1"/>
          </p:cNvSpPr>
          <p:nvPr>
            <p:ph type="sldNum" sz="quarter" idx="12"/>
          </p:nvPr>
        </p:nvSpPr>
        <p:spPr/>
        <p:txBody>
          <a:bodyPr/>
          <a:lstStyle/>
          <a:p>
            <a:fld id="{DA2C159E-F13C-4A85-9A41-E7669D3E0D70}" type="slidenum">
              <a:rPr lang="en-GB" smtClean="0"/>
              <a:pPr/>
              <a:t>52</a:t>
            </a:fld>
            <a:endParaRPr lang="en-GB"/>
          </a:p>
        </p:txBody>
      </p:sp>
      <p:sp>
        <p:nvSpPr>
          <p:cNvPr id="2" name="Title 1">
            <a:extLst>
              <a:ext uri="{FF2B5EF4-FFF2-40B4-BE49-F238E27FC236}">
                <a16:creationId xmlns:a16="http://schemas.microsoft.com/office/drawing/2014/main" id="{377C6C78-1F7B-4785-8F17-6EDB600DA39B}"/>
              </a:ext>
            </a:extLst>
          </p:cNvPr>
          <p:cNvSpPr>
            <a:spLocks noGrp="1"/>
          </p:cNvSpPr>
          <p:nvPr>
            <p:ph type="title"/>
          </p:nvPr>
        </p:nvSpPr>
        <p:spPr/>
        <p:txBody>
          <a:bodyPr>
            <a:normAutofit/>
          </a:bodyPr>
          <a:lstStyle/>
          <a:p>
            <a:r>
              <a:rPr lang="en-GB" sz="3200"/>
              <a:t>Management styles</a:t>
            </a:r>
          </a:p>
        </p:txBody>
      </p:sp>
      <p:sp>
        <p:nvSpPr>
          <p:cNvPr id="3" name="Text Placeholder 2">
            <a:extLst>
              <a:ext uri="{FF2B5EF4-FFF2-40B4-BE49-F238E27FC236}">
                <a16:creationId xmlns:a16="http://schemas.microsoft.com/office/drawing/2014/main" id="{A0CDA8F8-2006-41AC-B383-FB3CEA3A6CA6}"/>
              </a:ext>
            </a:extLst>
          </p:cNvPr>
          <p:cNvSpPr>
            <a:spLocks noGrp="1"/>
          </p:cNvSpPr>
          <p:nvPr>
            <p:ph type="body" sz="quarter" idx="13"/>
          </p:nvPr>
        </p:nvSpPr>
        <p:spPr/>
        <p:txBody>
          <a:bodyPr>
            <a:normAutofit/>
          </a:bodyPr>
          <a:lstStyle/>
          <a:p>
            <a:pPr marL="571500" indent="-571500">
              <a:lnSpc>
                <a:spcPct val="120000"/>
              </a:lnSpc>
              <a:buFont typeface="Arial" panose="020B0604020202020204" pitchFamily="34" charset="0"/>
              <a:buChar char="•"/>
            </a:pPr>
            <a:r>
              <a:rPr lang="en-GB" sz="2400" b="0">
                <a:solidFill>
                  <a:schemeClr val="tx1"/>
                </a:solidFill>
              </a:rPr>
              <a:t>Directive</a:t>
            </a:r>
          </a:p>
          <a:p>
            <a:pPr marL="571500" indent="-571500">
              <a:lnSpc>
                <a:spcPct val="120000"/>
              </a:lnSpc>
              <a:buFont typeface="Arial" panose="020B0604020202020204" pitchFamily="34" charset="0"/>
              <a:buChar char="•"/>
            </a:pPr>
            <a:r>
              <a:rPr lang="en-GB" sz="2400" b="0">
                <a:solidFill>
                  <a:schemeClr val="tx1"/>
                </a:solidFill>
              </a:rPr>
              <a:t>Authoritative</a:t>
            </a:r>
          </a:p>
          <a:p>
            <a:pPr marL="571500" indent="-571500">
              <a:lnSpc>
                <a:spcPct val="120000"/>
              </a:lnSpc>
              <a:buFont typeface="Arial" panose="020B0604020202020204" pitchFamily="34" charset="0"/>
              <a:buChar char="•"/>
            </a:pPr>
            <a:r>
              <a:rPr lang="en-GB" sz="2400" b="0">
                <a:solidFill>
                  <a:schemeClr val="tx1"/>
                </a:solidFill>
              </a:rPr>
              <a:t>Participative</a:t>
            </a:r>
          </a:p>
          <a:p>
            <a:pPr marL="571500" indent="-571500">
              <a:lnSpc>
                <a:spcPct val="120000"/>
              </a:lnSpc>
              <a:buFont typeface="Arial" panose="020B0604020202020204" pitchFamily="34" charset="0"/>
              <a:buChar char="•"/>
            </a:pPr>
            <a:r>
              <a:rPr lang="en-GB" sz="2400" b="0">
                <a:solidFill>
                  <a:schemeClr val="tx1"/>
                </a:solidFill>
              </a:rPr>
              <a:t>Pacesetting</a:t>
            </a:r>
          </a:p>
          <a:p>
            <a:pPr marL="571500" indent="-571500">
              <a:lnSpc>
                <a:spcPct val="120000"/>
              </a:lnSpc>
              <a:buFont typeface="Arial" panose="020B0604020202020204" pitchFamily="34" charset="0"/>
              <a:buChar char="•"/>
            </a:pPr>
            <a:r>
              <a:rPr lang="en-GB" sz="2400" b="0">
                <a:solidFill>
                  <a:schemeClr val="tx1"/>
                </a:solidFill>
              </a:rPr>
              <a:t>Delegative</a:t>
            </a:r>
          </a:p>
          <a:p>
            <a:pPr marL="571500" indent="-571500">
              <a:buFont typeface="Arial" panose="020B0604020202020204" pitchFamily="34" charset="0"/>
              <a:buChar char="•"/>
            </a:pPr>
            <a:endParaRPr lang="en-GB" b="0">
              <a:solidFill>
                <a:schemeClr val="tx1"/>
              </a:solidFill>
            </a:endParaRPr>
          </a:p>
          <a:p>
            <a:pPr marL="571500" indent="-571500">
              <a:buFont typeface="Arial" panose="020B0604020202020204" pitchFamily="34" charset="0"/>
              <a:buChar char="•"/>
            </a:pPr>
            <a:endParaRPr lang="en-GB" b="0">
              <a:solidFill>
                <a:schemeClr val="tx1"/>
              </a:solidFill>
            </a:endParaRPr>
          </a:p>
        </p:txBody>
      </p:sp>
      <p:sp>
        <p:nvSpPr>
          <p:cNvPr id="6" name="Footer Placeholder 4">
            <a:extLst>
              <a:ext uri="{FF2B5EF4-FFF2-40B4-BE49-F238E27FC236}">
                <a16:creationId xmlns:a16="http://schemas.microsoft.com/office/drawing/2014/main" id="{F75284A1-80A7-57B2-699D-BB6230398D1F}"/>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1393989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BC3A1E-FB37-496B-8158-1170FE5AF8BD}"/>
              </a:ext>
            </a:extLst>
          </p:cNvPr>
          <p:cNvSpPr>
            <a:spLocks noGrp="1"/>
          </p:cNvSpPr>
          <p:nvPr>
            <p:ph type="sldNum" sz="quarter" idx="12"/>
          </p:nvPr>
        </p:nvSpPr>
        <p:spPr/>
        <p:txBody>
          <a:bodyPr/>
          <a:lstStyle/>
          <a:p>
            <a:fld id="{DA2C159E-F13C-4A85-9A41-E7669D3E0D70}" type="slidenum">
              <a:rPr lang="en-GB" smtClean="0"/>
              <a:pPr/>
              <a:t>53</a:t>
            </a:fld>
            <a:endParaRPr lang="en-GB"/>
          </a:p>
        </p:txBody>
      </p:sp>
      <p:sp>
        <p:nvSpPr>
          <p:cNvPr id="2" name="Title 1">
            <a:extLst>
              <a:ext uri="{FF2B5EF4-FFF2-40B4-BE49-F238E27FC236}">
                <a16:creationId xmlns:a16="http://schemas.microsoft.com/office/drawing/2014/main" id="{471715AC-8A98-43EC-BD8C-8B61B1C9009E}"/>
              </a:ext>
            </a:extLst>
          </p:cNvPr>
          <p:cNvSpPr>
            <a:spLocks noGrp="1"/>
          </p:cNvSpPr>
          <p:nvPr>
            <p:ph type="title"/>
          </p:nvPr>
        </p:nvSpPr>
        <p:spPr/>
        <p:txBody>
          <a:bodyPr>
            <a:normAutofit/>
          </a:bodyPr>
          <a:lstStyle/>
          <a:p>
            <a:r>
              <a:rPr lang="en-GB" sz="3200"/>
              <a:t>Activity</a:t>
            </a:r>
          </a:p>
        </p:txBody>
      </p:sp>
      <p:sp>
        <p:nvSpPr>
          <p:cNvPr id="3" name="Text Placeholder 2">
            <a:extLst>
              <a:ext uri="{FF2B5EF4-FFF2-40B4-BE49-F238E27FC236}">
                <a16:creationId xmlns:a16="http://schemas.microsoft.com/office/drawing/2014/main" id="{7F895E39-27BD-47C3-AD51-A5401A060647}"/>
              </a:ext>
            </a:extLst>
          </p:cNvPr>
          <p:cNvSpPr>
            <a:spLocks noGrp="1"/>
          </p:cNvSpPr>
          <p:nvPr>
            <p:ph type="body" sz="quarter" idx="13"/>
          </p:nvPr>
        </p:nvSpPr>
        <p:spPr/>
        <p:txBody>
          <a:bodyPr/>
          <a:lstStyle/>
          <a:p>
            <a:pPr>
              <a:lnSpc>
                <a:spcPct val="120000"/>
              </a:lnSpc>
            </a:pPr>
            <a:r>
              <a:rPr lang="en-GB" sz="2400" b="0">
                <a:solidFill>
                  <a:schemeClr val="tx1"/>
                </a:solidFill>
              </a:rPr>
              <a:t>Read </a:t>
            </a:r>
            <a:r>
              <a:rPr lang="en-GB" sz="2400" b="0" err="1">
                <a:solidFill>
                  <a:schemeClr val="tx1"/>
                </a:solidFill>
              </a:rPr>
              <a:t>Kyndra’s</a:t>
            </a:r>
            <a:r>
              <a:rPr lang="en-GB" sz="2400" b="0">
                <a:solidFill>
                  <a:schemeClr val="tx1"/>
                </a:solidFill>
              </a:rPr>
              <a:t> leadership scenarios.</a:t>
            </a:r>
          </a:p>
          <a:p>
            <a:pPr>
              <a:lnSpc>
                <a:spcPct val="120000"/>
              </a:lnSpc>
            </a:pPr>
            <a:endParaRPr lang="en-GB" sz="2400" b="0">
              <a:solidFill>
                <a:schemeClr val="tx1"/>
              </a:solidFill>
            </a:endParaRPr>
          </a:p>
          <a:p>
            <a:pPr>
              <a:lnSpc>
                <a:spcPct val="120000"/>
              </a:lnSpc>
            </a:pPr>
            <a:r>
              <a:rPr lang="en-GB" sz="2400" b="0">
                <a:solidFill>
                  <a:schemeClr val="tx1"/>
                </a:solidFill>
              </a:rPr>
              <a:t>Write your response to the question.</a:t>
            </a: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p:txBody>
      </p:sp>
      <p:sp>
        <p:nvSpPr>
          <p:cNvPr id="6" name="Footer Placeholder 4">
            <a:extLst>
              <a:ext uri="{FF2B5EF4-FFF2-40B4-BE49-F238E27FC236}">
                <a16:creationId xmlns:a16="http://schemas.microsoft.com/office/drawing/2014/main" id="{F579AA9C-D7BA-B32D-5413-2FF993FD0749}"/>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1873611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AC1812-683D-47AC-9230-84DC2DCF148B}"/>
              </a:ext>
            </a:extLst>
          </p:cNvPr>
          <p:cNvSpPr>
            <a:spLocks noGrp="1"/>
          </p:cNvSpPr>
          <p:nvPr>
            <p:ph type="sldNum" sz="quarter" idx="12"/>
          </p:nvPr>
        </p:nvSpPr>
        <p:spPr/>
        <p:txBody>
          <a:bodyPr/>
          <a:lstStyle/>
          <a:p>
            <a:fld id="{DA2C159E-F13C-4A85-9A41-E7669D3E0D70}" type="slidenum">
              <a:rPr lang="en-GB" smtClean="0"/>
              <a:pPr/>
              <a:t>54</a:t>
            </a:fld>
            <a:endParaRPr lang="en-GB"/>
          </a:p>
        </p:txBody>
      </p:sp>
      <p:sp>
        <p:nvSpPr>
          <p:cNvPr id="2" name="Title 1">
            <a:extLst>
              <a:ext uri="{FF2B5EF4-FFF2-40B4-BE49-F238E27FC236}">
                <a16:creationId xmlns:a16="http://schemas.microsoft.com/office/drawing/2014/main" id="{82D61279-2A00-4D0F-885C-4184E0982029}"/>
              </a:ext>
            </a:extLst>
          </p:cNvPr>
          <p:cNvSpPr>
            <a:spLocks noGrp="1"/>
          </p:cNvSpPr>
          <p:nvPr>
            <p:ph type="title"/>
          </p:nvPr>
        </p:nvSpPr>
        <p:spPr/>
        <p:txBody>
          <a:bodyPr>
            <a:normAutofit/>
          </a:bodyPr>
          <a:lstStyle/>
          <a:p>
            <a:r>
              <a:rPr lang="en-GB" sz="3200"/>
              <a:t>Work environments</a:t>
            </a:r>
          </a:p>
        </p:txBody>
      </p:sp>
      <p:sp>
        <p:nvSpPr>
          <p:cNvPr id="3" name="Text Placeholder 2">
            <a:extLst>
              <a:ext uri="{FF2B5EF4-FFF2-40B4-BE49-F238E27FC236}">
                <a16:creationId xmlns:a16="http://schemas.microsoft.com/office/drawing/2014/main" id="{BCD37F3A-0E3B-466A-ADBB-242CCE6C9051}"/>
              </a:ext>
            </a:extLst>
          </p:cNvPr>
          <p:cNvSpPr>
            <a:spLocks noGrp="1"/>
          </p:cNvSpPr>
          <p:nvPr>
            <p:ph type="body" sz="quarter" idx="13"/>
          </p:nvPr>
        </p:nvSpPr>
        <p:spPr/>
        <p:txBody>
          <a:bodyPr>
            <a:normAutofit fontScale="92500" lnSpcReduction="10000"/>
          </a:bodyPr>
          <a:lstStyle/>
          <a:p>
            <a:pPr marL="857250" indent="-857250">
              <a:lnSpc>
                <a:spcPct val="130000"/>
              </a:lnSpc>
              <a:buFont typeface="Arial" panose="020B0604020202020204" pitchFamily="34" charset="0"/>
              <a:buChar char="•"/>
            </a:pPr>
            <a:r>
              <a:rPr lang="en-GB" sz="2600" b="0">
                <a:solidFill>
                  <a:schemeClr val="tx1"/>
                </a:solidFill>
              </a:rPr>
              <a:t>Traditional office environment</a:t>
            </a:r>
          </a:p>
          <a:p>
            <a:pPr marL="857250" indent="-857250">
              <a:lnSpc>
                <a:spcPct val="130000"/>
              </a:lnSpc>
              <a:buFont typeface="Arial" panose="020B0604020202020204" pitchFamily="34" charset="0"/>
              <a:buChar char="•"/>
            </a:pPr>
            <a:r>
              <a:rPr lang="en-GB" sz="2600" b="0">
                <a:solidFill>
                  <a:schemeClr val="tx1"/>
                </a:solidFill>
              </a:rPr>
              <a:t>Remote work environment</a:t>
            </a:r>
          </a:p>
          <a:p>
            <a:pPr marL="857250" indent="-857250">
              <a:lnSpc>
                <a:spcPct val="130000"/>
              </a:lnSpc>
              <a:buFont typeface="Arial" panose="020B0604020202020204" pitchFamily="34" charset="0"/>
              <a:buChar char="•"/>
            </a:pPr>
            <a:r>
              <a:rPr lang="en-GB" sz="2600" b="0">
                <a:solidFill>
                  <a:schemeClr val="tx1"/>
                </a:solidFill>
              </a:rPr>
              <a:t>Hybrid work environment </a:t>
            </a:r>
          </a:p>
          <a:p>
            <a:pPr marL="857250" indent="-857250">
              <a:lnSpc>
                <a:spcPct val="130000"/>
              </a:lnSpc>
              <a:buFont typeface="Arial" panose="020B0604020202020204" pitchFamily="34" charset="0"/>
              <a:buChar char="•"/>
            </a:pPr>
            <a:r>
              <a:rPr lang="en-GB" sz="2600" b="0">
                <a:solidFill>
                  <a:schemeClr val="tx1"/>
                </a:solidFill>
              </a:rPr>
              <a:t>Flexible work environment </a:t>
            </a:r>
          </a:p>
          <a:p>
            <a:pPr marL="857250" indent="-857250">
              <a:lnSpc>
                <a:spcPct val="130000"/>
              </a:lnSpc>
              <a:buFont typeface="Arial" panose="020B0604020202020204" pitchFamily="34" charset="0"/>
              <a:buChar char="•"/>
            </a:pPr>
            <a:r>
              <a:rPr lang="en-GB" sz="2600" b="0">
                <a:solidFill>
                  <a:schemeClr val="tx1"/>
                </a:solidFill>
              </a:rPr>
              <a:t>Collaborative work environment </a:t>
            </a:r>
          </a:p>
          <a:p>
            <a:pPr marL="857250" indent="-857250">
              <a:lnSpc>
                <a:spcPct val="130000"/>
              </a:lnSpc>
              <a:buFont typeface="Arial" panose="020B0604020202020204" pitchFamily="34" charset="0"/>
              <a:buChar char="•"/>
            </a:pPr>
            <a:r>
              <a:rPr lang="en-GB" sz="2600" b="0">
                <a:solidFill>
                  <a:schemeClr val="tx1"/>
                </a:solidFill>
              </a:rPr>
              <a:t>Competitive work environment</a:t>
            </a:r>
          </a:p>
          <a:p>
            <a:pPr marL="857250" indent="-857250">
              <a:lnSpc>
                <a:spcPct val="130000"/>
              </a:lnSpc>
              <a:buFont typeface="Arial" panose="020B0604020202020204" pitchFamily="34" charset="0"/>
              <a:buChar char="•"/>
            </a:pPr>
            <a:r>
              <a:rPr lang="en-GB" sz="2600" b="0">
                <a:solidFill>
                  <a:schemeClr val="tx1"/>
                </a:solidFill>
              </a:rPr>
              <a:t>Creative work environment </a:t>
            </a:r>
          </a:p>
          <a:p>
            <a:pPr marL="857250" indent="-857250">
              <a:lnSpc>
                <a:spcPct val="130000"/>
              </a:lnSpc>
              <a:buFont typeface="Arial" panose="020B0604020202020204" pitchFamily="34" charset="0"/>
              <a:buChar char="•"/>
            </a:pPr>
            <a:r>
              <a:rPr lang="en-GB" sz="2600" b="0">
                <a:solidFill>
                  <a:schemeClr val="tx1"/>
                </a:solidFill>
              </a:rPr>
              <a:t>Punitive work environment</a:t>
            </a:r>
          </a:p>
          <a:p>
            <a:endParaRPr lang="en-GB"/>
          </a:p>
        </p:txBody>
      </p:sp>
      <p:sp>
        <p:nvSpPr>
          <p:cNvPr id="6" name="Footer Placeholder 4">
            <a:extLst>
              <a:ext uri="{FF2B5EF4-FFF2-40B4-BE49-F238E27FC236}">
                <a16:creationId xmlns:a16="http://schemas.microsoft.com/office/drawing/2014/main" id="{E7100538-C9C7-1AFC-3CFC-E5B3776BD101}"/>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51391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86D875-C215-46C9-B761-799568E612B9}"/>
              </a:ext>
            </a:extLst>
          </p:cNvPr>
          <p:cNvSpPr>
            <a:spLocks noGrp="1"/>
          </p:cNvSpPr>
          <p:nvPr>
            <p:ph type="sldNum" sz="quarter" idx="12"/>
          </p:nvPr>
        </p:nvSpPr>
        <p:spPr/>
        <p:txBody>
          <a:bodyPr/>
          <a:lstStyle/>
          <a:p>
            <a:fld id="{DA2C159E-F13C-4A85-9A41-E7669D3E0D70}" type="slidenum">
              <a:rPr lang="en-GB" smtClean="0"/>
              <a:pPr/>
              <a:t>55</a:t>
            </a:fld>
            <a:endParaRPr lang="en-GB"/>
          </a:p>
        </p:txBody>
      </p:sp>
      <p:sp>
        <p:nvSpPr>
          <p:cNvPr id="2" name="Title 1">
            <a:extLst>
              <a:ext uri="{FF2B5EF4-FFF2-40B4-BE49-F238E27FC236}">
                <a16:creationId xmlns:a16="http://schemas.microsoft.com/office/drawing/2014/main" id="{C5402DF2-0AA0-4608-BF43-F18648448958}"/>
              </a:ext>
            </a:extLst>
          </p:cNvPr>
          <p:cNvSpPr>
            <a:spLocks noGrp="1"/>
          </p:cNvSpPr>
          <p:nvPr>
            <p:ph type="title"/>
          </p:nvPr>
        </p:nvSpPr>
        <p:spPr/>
        <p:txBody>
          <a:bodyPr>
            <a:normAutofit/>
          </a:bodyPr>
          <a:lstStyle/>
          <a:p>
            <a:r>
              <a:rPr lang="en-GB" sz="3200"/>
              <a:t>Activity</a:t>
            </a:r>
          </a:p>
        </p:txBody>
      </p:sp>
      <p:sp>
        <p:nvSpPr>
          <p:cNvPr id="3" name="Text Placeholder 2">
            <a:extLst>
              <a:ext uri="{FF2B5EF4-FFF2-40B4-BE49-F238E27FC236}">
                <a16:creationId xmlns:a16="http://schemas.microsoft.com/office/drawing/2014/main" id="{325E7489-C2C8-406B-86DD-375740EE4838}"/>
              </a:ext>
            </a:extLst>
          </p:cNvPr>
          <p:cNvSpPr>
            <a:spLocks noGrp="1"/>
          </p:cNvSpPr>
          <p:nvPr>
            <p:ph type="body" sz="quarter" idx="13"/>
          </p:nvPr>
        </p:nvSpPr>
        <p:spPr/>
        <p:txBody>
          <a:bodyPr>
            <a:normAutofit/>
          </a:bodyPr>
          <a:lstStyle/>
          <a:p>
            <a:pPr>
              <a:lnSpc>
                <a:spcPct val="120000"/>
              </a:lnSpc>
            </a:pPr>
            <a:r>
              <a:rPr lang="en-GB" sz="2400" b="0">
                <a:solidFill>
                  <a:schemeClr val="tx1"/>
                </a:solidFill>
              </a:rPr>
              <a:t>You are working in groups allocated either the </a:t>
            </a:r>
            <a:r>
              <a:rPr lang="en-GB" sz="2400" b="0" err="1">
                <a:solidFill>
                  <a:schemeClr val="tx1"/>
                </a:solidFill>
              </a:rPr>
              <a:t>Kyndra</a:t>
            </a:r>
            <a:r>
              <a:rPr lang="en-GB" sz="2400" b="0">
                <a:solidFill>
                  <a:schemeClr val="tx1"/>
                </a:solidFill>
              </a:rPr>
              <a:t> or </a:t>
            </a:r>
            <a:r>
              <a:rPr lang="en-GB" sz="2400" b="0" err="1">
                <a:solidFill>
                  <a:schemeClr val="tx1"/>
                </a:solidFill>
              </a:rPr>
              <a:t>Macildowie</a:t>
            </a:r>
            <a:r>
              <a:rPr lang="en-GB" sz="2400" b="0">
                <a:solidFill>
                  <a:schemeClr val="tx1"/>
                </a:solidFill>
              </a:rPr>
              <a:t> case study.</a:t>
            </a:r>
          </a:p>
          <a:p>
            <a:pPr>
              <a:lnSpc>
                <a:spcPct val="120000"/>
              </a:lnSpc>
            </a:pPr>
            <a:endParaRPr lang="en-GB" b="0">
              <a:solidFill>
                <a:schemeClr val="tx1"/>
              </a:solidFill>
            </a:endParaRPr>
          </a:p>
          <a:p>
            <a:pPr>
              <a:lnSpc>
                <a:spcPct val="120000"/>
              </a:lnSpc>
            </a:pPr>
            <a:r>
              <a:rPr lang="en-GB" sz="2400" b="0">
                <a:solidFill>
                  <a:schemeClr val="tx1"/>
                </a:solidFill>
              </a:rPr>
              <a:t>Read the information individually. Discuss in groups the management style that should be used. Produce a written justification.</a:t>
            </a:r>
          </a:p>
        </p:txBody>
      </p:sp>
      <p:sp>
        <p:nvSpPr>
          <p:cNvPr id="6" name="Footer Placeholder 4">
            <a:extLst>
              <a:ext uri="{FF2B5EF4-FFF2-40B4-BE49-F238E27FC236}">
                <a16:creationId xmlns:a16="http://schemas.microsoft.com/office/drawing/2014/main" id="{A21B4BBC-54EC-BCB6-25BA-D5681958605B}"/>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2466131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62BD08-3775-49FB-9BD5-803344676906}"/>
              </a:ext>
            </a:extLst>
          </p:cNvPr>
          <p:cNvSpPr>
            <a:spLocks noGrp="1"/>
          </p:cNvSpPr>
          <p:nvPr>
            <p:ph type="sldNum" sz="quarter" idx="12"/>
          </p:nvPr>
        </p:nvSpPr>
        <p:spPr/>
        <p:txBody>
          <a:bodyPr/>
          <a:lstStyle/>
          <a:p>
            <a:fld id="{DA2C159E-F13C-4A85-9A41-E7669D3E0D70}" type="slidenum">
              <a:rPr lang="en-GB" smtClean="0"/>
              <a:pPr/>
              <a:t>56</a:t>
            </a:fld>
            <a:endParaRPr lang="en-GB"/>
          </a:p>
        </p:txBody>
      </p:sp>
      <p:sp>
        <p:nvSpPr>
          <p:cNvPr id="2" name="Title 1">
            <a:extLst>
              <a:ext uri="{FF2B5EF4-FFF2-40B4-BE49-F238E27FC236}">
                <a16:creationId xmlns:a16="http://schemas.microsoft.com/office/drawing/2014/main" id="{BF6214DF-E3C7-4E2A-92A4-192A91986D90}"/>
              </a:ext>
            </a:extLst>
          </p:cNvPr>
          <p:cNvSpPr>
            <a:spLocks noGrp="1"/>
          </p:cNvSpPr>
          <p:nvPr>
            <p:ph type="title"/>
          </p:nvPr>
        </p:nvSpPr>
        <p:spPr/>
        <p:txBody>
          <a:bodyPr>
            <a:normAutofit/>
          </a:bodyPr>
          <a:lstStyle/>
          <a:p>
            <a:r>
              <a:rPr lang="en-GB" sz="3200"/>
              <a:t>Activity</a:t>
            </a:r>
          </a:p>
        </p:txBody>
      </p:sp>
      <p:sp>
        <p:nvSpPr>
          <p:cNvPr id="3" name="Text Placeholder 2">
            <a:extLst>
              <a:ext uri="{FF2B5EF4-FFF2-40B4-BE49-F238E27FC236}">
                <a16:creationId xmlns:a16="http://schemas.microsoft.com/office/drawing/2014/main" id="{3C9D8143-3B8B-4A45-8F68-06646DDA97E7}"/>
              </a:ext>
            </a:extLst>
          </p:cNvPr>
          <p:cNvSpPr>
            <a:spLocks noGrp="1"/>
          </p:cNvSpPr>
          <p:nvPr>
            <p:ph type="body" sz="quarter" idx="13"/>
          </p:nvPr>
        </p:nvSpPr>
        <p:spPr/>
        <p:txBody>
          <a:bodyPr>
            <a:normAutofit/>
          </a:bodyPr>
          <a:lstStyle/>
          <a:p>
            <a:pPr>
              <a:lnSpc>
                <a:spcPct val="120000"/>
              </a:lnSpc>
            </a:pPr>
            <a:r>
              <a:rPr lang="en-GB" sz="2400" b="0">
                <a:solidFill>
                  <a:schemeClr val="tx1"/>
                </a:solidFill>
              </a:rPr>
              <a:t>Working in your new group, share one key justification with your new group members.</a:t>
            </a:r>
          </a:p>
          <a:p>
            <a:pPr>
              <a:lnSpc>
                <a:spcPct val="120000"/>
              </a:lnSpc>
            </a:pPr>
            <a:endParaRPr lang="en-GB" sz="2400" b="0">
              <a:solidFill>
                <a:schemeClr val="tx1"/>
              </a:solidFill>
            </a:endParaRPr>
          </a:p>
          <a:p>
            <a:pPr>
              <a:lnSpc>
                <a:spcPct val="120000"/>
              </a:lnSpc>
            </a:pPr>
            <a:r>
              <a:rPr lang="en-GB" sz="2400" b="0">
                <a:solidFill>
                  <a:schemeClr val="tx1"/>
                </a:solidFill>
              </a:rPr>
              <a:t>Agree an action plan for effective management.</a:t>
            </a:r>
          </a:p>
        </p:txBody>
      </p:sp>
      <p:sp>
        <p:nvSpPr>
          <p:cNvPr id="6" name="Footer Placeholder 4">
            <a:extLst>
              <a:ext uri="{FF2B5EF4-FFF2-40B4-BE49-F238E27FC236}">
                <a16:creationId xmlns:a16="http://schemas.microsoft.com/office/drawing/2014/main" id="{CE62BB67-B760-499B-DFAA-21C879A4330F}"/>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189888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372A42-0BA6-470F-B55B-BF915CED80AD}"/>
              </a:ext>
            </a:extLst>
          </p:cNvPr>
          <p:cNvSpPr>
            <a:spLocks noGrp="1"/>
          </p:cNvSpPr>
          <p:nvPr>
            <p:ph type="sldNum" sz="quarter" idx="12"/>
          </p:nvPr>
        </p:nvSpPr>
        <p:spPr/>
        <p:txBody>
          <a:bodyPr/>
          <a:lstStyle/>
          <a:p>
            <a:fld id="{DA2C159E-F13C-4A85-9A41-E7669D3E0D70}" type="slidenum">
              <a:rPr lang="en-GB" smtClean="0"/>
              <a:pPr/>
              <a:t>57</a:t>
            </a:fld>
            <a:endParaRPr lang="en-GB"/>
          </a:p>
        </p:txBody>
      </p:sp>
      <p:sp>
        <p:nvSpPr>
          <p:cNvPr id="2" name="Title 1">
            <a:extLst>
              <a:ext uri="{FF2B5EF4-FFF2-40B4-BE49-F238E27FC236}">
                <a16:creationId xmlns:a16="http://schemas.microsoft.com/office/drawing/2014/main" id="{9C6458B2-4535-4E16-A622-9AB7816C0C8D}"/>
              </a:ext>
            </a:extLst>
          </p:cNvPr>
          <p:cNvSpPr>
            <a:spLocks noGrp="1"/>
          </p:cNvSpPr>
          <p:nvPr>
            <p:ph type="title"/>
          </p:nvPr>
        </p:nvSpPr>
        <p:spPr/>
        <p:txBody>
          <a:bodyPr>
            <a:normAutofit/>
          </a:bodyPr>
          <a:lstStyle/>
          <a:p>
            <a:r>
              <a:rPr lang="en-GB" sz="3200"/>
              <a:t>Industry Placement questionnaire</a:t>
            </a:r>
          </a:p>
        </p:txBody>
      </p:sp>
      <p:sp>
        <p:nvSpPr>
          <p:cNvPr id="3" name="Text Placeholder 2">
            <a:extLst>
              <a:ext uri="{FF2B5EF4-FFF2-40B4-BE49-F238E27FC236}">
                <a16:creationId xmlns:a16="http://schemas.microsoft.com/office/drawing/2014/main" id="{D01DB27F-E02C-4EF1-847E-78C20880119F}"/>
              </a:ext>
            </a:extLst>
          </p:cNvPr>
          <p:cNvSpPr>
            <a:spLocks noGrp="1"/>
          </p:cNvSpPr>
          <p:nvPr>
            <p:ph type="body" sz="quarter" idx="13"/>
          </p:nvPr>
        </p:nvSpPr>
        <p:spPr>
          <a:xfrm>
            <a:off x="232950" y="726770"/>
            <a:ext cx="8441688" cy="4032348"/>
          </a:xfrm>
        </p:spPr>
        <p:txBody>
          <a:bodyPr>
            <a:normAutofit/>
          </a:bodyPr>
          <a:lstStyle/>
          <a:p>
            <a:pPr>
              <a:lnSpc>
                <a:spcPct val="120000"/>
              </a:lnSpc>
            </a:pPr>
            <a:r>
              <a:rPr lang="en-GB" sz="2400" b="0">
                <a:solidFill>
                  <a:schemeClr val="tx1"/>
                </a:solidFill>
              </a:rPr>
              <a:t>What information do you want to collect about your Industry Placement employer in relation to:</a:t>
            </a:r>
          </a:p>
          <a:p>
            <a:pPr marL="571500" indent="-571500">
              <a:lnSpc>
                <a:spcPct val="120000"/>
              </a:lnSpc>
              <a:buFont typeface="Arial" panose="020B0604020202020204" pitchFamily="34" charset="0"/>
              <a:buChar char="•"/>
            </a:pPr>
            <a:r>
              <a:rPr lang="en-GB" sz="2400" b="0">
                <a:solidFill>
                  <a:schemeClr val="tx1"/>
                </a:solidFill>
              </a:rPr>
              <a:t>leadership styles</a:t>
            </a:r>
          </a:p>
          <a:p>
            <a:pPr marL="571500" indent="-571500">
              <a:lnSpc>
                <a:spcPct val="120000"/>
              </a:lnSpc>
              <a:buFont typeface="Arial" panose="020B0604020202020204" pitchFamily="34" charset="0"/>
              <a:buChar char="•"/>
            </a:pPr>
            <a:r>
              <a:rPr lang="en-GB" sz="2400" b="0">
                <a:solidFill>
                  <a:schemeClr val="tx1"/>
                </a:solidFill>
              </a:rPr>
              <a:t>management styles</a:t>
            </a:r>
          </a:p>
          <a:p>
            <a:pPr marL="571500" indent="-571500">
              <a:lnSpc>
                <a:spcPct val="120000"/>
              </a:lnSpc>
              <a:buFont typeface="Arial" panose="020B0604020202020204" pitchFamily="34" charset="0"/>
              <a:buChar char="•"/>
            </a:pPr>
            <a:r>
              <a:rPr lang="en-GB" sz="2400" b="0">
                <a:solidFill>
                  <a:schemeClr val="tx1"/>
                </a:solidFill>
              </a:rPr>
              <a:t>working environments?</a:t>
            </a:r>
          </a:p>
          <a:p>
            <a:pPr marL="571500" indent="-571500">
              <a:lnSpc>
                <a:spcPct val="120000"/>
              </a:lnSpc>
              <a:buFont typeface="Arial" panose="020B0604020202020204" pitchFamily="34" charset="0"/>
              <a:buChar char="•"/>
            </a:pPr>
            <a:endParaRPr lang="en-GB" sz="2400" b="0">
              <a:solidFill>
                <a:schemeClr val="tx1"/>
              </a:solidFill>
            </a:endParaRPr>
          </a:p>
          <a:p>
            <a:pPr>
              <a:lnSpc>
                <a:spcPct val="120000"/>
              </a:lnSpc>
            </a:pPr>
            <a:r>
              <a:rPr lang="en-GB" sz="2400" b="0">
                <a:solidFill>
                  <a:schemeClr val="tx1"/>
                </a:solidFill>
              </a:rPr>
              <a:t>Draft the questions that will provide you with qualitative and quantitative data.</a:t>
            </a:r>
          </a:p>
        </p:txBody>
      </p:sp>
      <p:sp>
        <p:nvSpPr>
          <p:cNvPr id="6" name="Footer Placeholder 4">
            <a:extLst>
              <a:ext uri="{FF2B5EF4-FFF2-40B4-BE49-F238E27FC236}">
                <a16:creationId xmlns:a16="http://schemas.microsoft.com/office/drawing/2014/main" id="{F4FCFCE1-250A-2FDD-58B5-EFFFC2E734F9}"/>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1490800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Quantitative analysis</a:t>
            </a:r>
          </a:p>
        </p:txBody>
      </p:sp>
    </p:spTree>
    <p:extLst>
      <p:ext uri="{BB962C8B-B14F-4D97-AF65-F5344CB8AC3E}">
        <p14:creationId xmlns:p14="http://schemas.microsoft.com/office/powerpoint/2010/main" val="443675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4C52B-0240-49A3-989B-D126D527F483}"/>
              </a:ext>
            </a:extLst>
          </p:cNvPr>
          <p:cNvSpPr>
            <a:spLocks noGrp="1"/>
          </p:cNvSpPr>
          <p:nvPr>
            <p:ph type="sldNum" sz="quarter" idx="11"/>
          </p:nvPr>
        </p:nvSpPr>
        <p:spPr/>
        <p:txBody>
          <a:bodyPr/>
          <a:lstStyle/>
          <a:p>
            <a:fld id="{DA2C159E-F13C-4A85-9A41-E7669D3E0D70}" type="slidenum">
              <a:rPr lang="en-GB" smtClean="0"/>
              <a:pPr/>
              <a:t>59</a:t>
            </a:fld>
            <a:endParaRPr lang="en-GB"/>
          </a:p>
        </p:txBody>
      </p:sp>
      <p:sp>
        <p:nvSpPr>
          <p:cNvPr id="3" name="Title 2">
            <a:extLst>
              <a:ext uri="{FF2B5EF4-FFF2-40B4-BE49-F238E27FC236}">
                <a16:creationId xmlns:a16="http://schemas.microsoft.com/office/drawing/2014/main" id="{31245196-0D76-4F78-AD9C-2D1542F6352A}"/>
              </a:ext>
            </a:extLst>
          </p:cNvPr>
          <p:cNvSpPr>
            <a:spLocks noGrp="1"/>
          </p:cNvSpPr>
          <p:nvPr>
            <p:ph type="title"/>
          </p:nvPr>
        </p:nvSpPr>
        <p:spPr/>
        <p:txBody>
          <a:bodyPr>
            <a:normAutofit/>
          </a:bodyPr>
          <a:lstStyle/>
          <a:p>
            <a:r>
              <a:rPr lang="en-GB" sz="3200"/>
              <a:t>Quantitative analysis</a:t>
            </a:r>
          </a:p>
        </p:txBody>
      </p:sp>
      <p:sp>
        <p:nvSpPr>
          <p:cNvPr id="4" name="Text Placeholder 3">
            <a:extLst>
              <a:ext uri="{FF2B5EF4-FFF2-40B4-BE49-F238E27FC236}">
                <a16:creationId xmlns:a16="http://schemas.microsoft.com/office/drawing/2014/main" id="{1A083B7A-77F3-4A05-B484-44E7F163EB8B}"/>
              </a:ext>
            </a:extLst>
          </p:cNvPr>
          <p:cNvSpPr>
            <a:spLocks noGrp="1"/>
          </p:cNvSpPr>
          <p:nvPr>
            <p:ph type="body" sz="quarter" idx="12"/>
          </p:nvPr>
        </p:nvSpPr>
        <p:spPr/>
        <p:txBody>
          <a:bodyPr/>
          <a:lstStyle/>
          <a:p>
            <a:pPr>
              <a:lnSpc>
                <a:spcPct val="100000"/>
              </a:lnSpc>
            </a:pPr>
            <a:r>
              <a:rPr lang="en-GB" sz="2400"/>
              <a:t>Quantitative analysis means using numbers and data to understand and solve problems. </a:t>
            </a:r>
          </a:p>
          <a:p>
            <a:pPr>
              <a:lnSpc>
                <a:spcPct val="100000"/>
              </a:lnSpc>
            </a:pPr>
            <a:endParaRPr lang="en-GB" sz="2400"/>
          </a:p>
          <a:p>
            <a:pPr>
              <a:lnSpc>
                <a:spcPct val="100000"/>
              </a:lnSpc>
            </a:pPr>
            <a:r>
              <a:rPr lang="en-GB" sz="2400"/>
              <a:t>For example, say you want to find out how many students in your school prefer pizza over burgers. You could survey 100 students and count how many choose pizza and how many choose burgers. </a:t>
            </a:r>
          </a:p>
          <a:p>
            <a:pPr>
              <a:lnSpc>
                <a:spcPct val="100000"/>
              </a:lnSpc>
            </a:pPr>
            <a:endParaRPr lang="en-GB" sz="2400"/>
          </a:p>
          <a:p>
            <a:pPr>
              <a:lnSpc>
                <a:spcPct val="100000"/>
              </a:lnSpc>
            </a:pPr>
            <a:r>
              <a:rPr lang="en-GB" sz="2400"/>
              <a:t>That is quantitative analysis.</a:t>
            </a:r>
          </a:p>
        </p:txBody>
      </p:sp>
      <p:sp>
        <p:nvSpPr>
          <p:cNvPr id="6" name="Footer Placeholder 4">
            <a:extLst>
              <a:ext uri="{FF2B5EF4-FFF2-40B4-BE49-F238E27FC236}">
                <a16:creationId xmlns:a16="http://schemas.microsoft.com/office/drawing/2014/main" id="{0E34BDDD-929C-579B-6902-676A6021C513}"/>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40847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99108-F149-2200-E150-826F399218ED}"/>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6</a:t>
            </a:fld>
            <a:endParaRPr lang="en-GB"/>
          </a:p>
        </p:txBody>
      </p:sp>
      <p:sp>
        <p:nvSpPr>
          <p:cNvPr id="3" name="Title 2">
            <a:extLst>
              <a:ext uri="{FF2B5EF4-FFF2-40B4-BE49-F238E27FC236}">
                <a16:creationId xmlns:a16="http://schemas.microsoft.com/office/drawing/2014/main" id="{7800A3A9-6076-1DBC-9586-87116B0F1409}"/>
              </a:ext>
              <a:ext uri="{C183D7F6-B498-43B3-948B-1728B52AA6E4}">
                <adec:decorative xmlns:adec="http://schemas.microsoft.com/office/drawing/2017/decorative" val="0"/>
              </a:ext>
            </a:extLst>
          </p:cNvPr>
          <p:cNvSpPr>
            <a:spLocks noGrp="1"/>
          </p:cNvSpPr>
          <p:nvPr>
            <p:ph type="title"/>
          </p:nvPr>
        </p:nvSpPr>
        <p:spPr>
          <a:xfrm>
            <a:off x="232950" y="401180"/>
            <a:ext cx="8437563" cy="699425"/>
          </a:xfrm>
        </p:spPr>
        <p:txBody>
          <a:bodyPr>
            <a:normAutofit/>
          </a:bodyPr>
          <a:lstStyle/>
          <a:p>
            <a:r>
              <a:rPr lang="en-GB" sz="3200"/>
              <a:t>Homework</a:t>
            </a:r>
            <a:endParaRPr lang="en-GB" sz="3200">
              <a:cs typeface="Arial"/>
            </a:endParaRPr>
          </a:p>
        </p:txBody>
      </p:sp>
      <p:sp>
        <p:nvSpPr>
          <p:cNvPr id="4" name="Text Placeholder 3">
            <a:extLst>
              <a:ext uri="{FF2B5EF4-FFF2-40B4-BE49-F238E27FC236}">
                <a16:creationId xmlns:a16="http://schemas.microsoft.com/office/drawing/2014/main" id="{2CA58D1E-A71C-4D95-5C31-C56BE309FCDD}"/>
              </a:ext>
            </a:extLst>
          </p:cNvPr>
          <p:cNvSpPr>
            <a:spLocks noGrp="1"/>
          </p:cNvSpPr>
          <p:nvPr>
            <p:ph type="body" sz="quarter" idx="12"/>
          </p:nvPr>
        </p:nvSpPr>
        <p:spPr/>
        <p:txBody>
          <a:bodyPr/>
          <a:lstStyle/>
          <a:p>
            <a:r>
              <a:rPr lang="en-GB" sz="2400"/>
              <a:t>What did you find out about </a:t>
            </a:r>
            <a:r>
              <a:rPr lang="en-GB" sz="2400" err="1"/>
              <a:t>Macildowie</a:t>
            </a:r>
            <a:r>
              <a:rPr lang="en-GB" sz="2400"/>
              <a:t>?</a:t>
            </a:r>
          </a:p>
        </p:txBody>
      </p:sp>
      <p:sp>
        <p:nvSpPr>
          <p:cNvPr id="6" name="Footer Placeholder 4">
            <a:extLst>
              <a:ext uri="{FF2B5EF4-FFF2-40B4-BE49-F238E27FC236}">
                <a16:creationId xmlns:a16="http://schemas.microsoft.com/office/drawing/2014/main" id="{BAC0523C-A9D7-B93C-2D8A-B9C5E1CCE8B1}"/>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922002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FDE81-D1B2-4AFD-A5A6-D827E26403DB}"/>
              </a:ext>
            </a:extLst>
          </p:cNvPr>
          <p:cNvSpPr>
            <a:spLocks noGrp="1"/>
          </p:cNvSpPr>
          <p:nvPr>
            <p:ph type="sldNum" sz="quarter" idx="11"/>
          </p:nvPr>
        </p:nvSpPr>
        <p:spPr/>
        <p:txBody>
          <a:bodyPr/>
          <a:lstStyle/>
          <a:p>
            <a:fld id="{DA2C159E-F13C-4A85-9A41-E7669D3E0D70}" type="slidenum">
              <a:rPr lang="en-GB" smtClean="0"/>
              <a:pPr/>
              <a:t>60</a:t>
            </a:fld>
            <a:endParaRPr lang="en-GB"/>
          </a:p>
        </p:txBody>
      </p:sp>
      <p:sp>
        <p:nvSpPr>
          <p:cNvPr id="3" name="Title 2">
            <a:extLst>
              <a:ext uri="{FF2B5EF4-FFF2-40B4-BE49-F238E27FC236}">
                <a16:creationId xmlns:a16="http://schemas.microsoft.com/office/drawing/2014/main" id="{F9AC247C-FB8E-4C46-A2A7-14CB7542A153}"/>
              </a:ext>
            </a:extLst>
          </p:cNvPr>
          <p:cNvSpPr>
            <a:spLocks noGrp="1"/>
          </p:cNvSpPr>
          <p:nvPr>
            <p:ph type="title"/>
          </p:nvPr>
        </p:nvSpPr>
        <p:spPr/>
        <p:txBody>
          <a:bodyPr>
            <a:normAutofit/>
          </a:bodyPr>
          <a:lstStyle/>
          <a:p>
            <a:r>
              <a:rPr lang="en-GB" sz="3200"/>
              <a:t>Definition</a:t>
            </a:r>
          </a:p>
        </p:txBody>
      </p:sp>
      <p:sp>
        <p:nvSpPr>
          <p:cNvPr id="4" name="Text Placeholder 3">
            <a:extLst>
              <a:ext uri="{FF2B5EF4-FFF2-40B4-BE49-F238E27FC236}">
                <a16:creationId xmlns:a16="http://schemas.microsoft.com/office/drawing/2014/main" id="{D3730D96-9D2F-47E9-8BFB-A7F0055DED75}"/>
              </a:ext>
            </a:extLst>
          </p:cNvPr>
          <p:cNvSpPr>
            <a:spLocks noGrp="1"/>
          </p:cNvSpPr>
          <p:nvPr>
            <p:ph type="body" sz="quarter" idx="12"/>
          </p:nvPr>
        </p:nvSpPr>
        <p:spPr>
          <a:xfrm>
            <a:off x="234000" y="949325"/>
            <a:ext cx="8677050" cy="3638649"/>
          </a:xfrm>
        </p:spPr>
        <p:txBody>
          <a:bodyPr/>
          <a:lstStyle/>
          <a:p>
            <a:pPr>
              <a:lnSpc>
                <a:spcPct val="100000"/>
              </a:lnSpc>
            </a:pPr>
            <a:r>
              <a:rPr lang="en-GB" sz="2400"/>
              <a:t>Qualitative analysis involves examining non-numerical data to understand characteristics, behaviours or experiences. It focuses on exploring and interpreting meanings, patterns and themes in the data. </a:t>
            </a:r>
          </a:p>
          <a:p>
            <a:pPr>
              <a:lnSpc>
                <a:spcPct val="100000"/>
              </a:lnSpc>
            </a:pPr>
            <a:endParaRPr lang="en-GB" sz="2400"/>
          </a:p>
          <a:p>
            <a:pPr>
              <a:lnSpc>
                <a:spcPct val="100000"/>
              </a:lnSpc>
            </a:pPr>
            <a:r>
              <a:rPr lang="en-GB" sz="2400"/>
              <a:t>For example, in a study about students’ experiences with online learning, qualitative analysis might involve analysing interview transcripts to identify common themes such as challenges with technology, engagement in virtual discussions or preferences for certain teaching methods.</a:t>
            </a:r>
            <a:endParaRPr lang="en-GB"/>
          </a:p>
        </p:txBody>
      </p:sp>
      <p:sp>
        <p:nvSpPr>
          <p:cNvPr id="6" name="Footer Placeholder 4">
            <a:extLst>
              <a:ext uri="{FF2B5EF4-FFF2-40B4-BE49-F238E27FC236}">
                <a16:creationId xmlns:a16="http://schemas.microsoft.com/office/drawing/2014/main" id="{E962D3B2-831B-C53D-2977-499D6C103904}"/>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5353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BBB298-9E4C-F6AA-AF7F-ABC428D21A77}"/>
              </a:ext>
            </a:extLst>
          </p:cNvPr>
          <p:cNvSpPr>
            <a:spLocks noGrp="1"/>
          </p:cNvSpPr>
          <p:nvPr>
            <p:ph type="sldNum" sz="quarter" idx="11"/>
          </p:nvPr>
        </p:nvSpPr>
        <p:spPr/>
        <p:txBody>
          <a:bodyPr/>
          <a:lstStyle/>
          <a:p>
            <a:fld id="{DA2C159E-F13C-4A85-9A41-E7669D3E0D70}" type="slidenum">
              <a:rPr lang="en-GB" smtClean="0"/>
              <a:pPr/>
              <a:t>61</a:t>
            </a:fld>
            <a:endParaRPr lang="en-GB"/>
          </a:p>
        </p:txBody>
      </p:sp>
      <p:sp>
        <p:nvSpPr>
          <p:cNvPr id="3" name="Title 2">
            <a:extLst>
              <a:ext uri="{FF2B5EF4-FFF2-40B4-BE49-F238E27FC236}">
                <a16:creationId xmlns:a16="http://schemas.microsoft.com/office/drawing/2014/main" id="{1FF4C1C5-103E-535A-A767-8995A1FD8064}"/>
              </a:ext>
            </a:extLst>
          </p:cNvPr>
          <p:cNvSpPr>
            <a:spLocks noGrp="1"/>
          </p:cNvSpPr>
          <p:nvPr>
            <p:ph type="title"/>
          </p:nvPr>
        </p:nvSpPr>
        <p:spPr/>
        <p:txBody>
          <a:bodyPr>
            <a:normAutofit/>
          </a:bodyPr>
          <a:lstStyle/>
          <a:p>
            <a:r>
              <a:rPr lang="en-GB" sz="3200"/>
              <a:t>Activity</a:t>
            </a:r>
          </a:p>
        </p:txBody>
      </p:sp>
      <p:sp>
        <p:nvSpPr>
          <p:cNvPr id="4" name="Text Placeholder 3">
            <a:extLst>
              <a:ext uri="{FF2B5EF4-FFF2-40B4-BE49-F238E27FC236}">
                <a16:creationId xmlns:a16="http://schemas.microsoft.com/office/drawing/2014/main" id="{B4BC1A85-8E34-D6E6-818A-AD62BC84D7A3}"/>
              </a:ext>
            </a:extLst>
          </p:cNvPr>
          <p:cNvSpPr>
            <a:spLocks noGrp="1"/>
          </p:cNvSpPr>
          <p:nvPr>
            <p:ph type="body" sz="quarter" idx="12"/>
          </p:nvPr>
        </p:nvSpPr>
        <p:spPr/>
        <p:txBody>
          <a:bodyPr/>
          <a:lstStyle/>
          <a:p>
            <a:pPr>
              <a:lnSpc>
                <a:spcPct val="120000"/>
              </a:lnSpc>
            </a:pPr>
            <a:r>
              <a:rPr lang="en-GB" sz="2400"/>
              <a:t>Working in pairs, review the questionnaires that were used on the Industry Placement. Categorise the questions.</a:t>
            </a:r>
          </a:p>
          <a:p>
            <a:pPr>
              <a:lnSpc>
                <a:spcPct val="120000"/>
              </a:lnSpc>
            </a:pPr>
            <a:endParaRPr lang="en-GB" sz="2400"/>
          </a:p>
          <a:p>
            <a:pPr>
              <a:lnSpc>
                <a:spcPct val="120000"/>
              </a:lnSpc>
            </a:pPr>
            <a:r>
              <a:rPr lang="en-GB" sz="2400"/>
              <a:t>Which will produce quantitative data?</a:t>
            </a:r>
          </a:p>
          <a:p>
            <a:pPr>
              <a:lnSpc>
                <a:spcPct val="120000"/>
              </a:lnSpc>
            </a:pPr>
            <a:endParaRPr lang="en-GB" sz="2400"/>
          </a:p>
          <a:p>
            <a:pPr>
              <a:lnSpc>
                <a:spcPct val="120000"/>
              </a:lnSpc>
            </a:pPr>
            <a:r>
              <a:rPr lang="en-GB" sz="2400"/>
              <a:t>Which will produce qualitative data?</a:t>
            </a:r>
          </a:p>
        </p:txBody>
      </p:sp>
      <p:sp>
        <p:nvSpPr>
          <p:cNvPr id="6" name="Footer Placeholder 4">
            <a:extLst>
              <a:ext uri="{FF2B5EF4-FFF2-40B4-BE49-F238E27FC236}">
                <a16:creationId xmlns:a16="http://schemas.microsoft.com/office/drawing/2014/main" id="{8F861D85-A22A-4FDB-67D4-A9A02327BCF9}"/>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268575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17BB97-DE8B-433E-B712-922B67F4BD9A}"/>
              </a:ext>
            </a:extLst>
          </p:cNvPr>
          <p:cNvSpPr>
            <a:spLocks noGrp="1"/>
          </p:cNvSpPr>
          <p:nvPr>
            <p:ph type="sldNum" sz="quarter" idx="11"/>
          </p:nvPr>
        </p:nvSpPr>
        <p:spPr/>
        <p:txBody>
          <a:bodyPr/>
          <a:lstStyle/>
          <a:p>
            <a:fld id="{DA2C159E-F13C-4A85-9A41-E7669D3E0D70}" type="slidenum">
              <a:rPr lang="en-GB" smtClean="0"/>
              <a:pPr/>
              <a:t>62</a:t>
            </a:fld>
            <a:endParaRPr lang="en-GB"/>
          </a:p>
        </p:txBody>
      </p:sp>
      <p:sp>
        <p:nvSpPr>
          <p:cNvPr id="5" name="Title 4">
            <a:extLst>
              <a:ext uri="{FF2B5EF4-FFF2-40B4-BE49-F238E27FC236}">
                <a16:creationId xmlns:a16="http://schemas.microsoft.com/office/drawing/2014/main" id="{D4FC4976-B9DE-250C-1DDC-3CB46D93CF48}"/>
              </a:ext>
              <a:ext uri="{C183D7F6-B498-43B3-948B-1728B52AA6E4}">
                <adec:decorative xmlns:adec="http://schemas.microsoft.com/office/drawing/2017/decorative" val="1"/>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a:t>Staff food preferences</a:t>
            </a:r>
          </a:p>
        </p:txBody>
      </p:sp>
      <p:graphicFrame>
        <p:nvGraphicFramePr>
          <p:cNvPr id="8" name="Chart 7" descr="Image of a chart">
            <a:extLst>
              <a:ext uri="{FF2B5EF4-FFF2-40B4-BE49-F238E27FC236}">
                <a16:creationId xmlns:a16="http://schemas.microsoft.com/office/drawing/2014/main" id="{BD757F6B-D8A1-4803-9858-9855185ECDB3}"/>
              </a:ext>
            </a:extLst>
          </p:cNvPr>
          <p:cNvGraphicFramePr/>
          <p:nvPr>
            <p:extLst>
              <p:ext uri="{D42A27DB-BD31-4B8C-83A1-F6EECF244321}">
                <p14:modId xmlns:p14="http://schemas.microsoft.com/office/powerpoint/2010/main" val="366269598"/>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4">
            <a:extLst>
              <a:ext uri="{FF2B5EF4-FFF2-40B4-BE49-F238E27FC236}">
                <a16:creationId xmlns:a16="http://schemas.microsoft.com/office/drawing/2014/main" id="{4D3A6AD6-30EA-55CE-4582-1EFF48254C25}"/>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013841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D97D4A-9A49-4B22-8636-10EF732D40D0}"/>
              </a:ext>
            </a:extLst>
          </p:cNvPr>
          <p:cNvSpPr>
            <a:spLocks noGrp="1"/>
          </p:cNvSpPr>
          <p:nvPr>
            <p:ph type="sldNum" sz="quarter" idx="11"/>
          </p:nvPr>
        </p:nvSpPr>
        <p:spPr/>
        <p:txBody>
          <a:bodyPr/>
          <a:lstStyle/>
          <a:p>
            <a:fld id="{DA2C159E-F13C-4A85-9A41-E7669D3E0D70}" type="slidenum">
              <a:rPr lang="en-GB" smtClean="0"/>
              <a:pPr/>
              <a:t>63</a:t>
            </a:fld>
            <a:endParaRPr lang="en-GB"/>
          </a:p>
        </p:txBody>
      </p:sp>
      <p:sp>
        <p:nvSpPr>
          <p:cNvPr id="4" name="Title 3">
            <a:extLst>
              <a:ext uri="{FF2B5EF4-FFF2-40B4-BE49-F238E27FC236}">
                <a16:creationId xmlns:a16="http://schemas.microsoft.com/office/drawing/2014/main" id="{13C674D8-0391-8F24-B1C2-D8103E426F9B}"/>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a:t>Places staff have been on holidays</a:t>
            </a:r>
          </a:p>
        </p:txBody>
      </p:sp>
      <p:graphicFrame>
        <p:nvGraphicFramePr>
          <p:cNvPr id="8" name="Chart 7" descr="Image of a chart">
            <a:extLst>
              <a:ext uri="{FF2B5EF4-FFF2-40B4-BE49-F238E27FC236}">
                <a16:creationId xmlns:a16="http://schemas.microsoft.com/office/drawing/2014/main" id="{11E3AC64-5B0E-4FF8-ABCE-97A073C589A1}"/>
              </a:ext>
            </a:extLst>
          </p:cNvPr>
          <p:cNvGraphicFramePr/>
          <p:nvPr>
            <p:extLst>
              <p:ext uri="{D42A27DB-BD31-4B8C-83A1-F6EECF244321}">
                <p14:modId xmlns:p14="http://schemas.microsoft.com/office/powerpoint/2010/main" val="3442462416"/>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4">
            <a:extLst>
              <a:ext uri="{FF2B5EF4-FFF2-40B4-BE49-F238E27FC236}">
                <a16:creationId xmlns:a16="http://schemas.microsoft.com/office/drawing/2014/main" id="{81AFB2C8-6112-495E-758F-A4AF6DE9DB96}"/>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473174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A388C-788D-42F4-B526-38F0136E9FB9}"/>
              </a:ext>
            </a:extLst>
          </p:cNvPr>
          <p:cNvSpPr>
            <a:spLocks noGrp="1"/>
          </p:cNvSpPr>
          <p:nvPr>
            <p:ph type="sldNum" sz="quarter" idx="11"/>
          </p:nvPr>
        </p:nvSpPr>
        <p:spPr/>
        <p:txBody>
          <a:bodyPr/>
          <a:lstStyle/>
          <a:p>
            <a:fld id="{DA2C159E-F13C-4A85-9A41-E7669D3E0D70}" type="slidenum">
              <a:rPr lang="en-GB" smtClean="0"/>
              <a:pPr/>
              <a:t>64</a:t>
            </a:fld>
            <a:endParaRPr lang="en-GB"/>
          </a:p>
        </p:txBody>
      </p:sp>
      <p:sp>
        <p:nvSpPr>
          <p:cNvPr id="4" name="Title 3">
            <a:extLst>
              <a:ext uri="{FF2B5EF4-FFF2-40B4-BE49-F238E27FC236}">
                <a16:creationId xmlns:a16="http://schemas.microsoft.com/office/drawing/2014/main" id="{8AC51265-7BC3-6D7D-5BC6-752953C07D68}"/>
              </a:ext>
              <a:ext uri="{C183D7F6-B498-43B3-948B-1728B52AA6E4}">
                <adec:decorative xmlns:adec="http://schemas.microsoft.com/office/drawing/2017/decorative" val="1"/>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a:t>How to find Chart icon on </a:t>
            </a:r>
            <a:r>
              <a:rPr lang="en-GB" err="1"/>
              <a:t>Powerpoint</a:t>
            </a:r>
            <a:endParaRPr lang="en-GB"/>
          </a:p>
        </p:txBody>
      </p:sp>
      <p:pic>
        <p:nvPicPr>
          <p:cNvPr id="6" name="Picture 5" descr="A screenshot of how to find Chart on PowerPoint">
            <a:extLst>
              <a:ext uri="{FF2B5EF4-FFF2-40B4-BE49-F238E27FC236}">
                <a16:creationId xmlns:a16="http://schemas.microsoft.com/office/drawing/2014/main" id="{B38B5C76-5C79-4570-8D39-5D48EC4CB41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1924076"/>
            <a:ext cx="9144000" cy="1295347"/>
          </a:xfrm>
          <a:prstGeom prst="rect">
            <a:avLst/>
          </a:prstGeom>
        </p:spPr>
      </p:pic>
      <p:cxnSp>
        <p:nvCxnSpPr>
          <p:cNvPr id="8" name="Straight Arrow Connector 7" descr="Arrow pointing at the Chart icon on Powerpoint">
            <a:extLst>
              <a:ext uri="{FF2B5EF4-FFF2-40B4-BE49-F238E27FC236}">
                <a16:creationId xmlns:a16="http://schemas.microsoft.com/office/drawing/2014/main" id="{50046600-6EC7-4CA2-9959-50E10211BD85}"/>
              </a:ext>
            </a:extLst>
          </p:cNvPr>
          <p:cNvCxnSpPr/>
          <p:nvPr/>
        </p:nvCxnSpPr>
        <p:spPr>
          <a:xfrm>
            <a:off x="4067944" y="2715766"/>
            <a:ext cx="1440160" cy="1440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84D6007-43A9-4B6E-A0A1-2AF026E54179}"/>
              </a:ext>
            </a:extLst>
          </p:cNvPr>
          <p:cNvSpPr txBox="1"/>
          <p:nvPr/>
        </p:nvSpPr>
        <p:spPr>
          <a:xfrm>
            <a:off x="5796136" y="3795886"/>
            <a:ext cx="936104" cy="207749"/>
          </a:xfrm>
          <a:prstGeom prst="rect">
            <a:avLst/>
          </a:prstGeom>
          <a:noFill/>
        </p:spPr>
        <p:txBody>
          <a:bodyPr wrap="square" lIns="0" tIns="0" rIns="0" bIns="0" rtlCol="0">
            <a:spAutoFit/>
          </a:bodyPr>
          <a:lstStyle/>
          <a:p>
            <a:r>
              <a:rPr lang="en-GB" sz="1350"/>
              <a:t>Click Chart</a:t>
            </a:r>
          </a:p>
        </p:txBody>
      </p:sp>
      <p:sp>
        <p:nvSpPr>
          <p:cNvPr id="3" name="Footer Placeholder 4">
            <a:extLst>
              <a:ext uri="{FF2B5EF4-FFF2-40B4-BE49-F238E27FC236}">
                <a16:creationId xmlns:a16="http://schemas.microsoft.com/office/drawing/2014/main" id="{53594A14-86B2-A1E2-68F2-CEB9E43D252A}"/>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726790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B54FD-AFF0-4D98-ADC3-F55C91BCE207}"/>
              </a:ext>
            </a:extLst>
          </p:cNvPr>
          <p:cNvSpPr>
            <a:spLocks noGrp="1"/>
          </p:cNvSpPr>
          <p:nvPr>
            <p:ph type="sldNum" sz="quarter" idx="11"/>
          </p:nvPr>
        </p:nvSpPr>
        <p:spPr/>
        <p:txBody>
          <a:bodyPr/>
          <a:lstStyle/>
          <a:p>
            <a:fld id="{DA2C159E-F13C-4A85-9A41-E7669D3E0D70}" type="slidenum">
              <a:rPr lang="en-GB" smtClean="0"/>
              <a:pPr/>
              <a:t>65</a:t>
            </a:fld>
            <a:endParaRPr lang="en-GB"/>
          </a:p>
        </p:txBody>
      </p:sp>
      <p:sp>
        <p:nvSpPr>
          <p:cNvPr id="4" name="Title 3">
            <a:extLst>
              <a:ext uri="{FF2B5EF4-FFF2-40B4-BE49-F238E27FC236}">
                <a16:creationId xmlns:a16="http://schemas.microsoft.com/office/drawing/2014/main" id="{40DB8FAC-B244-872B-3B51-1ADAD08285A8}"/>
              </a:ext>
              <a:ext uri="{C183D7F6-B498-43B3-948B-1728B52AA6E4}">
                <adec:decorative xmlns:adec="http://schemas.microsoft.com/office/drawing/2017/decorative" val="1"/>
              </a:ext>
            </a:extLst>
          </p:cNvPr>
          <p:cNvSpPr>
            <a:spLocks noGrp="1"/>
          </p:cNvSpPr>
          <p:nvPr>
            <p:ph type="title"/>
          </p:nvPr>
        </p:nvSpPr>
        <p:spPr>
          <a:xfrm>
            <a:off x="232950" y="-699425"/>
            <a:ext cx="8437563" cy="699425"/>
          </a:xfrm>
        </p:spPr>
        <p:txBody>
          <a:bodyPr vert="horz" lIns="0" tIns="0" rIns="0" bIns="0" rtlCol="0" anchor="b" anchorCtr="0">
            <a:normAutofit/>
          </a:bodyPr>
          <a:lstStyle/>
          <a:p>
            <a:r>
              <a:rPr lang="en-GB"/>
              <a:t>Clustered Column</a:t>
            </a:r>
          </a:p>
        </p:txBody>
      </p:sp>
      <p:pic>
        <p:nvPicPr>
          <p:cNvPr id="8" name="Picture 7">
            <a:extLst>
              <a:ext uri="{FF2B5EF4-FFF2-40B4-BE49-F238E27FC236}">
                <a16:creationId xmlns:a16="http://schemas.microsoft.com/office/drawing/2014/main" id="{6D9C29BA-C303-4419-8E58-0A12F3D9B5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95736" y="209776"/>
            <a:ext cx="5057705" cy="4723948"/>
          </a:xfrm>
          <a:prstGeom prst="rect">
            <a:avLst/>
          </a:prstGeom>
        </p:spPr>
      </p:pic>
      <p:graphicFrame>
        <p:nvGraphicFramePr>
          <p:cNvPr id="6" name="Chart 5" descr="Image of Clustered Column">
            <a:extLst>
              <a:ext uri="{FF2B5EF4-FFF2-40B4-BE49-F238E27FC236}">
                <a16:creationId xmlns:a16="http://schemas.microsoft.com/office/drawing/2014/main" id="{0422BB9E-4DCE-426F-952A-8671FD2B1190}"/>
              </a:ext>
            </a:extLst>
          </p:cNvPr>
          <p:cNvGraphicFramePr/>
          <p:nvPr>
            <p:extLst>
              <p:ext uri="{D42A27DB-BD31-4B8C-83A1-F6EECF244321}">
                <p14:modId xmlns:p14="http://schemas.microsoft.com/office/powerpoint/2010/main" val="3965383561"/>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4">
            <a:extLst>
              <a:ext uri="{FF2B5EF4-FFF2-40B4-BE49-F238E27FC236}">
                <a16:creationId xmlns:a16="http://schemas.microsoft.com/office/drawing/2014/main" id="{BA424570-8746-232F-2300-5A2A874D0461}"/>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5017699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D9FABB-04CF-4C18-9FD8-B280E762C182}"/>
              </a:ext>
            </a:extLst>
          </p:cNvPr>
          <p:cNvSpPr>
            <a:spLocks noGrp="1"/>
          </p:cNvSpPr>
          <p:nvPr>
            <p:ph type="sldNum" sz="quarter" idx="11"/>
          </p:nvPr>
        </p:nvSpPr>
        <p:spPr/>
        <p:txBody>
          <a:bodyPr/>
          <a:lstStyle/>
          <a:p>
            <a:fld id="{DA2C159E-F13C-4A85-9A41-E7669D3E0D70}" type="slidenum">
              <a:rPr lang="en-GB" smtClean="0"/>
              <a:pPr/>
              <a:t>66</a:t>
            </a:fld>
            <a:endParaRPr lang="en-GB"/>
          </a:p>
        </p:txBody>
      </p:sp>
      <p:pic>
        <p:nvPicPr>
          <p:cNvPr id="6" name="Picture 5" descr="Image of measurement of Sales">
            <a:extLst>
              <a:ext uri="{FF2B5EF4-FFF2-40B4-BE49-F238E27FC236}">
                <a16:creationId xmlns:a16="http://schemas.microsoft.com/office/drawing/2014/main" id="{2514D84C-74FD-4204-864E-6F5D5B14BDE8}"/>
              </a:ext>
            </a:extLst>
          </p:cNvPr>
          <p:cNvPicPr>
            <a:picLocks noChangeAspect="1"/>
          </p:cNvPicPr>
          <p:nvPr/>
        </p:nvPicPr>
        <p:blipFill rotWithShape="1">
          <a:blip r:embed="rId3"/>
          <a:srcRect l="6149" r="394" b="26386"/>
          <a:stretch/>
        </p:blipFill>
        <p:spPr>
          <a:xfrm>
            <a:off x="1115616" y="843558"/>
            <a:ext cx="6566680" cy="2088232"/>
          </a:xfrm>
          <a:prstGeom prst="rect">
            <a:avLst/>
          </a:prstGeom>
        </p:spPr>
      </p:pic>
      <p:sp>
        <p:nvSpPr>
          <p:cNvPr id="3" name="Footer Placeholder 4">
            <a:extLst>
              <a:ext uri="{FF2B5EF4-FFF2-40B4-BE49-F238E27FC236}">
                <a16:creationId xmlns:a16="http://schemas.microsoft.com/office/drawing/2014/main" id="{DE6B42D2-1450-8D96-1C1F-622DDB614B36}"/>
              </a:ext>
              <a:ext uri="{C183D7F6-B498-43B3-948B-1728B52AA6E4}">
                <adec:decorative xmlns:adec="http://schemas.microsoft.com/office/drawing/2017/decorative" val="0"/>
              </a:ext>
            </a:extLst>
          </p:cNvPr>
          <p:cNvSpPr>
            <a:spLocks noGrp="1"/>
          </p:cNvSpPr>
          <p:nvPr>
            <p:ph type="title" idx="4294967295"/>
          </p:nvPr>
        </p:nvSpPr>
        <p:spPr>
          <a:xfrm>
            <a:off x="233363" y="4767263"/>
            <a:ext cx="7686675" cy="2746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chemeClr val="tx1"/>
                </a:solidFill>
                <a:effectLst/>
                <a:uLnTx/>
                <a:uFillTx/>
                <a:latin typeface="+mn-lt"/>
                <a:ea typeface="+mn-ea"/>
                <a:cs typeface="+mn-cs"/>
              </a:rPr>
              <a:t>Education and Training Foundation</a:t>
            </a:r>
          </a:p>
        </p:txBody>
      </p:sp>
    </p:spTree>
    <p:extLst>
      <p:ext uri="{BB962C8B-B14F-4D97-AF65-F5344CB8AC3E}">
        <p14:creationId xmlns:p14="http://schemas.microsoft.com/office/powerpoint/2010/main" val="695686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E60DB-C33B-49CC-AB83-64FC3C71DA2B}"/>
              </a:ext>
            </a:extLst>
          </p:cNvPr>
          <p:cNvSpPr>
            <a:spLocks noGrp="1"/>
          </p:cNvSpPr>
          <p:nvPr>
            <p:ph type="sldNum" sz="quarter" idx="11"/>
          </p:nvPr>
        </p:nvSpPr>
        <p:spPr/>
        <p:txBody>
          <a:bodyPr/>
          <a:lstStyle/>
          <a:p>
            <a:fld id="{DA2C159E-F13C-4A85-9A41-E7669D3E0D70}" type="slidenum">
              <a:rPr lang="en-GB" smtClean="0"/>
              <a:pPr/>
              <a:t>67</a:t>
            </a:fld>
            <a:endParaRPr lang="en-GB"/>
          </a:p>
        </p:txBody>
      </p:sp>
      <p:sp>
        <p:nvSpPr>
          <p:cNvPr id="3" name="Title 2">
            <a:extLst>
              <a:ext uri="{FF2B5EF4-FFF2-40B4-BE49-F238E27FC236}">
                <a16:creationId xmlns:a16="http://schemas.microsoft.com/office/drawing/2014/main" id="{D3E232F3-55C8-4F3F-ADD5-D7F3C4B85D7D}"/>
              </a:ext>
            </a:extLst>
          </p:cNvPr>
          <p:cNvSpPr>
            <a:spLocks noGrp="1"/>
          </p:cNvSpPr>
          <p:nvPr>
            <p:ph type="title"/>
          </p:nvPr>
        </p:nvSpPr>
        <p:spPr/>
        <p:txBody>
          <a:bodyPr>
            <a:normAutofit/>
          </a:bodyPr>
          <a:lstStyle/>
          <a:p>
            <a:r>
              <a:rPr lang="en-GB" sz="3200"/>
              <a:t>Your turn</a:t>
            </a:r>
          </a:p>
        </p:txBody>
      </p:sp>
      <p:sp>
        <p:nvSpPr>
          <p:cNvPr id="4" name="Text Placeholder 3">
            <a:extLst>
              <a:ext uri="{FF2B5EF4-FFF2-40B4-BE49-F238E27FC236}">
                <a16:creationId xmlns:a16="http://schemas.microsoft.com/office/drawing/2014/main" id="{70CC5950-304E-4C36-AB26-46E35FD0B050}"/>
              </a:ext>
            </a:extLst>
          </p:cNvPr>
          <p:cNvSpPr>
            <a:spLocks noGrp="1"/>
          </p:cNvSpPr>
          <p:nvPr>
            <p:ph type="body" sz="quarter" idx="12"/>
          </p:nvPr>
        </p:nvSpPr>
        <p:spPr>
          <a:xfrm>
            <a:off x="234000" y="986400"/>
            <a:ext cx="7866392" cy="3601574"/>
          </a:xfrm>
        </p:spPr>
        <p:txBody>
          <a:bodyPr/>
          <a:lstStyle/>
          <a:p>
            <a:pPr>
              <a:lnSpc>
                <a:spcPct val="100000"/>
              </a:lnSpc>
            </a:pPr>
            <a:r>
              <a:rPr lang="en-GB" sz="2400"/>
              <a:t>You need to create a pie chart or a bar chart on the below data. </a:t>
            </a:r>
          </a:p>
          <a:p>
            <a:pPr>
              <a:lnSpc>
                <a:spcPct val="100000"/>
              </a:lnSpc>
            </a:pPr>
            <a:endParaRPr lang="en-GB" sz="2400"/>
          </a:p>
          <a:p>
            <a:pPr>
              <a:lnSpc>
                <a:spcPct val="100000"/>
              </a:lnSpc>
            </a:pPr>
            <a:r>
              <a:rPr lang="en-GB" sz="2400"/>
              <a:t>Website clicks per hour on the morning of a specific date:</a:t>
            </a:r>
          </a:p>
          <a:p>
            <a:pPr>
              <a:lnSpc>
                <a:spcPct val="100000"/>
              </a:lnSpc>
            </a:pPr>
            <a:endParaRPr lang="en-GB" sz="2400"/>
          </a:p>
          <a:p>
            <a:pPr>
              <a:lnSpc>
                <a:spcPct val="100000"/>
              </a:lnSpc>
            </a:pPr>
            <a:r>
              <a:rPr lang="en-GB" sz="2400"/>
              <a:t>8am to 9am 		57</a:t>
            </a:r>
            <a:br>
              <a:rPr lang="en-GB" sz="2400"/>
            </a:br>
            <a:r>
              <a:rPr lang="en-GB" sz="2400"/>
              <a:t>9am to 10am 	112</a:t>
            </a:r>
            <a:br>
              <a:rPr lang="en-GB" sz="2400"/>
            </a:br>
            <a:r>
              <a:rPr lang="en-GB" sz="2400"/>
              <a:t>10am to 11am 	197</a:t>
            </a:r>
            <a:br>
              <a:rPr lang="en-GB" sz="2400"/>
            </a:br>
            <a:r>
              <a:rPr lang="en-GB" sz="2400"/>
              <a:t>11am to noon 	103</a:t>
            </a:r>
            <a:br>
              <a:rPr lang="en-GB"/>
            </a:br>
            <a:endParaRPr lang="en-GB"/>
          </a:p>
          <a:p>
            <a:endParaRPr lang="en-GB"/>
          </a:p>
          <a:p>
            <a:endParaRPr lang="en-GB"/>
          </a:p>
        </p:txBody>
      </p:sp>
      <p:sp>
        <p:nvSpPr>
          <p:cNvPr id="6" name="Footer Placeholder 4">
            <a:extLst>
              <a:ext uri="{FF2B5EF4-FFF2-40B4-BE49-F238E27FC236}">
                <a16:creationId xmlns:a16="http://schemas.microsoft.com/office/drawing/2014/main" id="{23B69D54-F2E5-6DD0-F637-1B5D2FE4276B}"/>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921782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D48B4-C104-464F-9B49-60E0AC85195A}"/>
              </a:ext>
            </a:extLst>
          </p:cNvPr>
          <p:cNvSpPr>
            <a:spLocks noGrp="1"/>
          </p:cNvSpPr>
          <p:nvPr>
            <p:ph type="sldNum" sz="quarter" idx="11"/>
          </p:nvPr>
        </p:nvSpPr>
        <p:spPr/>
        <p:txBody>
          <a:bodyPr/>
          <a:lstStyle/>
          <a:p>
            <a:fld id="{DA2C159E-F13C-4A85-9A41-E7669D3E0D70}" type="slidenum">
              <a:rPr lang="en-GB" smtClean="0"/>
              <a:pPr/>
              <a:t>68</a:t>
            </a:fld>
            <a:endParaRPr lang="en-GB"/>
          </a:p>
        </p:txBody>
      </p:sp>
      <p:sp>
        <p:nvSpPr>
          <p:cNvPr id="3" name="Title 2">
            <a:extLst>
              <a:ext uri="{FF2B5EF4-FFF2-40B4-BE49-F238E27FC236}">
                <a16:creationId xmlns:a16="http://schemas.microsoft.com/office/drawing/2014/main" id="{C83FA57B-68E4-4E91-83AD-C37E5A4C060C}"/>
              </a:ext>
            </a:extLst>
          </p:cNvPr>
          <p:cNvSpPr>
            <a:spLocks noGrp="1"/>
          </p:cNvSpPr>
          <p:nvPr>
            <p:ph type="title"/>
          </p:nvPr>
        </p:nvSpPr>
        <p:spPr/>
        <p:txBody>
          <a:bodyPr>
            <a:normAutofit/>
          </a:bodyPr>
          <a:lstStyle/>
          <a:p>
            <a:r>
              <a:rPr lang="en-GB" sz="3200"/>
              <a:t>Benefits of using quantitative analysis</a:t>
            </a:r>
          </a:p>
        </p:txBody>
      </p:sp>
      <p:sp>
        <p:nvSpPr>
          <p:cNvPr id="4" name="Text Placeholder 3">
            <a:extLst>
              <a:ext uri="{FF2B5EF4-FFF2-40B4-BE49-F238E27FC236}">
                <a16:creationId xmlns:a16="http://schemas.microsoft.com/office/drawing/2014/main" id="{03D5290F-072D-47FC-B182-7337BA47D0D2}"/>
              </a:ext>
            </a:extLst>
          </p:cNvPr>
          <p:cNvSpPr>
            <a:spLocks noGrp="1"/>
          </p:cNvSpPr>
          <p:nvPr>
            <p:ph type="body" sz="quarter" idx="12"/>
          </p:nvPr>
        </p:nvSpPr>
        <p:spPr/>
        <p:txBody>
          <a:bodyPr/>
          <a:lstStyle/>
          <a:p>
            <a:pPr marL="457200" indent="-457200">
              <a:lnSpc>
                <a:spcPct val="120000"/>
              </a:lnSpc>
              <a:buFont typeface="Arial" panose="020B0604020202020204" pitchFamily="34" charset="0"/>
              <a:buChar char="•"/>
            </a:pPr>
            <a:r>
              <a:rPr lang="en-GB" sz="2400"/>
              <a:t>Objectivity</a:t>
            </a:r>
          </a:p>
          <a:p>
            <a:pPr marL="457200" indent="-457200">
              <a:lnSpc>
                <a:spcPct val="120000"/>
              </a:lnSpc>
              <a:buFont typeface="Arial" panose="020B0604020202020204" pitchFamily="34" charset="0"/>
              <a:buChar char="•"/>
            </a:pPr>
            <a:r>
              <a:rPr lang="en-GB" sz="2400"/>
              <a:t>Accuracy</a:t>
            </a:r>
          </a:p>
          <a:p>
            <a:pPr marL="457200" indent="-457200">
              <a:lnSpc>
                <a:spcPct val="120000"/>
              </a:lnSpc>
              <a:buFont typeface="Arial" panose="020B0604020202020204" pitchFamily="34" charset="0"/>
              <a:buChar char="•"/>
            </a:pPr>
            <a:r>
              <a:rPr lang="en-GB" sz="2400"/>
              <a:t>Comparability</a:t>
            </a:r>
          </a:p>
          <a:p>
            <a:pPr marL="457200" indent="-457200">
              <a:lnSpc>
                <a:spcPct val="120000"/>
              </a:lnSpc>
              <a:buFont typeface="Arial" panose="020B0604020202020204" pitchFamily="34" charset="0"/>
              <a:buChar char="•"/>
            </a:pPr>
            <a:r>
              <a:rPr lang="en-GB" sz="2400"/>
              <a:t>Trend identification</a:t>
            </a:r>
          </a:p>
          <a:p>
            <a:pPr marL="457200" indent="-457200">
              <a:lnSpc>
                <a:spcPct val="120000"/>
              </a:lnSpc>
              <a:buFont typeface="Arial" panose="020B0604020202020204" pitchFamily="34" charset="0"/>
              <a:buChar char="•"/>
            </a:pPr>
            <a:r>
              <a:rPr lang="en-GB" sz="2400"/>
              <a:t>Data visualisation</a:t>
            </a:r>
          </a:p>
          <a:p>
            <a:pPr marL="457200" indent="-457200">
              <a:lnSpc>
                <a:spcPct val="120000"/>
              </a:lnSpc>
              <a:buFont typeface="Arial" panose="020B0604020202020204" pitchFamily="34" charset="0"/>
              <a:buChar char="•"/>
            </a:pPr>
            <a:r>
              <a:rPr lang="en-GB" sz="2400"/>
              <a:t>Evidence based decision-making</a:t>
            </a:r>
          </a:p>
          <a:p>
            <a:pPr marL="457200" indent="-457200">
              <a:lnSpc>
                <a:spcPct val="120000"/>
              </a:lnSpc>
              <a:buFont typeface="Arial" panose="020B0604020202020204" pitchFamily="34" charset="0"/>
              <a:buChar char="•"/>
            </a:pPr>
            <a:r>
              <a:rPr lang="en-GB" sz="2400"/>
              <a:t>Scalability</a:t>
            </a:r>
          </a:p>
          <a:p>
            <a:pPr marL="457200" indent="-457200">
              <a:lnSpc>
                <a:spcPct val="120000"/>
              </a:lnSpc>
              <a:buFont typeface="Arial" panose="020B0604020202020204" pitchFamily="34" charset="0"/>
              <a:buChar char="•"/>
            </a:pPr>
            <a:r>
              <a:rPr lang="en-GB" sz="2400"/>
              <a:t>Predictive analytics</a:t>
            </a:r>
          </a:p>
        </p:txBody>
      </p:sp>
      <p:sp>
        <p:nvSpPr>
          <p:cNvPr id="6" name="Footer Placeholder 4">
            <a:extLst>
              <a:ext uri="{FF2B5EF4-FFF2-40B4-BE49-F238E27FC236}">
                <a16:creationId xmlns:a16="http://schemas.microsoft.com/office/drawing/2014/main" id="{7D3F08C6-7DAF-76ED-0E85-04F11B04730F}"/>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891323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B4C3D6-3C1D-4377-B77E-D2704CF2561F}"/>
              </a:ext>
            </a:extLst>
          </p:cNvPr>
          <p:cNvSpPr>
            <a:spLocks noGrp="1"/>
          </p:cNvSpPr>
          <p:nvPr>
            <p:ph type="sldNum" sz="quarter" idx="11"/>
          </p:nvPr>
        </p:nvSpPr>
        <p:spPr/>
        <p:txBody>
          <a:bodyPr/>
          <a:lstStyle/>
          <a:p>
            <a:fld id="{DA2C159E-F13C-4A85-9A41-E7669D3E0D70}" type="slidenum">
              <a:rPr lang="en-GB" smtClean="0"/>
              <a:pPr/>
              <a:t>69</a:t>
            </a:fld>
            <a:endParaRPr lang="en-GB"/>
          </a:p>
        </p:txBody>
      </p:sp>
      <p:sp>
        <p:nvSpPr>
          <p:cNvPr id="3" name="Title 2">
            <a:extLst>
              <a:ext uri="{FF2B5EF4-FFF2-40B4-BE49-F238E27FC236}">
                <a16:creationId xmlns:a16="http://schemas.microsoft.com/office/drawing/2014/main" id="{01849460-BA89-48B1-915D-EF0004E4E062}"/>
              </a:ext>
            </a:extLst>
          </p:cNvPr>
          <p:cNvSpPr>
            <a:spLocks noGrp="1"/>
          </p:cNvSpPr>
          <p:nvPr>
            <p:ph type="title"/>
          </p:nvPr>
        </p:nvSpPr>
        <p:spPr/>
        <p:txBody>
          <a:bodyPr>
            <a:normAutofit/>
          </a:bodyPr>
          <a:lstStyle/>
          <a:p>
            <a:r>
              <a:rPr lang="en-GB" sz="3200"/>
              <a:t>Activity</a:t>
            </a:r>
          </a:p>
        </p:txBody>
      </p:sp>
      <p:sp>
        <p:nvSpPr>
          <p:cNvPr id="4" name="Text Placeholder 3">
            <a:extLst>
              <a:ext uri="{FF2B5EF4-FFF2-40B4-BE49-F238E27FC236}">
                <a16:creationId xmlns:a16="http://schemas.microsoft.com/office/drawing/2014/main" id="{112BC44E-CCA4-4704-8194-C39D9F40B39A}"/>
              </a:ext>
            </a:extLst>
          </p:cNvPr>
          <p:cNvSpPr>
            <a:spLocks noGrp="1"/>
          </p:cNvSpPr>
          <p:nvPr>
            <p:ph type="body" sz="quarter" idx="12"/>
          </p:nvPr>
        </p:nvSpPr>
        <p:spPr/>
        <p:txBody>
          <a:bodyPr/>
          <a:lstStyle/>
          <a:p>
            <a:pPr>
              <a:lnSpc>
                <a:spcPct val="120000"/>
              </a:lnSpc>
            </a:pPr>
            <a:r>
              <a:rPr lang="en-GB" sz="2400"/>
              <a:t>Produce charts for the quantitative data you have collected from your Industry Placement.</a:t>
            </a:r>
          </a:p>
          <a:p>
            <a:pPr>
              <a:lnSpc>
                <a:spcPct val="120000"/>
              </a:lnSpc>
            </a:pPr>
            <a:endParaRPr lang="en-GB" sz="2400"/>
          </a:p>
          <a:p>
            <a:pPr>
              <a:lnSpc>
                <a:spcPct val="120000"/>
              </a:lnSpc>
            </a:pPr>
            <a:r>
              <a:rPr lang="en-GB" sz="2400"/>
              <a:t>Produce an analysis of the quantitative data you have collected from your Industry Placement.</a:t>
            </a:r>
          </a:p>
        </p:txBody>
      </p:sp>
      <p:sp>
        <p:nvSpPr>
          <p:cNvPr id="6" name="Footer Placeholder 4">
            <a:extLst>
              <a:ext uri="{FF2B5EF4-FFF2-40B4-BE49-F238E27FC236}">
                <a16:creationId xmlns:a16="http://schemas.microsoft.com/office/drawing/2014/main" id="{D001A7A6-5598-ED9D-7DB1-6A34AD70EDE1}"/>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6887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79F30F-20DD-1D94-AD35-9D461AB059F3}"/>
              </a:ext>
              <a:ext uri="{C183D7F6-B498-43B3-948B-1728B52AA6E4}">
                <adec:decorative xmlns:adec="http://schemas.microsoft.com/office/drawing/2017/decorative" val="0"/>
              </a:ext>
            </a:extLst>
          </p:cNvPr>
          <p:cNvSpPr>
            <a:spLocks noGrp="1"/>
          </p:cNvSpPr>
          <p:nvPr>
            <p:ph type="sldNum" sz="quarter" idx="12"/>
          </p:nvPr>
        </p:nvSpPr>
        <p:spPr/>
        <p:txBody>
          <a:bodyPr/>
          <a:lstStyle/>
          <a:p>
            <a:fld id="{DA2C159E-F13C-4A85-9A41-E7669D3E0D70}" type="slidenum">
              <a:rPr lang="en-GB" smtClean="0"/>
              <a:pPr/>
              <a:t>7</a:t>
            </a:fld>
            <a:endParaRPr lang="en-GB"/>
          </a:p>
        </p:txBody>
      </p:sp>
      <p:sp>
        <p:nvSpPr>
          <p:cNvPr id="2" name="Title 1">
            <a:extLst>
              <a:ext uri="{FF2B5EF4-FFF2-40B4-BE49-F238E27FC236}">
                <a16:creationId xmlns:a16="http://schemas.microsoft.com/office/drawing/2014/main" id="{C696D530-0AD5-3AF1-0559-3BB83CABC6B8}"/>
              </a:ext>
            </a:extLst>
          </p:cNvPr>
          <p:cNvSpPr>
            <a:spLocks noGrp="1"/>
          </p:cNvSpPr>
          <p:nvPr>
            <p:ph type="title"/>
          </p:nvPr>
        </p:nvSpPr>
        <p:spPr>
          <a:xfrm>
            <a:off x="232950" y="443201"/>
            <a:ext cx="8437563" cy="699425"/>
          </a:xfrm>
        </p:spPr>
        <p:txBody>
          <a:bodyPr>
            <a:normAutofit/>
          </a:bodyPr>
          <a:lstStyle/>
          <a:p>
            <a:r>
              <a:rPr lang="en-GB" sz="3200"/>
              <a:t>Case studies</a:t>
            </a:r>
          </a:p>
        </p:txBody>
      </p:sp>
      <p:sp>
        <p:nvSpPr>
          <p:cNvPr id="3" name="Text Placeholder 2">
            <a:extLst>
              <a:ext uri="{FF2B5EF4-FFF2-40B4-BE49-F238E27FC236}">
                <a16:creationId xmlns:a16="http://schemas.microsoft.com/office/drawing/2014/main" id="{3AF04A2F-10E4-F405-3FC9-9BC309611856}"/>
              </a:ext>
            </a:extLst>
          </p:cNvPr>
          <p:cNvSpPr>
            <a:spLocks noGrp="1"/>
          </p:cNvSpPr>
          <p:nvPr>
            <p:ph type="body" sz="quarter" idx="14"/>
          </p:nvPr>
        </p:nvSpPr>
        <p:spPr/>
        <p:txBody>
          <a:bodyPr>
            <a:normAutofit/>
          </a:bodyPr>
          <a:lstStyle/>
          <a:p>
            <a:pPr>
              <a:lnSpc>
                <a:spcPct val="120000"/>
              </a:lnSpc>
            </a:pPr>
            <a:r>
              <a:rPr lang="en-GB" sz="2400" b="0">
                <a:solidFill>
                  <a:schemeClr val="tx1"/>
                </a:solidFill>
              </a:rPr>
              <a:t>Read the two case studies. </a:t>
            </a:r>
          </a:p>
          <a:p>
            <a:pPr>
              <a:lnSpc>
                <a:spcPct val="120000"/>
              </a:lnSpc>
            </a:pPr>
            <a:r>
              <a:rPr lang="en-GB" sz="2400" b="0">
                <a:solidFill>
                  <a:schemeClr val="tx1"/>
                </a:solidFill>
              </a:rPr>
              <a:t>Any questions about the terminology?</a:t>
            </a:r>
          </a:p>
          <a:p>
            <a:pPr>
              <a:lnSpc>
                <a:spcPct val="120000"/>
              </a:lnSpc>
            </a:pPr>
            <a:r>
              <a:rPr lang="en-GB" sz="2400" b="0">
                <a:solidFill>
                  <a:schemeClr val="tx1"/>
                </a:solidFill>
              </a:rPr>
              <a:t>List the considerations and factors that you can see in the case studies.</a:t>
            </a:r>
          </a:p>
          <a:p>
            <a:pPr>
              <a:lnSpc>
                <a:spcPct val="120000"/>
              </a:lnSpc>
            </a:pPr>
            <a:r>
              <a:rPr lang="en-GB" sz="2400" b="0">
                <a:solidFill>
                  <a:schemeClr val="tx1"/>
                </a:solidFill>
              </a:rPr>
              <a:t>Contribute to a class discussion.</a:t>
            </a:r>
          </a:p>
          <a:p>
            <a:endParaRPr lang="en-GB" sz="1800">
              <a:solidFill>
                <a:schemeClr val="tx1"/>
              </a:solidFill>
            </a:endParaRPr>
          </a:p>
        </p:txBody>
      </p:sp>
      <p:sp>
        <p:nvSpPr>
          <p:cNvPr id="9" name="Footer Placeholder 4">
            <a:extLst>
              <a:ext uri="{FF2B5EF4-FFF2-40B4-BE49-F238E27FC236}">
                <a16:creationId xmlns:a16="http://schemas.microsoft.com/office/drawing/2014/main" id="{38BEAC71-BB5D-A02C-ED07-BE82A72A6BE4}"/>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502560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31D146-DED3-440A-ABB7-D7AB7FBAEED1}"/>
              </a:ext>
            </a:extLst>
          </p:cNvPr>
          <p:cNvSpPr>
            <a:spLocks noGrp="1"/>
          </p:cNvSpPr>
          <p:nvPr>
            <p:ph type="sldNum" sz="quarter" idx="11"/>
          </p:nvPr>
        </p:nvSpPr>
        <p:spPr/>
        <p:txBody>
          <a:bodyPr/>
          <a:lstStyle/>
          <a:p>
            <a:fld id="{DA2C159E-F13C-4A85-9A41-E7669D3E0D70}" type="slidenum">
              <a:rPr lang="en-GB" smtClean="0"/>
              <a:pPr/>
              <a:t>70</a:t>
            </a:fld>
            <a:endParaRPr lang="en-GB"/>
          </a:p>
        </p:txBody>
      </p:sp>
      <p:sp>
        <p:nvSpPr>
          <p:cNvPr id="3" name="Title 2">
            <a:extLst>
              <a:ext uri="{FF2B5EF4-FFF2-40B4-BE49-F238E27FC236}">
                <a16:creationId xmlns:a16="http://schemas.microsoft.com/office/drawing/2014/main" id="{8280FFB3-D6BE-458E-9747-C306346DC6A9}"/>
              </a:ext>
            </a:extLst>
          </p:cNvPr>
          <p:cNvSpPr>
            <a:spLocks noGrp="1"/>
          </p:cNvSpPr>
          <p:nvPr>
            <p:ph type="title"/>
          </p:nvPr>
        </p:nvSpPr>
        <p:spPr/>
        <p:txBody>
          <a:bodyPr>
            <a:normAutofit/>
          </a:bodyPr>
          <a:lstStyle/>
          <a:p>
            <a:r>
              <a:rPr lang="en-GB" sz="3200"/>
              <a:t>Something you have learnt today</a:t>
            </a:r>
          </a:p>
        </p:txBody>
      </p:sp>
      <p:sp>
        <p:nvSpPr>
          <p:cNvPr id="4" name="Text Placeholder 3">
            <a:extLst>
              <a:ext uri="{FF2B5EF4-FFF2-40B4-BE49-F238E27FC236}">
                <a16:creationId xmlns:a16="http://schemas.microsoft.com/office/drawing/2014/main" id="{F143F8E7-E399-4EB8-889A-564E402875E4}"/>
              </a:ext>
            </a:extLst>
          </p:cNvPr>
          <p:cNvSpPr>
            <a:spLocks noGrp="1"/>
          </p:cNvSpPr>
          <p:nvPr>
            <p:ph type="body" sz="quarter" idx="12"/>
          </p:nvPr>
        </p:nvSpPr>
        <p:spPr/>
        <p:txBody>
          <a:bodyPr/>
          <a:lstStyle/>
          <a:p>
            <a:pPr>
              <a:lnSpc>
                <a:spcPct val="120000"/>
              </a:lnSpc>
            </a:pPr>
            <a:r>
              <a:rPr lang="en-GB" sz="2400"/>
              <a:t>Write something on the board that you have learnt in today’s lesson.</a:t>
            </a:r>
          </a:p>
        </p:txBody>
      </p:sp>
      <p:sp>
        <p:nvSpPr>
          <p:cNvPr id="6" name="Footer Placeholder 4">
            <a:extLst>
              <a:ext uri="{FF2B5EF4-FFF2-40B4-BE49-F238E27FC236}">
                <a16:creationId xmlns:a16="http://schemas.microsoft.com/office/drawing/2014/main" id="{7CB06B43-C640-70EE-90F8-3156E0746E6A}"/>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473872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Qualitative analysis</a:t>
            </a:r>
          </a:p>
        </p:txBody>
      </p:sp>
    </p:spTree>
    <p:extLst>
      <p:ext uri="{BB962C8B-B14F-4D97-AF65-F5344CB8AC3E}">
        <p14:creationId xmlns:p14="http://schemas.microsoft.com/office/powerpoint/2010/main" val="478885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2DEF77-56E4-46BE-80F6-C7B4D94FE7DA}"/>
              </a:ext>
            </a:extLst>
          </p:cNvPr>
          <p:cNvSpPr>
            <a:spLocks noGrp="1"/>
          </p:cNvSpPr>
          <p:nvPr>
            <p:ph type="sldNum" sz="quarter" idx="11"/>
          </p:nvPr>
        </p:nvSpPr>
        <p:spPr/>
        <p:txBody>
          <a:bodyPr/>
          <a:lstStyle/>
          <a:p>
            <a:fld id="{DA2C159E-F13C-4A85-9A41-E7669D3E0D70}" type="slidenum">
              <a:rPr lang="en-GB" smtClean="0"/>
              <a:pPr/>
              <a:t>72</a:t>
            </a:fld>
            <a:endParaRPr lang="en-GB"/>
          </a:p>
        </p:txBody>
      </p:sp>
      <p:sp>
        <p:nvSpPr>
          <p:cNvPr id="3" name="Title 2">
            <a:extLst>
              <a:ext uri="{FF2B5EF4-FFF2-40B4-BE49-F238E27FC236}">
                <a16:creationId xmlns:a16="http://schemas.microsoft.com/office/drawing/2014/main" id="{49300F1C-27A3-45D0-BC48-80AF54CFE526}"/>
              </a:ext>
            </a:extLst>
          </p:cNvPr>
          <p:cNvSpPr>
            <a:spLocks noGrp="1"/>
          </p:cNvSpPr>
          <p:nvPr>
            <p:ph type="title"/>
          </p:nvPr>
        </p:nvSpPr>
        <p:spPr/>
        <p:txBody>
          <a:bodyPr>
            <a:normAutofit/>
          </a:bodyPr>
          <a:lstStyle/>
          <a:p>
            <a:r>
              <a:rPr lang="en-GB" sz="3200"/>
              <a:t>SMART targets</a:t>
            </a:r>
          </a:p>
        </p:txBody>
      </p:sp>
      <p:sp>
        <p:nvSpPr>
          <p:cNvPr id="4" name="Text Placeholder 3">
            <a:extLst>
              <a:ext uri="{FF2B5EF4-FFF2-40B4-BE49-F238E27FC236}">
                <a16:creationId xmlns:a16="http://schemas.microsoft.com/office/drawing/2014/main" id="{2C1BDE60-F11D-4DB9-93AF-B5E7E73336D5}"/>
              </a:ext>
            </a:extLst>
          </p:cNvPr>
          <p:cNvSpPr>
            <a:spLocks noGrp="1"/>
          </p:cNvSpPr>
          <p:nvPr>
            <p:ph type="body" sz="quarter" idx="12"/>
          </p:nvPr>
        </p:nvSpPr>
        <p:spPr/>
        <p:txBody>
          <a:bodyPr/>
          <a:lstStyle/>
          <a:p>
            <a:pPr>
              <a:lnSpc>
                <a:spcPct val="120000"/>
              </a:lnSpc>
            </a:pPr>
            <a:r>
              <a:rPr lang="en-GB" sz="2400"/>
              <a:t>Review your feedback on the chart analysis completed previously.</a:t>
            </a:r>
          </a:p>
          <a:p>
            <a:pPr>
              <a:lnSpc>
                <a:spcPct val="120000"/>
              </a:lnSpc>
            </a:pPr>
            <a:endParaRPr lang="en-GB" sz="2400"/>
          </a:p>
          <a:p>
            <a:pPr>
              <a:lnSpc>
                <a:spcPct val="120000"/>
              </a:lnSpc>
            </a:pPr>
            <a:r>
              <a:rPr lang="en-GB" sz="2400"/>
              <a:t>Write two SMART targets in your notebooks on how you intend to improve your quantitative analysis skills. </a:t>
            </a:r>
          </a:p>
        </p:txBody>
      </p:sp>
      <p:sp>
        <p:nvSpPr>
          <p:cNvPr id="6" name="Footer Placeholder 4">
            <a:extLst>
              <a:ext uri="{FF2B5EF4-FFF2-40B4-BE49-F238E27FC236}">
                <a16:creationId xmlns:a16="http://schemas.microsoft.com/office/drawing/2014/main" id="{1CBFA039-D921-B995-0AA6-3802A65CEB44}"/>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0902921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FDE81-D1B2-4AFD-A5A6-D827E26403DB}"/>
              </a:ext>
            </a:extLst>
          </p:cNvPr>
          <p:cNvSpPr>
            <a:spLocks noGrp="1"/>
          </p:cNvSpPr>
          <p:nvPr>
            <p:ph type="sldNum" sz="quarter" idx="11"/>
          </p:nvPr>
        </p:nvSpPr>
        <p:spPr/>
        <p:txBody>
          <a:bodyPr/>
          <a:lstStyle/>
          <a:p>
            <a:fld id="{DA2C159E-F13C-4A85-9A41-E7669D3E0D70}" type="slidenum">
              <a:rPr lang="en-GB" smtClean="0"/>
              <a:pPr/>
              <a:t>73</a:t>
            </a:fld>
            <a:endParaRPr lang="en-GB"/>
          </a:p>
        </p:txBody>
      </p:sp>
      <p:sp>
        <p:nvSpPr>
          <p:cNvPr id="3" name="Title 2">
            <a:extLst>
              <a:ext uri="{FF2B5EF4-FFF2-40B4-BE49-F238E27FC236}">
                <a16:creationId xmlns:a16="http://schemas.microsoft.com/office/drawing/2014/main" id="{F9AC247C-FB8E-4C46-A2A7-14CB7542A153}"/>
              </a:ext>
            </a:extLst>
          </p:cNvPr>
          <p:cNvSpPr>
            <a:spLocks noGrp="1"/>
          </p:cNvSpPr>
          <p:nvPr>
            <p:ph type="title"/>
          </p:nvPr>
        </p:nvSpPr>
        <p:spPr/>
        <p:txBody>
          <a:bodyPr>
            <a:normAutofit/>
          </a:bodyPr>
          <a:lstStyle/>
          <a:p>
            <a:r>
              <a:rPr lang="en-GB" sz="3200"/>
              <a:t>Definition</a:t>
            </a:r>
          </a:p>
        </p:txBody>
      </p:sp>
      <p:sp>
        <p:nvSpPr>
          <p:cNvPr id="4" name="Text Placeholder 3">
            <a:extLst>
              <a:ext uri="{FF2B5EF4-FFF2-40B4-BE49-F238E27FC236}">
                <a16:creationId xmlns:a16="http://schemas.microsoft.com/office/drawing/2014/main" id="{D3730D96-9D2F-47E9-8BFB-A7F0055DED75}"/>
              </a:ext>
            </a:extLst>
          </p:cNvPr>
          <p:cNvSpPr>
            <a:spLocks noGrp="1"/>
          </p:cNvSpPr>
          <p:nvPr>
            <p:ph type="body" sz="quarter" idx="12"/>
          </p:nvPr>
        </p:nvSpPr>
        <p:spPr>
          <a:xfrm>
            <a:off x="234000" y="949325"/>
            <a:ext cx="8677050" cy="3638649"/>
          </a:xfrm>
        </p:spPr>
        <p:txBody>
          <a:bodyPr/>
          <a:lstStyle/>
          <a:p>
            <a:pPr>
              <a:lnSpc>
                <a:spcPct val="100000"/>
              </a:lnSpc>
            </a:pPr>
            <a:r>
              <a:rPr lang="en-GB" sz="2400"/>
              <a:t>Qualitative analysis involves examining non-numerical data to understand characteristics, behaviours or experiences. It focuses on exploring and interpreting meanings, patterns and themes in the data. </a:t>
            </a:r>
          </a:p>
          <a:p>
            <a:pPr>
              <a:lnSpc>
                <a:spcPct val="100000"/>
              </a:lnSpc>
            </a:pPr>
            <a:endParaRPr lang="en-GB" sz="2400"/>
          </a:p>
          <a:p>
            <a:pPr>
              <a:lnSpc>
                <a:spcPct val="100000"/>
              </a:lnSpc>
            </a:pPr>
            <a:r>
              <a:rPr lang="en-GB" sz="2400"/>
              <a:t>For example, in a study about students’ experiences with online learning, qualitative analysis might involve analysing interview transcripts to identify common themes such as challenges with technology, engagement in virtual discussions or preferences for certain teaching methods.</a:t>
            </a:r>
            <a:endParaRPr lang="en-GB"/>
          </a:p>
        </p:txBody>
      </p:sp>
      <p:sp>
        <p:nvSpPr>
          <p:cNvPr id="6" name="Footer Placeholder 4">
            <a:extLst>
              <a:ext uri="{FF2B5EF4-FFF2-40B4-BE49-F238E27FC236}">
                <a16:creationId xmlns:a16="http://schemas.microsoft.com/office/drawing/2014/main" id="{19C44855-A2F8-B813-E008-55D3D5AB9D84}"/>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3809018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F6C382-7E3C-474D-A1E7-95F37E7FA34A}"/>
              </a:ext>
            </a:extLst>
          </p:cNvPr>
          <p:cNvSpPr>
            <a:spLocks noGrp="1"/>
          </p:cNvSpPr>
          <p:nvPr>
            <p:ph type="sldNum" sz="quarter" idx="11"/>
          </p:nvPr>
        </p:nvSpPr>
        <p:spPr/>
        <p:txBody>
          <a:bodyPr/>
          <a:lstStyle/>
          <a:p>
            <a:fld id="{DA2C159E-F13C-4A85-9A41-E7669D3E0D70}" type="slidenum">
              <a:rPr lang="en-GB" smtClean="0"/>
              <a:pPr/>
              <a:t>74</a:t>
            </a:fld>
            <a:endParaRPr lang="en-GB"/>
          </a:p>
        </p:txBody>
      </p:sp>
      <p:sp>
        <p:nvSpPr>
          <p:cNvPr id="3" name="Title 2">
            <a:extLst>
              <a:ext uri="{FF2B5EF4-FFF2-40B4-BE49-F238E27FC236}">
                <a16:creationId xmlns:a16="http://schemas.microsoft.com/office/drawing/2014/main" id="{DDE2BEDE-4EB7-4287-812D-20BA0AB38CAA}"/>
              </a:ext>
            </a:extLst>
          </p:cNvPr>
          <p:cNvSpPr>
            <a:spLocks noGrp="1"/>
          </p:cNvSpPr>
          <p:nvPr>
            <p:ph type="title"/>
          </p:nvPr>
        </p:nvSpPr>
        <p:spPr>
          <a:xfrm>
            <a:off x="232950" y="411510"/>
            <a:ext cx="8437563" cy="537815"/>
          </a:xfrm>
        </p:spPr>
        <p:txBody>
          <a:bodyPr>
            <a:normAutofit/>
          </a:bodyPr>
          <a:lstStyle/>
          <a:p>
            <a:r>
              <a:rPr lang="en-GB" sz="3200"/>
              <a:t>How is qualitative data presented?</a:t>
            </a:r>
          </a:p>
        </p:txBody>
      </p:sp>
      <p:sp>
        <p:nvSpPr>
          <p:cNvPr id="4" name="Text Placeholder 3">
            <a:extLst>
              <a:ext uri="{FF2B5EF4-FFF2-40B4-BE49-F238E27FC236}">
                <a16:creationId xmlns:a16="http://schemas.microsoft.com/office/drawing/2014/main" id="{5597A4E6-B892-4C1C-AD56-8446C1103BA0}"/>
              </a:ext>
            </a:extLst>
          </p:cNvPr>
          <p:cNvSpPr>
            <a:spLocks noGrp="1"/>
          </p:cNvSpPr>
          <p:nvPr>
            <p:ph type="body" sz="quarter" idx="12"/>
          </p:nvPr>
        </p:nvSpPr>
        <p:spPr/>
        <p:txBody>
          <a:bodyPr/>
          <a:lstStyle/>
          <a:p>
            <a:pPr>
              <a:lnSpc>
                <a:spcPct val="100000"/>
              </a:lnSpc>
            </a:pPr>
            <a:r>
              <a:rPr lang="en-GB" sz="2400"/>
              <a:t>For example:</a:t>
            </a:r>
          </a:p>
          <a:p>
            <a:pPr marL="457200" indent="-457200">
              <a:lnSpc>
                <a:spcPct val="100000"/>
              </a:lnSpc>
              <a:buFont typeface="Arial" panose="020B0604020202020204" pitchFamily="34" charset="0"/>
              <a:buChar char="•"/>
            </a:pPr>
            <a:r>
              <a:rPr lang="en-GB" sz="2400"/>
              <a:t>Story accounts</a:t>
            </a:r>
          </a:p>
          <a:p>
            <a:pPr marL="457200" indent="-457200">
              <a:lnSpc>
                <a:spcPct val="100000"/>
              </a:lnSpc>
              <a:buFont typeface="Arial" panose="020B0604020202020204" pitchFamily="34" charset="0"/>
              <a:buChar char="•"/>
            </a:pPr>
            <a:r>
              <a:rPr lang="en-GB" sz="2400"/>
              <a:t>Report</a:t>
            </a:r>
          </a:p>
          <a:p>
            <a:pPr marL="457200" indent="-457200">
              <a:lnSpc>
                <a:spcPct val="100000"/>
              </a:lnSpc>
              <a:buFont typeface="Arial" panose="020B0604020202020204" pitchFamily="34" charset="0"/>
              <a:buChar char="•"/>
            </a:pPr>
            <a:r>
              <a:rPr lang="en-GB" sz="2400"/>
              <a:t>Illustrative quotes or extracts from the data </a:t>
            </a:r>
          </a:p>
          <a:p>
            <a:pPr>
              <a:lnSpc>
                <a:spcPct val="100000"/>
              </a:lnSpc>
            </a:pPr>
            <a:endParaRPr lang="en-GB" sz="2400"/>
          </a:p>
          <a:p>
            <a:pPr>
              <a:lnSpc>
                <a:spcPct val="100000"/>
              </a:lnSpc>
            </a:pPr>
            <a:r>
              <a:rPr lang="en-GB" sz="2400"/>
              <a:t>This can be done in written form, such as in a research report or academic paper, where findings are organised into sections based on key themes or categories identified during analysis. </a:t>
            </a:r>
          </a:p>
        </p:txBody>
      </p:sp>
      <p:sp>
        <p:nvSpPr>
          <p:cNvPr id="6" name="Footer Placeholder 4">
            <a:extLst>
              <a:ext uri="{FF2B5EF4-FFF2-40B4-BE49-F238E27FC236}">
                <a16:creationId xmlns:a16="http://schemas.microsoft.com/office/drawing/2014/main" id="{FCED7A91-F799-5CE2-5EC9-B5421A1B5D56}"/>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3541779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4556FE-D013-4FB7-B87D-BC5D8BAD5B38}"/>
              </a:ext>
            </a:extLst>
          </p:cNvPr>
          <p:cNvSpPr>
            <a:spLocks noGrp="1"/>
          </p:cNvSpPr>
          <p:nvPr>
            <p:ph type="sldNum" sz="quarter" idx="12"/>
          </p:nvPr>
        </p:nvSpPr>
        <p:spPr/>
        <p:txBody>
          <a:bodyPr/>
          <a:lstStyle/>
          <a:p>
            <a:fld id="{DA2C159E-F13C-4A85-9A41-E7669D3E0D70}" type="slidenum">
              <a:rPr lang="en-GB" smtClean="0"/>
              <a:pPr/>
              <a:t>75</a:t>
            </a:fld>
            <a:endParaRPr lang="en-GB"/>
          </a:p>
        </p:txBody>
      </p:sp>
      <p:sp>
        <p:nvSpPr>
          <p:cNvPr id="2" name="Title 1">
            <a:extLst>
              <a:ext uri="{FF2B5EF4-FFF2-40B4-BE49-F238E27FC236}">
                <a16:creationId xmlns:a16="http://schemas.microsoft.com/office/drawing/2014/main" id="{D029FFF9-2AA5-431D-BBA8-0B3540C83814}"/>
              </a:ext>
            </a:extLst>
          </p:cNvPr>
          <p:cNvSpPr>
            <a:spLocks noGrp="1"/>
          </p:cNvSpPr>
          <p:nvPr>
            <p:ph type="title"/>
          </p:nvPr>
        </p:nvSpPr>
        <p:spPr/>
        <p:txBody>
          <a:bodyPr>
            <a:normAutofit/>
          </a:bodyPr>
          <a:lstStyle/>
          <a:p>
            <a:r>
              <a:rPr lang="en-GB" sz="3200"/>
              <a:t>Qualitative analysis scenario</a:t>
            </a:r>
          </a:p>
        </p:txBody>
      </p:sp>
      <p:sp>
        <p:nvSpPr>
          <p:cNvPr id="3" name="Text Placeholder 2">
            <a:extLst>
              <a:ext uri="{FF2B5EF4-FFF2-40B4-BE49-F238E27FC236}">
                <a16:creationId xmlns:a16="http://schemas.microsoft.com/office/drawing/2014/main" id="{4131E3BF-FE05-4203-8774-14886D5F788D}"/>
              </a:ext>
            </a:extLst>
          </p:cNvPr>
          <p:cNvSpPr>
            <a:spLocks noGrp="1"/>
          </p:cNvSpPr>
          <p:nvPr>
            <p:ph type="body" sz="quarter" idx="14"/>
          </p:nvPr>
        </p:nvSpPr>
        <p:spPr>
          <a:xfrm>
            <a:off x="251520" y="986400"/>
            <a:ext cx="8280920" cy="3459831"/>
          </a:xfrm>
        </p:spPr>
        <p:txBody>
          <a:bodyPr>
            <a:normAutofit/>
          </a:bodyPr>
          <a:lstStyle/>
          <a:p>
            <a:pPr marL="457200" indent="-457200">
              <a:lnSpc>
                <a:spcPct val="120000"/>
              </a:lnSpc>
              <a:buFont typeface="Arial" panose="020B0604020202020204" pitchFamily="34" charset="0"/>
              <a:buChar char="•"/>
            </a:pPr>
            <a:r>
              <a:rPr lang="en-GB" sz="2400" b="0">
                <a:solidFill>
                  <a:schemeClr val="tx1"/>
                </a:solidFill>
              </a:rPr>
              <a:t>Look at the first scenario you have been allocated and answer the questions on the document.</a:t>
            </a:r>
          </a:p>
          <a:p>
            <a:pPr marL="457200" indent="-457200">
              <a:lnSpc>
                <a:spcPct val="120000"/>
              </a:lnSpc>
              <a:buFont typeface="Arial" panose="020B0604020202020204" pitchFamily="34" charset="0"/>
              <a:buChar char="•"/>
            </a:pPr>
            <a:r>
              <a:rPr lang="en-GB" sz="2400" b="0">
                <a:solidFill>
                  <a:schemeClr val="tx1"/>
                </a:solidFill>
              </a:rPr>
              <a:t>Move to the next table and the next scenario. Add comments to what is there.</a:t>
            </a:r>
          </a:p>
          <a:p>
            <a:pPr marL="457200" indent="-457200">
              <a:lnSpc>
                <a:spcPct val="120000"/>
              </a:lnSpc>
              <a:buFont typeface="Arial" panose="020B0604020202020204" pitchFamily="34" charset="0"/>
              <a:buChar char="•"/>
            </a:pPr>
            <a:r>
              <a:rPr lang="en-GB" sz="2400" b="0">
                <a:solidFill>
                  <a:schemeClr val="tx1"/>
                </a:solidFill>
              </a:rPr>
              <a:t>Move to the next table and the next scenario.</a:t>
            </a:r>
          </a:p>
        </p:txBody>
      </p:sp>
      <p:sp>
        <p:nvSpPr>
          <p:cNvPr id="6" name="Footer Placeholder 4">
            <a:extLst>
              <a:ext uri="{FF2B5EF4-FFF2-40B4-BE49-F238E27FC236}">
                <a16:creationId xmlns:a16="http://schemas.microsoft.com/office/drawing/2014/main" id="{260B43F3-D12B-0E1C-1EF4-617E1E8C6F1F}"/>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722733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D132A-C56B-4D5E-BAD6-DCA327788110}"/>
              </a:ext>
            </a:extLst>
          </p:cNvPr>
          <p:cNvSpPr>
            <a:spLocks noGrp="1"/>
          </p:cNvSpPr>
          <p:nvPr>
            <p:ph type="sldNum" sz="quarter" idx="11"/>
          </p:nvPr>
        </p:nvSpPr>
        <p:spPr/>
        <p:txBody>
          <a:bodyPr/>
          <a:lstStyle/>
          <a:p>
            <a:fld id="{DA2C159E-F13C-4A85-9A41-E7669D3E0D70}" type="slidenum">
              <a:rPr lang="en-GB" smtClean="0"/>
              <a:pPr/>
              <a:t>76</a:t>
            </a:fld>
            <a:endParaRPr lang="en-GB"/>
          </a:p>
        </p:txBody>
      </p:sp>
      <p:sp>
        <p:nvSpPr>
          <p:cNvPr id="3" name="Title 2">
            <a:extLst>
              <a:ext uri="{FF2B5EF4-FFF2-40B4-BE49-F238E27FC236}">
                <a16:creationId xmlns:a16="http://schemas.microsoft.com/office/drawing/2014/main" id="{B7C6A5CF-241B-401F-AE35-B6B59E156426}"/>
              </a:ext>
            </a:extLst>
          </p:cNvPr>
          <p:cNvSpPr>
            <a:spLocks noGrp="1"/>
          </p:cNvSpPr>
          <p:nvPr>
            <p:ph type="title"/>
          </p:nvPr>
        </p:nvSpPr>
        <p:spPr/>
        <p:txBody>
          <a:bodyPr>
            <a:normAutofit/>
          </a:bodyPr>
          <a:lstStyle/>
          <a:p>
            <a:r>
              <a:rPr lang="en-GB" sz="3200"/>
              <a:t>Benefits of qualitative analysis</a:t>
            </a:r>
          </a:p>
        </p:txBody>
      </p:sp>
      <p:sp>
        <p:nvSpPr>
          <p:cNvPr id="4" name="Text Placeholder 3">
            <a:extLst>
              <a:ext uri="{FF2B5EF4-FFF2-40B4-BE49-F238E27FC236}">
                <a16:creationId xmlns:a16="http://schemas.microsoft.com/office/drawing/2014/main" id="{A8A639CD-C587-43A2-9564-B7308A696F2A}"/>
              </a:ext>
            </a:extLst>
          </p:cNvPr>
          <p:cNvSpPr>
            <a:spLocks noGrp="1"/>
          </p:cNvSpPr>
          <p:nvPr>
            <p:ph type="body" sz="quarter" idx="12"/>
          </p:nvPr>
        </p:nvSpPr>
        <p:spPr/>
        <p:txBody>
          <a:bodyPr/>
          <a:lstStyle/>
          <a:p>
            <a:pPr marL="514350" indent="-514350">
              <a:lnSpc>
                <a:spcPct val="120000"/>
              </a:lnSpc>
              <a:buFont typeface="Arial" panose="020B0604020202020204" pitchFamily="34" charset="0"/>
              <a:buChar char="•"/>
            </a:pPr>
            <a:r>
              <a:rPr lang="en-GB" sz="2400"/>
              <a:t>Provides in-depth insights</a:t>
            </a:r>
          </a:p>
          <a:p>
            <a:pPr marL="514350" indent="-514350">
              <a:lnSpc>
                <a:spcPct val="120000"/>
              </a:lnSpc>
              <a:buFont typeface="Arial" panose="020B0604020202020204" pitchFamily="34" charset="0"/>
              <a:buChar char="•"/>
            </a:pPr>
            <a:r>
              <a:rPr lang="en-GB" sz="2400"/>
              <a:t>Facilitates exploration</a:t>
            </a:r>
          </a:p>
          <a:p>
            <a:pPr marL="514350" indent="-514350">
              <a:lnSpc>
                <a:spcPct val="120000"/>
              </a:lnSpc>
              <a:buFont typeface="Arial" panose="020B0604020202020204" pitchFamily="34" charset="0"/>
              <a:buChar char="•"/>
            </a:pPr>
            <a:r>
              <a:rPr lang="en-GB" sz="2400"/>
              <a:t>Flexibility and adaptability</a:t>
            </a:r>
          </a:p>
          <a:p>
            <a:pPr marL="514350" indent="-514350">
              <a:lnSpc>
                <a:spcPct val="120000"/>
              </a:lnSpc>
              <a:buFont typeface="Arial" panose="020B0604020202020204" pitchFamily="34" charset="0"/>
              <a:buChar char="•"/>
            </a:pPr>
            <a:r>
              <a:rPr lang="en-GB" sz="2400"/>
              <a:t>Contextual understanding</a:t>
            </a:r>
          </a:p>
          <a:p>
            <a:pPr marL="514350" indent="-514350">
              <a:lnSpc>
                <a:spcPct val="120000"/>
              </a:lnSpc>
              <a:buFont typeface="Arial" panose="020B0604020202020204" pitchFamily="34" charset="0"/>
              <a:buChar char="•"/>
            </a:pPr>
            <a:r>
              <a:rPr lang="en-GB" sz="2400"/>
              <a:t>Participant perspectives</a:t>
            </a:r>
          </a:p>
          <a:p>
            <a:pPr marL="514350" indent="-514350">
              <a:lnSpc>
                <a:spcPct val="120000"/>
              </a:lnSpc>
              <a:buFont typeface="Arial" panose="020B0604020202020204" pitchFamily="34" charset="0"/>
              <a:buChar char="•"/>
            </a:pPr>
            <a:r>
              <a:rPr lang="en-GB" sz="2400"/>
              <a:t>Theory development</a:t>
            </a:r>
          </a:p>
          <a:p>
            <a:pPr marL="514350" indent="-514350">
              <a:lnSpc>
                <a:spcPct val="120000"/>
              </a:lnSpc>
              <a:buFont typeface="Arial" panose="020B0604020202020204" pitchFamily="34" charset="0"/>
              <a:buChar char="•"/>
            </a:pPr>
            <a:r>
              <a:rPr lang="en-GB" sz="2400"/>
              <a:t>Complementary to quantitative data</a:t>
            </a:r>
            <a:br>
              <a:rPr lang="en-GB"/>
            </a:br>
            <a:r>
              <a:rPr lang="en-GB"/>
              <a:t>	</a:t>
            </a:r>
            <a:br>
              <a:rPr lang="en-GB"/>
            </a:br>
            <a:endParaRPr lang="en-GB"/>
          </a:p>
        </p:txBody>
      </p:sp>
      <p:sp>
        <p:nvSpPr>
          <p:cNvPr id="6" name="Footer Placeholder 4">
            <a:extLst>
              <a:ext uri="{FF2B5EF4-FFF2-40B4-BE49-F238E27FC236}">
                <a16:creationId xmlns:a16="http://schemas.microsoft.com/office/drawing/2014/main" id="{1BF0E781-FBCF-0B2B-2B26-8A1DA01574D3}"/>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41974502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C4FE05-34D0-4719-95FC-18DA9B553DA4}"/>
              </a:ext>
            </a:extLst>
          </p:cNvPr>
          <p:cNvSpPr>
            <a:spLocks noGrp="1"/>
          </p:cNvSpPr>
          <p:nvPr>
            <p:ph type="sldNum" sz="quarter" idx="11"/>
          </p:nvPr>
        </p:nvSpPr>
        <p:spPr/>
        <p:txBody>
          <a:bodyPr/>
          <a:lstStyle/>
          <a:p>
            <a:fld id="{DA2C159E-F13C-4A85-9A41-E7669D3E0D70}" type="slidenum">
              <a:rPr lang="en-GB" smtClean="0"/>
              <a:pPr/>
              <a:t>77</a:t>
            </a:fld>
            <a:endParaRPr lang="en-GB"/>
          </a:p>
        </p:txBody>
      </p:sp>
      <p:sp>
        <p:nvSpPr>
          <p:cNvPr id="3" name="Title 2">
            <a:extLst>
              <a:ext uri="{FF2B5EF4-FFF2-40B4-BE49-F238E27FC236}">
                <a16:creationId xmlns:a16="http://schemas.microsoft.com/office/drawing/2014/main" id="{50AA5149-E7C3-47EB-A1FD-98E14B966908}"/>
              </a:ext>
            </a:extLst>
          </p:cNvPr>
          <p:cNvSpPr>
            <a:spLocks noGrp="1"/>
          </p:cNvSpPr>
          <p:nvPr>
            <p:ph type="title"/>
          </p:nvPr>
        </p:nvSpPr>
        <p:spPr/>
        <p:txBody>
          <a:bodyPr>
            <a:normAutofit fontScale="90000"/>
          </a:bodyPr>
          <a:lstStyle/>
          <a:p>
            <a:pPr>
              <a:lnSpc>
                <a:spcPct val="100000"/>
              </a:lnSpc>
            </a:pPr>
            <a:r>
              <a:rPr lang="en-GB" sz="3200"/>
              <a:t>Structuring a report to analyse qualitative data</a:t>
            </a:r>
          </a:p>
        </p:txBody>
      </p:sp>
      <p:sp>
        <p:nvSpPr>
          <p:cNvPr id="4" name="Text Placeholder 3">
            <a:extLst>
              <a:ext uri="{FF2B5EF4-FFF2-40B4-BE49-F238E27FC236}">
                <a16:creationId xmlns:a16="http://schemas.microsoft.com/office/drawing/2014/main" id="{F6F7B672-B452-4FFA-88F7-FAF602F1C44A}"/>
              </a:ext>
            </a:extLst>
          </p:cNvPr>
          <p:cNvSpPr>
            <a:spLocks noGrp="1"/>
          </p:cNvSpPr>
          <p:nvPr>
            <p:ph type="body" sz="quarter" idx="12"/>
          </p:nvPr>
        </p:nvSpPr>
        <p:spPr/>
        <p:txBody>
          <a:bodyPr/>
          <a:lstStyle/>
          <a:p>
            <a:pPr marL="514350" indent="-514350">
              <a:lnSpc>
                <a:spcPct val="120000"/>
              </a:lnSpc>
              <a:buFont typeface="+mj-lt"/>
              <a:buAutoNum type="arabicPeriod"/>
            </a:pPr>
            <a:r>
              <a:rPr lang="en-GB" sz="2400"/>
              <a:t>Title page</a:t>
            </a:r>
          </a:p>
          <a:p>
            <a:pPr marL="514350" indent="-514350">
              <a:lnSpc>
                <a:spcPct val="120000"/>
              </a:lnSpc>
              <a:buFont typeface="+mj-lt"/>
              <a:buAutoNum type="arabicPeriod"/>
            </a:pPr>
            <a:r>
              <a:rPr lang="en-GB" sz="2400"/>
              <a:t>Abstract</a:t>
            </a:r>
          </a:p>
          <a:p>
            <a:pPr marL="514350" indent="-514350">
              <a:lnSpc>
                <a:spcPct val="120000"/>
              </a:lnSpc>
              <a:buFont typeface="+mj-lt"/>
              <a:buAutoNum type="arabicPeriod"/>
            </a:pPr>
            <a:r>
              <a:rPr lang="en-GB" sz="2400"/>
              <a:t>Introduction</a:t>
            </a:r>
          </a:p>
          <a:p>
            <a:pPr marL="514350" indent="-514350">
              <a:lnSpc>
                <a:spcPct val="120000"/>
              </a:lnSpc>
              <a:buFont typeface="+mj-lt"/>
              <a:buAutoNum type="arabicPeriod"/>
            </a:pPr>
            <a:r>
              <a:rPr lang="en-GB" sz="2400"/>
              <a:t>Methodology</a:t>
            </a:r>
          </a:p>
          <a:p>
            <a:pPr marL="514350" indent="-514350">
              <a:lnSpc>
                <a:spcPct val="120000"/>
              </a:lnSpc>
              <a:buFont typeface="+mj-lt"/>
              <a:buAutoNum type="arabicPeriod"/>
            </a:pPr>
            <a:r>
              <a:rPr lang="en-GB" sz="2400"/>
              <a:t>Findings</a:t>
            </a:r>
          </a:p>
          <a:p>
            <a:pPr marL="514350" indent="-514350">
              <a:lnSpc>
                <a:spcPct val="120000"/>
              </a:lnSpc>
              <a:buFont typeface="+mj-lt"/>
              <a:buAutoNum type="arabicPeriod"/>
            </a:pPr>
            <a:r>
              <a:rPr lang="en-GB" sz="2400"/>
              <a:t>Discussion</a:t>
            </a:r>
          </a:p>
          <a:p>
            <a:pPr marL="514350" indent="-514350">
              <a:lnSpc>
                <a:spcPct val="120000"/>
              </a:lnSpc>
              <a:buFont typeface="+mj-lt"/>
              <a:buAutoNum type="arabicPeriod"/>
            </a:pPr>
            <a:r>
              <a:rPr lang="en-GB" sz="2400"/>
              <a:t>Conclusion</a:t>
            </a:r>
          </a:p>
          <a:p>
            <a:pPr marL="514350" indent="-514350">
              <a:lnSpc>
                <a:spcPct val="120000"/>
              </a:lnSpc>
              <a:buFont typeface="+mj-lt"/>
              <a:buAutoNum type="arabicPeriod"/>
            </a:pPr>
            <a:r>
              <a:rPr lang="en-GB" sz="2400"/>
              <a:t>References</a:t>
            </a:r>
          </a:p>
          <a:p>
            <a:pPr marL="514350" indent="-514350">
              <a:buFont typeface="+mj-lt"/>
              <a:buAutoNum type="arabicPeriod"/>
            </a:pPr>
            <a:endParaRPr lang="en-GB" sz="2800"/>
          </a:p>
          <a:p>
            <a:pPr marL="514350" indent="-514350">
              <a:buFont typeface="+mj-lt"/>
              <a:buAutoNum type="arabicPeriod"/>
            </a:pPr>
            <a:endParaRPr lang="en-GB" sz="2800"/>
          </a:p>
          <a:p>
            <a:pPr marL="514350" indent="-514350">
              <a:buFont typeface="+mj-lt"/>
              <a:buAutoNum type="arabicPeriod"/>
            </a:pPr>
            <a:endParaRPr lang="en-GB" sz="2800"/>
          </a:p>
          <a:p>
            <a:pPr marL="514350" indent="-514350">
              <a:buFont typeface="+mj-lt"/>
              <a:buAutoNum type="arabicPeriod"/>
            </a:pPr>
            <a:endParaRPr lang="en-GB" sz="2800"/>
          </a:p>
          <a:p>
            <a:pPr marL="514350" indent="-514350">
              <a:buFont typeface="+mj-lt"/>
              <a:buAutoNum type="arabicPeriod"/>
            </a:pPr>
            <a:endParaRPr lang="en-GB" sz="2800"/>
          </a:p>
          <a:p>
            <a:pPr marL="514350" indent="-514350">
              <a:buFont typeface="+mj-lt"/>
              <a:buAutoNum type="arabicPeriod"/>
            </a:pPr>
            <a:endParaRPr lang="en-GB" sz="2800"/>
          </a:p>
          <a:p>
            <a:pPr marL="514350" indent="-514350">
              <a:buFont typeface="+mj-lt"/>
              <a:buAutoNum type="arabicPeriod"/>
            </a:pPr>
            <a:endParaRPr lang="en-GB" sz="2800"/>
          </a:p>
          <a:p>
            <a:pPr marL="514350" indent="-514350">
              <a:buFont typeface="+mj-lt"/>
              <a:buAutoNum type="arabicPeriod"/>
            </a:pPr>
            <a:endParaRPr lang="en-GB" sz="2800"/>
          </a:p>
          <a:p>
            <a:pPr marL="514350" indent="-514350">
              <a:buFont typeface="+mj-lt"/>
              <a:buAutoNum type="arabicPeriod"/>
            </a:pPr>
            <a:endParaRPr lang="en-GB" sz="2800"/>
          </a:p>
          <a:p>
            <a:pPr marL="514350" indent="-514350">
              <a:buFont typeface="+mj-lt"/>
              <a:buAutoNum type="arabicPeriod"/>
            </a:pPr>
            <a:endParaRPr lang="en-GB" sz="2800"/>
          </a:p>
          <a:p>
            <a:endParaRPr lang="en-GB"/>
          </a:p>
        </p:txBody>
      </p:sp>
      <p:sp>
        <p:nvSpPr>
          <p:cNvPr id="6" name="Footer Placeholder 4">
            <a:extLst>
              <a:ext uri="{FF2B5EF4-FFF2-40B4-BE49-F238E27FC236}">
                <a16:creationId xmlns:a16="http://schemas.microsoft.com/office/drawing/2014/main" id="{FC2F9B9C-6780-EE80-075E-BF937CFF82DB}"/>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507601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D6DB37-E9A8-4F33-9AC4-EFA1BBC04A90}"/>
              </a:ext>
            </a:extLst>
          </p:cNvPr>
          <p:cNvSpPr>
            <a:spLocks noGrp="1"/>
          </p:cNvSpPr>
          <p:nvPr>
            <p:ph type="sldNum" sz="quarter" idx="11"/>
          </p:nvPr>
        </p:nvSpPr>
        <p:spPr/>
        <p:txBody>
          <a:bodyPr/>
          <a:lstStyle/>
          <a:p>
            <a:fld id="{DA2C159E-F13C-4A85-9A41-E7669D3E0D70}" type="slidenum">
              <a:rPr lang="en-GB" smtClean="0"/>
              <a:pPr/>
              <a:t>78</a:t>
            </a:fld>
            <a:endParaRPr lang="en-GB"/>
          </a:p>
        </p:txBody>
      </p:sp>
      <p:sp>
        <p:nvSpPr>
          <p:cNvPr id="3" name="Title 2">
            <a:extLst>
              <a:ext uri="{FF2B5EF4-FFF2-40B4-BE49-F238E27FC236}">
                <a16:creationId xmlns:a16="http://schemas.microsoft.com/office/drawing/2014/main" id="{116AD0CC-9A26-4892-A83A-1FCF582CA465}"/>
              </a:ext>
            </a:extLst>
          </p:cNvPr>
          <p:cNvSpPr>
            <a:spLocks noGrp="1"/>
          </p:cNvSpPr>
          <p:nvPr>
            <p:ph type="title"/>
          </p:nvPr>
        </p:nvSpPr>
        <p:spPr>
          <a:xfrm>
            <a:off x="234000" y="286975"/>
            <a:ext cx="8437563" cy="699425"/>
          </a:xfrm>
        </p:spPr>
        <p:txBody>
          <a:bodyPr>
            <a:normAutofit/>
          </a:bodyPr>
          <a:lstStyle/>
          <a:p>
            <a:r>
              <a:rPr lang="en-GB" sz="3200"/>
              <a:t>Activity</a:t>
            </a:r>
          </a:p>
        </p:txBody>
      </p:sp>
      <p:sp>
        <p:nvSpPr>
          <p:cNvPr id="4" name="Text Placeholder 3">
            <a:extLst>
              <a:ext uri="{FF2B5EF4-FFF2-40B4-BE49-F238E27FC236}">
                <a16:creationId xmlns:a16="http://schemas.microsoft.com/office/drawing/2014/main" id="{8BA8D92D-320F-4E7F-A055-FEDEB8307437}"/>
              </a:ext>
            </a:extLst>
          </p:cNvPr>
          <p:cNvSpPr>
            <a:spLocks noGrp="1"/>
          </p:cNvSpPr>
          <p:nvPr>
            <p:ph type="body" sz="quarter" idx="12"/>
          </p:nvPr>
        </p:nvSpPr>
        <p:spPr/>
        <p:txBody>
          <a:bodyPr/>
          <a:lstStyle/>
          <a:p>
            <a:pPr>
              <a:lnSpc>
                <a:spcPct val="120000"/>
              </a:lnSpc>
            </a:pPr>
            <a:r>
              <a:rPr lang="en-GB" sz="2400"/>
              <a:t>Select one of your survey questions that required qualitative responses. Analyse the responses received and produce a written analysis for that question.</a:t>
            </a:r>
          </a:p>
          <a:p>
            <a:pPr>
              <a:lnSpc>
                <a:spcPct val="120000"/>
              </a:lnSpc>
            </a:pPr>
            <a:endParaRPr lang="en-GB" sz="2400"/>
          </a:p>
          <a:p>
            <a:pPr>
              <a:lnSpc>
                <a:spcPct val="120000"/>
              </a:lnSpc>
            </a:pPr>
            <a:r>
              <a:rPr lang="en-GB" sz="2400"/>
              <a:t>Pass your written analysis to a peer for feedback.</a:t>
            </a:r>
          </a:p>
          <a:p>
            <a:endParaRPr lang="en-GB"/>
          </a:p>
        </p:txBody>
      </p:sp>
      <p:sp>
        <p:nvSpPr>
          <p:cNvPr id="6" name="Footer Placeholder 4">
            <a:extLst>
              <a:ext uri="{FF2B5EF4-FFF2-40B4-BE49-F238E27FC236}">
                <a16:creationId xmlns:a16="http://schemas.microsoft.com/office/drawing/2014/main" id="{6431CF44-49E0-F37F-8DC2-9F664EE03A23}"/>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25232714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D1E7BD-9AA1-42D2-AA22-39457A3C26ED}"/>
              </a:ext>
            </a:extLst>
          </p:cNvPr>
          <p:cNvSpPr>
            <a:spLocks noGrp="1"/>
          </p:cNvSpPr>
          <p:nvPr>
            <p:ph type="sldNum" sz="quarter" idx="11"/>
          </p:nvPr>
        </p:nvSpPr>
        <p:spPr/>
        <p:txBody>
          <a:bodyPr/>
          <a:lstStyle/>
          <a:p>
            <a:fld id="{DA2C159E-F13C-4A85-9A41-E7669D3E0D70}" type="slidenum">
              <a:rPr lang="en-GB" smtClean="0"/>
              <a:pPr/>
              <a:t>79</a:t>
            </a:fld>
            <a:endParaRPr lang="en-GB"/>
          </a:p>
        </p:txBody>
      </p:sp>
      <p:sp>
        <p:nvSpPr>
          <p:cNvPr id="3" name="Title 2">
            <a:extLst>
              <a:ext uri="{FF2B5EF4-FFF2-40B4-BE49-F238E27FC236}">
                <a16:creationId xmlns:a16="http://schemas.microsoft.com/office/drawing/2014/main" id="{77C951F1-6B26-4D80-A827-8F715C07B497}"/>
              </a:ext>
            </a:extLst>
          </p:cNvPr>
          <p:cNvSpPr>
            <a:spLocks noGrp="1"/>
          </p:cNvSpPr>
          <p:nvPr>
            <p:ph type="title"/>
          </p:nvPr>
        </p:nvSpPr>
        <p:spPr/>
        <p:txBody>
          <a:bodyPr>
            <a:normAutofit/>
          </a:bodyPr>
          <a:lstStyle/>
          <a:p>
            <a:r>
              <a:rPr lang="en-GB" sz="3200"/>
              <a:t>Homework</a:t>
            </a:r>
          </a:p>
        </p:txBody>
      </p:sp>
      <p:sp>
        <p:nvSpPr>
          <p:cNvPr id="4" name="Text Placeholder 3">
            <a:extLst>
              <a:ext uri="{FF2B5EF4-FFF2-40B4-BE49-F238E27FC236}">
                <a16:creationId xmlns:a16="http://schemas.microsoft.com/office/drawing/2014/main" id="{D68AD83C-56F4-4965-A5F4-13C4C549BDCC}"/>
              </a:ext>
            </a:extLst>
          </p:cNvPr>
          <p:cNvSpPr>
            <a:spLocks noGrp="1"/>
          </p:cNvSpPr>
          <p:nvPr>
            <p:ph type="body" sz="quarter" idx="12"/>
          </p:nvPr>
        </p:nvSpPr>
        <p:spPr/>
        <p:txBody>
          <a:bodyPr/>
          <a:lstStyle/>
          <a:p>
            <a:pPr>
              <a:lnSpc>
                <a:spcPct val="120000"/>
              </a:lnSpc>
            </a:pPr>
            <a:r>
              <a:rPr lang="en-GB" sz="2400"/>
              <a:t>Produce your full report based on the research you carried out through your Industry Placement.</a:t>
            </a:r>
          </a:p>
        </p:txBody>
      </p:sp>
      <p:sp>
        <p:nvSpPr>
          <p:cNvPr id="6" name="Footer Placeholder 4">
            <a:extLst>
              <a:ext uri="{FF2B5EF4-FFF2-40B4-BE49-F238E27FC236}">
                <a16:creationId xmlns:a16="http://schemas.microsoft.com/office/drawing/2014/main" id="{9D2DF157-5243-577B-112F-18368CE4FAC5}"/>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74249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A48D39-860C-4E05-9D1C-0C134973B82A}"/>
              </a:ext>
              <a:ext uri="{C183D7F6-B498-43B3-948B-1728B52AA6E4}">
                <adec:decorative xmlns:adec="http://schemas.microsoft.com/office/drawing/2017/decorative" val="0"/>
              </a:ext>
            </a:extLst>
          </p:cNvPr>
          <p:cNvSpPr>
            <a:spLocks noGrp="1"/>
          </p:cNvSpPr>
          <p:nvPr>
            <p:ph type="sldNum" sz="quarter" idx="12"/>
          </p:nvPr>
        </p:nvSpPr>
        <p:spPr/>
        <p:txBody>
          <a:bodyPr/>
          <a:lstStyle/>
          <a:p>
            <a:fld id="{DA2C159E-F13C-4A85-9A41-E7669D3E0D70}" type="slidenum">
              <a:rPr lang="en-GB" smtClean="0"/>
              <a:pPr/>
              <a:t>8</a:t>
            </a:fld>
            <a:endParaRPr lang="en-GB"/>
          </a:p>
        </p:txBody>
      </p:sp>
      <p:sp>
        <p:nvSpPr>
          <p:cNvPr id="2" name="Title 1">
            <a:extLst>
              <a:ext uri="{FF2B5EF4-FFF2-40B4-BE49-F238E27FC236}">
                <a16:creationId xmlns:a16="http://schemas.microsoft.com/office/drawing/2014/main" id="{23359581-55D6-4C2A-9A82-E90521152449}"/>
              </a:ext>
            </a:extLst>
          </p:cNvPr>
          <p:cNvSpPr>
            <a:spLocks noGrp="1"/>
          </p:cNvSpPr>
          <p:nvPr>
            <p:ph type="title"/>
          </p:nvPr>
        </p:nvSpPr>
        <p:spPr>
          <a:xfrm>
            <a:off x="308431" y="443994"/>
            <a:ext cx="8437563" cy="699425"/>
          </a:xfrm>
        </p:spPr>
        <p:txBody>
          <a:bodyPr>
            <a:normAutofit/>
          </a:bodyPr>
          <a:lstStyle/>
          <a:p>
            <a:r>
              <a:rPr lang="en-GB" sz="3200"/>
              <a:t>Group work</a:t>
            </a:r>
          </a:p>
        </p:txBody>
      </p:sp>
      <p:sp>
        <p:nvSpPr>
          <p:cNvPr id="3" name="Text Placeholder 2">
            <a:extLst>
              <a:ext uri="{FF2B5EF4-FFF2-40B4-BE49-F238E27FC236}">
                <a16:creationId xmlns:a16="http://schemas.microsoft.com/office/drawing/2014/main" id="{28F63895-3FF7-44C1-975E-2891E5C28065}"/>
              </a:ext>
            </a:extLst>
          </p:cNvPr>
          <p:cNvSpPr>
            <a:spLocks noGrp="1"/>
          </p:cNvSpPr>
          <p:nvPr>
            <p:ph type="body" sz="quarter" idx="14"/>
          </p:nvPr>
        </p:nvSpPr>
        <p:spPr/>
        <p:txBody>
          <a:bodyPr vert="horz" lIns="0" tIns="0" rIns="0" bIns="0" rtlCol="0" anchor="t">
            <a:normAutofit/>
          </a:bodyPr>
          <a:lstStyle/>
          <a:p>
            <a:pPr marL="457200" indent="-457200">
              <a:lnSpc>
                <a:spcPct val="120000"/>
              </a:lnSpc>
              <a:buFont typeface="Arial" panose="020B0604020202020204" pitchFamily="34" charset="0"/>
              <a:buChar char="•"/>
            </a:pPr>
            <a:r>
              <a:rPr lang="en-GB" sz="2400" b="0">
                <a:solidFill>
                  <a:schemeClr val="tx1"/>
                </a:solidFill>
              </a:rPr>
              <a:t>Individually, read “What if” scenario 1. </a:t>
            </a:r>
            <a:endParaRPr lang="en-GB" sz="2400" b="0">
              <a:solidFill>
                <a:schemeClr val="tx1"/>
              </a:solidFill>
              <a:cs typeface="Arial"/>
            </a:endParaRPr>
          </a:p>
          <a:p>
            <a:pPr marL="457200" indent="-457200">
              <a:lnSpc>
                <a:spcPct val="120000"/>
              </a:lnSpc>
              <a:buFont typeface="Arial" panose="020B0604020202020204" pitchFamily="34" charset="0"/>
              <a:buChar char="•"/>
            </a:pPr>
            <a:r>
              <a:rPr lang="en-GB" sz="2400" b="0">
                <a:solidFill>
                  <a:schemeClr val="tx1"/>
                </a:solidFill>
              </a:rPr>
              <a:t>In small groups, write an answer for “What if” scenario 1 on the flipchart paper. </a:t>
            </a:r>
            <a:endParaRPr lang="en-GB" sz="2400" b="0">
              <a:solidFill>
                <a:schemeClr val="tx1"/>
              </a:solidFill>
              <a:cs typeface="Arial"/>
            </a:endParaRPr>
          </a:p>
          <a:p>
            <a:pPr marL="457200" indent="-457200">
              <a:lnSpc>
                <a:spcPct val="120000"/>
              </a:lnSpc>
              <a:buFont typeface="Arial" panose="020B0604020202020204" pitchFamily="34" charset="0"/>
              <a:buChar char="•"/>
            </a:pPr>
            <a:r>
              <a:rPr lang="en-GB" sz="2400" b="0">
                <a:solidFill>
                  <a:schemeClr val="tx1"/>
                </a:solidFill>
              </a:rPr>
              <a:t>This will be followed by a class discussion. </a:t>
            </a:r>
            <a:endParaRPr lang="en-GB" sz="2400" b="0">
              <a:solidFill>
                <a:schemeClr val="tx1"/>
              </a:solidFill>
              <a:cs typeface="Arial"/>
            </a:endParaRPr>
          </a:p>
        </p:txBody>
      </p:sp>
      <p:sp>
        <p:nvSpPr>
          <p:cNvPr id="6" name="Footer Placeholder 4">
            <a:extLst>
              <a:ext uri="{FF2B5EF4-FFF2-40B4-BE49-F238E27FC236}">
                <a16:creationId xmlns:a16="http://schemas.microsoft.com/office/drawing/2014/main" id="{780DA367-4CB7-60B7-1C7F-8C962219477C}"/>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36463372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7C576-4AB9-4FDD-9D1A-428A91EFF713}"/>
              </a:ext>
            </a:extLst>
          </p:cNvPr>
          <p:cNvSpPr>
            <a:spLocks noGrp="1"/>
          </p:cNvSpPr>
          <p:nvPr>
            <p:ph type="sldNum" sz="quarter" idx="11"/>
          </p:nvPr>
        </p:nvSpPr>
        <p:spPr/>
        <p:txBody>
          <a:bodyPr/>
          <a:lstStyle/>
          <a:p>
            <a:fld id="{DA2C159E-F13C-4A85-9A41-E7669D3E0D70}" type="slidenum">
              <a:rPr lang="en-GB" smtClean="0"/>
              <a:pPr/>
              <a:t>80</a:t>
            </a:fld>
            <a:endParaRPr lang="en-GB"/>
          </a:p>
        </p:txBody>
      </p:sp>
      <p:sp>
        <p:nvSpPr>
          <p:cNvPr id="3" name="Title 2">
            <a:extLst>
              <a:ext uri="{FF2B5EF4-FFF2-40B4-BE49-F238E27FC236}">
                <a16:creationId xmlns:a16="http://schemas.microsoft.com/office/drawing/2014/main" id="{7F215146-B216-45ED-9585-CC20BD323089}"/>
              </a:ext>
            </a:extLst>
          </p:cNvPr>
          <p:cNvSpPr>
            <a:spLocks noGrp="1"/>
          </p:cNvSpPr>
          <p:nvPr>
            <p:ph type="title"/>
          </p:nvPr>
        </p:nvSpPr>
        <p:spPr/>
        <p:txBody>
          <a:bodyPr>
            <a:normAutofit/>
          </a:bodyPr>
          <a:lstStyle/>
          <a:p>
            <a:r>
              <a:rPr lang="en-GB" sz="3200"/>
              <a:t>Review</a:t>
            </a:r>
          </a:p>
        </p:txBody>
      </p:sp>
      <p:sp>
        <p:nvSpPr>
          <p:cNvPr id="4" name="Text Placeholder 3">
            <a:extLst>
              <a:ext uri="{FF2B5EF4-FFF2-40B4-BE49-F238E27FC236}">
                <a16:creationId xmlns:a16="http://schemas.microsoft.com/office/drawing/2014/main" id="{2646B57A-BC12-4ADA-A327-096433EC6491}"/>
              </a:ext>
            </a:extLst>
          </p:cNvPr>
          <p:cNvSpPr>
            <a:spLocks noGrp="1"/>
          </p:cNvSpPr>
          <p:nvPr>
            <p:ph type="body" sz="quarter" idx="12"/>
          </p:nvPr>
        </p:nvSpPr>
        <p:spPr/>
        <p:txBody>
          <a:bodyPr/>
          <a:lstStyle/>
          <a:p>
            <a:pPr>
              <a:lnSpc>
                <a:spcPct val="120000"/>
              </a:lnSpc>
            </a:pPr>
            <a:r>
              <a:rPr lang="en-GB" sz="2400"/>
              <a:t>Using 20 words or less, write down something you have learnt from this lesson.</a:t>
            </a:r>
          </a:p>
        </p:txBody>
      </p:sp>
      <p:sp>
        <p:nvSpPr>
          <p:cNvPr id="6" name="Footer Placeholder 4">
            <a:extLst>
              <a:ext uri="{FF2B5EF4-FFF2-40B4-BE49-F238E27FC236}">
                <a16:creationId xmlns:a16="http://schemas.microsoft.com/office/drawing/2014/main" id="{36427DB1-0B7C-BA73-AFD8-1653ECC80D74}"/>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7180361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Presentation</a:t>
            </a:r>
          </a:p>
        </p:txBody>
      </p:sp>
    </p:spTree>
    <p:extLst>
      <p:ext uri="{BB962C8B-B14F-4D97-AF65-F5344CB8AC3E}">
        <p14:creationId xmlns:p14="http://schemas.microsoft.com/office/powerpoint/2010/main" val="7187674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404BC0-51E1-9AB7-0DEA-35202ACC98DD}"/>
              </a:ext>
            </a:extLst>
          </p:cNvPr>
          <p:cNvSpPr>
            <a:spLocks noGrp="1"/>
          </p:cNvSpPr>
          <p:nvPr>
            <p:ph type="sldNum" sz="quarter" idx="11"/>
          </p:nvPr>
        </p:nvSpPr>
        <p:spPr/>
        <p:txBody>
          <a:bodyPr/>
          <a:lstStyle/>
          <a:p>
            <a:fld id="{DA2C159E-F13C-4A85-9A41-E7669D3E0D70}" type="slidenum">
              <a:rPr lang="en-GB" smtClean="0"/>
              <a:pPr/>
              <a:t>82</a:t>
            </a:fld>
            <a:endParaRPr lang="en-GB"/>
          </a:p>
        </p:txBody>
      </p:sp>
      <p:sp>
        <p:nvSpPr>
          <p:cNvPr id="3" name="Title 2">
            <a:extLst>
              <a:ext uri="{FF2B5EF4-FFF2-40B4-BE49-F238E27FC236}">
                <a16:creationId xmlns:a16="http://schemas.microsoft.com/office/drawing/2014/main" id="{C8293A9B-96E7-B101-89E7-7AEC232AC887}"/>
              </a:ext>
            </a:extLst>
          </p:cNvPr>
          <p:cNvSpPr>
            <a:spLocks noGrp="1"/>
          </p:cNvSpPr>
          <p:nvPr>
            <p:ph type="title"/>
          </p:nvPr>
        </p:nvSpPr>
        <p:spPr/>
        <p:txBody>
          <a:bodyPr>
            <a:normAutofit/>
          </a:bodyPr>
          <a:lstStyle/>
          <a:p>
            <a:r>
              <a:rPr lang="en-GB" sz="3200"/>
              <a:t>Industry Placement survey reports</a:t>
            </a:r>
          </a:p>
        </p:txBody>
      </p:sp>
      <p:sp>
        <p:nvSpPr>
          <p:cNvPr id="4" name="Text Placeholder 3">
            <a:extLst>
              <a:ext uri="{FF2B5EF4-FFF2-40B4-BE49-F238E27FC236}">
                <a16:creationId xmlns:a16="http://schemas.microsoft.com/office/drawing/2014/main" id="{6749D359-B572-7C39-17E1-63EC1A764E69}"/>
              </a:ext>
            </a:extLst>
          </p:cNvPr>
          <p:cNvSpPr>
            <a:spLocks noGrp="1"/>
          </p:cNvSpPr>
          <p:nvPr>
            <p:ph type="body" sz="quarter" idx="12"/>
          </p:nvPr>
        </p:nvSpPr>
        <p:spPr/>
        <p:txBody>
          <a:bodyPr/>
          <a:lstStyle/>
          <a:p>
            <a:pPr>
              <a:lnSpc>
                <a:spcPct val="120000"/>
              </a:lnSpc>
            </a:pPr>
            <a:r>
              <a:rPr lang="en-GB" sz="2400"/>
              <a:t>You are allocated a report written by one of your peers.</a:t>
            </a:r>
          </a:p>
          <a:p>
            <a:pPr>
              <a:lnSpc>
                <a:spcPct val="120000"/>
              </a:lnSpc>
            </a:pPr>
            <a:endParaRPr lang="en-GB" sz="2400"/>
          </a:p>
          <a:p>
            <a:pPr>
              <a:lnSpc>
                <a:spcPct val="120000"/>
              </a:lnSpc>
            </a:pPr>
            <a:r>
              <a:rPr lang="en-GB" sz="2400"/>
              <a:t>Read the report.</a:t>
            </a:r>
          </a:p>
          <a:p>
            <a:pPr>
              <a:lnSpc>
                <a:spcPct val="120000"/>
              </a:lnSpc>
            </a:pPr>
            <a:endParaRPr lang="en-GB" sz="2400"/>
          </a:p>
          <a:p>
            <a:pPr>
              <a:lnSpc>
                <a:spcPct val="120000"/>
              </a:lnSpc>
            </a:pPr>
            <a:r>
              <a:rPr lang="en-GB" sz="2400"/>
              <a:t>Use the Peer marking report sheet to provide feedback to your peer.</a:t>
            </a:r>
          </a:p>
        </p:txBody>
      </p:sp>
      <p:sp>
        <p:nvSpPr>
          <p:cNvPr id="6" name="Footer Placeholder 4">
            <a:extLst>
              <a:ext uri="{FF2B5EF4-FFF2-40B4-BE49-F238E27FC236}">
                <a16:creationId xmlns:a16="http://schemas.microsoft.com/office/drawing/2014/main" id="{24D43B4E-1931-4948-C72F-EC787BC14C9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16102583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48FC7A-208B-47E2-B556-E9EA166E8494}"/>
              </a:ext>
            </a:extLst>
          </p:cNvPr>
          <p:cNvSpPr>
            <a:spLocks noGrp="1"/>
          </p:cNvSpPr>
          <p:nvPr>
            <p:ph type="sldNum" sz="quarter" idx="11"/>
          </p:nvPr>
        </p:nvSpPr>
        <p:spPr/>
        <p:txBody>
          <a:bodyPr/>
          <a:lstStyle/>
          <a:p>
            <a:fld id="{DA2C159E-F13C-4A85-9A41-E7669D3E0D70}" type="slidenum">
              <a:rPr lang="en-GB" smtClean="0"/>
              <a:pPr/>
              <a:t>83</a:t>
            </a:fld>
            <a:endParaRPr lang="en-GB"/>
          </a:p>
        </p:txBody>
      </p:sp>
      <p:sp>
        <p:nvSpPr>
          <p:cNvPr id="3" name="Title 2">
            <a:extLst>
              <a:ext uri="{FF2B5EF4-FFF2-40B4-BE49-F238E27FC236}">
                <a16:creationId xmlns:a16="http://schemas.microsoft.com/office/drawing/2014/main" id="{5688DDB5-1AA1-47E8-9F16-F147AB92F68D}"/>
              </a:ext>
            </a:extLst>
          </p:cNvPr>
          <p:cNvSpPr>
            <a:spLocks noGrp="1"/>
          </p:cNvSpPr>
          <p:nvPr>
            <p:ph type="title"/>
          </p:nvPr>
        </p:nvSpPr>
        <p:spPr/>
        <p:txBody>
          <a:bodyPr>
            <a:normAutofit/>
          </a:bodyPr>
          <a:lstStyle/>
          <a:p>
            <a:r>
              <a:rPr lang="en-GB" sz="3200"/>
              <a:t>Presentations</a:t>
            </a:r>
          </a:p>
        </p:txBody>
      </p:sp>
      <p:sp>
        <p:nvSpPr>
          <p:cNvPr id="4" name="Text Placeholder 3">
            <a:extLst>
              <a:ext uri="{FF2B5EF4-FFF2-40B4-BE49-F238E27FC236}">
                <a16:creationId xmlns:a16="http://schemas.microsoft.com/office/drawing/2014/main" id="{D9D9ECF5-B65A-451A-A975-56A17E710920}"/>
              </a:ext>
            </a:extLst>
          </p:cNvPr>
          <p:cNvSpPr>
            <a:spLocks noGrp="1"/>
          </p:cNvSpPr>
          <p:nvPr>
            <p:ph type="body" sz="quarter" idx="12"/>
          </p:nvPr>
        </p:nvSpPr>
        <p:spPr>
          <a:xfrm>
            <a:off x="234000" y="986400"/>
            <a:ext cx="8436513" cy="3601574"/>
          </a:xfrm>
        </p:spPr>
        <p:txBody>
          <a:bodyPr/>
          <a:lstStyle/>
          <a:p>
            <a:pPr>
              <a:lnSpc>
                <a:spcPct val="120000"/>
              </a:lnSpc>
            </a:pPr>
            <a:r>
              <a:rPr lang="en-GB" sz="2400"/>
              <a:t>Create a five-minute presentation based on the data you collected from the questionnaires during your Industry Placements. </a:t>
            </a:r>
          </a:p>
          <a:p>
            <a:pPr>
              <a:lnSpc>
                <a:spcPct val="120000"/>
              </a:lnSpc>
            </a:pPr>
            <a:endParaRPr lang="en-GB" sz="2400"/>
          </a:p>
          <a:p>
            <a:pPr>
              <a:lnSpc>
                <a:spcPct val="120000"/>
              </a:lnSpc>
            </a:pPr>
            <a:r>
              <a:rPr lang="en-GB" sz="2400"/>
              <a:t>You should be prepared for up to 10 minutes of questions following your presentation.</a:t>
            </a:r>
          </a:p>
          <a:p>
            <a:endParaRPr lang="en-GB"/>
          </a:p>
          <a:p>
            <a:r>
              <a:rPr lang="en-GB"/>
              <a:t> </a:t>
            </a:r>
          </a:p>
        </p:txBody>
      </p:sp>
      <p:sp>
        <p:nvSpPr>
          <p:cNvPr id="6" name="Footer Placeholder 4">
            <a:extLst>
              <a:ext uri="{FF2B5EF4-FFF2-40B4-BE49-F238E27FC236}">
                <a16:creationId xmlns:a16="http://schemas.microsoft.com/office/drawing/2014/main" id="{14C9D518-51EB-7C8D-C80B-DCF7B532FEBD}"/>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998044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8CC331-2B7E-4639-8E37-65C218AF49DB}"/>
              </a:ext>
            </a:extLst>
          </p:cNvPr>
          <p:cNvSpPr>
            <a:spLocks noGrp="1"/>
          </p:cNvSpPr>
          <p:nvPr>
            <p:ph type="sldNum" sz="quarter" idx="11"/>
          </p:nvPr>
        </p:nvSpPr>
        <p:spPr/>
        <p:txBody>
          <a:bodyPr/>
          <a:lstStyle/>
          <a:p>
            <a:fld id="{DA2C159E-F13C-4A85-9A41-E7669D3E0D70}" type="slidenum">
              <a:rPr lang="en-GB" smtClean="0"/>
              <a:pPr/>
              <a:t>84</a:t>
            </a:fld>
            <a:endParaRPr lang="en-GB"/>
          </a:p>
        </p:txBody>
      </p:sp>
      <p:sp>
        <p:nvSpPr>
          <p:cNvPr id="3" name="Title 2">
            <a:extLst>
              <a:ext uri="{FF2B5EF4-FFF2-40B4-BE49-F238E27FC236}">
                <a16:creationId xmlns:a16="http://schemas.microsoft.com/office/drawing/2014/main" id="{AC1FC1D1-61D6-432E-AE72-9E9F4AC386C1}"/>
              </a:ext>
            </a:extLst>
          </p:cNvPr>
          <p:cNvSpPr>
            <a:spLocks noGrp="1"/>
          </p:cNvSpPr>
          <p:nvPr>
            <p:ph type="title"/>
          </p:nvPr>
        </p:nvSpPr>
        <p:spPr/>
        <p:txBody>
          <a:bodyPr>
            <a:normAutofit/>
          </a:bodyPr>
          <a:lstStyle/>
          <a:p>
            <a:r>
              <a:rPr lang="en-GB" sz="3200"/>
              <a:t>Presentation feedback sheet</a:t>
            </a:r>
          </a:p>
        </p:txBody>
      </p:sp>
      <p:sp>
        <p:nvSpPr>
          <p:cNvPr id="4" name="Text Placeholder 3">
            <a:extLst>
              <a:ext uri="{FF2B5EF4-FFF2-40B4-BE49-F238E27FC236}">
                <a16:creationId xmlns:a16="http://schemas.microsoft.com/office/drawing/2014/main" id="{6D8CDF8C-4267-414B-B35A-718BFF51B3D6}"/>
              </a:ext>
            </a:extLst>
          </p:cNvPr>
          <p:cNvSpPr>
            <a:spLocks noGrp="1"/>
          </p:cNvSpPr>
          <p:nvPr>
            <p:ph type="body" sz="quarter" idx="12"/>
          </p:nvPr>
        </p:nvSpPr>
        <p:spPr>
          <a:xfrm>
            <a:off x="232950" y="770963"/>
            <a:ext cx="8227482" cy="3601574"/>
          </a:xfrm>
        </p:spPr>
        <p:txBody>
          <a:bodyPr/>
          <a:lstStyle/>
          <a:p>
            <a:pPr>
              <a:lnSpc>
                <a:spcPct val="100000"/>
              </a:lnSpc>
            </a:pPr>
            <a:r>
              <a:rPr lang="en-GB" sz="2400"/>
              <a:t>You are now in small groups.</a:t>
            </a:r>
          </a:p>
          <a:p>
            <a:pPr>
              <a:lnSpc>
                <a:spcPct val="100000"/>
              </a:lnSpc>
            </a:pPr>
            <a:endParaRPr lang="en-GB" sz="2400"/>
          </a:p>
          <a:p>
            <a:pPr>
              <a:lnSpc>
                <a:spcPct val="100000"/>
              </a:lnSpc>
            </a:pPr>
            <a:r>
              <a:rPr lang="en-GB" sz="2400"/>
              <a:t>On your table is a laptop. You need to load your presentation onto the laptop.</a:t>
            </a:r>
          </a:p>
          <a:p>
            <a:pPr>
              <a:lnSpc>
                <a:spcPct val="100000"/>
              </a:lnSpc>
            </a:pPr>
            <a:endParaRPr lang="en-GB" sz="2400"/>
          </a:p>
          <a:p>
            <a:pPr>
              <a:lnSpc>
                <a:spcPct val="100000"/>
              </a:lnSpc>
            </a:pPr>
            <a:r>
              <a:rPr lang="en-GB" sz="2400"/>
              <a:t>Give your presentation. Your peers will ask you questions after your five-minute presentation. They will also complete the Presentation feedback sheet.</a:t>
            </a:r>
          </a:p>
          <a:p>
            <a:pPr>
              <a:lnSpc>
                <a:spcPct val="100000"/>
              </a:lnSpc>
            </a:pPr>
            <a:endParaRPr lang="en-GB" sz="2400"/>
          </a:p>
          <a:p>
            <a:pPr>
              <a:lnSpc>
                <a:spcPct val="100000"/>
              </a:lnSpc>
            </a:pPr>
            <a:r>
              <a:rPr lang="en-GB" sz="2400"/>
              <a:t>Each person in your group will give a presentation.</a:t>
            </a:r>
          </a:p>
        </p:txBody>
      </p:sp>
      <p:sp>
        <p:nvSpPr>
          <p:cNvPr id="6" name="Footer Placeholder 4">
            <a:extLst>
              <a:ext uri="{FF2B5EF4-FFF2-40B4-BE49-F238E27FC236}">
                <a16:creationId xmlns:a16="http://schemas.microsoft.com/office/drawing/2014/main" id="{01477BCA-BBBE-3534-D7B2-AD00DE395B77}"/>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8181988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7196A7-A4E5-42A1-8DD4-09B79EB2EDBC}"/>
              </a:ext>
            </a:extLst>
          </p:cNvPr>
          <p:cNvSpPr>
            <a:spLocks noGrp="1"/>
          </p:cNvSpPr>
          <p:nvPr>
            <p:ph type="sldNum" sz="quarter" idx="11"/>
          </p:nvPr>
        </p:nvSpPr>
        <p:spPr/>
        <p:txBody>
          <a:bodyPr/>
          <a:lstStyle/>
          <a:p>
            <a:fld id="{DA2C159E-F13C-4A85-9A41-E7669D3E0D70}" type="slidenum">
              <a:rPr lang="en-GB" smtClean="0"/>
              <a:pPr/>
              <a:t>85</a:t>
            </a:fld>
            <a:endParaRPr lang="en-GB"/>
          </a:p>
        </p:txBody>
      </p:sp>
      <p:sp>
        <p:nvSpPr>
          <p:cNvPr id="3" name="Title 2">
            <a:extLst>
              <a:ext uri="{FF2B5EF4-FFF2-40B4-BE49-F238E27FC236}">
                <a16:creationId xmlns:a16="http://schemas.microsoft.com/office/drawing/2014/main" id="{40B4BA4E-21B3-4310-B980-1D12F5140E81}"/>
              </a:ext>
            </a:extLst>
          </p:cNvPr>
          <p:cNvSpPr>
            <a:spLocks noGrp="1"/>
          </p:cNvSpPr>
          <p:nvPr>
            <p:ph type="title"/>
          </p:nvPr>
        </p:nvSpPr>
        <p:spPr/>
        <p:txBody>
          <a:bodyPr>
            <a:normAutofit/>
          </a:bodyPr>
          <a:lstStyle/>
          <a:p>
            <a:r>
              <a:rPr lang="en-GB" sz="3200"/>
              <a:t>SMART target</a:t>
            </a:r>
          </a:p>
        </p:txBody>
      </p:sp>
      <p:sp>
        <p:nvSpPr>
          <p:cNvPr id="4" name="Text Placeholder 3">
            <a:extLst>
              <a:ext uri="{FF2B5EF4-FFF2-40B4-BE49-F238E27FC236}">
                <a16:creationId xmlns:a16="http://schemas.microsoft.com/office/drawing/2014/main" id="{24B5C5A8-8A05-45B2-848D-90068DB8E4E3}"/>
              </a:ext>
            </a:extLst>
          </p:cNvPr>
          <p:cNvSpPr>
            <a:spLocks noGrp="1"/>
          </p:cNvSpPr>
          <p:nvPr>
            <p:ph type="body" sz="quarter" idx="12"/>
          </p:nvPr>
        </p:nvSpPr>
        <p:spPr/>
        <p:txBody>
          <a:bodyPr/>
          <a:lstStyle/>
          <a:p>
            <a:endParaRPr lang="en-GB" sz="2400"/>
          </a:p>
          <a:p>
            <a:pPr>
              <a:lnSpc>
                <a:spcPct val="120000"/>
              </a:lnSpc>
            </a:pPr>
            <a:r>
              <a:rPr lang="en-GB" sz="2400"/>
              <a:t>Review the feedback you received from your peers. Synthesise the feedback and write a summary in your notebook.</a:t>
            </a:r>
          </a:p>
          <a:p>
            <a:pPr>
              <a:lnSpc>
                <a:spcPct val="120000"/>
              </a:lnSpc>
            </a:pPr>
            <a:endParaRPr lang="en-GB" sz="2400"/>
          </a:p>
          <a:p>
            <a:pPr>
              <a:lnSpc>
                <a:spcPct val="120000"/>
              </a:lnSpc>
            </a:pPr>
            <a:r>
              <a:rPr lang="en-GB" sz="2400"/>
              <a:t>Write a SMART target for something you would like to improve on in your presentation</a:t>
            </a:r>
            <a:r>
              <a:rPr lang="en-GB"/>
              <a:t>. </a:t>
            </a:r>
          </a:p>
        </p:txBody>
      </p:sp>
      <p:sp>
        <p:nvSpPr>
          <p:cNvPr id="6" name="Footer Placeholder 4">
            <a:extLst>
              <a:ext uri="{FF2B5EF4-FFF2-40B4-BE49-F238E27FC236}">
                <a16:creationId xmlns:a16="http://schemas.microsoft.com/office/drawing/2014/main" id="{51F20C10-1393-ECC3-91FC-1AE90EF4B79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9497649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86</a:t>
            </a:fld>
            <a:endParaRPr lang="en-GB"/>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a:t>PRODUCED BY</a:t>
            </a:r>
          </a:p>
        </p:txBody>
      </p:sp>
      <p:pic>
        <p:nvPicPr>
          <p:cNvPr id="12" name="Picture 11" descr="Loughborough College ">
            <a:extLst>
              <a:ext uri="{FF2B5EF4-FFF2-40B4-BE49-F238E27FC236}">
                <a16:creationId xmlns:a16="http://schemas.microsoft.com/office/drawing/2014/main" id="{32B18712-DB3E-4230-8202-73253ACD8E45}"/>
              </a:ext>
            </a:extLst>
          </p:cNvPr>
          <p:cNvPicPr/>
          <p:nvPr/>
        </p:nvPicPr>
        <p:blipFill rotWithShape="1">
          <a:blip r:embed="rId3"/>
          <a:srcRect t="-15504" b="-1"/>
          <a:stretch/>
        </p:blipFill>
        <p:spPr bwMode="auto">
          <a:xfrm>
            <a:off x="1403648" y="1668016"/>
            <a:ext cx="2185035" cy="740410"/>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484748"/>
          </a:xfrm>
          <a:prstGeom prst="rect">
            <a:avLst/>
          </a:prstGeom>
          <a:noFill/>
        </p:spPr>
        <p:txBody>
          <a:bodyPr wrap="square" lIns="0" tIns="0" rIns="0" bIns="0" rtlCol="0">
            <a:spAutoFit/>
          </a:bodyPr>
          <a:lstStyle/>
          <a:p>
            <a:r>
              <a:rPr lang="en-GB" sz="1050"/>
              <a:t>(Provider Name) has produced this resource on behalf of the Education and Training Foundation</a:t>
            </a:r>
          </a:p>
        </p:txBody>
      </p:sp>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a:t>FUNDED BY</a:t>
            </a:r>
          </a:p>
        </p:txBody>
      </p:sp>
      <p:pic>
        <p:nvPicPr>
          <p:cNvPr id="14" name="Picture 13" descr="Department for Education">
            <a:extLst>
              <a:ext uri="{FF2B5EF4-FFF2-40B4-BE49-F238E27FC236}">
                <a16:creationId xmlns:a16="http://schemas.microsoft.com/office/drawing/2014/main" id="{0D793A73-0B68-41C6-96A3-4A06CB6B86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a:t>This programme is funded by the Department for Education</a:t>
            </a:r>
          </a:p>
        </p:txBody>
      </p:sp>
      <p:sp>
        <p:nvSpPr>
          <p:cNvPr id="18" name="Title 17">
            <a:extLst>
              <a:ext uri="{FF2B5EF4-FFF2-40B4-BE49-F238E27FC236}">
                <a16:creationId xmlns:a16="http://schemas.microsoft.com/office/drawing/2014/main" id="{CA481ADA-FC14-4FE3-9F8D-6121602D1055}"/>
              </a:ext>
            </a:extLst>
          </p:cNvPr>
          <p:cNvSpPr txBox="1">
            <a:spLocks noGrp="1"/>
          </p:cNvSpPr>
          <p:nvPr>
            <p:ph type="title" idx="4294967295"/>
          </p:nvPr>
        </p:nvSpPr>
        <p:spPr>
          <a:xfrm>
            <a:off x="1187624" y="3651870"/>
            <a:ext cx="6552728"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51C41"/>
                </a:solidFill>
                <a:effectLst/>
                <a:uLnTx/>
                <a:uFillTx/>
                <a:latin typeface="+mn-lt"/>
                <a:ea typeface="+mn-ea"/>
                <a:cs typeface="+mn-cs"/>
              </a:rPr>
              <a:t>ET-FOUNDATION.CO.UK</a:t>
            </a:r>
          </a:p>
        </p:txBody>
      </p:sp>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
        <p:nvSpPr>
          <p:cNvPr id="6" name="Footer Placeholder 4">
            <a:extLst>
              <a:ext uri="{FF2B5EF4-FFF2-40B4-BE49-F238E27FC236}">
                <a16:creationId xmlns:a16="http://schemas.microsoft.com/office/drawing/2014/main" id="{FDB5A663-BEE8-5970-CEDE-251DACD9A67E}"/>
              </a:ext>
              <a:ext uri="{C183D7F6-B498-43B3-948B-1728B52AA6E4}">
                <adec:decorative xmlns:adec="http://schemas.microsoft.com/office/drawing/2017/decorative" val="0"/>
              </a:ext>
            </a:extLst>
          </p:cNvPr>
          <p:cNvSpPr>
            <a:spLocks noGrp="1"/>
          </p:cNvSpPr>
          <p:nvPr>
            <p:ph type="ftr" sz="quarter" idx="10"/>
          </p:nvPr>
        </p:nvSpPr>
        <p:spPr>
          <a:xfrm>
            <a:off x="234000" y="4767263"/>
            <a:ext cx="7686376" cy="273844"/>
          </a:xfrm>
        </p:spPr>
        <p:txBody>
          <a:bodyPr/>
          <a:lstStyle/>
          <a:p>
            <a:r>
              <a:rPr lang="en-GB" cap="none"/>
              <a:t>Education and Training Foundation</a:t>
            </a:r>
          </a:p>
        </p:txBody>
      </p:sp>
    </p:spTree>
    <p:extLst>
      <p:ext uri="{BB962C8B-B14F-4D97-AF65-F5344CB8AC3E}">
        <p14:creationId xmlns:p14="http://schemas.microsoft.com/office/powerpoint/2010/main" val="326931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2B3F9D-93C5-4B5F-8333-97C7116482E1}"/>
              </a:ext>
              <a:ext uri="{C183D7F6-B498-43B3-948B-1728B52AA6E4}">
                <adec:decorative xmlns:adec="http://schemas.microsoft.com/office/drawing/2017/decorative" val="0"/>
              </a:ext>
            </a:extLst>
          </p:cNvPr>
          <p:cNvSpPr>
            <a:spLocks noGrp="1"/>
          </p:cNvSpPr>
          <p:nvPr>
            <p:ph type="sldNum" sz="quarter" idx="12"/>
          </p:nvPr>
        </p:nvSpPr>
        <p:spPr/>
        <p:txBody>
          <a:bodyPr/>
          <a:lstStyle/>
          <a:p>
            <a:fld id="{DA2C159E-F13C-4A85-9A41-E7669D3E0D70}" type="slidenum">
              <a:rPr lang="en-GB" smtClean="0"/>
              <a:pPr/>
              <a:t>9</a:t>
            </a:fld>
            <a:endParaRPr lang="en-GB"/>
          </a:p>
        </p:txBody>
      </p:sp>
      <p:sp>
        <p:nvSpPr>
          <p:cNvPr id="2" name="Title 1">
            <a:extLst>
              <a:ext uri="{FF2B5EF4-FFF2-40B4-BE49-F238E27FC236}">
                <a16:creationId xmlns:a16="http://schemas.microsoft.com/office/drawing/2014/main" id="{6636734B-924B-4193-A65E-8701D92B484D}"/>
              </a:ext>
            </a:extLst>
          </p:cNvPr>
          <p:cNvSpPr>
            <a:spLocks noGrp="1"/>
          </p:cNvSpPr>
          <p:nvPr>
            <p:ph type="title"/>
          </p:nvPr>
        </p:nvSpPr>
        <p:spPr>
          <a:xfrm>
            <a:off x="249759" y="426393"/>
            <a:ext cx="8437563" cy="699425"/>
          </a:xfrm>
        </p:spPr>
        <p:txBody>
          <a:bodyPr>
            <a:normAutofit/>
          </a:bodyPr>
          <a:lstStyle/>
          <a:p>
            <a:r>
              <a:rPr lang="en-GB" sz="3200"/>
              <a:t>Presentations</a:t>
            </a:r>
          </a:p>
        </p:txBody>
      </p:sp>
      <p:sp>
        <p:nvSpPr>
          <p:cNvPr id="3" name="Text Placeholder 2">
            <a:extLst>
              <a:ext uri="{FF2B5EF4-FFF2-40B4-BE49-F238E27FC236}">
                <a16:creationId xmlns:a16="http://schemas.microsoft.com/office/drawing/2014/main" id="{FECDDAFF-E1CF-481D-A379-A579372BFFBF}"/>
              </a:ext>
            </a:extLst>
          </p:cNvPr>
          <p:cNvSpPr>
            <a:spLocks noGrp="1"/>
          </p:cNvSpPr>
          <p:nvPr>
            <p:ph type="body" sz="quarter" idx="14"/>
          </p:nvPr>
        </p:nvSpPr>
        <p:spPr>
          <a:xfrm>
            <a:off x="251520" y="986400"/>
            <a:ext cx="7704856" cy="3459831"/>
          </a:xfrm>
        </p:spPr>
        <p:txBody>
          <a:bodyPr vert="horz" lIns="0" tIns="0" rIns="0" bIns="0" rtlCol="0" anchor="t">
            <a:normAutofit/>
          </a:bodyPr>
          <a:lstStyle/>
          <a:p>
            <a:pPr>
              <a:lnSpc>
                <a:spcPct val="120000"/>
              </a:lnSpc>
            </a:pPr>
            <a:r>
              <a:rPr lang="en-GB" sz="2400" b="0">
                <a:solidFill>
                  <a:schemeClr val="tx1"/>
                </a:solidFill>
              </a:rPr>
              <a:t>Read either “What if” scenario 2 or “What if” scenario 3.</a:t>
            </a:r>
            <a:endParaRPr lang="en-GB" sz="2400" b="0">
              <a:solidFill>
                <a:schemeClr val="tx1"/>
              </a:solidFill>
              <a:cs typeface="Arial"/>
            </a:endParaRPr>
          </a:p>
          <a:p>
            <a:pPr>
              <a:lnSpc>
                <a:spcPct val="120000"/>
              </a:lnSpc>
            </a:pPr>
            <a:endParaRPr lang="en-GB" sz="2400" b="0">
              <a:solidFill>
                <a:schemeClr val="tx1"/>
              </a:solidFill>
              <a:cs typeface="Arial"/>
            </a:endParaRPr>
          </a:p>
          <a:p>
            <a:pPr>
              <a:lnSpc>
                <a:spcPct val="120000"/>
              </a:lnSpc>
            </a:pPr>
            <a:r>
              <a:rPr lang="en-GB" sz="2400" b="0">
                <a:solidFill>
                  <a:schemeClr val="tx1"/>
                </a:solidFill>
              </a:rPr>
              <a:t>Develop a presentation on the “What if” scenarios.</a:t>
            </a:r>
            <a:endParaRPr lang="en-GB" sz="2400" b="0">
              <a:solidFill>
                <a:schemeClr val="tx1"/>
              </a:solidFill>
              <a:cs typeface="Arial"/>
            </a:endParaRPr>
          </a:p>
        </p:txBody>
      </p:sp>
      <p:sp>
        <p:nvSpPr>
          <p:cNvPr id="6" name="Footer Placeholder 4">
            <a:extLst>
              <a:ext uri="{FF2B5EF4-FFF2-40B4-BE49-F238E27FC236}">
                <a16:creationId xmlns:a16="http://schemas.microsoft.com/office/drawing/2014/main" id="{FDC9D9D6-6398-5F7D-72F6-D41F1A5E10AD}"/>
              </a:ext>
              <a:ext uri="{C183D7F6-B498-43B3-948B-1728B52AA6E4}">
                <adec:decorative xmlns:adec="http://schemas.microsoft.com/office/drawing/2017/decorative" val="0"/>
              </a:ext>
            </a:extLst>
          </p:cNvPr>
          <p:cNvSpPr txBox="1">
            <a:spLocks/>
          </p:cNvSpPr>
          <p:nvPr/>
        </p:nvSpPr>
        <p:spPr>
          <a:xfrm>
            <a:off x="234000" y="4767263"/>
            <a:ext cx="768637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Education and Training Foundation</a:t>
            </a:r>
          </a:p>
        </p:txBody>
      </p:sp>
    </p:spTree>
    <p:extLst>
      <p:ext uri="{BB962C8B-B14F-4D97-AF65-F5344CB8AC3E}">
        <p14:creationId xmlns:p14="http://schemas.microsoft.com/office/powerpoint/2010/main" val="3668253112"/>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7" ma:contentTypeDescription="Create a new document." ma:contentTypeScope="" ma:versionID="b65acc67901e0485b8aac86fe72ed177">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dedb8be4e17833ccb9caf5b6a1865ed7"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2.xml><?xml version="1.0" encoding="utf-8"?>
<ds:datastoreItem xmlns:ds="http://schemas.openxmlformats.org/officeDocument/2006/customXml" ds:itemID="{4A76E745-D9E8-4D93-8B7F-BCE1E4A491AA}">
  <ds:schemaRefs>
    <ds:schemaRef ds:uri="http://purl.org/dc/terms/"/>
    <ds:schemaRef ds:uri="http://schemas.microsoft.com/office/2006/documentManagement/types"/>
    <ds:schemaRef ds:uri="414d2ded-29cc-4abd-a1df-c646721ce55b"/>
    <ds:schemaRef ds:uri="2847a094-2edf-4950-a853-13ec668231ed"/>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AF6826E-D5EB-4B25-BED6-D65173973C58}">
  <ds:schemaRefs>
    <ds:schemaRef ds:uri="2847a094-2edf-4950-a853-13ec668231ed"/>
    <ds:schemaRef ds:uri="414d2ded-29cc-4abd-a1df-c646721ce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5671</Words>
  <Application>Microsoft Office PowerPoint</Application>
  <PresentationFormat>On-screen Show (16:9)</PresentationFormat>
  <Paragraphs>858</Paragraphs>
  <Slides>86</Slides>
  <Notes>43</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ETF Master</vt:lpstr>
      <vt:lpstr>Underpinning excellence</vt:lpstr>
      <vt:lpstr>Content page</vt:lpstr>
      <vt:lpstr>Lesson 01</vt:lpstr>
      <vt:lpstr>Purpose of recruitment</vt:lpstr>
      <vt:lpstr>Recruitment process factors </vt:lpstr>
      <vt:lpstr>Homework</vt:lpstr>
      <vt:lpstr>Case studies</vt:lpstr>
      <vt:lpstr>Group work</vt:lpstr>
      <vt:lpstr>Presentations</vt:lpstr>
      <vt:lpstr>Presentations</vt:lpstr>
      <vt:lpstr>Homework</vt:lpstr>
      <vt:lpstr>02</vt:lpstr>
      <vt:lpstr>Recap</vt:lpstr>
      <vt:lpstr>Definition</vt:lpstr>
      <vt:lpstr>Recruitment channels</vt:lpstr>
      <vt:lpstr>Activity</vt:lpstr>
      <vt:lpstr>Activity</vt:lpstr>
      <vt:lpstr>Activity</vt:lpstr>
      <vt:lpstr>Before you leave</vt:lpstr>
      <vt:lpstr>03</vt:lpstr>
      <vt:lpstr>Starter</vt:lpstr>
      <vt:lpstr>Exam question</vt:lpstr>
      <vt:lpstr>Peer marking</vt:lpstr>
      <vt:lpstr>Scenarios</vt:lpstr>
      <vt:lpstr>Reflection</vt:lpstr>
      <vt:lpstr>Reflection</vt:lpstr>
      <vt:lpstr>Implications of not having a structured recruitment process</vt:lpstr>
      <vt:lpstr>04</vt:lpstr>
      <vt:lpstr>“Good” recruitment process</vt:lpstr>
      <vt:lpstr>Protected characteristics in recruitment practices – Equality Act 2010</vt:lpstr>
      <vt:lpstr>Benefits of a structured recruitment process</vt:lpstr>
      <vt:lpstr>Key documentation required</vt:lpstr>
      <vt:lpstr>Kyndra job description</vt:lpstr>
      <vt:lpstr>CVs</vt:lpstr>
      <vt:lpstr>Homework</vt:lpstr>
      <vt:lpstr>05</vt:lpstr>
      <vt:lpstr>Discussion</vt:lpstr>
      <vt:lpstr>Peer marking</vt:lpstr>
      <vt:lpstr>Selection process</vt:lpstr>
      <vt:lpstr>Video</vt:lpstr>
      <vt:lpstr>Group work</vt:lpstr>
      <vt:lpstr>Review the process</vt:lpstr>
      <vt:lpstr>Homework</vt:lpstr>
      <vt:lpstr>06</vt:lpstr>
      <vt:lpstr>Introduction</vt:lpstr>
      <vt:lpstr>Quantitative analysis</vt:lpstr>
      <vt:lpstr>Qualitative analysis</vt:lpstr>
      <vt:lpstr>Types of questions</vt:lpstr>
      <vt:lpstr>Definition</vt:lpstr>
      <vt:lpstr>Managers vs leaders</vt:lpstr>
      <vt:lpstr>Activity</vt:lpstr>
      <vt:lpstr>Management styles</vt:lpstr>
      <vt:lpstr>Activity</vt:lpstr>
      <vt:lpstr>Work environments</vt:lpstr>
      <vt:lpstr>Activity</vt:lpstr>
      <vt:lpstr>Activity</vt:lpstr>
      <vt:lpstr>Industry Placement questionnaire</vt:lpstr>
      <vt:lpstr>07</vt:lpstr>
      <vt:lpstr>Quantitative analysis</vt:lpstr>
      <vt:lpstr>Definition</vt:lpstr>
      <vt:lpstr>Activity</vt:lpstr>
      <vt:lpstr>Staff food preferences</vt:lpstr>
      <vt:lpstr>Places staff have been on holidays</vt:lpstr>
      <vt:lpstr>How to find Chart icon on Powerpoint</vt:lpstr>
      <vt:lpstr>Clustered Column</vt:lpstr>
      <vt:lpstr>Education and Training Foundation</vt:lpstr>
      <vt:lpstr>Your turn</vt:lpstr>
      <vt:lpstr>Benefits of using quantitative analysis</vt:lpstr>
      <vt:lpstr>Activity</vt:lpstr>
      <vt:lpstr>Something you have learnt today</vt:lpstr>
      <vt:lpstr>08</vt:lpstr>
      <vt:lpstr>SMART targets</vt:lpstr>
      <vt:lpstr>Definition</vt:lpstr>
      <vt:lpstr>How is qualitative data presented?</vt:lpstr>
      <vt:lpstr>Qualitative analysis scenario</vt:lpstr>
      <vt:lpstr>Benefits of qualitative analysis</vt:lpstr>
      <vt:lpstr>Structuring a report to analyse qualitative data</vt:lpstr>
      <vt:lpstr>Activity</vt:lpstr>
      <vt:lpstr>Homework</vt:lpstr>
      <vt:lpstr>Review</vt:lpstr>
      <vt:lpstr>09</vt:lpstr>
      <vt:lpstr>Industry Placement survey reports</vt:lpstr>
      <vt:lpstr>Presentations</vt:lpstr>
      <vt:lpstr>Presentation feedback sheet</vt:lpstr>
      <vt:lpstr>SMART target</vt:lpstr>
      <vt:lpstr>ET-FOUNDATION.CO.UK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Mary Fashoyin</cp:lastModifiedBy>
  <cp:revision>2</cp:revision>
  <dcterms:created xsi:type="dcterms:W3CDTF">2020-10-20T08:50:32Z</dcterms:created>
  <dcterms:modified xsi:type="dcterms:W3CDTF">2024-07-24T15:20:25Z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