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648" r:id="rId5"/>
  </p:sldMasterIdLst>
  <p:notesMasterIdLst>
    <p:notesMasterId r:id="rId182"/>
  </p:notesMasterIdLst>
  <p:handoutMasterIdLst>
    <p:handoutMasterId r:id="rId183"/>
  </p:handoutMasterIdLst>
  <p:sldIdLst>
    <p:sldId id="496" r:id="rId6"/>
    <p:sldId id="298" r:id="rId7"/>
    <p:sldId id="347" r:id="rId8"/>
    <p:sldId id="348" r:id="rId9"/>
    <p:sldId id="374" r:id="rId10"/>
    <p:sldId id="391" r:id="rId11"/>
    <p:sldId id="394" r:id="rId12"/>
    <p:sldId id="392" r:id="rId13"/>
    <p:sldId id="393" r:id="rId14"/>
    <p:sldId id="377" r:id="rId15"/>
    <p:sldId id="379" r:id="rId16"/>
    <p:sldId id="380" r:id="rId17"/>
    <p:sldId id="381" r:id="rId18"/>
    <p:sldId id="350" r:id="rId19"/>
    <p:sldId id="378" r:id="rId20"/>
    <p:sldId id="353" r:id="rId21"/>
    <p:sldId id="300" r:id="rId22"/>
    <p:sldId id="382" r:id="rId23"/>
    <p:sldId id="354" r:id="rId24"/>
    <p:sldId id="357" r:id="rId25"/>
    <p:sldId id="355" r:id="rId26"/>
    <p:sldId id="358" r:id="rId27"/>
    <p:sldId id="356" r:id="rId28"/>
    <p:sldId id="359" r:id="rId29"/>
    <p:sldId id="360" r:id="rId30"/>
    <p:sldId id="493" r:id="rId31"/>
    <p:sldId id="361" r:id="rId32"/>
    <p:sldId id="395" r:id="rId33"/>
    <p:sldId id="362" r:id="rId34"/>
    <p:sldId id="396" r:id="rId35"/>
    <p:sldId id="304" r:id="rId36"/>
    <p:sldId id="397" r:id="rId37"/>
    <p:sldId id="306" r:id="rId38"/>
    <p:sldId id="384" r:id="rId39"/>
    <p:sldId id="400" r:id="rId40"/>
    <p:sldId id="386" r:id="rId41"/>
    <p:sldId id="402" r:id="rId42"/>
    <p:sldId id="404" r:id="rId43"/>
    <p:sldId id="406" r:id="rId44"/>
    <p:sldId id="407" r:id="rId45"/>
    <p:sldId id="408" r:id="rId46"/>
    <p:sldId id="405" r:id="rId47"/>
    <p:sldId id="409" r:id="rId48"/>
    <p:sldId id="388" r:id="rId49"/>
    <p:sldId id="307" r:id="rId50"/>
    <p:sldId id="308" r:id="rId51"/>
    <p:sldId id="410" r:id="rId52"/>
    <p:sldId id="309" r:id="rId53"/>
    <p:sldId id="367" r:id="rId54"/>
    <p:sldId id="423" r:id="rId55"/>
    <p:sldId id="370" r:id="rId56"/>
    <p:sldId id="424" r:id="rId57"/>
    <p:sldId id="426" r:id="rId58"/>
    <p:sldId id="369" r:id="rId59"/>
    <p:sldId id="425" r:id="rId60"/>
    <p:sldId id="368" r:id="rId61"/>
    <p:sldId id="417" r:id="rId62"/>
    <p:sldId id="421" r:id="rId63"/>
    <p:sldId id="422" r:id="rId64"/>
    <p:sldId id="310" r:id="rId65"/>
    <p:sldId id="311" r:id="rId66"/>
    <p:sldId id="497" r:id="rId67"/>
    <p:sldId id="312" r:id="rId68"/>
    <p:sldId id="411" r:id="rId69"/>
    <p:sldId id="412" r:id="rId70"/>
    <p:sldId id="498" r:id="rId71"/>
    <p:sldId id="413" r:id="rId72"/>
    <p:sldId id="414" r:id="rId73"/>
    <p:sldId id="415" r:id="rId74"/>
    <p:sldId id="416" r:id="rId75"/>
    <p:sldId id="419" r:id="rId76"/>
    <p:sldId id="420" r:id="rId77"/>
    <p:sldId id="313" r:id="rId78"/>
    <p:sldId id="478" r:id="rId79"/>
    <p:sldId id="314" r:id="rId80"/>
    <p:sldId id="315" r:id="rId81"/>
    <p:sldId id="427" r:id="rId82"/>
    <p:sldId id="428" r:id="rId83"/>
    <p:sldId id="499" r:id="rId84"/>
    <p:sldId id="471" r:id="rId85"/>
    <p:sldId id="472" r:id="rId86"/>
    <p:sldId id="473" r:id="rId87"/>
    <p:sldId id="474" r:id="rId88"/>
    <p:sldId id="429" r:id="rId89"/>
    <p:sldId id="476" r:id="rId90"/>
    <p:sldId id="259" r:id="rId91"/>
    <p:sldId id="261" r:id="rId92"/>
    <p:sldId id="501" r:id="rId93"/>
    <p:sldId id="430" r:id="rId94"/>
    <p:sldId id="477" r:id="rId95"/>
    <p:sldId id="431" r:id="rId96"/>
    <p:sldId id="432" r:id="rId97"/>
    <p:sldId id="433" r:id="rId98"/>
    <p:sldId id="434" r:id="rId99"/>
    <p:sldId id="435" r:id="rId100"/>
    <p:sldId id="500" r:id="rId101"/>
    <p:sldId id="494" r:id="rId102"/>
    <p:sldId id="316" r:id="rId103"/>
    <p:sldId id="479" r:id="rId104"/>
    <p:sldId id="317" r:id="rId105"/>
    <p:sldId id="436" r:id="rId106"/>
    <p:sldId id="480" r:id="rId107"/>
    <p:sldId id="438" r:id="rId108"/>
    <p:sldId id="437" r:id="rId109"/>
    <p:sldId id="439" r:id="rId110"/>
    <p:sldId id="440" r:id="rId111"/>
    <p:sldId id="441" r:id="rId112"/>
    <p:sldId id="442" r:id="rId113"/>
    <p:sldId id="443" r:id="rId114"/>
    <p:sldId id="502" r:id="rId115"/>
    <p:sldId id="318" r:id="rId116"/>
    <p:sldId id="446" r:id="rId117"/>
    <p:sldId id="447" r:id="rId118"/>
    <p:sldId id="448" r:id="rId119"/>
    <p:sldId id="449" r:id="rId120"/>
    <p:sldId id="450" r:id="rId121"/>
    <p:sldId id="451" r:id="rId122"/>
    <p:sldId id="504" r:id="rId123"/>
    <p:sldId id="503" r:id="rId124"/>
    <p:sldId id="481" r:id="rId125"/>
    <p:sldId id="319" r:id="rId126"/>
    <p:sldId id="482" r:id="rId127"/>
    <p:sldId id="320" r:id="rId128"/>
    <p:sldId id="321" r:id="rId129"/>
    <p:sldId id="453" r:id="rId130"/>
    <p:sldId id="454" r:id="rId131"/>
    <p:sldId id="455" r:id="rId132"/>
    <p:sldId id="456" r:id="rId133"/>
    <p:sldId id="452" r:id="rId134"/>
    <p:sldId id="457" r:id="rId135"/>
    <p:sldId id="458" r:id="rId136"/>
    <p:sldId id="459" r:id="rId137"/>
    <p:sldId id="461" r:id="rId138"/>
    <p:sldId id="463" r:id="rId139"/>
    <p:sldId id="464" r:id="rId140"/>
    <p:sldId id="462" r:id="rId141"/>
    <p:sldId id="465" r:id="rId142"/>
    <p:sldId id="466" r:id="rId143"/>
    <p:sldId id="467" r:id="rId144"/>
    <p:sldId id="468" r:id="rId145"/>
    <p:sldId id="470" r:id="rId146"/>
    <p:sldId id="469" r:id="rId147"/>
    <p:sldId id="460" r:id="rId148"/>
    <p:sldId id="322" r:id="rId149"/>
    <p:sldId id="333" r:id="rId150"/>
    <p:sldId id="323" r:id="rId151"/>
    <p:sldId id="483" r:id="rId152"/>
    <p:sldId id="484" r:id="rId153"/>
    <p:sldId id="485" r:id="rId154"/>
    <p:sldId id="486" r:id="rId155"/>
    <p:sldId id="487" r:id="rId156"/>
    <p:sldId id="507" r:id="rId157"/>
    <p:sldId id="488" r:id="rId158"/>
    <p:sldId id="489" r:id="rId159"/>
    <p:sldId id="490" r:id="rId160"/>
    <p:sldId id="491" r:id="rId161"/>
    <p:sldId id="324" r:id="rId162"/>
    <p:sldId id="492" r:id="rId163"/>
    <p:sldId id="337" r:id="rId164"/>
    <p:sldId id="495" r:id="rId165"/>
    <p:sldId id="325" r:id="rId166"/>
    <p:sldId id="326" r:id="rId167"/>
    <p:sldId id="339" r:id="rId168"/>
    <p:sldId id="328" r:id="rId169"/>
    <p:sldId id="338" r:id="rId170"/>
    <p:sldId id="331" r:id="rId171"/>
    <p:sldId id="341" r:id="rId172"/>
    <p:sldId id="332" r:id="rId173"/>
    <p:sldId id="340" r:id="rId174"/>
    <p:sldId id="342" r:id="rId175"/>
    <p:sldId id="344" r:id="rId176"/>
    <p:sldId id="506" r:id="rId177"/>
    <p:sldId id="343" r:id="rId178"/>
    <p:sldId id="508" r:id="rId179"/>
    <p:sldId id="509" r:id="rId180"/>
    <p:sldId id="262" r:id="rId1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70EC03-BE1D-3ECF-1198-0AE0F3C2A3B3}" name="Joanne Gillette" initials="" userId="S::JoanneGillette@JoanneGillette386.onmicrosoft.com::635e4de7-d018-45a2-9822-1464e44ba1a6" providerId="AD"/>
  <p188:author id="{2C2AFA17-8C1A-6786-7731-5853A4E37279}" name="Tate &amp; Clayburn" initials="Ed" userId="Tate &amp; Clayburn" providerId="None"/>
  <p188:author id="{473F2D82-C3C3-DDA7-9377-E23167EA6B6B}" name="Elise James" initials="EJ" userId="42537d0e53cac1b1" providerId="Windows Live"/>
  <p188:author id="{C1B851B3-5967-6050-9C27-C2E7E412B314}" name="Tom Coulthard" initials="TC" userId="S::TCoulthard@eastnorfolk.ac.uk::58ef83c9-eb74-4863-ad0f-a93d73ca1449" providerId="AD"/>
  <p188:author id="{3619FAC5-D9AB-3EE6-7F6C-2F3CD291137E}" name="Tom Coulthard" initials="TC" userId="S::tcoulthard_eastnorfolk.ac.uk#ext#@aoctenant.onmicrosoft.com::97907679-70af-4475-adca-4c2b239ebf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FF6"/>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98" autoAdjust="0"/>
    <p:restoredTop sz="94886"/>
  </p:normalViewPr>
  <p:slideViewPr>
    <p:cSldViewPr snapToGrid="0">
      <p:cViewPr varScale="1">
        <p:scale>
          <a:sx n="63" d="100"/>
          <a:sy n="63" d="100"/>
        </p:scale>
        <p:origin x="100" y="272"/>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notesViewPr>
    <p:cSldViewPr snapToGrid="0">
      <p:cViewPr>
        <p:scale>
          <a:sx n="1" d="2"/>
          <a:sy n="1" d="2"/>
        </p:scale>
        <p:origin x="3592" y="13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notesMaster" Target="notesMasters/notesMaster1.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theme" Target="theme/theme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tableStyles" Target="tableStyles.xml"/><Relationship Id="rId1" Type="http://schemas.openxmlformats.org/officeDocument/2006/relationships/customXml" Target="../customXml/item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30/06/2025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dirty="0"/>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30/06/2025</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dirty="0"/>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dirty="0"/>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61</a:t>
            </a:fld>
            <a:endParaRPr lang="en-GB" dirty="0"/>
          </a:p>
        </p:txBody>
      </p:sp>
    </p:spTree>
    <p:extLst>
      <p:ext uri="{BB962C8B-B14F-4D97-AF65-F5344CB8AC3E}">
        <p14:creationId xmlns:p14="http://schemas.microsoft.com/office/powerpoint/2010/main" val="373122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63</a:t>
            </a:fld>
            <a:endParaRPr lang="en-GB" dirty="0"/>
          </a:p>
        </p:txBody>
      </p:sp>
    </p:spTree>
    <p:extLst>
      <p:ext uri="{BB962C8B-B14F-4D97-AF65-F5344CB8AC3E}">
        <p14:creationId xmlns:p14="http://schemas.microsoft.com/office/powerpoint/2010/main" val="226251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261B9-C8D1-115F-61D7-B64CF7156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27EC0-1CB2-BFB2-F431-78544E867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07233-F6CB-C3D2-23AB-67484E4C34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60CB17-D06A-93C2-381F-7DE207A5FA04}"/>
              </a:ext>
            </a:extLst>
          </p:cNvPr>
          <p:cNvSpPr>
            <a:spLocks noGrp="1"/>
          </p:cNvSpPr>
          <p:nvPr>
            <p:ph type="sldNum" sz="quarter" idx="5"/>
          </p:nvPr>
        </p:nvSpPr>
        <p:spPr/>
        <p:txBody>
          <a:bodyPr/>
          <a:lstStyle/>
          <a:p>
            <a:fld id="{9920340D-206C-4C41-A35B-4D72CE2F2B89}" type="slidenum">
              <a:rPr lang="en-GB" smtClean="0"/>
              <a:t>64</a:t>
            </a:fld>
            <a:endParaRPr lang="en-GB" dirty="0"/>
          </a:p>
        </p:txBody>
      </p:sp>
    </p:spTree>
    <p:extLst>
      <p:ext uri="{BB962C8B-B14F-4D97-AF65-F5344CB8AC3E}">
        <p14:creationId xmlns:p14="http://schemas.microsoft.com/office/powerpoint/2010/main" val="317860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AD206-370C-A2FB-8740-211A3DF90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EFB54-B6EF-6370-409A-207EF02B9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AEA95-D7C7-F490-A630-F8A1CEC0DB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E8C273-0182-568E-C299-999C44C633CB}"/>
              </a:ext>
            </a:extLst>
          </p:cNvPr>
          <p:cNvSpPr>
            <a:spLocks noGrp="1"/>
          </p:cNvSpPr>
          <p:nvPr>
            <p:ph type="sldNum" sz="quarter" idx="5"/>
          </p:nvPr>
        </p:nvSpPr>
        <p:spPr/>
        <p:txBody>
          <a:bodyPr/>
          <a:lstStyle/>
          <a:p>
            <a:fld id="{9920340D-206C-4C41-A35B-4D72CE2F2B89}" type="slidenum">
              <a:rPr lang="en-GB" smtClean="0"/>
              <a:t>65</a:t>
            </a:fld>
            <a:endParaRPr lang="en-GB" dirty="0"/>
          </a:p>
        </p:txBody>
      </p:sp>
    </p:spTree>
    <p:extLst>
      <p:ext uri="{BB962C8B-B14F-4D97-AF65-F5344CB8AC3E}">
        <p14:creationId xmlns:p14="http://schemas.microsoft.com/office/powerpoint/2010/main" val="128141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A85D5-8DCF-2D74-AF2D-FA343CE38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B1E72-6F15-AB8B-87F1-A0A91ABEE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3AF63-DA83-885E-6C65-7F727FF2DE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17DEA1-F41A-8BD8-6B82-945C61C8D6EB}"/>
              </a:ext>
            </a:extLst>
          </p:cNvPr>
          <p:cNvSpPr>
            <a:spLocks noGrp="1"/>
          </p:cNvSpPr>
          <p:nvPr>
            <p:ph type="sldNum" sz="quarter" idx="5"/>
          </p:nvPr>
        </p:nvSpPr>
        <p:spPr/>
        <p:txBody>
          <a:bodyPr/>
          <a:lstStyle/>
          <a:p>
            <a:fld id="{9920340D-206C-4C41-A35B-4D72CE2F2B89}" type="slidenum">
              <a:rPr lang="en-GB" smtClean="0"/>
              <a:t>68</a:t>
            </a:fld>
            <a:endParaRPr lang="en-GB" dirty="0"/>
          </a:p>
        </p:txBody>
      </p:sp>
    </p:spTree>
    <p:extLst>
      <p:ext uri="{BB962C8B-B14F-4D97-AF65-F5344CB8AC3E}">
        <p14:creationId xmlns:p14="http://schemas.microsoft.com/office/powerpoint/2010/main" val="633470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1D47E-D4A0-654A-4B25-E5FEF431E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3D6AA-5C21-C049-AF13-492951626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19658-E8BD-80EA-871F-10BDD2FFCD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A684C6-71E5-13D2-8262-38981179F4BB}"/>
              </a:ext>
            </a:extLst>
          </p:cNvPr>
          <p:cNvSpPr>
            <a:spLocks noGrp="1"/>
          </p:cNvSpPr>
          <p:nvPr>
            <p:ph type="sldNum" sz="quarter" idx="5"/>
          </p:nvPr>
        </p:nvSpPr>
        <p:spPr/>
        <p:txBody>
          <a:bodyPr/>
          <a:lstStyle/>
          <a:p>
            <a:fld id="{9920340D-206C-4C41-A35B-4D72CE2F2B89}" type="slidenum">
              <a:rPr lang="en-GB" smtClean="0"/>
              <a:t>69</a:t>
            </a:fld>
            <a:endParaRPr lang="en-GB" dirty="0"/>
          </a:p>
        </p:txBody>
      </p:sp>
    </p:spTree>
    <p:extLst>
      <p:ext uri="{BB962C8B-B14F-4D97-AF65-F5344CB8AC3E}">
        <p14:creationId xmlns:p14="http://schemas.microsoft.com/office/powerpoint/2010/main" val="1411079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3504B-A42D-D223-BC8F-2C1C8D522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77E1B-3F42-B17A-BC80-328D8B9453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1D9501-2B77-6E69-258E-0C9314D09E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BB7B27-3A13-8714-B455-49ADEA108E82}"/>
              </a:ext>
            </a:extLst>
          </p:cNvPr>
          <p:cNvSpPr>
            <a:spLocks noGrp="1"/>
          </p:cNvSpPr>
          <p:nvPr>
            <p:ph type="sldNum" sz="quarter" idx="5"/>
          </p:nvPr>
        </p:nvSpPr>
        <p:spPr/>
        <p:txBody>
          <a:bodyPr/>
          <a:lstStyle/>
          <a:p>
            <a:fld id="{9920340D-206C-4C41-A35B-4D72CE2F2B89}" type="slidenum">
              <a:rPr lang="en-GB" smtClean="0"/>
              <a:t>70</a:t>
            </a:fld>
            <a:endParaRPr lang="en-GB" dirty="0"/>
          </a:p>
        </p:txBody>
      </p:sp>
    </p:spTree>
    <p:extLst>
      <p:ext uri="{BB962C8B-B14F-4D97-AF65-F5344CB8AC3E}">
        <p14:creationId xmlns:p14="http://schemas.microsoft.com/office/powerpoint/2010/main" val="2002617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73</a:t>
            </a:fld>
            <a:endParaRPr lang="en-GB" dirty="0"/>
          </a:p>
        </p:txBody>
      </p:sp>
    </p:spTree>
    <p:extLst>
      <p:ext uri="{BB962C8B-B14F-4D97-AF65-F5344CB8AC3E}">
        <p14:creationId xmlns:p14="http://schemas.microsoft.com/office/powerpoint/2010/main" val="1812850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75</a:t>
            </a:fld>
            <a:endParaRPr lang="en-GB" dirty="0"/>
          </a:p>
        </p:txBody>
      </p:sp>
    </p:spTree>
    <p:extLst>
      <p:ext uri="{BB962C8B-B14F-4D97-AF65-F5344CB8AC3E}">
        <p14:creationId xmlns:p14="http://schemas.microsoft.com/office/powerpoint/2010/main" val="1519698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76</a:t>
            </a:fld>
            <a:endParaRPr lang="en-GB" dirty="0"/>
          </a:p>
        </p:txBody>
      </p:sp>
    </p:spTree>
    <p:extLst>
      <p:ext uri="{BB962C8B-B14F-4D97-AF65-F5344CB8AC3E}">
        <p14:creationId xmlns:p14="http://schemas.microsoft.com/office/powerpoint/2010/main" val="113850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dirty="0"/>
          </a:p>
        </p:txBody>
      </p:sp>
    </p:spTree>
    <p:extLst>
      <p:ext uri="{BB962C8B-B14F-4D97-AF65-F5344CB8AC3E}">
        <p14:creationId xmlns:p14="http://schemas.microsoft.com/office/powerpoint/2010/main" val="93595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5F1A6C3D-F0EA-D445-8C41-11D86D8281F1}" type="slidenum">
              <a:rPr lang="en-GB" smtClean="0"/>
              <a:t>86</a:t>
            </a:fld>
            <a:endParaRPr lang="en-GB" dirty="0"/>
          </a:p>
        </p:txBody>
      </p:sp>
    </p:spTree>
    <p:extLst>
      <p:ext uri="{BB962C8B-B14F-4D97-AF65-F5344CB8AC3E}">
        <p14:creationId xmlns:p14="http://schemas.microsoft.com/office/powerpoint/2010/main" val="2912854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5F1A6C3D-F0EA-D445-8C41-11D86D8281F1}" type="slidenum">
              <a:rPr lang="en-GB" smtClean="0"/>
              <a:t>87</a:t>
            </a:fld>
            <a:endParaRPr lang="en-GB" dirty="0"/>
          </a:p>
        </p:txBody>
      </p:sp>
    </p:spTree>
    <p:extLst>
      <p:ext uri="{BB962C8B-B14F-4D97-AF65-F5344CB8AC3E}">
        <p14:creationId xmlns:p14="http://schemas.microsoft.com/office/powerpoint/2010/main" val="3901690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Teacher note: This slide is designed to be purposely busy and be a poor example to discuss with learners. It has a busy background, some font that is too small, no clear contrast in the text to the background. If it was font 24 it would be too much text for the slide. There are other areas such as not all the bullets have a capital letter at the side.</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For accessibility consider using the slide but remove the image and ask the learners if an image would further affect the quality. </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F1A6C3D-F0EA-D445-8C41-11D86D8281F1}" type="slidenum">
              <a:rPr lang="en-GB" smtClean="0"/>
              <a:t>90</a:t>
            </a:fld>
            <a:endParaRPr lang="en-GB" dirty="0"/>
          </a:p>
        </p:txBody>
      </p:sp>
    </p:spTree>
    <p:extLst>
      <p:ext uri="{BB962C8B-B14F-4D97-AF65-F5344CB8AC3E}">
        <p14:creationId xmlns:p14="http://schemas.microsoft.com/office/powerpoint/2010/main" val="448114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98</a:t>
            </a:fld>
            <a:endParaRPr lang="en-GB" dirty="0"/>
          </a:p>
        </p:txBody>
      </p:sp>
    </p:spTree>
    <p:extLst>
      <p:ext uri="{BB962C8B-B14F-4D97-AF65-F5344CB8AC3E}">
        <p14:creationId xmlns:p14="http://schemas.microsoft.com/office/powerpoint/2010/main" val="841651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100</a:t>
            </a:fld>
            <a:endParaRPr lang="en-GB" dirty="0"/>
          </a:p>
        </p:txBody>
      </p:sp>
    </p:spTree>
    <p:extLst>
      <p:ext uri="{BB962C8B-B14F-4D97-AF65-F5344CB8AC3E}">
        <p14:creationId xmlns:p14="http://schemas.microsoft.com/office/powerpoint/2010/main" val="1791051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111</a:t>
            </a:fld>
            <a:endParaRPr lang="en-GB" dirty="0"/>
          </a:p>
        </p:txBody>
      </p:sp>
    </p:spTree>
    <p:extLst>
      <p:ext uri="{BB962C8B-B14F-4D97-AF65-F5344CB8AC3E}">
        <p14:creationId xmlns:p14="http://schemas.microsoft.com/office/powerpoint/2010/main" val="2288035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120</a:t>
            </a:fld>
            <a:endParaRPr lang="en-GB" dirty="0"/>
          </a:p>
        </p:txBody>
      </p:sp>
    </p:spTree>
    <p:extLst>
      <p:ext uri="{BB962C8B-B14F-4D97-AF65-F5344CB8AC3E}">
        <p14:creationId xmlns:p14="http://schemas.microsoft.com/office/powerpoint/2010/main" val="2281624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121</a:t>
            </a:fld>
            <a:endParaRPr lang="en-GB" dirty="0"/>
          </a:p>
        </p:txBody>
      </p:sp>
    </p:spTree>
    <p:extLst>
      <p:ext uri="{BB962C8B-B14F-4D97-AF65-F5344CB8AC3E}">
        <p14:creationId xmlns:p14="http://schemas.microsoft.com/office/powerpoint/2010/main" val="2464287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123</a:t>
            </a:fld>
            <a:endParaRPr lang="en-GB" dirty="0"/>
          </a:p>
        </p:txBody>
      </p:sp>
    </p:spTree>
    <p:extLst>
      <p:ext uri="{BB962C8B-B14F-4D97-AF65-F5344CB8AC3E}">
        <p14:creationId xmlns:p14="http://schemas.microsoft.com/office/powerpoint/2010/main" val="3259495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124</a:t>
            </a:fld>
            <a:endParaRPr lang="en-GB" dirty="0"/>
          </a:p>
        </p:txBody>
      </p:sp>
    </p:spTree>
    <p:extLst>
      <p:ext uri="{BB962C8B-B14F-4D97-AF65-F5344CB8AC3E}">
        <p14:creationId xmlns:p14="http://schemas.microsoft.com/office/powerpoint/2010/main" val="138418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17</a:t>
            </a:fld>
            <a:endParaRPr lang="en-GB" dirty="0"/>
          </a:p>
        </p:txBody>
      </p:sp>
    </p:spTree>
    <p:extLst>
      <p:ext uri="{BB962C8B-B14F-4D97-AF65-F5344CB8AC3E}">
        <p14:creationId xmlns:p14="http://schemas.microsoft.com/office/powerpoint/2010/main" val="1160733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133</a:t>
            </a:fld>
            <a:endParaRPr lang="en-GB" dirty="0"/>
          </a:p>
        </p:txBody>
      </p:sp>
    </p:spTree>
    <p:extLst>
      <p:ext uri="{BB962C8B-B14F-4D97-AF65-F5344CB8AC3E}">
        <p14:creationId xmlns:p14="http://schemas.microsoft.com/office/powerpoint/2010/main" val="1003095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144</a:t>
            </a:fld>
            <a:endParaRPr lang="en-GB" dirty="0"/>
          </a:p>
        </p:txBody>
      </p:sp>
    </p:spTree>
    <p:extLst>
      <p:ext uri="{BB962C8B-B14F-4D97-AF65-F5344CB8AC3E}">
        <p14:creationId xmlns:p14="http://schemas.microsoft.com/office/powerpoint/2010/main" val="2137735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145</a:t>
            </a:fld>
            <a:endParaRPr lang="en-GB" dirty="0"/>
          </a:p>
        </p:txBody>
      </p:sp>
    </p:spTree>
    <p:extLst>
      <p:ext uri="{BB962C8B-B14F-4D97-AF65-F5344CB8AC3E}">
        <p14:creationId xmlns:p14="http://schemas.microsoft.com/office/powerpoint/2010/main" val="543799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146</a:t>
            </a:fld>
            <a:endParaRPr lang="en-GB" dirty="0"/>
          </a:p>
        </p:txBody>
      </p:sp>
    </p:spTree>
    <p:extLst>
      <p:ext uri="{BB962C8B-B14F-4D97-AF65-F5344CB8AC3E}">
        <p14:creationId xmlns:p14="http://schemas.microsoft.com/office/powerpoint/2010/main" val="1264113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149</a:t>
            </a:fld>
            <a:endParaRPr lang="en-GB" dirty="0"/>
          </a:p>
        </p:txBody>
      </p:sp>
    </p:spTree>
    <p:extLst>
      <p:ext uri="{BB962C8B-B14F-4D97-AF65-F5344CB8AC3E}">
        <p14:creationId xmlns:p14="http://schemas.microsoft.com/office/powerpoint/2010/main" val="849769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157</a:t>
            </a:fld>
            <a:endParaRPr lang="en-GB" dirty="0"/>
          </a:p>
        </p:txBody>
      </p:sp>
    </p:spTree>
    <p:extLst>
      <p:ext uri="{BB962C8B-B14F-4D97-AF65-F5344CB8AC3E}">
        <p14:creationId xmlns:p14="http://schemas.microsoft.com/office/powerpoint/2010/main" val="1511385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159</a:t>
            </a:fld>
            <a:endParaRPr lang="en-GB" dirty="0"/>
          </a:p>
        </p:txBody>
      </p:sp>
    </p:spTree>
    <p:extLst>
      <p:ext uri="{BB962C8B-B14F-4D97-AF65-F5344CB8AC3E}">
        <p14:creationId xmlns:p14="http://schemas.microsoft.com/office/powerpoint/2010/main" val="2325302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161</a:t>
            </a:fld>
            <a:endParaRPr lang="en-GB" dirty="0"/>
          </a:p>
        </p:txBody>
      </p:sp>
    </p:spTree>
    <p:extLst>
      <p:ext uri="{BB962C8B-B14F-4D97-AF65-F5344CB8AC3E}">
        <p14:creationId xmlns:p14="http://schemas.microsoft.com/office/powerpoint/2010/main" val="3425394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162</a:t>
            </a:fld>
            <a:endParaRPr lang="en-GB" dirty="0"/>
          </a:p>
        </p:txBody>
      </p:sp>
    </p:spTree>
    <p:extLst>
      <p:ext uri="{BB962C8B-B14F-4D97-AF65-F5344CB8AC3E}">
        <p14:creationId xmlns:p14="http://schemas.microsoft.com/office/powerpoint/2010/main" val="1176578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1BBB2-FA85-76BC-C784-2FBA74FF3E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F53AE6-CCE5-3F27-0063-B68C844F3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0A8364-F003-320C-7566-F1D5B701FE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DA848E-76DD-544F-3C3B-47A22EFC2283}"/>
              </a:ext>
            </a:extLst>
          </p:cNvPr>
          <p:cNvSpPr>
            <a:spLocks noGrp="1"/>
          </p:cNvSpPr>
          <p:nvPr>
            <p:ph type="sldNum" sz="quarter" idx="5"/>
          </p:nvPr>
        </p:nvSpPr>
        <p:spPr/>
        <p:txBody>
          <a:bodyPr/>
          <a:lstStyle/>
          <a:p>
            <a:fld id="{9920340D-206C-4C41-A35B-4D72CE2F2B89}" type="slidenum">
              <a:rPr lang="en-GB" smtClean="0"/>
              <a:t>163</a:t>
            </a:fld>
            <a:endParaRPr lang="en-GB" dirty="0"/>
          </a:p>
        </p:txBody>
      </p:sp>
    </p:spTree>
    <p:extLst>
      <p:ext uri="{BB962C8B-B14F-4D97-AF65-F5344CB8AC3E}">
        <p14:creationId xmlns:p14="http://schemas.microsoft.com/office/powerpoint/2010/main" val="19534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31</a:t>
            </a:fld>
            <a:endParaRPr lang="en-GB" dirty="0"/>
          </a:p>
        </p:txBody>
      </p:sp>
    </p:spTree>
    <p:extLst>
      <p:ext uri="{BB962C8B-B14F-4D97-AF65-F5344CB8AC3E}">
        <p14:creationId xmlns:p14="http://schemas.microsoft.com/office/powerpoint/2010/main" val="4034336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164</a:t>
            </a:fld>
            <a:endParaRPr lang="en-GB" dirty="0"/>
          </a:p>
        </p:txBody>
      </p:sp>
    </p:spTree>
    <p:extLst>
      <p:ext uri="{BB962C8B-B14F-4D97-AF65-F5344CB8AC3E}">
        <p14:creationId xmlns:p14="http://schemas.microsoft.com/office/powerpoint/2010/main" val="3833596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C7551-B4AF-1F81-E229-881A296BD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4108F-50D4-9C58-C6EE-58DC407AC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9BC2C-A99F-0666-D3D8-DE189BA7CA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66B0DA-B927-2CDA-FE94-1B745A3D4E7D}"/>
              </a:ext>
            </a:extLst>
          </p:cNvPr>
          <p:cNvSpPr>
            <a:spLocks noGrp="1"/>
          </p:cNvSpPr>
          <p:nvPr>
            <p:ph type="sldNum" sz="quarter" idx="5"/>
          </p:nvPr>
        </p:nvSpPr>
        <p:spPr/>
        <p:txBody>
          <a:bodyPr/>
          <a:lstStyle/>
          <a:p>
            <a:fld id="{9920340D-206C-4C41-A35B-4D72CE2F2B89}" type="slidenum">
              <a:rPr lang="en-GB" smtClean="0"/>
              <a:t>165</a:t>
            </a:fld>
            <a:endParaRPr lang="en-GB" dirty="0"/>
          </a:p>
        </p:txBody>
      </p:sp>
    </p:spTree>
    <p:extLst>
      <p:ext uri="{BB962C8B-B14F-4D97-AF65-F5344CB8AC3E}">
        <p14:creationId xmlns:p14="http://schemas.microsoft.com/office/powerpoint/2010/main" val="3468105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166</a:t>
            </a:fld>
            <a:endParaRPr lang="en-GB" dirty="0"/>
          </a:p>
        </p:txBody>
      </p:sp>
    </p:spTree>
    <p:extLst>
      <p:ext uri="{BB962C8B-B14F-4D97-AF65-F5344CB8AC3E}">
        <p14:creationId xmlns:p14="http://schemas.microsoft.com/office/powerpoint/2010/main" val="2727551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A9E2B-DBBC-05B3-CAF7-09353F658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296D5-8E6A-07BE-1057-83B97EF0A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8FC880-BCA5-5A53-ADD3-4C9E8CCA80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4E6E47-8C2A-42AD-307A-A093A5B71A06}"/>
              </a:ext>
            </a:extLst>
          </p:cNvPr>
          <p:cNvSpPr>
            <a:spLocks noGrp="1"/>
          </p:cNvSpPr>
          <p:nvPr>
            <p:ph type="sldNum" sz="quarter" idx="5"/>
          </p:nvPr>
        </p:nvSpPr>
        <p:spPr/>
        <p:txBody>
          <a:bodyPr/>
          <a:lstStyle/>
          <a:p>
            <a:fld id="{9920340D-206C-4C41-A35B-4D72CE2F2B89}" type="slidenum">
              <a:rPr lang="en-GB" smtClean="0"/>
              <a:t>167</a:t>
            </a:fld>
            <a:endParaRPr lang="en-GB" dirty="0"/>
          </a:p>
        </p:txBody>
      </p:sp>
    </p:spTree>
    <p:extLst>
      <p:ext uri="{BB962C8B-B14F-4D97-AF65-F5344CB8AC3E}">
        <p14:creationId xmlns:p14="http://schemas.microsoft.com/office/powerpoint/2010/main" val="3280103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168</a:t>
            </a:fld>
            <a:endParaRPr lang="en-GB" dirty="0"/>
          </a:p>
        </p:txBody>
      </p:sp>
    </p:spTree>
    <p:extLst>
      <p:ext uri="{BB962C8B-B14F-4D97-AF65-F5344CB8AC3E}">
        <p14:creationId xmlns:p14="http://schemas.microsoft.com/office/powerpoint/2010/main" val="2270366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4594C-EC8B-5526-B492-33A57B707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3DA35-F2DA-40E4-3ECE-5EDC5B289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EDE4D-D660-5E02-73B9-0C40E4D5E9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EF0289-F2D5-CA91-3238-E6AA30B19996}"/>
              </a:ext>
            </a:extLst>
          </p:cNvPr>
          <p:cNvSpPr>
            <a:spLocks noGrp="1"/>
          </p:cNvSpPr>
          <p:nvPr>
            <p:ph type="sldNum" sz="quarter" idx="5"/>
          </p:nvPr>
        </p:nvSpPr>
        <p:spPr/>
        <p:txBody>
          <a:bodyPr/>
          <a:lstStyle/>
          <a:p>
            <a:fld id="{9920340D-206C-4C41-A35B-4D72CE2F2B89}" type="slidenum">
              <a:rPr lang="en-GB" smtClean="0"/>
              <a:pPr/>
              <a:t>170</a:t>
            </a:fld>
            <a:endParaRPr lang="en-GB" dirty="0"/>
          </a:p>
        </p:txBody>
      </p:sp>
    </p:spTree>
    <p:extLst>
      <p:ext uri="{BB962C8B-B14F-4D97-AF65-F5344CB8AC3E}">
        <p14:creationId xmlns:p14="http://schemas.microsoft.com/office/powerpoint/2010/main" val="1234341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28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97857-D7A2-5248-C766-FFC53E601E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FE417-11F6-FB68-9A65-ABA905095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6CA85A-B853-FC4C-D3E8-CD00BFC879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602BED-46CE-CC55-6A85-FDE841CE51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9539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63BE9-DC82-899C-276B-AC405CA12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43FA8-82C9-4BEA-1268-E9803C8A3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83514F-8D5B-30EC-D343-76C7F9F872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87B086-7D9E-6582-8E18-0E2CA477E1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0397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176</a:t>
            </a:fld>
            <a:endParaRPr lang="en-GB" dirty="0"/>
          </a:p>
        </p:txBody>
      </p:sp>
    </p:spTree>
    <p:extLst>
      <p:ext uri="{BB962C8B-B14F-4D97-AF65-F5344CB8AC3E}">
        <p14:creationId xmlns:p14="http://schemas.microsoft.com/office/powerpoint/2010/main" val="294197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33</a:t>
            </a:fld>
            <a:endParaRPr lang="en-GB" dirty="0"/>
          </a:p>
        </p:txBody>
      </p:sp>
    </p:spTree>
    <p:extLst>
      <p:ext uri="{BB962C8B-B14F-4D97-AF65-F5344CB8AC3E}">
        <p14:creationId xmlns:p14="http://schemas.microsoft.com/office/powerpoint/2010/main" val="3385614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45</a:t>
            </a:fld>
            <a:endParaRPr lang="en-GB" dirty="0"/>
          </a:p>
        </p:txBody>
      </p:sp>
    </p:spTree>
    <p:extLst>
      <p:ext uri="{BB962C8B-B14F-4D97-AF65-F5344CB8AC3E}">
        <p14:creationId xmlns:p14="http://schemas.microsoft.com/office/powerpoint/2010/main" val="248952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46</a:t>
            </a:fld>
            <a:endParaRPr lang="en-GB" dirty="0"/>
          </a:p>
        </p:txBody>
      </p:sp>
    </p:spTree>
    <p:extLst>
      <p:ext uri="{BB962C8B-B14F-4D97-AF65-F5344CB8AC3E}">
        <p14:creationId xmlns:p14="http://schemas.microsoft.com/office/powerpoint/2010/main" val="230728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48</a:t>
            </a:fld>
            <a:endParaRPr lang="en-GB" dirty="0"/>
          </a:p>
        </p:txBody>
      </p:sp>
    </p:spTree>
    <p:extLst>
      <p:ext uri="{BB962C8B-B14F-4D97-AF65-F5344CB8AC3E}">
        <p14:creationId xmlns:p14="http://schemas.microsoft.com/office/powerpoint/2010/main" val="124183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60</a:t>
            </a:fld>
            <a:endParaRPr lang="en-GB" dirty="0"/>
          </a:p>
        </p:txBody>
      </p:sp>
    </p:spTree>
    <p:extLst>
      <p:ext uri="{BB962C8B-B14F-4D97-AF65-F5344CB8AC3E}">
        <p14:creationId xmlns:p14="http://schemas.microsoft.com/office/powerpoint/2010/main" val="3287691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descr="Education and Training Foundation">
            <a:extLst>
              <a:ext uri="{FF2B5EF4-FFF2-40B4-BE49-F238E27FC236}">
                <a16:creationId xmlns:a16="http://schemas.microsoft.com/office/drawing/2014/main" id="{F14D5ED0-A2F5-A546-8C5C-70096A8625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descr="T Levels Professional Development">
            <a:extLst>
              <a:ext uri="{FF2B5EF4-FFF2-40B4-BE49-F238E27FC236}">
                <a16:creationId xmlns:a16="http://schemas.microsoft.com/office/drawing/2014/main" id="{6EEA13AF-D457-EC45-9075-03198B4D87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 name="Title 1"/>
          <p:cNvSpPr>
            <a:spLocks noGrp="1"/>
          </p:cNvSpPr>
          <p:nvPr>
            <p:ph type="ctrTitle" hasCustomPrompt="1"/>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hasCustomPrompt="1"/>
          </p:nvPr>
        </p:nvSpPr>
        <p:spPr>
          <a:xfrm>
            <a:off x="3888720" y="3629420"/>
            <a:ext cx="4805486" cy="1102570"/>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54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7FCF-0083-F478-F51D-BE9129C029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955EC8-9A37-478E-E37F-9B8B126697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3BE6DA-08D3-AE94-675F-F73D1FD36EBD}"/>
              </a:ext>
            </a:extLst>
          </p:cNvPr>
          <p:cNvSpPr>
            <a:spLocks noGrp="1"/>
          </p:cNvSpPr>
          <p:nvPr>
            <p:ph type="dt" sz="half" idx="10"/>
          </p:nvPr>
        </p:nvSpPr>
        <p:spPr/>
        <p:txBody>
          <a:bodyPr/>
          <a:lstStyle/>
          <a:p>
            <a:fld id="{C2E6BD11-FE64-427F-A52A-DEEBDB08FD18}" type="datetimeFigureOut">
              <a:rPr lang="en-GB" smtClean="0"/>
              <a:t>30/06/2025</a:t>
            </a:fld>
            <a:endParaRPr lang="en-GB" dirty="0"/>
          </a:p>
        </p:txBody>
      </p:sp>
      <p:sp>
        <p:nvSpPr>
          <p:cNvPr id="5" name="Footer Placeholder 4">
            <a:extLst>
              <a:ext uri="{FF2B5EF4-FFF2-40B4-BE49-F238E27FC236}">
                <a16:creationId xmlns:a16="http://schemas.microsoft.com/office/drawing/2014/main" id="{6C1D0E77-A1F3-F26F-56E4-DF11DEE7B8D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529D67E-AF69-6AB4-3A15-C773503D9C83}"/>
              </a:ext>
            </a:extLst>
          </p:cNvPr>
          <p:cNvSpPr>
            <a:spLocks noGrp="1"/>
          </p:cNvSpPr>
          <p:nvPr>
            <p:ph type="sldNum" sz="quarter" idx="12"/>
          </p:nvPr>
        </p:nvSpPr>
        <p:spPr/>
        <p:txBody>
          <a:bodyPr/>
          <a:lstStyle/>
          <a:p>
            <a:fld id="{DCC2750C-5C11-4B30-B657-86EC917998B3}" type="slidenum">
              <a:rPr lang="en-GB" smtClean="0"/>
              <a:t>‹#›</a:t>
            </a:fld>
            <a:endParaRPr lang="en-GB" dirty="0"/>
          </a:p>
        </p:txBody>
      </p:sp>
    </p:spTree>
    <p:extLst>
      <p:ext uri="{BB962C8B-B14F-4D97-AF65-F5344CB8AC3E}">
        <p14:creationId xmlns:p14="http://schemas.microsoft.com/office/powerpoint/2010/main" val="409223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57E5-AA1C-DBAB-498E-4ADAD5DB430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CF46AC-DB46-F447-C520-162C2274F594}"/>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0A5BE4-0DEE-89C2-AF9D-894EE4CC65DE}"/>
              </a:ext>
            </a:extLst>
          </p:cNvPr>
          <p:cNvSpPr>
            <a:spLocks noGrp="1"/>
          </p:cNvSpPr>
          <p:nvPr>
            <p:ph type="dt" sz="half" idx="10"/>
          </p:nvPr>
        </p:nvSpPr>
        <p:spPr/>
        <p:txBody>
          <a:bodyPr/>
          <a:lstStyle/>
          <a:p>
            <a:fld id="{C2E6BD11-FE64-427F-A52A-DEEBDB08FD18}" type="datetimeFigureOut">
              <a:rPr lang="en-GB" smtClean="0"/>
              <a:t>30/06/2025</a:t>
            </a:fld>
            <a:endParaRPr lang="en-GB" dirty="0"/>
          </a:p>
        </p:txBody>
      </p:sp>
      <p:sp>
        <p:nvSpPr>
          <p:cNvPr id="5" name="Footer Placeholder 4">
            <a:extLst>
              <a:ext uri="{FF2B5EF4-FFF2-40B4-BE49-F238E27FC236}">
                <a16:creationId xmlns:a16="http://schemas.microsoft.com/office/drawing/2014/main" id="{9730E10E-1C37-B328-0C16-D4699B04A3F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2C8B69C-B568-0BCD-6ADB-3F9734621523}"/>
              </a:ext>
            </a:extLst>
          </p:cNvPr>
          <p:cNvSpPr>
            <a:spLocks noGrp="1"/>
          </p:cNvSpPr>
          <p:nvPr>
            <p:ph type="sldNum" sz="quarter" idx="12"/>
          </p:nvPr>
        </p:nvSpPr>
        <p:spPr/>
        <p:txBody>
          <a:bodyPr/>
          <a:lstStyle/>
          <a:p>
            <a:fld id="{DCC2750C-5C11-4B30-B657-86EC917998B3}" type="slidenum">
              <a:rPr lang="en-GB" smtClean="0"/>
              <a:t>‹#›</a:t>
            </a:fld>
            <a:endParaRPr lang="en-GB" dirty="0"/>
          </a:p>
        </p:txBody>
      </p:sp>
    </p:spTree>
    <p:extLst>
      <p:ext uri="{BB962C8B-B14F-4D97-AF65-F5344CB8AC3E}">
        <p14:creationId xmlns:p14="http://schemas.microsoft.com/office/powerpoint/2010/main" val="85617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CDD5-2D3C-D700-46BD-7A8E353D7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C23125-354C-5D18-3601-0B40098EE78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B364C5-CC1C-ABA7-7334-0998E914314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ACAEF8-A4AB-20BD-6A1B-DCC754B729F2}"/>
              </a:ext>
            </a:extLst>
          </p:cNvPr>
          <p:cNvSpPr>
            <a:spLocks noGrp="1"/>
          </p:cNvSpPr>
          <p:nvPr>
            <p:ph type="dt" sz="half" idx="10"/>
          </p:nvPr>
        </p:nvSpPr>
        <p:spPr/>
        <p:txBody>
          <a:bodyPr/>
          <a:lstStyle/>
          <a:p>
            <a:fld id="{C2E6BD11-FE64-427F-A52A-DEEBDB08FD18}" type="datetimeFigureOut">
              <a:rPr lang="en-GB" smtClean="0"/>
              <a:t>30/06/2025</a:t>
            </a:fld>
            <a:endParaRPr lang="en-GB" dirty="0"/>
          </a:p>
        </p:txBody>
      </p:sp>
      <p:sp>
        <p:nvSpPr>
          <p:cNvPr id="6" name="Footer Placeholder 5">
            <a:extLst>
              <a:ext uri="{FF2B5EF4-FFF2-40B4-BE49-F238E27FC236}">
                <a16:creationId xmlns:a16="http://schemas.microsoft.com/office/drawing/2014/main" id="{01735B71-7C11-B63E-3261-73B9C44E700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B533A0B-8130-834E-FB85-195EE2AA2E57}"/>
              </a:ext>
            </a:extLst>
          </p:cNvPr>
          <p:cNvSpPr>
            <a:spLocks noGrp="1"/>
          </p:cNvSpPr>
          <p:nvPr>
            <p:ph type="sldNum" sz="quarter" idx="12"/>
          </p:nvPr>
        </p:nvSpPr>
        <p:spPr/>
        <p:txBody>
          <a:bodyPr/>
          <a:lstStyle/>
          <a:p>
            <a:fld id="{DCC2750C-5C11-4B30-B657-86EC917998B3}" type="slidenum">
              <a:rPr lang="en-GB" smtClean="0"/>
              <a:t>‹#›</a:t>
            </a:fld>
            <a:endParaRPr lang="en-GB" dirty="0"/>
          </a:p>
        </p:txBody>
      </p:sp>
    </p:spTree>
    <p:extLst>
      <p:ext uri="{BB962C8B-B14F-4D97-AF65-F5344CB8AC3E}">
        <p14:creationId xmlns:p14="http://schemas.microsoft.com/office/powerpoint/2010/main" val="238420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D5AF-1755-017F-5970-464A96B3569E}"/>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30949-1FDF-3DED-1E27-89C714AA9BC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E4ED841-4599-F418-2BFD-C61562F29AE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16E7F1-13B5-500D-270F-150422D4890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5174B41-D44F-EFE0-3B66-4FD9B521197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7C2ECC-25F5-4329-07F9-AE74584BF63C}"/>
              </a:ext>
            </a:extLst>
          </p:cNvPr>
          <p:cNvSpPr>
            <a:spLocks noGrp="1"/>
          </p:cNvSpPr>
          <p:nvPr>
            <p:ph type="dt" sz="half" idx="10"/>
          </p:nvPr>
        </p:nvSpPr>
        <p:spPr/>
        <p:txBody>
          <a:bodyPr/>
          <a:lstStyle/>
          <a:p>
            <a:fld id="{C2E6BD11-FE64-427F-A52A-DEEBDB08FD18}" type="datetimeFigureOut">
              <a:rPr lang="en-GB" smtClean="0"/>
              <a:t>30/06/2025</a:t>
            </a:fld>
            <a:endParaRPr lang="en-GB" dirty="0"/>
          </a:p>
        </p:txBody>
      </p:sp>
      <p:sp>
        <p:nvSpPr>
          <p:cNvPr id="8" name="Footer Placeholder 7">
            <a:extLst>
              <a:ext uri="{FF2B5EF4-FFF2-40B4-BE49-F238E27FC236}">
                <a16:creationId xmlns:a16="http://schemas.microsoft.com/office/drawing/2014/main" id="{C73ED26C-1D3A-DC19-9733-7C3FF1B7A63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A94E13A-6198-CF6C-3670-869DC2B56BC7}"/>
              </a:ext>
            </a:extLst>
          </p:cNvPr>
          <p:cNvSpPr>
            <a:spLocks noGrp="1"/>
          </p:cNvSpPr>
          <p:nvPr>
            <p:ph type="sldNum" sz="quarter" idx="12"/>
          </p:nvPr>
        </p:nvSpPr>
        <p:spPr/>
        <p:txBody>
          <a:bodyPr/>
          <a:lstStyle/>
          <a:p>
            <a:fld id="{DCC2750C-5C11-4B30-B657-86EC917998B3}" type="slidenum">
              <a:rPr lang="en-GB" smtClean="0"/>
              <a:t>‹#›</a:t>
            </a:fld>
            <a:endParaRPr lang="en-GB" dirty="0"/>
          </a:p>
        </p:txBody>
      </p:sp>
    </p:spTree>
    <p:extLst>
      <p:ext uri="{BB962C8B-B14F-4D97-AF65-F5344CB8AC3E}">
        <p14:creationId xmlns:p14="http://schemas.microsoft.com/office/powerpoint/2010/main" val="832278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6C85-ED48-7F90-A0D9-BE734D7FBF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DF2D5C6-8193-CA79-8568-8C3331685CBB}"/>
              </a:ext>
            </a:extLst>
          </p:cNvPr>
          <p:cNvSpPr>
            <a:spLocks noGrp="1"/>
          </p:cNvSpPr>
          <p:nvPr>
            <p:ph type="dt" sz="half" idx="10"/>
          </p:nvPr>
        </p:nvSpPr>
        <p:spPr/>
        <p:txBody>
          <a:bodyPr/>
          <a:lstStyle/>
          <a:p>
            <a:fld id="{C2E6BD11-FE64-427F-A52A-DEEBDB08FD18}" type="datetimeFigureOut">
              <a:rPr lang="en-GB" smtClean="0"/>
              <a:t>30/06/2025</a:t>
            </a:fld>
            <a:endParaRPr lang="en-GB" dirty="0"/>
          </a:p>
        </p:txBody>
      </p:sp>
      <p:sp>
        <p:nvSpPr>
          <p:cNvPr id="4" name="Footer Placeholder 3">
            <a:extLst>
              <a:ext uri="{FF2B5EF4-FFF2-40B4-BE49-F238E27FC236}">
                <a16:creationId xmlns:a16="http://schemas.microsoft.com/office/drawing/2014/main" id="{67B422FF-13D0-9E72-9088-0E2097FFB33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29D56B3-F722-97E1-0E89-FD38632B3CA6}"/>
              </a:ext>
            </a:extLst>
          </p:cNvPr>
          <p:cNvSpPr>
            <a:spLocks noGrp="1"/>
          </p:cNvSpPr>
          <p:nvPr>
            <p:ph type="sldNum" sz="quarter" idx="12"/>
          </p:nvPr>
        </p:nvSpPr>
        <p:spPr/>
        <p:txBody>
          <a:bodyPr/>
          <a:lstStyle/>
          <a:p>
            <a:fld id="{DCC2750C-5C11-4B30-B657-86EC917998B3}" type="slidenum">
              <a:rPr lang="en-GB" smtClean="0"/>
              <a:t>‹#›</a:t>
            </a:fld>
            <a:endParaRPr lang="en-GB" dirty="0"/>
          </a:p>
        </p:txBody>
      </p:sp>
    </p:spTree>
    <p:extLst>
      <p:ext uri="{BB962C8B-B14F-4D97-AF65-F5344CB8AC3E}">
        <p14:creationId xmlns:p14="http://schemas.microsoft.com/office/powerpoint/2010/main" val="2295064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3F8722-F527-890A-A145-5362DF7D1A81}"/>
              </a:ext>
            </a:extLst>
          </p:cNvPr>
          <p:cNvSpPr>
            <a:spLocks noGrp="1"/>
          </p:cNvSpPr>
          <p:nvPr>
            <p:ph type="dt" sz="half" idx="10"/>
          </p:nvPr>
        </p:nvSpPr>
        <p:spPr/>
        <p:txBody>
          <a:bodyPr/>
          <a:lstStyle/>
          <a:p>
            <a:fld id="{C2E6BD11-FE64-427F-A52A-DEEBDB08FD18}" type="datetimeFigureOut">
              <a:rPr lang="en-GB" smtClean="0"/>
              <a:t>30/06/2025</a:t>
            </a:fld>
            <a:endParaRPr lang="en-GB" dirty="0"/>
          </a:p>
        </p:txBody>
      </p:sp>
      <p:sp>
        <p:nvSpPr>
          <p:cNvPr id="3" name="Footer Placeholder 2">
            <a:extLst>
              <a:ext uri="{FF2B5EF4-FFF2-40B4-BE49-F238E27FC236}">
                <a16:creationId xmlns:a16="http://schemas.microsoft.com/office/drawing/2014/main" id="{F1599A92-59ED-1ADA-A805-DA46EE84F19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A8623B9-62DE-9F43-164F-FFC56447A5A1}"/>
              </a:ext>
            </a:extLst>
          </p:cNvPr>
          <p:cNvSpPr>
            <a:spLocks noGrp="1"/>
          </p:cNvSpPr>
          <p:nvPr>
            <p:ph type="sldNum" sz="quarter" idx="12"/>
          </p:nvPr>
        </p:nvSpPr>
        <p:spPr/>
        <p:txBody>
          <a:bodyPr/>
          <a:lstStyle/>
          <a:p>
            <a:fld id="{DCC2750C-5C11-4B30-B657-86EC917998B3}" type="slidenum">
              <a:rPr lang="en-GB" smtClean="0"/>
              <a:t>‹#›</a:t>
            </a:fld>
            <a:endParaRPr lang="en-GB" dirty="0"/>
          </a:p>
        </p:txBody>
      </p:sp>
    </p:spTree>
    <p:extLst>
      <p:ext uri="{BB962C8B-B14F-4D97-AF65-F5344CB8AC3E}">
        <p14:creationId xmlns:p14="http://schemas.microsoft.com/office/powerpoint/2010/main" val="3690632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E9E2-7D7C-6C86-8E30-EE0DEE2BE2E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A04484-C086-66F7-5F9A-24D6B55C740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5845E1-7630-86B2-6D26-DB35166421E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41F655-E19F-9477-725A-BCE6A983FEEF}"/>
              </a:ext>
            </a:extLst>
          </p:cNvPr>
          <p:cNvSpPr>
            <a:spLocks noGrp="1"/>
          </p:cNvSpPr>
          <p:nvPr>
            <p:ph type="dt" sz="half" idx="10"/>
          </p:nvPr>
        </p:nvSpPr>
        <p:spPr/>
        <p:txBody>
          <a:bodyPr/>
          <a:lstStyle/>
          <a:p>
            <a:fld id="{C2E6BD11-FE64-427F-A52A-DEEBDB08FD18}" type="datetimeFigureOut">
              <a:rPr lang="en-GB" smtClean="0"/>
              <a:t>30/06/2025</a:t>
            </a:fld>
            <a:endParaRPr lang="en-GB" dirty="0"/>
          </a:p>
        </p:txBody>
      </p:sp>
      <p:sp>
        <p:nvSpPr>
          <p:cNvPr id="6" name="Footer Placeholder 5">
            <a:extLst>
              <a:ext uri="{FF2B5EF4-FFF2-40B4-BE49-F238E27FC236}">
                <a16:creationId xmlns:a16="http://schemas.microsoft.com/office/drawing/2014/main" id="{140FFA63-015D-6948-FCC6-E7F69B27BD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4D10280-19B6-EE01-50EF-22C2464E32C0}"/>
              </a:ext>
            </a:extLst>
          </p:cNvPr>
          <p:cNvSpPr>
            <a:spLocks noGrp="1"/>
          </p:cNvSpPr>
          <p:nvPr>
            <p:ph type="sldNum" sz="quarter" idx="12"/>
          </p:nvPr>
        </p:nvSpPr>
        <p:spPr/>
        <p:txBody>
          <a:bodyPr/>
          <a:lstStyle/>
          <a:p>
            <a:fld id="{DCC2750C-5C11-4B30-B657-86EC917998B3}" type="slidenum">
              <a:rPr lang="en-GB" smtClean="0"/>
              <a:t>‹#›</a:t>
            </a:fld>
            <a:endParaRPr lang="en-GB" dirty="0"/>
          </a:p>
        </p:txBody>
      </p:sp>
    </p:spTree>
    <p:extLst>
      <p:ext uri="{BB962C8B-B14F-4D97-AF65-F5344CB8AC3E}">
        <p14:creationId xmlns:p14="http://schemas.microsoft.com/office/powerpoint/2010/main" val="395172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6C87-4EA6-58DC-CA55-016965F64B4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8BADDA-48B0-EB7B-1F91-3172113AD7A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F21C57BC-9466-6518-E066-F1C40FC7C1E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68BAC04-6025-3E77-ADEF-6C1B528E3D04}"/>
              </a:ext>
            </a:extLst>
          </p:cNvPr>
          <p:cNvSpPr>
            <a:spLocks noGrp="1"/>
          </p:cNvSpPr>
          <p:nvPr>
            <p:ph type="dt" sz="half" idx="10"/>
          </p:nvPr>
        </p:nvSpPr>
        <p:spPr/>
        <p:txBody>
          <a:bodyPr/>
          <a:lstStyle/>
          <a:p>
            <a:fld id="{C2E6BD11-FE64-427F-A52A-DEEBDB08FD18}" type="datetimeFigureOut">
              <a:rPr lang="en-GB" smtClean="0"/>
              <a:t>30/06/2025</a:t>
            </a:fld>
            <a:endParaRPr lang="en-GB" dirty="0"/>
          </a:p>
        </p:txBody>
      </p:sp>
      <p:sp>
        <p:nvSpPr>
          <p:cNvPr id="6" name="Footer Placeholder 5">
            <a:extLst>
              <a:ext uri="{FF2B5EF4-FFF2-40B4-BE49-F238E27FC236}">
                <a16:creationId xmlns:a16="http://schemas.microsoft.com/office/drawing/2014/main" id="{DF44BD8F-5F08-101F-7853-3540B573338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26B53B2-2987-75AD-C8AF-7F00CEACE519}"/>
              </a:ext>
            </a:extLst>
          </p:cNvPr>
          <p:cNvSpPr>
            <a:spLocks noGrp="1"/>
          </p:cNvSpPr>
          <p:nvPr>
            <p:ph type="sldNum" sz="quarter" idx="12"/>
          </p:nvPr>
        </p:nvSpPr>
        <p:spPr/>
        <p:txBody>
          <a:bodyPr/>
          <a:lstStyle/>
          <a:p>
            <a:fld id="{DCC2750C-5C11-4B30-B657-86EC917998B3}" type="slidenum">
              <a:rPr lang="en-GB" smtClean="0"/>
              <a:t>‹#›</a:t>
            </a:fld>
            <a:endParaRPr lang="en-GB" dirty="0"/>
          </a:p>
        </p:txBody>
      </p:sp>
    </p:spTree>
    <p:extLst>
      <p:ext uri="{BB962C8B-B14F-4D97-AF65-F5344CB8AC3E}">
        <p14:creationId xmlns:p14="http://schemas.microsoft.com/office/powerpoint/2010/main" val="757265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7949-7A94-AFED-65F8-CCBC51ACF6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45E164-69B6-0B65-E95A-8611748FA1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47C3C2-E180-3291-A9C2-D6A64AC0CD8E}"/>
              </a:ext>
            </a:extLst>
          </p:cNvPr>
          <p:cNvSpPr>
            <a:spLocks noGrp="1"/>
          </p:cNvSpPr>
          <p:nvPr>
            <p:ph type="dt" sz="half" idx="10"/>
          </p:nvPr>
        </p:nvSpPr>
        <p:spPr/>
        <p:txBody>
          <a:bodyPr/>
          <a:lstStyle/>
          <a:p>
            <a:fld id="{C2E6BD11-FE64-427F-A52A-DEEBDB08FD18}" type="datetimeFigureOut">
              <a:rPr lang="en-GB" smtClean="0"/>
              <a:t>30/06/2025</a:t>
            </a:fld>
            <a:endParaRPr lang="en-GB" dirty="0"/>
          </a:p>
        </p:txBody>
      </p:sp>
      <p:sp>
        <p:nvSpPr>
          <p:cNvPr id="5" name="Footer Placeholder 4">
            <a:extLst>
              <a:ext uri="{FF2B5EF4-FFF2-40B4-BE49-F238E27FC236}">
                <a16:creationId xmlns:a16="http://schemas.microsoft.com/office/drawing/2014/main" id="{D749D68A-8528-B21A-EA29-97AD4AE48D2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A45C470-5DEF-E4A2-09AB-5156E01870AB}"/>
              </a:ext>
            </a:extLst>
          </p:cNvPr>
          <p:cNvSpPr>
            <a:spLocks noGrp="1"/>
          </p:cNvSpPr>
          <p:nvPr>
            <p:ph type="sldNum" sz="quarter" idx="12"/>
          </p:nvPr>
        </p:nvSpPr>
        <p:spPr/>
        <p:txBody>
          <a:bodyPr/>
          <a:lstStyle/>
          <a:p>
            <a:fld id="{DCC2750C-5C11-4B30-B657-86EC917998B3}" type="slidenum">
              <a:rPr lang="en-GB" smtClean="0"/>
              <a:t>‹#›</a:t>
            </a:fld>
            <a:endParaRPr lang="en-GB" dirty="0"/>
          </a:p>
        </p:txBody>
      </p:sp>
    </p:spTree>
    <p:extLst>
      <p:ext uri="{BB962C8B-B14F-4D97-AF65-F5344CB8AC3E}">
        <p14:creationId xmlns:p14="http://schemas.microsoft.com/office/powerpoint/2010/main" val="199898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F9CFA-FC22-ADBF-3D00-2C4CA7AF26BF}"/>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2AFAE6-C077-0C4A-A611-6E490D31EAD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5BEC27-CAE8-6B5A-86F6-BF8CB770C7A3}"/>
              </a:ext>
            </a:extLst>
          </p:cNvPr>
          <p:cNvSpPr>
            <a:spLocks noGrp="1"/>
          </p:cNvSpPr>
          <p:nvPr>
            <p:ph type="dt" sz="half" idx="10"/>
          </p:nvPr>
        </p:nvSpPr>
        <p:spPr/>
        <p:txBody>
          <a:bodyPr/>
          <a:lstStyle/>
          <a:p>
            <a:fld id="{C2E6BD11-FE64-427F-A52A-DEEBDB08FD18}" type="datetimeFigureOut">
              <a:rPr lang="en-GB" smtClean="0"/>
              <a:t>30/06/2025</a:t>
            </a:fld>
            <a:endParaRPr lang="en-GB" dirty="0"/>
          </a:p>
        </p:txBody>
      </p:sp>
      <p:sp>
        <p:nvSpPr>
          <p:cNvPr id="5" name="Footer Placeholder 4">
            <a:extLst>
              <a:ext uri="{FF2B5EF4-FFF2-40B4-BE49-F238E27FC236}">
                <a16:creationId xmlns:a16="http://schemas.microsoft.com/office/drawing/2014/main" id="{84D5CCB7-6B38-AA95-365B-7E4D068B04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9CFB6C-A166-1493-FE4A-E8D9B34253A0}"/>
              </a:ext>
            </a:extLst>
          </p:cNvPr>
          <p:cNvSpPr>
            <a:spLocks noGrp="1"/>
          </p:cNvSpPr>
          <p:nvPr>
            <p:ph type="sldNum" sz="quarter" idx="12"/>
          </p:nvPr>
        </p:nvSpPr>
        <p:spPr/>
        <p:txBody>
          <a:bodyPr/>
          <a:lstStyle/>
          <a:p>
            <a:fld id="{DCC2750C-5C11-4B30-B657-86EC917998B3}" type="slidenum">
              <a:rPr lang="en-GB" smtClean="0"/>
              <a:t>‹#›</a:t>
            </a:fld>
            <a:endParaRPr lang="en-GB" dirty="0"/>
          </a:p>
        </p:txBody>
      </p:sp>
    </p:spTree>
    <p:extLst>
      <p:ext uri="{BB962C8B-B14F-4D97-AF65-F5344CB8AC3E}">
        <p14:creationId xmlns:p14="http://schemas.microsoft.com/office/powerpoint/2010/main" val="183330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ct val="100000"/>
              </a:lnSpc>
              <a:spcBef>
                <a:spcPts val="0"/>
              </a:spcBef>
              <a:buNone/>
              <a:defRPr lang="en-US" sz="2400" b="1" kern="1200" cap="none"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243215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ct val="100000"/>
              </a:lnSpc>
              <a:buNone/>
              <a:defRPr sz="2400" b="1"/>
            </a:lvl1pPr>
            <a:lvl2pPr marL="270000" indent="-270000">
              <a:lnSpc>
                <a:spcPct val="100000"/>
              </a:lnSpc>
              <a:spcBef>
                <a:spcPts val="0"/>
              </a:spcBef>
              <a:buFont typeface="Calibri" panose="020F0502020204030204" pitchFamily="34" charset="0"/>
              <a:buChar char="–"/>
              <a:defRPr sz="2400" b="1"/>
            </a:lvl2pPr>
            <a:lvl3pPr marL="612000" indent="-270000">
              <a:lnSpc>
                <a:spcPct val="100000"/>
              </a:lnSpc>
              <a:buFont typeface="Calibri" panose="020F0502020204030204" pitchFamily="34" charset="0"/>
              <a:buChar char="–"/>
              <a:defRPr sz="2400" b="1"/>
            </a:lvl3pPr>
            <a:lvl4pPr marL="990000" indent="-270000">
              <a:lnSpc>
                <a:spcPct val="100000"/>
              </a:lnSpc>
              <a:buFont typeface="Calibri" panose="020F0502020204030204" pitchFamily="34" charset="0"/>
              <a:buChar char="–"/>
              <a:defRPr sz="2400" b="1"/>
            </a:lvl4pPr>
            <a:lvl5pPr marL="1260000" indent="-270000">
              <a:lnSpc>
                <a:spcPct val="100000"/>
              </a:lnSpc>
              <a:buFont typeface="Calibri" panose="020F0502020204030204" pitchFamily="34" charset="0"/>
              <a:buChar char="–"/>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ct val="100000"/>
              </a:lnSpc>
              <a:buNone/>
              <a:defRPr sz="2000"/>
            </a:lvl1pPr>
            <a:lvl2pPr marL="180000" indent="-180000">
              <a:lnSpc>
                <a:spcPct val="100000"/>
              </a:lnSpc>
              <a:buFont typeface="Calibri" panose="020F0502020204030204" pitchFamily="34" charset="0"/>
              <a:buChar char="–"/>
              <a:defRPr sz="2000"/>
            </a:lvl2pPr>
            <a:lvl3pPr marL="432000" indent="-180000">
              <a:lnSpc>
                <a:spcPct val="100000"/>
              </a:lnSpc>
              <a:buFont typeface="Calibri" panose="020F0502020204030204" pitchFamily="34" charset="0"/>
              <a:buChar char="–"/>
              <a:defRPr sz="2000"/>
            </a:lvl3pPr>
            <a:lvl4pPr marL="648000" indent="-180000">
              <a:lnSpc>
                <a:spcPct val="100000"/>
              </a:lnSpc>
              <a:buFont typeface="Calibri" panose="020F0502020204030204" pitchFamily="34" charset="0"/>
              <a:buChar char="–"/>
              <a:defRPr sz="2000"/>
            </a:lvl4pPr>
            <a:lvl5pPr marL="828000" indent="-180000">
              <a:lnSpc>
                <a:spcPct val="100000"/>
              </a:lnSpc>
              <a:buFont typeface="Calibri" panose="020F050202020403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ct val="100000"/>
              </a:lnSpc>
              <a:spcBef>
                <a:spcPts val="0"/>
              </a:spcBef>
              <a:buNone/>
              <a:defRPr sz="2400"/>
            </a:lvl1pPr>
            <a:lvl2pPr marL="270000" indent="-270000">
              <a:lnSpc>
                <a:spcPct val="100000"/>
              </a:lnSpc>
              <a:spcBef>
                <a:spcPts val="0"/>
              </a:spcBef>
              <a:defRPr sz="2400"/>
            </a:lvl2pPr>
            <a:lvl3pPr marL="540000" indent="-270000">
              <a:lnSpc>
                <a:spcPct val="100000"/>
              </a:lnSpc>
              <a:defRPr sz="2400"/>
            </a:lvl3pPr>
            <a:lvl4pPr marL="810000" indent="-270000">
              <a:lnSpc>
                <a:spcPct val="100000"/>
              </a:lnSpc>
              <a:defRPr sz="2400"/>
            </a:lvl4pPr>
            <a:lvl5pPr marL="1080000" indent="-270000">
              <a:lnSpc>
                <a:spcPct val="100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F1E5-F1F9-E04B-2F48-AAB14C9B8E0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B6F032C-9F76-B17B-3A36-CA89B271EC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74D5D1-46BC-2D68-A3BF-331977BC0886}"/>
              </a:ext>
            </a:extLst>
          </p:cNvPr>
          <p:cNvSpPr>
            <a:spLocks noGrp="1"/>
          </p:cNvSpPr>
          <p:nvPr>
            <p:ph type="dt" sz="half" idx="10"/>
          </p:nvPr>
        </p:nvSpPr>
        <p:spPr/>
        <p:txBody>
          <a:bodyPr/>
          <a:lstStyle/>
          <a:p>
            <a:fld id="{928D21C1-634D-6E42-9ED0-85E57768E7EB}" type="datetimeFigureOut">
              <a:rPr lang="en-GB" smtClean="0"/>
              <a:t>30/06/2025</a:t>
            </a:fld>
            <a:endParaRPr lang="en-GB" dirty="0"/>
          </a:p>
        </p:txBody>
      </p:sp>
      <p:sp>
        <p:nvSpPr>
          <p:cNvPr id="5" name="Footer Placeholder 4">
            <a:extLst>
              <a:ext uri="{FF2B5EF4-FFF2-40B4-BE49-F238E27FC236}">
                <a16:creationId xmlns:a16="http://schemas.microsoft.com/office/drawing/2014/main" id="{6363D507-5AF4-BE30-2CC6-B48DBC4841E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C699068-35EB-B660-E9BF-CE4506F39494}"/>
              </a:ext>
            </a:extLst>
          </p:cNvPr>
          <p:cNvSpPr>
            <a:spLocks noGrp="1"/>
          </p:cNvSpPr>
          <p:nvPr>
            <p:ph type="sldNum" sz="quarter" idx="12"/>
          </p:nvPr>
        </p:nvSpPr>
        <p:spPr/>
        <p:txBody>
          <a:bodyPr/>
          <a:lstStyle/>
          <a:p>
            <a:fld id="{DFF8D510-9270-4A44-A8F5-A6989C62EEF5}" type="slidenum">
              <a:rPr lang="en-GB" smtClean="0"/>
              <a:t>‹#›</a:t>
            </a:fld>
            <a:endParaRPr lang="en-GB" dirty="0"/>
          </a:p>
        </p:txBody>
      </p:sp>
    </p:spTree>
    <p:extLst>
      <p:ext uri="{BB962C8B-B14F-4D97-AF65-F5344CB8AC3E}">
        <p14:creationId xmlns:p14="http://schemas.microsoft.com/office/powerpoint/2010/main" val="131682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ADFB-4A6D-8C21-C1D6-2DC3126A235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2ACE126-87EE-39A5-E826-E2043ABC349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769E68-E034-B314-0663-BAC79E89C9A7}"/>
              </a:ext>
            </a:extLst>
          </p:cNvPr>
          <p:cNvSpPr>
            <a:spLocks noGrp="1"/>
          </p:cNvSpPr>
          <p:nvPr>
            <p:ph type="dt" sz="half" idx="10"/>
          </p:nvPr>
        </p:nvSpPr>
        <p:spPr/>
        <p:txBody>
          <a:bodyPr/>
          <a:lstStyle/>
          <a:p>
            <a:fld id="{9FBCB9ED-AA96-4CCD-99F0-15D2E6672FB8}" type="datetimeFigureOut">
              <a:rPr lang="en-GB" smtClean="0"/>
              <a:t>30/06/2025</a:t>
            </a:fld>
            <a:endParaRPr lang="en-GB" dirty="0"/>
          </a:p>
        </p:txBody>
      </p:sp>
      <p:sp>
        <p:nvSpPr>
          <p:cNvPr id="5" name="Footer Placeholder 4">
            <a:extLst>
              <a:ext uri="{FF2B5EF4-FFF2-40B4-BE49-F238E27FC236}">
                <a16:creationId xmlns:a16="http://schemas.microsoft.com/office/drawing/2014/main" id="{6D5049DD-67C6-E30C-4C5B-F85E10D9C0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FFA1C8E-5ABE-8A53-34B8-83BC007C834E}"/>
              </a:ext>
            </a:extLst>
          </p:cNvPr>
          <p:cNvSpPr>
            <a:spLocks noGrp="1"/>
          </p:cNvSpPr>
          <p:nvPr>
            <p:ph type="sldNum" sz="quarter" idx="12"/>
          </p:nvPr>
        </p:nvSpPr>
        <p:spPr/>
        <p:txBody>
          <a:bodyPr/>
          <a:lstStyle/>
          <a:p>
            <a:fld id="{5183EC1F-B059-4B16-8FA5-89CF8F6D7BA1}" type="slidenum">
              <a:rPr lang="en-GB" smtClean="0"/>
              <a:t>‹#›</a:t>
            </a:fld>
            <a:endParaRPr lang="en-GB" dirty="0"/>
          </a:p>
        </p:txBody>
      </p:sp>
    </p:spTree>
    <p:extLst>
      <p:ext uri="{BB962C8B-B14F-4D97-AF65-F5344CB8AC3E}">
        <p14:creationId xmlns:p14="http://schemas.microsoft.com/office/powerpoint/2010/main" val="311137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7E46-CB57-69D7-6250-BC2BA49A346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CCCE96D-6580-95FD-D16C-44E8B92C0EC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AA623B-76AC-1200-B80A-930344E35C2E}"/>
              </a:ext>
            </a:extLst>
          </p:cNvPr>
          <p:cNvSpPr>
            <a:spLocks noGrp="1"/>
          </p:cNvSpPr>
          <p:nvPr>
            <p:ph type="dt" sz="half" idx="10"/>
          </p:nvPr>
        </p:nvSpPr>
        <p:spPr/>
        <p:txBody>
          <a:bodyPr/>
          <a:lstStyle/>
          <a:p>
            <a:fld id="{C2E6BD11-FE64-427F-A52A-DEEBDB08FD18}" type="datetimeFigureOut">
              <a:rPr lang="en-GB" smtClean="0"/>
              <a:t>30/06/2025</a:t>
            </a:fld>
            <a:endParaRPr lang="en-GB" dirty="0"/>
          </a:p>
        </p:txBody>
      </p:sp>
      <p:sp>
        <p:nvSpPr>
          <p:cNvPr id="5" name="Footer Placeholder 4">
            <a:extLst>
              <a:ext uri="{FF2B5EF4-FFF2-40B4-BE49-F238E27FC236}">
                <a16:creationId xmlns:a16="http://schemas.microsoft.com/office/drawing/2014/main" id="{A1FF6358-35F4-6831-DF4C-88634332CC2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9A600E-F873-3A49-1B23-A5E86941A6C9}"/>
              </a:ext>
            </a:extLst>
          </p:cNvPr>
          <p:cNvSpPr>
            <a:spLocks noGrp="1"/>
          </p:cNvSpPr>
          <p:nvPr>
            <p:ph type="sldNum" sz="quarter" idx="12"/>
          </p:nvPr>
        </p:nvSpPr>
        <p:spPr/>
        <p:txBody>
          <a:bodyPr/>
          <a:lstStyle/>
          <a:p>
            <a:fld id="{DCC2750C-5C11-4B30-B657-86EC917998B3}" type="slidenum">
              <a:rPr lang="en-GB" smtClean="0"/>
              <a:t>‹#›</a:t>
            </a:fld>
            <a:endParaRPr lang="en-GB" dirty="0"/>
          </a:p>
        </p:txBody>
      </p:sp>
    </p:spTree>
    <p:extLst>
      <p:ext uri="{BB962C8B-B14F-4D97-AF65-F5344CB8AC3E}">
        <p14:creationId xmlns:p14="http://schemas.microsoft.com/office/powerpoint/2010/main" val="3653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98" r:id="rId1"/>
    <p:sldLayoutId id="2147483713" r:id="rId2"/>
    <p:sldLayoutId id="2147483708" r:id="rId3"/>
    <p:sldLayoutId id="2147483709" r:id="rId4"/>
    <p:sldLayoutId id="2147483665" r:id="rId5"/>
    <p:sldLayoutId id="2147483664" r:id="rId6"/>
    <p:sldLayoutId id="2147483710" r:id="rId7"/>
    <p:sldLayoutId id="2147483711" r:id="rId8"/>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679E6-4FA9-38E1-3233-E019873CC92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C75218-DD07-F950-A808-438B3CCFF4F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73E65C-D066-8C37-99C1-A3E47C80484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2E6BD11-FE64-427F-A52A-DEEBDB08FD18}" type="datetimeFigureOut">
              <a:rPr lang="en-GB" smtClean="0"/>
              <a:t>30/06/2025</a:t>
            </a:fld>
            <a:endParaRPr lang="en-GB" dirty="0"/>
          </a:p>
        </p:txBody>
      </p:sp>
      <p:sp>
        <p:nvSpPr>
          <p:cNvPr id="5" name="Footer Placeholder 4">
            <a:extLst>
              <a:ext uri="{FF2B5EF4-FFF2-40B4-BE49-F238E27FC236}">
                <a16:creationId xmlns:a16="http://schemas.microsoft.com/office/drawing/2014/main" id="{B18AA7AC-B443-6A41-AFF4-832B19672FA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96CCFBC2-3EE4-F14F-5040-6EED8D80DBB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DCC2750C-5C11-4B30-B657-86EC917998B3}" type="slidenum">
              <a:rPr lang="en-GB" smtClean="0"/>
              <a:t>‹#›</a:t>
            </a:fld>
            <a:endParaRPr lang="en-GB" dirty="0"/>
          </a:p>
        </p:txBody>
      </p:sp>
    </p:spTree>
    <p:extLst>
      <p:ext uri="{BB962C8B-B14F-4D97-AF65-F5344CB8AC3E}">
        <p14:creationId xmlns:p14="http://schemas.microsoft.com/office/powerpoint/2010/main" val="959654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635896" y="987879"/>
            <a:ext cx="5220104" cy="2475321"/>
          </a:xfrm>
        </p:spPr>
        <p:txBody>
          <a:bodyPr/>
          <a:lstStyle/>
          <a:p>
            <a:pPr>
              <a:lnSpc>
                <a:spcPct val="100000"/>
              </a:lnSpc>
            </a:pPr>
            <a:r>
              <a:rPr lang="en-GB" sz="4000" noProof="0" dirty="0"/>
              <a:t>T LEVEL IN </a:t>
            </a:r>
            <a:r>
              <a:rPr lang="en-GB" sz="4000" b="1" noProof="0" dirty="0">
                <a:effectLst/>
                <a:ea typeface="Calibri" panose="020F0502020204030204" pitchFamily="34" charset="0"/>
              </a:rPr>
              <a:t>DESIGN, SURVEYING AND PLANNING FOR CONSTRUCTION</a:t>
            </a:r>
            <a:r>
              <a:rPr lang="en-GB" sz="4000" noProof="0" dirty="0">
                <a:effectLst/>
              </a:rPr>
              <a:t> </a:t>
            </a:r>
            <a:endParaRPr lang="en-GB" sz="4000" noProof="0" dirty="0"/>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a:xfrm>
            <a:off x="3635896" y="3629420"/>
            <a:ext cx="5220104" cy="1242000"/>
          </a:xfrm>
        </p:spPr>
        <p:txBody>
          <a:bodyPr/>
          <a:lstStyle/>
          <a:p>
            <a:pPr>
              <a:lnSpc>
                <a:spcPct val="107000"/>
              </a:lnSpc>
              <a:spcAft>
                <a:spcPts val="800"/>
              </a:spcAft>
            </a:pPr>
            <a:r>
              <a:rPr lang="en-GB" b="1" kern="100" noProof="0" dirty="0">
                <a:solidFill>
                  <a:srgbClr val="FFFFFF"/>
                </a:solidFill>
                <a:effectLst/>
                <a:latin typeface="Arial" panose="020B0604020202020204" pitchFamily="34" charset="0"/>
                <a:ea typeface="Calibri" panose="020F0502020204030204" pitchFamily="34" charset="0"/>
              </a:rPr>
              <a:t>Supporting the development of contextualised Core </a:t>
            </a:r>
            <a:r>
              <a:rPr lang="en-GB" kern="100" noProof="0" dirty="0">
                <a:solidFill>
                  <a:srgbClr val="FFFFFF"/>
                </a:solidFill>
                <a:latin typeface="Arial" panose="020B0604020202020204" pitchFamily="34" charset="0"/>
                <a:ea typeface="Calibri" panose="020F0502020204030204" pitchFamily="34" charset="0"/>
              </a:rPr>
              <a:t>S</a:t>
            </a:r>
            <a:r>
              <a:rPr lang="en-GB" b="1" kern="100" noProof="0" dirty="0">
                <a:solidFill>
                  <a:srgbClr val="FFFFFF"/>
                </a:solidFill>
                <a:effectLst/>
                <a:latin typeface="Arial" panose="020B0604020202020204" pitchFamily="34" charset="0"/>
                <a:ea typeface="Calibri" panose="020F0502020204030204" pitchFamily="34" charset="0"/>
              </a:rPr>
              <a:t>kills – Communication </a:t>
            </a:r>
            <a:endParaRPr lang="en-GB" kern="100" noProof="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96522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700A66-0828-47E7-246F-851FE0B45907}"/>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FF8D510-9270-4A44-A8F5-A6989C62EEF5}" type="slidenum">
              <a:rPr lang="en-GB" smtClean="0"/>
              <a:pPr>
                <a:spcAft>
                  <a:spcPts val="600"/>
                </a:spcAft>
              </a:pPr>
              <a:t>10</a:t>
            </a:fld>
            <a:endParaRPr lang="en-GB" dirty="0"/>
          </a:p>
        </p:txBody>
      </p:sp>
      <p:sp>
        <p:nvSpPr>
          <p:cNvPr id="2" name="Title 1">
            <a:extLst>
              <a:ext uri="{FF2B5EF4-FFF2-40B4-BE49-F238E27FC236}">
                <a16:creationId xmlns:a16="http://schemas.microsoft.com/office/drawing/2014/main" id="{3AEBA670-2D24-F218-F2EE-30C3247FDD57}"/>
              </a:ext>
            </a:extLst>
          </p:cNvPr>
          <p:cNvSpPr>
            <a:spLocks noGrp="1"/>
          </p:cNvSpPr>
          <p:nvPr>
            <p:ph type="title"/>
          </p:nvPr>
        </p:nvSpPr>
        <p:spPr>
          <a:xfrm>
            <a:off x="232950" y="249900"/>
            <a:ext cx="8437563" cy="699425"/>
          </a:xfrm>
        </p:spPr>
        <p:txBody>
          <a:bodyPr anchor="t">
            <a:normAutofit/>
          </a:bodyPr>
          <a:lstStyle/>
          <a:p>
            <a:r>
              <a:rPr lang="en-US" b="1" dirty="0"/>
              <a:t>Task: confident communication</a:t>
            </a:r>
          </a:p>
        </p:txBody>
      </p:sp>
      <p:sp>
        <p:nvSpPr>
          <p:cNvPr id="3" name="Content Placeholder 2">
            <a:extLst>
              <a:ext uri="{FF2B5EF4-FFF2-40B4-BE49-F238E27FC236}">
                <a16:creationId xmlns:a16="http://schemas.microsoft.com/office/drawing/2014/main" id="{0170E07A-EAAF-D67D-99CA-7EF64818003D}"/>
              </a:ext>
            </a:extLst>
          </p:cNvPr>
          <p:cNvSpPr>
            <a:spLocks noGrp="1"/>
          </p:cNvSpPr>
          <p:nvPr>
            <p:ph type="body" sz="quarter" idx="12"/>
          </p:nvPr>
        </p:nvSpPr>
        <p:spPr>
          <a:xfrm>
            <a:off x="234000" y="986400"/>
            <a:ext cx="7667625" cy="3601574"/>
          </a:xfrm>
        </p:spPr>
        <p:txBody>
          <a:bodyPr>
            <a:normAutofit/>
          </a:bodyPr>
          <a:lstStyle/>
          <a:p>
            <a:pPr marL="0" indent="0">
              <a:spcAft>
                <a:spcPts val="600"/>
              </a:spcAft>
              <a:buNone/>
            </a:pPr>
            <a:r>
              <a:rPr lang="en-GB" dirty="0">
                <a:effectLst/>
              </a:rPr>
              <a:t>Individually, write a review about a nearby construction development. </a:t>
            </a:r>
          </a:p>
          <a:p>
            <a:pPr marL="0" indent="0">
              <a:spcAft>
                <a:spcPts val="600"/>
              </a:spcAft>
              <a:buNone/>
            </a:pPr>
            <a:endParaRPr lang="en-GB" dirty="0"/>
          </a:p>
          <a:p>
            <a:pPr marL="0" indent="0">
              <a:spcAft>
                <a:spcPts val="600"/>
              </a:spcAft>
              <a:buNone/>
            </a:pPr>
            <a:r>
              <a:rPr lang="en-GB" dirty="0"/>
              <a:t>The communication can take a positive or negative viewpoint depending on your thoughts on the development</a:t>
            </a:r>
            <a:r>
              <a:rPr lang="en-GB" dirty="0">
                <a:effectLst/>
              </a:rPr>
              <a:t>.</a:t>
            </a:r>
            <a:endParaRPr lang="en-US" dirty="0"/>
          </a:p>
        </p:txBody>
      </p:sp>
      <p:sp>
        <p:nvSpPr>
          <p:cNvPr id="4" name="Footer Placeholder 3">
            <a:extLst>
              <a:ext uri="{FF2B5EF4-FFF2-40B4-BE49-F238E27FC236}">
                <a16:creationId xmlns:a16="http://schemas.microsoft.com/office/drawing/2014/main" id="{44F6AAC9-FD20-A468-C37A-700C44DDA3F0}"/>
              </a:ext>
            </a:extLst>
          </p:cNvPr>
          <p:cNvSpPr>
            <a:spLocks noGrp="1"/>
          </p:cNvSpPr>
          <p:nvPr>
            <p:ph type="ftr" sz="quarter" idx="10"/>
          </p:nvPr>
        </p:nvSpPr>
        <p:spPr>
          <a:xfrm>
            <a:off x="234000" y="4767263"/>
            <a:ext cx="7686376" cy="273844"/>
          </a:xfrm>
        </p:spPr>
        <p:txBody>
          <a:bodyPr anchor="t">
            <a:normAutofit/>
          </a:bodyPr>
          <a:lstStyle/>
          <a:p>
            <a:pPr>
              <a:spcAft>
                <a:spcPts val="600"/>
              </a:spcAft>
            </a:pPr>
            <a:r>
              <a:rPr lang="en-GB" dirty="0"/>
              <a:t>Education &amp; Training Foundation</a:t>
            </a:r>
          </a:p>
          <a:p>
            <a:pPr>
              <a:spcAft>
                <a:spcPts val="600"/>
              </a:spcAft>
            </a:pPr>
            <a:endParaRPr lang="en-GB" dirty="0"/>
          </a:p>
        </p:txBody>
      </p:sp>
    </p:spTree>
    <p:extLst>
      <p:ext uri="{BB962C8B-B14F-4D97-AF65-F5344CB8AC3E}">
        <p14:creationId xmlns:p14="http://schemas.microsoft.com/office/powerpoint/2010/main" val="32297145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100</a:t>
            </a:fld>
            <a:endParaRPr lang="en-GB" dirty="0"/>
          </a:p>
        </p:txBody>
      </p:sp>
      <p:sp>
        <p:nvSpPr>
          <p:cNvPr id="12" name="Title 11"/>
          <p:cNvSpPr>
            <a:spLocks noGrp="1"/>
          </p:cNvSpPr>
          <p:nvPr>
            <p:ph type="title"/>
          </p:nvPr>
        </p:nvSpPr>
        <p:spPr/>
        <p:txBody>
          <a:bodyPr>
            <a:normAutofit/>
          </a:bodyPr>
          <a:lstStyle/>
          <a:p>
            <a:pPr>
              <a:lnSpc>
                <a:spcPct val="100000"/>
              </a:lnSpc>
            </a:pPr>
            <a:r>
              <a:rPr lang="en-GB" sz="3600" dirty="0"/>
              <a:t>What is the audience journey?</a:t>
            </a:r>
          </a:p>
        </p:txBody>
      </p:sp>
      <p:sp>
        <p:nvSpPr>
          <p:cNvPr id="5" name="Text Placeholder 4"/>
          <p:cNvSpPr>
            <a:spLocks noGrp="1"/>
          </p:cNvSpPr>
          <p:nvPr>
            <p:ph type="body" sz="quarter" idx="12"/>
          </p:nvPr>
        </p:nvSpPr>
        <p:spPr/>
        <p:txBody>
          <a:bodyPr/>
          <a:lstStyle/>
          <a:p>
            <a:pPr marL="0" indent="0" algn="l">
              <a:buNone/>
            </a:pPr>
            <a:r>
              <a:rPr lang="en-GB" sz="2400" b="0" i="0" u="none" strike="noStrike" dirty="0">
                <a:solidFill>
                  <a:srgbClr val="000000"/>
                </a:solidFill>
                <a:effectLst/>
                <a:latin typeface="Arial" panose="020B0604020202020204" pitchFamily="34" charset="0"/>
                <a:cs typeface="Arial" panose="020B0604020202020204" pitchFamily="34" charset="0"/>
              </a:rPr>
              <a:t>The audience journey is the experience your audience goes through while they listen to your presentation.</a:t>
            </a:r>
            <a:br>
              <a:rPr lang="en-GB" sz="2400" b="0" i="0" u="none" strike="noStrike" dirty="0">
                <a:solidFill>
                  <a:srgbClr val="000000"/>
                </a:solidFill>
                <a:effectLst/>
                <a:latin typeface="Arial" panose="020B0604020202020204" pitchFamily="34" charset="0"/>
                <a:cs typeface="Arial" panose="020B0604020202020204" pitchFamily="34" charset="0"/>
              </a:rPr>
            </a:br>
            <a:r>
              <a:rPr lang="en-GB" sz="2400" b="0" i="0" u="none" strike="noStrike" dirty="0">
                <a:solidFill>
                  <a:srgbClr val="000000"/>
                </a:solidFill>
                <a:effectLst/>
                <a:latin typeface="Arial" panose="020B0604020202020204" pitchFamily="34" charset="0"/>
                <a:cs typeface="Arial" panose="020B0604020202020204" pitchFamily="34" charset="0"/>
              </a:rPr>
              <a:t>It covers:</a:t>
            </a:r>
          </a:p>
          <a:p>
            <a:pPr marL="612900" lvl="1" indent="-342900"/>
            <a:r>
              <a:rPr lang="en-GB" b="0" i="0" u="none" strike="noStrike" dirty="0">
                <a:solidFill>
                  <a:srgbClr val="000000"/>
                </a:solidFill>
                <a:effectLst/>
                <a:latin typeface="Arial" panose="020B0604020202020204" pitchFamily="34" charset="0"/>
                <a:cs typeface="Arial" panose="020B0604020202020204" pitchFamily="34" charset="0"/>
              </a:rPr>
              <a:t>how they feel</a:t>
            </a:r>
          </a:p>
          <a:p>
            <a:pPr marL="612900" lvl="1" indent="-342900"/>
            <a:r>
              <a:rPr lang="en-GB" b="0" i="0" u="none" strike="noStrike" dirty="0">
                <a:solidFill>
                  <a:srgbClr val="000000"/>
                </a:solidFill>
                <a:effectLst/>
                <a:latin typeface="Arial" panose="020B0604020202020204" pitchFamily="34" charset="0"/>
                <a:cs typeface="Arial" panose="020B0604020202020204" pitchFamily="34" charset="0"/>
              </a:rPr>
              <a:t>what they think</a:t>
            </a:r>
          </a:p>
          <a:p>
            <a:pPr marL="612900" lvl="1" indent="-342900"/>
            <a:r>
              <a:rPr lang="en-GB" sz="2400" b="0" i="0" u="none" strike="noStrike" dirty="0">
                <a:solidFill>
                  <a:srgbClr val="000000"/>
                </a:solidFill>
                <a:effectLst/>
                <a:latin typeface="Arial" panose="020B0604020202020204" pitchFamily="34" charset="0"/>
                <a:cs typeface="Arial" panose="020B0604020202020204" pitchFamily="34" charset="0"/>
              </a:rPr>
              <a:t>what actions they are likely to take.</a:t>
            </a:r>
            <a:br>
              <a:rPr lang="en-GB" sz="2400" b="0" i="0" u="none" strike="noStrike" dirty="0">
                <a:solidFill>
                  <a:srgbClr val="000000"/>
                </a:solidFill>
                <a:effectLst/>
                <a:latin typeface="Arial" panose="020B0604020202020204" pitchFamily="34" charset="0"/>
                <a:cs typeface="Arial" panose="020B0604020202020204" pitchFamily="34" charset="0"/>
              </a:rPr>
            </a:br>
            <a:endParaRPr lang="en-GB" sz="2400" b="0" i="0" u="none" strike="noStrike" dirty="0">
              <a:solidFill>
                <a:srgbClr val="000000"/>
              </a:solidFill>
              <a:effectLst/>
              <a:latin typeface="Arial" panose="020B0604020202020204" pitchFamily="34" charset="0"/>
              <a:cs typeface="Arial" panose="020B0604020202020204" pitchFamily="34" charset="0"/>
            </a:endParaRPr>
          </a:p>
          <a:p>
            <a:pPr marL="0" indent="0">
              <a:lnSpc>
                <a:spcPct val="100000"/>
              </a:lnSpc>
              <a:buNone/>
            </a:pPr>
            <a:r>
              <a:rPr lang="en-GB" sz="2400" b="1" dirty="0">
                <a:solidFill>
                  <a:srgbClr val="000000"/>
                </a:solidFill>
                <a:latin typeface="Arial" panose="020B0604020202020204" pitchFamily="34" charset="0"/>
                <a:cs typeface="Arial" panose="020B0604020202020204" pitchFamily="34" charset="0"/>
              </a:rPr>
              <a:t>Your </a:t>
            </a:r>
            <a:r>
              <a:rPr lang="en-GB" b="1" dirty="0">
                <a:solidFill>
                  <a:srgbClr val="000000"/>
                </a:solidFill>
                <a:latin typeface="Arial" panose="020B0604020202020204" pitchFamily="34" charset="0"/>
                <a:cs typeface="Arial" panose="020B0604020202020204" pitchFamily="34" charset="0"/>
              </a:rPr>
              <a:t>g</a:t>
            </a:r>
            <a:r>
              <a:rPr lang="en-GB" sz="2400" b="1" i="0" u="none" strike="noStrike" dirty="0">
                <a:solidFill>
                  <a:srgbClr val="000000"/>
                </a:solidFill>
                <a:effectLst/>
                <a:latin typeface="Arial" panose="020B0604020202020204" pitchFamily="34" charset="0"/>
                <a:cs typeface="Arial" panose="020B0604020202020204" pitchFamily="34" charset="0"/>
              </a:rPr>
              <a:t>oal:</a:t>
            </a:r>
            <a:r>
              <a:rPr lang="en-GB" sz="2400" b="0" i="0" u="none" strike="noStrike" dirty="0">
                <a:solidFill>
                  <a:srgbClr val="000000"/>
                </a:solidFill>
                <a:effectLst/>
                <a:latin typeface="Arial" panose="020B0604020202020204" pitchFamily="34" charset="0"/>
                <a:cs typeface="Arial" panose="020B0604020202020204" pitchFamily="34" charset="0"/>
              </a:rPr>
              <a:t> Guide the audience smoothly from curiosity to conviction.</a:t>
            </a:r>
          </a:p>
          <a:p>
            <a:pPr>
              <a:lnSpc>
                <a:spcPct val="100000"/>
              </a:lnSpc>
            </a:pP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3423712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E7A2DD-7780-3F7E-EF19-0B5945F6CF3F}"/>
              </a:ext>
            </a:extLst>
          </p:cNvPr>
          <p:cNvSpPr>
            <a:spLocks noGrp="1"/>
          </p:cNvSpPr>
          <p:nvPr>
            <p:ph type="sldNum" sz="quarter" idx="11"/>
          </p:nvPr>
        </p:nvSpPr>
        <p:spPr/>
        <p:txBody>
          <a:bodyPr/>
          <a:lstStyle/>
          <a:p>
            <a:fld id="{DA2C159E-F13C-4A85-9A41-E7669D3E0D70}" type="slidenum">
              <a:rPr lang="en-GB" smtClean="0"/>
              <a:pPr/>
              <a:t>101</a:t>
            </a:fld>
            <a:endParaRPr lang="en-GB" dirty="0"/>
          </a:p>
        </p:txBody>
      </p:sp>
      <p:sp>
        <p:nvSpPr>
          <p:cNvPr id="3" name="Title 2">
            <a:extLst>
              <a:ext uri="{FF2B5EF4-FFF2-40B4-BE49-F238E27FC236}">
                <a16:creationId xmlns:a16="http://schemas.microsoft.com/office/drawing/2014/main" id="{8433D1D2-A45E-B27E-1E6F-C8ED46B418D7}"/>
              </a:ext>
            </a:extLst>
          </p:cNvPr>
          <p:cNvSpPr>
            <a:spLocks noGrp="1"/>
          </p:cNvSpPr>
          <p:nvPr>
            <p:ph type="title"/>
          </p:nvPr>
        </p:nvSpPr>
        <p:spPr/>
        <p:txBody>
          <a:bodyPr/>
          <a:lstStyle/>
          <a:p>
            <a:r>
              <a:rPr lang="en-GB" dirty="0"/>
              <a:t>Why empathy matters</a:t>
            </a:r>
          </a:p>
        </p:txBody>
      </p:sp>
      <p:sp>
        <p:nvSpPr>
          <p:cNvPr id="4" name="Text Placeholder 3">
            <a:extLst>
              <a:ext uri="{FF2B5EF4-FFF2-40B4-BE49-F238E27FC236}">
                <a16:creationId xmlns:a16="http://schemas.microsoft.com/office/drawing/2014/main" id="{17E72EE2-7AF6-1DDA-7BDB-63436D1C9900}"/>
              </a:ext>
            </a:extLst>
          </p:cNvPr>
          <p:cNvSpPr>
            <a:spLocks noGrp="1"/>
          </p:cNvSpPr>
          <p:nvPr>
            <p:ph type="body" sz="quarter" idx="12"/>
          </p:nvPr>
        </p:nvSpPr>
        <p:spPr/>
        <p:txBody>
          <a:bodyPr/>
          <a:lstStyle/>
          <a:p>
            <a:pPr marL="0" indent="0" algn="l">
              <a:buNone/>
            </a:pPr>
            <a:r>
              <a:rPr lang="en-GB" sz="2400" i="0" u="none" strike="noStrike" dirty="0">
                <a:solidFill>
                  <a:srgbClr val="000000"/>
                </a:solidFill>
                <a:effectLst/>
                <a:latin typeface="Arial" panose="020B0604020202020204" pitchFamily="34" charset="0"/>
                <a:cs typeface="Arial" panose="020B0604020202020204" pitchFamily="34" charset="0"/>
              </a:rPr>
              <a:t>If you do not understand your audience:</a:t>
            </a:r>
          </a:p>
          <a:p>
            <a:pPr lvl="1">
              <a:lnSpc>
                <a:spcPct val="100000"/>
              </a:lnSpc>
            </a:pPr>
            <a:r>
              <a:rPr lang="en-GB" i="0" u="none" strike="noStrike" dirty="0">
                <a:solidFill>
                  <a:srgbClr val="000000"/>
                </a:solidFill>
                <a:effectLst/>
                <a:latin typeface="Arial" panose="020B0604020202020204" pitchFamily="34" charset="0"/>
                <a:cs typeface="Arial" panose="020B0604020202020204" pitchFamily="34" charset="0"/>
              </a:rPr>
              <a:t>You may lose their attention.</a:t>
            </a:r>
          </a:p>
          <a:p>
            <a:pPr lvl="1">
              <a:lnSpc>
                <a:spcPct val="100000"/>
              </a:lnSpc>
            </a:pPr>
            <a:r>
              <a:rPr lang="en-GB" i="0" u="none" strike="noStrike" dirty="0">
                <a:solidFill>
                  <a:srgbClr val="000000"/>
                </a:solidFill>
                <a:effectLst/>
                <a:latin typeface="Arial" panose="020B0604020202020204" pitchFamily="34" charset="0"/>
                <a:cs typeface="Arial" panose="020B0604020202020204" pitchFamily="34" charset="0"/>
              </a:rPr>
              <a:t>You might confuse them.</a:t>
            </a:r>
          </a:p>
          <a:p>
            <a:pPr lvl="1">
              <a:lnSpc>
                <a:spcPct val="100000"/>
              </a:lnSpc>
            </a:pPr>
            <a:r>
              <a:rPr lang="en-GB" i="0" u="none" strike="noStrike" dirty="0">
                <a:solidFill>
                  <a:srgbClr val="000000"/>
                </a:solidFill>
                <a:effectLst/>
                <a:latin typeface="Arial" panose="020B0604020202020204" pitchFamily="34" charset="0"/>
                <a:cs typeface="Arial" panose="020B0604020202020204" pitchFamily="34" charset="0"/>
              </a:rPr>
              <a:t>You may fail to persuade them.</a:t>
            </a:r>
          </a:p>
          <a:p>
            <a:pPr algn="l"/>
            <a:endParaRPr lang="en-GB" dirty="0">
              <a:solidFill>
                <a:srgbClr val="000000"/>
              </a:solidFill>
              <a:latin typeface="Arial" panose="020B0604020202020204" pitchFamily="34" charset="0"/>
              <a:cs typeface="Arial" panose="020B0604020202020204" pitchFamily="34" charset="0"/>
            </a:endParaRPr>
          </a:p>
          <a:p>
            <a:pPr algn="l"/>
            <a:r>
              <a:rPr lang="en-GB" sz="2400" i="0" u="none" strike="noStrike" dirty="0">
                <a:solidFill>
                  <a:srgbClr val="000000"/>
                </a:solidFill>
                <a:effectLst/>
                <a:latin typeface="Arial" panose="020B0604020202020204" pitchFamily="34" charset="0"/>
                <a:cs typeface="Arial" panose="020B0604020202020204" pitchFamily="34" charset="0"/>
              </a:rPr>
              <a:t>Empathy lets you deliver a message they care about and understand.</a:t>
            </a:r>
            <a:endParaRPr lang="en-GB" dirty="0"/>
          </a:p>
        </p:txBody>
      </p:sp>
      <p:sp>
        <p:nvSpPr>
          <p:cNvPr id="5" name="Footer Placeholder 4">
            <a:extLst>
              <a:ext uri="{FF2B5EF4-FFF2-40B4-BE49-F238E27FC236}">
                <a16:creationId xmlns:a16="http://schemas.microsoft.com/office/drawing/2014/main" id="{D220657F-2E97-AB66-F750-A565C1376CD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7978088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7C880F-C94C-5C28-779D-3CA9240B1240}"/>
              </a:ext>
            </a:extLst>
          </p:cNvPr>
          <p:cNvSpPr>
            <a:spLocks noGrp="1"/>
          </p:cNvSpPr>
          <p:nvPr>
            <p:ph type="sldNum" sz="quarter" idx="11"/>
          </p:nvPr>
        </p:nvSpPr>
        <p:spPr/>
        <p:txBody>
          <a:bodyPr/>
          <a:lstStyle/>
          <a:p>
            <a:fld id="{DA2C159E-F13C-4A85-9A41-E7669D3E0D70}" type="slidenum">
              <a:rPr lang="en-GB" smtClean="0"/>
              <a:pPr/>
              <a:t>102</a:t>
            </a:fld>
            <a:endParaRPr lang="en-GB" dirty="0"/>
          </a:p>
        </p:txBody>
      </p:sp>
      <p:sp>
        <p:nvSpPr>
          <p:cNvPr id="3" name="Title 2">
            <a:extLst>
              <a:ext uri="{FF2B5EF4-FFF2-40B4-BE49-F238E27FC236}">
                <a16:creationId xmlns:a16="http://schemas.microsoft.com/office/drawing/2014/main" id="{A749EC7A-BC18-A779-EBE3-E2ACE0995F25}"/>
              </a:ext>
            </a:extLst>
          </p:cNvPr>
          <p:cNvSpPr>
            <a:spLocks noGrp="1"/>
          </p:cNvSpPr>
          <p:nvPr>
            <p:ph type="title"/>
          </p:nvPr>
        </p:nvSpPr>
        <p:spPr/>
        <p:txBody>
          <a:bodyPr/>
          <a:lstStyle/>
          <a:p>
            <a:r>
              <a:rPr lang="en-GB" dirty="0"/>
              <a:t>Considering the secondary audience</a:t>
            </a:r>
          </a:p>
        </p:txBody>
      </p:sp>
      <p:sp>
        <p:nvSpPr>
          <p:cNvPr id="4" name="Text Placeholder 3">
            <a:extLst>
              <a:ext uri="{FF2B5EF4-FFF2-40B4-BE49-F238E27FC236}">
                <a16:creationId xmlns:a16="http://schemas.microsoft.com/office/drawing/2014/main" id="{2BF01138-D1E5-361A-5C38-8C8449A2586D}"/>
              </a:ext>
            </a:extLst>
          </p:cNvPr>
          <p:cNvSpPr>
            <a:spLocks noGrp="1"/>
          </p:cNvSpPr>
          <p:nvPr>
            <p:ph type="body" sz="quarter" idx="12"/>
          </p:nvPr>
        </p:nvSpPr>
        <p:spPr/>
        <p:txBody>
          <a:bodyPr/>
          <a:lstStyle/>
          <a:p>
            <a:pPr algn="l"/>
            <a:r>
              <a:rPr lang="en-GB" i="0" u="none" strike="noStrike" dirty="0">
                <a:solidFill>
                  <a:srgbClr val="000000"/>
                </a:solidFill>
                <a:effectLst/>
              </a:rPr>
              <a:t>What is a secondary audience?</a:t>
            </a:r>
          </a:p>
          <a:p>
            <a:pPr lvl="1">
              <a:lnSpc>
                <a:spcPct val="100000"/>
              </a:lnSpc>
            </a:pPr>
            <a:r>
              <a:rPr lang="en-GB" dirty="0">
                <a:solidFill>
                  <a:srgbClr val="000000"/>
                </a:solidFill>
              </a:rPr>
              <a:t>They are p</a:t>
            </a:r>
            <a:r>
              <a:rPr lang="en-GB" i="0" u="none" strike="noStrike" dirty="0">
                <a:solidFill>
                  <a:srgbClr val="000000"/>
                </a:solidFill>
                <a:effectLst/>
              </a:rPr>
              <a:t>eople who are affected by your presentation’s outcome but are not in the room.</a:t>
            </a:r>
          </a:p>
          <a:p>
            <a:pPr lvl="1">
              <a:lnSpc>
                <a:spcPct val="100000"/>
              </a:lnSpc>
            </a:pPr>
            <a:r>
              <a:rPr lang="en-GB" i="0" u="none" strike="noStrike" dirty="0">
                <a:solidFill>
                  <a:srgbClr val="000000"/>
                </a:solidFill>
                <a:effectLst/>
              </a:rPr>
              <a:t>They could be future users, customers, community members or colleagues.</a:t>
            </a:r>
          </a:p>
          <a:p>
            <a:pPr marL="0" lvl="1" indent="0">
              <a:lnSpc>
                <a:spcPct val="100000"/>
              </a:lnSpc>
              <a:buNone/>
            </a:pPr>
            <a:r>
              <a:rPr lang="en-GB" i="0" u="none" strike="noStrike" dirty="0">
                <a:solidFill>
                  <a:srgbClr val="000000"/>
                </a:solidFill>
                <a:effectLst/>
              </a:rPr>
              <a:t>Why should you consider them?</a:t>
            </a:r>
          </a:p>
          <a:p>
            <a:pPr lvl="1">
              <a:lnSpc>
                <a:spcPct val="100000"/>
              </a:lnSpc>
            </a:pPr>
            <a:r>
              <a:rPr lang="en-GB" i="0" u="none" strike="noStrike" dirty="0">
                <a:solidFill>
                  <a:srgbClr val="000000"/>
                </a:solidFill>
                <a:effectLst/>
              </a:rPr>
              <a:t>Presentations are stronger when they show empathy beyond the main audience</a:t>
            </a:r>
            <a:r>
              <a:rPr lang="en-GB" dirty="0">
                <a:solidFill>
                  <a:srgbClr val="000000"/>
                </a:solidFill>
              </a:rPr>
              <a:t>.</a:t>
            </a:r>
          </a:p>
          <a:p>
            <a:pPr lvl="1">
              <a:lnSpc>
                <a:spcPct val="100000"/>
              </a:lnSpc>
            </a:pPr>
            <a:r>
              <a:rPr lang="en-GB" i="0" u="none" strike="noStrike" dirty="0">
                <a:solidFill>
                  <a:srgbClr val="000000"/>
                </a:solidFill>
                <a:effectLst/>
              </a:rPr>
              <a:t>Showing you have thought about everyone affected builds trust and credibility.</a:t>
            </a:r>
          </a:p>
          <a:p>
            <a:endParaRPr lang="en-GB" dirty="0"/>
          </a:p>
        </p:txBody>
      </p:sp>
      <p:sp>
        <p:nvSpPr>
          <p:cNvPr id="5" name="Footer Placeholder 4">
            <a:extLst>
              <a:ext uri="{FF2B5EF4-FFF2-40B4-BE49-F238E27FC236}">
                <a16:creationId xmlns:a16="http://schemas.microsoft.com/office/drawing/2014/main" id="{59B42353-3F3C-AC48-9CD6-F5EA6A8BB4D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143407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7CD330-1AA7-B7D1-D36F-384F1B0C5E1B}"/>
              </a:ext>
            </a:extLst>
          </p:cNvPr>
          <p:cNvSpPr>
            <a:spLocks noGrp="1"/>
          </p:cNvSpPr>
          <p:nvPr>
            <p:ph type="sldNum" sz="quarter" idx="11"/>
          </p:nvPr>
        </p:nvSpPr>
        <p:spPr/>
        <p:txBody>
          <a:bodyPr/>
          <a:lstStyle/>
          <a:p>
            <a:fld id="{DA2C159E-F13C-4A85-9A41-E7669D3E0D70}" type="slidenum">
              <a:rPr lang="en-GB" smtClean="0"/>
              <a:pPr/>
              <a:t>103</a:t>
            </a:fld>
            <a:endParaRPr lang="en-GB" dirty="0"/>
          </a:p>
        </p:txBody>
      </p:sp>
      <p:sp>
        <p:nvSpPr>
          <p:cNvPr id="3" name="Title 2">
            <a:extLst>
              <a:ext uri="{FF2B5EF4-FFF2-40B4-BE49-F238E27FC236}">
                <a16:creationId xmlns:a16="http://schemas.microsoft.com/office/drawing/2014/main" id="{319CA1D1-C575-52A8-9681-AE4C95F9AAC7}"/>
              </a:ext>
            </a:extLst>
          </p:cNvPr>
          <p:cNvSpPr>
            <a:spLocks noGrp="1"/>
          </p:cNvSpPr>
          <p:nvPr>
            <p:ph type="title"/>
          </p:nvPr>
        </p:nvSpPr>
        <p:spPr/>
        <p:txBody>
          <a:bodyPr/>
          <a:lstStyle/>
          <a:p>
            <a:r>
              <a:rPr lang="en-GB" sz="3600" i="0" u="none" strike="noStrike" dirty="0">
                <a:solidFill>
                  <a:srgbClr val="000000"/>
                </a:solidFill>
                <a:effectLst/>
                <a:latin typeface="Arial" panose="020B0604020202020204" pitchFamily="34" charset="0"/>
                <a:cs typeface="Arial" panose="020B0604020202020204" pitchFamily="34" charset="0"/>
              </a:rPr>
              <a:t>Task: playground design layout</a:t>
            </a:r>
            <a:endParaRPr lang="en-GB" dirty="0"/>
          </a:p>
        </p:txBody>
      </p:sp>
      <p:sp>
        <p:nvSpPr>
          <p:cNvPr id="4" name="Text Placeholder 3">
            <a:extLst>
              <a:ext uri="{FF2B5EF4-FFF2-40B4-BE49-F238E27FC236}">
                <a16:creationId xmlns:a16="http://schemas.microsoft.com/office/drawing/2014/main" id="{200EB6BB-71E1-E40E-2CD4-9F42E1C36EE7}"/>
              </a:ext>
            </a:extLst>
          </p:cNvPr>
          <p:cNvSpPr>
            <a:spLocks noGrp="1"/>
          </p:cNvSpPr>
          <p:nvPr>
            <p:ph type="body" sz="quarter" idx="12"/>
          </p:nvPr>
        </p:nvSpPr>
        <p:spPr>
          <a:xfrm>
            <a:off x="344066" y="899583"/>
            <a:ext cx="4107665" cy="3601574"/>
          </a:xfrm>
        </p:spPr>
        <p:txBody>
          <a:bodyPr/>
          <a:lstStyle/>
          <a:p>
            <a:r>
              <a:rPr lang="en-GB" sz="2400" dirty="0">
                <a:latin typeface="Arial" panose="020B0604020202020204" pitchFamily="34" charset="0"/>
                <a:cs typeface="Arial" panose="020B0604020202020204" pitchFamily="34" charset="0"/>
              </a:rPr>
              <a:t>Produce a design layout for a playground for children aged 4 to 12.</a:t>
            </a:r>
          </a:p>
          <a:p>
            <a:endParaRPr lang="en-GB"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Consider:</a:t>
            </a:r>
          </a:p>
          <a:p>
            <a:pPr marL="612900" lvl="1" indent="-342900"/>
            <a:r>
              <a:rPr lang="en-GB" dirty="0">
                <a:latin typeface="Arial" panose="020B0604020202020204" pitchFamily="34" charset="0"/>
                <a:cs typeface="Arial" panose="020B0604020202020204" pitchFamily="34" charset="0"/>
              </a:rPr>
              <a:t>efficient use of space</a:t>
            </a:r>
          </a:p>
          <a:p>
            <a:pPr marL="612900" lvl="1" indent="-342900"/>
            <a:r>
              <a:rPr lang="en-GB" dirty="0">
                <a:latin typeface="Arial" panose="020B0604020202020204" pitchFamily="34" charset="0"/>
                <a:cs typeface="Arial" panose="020B0604020202020204" pitchFamily="34" charset="0"/>
              </a:rPr>
              <a:t>cost-efficiency</a:t>
            </a:r>
          </a:p>
          <a:p>
            <a:pPr marL="612900" lvl="1" indent="-342900"/>
            <a:r>
              <a:rPr lang="en-GB" dirty="0">
                <a:latin typeface="Arial" panose="020B0604020202020204" pitchFamily="34" charset="0"/>
                <a:cs typeface="Arial" panose="020B0604020202020204" pitchFamily="34" charset="0"/>
              </a:rPr>
              <a:t>safety</a:t>
            </a:r>
          </a:p>
          <a:p>
            <a:pPr marL="612900" lvl="1" indent="-342900"/>
            <a:r>
              <a:rPr lang="en-GB" dirty="0">
                <a:latin typeface="Arial" panose="020B0604020202020204" pitchFamily="34" charset="0"/>
                <a:cs typeface="Arial" panose="020B0604020202020204" pitchFamily="34" charset="0"/>
              </a:rPr>
              <a:t>inclusive design.</a:t>
            </a:r>
          </a:p>
          <a:p>
            <a:pPr marL="0" indent="0">
              <a:buNone/>
            </a:pPr>
            <a:endParaRPr lang="en-GB" sz="2400" dirty="0">
              <a:latin typeface="Arial" panose="020B0604020202020204" pitchFamily="34" charset="0"/>
              <a:cs typeface="Arial" panose="020B0604020202020204" pitchFamily="34" charset="0"/>
            </a:endParaRPr>
          </a:p>
          <a:p>
            <a:endParaRPr lang="en-GB" dirty="0"/>
          </a:p>
        </p:txBody>
      </p:sp>
      <p:sp>
        <p:nvSpPr>
          <p:cNvPr id="5" name="Footer Placeholder 4">
            <a:extLst>
              <a:ext uri="{FF2B5EF4-FFF2-40B4-BE49-F238E27FC236}">
                <a16:creationId xmlns:a16="http://schemas.microsoft.com/office/drawing/2014/main" id="{B154445A-0616-6ED5-0C4B-6DCFBC2BCF05}"/>
              </a:ext>
            </a:extLst>
          </p:cNvPr>
          <p:cNvSpPr>
            <a:spLocks noGrp="1"/>
          </p:cNvSpPr>
          <p:nvPr>
            <p:ph type="ftr" sz="quarter" idx="10"/>
          </p:nvPr>
        </p:nvSpPr>
        <p:spPr/>
        <p:txBody>
          <a:bodyPr/>
          <a:lstStyle/>
          <a:p>
            <a:r>
              <a:rPr lang="en-GB" dirty="0"/>
              <a:t>Education &amp; Training Foundation</a:t>
            </a:r>
          </a:p>
        </p:txBody>
      </p:sp>
      <p:sp>
        <p:nvSpPr>
          <p:cNvPr id="6" name="Freeform 3" descr="An irregular pentagon with a two sets of parallel sides and three ninety degree angles, with dimensions of 7 m 10m, 13m and 3.5m for the two sets of parallel sides.">
            <a:extLst>
              <a:ext uri="{FF2B5EF4-FFF2-40B4-BE49-F238E27FC236}">
                <a16:creationId xmlns:a16="http://schemas.microsoft.com/office/drawing/2014/main" id="{82E23992-FD32-3CFF-4833-63C5230296D4}"/>
              </a:ext>
            </a:extLst>
          </p:cNvPr>
          <p:cNvSpPr/>
          <p:nvPr/>
        </p:nvSpPr>
        <p:spPr>
          <a:xfrm>
            <a:off x="5100134" y="1905483"/>
            <a:ext cx="3520760" cy="1654279"/>
          </a:xfrm>
          <a:custGeom>
            <a:avLst/>
            <a:gdLst>
              <a:gd name="connsiteX0" fmla="*/ 0 w 4094922"/>
              <a:gd name="connsiteY0" fmla="*/ 0 h 1987826"/>
              <a:gd name="connsiteX1" fmla="*/ 9939 w 4094922"/>
              <a:gd name="connsiteY1" fmla="*/ 1967948 h 1987826"/>
              <a:gd name="connsiteX2" fmla="*/ 4084983 w 4094922"/>
              <a:gd name="connsiteY2" fmla="*/ 1987826 h 1987826"/>
              <a:gd name="connsiteX3" fmla="*/ 4094922 w 4094922"/>
              <a:gd name="connsiteY3" fmla="*/ 904461 h 1987826"/>
              <a:gd name="connsiteX4" fmla="*/ 3021496 w 4094922"/>
              <a:gd name="connsiteY4" fmla="*/ 49696 h 1987826"/>
              <a:gd name="connsiteX5" fmla="*/ 0 w 4094922"/>
              <a:gd name="connsiteY5" fmla="*/ 0 h 1987826"/>
              <a:gd name="connsiteX0" fmla="*/ 0 w 4094922"/>
              <a:gd name="connsiteY0" fmla="*/ 9939 h 1997765"/>
              <a:gd name="connsiteX1" fmla="*/ 9939 w 4094922"/>
              <a:gd name="connsiteY1" fmla="*/ 1977887 h 1997765"/>
              <a:gd name="connsiteX2" fmla="*/ 4084983 w 4094922"/>
              <a:gd name="connsiteY2" fmla="*/ 1997765 h 1997765"/>
              <a:gd name="connsiteX3" fmla="*/ 4094922 w 4094922"/>
              <a:gd name="connsiteY3" fmla="*/ 914400 h 1997765"/>
              <a:gd name="connsiteX4" fmla="*/ 3031435 w 4094922"/>
              <a:gd name="connsiteY4" fmla="*/ 0 h 1997765"/>
              <a:gd name="connsiteX5" fmla="*/ 0 w 4094922"/>
              <a:gd name="connsiteY5" fmla="*/ 9939 h 199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4922" h="1997765">
                <a:moveTo>
                  <a:pt x="0" y="9939"/>
                </a:moveTo>
                <a:lnTo>
                  <a:pt x="9939" y="1977887"/>
                </a:lnTo>
                <a:lnTo>
                  <a:pt x="4084983" y="1997765"/>
                </a:lnTo>
                <a:lnTo>
                  <a:pt x="4094922" y="914400"/>
                </a:lnTo>
                <a:lnTo>
                  <a:pt x="3031435" y="0"/>
                </a:lnTo>
                <a:lnTo>
                  <a:pt x="0" y="9939"/>
                </a:lnTo>
                <a:close/>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0BB1F393-08F5-36AD-D4CC-0C866C03D0C5}"/>
              </a:ext>
            </a:extLst>
          </p:cNvPr>
          <p:cNvSpPr txBox="1"/>
          <p:nvPr/>
        </p:nvSpPr>
        <p:spPr>
          <a:xfrm>
            <a:off x="6204626" y="1515872"/>
            <a:ext cx="94000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10m</a:t>
            </a:r>
          </a:p>
        </p:txBody>
      </p:sp>
      <p:sp>
        <p:nvSpPr>
          <p:cNvPr id="8" name="TextBox 7">
            <a:extLst>
              <a:ext uri="{FF2B5EF4-FFF2-40B4-BE49-F238E27FC236}">
                <a16:creationId xmlns:a16="http://schemas.microsoft.com/office/drawing/2014/main" id="{8FA0318F-DADE-F1E3-CA3C-F296722CD20C}"/>
              </a:ext>
            </a:extLst>
          </p:cNvPr>
          <p:cNvSpPr txBox="1"/>
          <p:nvPr/>
        </p:nvSpPr>
        <p:spPr>
          <a:xfrm>
            <a:off x="6268098" y="3487708"/>
            <a:ext cx="94000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13m</a:t>
            </a:r>
          </a:p>
        </p:txBody>
      </p:sp>
      <p:sp>
        <p:nvSpPr>
          <p:cNvPr id="9" name="TextBox 8">
            <a:extLst>
              <a:ext uri="{FF2B5EF4-FFF2-40B4-BE49-F238E27FC236}">
                <a16:creationId xmlns:a16="http://schemas.microsoft.com/office/drawing/2014/main" id="{C092FC6F-A0D6-5B60-6C80-399D8BB5E756}"/>
              </a:ext>
            </a:extLst>
          </p:cNvPr>
          <p:cNvSpPr txBox="1"/>
          <p:nvPr/>
        </p:nvSpPr>
        <p:spPr>
          <a:xfrm>
            <a:off x="4451731" y="2501789"/>
            <a:ext cx="94000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7m</a:t>
            </a:r>
          </a:p>
        </p:txBody>
      </p:sp>
      <p:sp>
        <p:nvSpPr>
          <p:cNvPr id="10" name="TextBox 9">
            <a:extLst>
              <a:ext uri="{FF2B5EF4-FFF2-40B4-BE49-F238E27FC236}">
                <a16:creationId xmlns:a16="http://schemas.microsoft.com/office/drawing/2014/main" id="{654E03AE-C974-1468-79D5-6C5481C661D9}"/>
              </a:ext>
            </a:extLst>
          </p:cNvPr>
          <p:cNvSpPr txBox="1"/>
          <p:nvPr/>
        </p:nvSpPr>
        <p:spPr>
          <a:xfrm>
            <a:off x="7753465" y="2853954"/>
            <a:ext cx="94000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3.5m</a:t>
            </a:r>
          </a:p>
        </p:txBody>
      </p:sp>
      <p:sp>
        <p:nvSpPr>
          <p:cNvPr id="11" name="TextBox 10">
            <a:extLst>
              <a:ext uri="{FF2B5EF4-FFF2-40B4-BE49-F238E27FC236}">
                <a16:creationId xmlns:a16="http://schemas.microsoft.com/office/drawing/2014/main" id="{3434D49A-63D7-54CC-0E44-FDB17F9D896B}"/>
              </a:ext>
            </a:extLst>
          </p:cNvPr>
          <p:cNvSpPr txBox="1"/>
          <p:nvPr/>
        </p:nvSpPr>
        <p:spPr>
          <a:xfrm>
            <a:off x="5654838" y="1032717"/>
            <a:ext cx="2568631"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Dimensions</a:t>
            </a:r>
          </a:p>
        </p:txBody>
      </p:sp>
    </p:spTree>
    <p:extLst>
      <p:ext uri="{BB962C8B-B14F-4D97-AF65-F5344CB8AC3E}">
        <p14:creationId xmlns:p14="http://schemas.microsoft.com/office/powerpoint/2010/main" val="740800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3B0B2E-37B7-4A90-21E4-0449E39DDAAB}"/>
              </a:ext>
            </a:extLst>
          </p:cNvPr>
          <p:cNvSpPr>
            <a:spLocks noGrp="1"/>
          </p:cNvSpPr>
          <p:nvPr>
            <p:ph type="sldNum" sz="quarter" idx="11"/>
          </p:nvPr>
        </p:nvSpPr>
        <p:spPr/>
        <p:txBody>
          <a:bodyPr/>
          <a:lstStyle/>
          <a:p>
            <a:fld id="{DA2C159E-F13C-4A85-9A41-E7669D3E0D70}" type="slidenum">
              <a:rPr lang="en-GB" smtClean="0"/>
              <a:pPr/>
              <a:t>104</a:t>
            </a:fld>
            <a:endParaRPr lang="en-GB" dirty="0"/>
          </a:p>
        </p:txBody>
      </p:sp>
      <p:sp>
        <p:nvSpPr>
          <p:cNvPr id="3" name="Title 2">
            <a:extLst>
              <a:ext uri="{FF2B5EF4-FFF2-40B4-BE49-F238E27FC236}">
                <a16:creationId xmlns:a16="http://schemas.microsoft.com/office/drawing/2014/main" id="{F4DFBBD1-BAB2-EE8B-BA0A-980E507230A7}"/>
              </a:ext>
            </a:extLst>
          </p:cNvPr>
          <p:cNvSpPr>
            <a:spLocks noGrp="1"/>
          </p:cNvSpPr>
          <p:nvPr>
            <p:ph type="title"/>
          </p:nvPr>
        </p:nvSpPr>
        <p:spPr/>
        <p:txBody>
          <a:bodyPr/>
          <a:lstStyle/>
          <a:p>
            <a:r>
              <a:rPr lang="en-GB" dirty="0"/>
              <a:t>Four-stage journey</a:t>
            </a:r>
          </a:p>
        </p:txBody>
      </p:sp>
      <p:sp>
        <p:nvSpPr>
          <p:cNvPr id="4" name="Text Placeholder 3">
            <a:extLst>
              <a:ext uri="{FF2B5EF4-FFF2-40B4-BE49-F238E27FC236}">
                <a16:creationId xmlns:a16="http://schemas.microsoft.com/office/drawing/2014/main" id="{90E2F47E-4A60-B3FE-7641-BEA4F6FE1A51}"/>
              </a:ext>
            </a:extLst>
          </p:cNvPr>
          <p:cNvSpPr>
            <a:spLocks noGrp="1"/>
          </p:cNvSpPr>
          <p:nvPr>
            <p:ph type="body" sz="quarter" idx="12"/>
          </p:nvPr>
        </p:nvSpPr>
        <p:spPr/>
        <p:txBody>
          <a:bodyPr/>
          <a:lstStyle/>
          <a:p>
            <a:pPr marL="0" indent="0" algn="l">
              <a:buNone/>
            </a:pPr>
            <a:r>
              <a:rPr lang="en-GB" sz="2400" i="0" u="none" strike="noStrike" dirty="0">
                <a:solidFill>
                  <a:srgbClr val="000000"/>
                </a:solidFill>
                <a:effectLst/>
                <a:latin typeface="Arial" panose="020B0604020202020204" pitchFamily="34" charset="0"/>
                <a:cs typeface="Arial" panose="020B0604020202020204" pitchFamily="34" charset="0"/>
              </a:rPr>
              <a:t>Every great presentation follows a path</a:t>
            </a:r>
            <a:r>
              <a:rPr lang="en-GB" dirty="0">
                <a:solidFill>
                  <a:srgbClr val="000000"/>
                </a:solidFill>
                <a:latin typeface="Arial" panose="020B0604020202020204" pitchFamily="34" charset="0"/>
                <a:cs typeface="Arial" panose="020B0604020202020204" pitchFamily="34" charset="0"/>
              </a:rPr>
              <a:t>:</a:t>
            </a:r>
            <a:endParaRPr lang="en-GB" sz="2400" i="0" u="none" strike="noStrike" dirty="0">
              <a:solidFill>
                <a:srgbClr val="000000"/>
              </a:solidFill>
              <a:effectLst/>
              <a:latin typeface="Arial" panose="020B0604020202020204" pitchFamily="34" charset="0"/>
              <a:cs typeface="Arial" panose="020B0604020202020204" pitchFamily="34" charset="0"/>
            </a:endParaRPr>
          </a:p>
          <a:p>
            <a:pPr lvl="1">
              <a:lnSpc>
                <a:spcPct val="100000"/>
              </a:lnSpc>
            </a:pPr>
            <a:r>
              <a:rPr lang="en-GB" sz="2400" dirty="0">
                <a:solidFill>
                  <a:srgbClr val="000000"/>
                </a:solidFill>
                <a:latin typeface="Arial" panose="020B0604020202020204" pitchFamily="34" charset="0"/>
                <a:cs typeface="Arial" panose="020B0604020202020204" pitchFamily="34" charset="0"/>
              </a:rPr>
              <a:t>Stage 1: the h</a:t>
            </a:r>
            <a:r>
              <a:rPr lang="en-GB" sz="2400" i="0" u="none" strike="noStrike" dirty="0">
                <a:solidFill>
                  <a:srgbClr val="000000"/>
                </a:solidFill>
                <a:effectLst/>
                <a:latin typeface="Arial" panose="020B0604020202020204" pitchFamily="34" charset="0"/>
                <a:cs typeface="Arial" panose="020B0604020202020204" pitchFamily="34" charset="0"/>
              </a:rPr>
              <a:t>ook – grab attention early</a:t>
            </a:r>
          </a:p>
          <a:p>
            <a:pPr lvl="1">
              <a:lnSpc>
                <a:spcPct val="100000"/>
              </a:lnSpc>
            </a:pPr>
            <a:r>
              <a:rPr lang="en-GB" sz="2400" i="0" u="none" strike="noStrike" dirty="0">
                <a:solidFill>
                  <a:srgbClr val="000000"/>
                </a:solidFill>
                <a:effectLst/>
                <a:latin typeface="Arial" panose="020B0604020202020204" pitchFamily="34" charset="0"/>
                <a:cs typeface="Arial" panose="020B0604020202020204" pitchFamily="34" charset="0"/>
              </a:rPr>
              <a:t>Stage 2: the engagement – build emotional or logical interest</a:t>
            </a:r>
          </a:p>
          <a:p>
            <a:pPr lvl="1">
              <a:lnSpc>
                <a:spcPct val="100000"/>
              </a:lnSpc>
            </a:pPr>
            <a:r>
              <a:rPr lang="en-GB" sz="2400" i="0" u="none" strike="noStrike" dirty="0">
                <a:solidFill>
                  <a:srgbClr val="000000"/>
                </a:solidFill>
                <a:effectLst/>
                <a:latin typeface="Arial" panose="020B0604020202020204" pitchFamily="34" charset="0"/>
                <a:cs typeface="Arial" panose="020B0604020202020204" pitchFamily="34" charset="0"/>
              </a:rPr>
              <a:t>Stage 3: the climax – deliver the main message or solution</a:t>
            </a:r>
          </a:p>
          <a:p>
            <a:pPr lvl="1">
              <a:lnSpc>
                <a:spcPct val="100000"/>
              </a:lnSpc>
            </a:pPr>
            <a:r>
              <a:rPr lang="en-GB" sz="2400" i="0" u="none" strike="noStrike" dirty="0">
                <a:solidFill>
                  <a:srgbClr val="000000"/>
                </a:solidFill>
                <a:effectLst/>
                <a:latin typeface="Arial" panose="020B0604020202020204" pitchFamily="34" charset="0"/>
                <a:cs typeface="Arial" panose="020B0604020202020204" pitchFamily="34" charset="0"/>
              </a:rPr>
              <a:t>Stage 4: the resolution – provide a call to action or emotional closure.</a:t>
            </a:r>
          </a:p>
          <a:p>
            <a:endParaRPr lang="en-GB" dirty="0"/>
          </a:p>
        </p:txBody>
      </p:sp>
      <p:sp>
        <p:nvSpPr>
          <p:cNvPr id="5" name="Footer Placeholder 4">
            <a:extLst>
              <a:ext uri="{FF2B5EF4-FFF2-40B4-BE49-F238E27FC236}">
                <a16:creationId xmlns:a16="http://schemas.microsoft.com/office/drawing/2014/main" id="{AECAC698-F726-0316-4181-4961CF158DE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7403448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876BF1-D7EC-3E5C-8EF9-190A1E50CA32}"/>
              </a:ext>
            </a:extLst>
          </p:cNvPr>
          <p:cNvSpPr>
            <a:spLocks noGrp="1"/>
          </p:cNvSpPr>
          <p:nvPr>
            <p:ph type="sldNum" sz="quarter" idx="11"/>
          </p:nvPr>
        </p:nvSpPr>
        <p:spPr/>
        <p:txBody>
          <a:bodyPr/>
          <a:lstStyle/>
          <a:p>
            <a:fld id="{DA2C159E-F13C-4A85-9A41-E7669D3E0D70}" type="slidenum">
              <a:rPr lang="en-GB" smtClean="0"/>
              <a:pPr/>
              <a:t>105</a:t>
            </a:fld>
            <a:endParaRPr lang="en-GB" dirty="0"/>
          </a:p>
        </p:txBody>
      </p:sp>
      <p:sp>
        <p:nvSpPr>
          <p:cNvPr id="3" name="Title 2">
            <a:extLst>
              <a:ext uri="{FF2B5EF4-FFF2-40B4-BE49-F238E27FC236}">
                <a16:creationId xmlns:a16="http://schemas.microsoft.com/office/drawing/2014/main" id="{92541952-E8D5-D98C-EEA1-6C359B868DC5}"/>
              </a:ext>
            </a:extLst>
          </p:cNvPr>
          <p:cNvSpPr>
            <a:spLocks noGrp="1"/>
          </p:cNvSpPr>
          <p:nvPr>
            <p:ph type="title"/>
          </p:nvPr>
        </p:nvSpPr>
        <p:spPr/>
        <p:txBody>
          <a:bodyPr/>
          <a:lstStyle/>
          <a:p>
            <a:r>
              <a:rPr lang="en-GB" dirty="0"/>
              <a:t>Council presentation</a:t>
            </a:r>
          </a:p>
        </p:txBody>
      </p:sp>
      <p:sp>
        <p:nvSpPr>
          <p:cNvPr id="4" name="Text Placeholder 3">
            <a:extLst>
              <a:ext uri="{FF2B5EF4-FFF2-40B4-BE49-F238E27FC236}">
                <a16:creationId xmlns:a16="http://schemas.microsoft.com/office/drawing/2014/main" id="{88128DC8-C228-F84B-17D5-88E1C32B7D3E}"/>
              </a:ext>
            </a:extLst>
          </p:cNvPr>
          <p:cNvSpPr>
            <a:spLocks noGrp="1"/>
          </p:cNvSpPr>
          <p:nvPr>
            <p:ph type="body" sz="quarter" idx="12"/>
          </p:nvPr>
        </p:nvSpPr>
        <p:spPr/>
        <p:txBody>
          <a:bodyPr/>
          <a:lstStyle/>
          <a:p>
            <a:pPr marL="0" indent="0" algn="l">
              <a:buNone/>
            </a:pPr>
            <a:r>
              <a:rPr lang="en-GB" sz="2400" i="0" u="none" strike="noStrike" dirty="0">
                <a:solidFill>
                  <a:srgbClr val="000000"/>
                </a:solidFill>
                <a:effectLst/>
                <a:latin typeface="Arial" panose="020B0604020202020204" pitchFamily="34" charset="0"/>
                <a:cs typeface="Arial" panose="020B0604020202020204" pitchFamily="34" charset="0"/>
              </a:rPr>
              <a:t>What the council cares about:</a:t>
            </a:r>
          </a:p>
          <a:p>
            <a:pPr lvl="1">
              <a:lnSpc>
                <a:spcPct val="100000"/>
              </a:lnSpc>
            </a:pPr>
            <a:r>
              <a:rPr lang="en-GB" i="0" u="none" strike="noStrike" dirty="0">
                <a:solidFill>
                  <a:srgbClr val="000000"/>
                </a:solidFill>
                <a:effectLst/>
                <a:latin typeface="Arial" panose="020B0604020202020204" pitchFamily="34" charset="0"/>
                <a:cs typeface="Arial" panose="020B0604020202020204" pitchFamily="34" charset="0"/>
              </a:rPr>
              <a:t>community approval</a:t>
            </a:r>
          </a:p>
          <a:p>
            <a:pPr lvl="1">
              <a:lnSpc>
                <a:spcPct val="100000"/>
              </a:lnSpc>
            </a:pPr>
            <a:r>
              <a:rPr lang="en-GB" i="0" u="none" strike="noStrike" dirty="0">
                <a:solidFill>
                  <a:srgbClr val="000000"/>
                </a:solidFill>
                <a:effectLst/>
                <a:latin typeface="Arial" panose="020B0604020202020204" pitchFamily="34" charset="0"/>
                <a:cs typeface="Arial" panose="020B0604020202020204" pitchFamily="34" charset="0"/>
              </a:rPr>
              <a:t>inclusivity and accessibility</a:t>
            </a:r>
          </a:p>
          <a:p>
            <a:pPr lvl="1">
              <a:lnSpc>
                <a:spcPct val="100000"/>
              </a:lnSpc>
            </a:pPr>
            <a:r>
              <a:rPr lang="en-GB" i="0" u="none" strike="noStrike" dirty="0">
                <a:solidFill>
                  <a:srgbClr val="000000"/>
                </a:solidFill>
                <a:effectLst/>
                <a:latin typeface="Arial" panose="020B0604020202020204" pitchFamily="34" charset="0"/>
                <a:cs typeface="Arial" panose="020B0604020202020204" pitchFamily="34" charset="0"/>
              </a:rPr>
              <a:t>safety standards</a:t>
            </a:r>
          </a:p>
          <a:p>
            <a:pPr lvl="1">
              <a:lnSpc>
                <a:spcPct val="100000"/>
              </a:lnSpc>
            </a:pPr>
            <a:r>
              <a:rPr lang="en-GB" i="0" u="none" strike="noStrike" dirty="0">
                <a:solidFill>
                  <a:srgbClr val="000000"/>
                </a:solidFill>
                <a:effectLst/>
                <a:latin typeface="Arial" panose="020B0604020202020204" pitchFamily="34" charset="0"/>
                <a:cs typeface="Arial" panose="020B0604020202020204" pitchFamily="34" charset="0"/>
              </a:rPr>
              <a:t>budget limits. </a:t>
            </a:r>
          </a:p>
          <a:p>
            <a:pPr marL="0" lvl="1" indent="0">
              <a:lnSpc>
                <a:spcPct val="100000"/>
              </a:lnSpc>
              <a:buNone/>
            </a:pPr>
            <a:endParaRPr lang="en-GB" i="0" u="none" strike="noStrike" dirty="0">
              <a:solidFill>
                <a:srgbClr val="000000"/>
              </a:solidFill>
              <a:effectLst/>
              <a:latin typeface="Arial" panose="020B0604020202020204" pitchFamily="34" charset="0"/>
              <a:cs typeface="Arial" panose="020B0604020202020204" pitchFamily="34" charset="0"/>
            </a:endParaRPr>
          </a:p>
          <a:p>
            <a:pPr marL="0" indent="0" algn="l">
              <a:buNone/>
            </a:pPr>
            <a:r>
              <a:rPr lang="en-GB" sz="2400" dirty="0">
                <a:solidFill>
                  <a:srgbClr val="000000"/>
                </a:solidFill>
                <a:latin typeface="Arial" panose="020B0604020202020204" pitchFamily="34" charset="0"/>
                <a:cs typeface="Arial" panose="020B0604020202020204" pitchFamily="34" charset="0"/>
              </a:rPr>
              <a:t>Make sure your plan</a:t>
            </a:r>
            <a:r>
              <a:rPr lang="en-GB" sz="2400" i="0" u="none" strike="noStrike" dirty="0">
                <a:solidFill>
                  <a:srgbClr val="000000"/>
                </a:solidFill>
                <a:effectLst/>
                <a:latin typeface="Arial" panose="020B0604020202020204" pitchFamily="34" charset="0"/>
                <a:cs typeface="Arial" panose="020B0604020202020204" pitchFamily="34" charset="0"/>
              </a:rPr>
              <a:t> clearly shows how the design meets all these areas.</a:t>
            </a:r>
          </a:p>
          <a:p>
            <a:endParaRPr lang="en-GB" dirty="0"/>
          </a:p>
        </p:txBody>
      </p:sp>
      <p:sp>
        <p:nvSpPr>
          <p:cNvPr id="5" name="Footer Placeholder 4">
            <a:extLst>
              <a:ext uri="{FF2B5EF4-FFF2-40B4-BE49-F238E27FC236}">
                <a16:creationId xmlns:a16="http://schemas.microsoft.com/office/drawing/2014/main" id="{6C52D734-828E-2F55-49F7-F7FB0128C39A}"/>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7415682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4DB8B5-7503-3EFC-2F98-AC8C1E83D2EC}"/>
              </a:ext>
            </a:extLst>
          </p:cNvPr>
          <p:cNvSpPr>
            <a:spLocks noGrp="1"/>
          </p:cNvSpPr>
          <p:nvPr>
            <p:ph type="sldNum" sz="quarter" idx="11"/>
          </p:nvPr>
        </p:nvSpPr>
        <p:spPr/>
        <p:txBody>
          <a:bodyPr/>
          <a:lstStyle/>
          <a:p>
            <a:fld id="{DA2C159E-F13C-4A85-9A41-E7669D3E0D70}" type="slidenum">
              <a:rPr lang="en-GB" smtClean="0"/>
              <a:pPr/>
              <a:t>106</a:t>
            </a:fld>
            <a:endParaRPr lang="en-GB" dirty="0"/>
          </a:p>
        </p:txBody>
      </p:sp>
      <p:sp>
        <p:nvSpPr>
          <p:cNvPr id="3" name="Title 2">
            <a:extLst>
              <a:ext uri="{FF2B5EF4-FFF2-40B4-BE49-F238E27FC236}">
                <a16:creationId xmlns:a16="http://schemas.microsoft.com/office/drawing/2014/main" id="{4D574F8E-6F40-FFDD-7B22-2DE6A9DDC147}"/>
              </a:ext>
            </a:extLst>
          </p:cNvPr>
          <p:cNvSpPr>
            <a:spLocks noGrp="1"/>
          </p:cNvSpPr>
          <p:nvPr>
            <p:ph type="title"/>
          </p:nvPr>
        </p:nvSpPr>
        <p:spPr/>
        <p:txBody>
          <a:bodyPr/>
          <a:lstStyle/>
          <a:p>
            <a:r>
              <a:rPr lang="en-GB" dirty="0"/>
              <a:t>Task: plan your audience journey</a:t>
            </a:r>
          </a:p>
        </p:txBody>
      </p:sp>
      <p:sp>
        <p:nvSpPr>
          <p:cNvPr id="4" name="Text Placeholder 3">
            <a:extLst>
              <a:ext uri="{FF2B5EF4-FFF2-40B4-BE49-F238E27FC236}">
                <a16:creationId xmlns:a16="http://schemas.microsoft.com/office/drawing/2014/main" id="{AA034211-78DF-79C7-A633-0976D442CF34}"/>
              </a:ext>
            </a:extLst>
          </p:cNvPr>
          <p:cNvSpPr>
            <a:spLocks noGrp="1"/>
          </p:cNvSpPr>
          <p:nvPr>
            <p:ph type="body" sz="quarter" idx="12"/>
          </p:nvPr>
        </p:nvSpPr>
        <p:spPr>
          <a:xfrm>
            <a:off x="277285" y="901123"/>
            <a:ext cx="8348891" cy="3601574"/>
          </a:xfrm>
        </p:spPr>
        <p:txBody>
          <a:bodyPr/>
          <a:lstStyle/>
          <a:p>
            <a:pPr lvl="1">
              <a:lnSpc>
                <a:spcPct val="100000"/>
              </a:lnSpc>
            </a:pPr>
            <a:r>
              <a:rPr lang="en-GB" b="1" i="0" u="none" strike="noStrike" dirty="0">
                <a:solidFill>
                  <a:srgbClr val="000000"/>
                </a:solidFill>
                <a:effectLst/>
                <a:latin typeface="Arial" panose="020B0604020202020204" pitchFamily="34" charset="0"/>
                <a:cs typeface="Arial" panose="020B0604020202020204" pitchFamily="34" charset="0"/>
              </a:rPr>
              <a:t>Hook: </a:t>
            </a:r>
            <a:r>
              <a:rPr lang="en-GB" dirty="0">
                <a:solidFill>
                  <a:srgbClr val="000000"/>
                </a:solidFill>
                <a:latin typeface="Arial" panose="020B0604020202020204" pitchFamily="34" charset="0"/>
                <a:cs typeface="Arial" panose="020B0604020202020204" pitchFamily="34" charset="0"/>
              </a:rPr>
              <a:t>I</a:t>
            </a:r>
            <a:r>
              <a:rPr lang="en-GB" i="0" u="none" strike="noStrike" dirty="0">
                <a:solidFill>
                  <a:srgbClr val="000000"/>
                </a:solidFill>
                <a:effectLst/>
                <a:latin typeface="Arial" panose="020B0604020202020204" pitchFamily="34" charset="0"/>
                <a:cs typeface="Arial" panose="020B0604020202020204" pitchFamily="34" charset="0"/>
              </a:rPr>
              <a:t>nclude a </a:t>
            </a:r>
            <a:r>
              <a:rPr lang="en-GB" dirty="0">
                <a:solidFill>
                  <a:srgbClr val="000000"/>
                </a:solidFill>
                <a:latin typeface="Arial" panose="020B0604020202020204" pitchFamily="34" charset="0"/>
                <a:cs typeface="Arial" panose="020B0604020202020204" pitchFamily="34" charset="0"/>
              </a:rPr>
              <a:t>s</a:t>
            </a:r>
            <a:r>
              <a:rPr lang="en-GB" i="0" u="none" strike="noStrike" dirty="0">
                <a:solidFill>
                  <a:srgbClr val="000000"/>
                </a:solidFill>
                <a:effectLst/>
                <a:latin typeface="Arial" panose="020B0604020202020204" pitchFamily="34" charset="0"/>
                <a:cs typeface="Arial" panose="020B0604020202020204" pitchFamily="34" charset="0"/>
              </a:rPr>
              <a:t>tory or photo showing children enjoying safe play.</a:t>
            </a:r>
          </a:p>
          <a:p>
            <a:pPr lvl="1">
              <a:lnSpc>
                <a:spcPct val="100000"/>
              </a:lnSpc>
            </a:pPr>
            <a:r>
              <a:rPr lang="en-GB" b="1" i="0" u="none" strike="noStrike" dirty="0">
                <a:solidFill>
                  <a:srgbClr val="000000"/>
                </a:solidFill>
                <a:effectLst/>
                <a:latin typeface="Arial" panose="020B0604020202020204" pitchFamily="34" charset="0"/>
                <a:cs typeface="Arial" panose="020B0604020202020204" pitchFamily="34" charset="0"/>
              </a:rPr>
              <a:t>Engagement: </a:t>
            </a:r>
            <a:r>
              <a:rPr lang="en-GB" i="0" u="none" strike="noStrike" dirty="0">
                <a:solidFill>
                  <a:srgbClr val="000000"/>
                </a:solidFill>
                <a:effectLst/>
                <a:latin typeface="Arial" panose="020B0604020202020204" pitchFamily="34" charset="0"/>
                <a:cs typeface="Arial" panose="020B0604020202020204" pitchFamily="34" charset="0"/>
              </a:rPr>
              <a:t>Show features – e.g. slides, swings, inclusive equipment.</a:t>
            </a:r>
          </a:p>
          <a:p>
            <a:pPr lvl="1">
              <a:lnSpc>
                <a:spcPct val="100000"/>
              </a:lnSpc>
            </a:pPr>
            <a:r>
              <a:rPr lang="en-GB" b="1" i="0" u="none" strike="noStrike" dirty="0">
                <a:solidFill>
                  <a:srgbClr val="000000"/>
                </a:solidFill>
                <a:effectLst/>
                <a:latin typeface="Arial" panose="020B0604020202020204" pitchFamily="34" charset="0"/>
                <a:cs typeface="Arial" panose="020B0604020202020204" pitchFamily="34" charset="0"/>
              </a:rPr>
              <a:t>Climax: </a:t>
            </a:r>
            <a:r>
              <a:rPr lang="en-GB" dirty="0">
                <a:solidFill>
                  <a:srgbClr val="000000"/>
                </a:solidFill>
                <a:latin typeface="Arial" panose="020B0604020202020204" pitchFamily="34" charset="0"/>
                <a:cs typeface="Arial" panose="020B0604020202020204" pitchFamily="34" charset="0"/>
              </a:rPr>
              <a:t>E</a:t>
            </a:r>
            <a:r>
              <a:rPr lang="en-GB" i="0" u="none" strike="noStrike" dirty="0">
                <a:solidFill>
                  <a:srgbClr val="000000"/>
                </a:solidFill>
                <a:effectLst/>
                <a:latin typeface="Arial" panose="020B0604020202020204" pitchFamily="34" charset="0"/>
                <a:cs typeface="Arial" panose="020B0604020202020204" pitchFamily="34" charset="0"/>
              </a:rPr>
              <a:t>xplain budget, safety and community impact.</a:t>
            </a:r>
          </a:p>
          <a:p>
            <a:pPr lvl="1">
              <a:lnSpc>
                <a:spcPct val="100000"/>
              </a:lnSpc>
            </a:pPr>
            <a:r>
              <a:rPr lang="en-GB" b="1" i="0" u="none" strike="noStrike" dirty="0">
                <a:solidFill>
                  <a:srgbClr val="000000"/>
                </a:solidFill>
                <a:effectLst/>
                <a:latin typeface="Arial" panose="020B0604020202020204" pitchFamily="34" charset="0"/>
                <a:cs typeface="Arial" panose="020B0604020202020204" pitchFamily="34" charset="0"/>
              </a:rPr>
              <a:t>Resolution: </a:t>
            </a:r>
            <a:r>
              <a:rPr lang="en-GB" i="0" u="none" strike="noStrike" dirty="0">
                <a:solidFill>
                  <a:srgbClr val="000000"/>
                </a:solidFill>
                <a:effectLst/>
                <a:latin typeface="Arial" panose="020B0604020202020204" pitchFamily="34" charset="0"/>
                <a:cs typeface="Arial" panose="020B0604020202020204" pitchFamily="34" charset="0"/>
              </a:rPr>
              <a:t>Inspire them to fund the playground.</a:t>
            </a:r>
            <a:endParaRPr lang="en-GB" dirty="0">
              <a:solidFill>
                <a:srgbClr val="000000"/>
              </a:solidFill>
              <a:latin typeface="Arial" panose="020B0604020202020204" pitchFamily="34" charset="0"/>
              <a:cs typeface="Arial" panose="020B0604020202020204" pitchFamily="34" charset="0"/>
            </a:endParaRPr>
          </a:p>
          <a:p>
            <a:pPr algn="l"/>
            <a:r>
              <a:rPr lang="en-GB" dirty="0">
                <a:solidFill>
                  <a:srgbClr val="000000"/>
                </a:solidFill>
                <a:latin typeface="Arial" panose="020B0604020202020204" pitchFamily="34" charset="0"/>
                <a:cs typeface="Arial" panose="020B0604020202020204" pitchFamily="34" charset="0"/>
              </a:rPr>
              <a:t>You should:</a:t>
            </a:r>
            <a:endParaRPr lang="en-GB" i="0" u="none" strike="noStrike" dirty="0">
              <a:solidFill>
                <a:srgbClr val="000000"/>
              </a:solidFill>
              <a:effectLst/>
              <a:latin typeface="Arial" panose="020B0604020202020204" pitchFamily="34" charset="0"/>
              <a:cs typeface="Arial" panose="020B0604020202020204" pitchFamily="34" charset="0"/>
            </a:endParaRPr>
          </a:p>
          <a:p>
            <a:pPr lvl="1"/>
            <a:r>
              <a:rPr lang="en-GB" b="0" i="0" u="none" strike="noStrike" dirty="0">
                <a:solidFill>
                  <a:srgbClr val="000000"/>
                </a:solidFill>
                <a:effectLst/>
                <a:latin typeface="Arial" panose="020B0604020202020204" pitchFamily="34" charset="0"/>
                <a:cs typeface="Arial" panose="020B0604020202020204" pitchFamily="34" charset="0"/>
              </a:rPr>
              <a:t>Draw key scenes.</a:t>
            </a:r>
          </a:p>
          <a:p>
            <a:pPr lvl="1"/>
            <a:r>
              <a:rPr lang="en-GB" b="0" i="0" u="none" strike="noStrike" dirty="0">
                <a:solidFill>
                  <a:srgbClr val="000000"/>
                </a:solidFill>
                <a:effectLst/>
                <a:latin typeface="Arial" panose="020B0604020202020204" pitchFamily="34" charset="0"/>
                <a:cs typeface="Arial" panose="020B0604020202020204" pitchFamily="34" charset="0"/>
              </a:rPr>
              <a:t>Write short captions.</a:t>
            </a:r>
          </a:p>
          <a:p>
            <a:pPr lvl="1"/>
            <a:r>
              <a:rPr lang="en-GB" b="0" i="0" u="none" strike="noStrike" dirty="0">
                <a:solidFill>
                  <a:srgbClr val="000000"/>
                </a:solidFill>
                <a:effectLst/>
                <a:latin typeface="Arial" panose="020B0604020202020204" pitchFamily="34" charset="0"/>
                <a:cs typeface="Arial" panose="020B0604020202020204" pitchFamily="34" charset="0"/>
              </a:rPr>
              <a:t>Focus on how the council will feel at each step.</a:t>
            </a:r>
          </a:p>
          <a:p>
            <a:endParaRPr lang="en-GB" dirty="0"/>
          </a:p>
        </p:txBody>
      </p:sp>
      <p:sp>
        <p:nvSpPr>
          <p:cNvPr id="5" name="Footer Placeholder 4">
            <a:extLst>
              <a:ext uri="{FF2B5EF4-FFF2-40B4-BE49-F238E27FC236}">
                <a16:creationId xmlns:a16="http://schemas.microsoft.com/office/drawing/2014/main" id="{8ABE6311-6FD7-940A-5E7B-24C3608173B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046799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15FE3-4DD4-C58A-6F9C-5E5910717A94}"/>
              </a:ext>
            </a:extLst>
          </p:cNvPr>
          <p:cNvSpPr>
            <a:spLocks noGrp="1"/>
          </p:cNvSpPr>
          <p:nvPr>
            <p:ph type="sldNum" sz="quarter" idx="11"/>
          </p:nvPr>
        </p:nvSpPr>
        <p:spPr/>
        <p:txBody>
          <a:bodyPr/>
          <a:lstStyle/>
          <a:p>
            <a:fld id="{DA2C159E-F13C-4A85-9A41-E7669D3E0D70}" type="slidenum">
              <a:rPr lang="en-GB" smtClean="0"/>
              <a:pPr/>
              <a:t>107</a:t>
            </a:fld>
            <a:endParaRPr lang="en-GB" dirty="0"/>
          </a:p>
        </p:txBody>
      </p:sp>
      <p:sp>
        <p:nvSpPr>
          <p:cNvPr id="3" name="Title 2">
            <a:extLst>
              <a:ext uri="{FF2B5EF4-FFF2-40B4-BE49-F238E27FC236}">
                <a16:creationId xmlns:a16="http://schemas.microsoft.com/office/drawing/2014/main" id="{F71AA2F8-0757-165B-F909-A50FFA36C586}"/>
              </a:ext>
            </a:extLst>
          </p:cNvPr>
          <p:cNvSpPr>
            <a:spLocks noGrp="1"/>
          </p:cNvSpPr>
          <p:nvPr>
            <p:ph type="title"/>
          </p:nvPr>
        </p:nvSpPr>
        <p:spPr/>
        <p:txBody>
          <a:bodyPr/>
          <a:lstStyle/>
          <a:p>
            <a:r>
              <a:rPr lang="en-GB" dirty="0"/>
              <a:t>Research for reach</a:t>
            </a:r>
          </a:p>
        </p:txBody>
      </p:sp>
      <p:sp>
        <p:nvSpPr>
          <p:cNvPr id="4" name="Text Placeholder 3">
            <a:extLst>
              <a:ext uri="{FF2B5EF4-FFF2-40B4-BE49-F238E27FC236}">
                <a16:creationId xmlns:a16="http://schemas.microsoft.com/office/drawing/2014/main" id="{FD3CB930-406F-93D4-391E-9BB21124BE3F}"/>
              </a:ext>
            </a:extLst>
          </p:cNvPr>
          <p:cNvSpPr>
            <a:spLocks noGrp="1"/>
          </p:cNvSpPr>
          <p:nvPr>
            <p:ph type="body" sz="quarter" idx="12"/>
          </p:nvPr>
        </p:nvSpPr>
        <p:spPr/>
        <p:txBody>
          <a:bodyPr/>
          <a:lstStyle/>
          <a:p>
            <a:pPr marL="0" indent="0" algn="l">
              <a:buNone/>
            </a:pPr>
            <a:r>
              <a:rPr lang="en-GB" sz="2400" i="0" u="none" strike="noStrike" dirty="0">
                <a:solidFill>
                  <a:srgbClr val="000000"/>
                </a:solidFill>
                <a:effectLst/>
                <a:latin typeface="Arial" panose="020B0604020202020204" pitchFamily="34" charset="0"/>
                <a:cs typeface="Arial" panose="020B0604020202020204" pitchFamily="34" charset="0"/>
              </a:rPr>
              <a:t>Before planning:</a:t>
            </a:r>
          </a:p>
          <a:p>
            <a:pPr lvl="1">
              <a:lnSpc>
                <a:spcPct val="100000"/>
              </a:lnSpc>
            </a:pPr>
            <a:r>
              <a:rPr lang="en-GB" sz="2400" i="0" u="none" strike="noStrike" dirty="0">
                <a:solidFill>
                  <a:srgbClr val="000000"/>
                </a:solidFill>
                <a:effectLst/>
                <a:latin typeface="Arial" panose="020B0604020202020204" pitchFamily="34" charset="0"/>
                <a:cs typeface="Arial" panose="020B0604020202020204" pitchFamily="34" charset="0"/>
              </a:rPr>
              <a:t>Ask: What does the audience already know?</a:t>
            </a:r>
          </a:p>
          <a:p>
            <a:pPr lvl="1">
              <a:lnSpc>
                <a:spcPct val="100000"/>
              </a:lnSpc>
            </a:pPr>
            <a:r>
              <a:rPr lang="en-GB" sz="2400" i="0" u="none" strike="noStrike" dirty="0">
                <a:solidFill>
                  <a:srgbClr val="000000"/>
                </a:solidFill>
                <a:effectLst/>
                <a:latin typeface="Arial" panose="020B0604020202020204" pitchFamily="34" charset="0"/>
                <a:cs typeface="Arial" panose="020B0604020202020204" pitchFamily="34" charset="0"/>
              </a:rPr>
              <a:t>Research: What are their values, worries and goals?</a:t>
            </a:r>
          </a:p>
          <a:p>
            <a:pPr lvl="1">
              <a:lnSpc>
                <a:spcPct val="100000"/>
              </a:lnSpc>
            </a:pPr>
            <a:r>
              <a:rPr lang="en-GB" sz="2400" i="0" u="none" strike="noStrike" dirty="0">
                <a:solidFill>
                  <a:srgbClr val="000000"/>
                </a:solidFill>
                <a:effectLst/>
                <a:latin typeface="Arial" panose="020B0604020202020204" pitchFamily="34" charset="0"/>
                <a:cs typeface="Arial" panose="020B0604020202020204" pitchFamily="34" charset="0"/>
              </a:rPr>
              <a:t>Imagine: Step into their shoes.</a:t>
            </a:r>
          </a:p>
          <a:p>
            <a:endParaRPr lang="en-GB" dirty="0"/>
          </a:p>
        </p:txBody>
      </p:sp>
      <p:sp>
        <p:nvSpPr>
          <p:cNvPr id="5" name="Footer Placeholder 4">
            <a:extLst>
              <a:ext uri="{FF2B5EF4-FFF2-40B4-BE49-F238E27FC236}">
                <a16:creationId xmlns:a16="http://schemas.microsoft.com/office/drawing/2014/main" id="{4E1A1751-EA6D-B2C9-0A4D-22B53BCDEE4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698708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9E5055-9665-137B-AED1-A59862A4C520}"/>
              </a:ext>
            </a:extLst>
          </p:cNvPr>
          <p:cNvSpPr>
            <a:spLocks noGrp="1"/>
          </p:cNvSpPr>
          <p:nvPr>
            <p:ph type="sldNum" sz="quarter" idx="11"/>
          </p:nvPr>
        </p:nvSpPr>
        <p:spPr/>
        <p:txBody>
          <a:bodyPr/>
          <a:lstStyle/>
          <a:p>
            <a:fld id="{DA2C159E-F13C-4A85-9A41-E7669D3E0D70}" type="slidenum">
              <a:rPr lang="en-GB" smtClean="0"/>
              <a:pPr/>
              <a:t>108</a:t>
            </a:fld>
            <a:endParaRPr lang="en-GB" dirty="0"/>
          </a:p>
        </p:txBody>
      </p:sp>
      <p:sp>
        <p:nvSpPr>
          <p:cNvPr id="3" name="Title 2">
            <a:extLst>
              <a:ext uri="{FF2B5EF4-FFF2-40B4-BE49-F238E27FC236}">
                <a16:creationId xmlns:a16="http://schemas.microsoft.com/office/drawing/2014/main" id="{6C81EAE4-38D8-C4FD-3A87-FDCCFB2DEB8E}"/>
              </a:ext>
            </a:extLst>
          </p:cNvPr>
          <p:cNvSpPr>
            <a:spLocks noGrp="1"/>
          </p:cNvSpPr>
          <p:nvPr>
            <p:ph type="title"/>
          </p:nvPr>
        </p:nvSpPr>
        <p:spPr/>
        <p:txBody>
          <a:bodyPr/>
          <a:lstStyle/>
          <a:p>
            <a:r>
              <a:rPr lang="en-GB" dirty="0"/>
              <a:t>Methods to gather information</a:t>
            </a:r>
          </a:p>
        </p:txBody>
      </p:sp>
      <p:sp>
        <p:nvSpPr>
          <p:cNvPr id="4" name="Text Placeholder 3">
            <a:extLst>
              <a:ext uri="{FF2B5EF4-FFF2-40B4-BE49-F238E27FC236}">
                <a16:creationId xmlns:a16="http://schemas.microsoft.com/office/drawing/2014/main" id="{1E19D15F-DB53-28D0-6A5B-C7AFDAE789C5}"/>
              </a:ext>
            </a:extLst>
          </p:cNvPr>
          <p:cNvSpPr>
            <a:spLocks noGrp="1"/>
          </p:cNvSpPr>
          <p:nvPr>
            <p:ph type="body" sz="quarter" idx="12"/>
          </p:nvPr>
        </p:nvSpPr>
        <p:spPr/>
        <p:txBody>
          <a:bodyPr/>
          <a:lstStyle/>
          <a:p>
            <a:pPr lvl="1">
              <a:lnSpc>
                <a:spcPct val="100000"/>
              </a:lnSpc>
            </a:pPr>
            <a:r>
              <a:rPr lang="en-GB" sz="2400" b="1" i="0" u="none" strike="noStrike" dirty="0">
                <a:solidFill>
                  <a:srgbClr val="000000"/>
                </a:solidFill>
                <a:effectLst/>
                <a:latin typeface="Arial" panose="020B0604020202020204" pitchFamily="34" charset="0"/>
                <a:cs typeface="Arial" panose="020B0604020202020204" pitchFamily="34" charset="0"/>
              </a:rPr>
              <a:t>Ask questions: </a:t>
            </a:r>
            <a:r>
              <a:rPr lang="en-GB" i="0" u="none" strike="noStrike" dirty="0">
                <a:solidFill>
                  <a:srgbClr val="000000"/>
                </a:solidFill>
                <a:effectLst/>
                <a:latin typeface="Arial" panose="020B0604020202020204" pitchFamily="34" charset="0"/>
                <a:cs typeface="Arial" panose="020B0604020202020204" pitchFamily="34" charset="0"/>
              </a:rPr>
              <a:t>If possible, talk directly to similar people.</a:t>
            </a:r>
          </a:p>
          <a:p>
            <a:pPr lvl="1">
              <a:lnSpc>
                <a:spcPct val="100000"/>
              </a:lnSpc>
            </a:pPr>
            <a:r>
              <a:rPr lang="en-GB" sz="2400" b="1" i="0" u="none" strike="noStrike" dirty="0">
                <a:solidFill>
                  <a:srgbClr val="000000"/>
                </a:solidFill>
                <a:effectLst/>
                <a:latin typeface="Arial" panose="020B0604020202020204" pitchFamily="34" charset="0"/>
                <a:cs typeface="Arial" panose="020B0604020202020204" pitchFamily="34" charset="0"/>
              </a:rPr>
              <a:t>Desktop research: </a:t>
            </a:r>
            <a:r>
              <a:rPr lang="en-GB" dirty="0">
                <a:solidFill>
                  <a:srgbClr val="000000"/>
                </a:solidFill>
                <a:latin typeface="Arial" panose="020B0604020202020204" pitchFamily="34" charset="0"/>
                <a:cs typeface="Arial" panose="020B0604020202020204" pitchFamily="34" charset="0"/>
              </a:rPr>
              <a:t>Examples include c</a:t>
            </a:r>
            <a:r>
              <a:rPr lang="en-GB" i="0" u="none" strike="noStrike" dirty="0">
                <a:solidFill>
                  <a:srgbClr val="000000"/>
                </a:solidFill>
                <a:effectLst/>
                <a:latin typeface="Arial" panose="020B0604020202020204" pitchFamily="34" charset="0"/>
                <a:cs typeface="Arial" panose="020B0604020202020204" pitchFamily="34" charset="0"/>
              </a:rPr>
              <a:t>ouncil meeting notes, company websites and community surveys.</a:t>
            </a:r>
          </a:p>
          <a:p>
            <a:pPr lvl="1">
              <a:lnSpc>
                <a:spcPct val="100000"/>
              </a:lnSpc>
            </a:pPr>
            <a:r>
              <a:rPr lang="en-GB" sz="2400" b="1" i="0" u="none" strike="noStrike" dirty="0">
                <a:solidFill>
                  <a:srgbClr val="000000"/>
                </a:solidFill>
                <a:effectLst/>
                <a:latin typeface="Arial" panose="020B0604020202020204" pitchFamily="34" charset="0"/>
                <a:cs typeface="Arial" panose="020B0604020202020204" pitchFamily="34" charset="0"/>
              </a:rPr>
              <a:t>Empathy mapping: </a:t>
            </a:r>
            <a:r>
              <a:rPr lang="en-GB" i="0" u="none" strike="noStrike" dirty="0">
                <a:solidFill>
                  <a:srgbClr val="000000"/>
                </a:solidFill>
                <a:effectLst/>
                <a:latin typeface="Arial" panose="020B0604020202020204" pitchFamily="34" charset="0"/>
                <a:cs typeface="Arial" panose="020B0604020202020204" pitchFamily="34" charset="0"/>
              </a:rPr>
              <a:t>Consider </a:t>
            </a:r>
            <a:r>
              <a:rPr lang="en-GB" u="none" strike="noStrike" dirty="0">
                <a:solidFill>
                  <a:srgbClr val="000000"/>
                </a:solidFill>
                <a:effectLst/>
                <a:latin typeface="Arial" panose="020B0604020202020204" pitchFamily="34" charset="0"/>
                <a:cs typeface="Arial" panose="020B0604020202020204" pitchFamily="34" charset="0"/>
              </a:rPr>
              <a:t>what the audience might see, think, feel, say</a:t>
            </a:r>
            <a:r>
              <a:rPr lang="en-GB" dirty="0">
                <a:solidFill>
                  <a:srgbClr val="000000"/>
                </a:solidFill>
                <a:latin typeface="Arial" panose="020B0604020202020204" pitchFamily="34" charset="0"/>
                <a:cs typeface="Arial" panose="020B0604020202020204" pitchFamily="34" charset="0"/>
              </a:rPr>
              <a:t> and </a:t>
            </a:r>
            <a:r>
              <a:rPr lang="en-GB" u="none" strike="noStrike" dirty="0">
                <a:solidFill>
                  <a:srgbClr val="000000"/>
                </a:solidFill>
                <a:effectLst/>
                <a:latin typeface="Arial" panose="020B0604020202020204" pitchFamily="34" charset="0"/>
                <a:cs typeface="Arial" panose="020B0604020202020204" pitchFamily="34" charset="0"/>
              </a:rPr>
              <a:t>do</a:t>
            </a:r>
            <a:r>
              <a:rPr lang="en-GB" dirty="0">
                <a:solidFill>
                  <a:srgbClr val="000000"/>
                </a:solidFill>
                <a:latin typeface="Arial" panose="020B0604020202020204" pitchFamily="34" charset="0"/>
                <a:cs typeface="Arial" panose="020B0604020202020204" pitchFamily="34" charset="0"/>
              </a:rPr>
              <a:t>.</a:t>
            </a:r>
            <a:endParaRPr lang="en-GB" u="none" strike="noStrike" dirty="0">
              <a:solidFill>
                <a:srgbClr val="000000"/>
              </a:solidFill>
              <a:effectLst/>
              <a:latin typeface="Arial" panose="020B0604020202020204" pitchFamily="34" charset="0"/>
              <a:cs typeface="Arial" panose="020B0604020202020204" pitchFamily="34" charset="0"/>
            </a:endParaRPr>
          </a:p>
          <a:p>
            <a:pPr lvl="1">
              <a:lnSpc>
                <a:spcPct val="100000"/>
              </a:lnSpc>
            </a:pPr>
            <a:r>
              <a:rPr lang="en-GB" sz="2400" b="1" i="0" u="none" strike="noStrike" dirty="0">
                <a:solidFill>
                  <a:srgbClr val="000000"/>
                </a:solidFill>
                <a:effectLst/>
                <a:latin typeface="Arial" panose="020B0604020202020204" pitchFamily="34" charset="0"/>
                <a:cs typeface="Arial" panose="020B0604020202020204" pitchFamily="34" charset="0"/>
              </a:rPr>
              <a:t>Case studies: </a:t>
            </a:r>
            <a:r>
              <a:rPr lang="en-GB" i="0" u="none" strike="noStrike" dirty="0">
                <a:solidFill>
                  <a:srgbClr val="000000"/>
                </a:solidFill>
                <a:effectLst/>
                <a:latin typeface="Arial" panose="020B0604020202020204" pitchFamily="34" charset="0"/>
                <a:cs typeface="Arial" panose="020B0604020202020204" pitchFamily="34" charset="0"/>
              </a:rPr>
              <a:t>Research similar past projects and their audiences.</a:t>
            </a:r>
          </a:p>
          <a:p>
            <a:endParaRPr lang="en-GB" dirty="0"/>
          </a:p>
        </p:txBody>
      </p:sp>
      <p:sp>
        <p:nvSpPr>
          <p:cNvPr id="5" name="Footer Placeholder 4">
            <a:extLst>
              <a:ext uri="{FF2B5EF4-FFF2-40B4-BE49-F238E27FC236}">
                <a16:creationId xmlns:a16="http://schemas.microsoft.com/office/drawing/2014/main" id="{63800C9D-0586-DFBC-FFEE-F999DB2937A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5412059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910C77-B787-83C7-9E92-88E2FA6504A5}"/>
              </a:ext>
            </a:extLst>
          </p:cNvPr>
          <p:cNvSpPr>
            <a:spLocks noGrp="1"/>
          </p:cNvSpPr>
          <p:nvPr>
            <p:ph type="sldNum" sz="quarter" idx="11"/>
          </p:nvPr>
        </p:nvSpPr>
        <p:spPr/>
        <p:txBody>
          <a:bodyPr/>
          <a:lstStyle/>
          <a:p>
            <a:fld id="{DA2C159E-F13C-4A85-9A41-E7669D3E0D70}" type="slidenum">
              <a:rPr lang="en-GB" smtClean="0"/>
              <a:pPr/>
              <a:t>109</a:t>
            </a:fld>
            <a:endParaRPr lang="en-GB" dirty="0"/>
          </a:p>
        </p:txBody>
      </p:sp>
      <p:sp>
        <p:nvSpPr>
          <p:cNvPr id="3" name="Title 2">
            <a:extLst>
              <a:ext uri="{FF2B5EF4-FFF2-40B4-BE49-F238E27FC236}">
                <a16:creationId xmlns:a16="http://schemas.microsoft.com/office/drawing/2014/main" id="{18DE5C64-8EBD-4A15-82F3-0987C2F37AA1}"/>
              </a:ext>
            </a:extLst>
          </p:cNvPr>
          <p:cNvSpPr>
            <a:spLocks noGrp="1"/>
          </p:cNvSpPr>
          <p:nvPr>
            <p:ph type="title"/>
          </p:nvPr>
        </p:nvSpPr>
        <p:spPr/>
        <p:txBody>
          <a:bodyPr/>
          <a:lstStyle/>
          <a:p>
            <a:r>
              <a:rPr lang="en-GB" dirty="0"/>
              <a:t>Footbridge planning task</a:t>
            </a:r>
          </a:p>
        </p:txBody>
      </p:sp>
      <p:sp>
        <p:nvSpPr>
          <p:cNvPr id="4" name="Text Placeholder 3">
            <a:extLst>
              <a:ext uri="{FF2B5EF4-FFF2-40B4-BE49-F238E27FC236}">
                <a16:creationId xmlns:a16="http://schemas.microsoft.com/office/drawing/2014/main" id="{AC280A66-3EFC-CC10-FAF2-D686BC6BAA5D}"/>
              </a:ext>
            </a:extLst>
          </p:cNvPr>
          <p:cNvSpPr>
            <a:spLocks noGrp="1"/>
          </p:cNvSpPr>
          <p:nvPr>
            <p:ph type="body" sz="quarter" idx="12"/>
          </p:nvPr>
        </p:nvSpPr>
        <p:spPr>
          <a:xfrm>
            <a:off x="256080" y="833999"/>
            <a:ext cx="8631840" cy="4207108"/>
          </a:xfrm>
        </p:spPr>
        <p:txBody>
          <a:bodyPr/>
          <a:lstStyle/>
          <a:p>
            <a:pPr marL="360363" lvl="0" indent="-360363">
              <a:lnSpc>
                <a:spcPct val="115000"/>
              </a:lnSpc>
              <a:spcAft>
                <a:spcPts val="800"/>
              </a:spcAft>
              <a:buFont typeface="+mj-lt"/>
              <a:buAutoNum type="arabicPeriod"/>
              <a:tabLst>
                <a:tab pos="228600" algn="l"/>
              </a:tabLst>
            </a:pPr>
            <a:r>
              <a:rPr lang="en-GB" kern="100" dirty="0">
                <a:effectLst/>
                <a:ea typeface="Aptos" panose="020B0004020202020204" pitchFamily="34" charset="0"/>
                <a:cs typeface="Times New Roman" panose="02020603050405020304" pitchFamily="18" charset="0"/>
              </a:rPr>
              <a:t>Discuss who would be impacted by the installation of a pedestrian footbridge across the bypass. </a:t>
            </a:r>
          </a:p>
          <a:p>
            <a:pPr marL="342900" lvl="0" indent="-342900">
              <a:lnSpc>
                <a:spcPct val="115000"/>
              </a:lnSpc>
              <a:spcAft>
                <a:spcPts val="800"/>
              </a:spcAft>
              <a:buFont typeface="+mj-lt"/>
              <a:buAutoNum type="arabicPeriod"/>
              <a:tabLst>
                <a:tab pos="228600" algn="l"/>
              </a:tabLst>
            </a:pPr>
            <a:r>
              <a:rPr lang="en-GB" kern="100" dirty="0">
                <a:effectLst/>
                <a:ea typeface="Aptos" panose="020B0004020202020204" pitchFamily="34" charset="0"/>
                <a:cs typeface="Times New Roman" panose="02020603050405020304" pitchFamily="18" charset="0"/>
              </a:rPr>
              <a:t>Identify stakeholder interests, priorities and any potential conflicting viewpoints.</a:t>
            </a:r>
          </a:p>
          <a:p>
            <a:pPr marL="342900" lvl="0" indent="-342900">
              <a:lnSpc>
                <a:spcPct val="115000"/>
              </a:lnSpc>
              <a:spcAft>
                <a:spcPts val="800"/>
              </a:spcAft>
              <a:buFont typeface="+mj-lt"/>
              <a:buAutoNum type="arabicPeriod"/>
              <a:tabLst>
                <a:tab pos="228600" algn="l"/>
              </a:tabLst>
            </a:pPr>
            <a:r>
              <a:rPr lang="en-GB" kern="100" dirty="0">
                <a:effectLst/>
                <a:ea typeface="Aptos" panose="020B0004020202020204" pitchFamily="34" charset="0"/>
                <a:cs typeface="Times New Roman" panose="02020603050405020304" pitchFamily="18" charset="0"/>
              </a:rPr>
              <a:t>Produce a flash card with a conflicting viewpoint on one side and a solution on the other. </a:t>
            </a:r>
          </a:p>
          <a:p>
            <a:endParaRPr lang="en-GB" dirty="0"/>
          </a:p>
        </p:txBody>
      </p:sp>
      <p:sp>
        <p:nvSpPr>
          <p:cNvPr id="5" name="Footer Placeholder 4">
            <a:extLst>
              <a:ext uri="{FF2B5EF4-FFF2-40B4-BE49-F238E27FC236}">
                <a16:creationId xmlns:a16="http://schemas.microsoft.com/office/drawing/2014/main" id="{EC23A6DB-86F0-F4B4-29F6-84052ECFBAE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45613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1B346-E95F-E912-BCB3-E3D5159E7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33C32-2686-0635-68B7-B875BB7BDF9C}"/>
              </a:ext>
            </a:extLst>
          </p:cNvPr>
          <p:cNvSpPr>
            <a:spLocks noGrp="1"/>
          </p:cNvSpPr>
          <p:nvPr>
            <p:ph type="title"/>
          </p:nvPr>
        </p:nvSpPr>
        <p:spPr>
          <a:xfrm>
            <a:off x="232950" y="249900"/>
            <a:ext cx="8437563" cy="699425"/>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600" dirty="0"/>
              <a:t>Prior to a presentation</a:t>
            </a:r>
          </a:p>
        </p:txBody>
      </p:sp>
      <p:sp>
        <p:nvSpPr>
          <p:cNvPr id="3" name="Content Placeholder 2">
            <a:extLst>
              <a:ext uri="{FF2B5EF4-FFF2-40B4-BE49-F238E27FC236}">
                <a16:creationId xmlns:a16="http://schemas.microsoft.com/office/drawing/2014/main" id="{BD913DFE-AC27-FF17-EDEA-2D0C338F382D}"/>
              </a:ext>
            </a:extLst>
          </p:cNvPr>
          <p:cNvSpPr>
            <a:spLocks noGrp="1"/>
          </p:cNvSpPr>
          <p:nvPr>
            <p:ph type="body" sz="quarter" idx="12"/>
          </p:nvPr>
        </p:nvSpPr>
        <p:spPr>
          <a:xfrm>
            <a:off x="234000" y="986400"/>
            <a:ext cx="7667625" cy="3601574"/>
          </a:xfrm>
        </p:spPr>
        <p:txBody>
          <a:bodyPr vert="horz" lIns="0" tIns="0" rIns="0" bIns="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1"/>
            <a:r>
              <a:rPr lang="en-GB" sz="2400" dirty="0"/>
              <a:t>Know your audience.</a:t>
            </a:r>
          </a:p>
          <a:p>
            <a:pPr lvl="1"/>
            <a:r>
              <a:rPr lang="en-GB" sz="2400" dirty="0"/>
              <a:t>Define your purpose.</a:t>
            </a:r>
          </a:p>
          <a:p>
            <a:pPr lvl="1"/>
            <a:r>
              <a:rPr lang="en-GB" sz="2400" dirty="0"/>
              <a:t>Structure what you will include.</a:t>
            </a:r>
          </a:p>
          <a:p>
            <a:pPr lvl="1"/>
            <a:r>
              <a:rPr lang="en-GB" sz="2400" dirty="0"/>
              <a:t>Prepare visual aids.</a:t>
            </a:r>
          </a:p>
          <a:p>
            <a:pPr lvl="1"/>
            <a:r>
              <a:rPr lang="en-GB" sz="2400" dirty="0"/>
              <a:t>Practise your delivery.</a:t>
            </a:r>
          </a:p>
          <a:p>
            <a:pPr lvl="1"/>
            <a:r>
              <a:rPr lang="en-GB" sz="2400" dirty="0"/>
              <a:t>Manage the time.</a:t>
            </a:r>
          </a:p>
          <a:p>
            <a:pPr lvl="1"/>
            <a:r>
              <a:rPr lang="en-GB" sz="2400" dirty="0"/>
              <a:t>Anticipate potential questions.</a:t>
            </a:r>
          </a:p>
        </p:txBody>
      </p:sp>
      <p:sp>
        <p:nvSpPr>
          <p:cNvPr id="4" name="Footer Placeholder 3">
            <a:extLst>
              <a:ext uri="{FF2B5EF4-FFF2-40B4-BE49-F238E27FC236}">
                <a16:creationId xmlns:a16="http://schemas.microsoft.com/office/drawing/2014/main" id="{14B6C333-51F3-F916-A0BF-DF9BBDB6AC0C}"/>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dirty="0"/>
          </a:p>
        </p:txBody>
      </p:sp>
    </p:spTree>
    <p:extLst>
      <p:ext uri="{BB962C8B-B14F-4D97-AF65-F5344CB8AC3E}">
        <p14:creationId xmlns:p14="http://schemas.microsoft.com/office/powerpoint/2010/main" val="12935739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F0317-E157-5A4D-B511-E4D7385517C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6D649B-DA16-D343-7435-B25648BE0D12}"/>
              </a:ext>
            </a:extLst>
          </p:cNvPr>
          <p:cNvSpPr>
            <a:spLocks noGrp="1"/>
          </p:cNvSpPr>
          <p:nvPr>
            <p:ph type="sldNum" sz="quarter" idx="11"/>
          </p:nvPr>
        </p:nvSpPr>
        <p:spPr/>
        <p:txBody>
          <a:bodyPr/>
          <a:lstStyle/>
          <a:p>
            <a:fld id="{DA2C159E-F13C-4A85-9A41-E7669D3E0D70}" type="slidenum">
              <a:rPr lang="en-GB" smtClean="0"/>
              <a:pPr/>
              <a:t>110</a:t>
            </a:fld>
            <a:endParaRPr lang="en-GB" dirty="0"/>
          </a:p>
        </p:txBody>
      </p:sp>
      <p:sp>
        <p:nvSpPr>
          <p:cNvPr id="3" name="Title 2">
            <a:extLst>
              <a:ext uri="{FF2B5EF4-FFF2-40B4-BE49-F238E27FC236}">
                <a16:creationId xmlns:a16="http://schemas.microsoft.com/office/drawing/2014/main" id="{15E84296-DC65-9F3A-4695-995A34D270E8}"/>
              </a:ext>
            </a:extLst>
          </p:cNvPr>
          <p:cNvSpPr>
            <a:spLocks noGrp="1"/>
          </p:cNvSpPr>
          <p:nvPr>
            <p:ph type="title"/>
          </p:nvPr>
        </p:nvSpPr>
        <p:spPr/>
        <p:txBody>
          <a:bodyPr/>
          <a:lstStyle/>
          <a:p>
            <a:r>
              <a:rPr lang="en-GB" dirty="0"/>
              <a:t>Thinking emotion</a:t>
            </a:r>
          </a:p>
        </p:txBody>
      </p:sp>
      <p:sp>
        <p:nvSpPr>
          <p:cNvPr id="4" name="Text Placeholder 3">
            <a:extLst>
              <a:ext uri="{FF2B5EF4-FFF2-40B4-BE49-F238E27FC236}">
                <a16:creationId xmlns:a16="http://schemas.microsoft.com/office/drawing/2014/main" id="{8D04BE37-A828-19C1-0621-507C4BFF1EDA}"/>
              </a:ext>
            </a:extLst>
          </p:cNvPr>
          <p:cNvSpPr>
            <a:spLocks noGrp="1"/>
          </p:cNvSpPr>
          <p:nvPr>
            <p:ph type="body" sz="quarter" idx="12"/>
          </p:nvPr>
        </p:nvSpPr>
        <p:spPr/>
        <p:txBody>
          <a:bodyPr/>
          <a:lstStyle/>
          <a:p>
            <a:pPr marL="0" lvl="1" indent="0">
              <a:lnSpc>
                <a:spcPct val="100000"/>
              </a:lnSpc>
              <a:buNone/>
            </a:pPr>
            <a:r>
              <a:rPr lang="en-GB" sz="2400" i="0" u="none" strike="noStrike" dirty="0">
                <a:solidFill>
                  <a:srgbClr val="000000"/>
                </a:solidFill>
                <a:effectLst/>
                <a:latin typeface="Arial" panose="020B0604020202020204" pitchFamily="34" charset="0"/>
                <a:cs typeface="Arial" panose="020B0604020202020204" pitchFamily="34" charset="0"/>
              </a:rPr>
              <a:t>There are different stages to consider when presenting a pitch</a:t>
            </a:r>
            <a:r>
              <a:rPr lang="en-GB" i="0" u="none" strike="noStrike" dirty="0">
                <a:solidFill>
                  <a:srgbClr val="000000"/>
                </a:solidFill>
                <a:effectLst/>
                <a:latin typeface="Arial" panose="020B0604020202020204" pitchFamily="34" charset="0"/>
                <a:cs typeface="Arial" panose="020B0604020202020204" pitchFamily="34" charset="0"/>
              </a:rPr>
              <a:t>. </a:t>
            </a:r>
          </a:p>
          <a:p>
            <a:pPr marL="0" lvl="1" indent="0">
              <a:lnSpc>
                <a:spcPct val="100000"/>
              </a:lnSpc>
              <a:buNone/>
            </a:pPr>
            <a:endParaRPr lang="en-GB" i="0" u="none" strike="noStrike" dirty="0">
              <a:solidFill>
                <a:srgbClr val="000000"/>
              </a:solidFill>
              <a:effectLst/>
              <a:latin typeface="Arial" panose="020B0604020202020204" pitchFamily="34" charset="0"/>
              <a:cs typeface="Arial" panose="020B0604020202020204" pitchFamily="34" charset="0"/>
            </a:endParaRPr>
          </a:p>
          <a:p>
            <a:pPr marL="0" lvl="1" indent="0">
              <a:lnSpc>
                <a:spcPct val="100000"/>
              </a:lnSpc>
              <a:buNone/>
            </a:pPr>
            <a:r>
              <a:rPr lang="en-GB" dirty="0">
                <a:solidFill>
                  <a:srgbClr val="000000"/>
                </a:solidFill>
                <a:latin typeface="Arial" panose="020B0604020202020204" pitchFamily="34" charset="0"/>
                <a:cs typeface="Arial" panose="020B0604020202020204" pitchFamily="34" charset="0"/>
              </a:rPr>
              <a:t>Each stage involves different emotions: </a:t>
            </a:r>
            <a:endParaRPr lang="en-GB" i="0" u="none" strike="noStrike" dirty="0">
              <a:solidFill>
                <a:srgbClr val="000000"/>
              </a:solidFill>
              <a:effectLst/>
              <a:latin typeface="Arial" panose="020B0604020202020204" pitchFamily="34" charset="0"/>
              <a:cs typeface="Arial" panose="020B0604020202020204" pitchFamily="34" charset="0"/>
            </a:endParaRPr>
          </a:p>
          <a:p>
            <a:pPr lvl="1">
              <a:lnSpc>
                <a:spcPct val="100000"/>
              </a:lnSpc>
            </a:pPr>
            <a:r>
              <a:rPr lang="en-GB" sz="2400" b="1" i="0" u="none" strike="noStrike" dirty="0">
                <a:solidFill>
                  <a:srgbClr val="000000"/>
                </a:solidFill>
                <a:effectLst/>
                <a:latin typeface="Arial" panose="020B0604020202020204" pitchFamily="34" charset="0"/>
                <a:cs typeface="Arial" panose="020B0604020202020204" pitchFamily="34" charset="0"/>
              </a:rPr>
              <a:t>Hook stage:</a:t>
            </a:r>
            <a:r>
              <a:rPr lang="en-GB" sz="2400" i="0" u="none" strike="noStrike" dirty="0">
                <a:solidFill>
                  <a:srgbClr val="000000"/>
                </a:solidFill>
                <a:effectLst/>
                <a:latin typeface="Arial" panose="020B0604020202020204" pitchFamily="34" charset="0"/>
                <a:cs typeface="Arial" panose="020B0604020202020204" pitchFamily="34" charset="0"/>
              </a:rPr>
              <a:t> curious, intrigued</a:t>
            </a:r>
          </a:p>
          <a:p>
            <a:pPr lvl="1">
              <a:lnSpc>
                <a:spcPct val="100000"/>
              </a:lnSpc>
            </a:pPr>
            <a:r>
              <a:rPr lang="en-GB" b="1" dirty="0">
                <a:solidFill>
                  <a:srgbClr val="000000"/>
                </a:solidFill>
                <a:latin typeface="Arial" panose="020B0604020202020204" pitchFamily="34" charset="0"/>
                <a:cs typeface="Arial" panose="020B0604020202020204" pitchFamily="34" charset="0"/>
              </a:rPr>
              <a:t>Engagement stage:</a:t>
            </a:r>
            <a:r>
              <a:rPr lang="en-GB" dirty="0">
                <a:solidFill>
                  <a:srgbClr val="000000"/>
                </a:solidFill>
                <a:latin typeface="Arial" panose="020B0604020202020204" pitchFamily="34" charset="0"/>
                <a:cs typeface="Arial" panose="020B0604020202020204" pitchFamily="34" charset="0"/>
              </a:rPr>
              <a:t> interested, hopeful</a:t>
            </a:r>
          </a:p>
          <a:p>
            <a:pPr lvl="1">
              <a:lnSpc>
                <a:spcPct val="100000"/>
              </a:lnSpc>
            </a:pPr>
            <a:r>
              <a:rPr lang="en-GB" sz="2400" b="1" dirty="0">
                <a:solidFill>
                  <a:srgbClr val="000000"/>
                </a:solidFill>
                <a:latin typeface="Arial" panose="020B0604020202020204" pitchFamily="34" charset="0"/>
                <a:cs typeface="Arial" panose="020B0604020202020204" pitchFamily="34" charset="0"/>
              </a:rPr>
              <a:t>Climax stage: </a:t>
            </a:r>
            <a:r>
              <a:rPr lang="en-GB" sz="2400" dirty="0">
                <a:solidFill>
                  <a:srgbClr val="000000"/>
                </a:solidFill>
                <a:latin typeface="Arial" panose="020B0604020202020204" pitchFamily="34" charset="0"/>
                <a:cs typeface="Arial" panose="020B0604020202020204" pitchFamily="34" charset="0"/>
              </a:rPr>
              <a:t>excited</a:t>
            </a:r>
            <a:r>
              <a:rPr lang="en-GB" dirty="0">
                <a:solidFill>
                  <a:srgbClr val="000000"/>
                </a:solidFill>
                <a:latin typeface="Arial" panose="020B0604020202020204" pitchFamily="34" charset="0"/>
                <a:cs typeface="Arial" panose="020B0604020202020204" pitchFamily="34" charset="0"/>
              </a:rPr>
              <a:t>, convinced</a:t>
            </a:r>
          </a:p>
          <a:p>
            <a:pPr lvl="1">
              <a:lnSpc>
                <a:spcPct val="100000"/>
              </a:lnSpc>
            </a:pPr>
            <a:r>
              <a:rPr lang="en-GB" sz="2400" b="1" dirty="0">
                <a:solidFill>
                  <a:srgbClr val="000000"/>
                </a:solidFill>
                <a:latin typeface="Arial" panose="020B0604020202020204" pitchFamily="34" charset="0"/>
                <a:cs typeface="Arial" panose="020B0604020202020204" pitchFamily="34" charset="0"/>
              </a:rPr>
              <a:t>Resolution stage: </a:t>
            </a:r>
            <a:r>
              <a:rPr lang="en-GB" dirty="0">
                <a:solidFill>
                  <a:srgbClr val="000000"/>
                </a:solidFill>
                <a:latin typeface="Arial" panose="020B0604020202020204" pitchFamily="34" charset="0"/>
                <a:cs typeface="Arial" panose="020B0604020202020204" pitchFamily="34" charset="0"/>
              </a:rPr>
              <a:t>motivated, ready to act.</a:t>
            </a:r>
            <a:endParaRPr lang="en-GB" i="0" u="none" strike="noStrike" dirty="0">
              <a:solidFill>
                <a:srgbClr val="000000"/>
              </a:solidFill>
              <a:effectLst/>
              <a:latin typeface="Arial" panose="020B0604020202020204" pitchFamily="34" charset="0"/>
              <a:cs typeface="Arial" panose="020B0604020202020204" pitchFamily="34" charset="0"/>
            </a:endParaRPr>
          </a:p>
          <a:p>
            <a:endParaRPr lang="en-GB" dirty="0"/>
          </a:p>
        </p:txBody>
      </p:sp>
      <p:sp>
        <p:nvSpPr>
          <p:cNvPr id="5" name="Footer Placeholder 4">
            <a:extLst>
              <a:ext uri="{FF2B5EF4-FFF2-40B4-BE49-F238E27FC236}">
                <a16:creationId xmlns:a16="http://schemas.microsoft.com/office/drawing/2014/main" id="{17955A38-BC20-1F49-FFED-0BD4C6DE4E4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5081627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Storyboarding is…</a:t>
            </a:r>
          </a:p>
        </p:txBody>
      </p:sp>
      <p:sp>
        <p:nvSpPr>
          <p:cNvPr id="5" name="Text Placeholder 4"/>
          <p:cNvSpPr>
            <a:spLocks noGrp="1"/>
          </p:cNvSpPr>
          <p:nvPr>
            <p:ph type="body" sz="quarter" idx="12"/>
          </p:nvPr>
        </p:nvSpPr>
        <p:spPr/>
        <p:txBody>
          <a:bodyPr/>
          <a:lstStyle/>
          <a:p>
            <a:pPr lvl="1">
              <a:lnSpc>
                <a:spcPct val="100000"/>
              </a:lnSpc>
            </a:pPr>
            <a:r>
              <a:rPr lang="en-GB" i="0" u="none" strike="noStrike" dirty="0">
                <a:solidFill>
                  <a:srgbClr val="000000"/>
                </a:solidFill>
                <a:effectLst/>
              </a:rPr>
              <a:t>A tool to plan your presentation visually</a:t>
            </a:r>
          </a:p>
          <a:p>
            <a:pPr lvl="1">
              <a:lnSpc>
                <a:spcPct val="100000"/>
              </a:lnSpc>
            </a:pPr>
            <a:r>
              <a:rPr lang="en-GB" i="0" u="none" strike="noStrike" dirty="0">
                <a:solidFill>
                  <a:srgbClr val="000000"/>
                </a:solidFill>
                <a:effectLst/>
              </a:rPr>
              <a:t>A way to map what the audience sees, hears and feels</a:t>
            </a:r>
          </a:p>
          <a:p>
            <a:pPr marL="0" lvl="1" indent="0">
              <a:lnSpc>
                <a:spcPct val="100000"/>
              </a:lnSpc>
              <a:buNone/>
            </a:pPr>
            <a:endParaRPr lang="en-GB" i="0" u="none" strike="noStrike" dirty="0">
              <a:solidFill>
                <a:srgbClr val="000000"/>
              </a:solidFill>
              <a:effectLst/>
            </a:endParaRPr>
          </a:p>
          <a:p>
            <a:pPr marL="0" lvl="1" indent="0">
              <a:lnSpc>
                <a:spcPct val="100000"/>
              </a:lnSpc>
              <a:buNone/>
            </a:pPr>
            <a:r>
              <a:rPr lang="en-GB" i="0" u="none" strike="noStrike" dirty="0">
                <a:solidFill>
                  <a:srgbClr val="000000"/>
                </a:solidFill>
                <a:effectLst/>
              </a:rPr>
              <a:t>It is like making a </a:t>
            </a:r>
            <a:r>
              <a:rPr lang="en-GB" dirty="0">
                <a:solidFill>
                  <a:srgbClr val="000000"/>
                </a:solidFill>
              </a:rPr>
              <a:t>‘</a:t>
            </a:r>
            <a:r>
              <a:rPr lang="en-GB" i="0" u="none" strike="noStrike" dirty="0">
                <a:solidFill>
                  <a:srgbClr val="000000"/>
                </a:solidFill>
                <a:effectLst/>
              </a:rPr>
              <a:t>comic strip’ of the audience’s experience.</a:t>
            </a:r>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111</a:t>
            </a:fld>
            <a:endParaRPr lang="en-GB" dirty="0"/>
          </a:p>
        </p:txBody>
      </p:sp>
    </p:spTree>
    <p:extLst>
      <p:ext uri="{BB962C8B-B14F-4D97-AF65-F5344CB8AC3E}">
        <p14:creationId xmlns:p14="http://schemas.microsoft.com/office/powerpoint/2010/main" val="5340269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0FD9A6-06E4-36E5-8335-83F53EFD8134}"/>
              </a:ext>
            </a:extLst>
          </p:cNvPr>
          <p:cNvSpPr>
            <a:spLocks noGrp="1"/>
          </p:cNvSpPr>
          <p:nvPr>
            <p:ph type="sldNum" sz="quarter" idx="11"/>
          </p:nvPr>
        </p:nvSpPr>
        <p:spPr/>
        <p:txBody>
          <a:bodyPr/>
          <a:lstStyle/>
          <a:p>
            <a:fld id="{DA2C159E-F13C-4A85-9A41-E7669D3E0D70}" type="slidenum">
              <a:rPr lang="en-GB" smtClean="0"/>
              <a:pPr/>
              <a:t>112</a:t>
            </a:fld>
            <a:endParaRPr lang="en-GB" dirty="0"/>
          </a:p>
        </p:txBody>
      </p:sp>
      <p:sp>
        <p:nvSpPr>
          <p:cNvPr id="3" name="Title 2">
            <a:extLst>
              <a:ext uri="{FF2B5EF4-FFF2-40B4-BE49-F238E27FC236}">
                <a16:creationId xmlns:a16="http://schemas.microsoft.com/office/drawing/2014/main" id="{C78C0516-546B-9366-F808-ECAC52611C73}"/>
              </a:ext>
            </a:extLst>
          </p:cNvPr>
          <p:cNvSpPr>
            <a:spLocks noGrp="1"/>
          </p:cNvSpPr>
          <p:nvPr>
            <p:ph type="title"/>
          </p:nvPr>
        </p:nvSpPr>
        <p:spPr/>
        <p:txBody>
          <a:bodyPr/>
          <a:lstStyle/>
          <a:p>
            <a:r>
              <a:rPr lang="en-GB" dirty="0"/>
              <a:t>Presentation storyboard</a:t>
            </a:r>
          </a:p>
        </p:txBody>
      </p:sp>
      <p:sp>
        <p:nvSpPr>
          <p:cNvPr id="4" name="Text Placeholder 3">
            <a:extLst>
              <a:ext uri="{FF2B5EF4-FFF2-40B4-BE49-F238E27FC236}">
                <a16:creationId xmlns:a16="http://schemas.microsoft.com/office/drawing/2014/main" id="{96348618-E6DD-B1E3-A5A9-5F4882F0324A}"/>
              </a:ext>
            </a:extLst>
          </p:cNvPr>
          <p:cNvSpPr>
            <a:spLocks noGrp="1"/>
          </p:cNvSpPr>
          <p:nvPr>
            <p:ph type="body" sz="quarter" idx="12"/>
          </p:nvPr>
        </p:nvSpPr>
        <p:spPr>
          <a:xfrm>
            <a:off x="288751" y="822267"/>
            <a:ext cx="7667625" cy="1585350"/>
          </a:xfrm>
        </p:spPr>
        <p:txBody>
          <a:bodyPr/>
          <a:lstStyle/>
          <a:p>
            <a:pPr algn="l"/>
            <a:r>
              <a:rPr lang="en-GB" sz="2400" dirty="0">
                <a:solidFill>
                  <a:srgbClr val="000000"/>
                </a:solidFill>
                <a:latin typeface="Arial" panose="020B0604020202020204" pitchFamily="34" charset="0"/>
                <a:cs typeface="Arial" panose="020B0604020202020204" pitchFamily="34" charset="0"/>
              </a:rPr>
              <a:t>A s</a:t>
            </a:r>
            <a:r>
              <a:rPr lang="en-GB" sz="2400" b="0" i="0" u="none" strike="noStrike" dirty="0">
                <a:solidFill>
                  <a:srgbClr val="000000"/>
                </a:solidFill>
                <a:effectLst/>
                <a:latin typeface="Arial" panose="020B0604020202020204" pitchFamily="34" charset="0"/>
                <a:cs typeface="Arial" panose="020B0604020202020204" pitchFamily="34" charset="0"/>
              </a:rPr>
              <a:t>toryboard </a:t>
            </a:r>
            <a:r>
              <a:rPr lang="en-GB" sz="2400" dirty="0">
                <a:solidFill>
                  <a:srgbClr val="000000"/>
                </a:solidFill>
                <a:latin typeface="Arial" panose="020B0604020202020204" pitchFamily="34" charset="0"/>
                <a:cs typeface="Arial" panose="020B0604020202020204" pitchFamily="34" charset="0"/>
              </a:rPr>
              <a:t>for a presentation </a:t>
            </a:r>
            <a:r>
              <a:rPr lang="en-GB" sz="2400" b="0" i="0" u="none" strike="noStrike" dirty="0">
                <a:solidFill>
                  <a:srgbClr val="000000"/>
                </a:solidFill>
                <a:effectLst/>
                <a:latin typeface="Arial" panose="020B0604020202020204" pitchFamily="34" charset="0"/>
                <a:cs typeface="Arial" panose="020B0604020202020204" pitchFamily="34" charset="0"/>
              </a:rPr>
              <a:t>should include:</a:t>
            </a:r>
          </a:p>
          <a:p>
            <a:pPr lvl="1">
              <a:lnSpc>
                <a:spcPct val="100000"/>
              </a:lnSpc>
            </a:pPr>
            <a:r>
              <a:rPr lang="en-GB" b="0" i="0" u="none" strike="noStrike" dirty="0">
                <a:solidFill>
                  <a:srgbClr val="000000"/>
                </a:solidFill>
                <a:effectLst/>
                <a:latin typeface="Arial" panose="020B0604020202020204" pitchFamily="34" charset="0"/>
                <a:cs typeface="Arial" panose="020B0604020202020204" pitchFamily="34" charset="0"/>
              </a:rPr>
              <a:t>a sketch (what they see – visual)</a:t>
            </a:r>
          </a:p>
          <a:p>
            <a:pPr lvl="1">
              <a:lnSpc>
                <a:spcPct val="100000"/>
              </a:lnSpc>
            </a:pPr>
            <a:r>
              <a:rPr lang="en-GB" b="0" i="0" u="none" strike="noStrike" dirty="0">
                <a:solidFill>
                  <a:srgbClr val="000000"/>
                </a:solidFill>
                <a:effectLst/>
                <a:latin typeface="Arial" panose="020B0604020202020204" pitchFamily="34" charset="0"/>
                <a:cs typeface="Arial" panose="020B0604020202020204" pitchFamily="34" charset="0"/>
              </a:rPr>
              <a:t>a key message (what they hear)</a:t>
            </a:r>
          </a:p>
          <a:p>
            <a:pPr lvl="1">
              <a:lnSpc>
                <a:spcPct val="100000"/>
              </a:lnSpc>
            </a:pPr>
            <a:r>
              <a:rPr lang="en-GB" b="0" i="0" u="none" strike="noStrike" dirty="0">
                <a:solidFill>
                  <a:srgbClr val="000000"/>
                </a:solidFill>
                <a:effectLst/>
                <a:latin typeface="Arial" panose="020B0604020202020204" pitchFamily="34" charset="0"/>
                <a:cs typeface="Arial" panose="020B0604020202020204" pitchFamily="34" charset="0"/>
              </a:rPr>
              <a:t>an audience feeling (how they feel).</a:t>
            </a:r>
          </a:p>
          <a:p>
            <a:endParaRPr lang="en-GB" dirty="0"/>
          </a:p>
        </p:txBody>
      </p:sp>
      <p:sp>
        <p:nvSpPr>
          <p:cNvPr id="5" name="Footer Placeholder 4">
            <a:extLst>
              <a:ext uri="{FF2B5EF4-FFF2-40B4-BE49-F238E27FC236}">
                <a16:creationId xmlns:a16="http://schemas.microsoft.com/office/drawing/2014/main" id="{F872E5E6-236D-233E-0613-4B82B193EAE2}"/>
              </a:ext>
            </a:extLst>
          </p:cNvPr>
          <p:cNvSpPr>
            <a:spLocks noGrp="1"/>
          </p:cNvSpPr>
          <p:nvPr>
            <p:ph type="ftr" sz="quarter" idx="10"/>
          </p:nvPr>
        </p:nvSpPr>
        <p:spPr/>
        <p:txBody>
          <a:bodyPr/>
          <a:lstStyle/>
          <a:p>
            <a:r>
              <a:rPr lang="en-GB" dirty="0"/>
              <a:t>Education &amp; Training Foundation</a:t>
            </a:r>
          </a:p>
        </p:txBody>
      </p:sp>
      <p:graphicFrame>
        <p:nvGraphicFramePr>
          <p:cNvPr id="6" name="Table 4" descr="A potential layout for a storyboard for effective delivery of a presentation to an audience, the layout includes a visual, key message and the feelings expected for the audience per slide.">
            <a:extLst>
              <a:ext uri="{FF2B5EF4-FFF2-40B4-BE49-F238E27FC236}">
                <a16:creationId xmlns:a16="http://schemas.microsoft.com/office/drawing/2014/main" id="{4BD81909-865C-0A7A-9E34-8BB2AC136494}"/>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03239421"/>
              </p:ext>
            </p:extLst>
          </p:nvPr>
        </p:nvGraphicFramePr>
        <p:xfrm>
          <a:off x="278160" y="2571750"/>
          <a:ext cx="8587680" cy="1867246"/>
        </p:xfrm>
        <a:graphic>
          <a:graphicData uri="http://schemas.openxmlformats.org/drawingml/2006/table">
            <a:tbl>
              <a:tblPr firstRow="1" bandRow="1">
                <a:tableStyleId>{5C22544A-7EE6-4342-B048-85BDC9FD1C3A}</a:tableStyleId>
              </a:tblPr>
              <a:tblGrid>
                <a:gridCol w="2146920">
                  <a:extLst>
                    <a:ext uri="{9D8B030D-6E8A-4147-A177-3AD203B41FA5}">
                      <a16:colId xmlns:a16="http://schemas.microsoft.com/office/drawing/2014/main" val="445497305"/>
                    </a:ext>
                  </a:extLst>
                </a:gridCol>
                <a:gridCol w="2146920">
                  <a:extLst>
                    <a:ext uri="{9D8B030D-6E8A-4147-A177-3AD203B41FA5}">
                      <a16:colId xmlns:a16="http://schemas.microsoft.com/office/drawing/2014/main" val="562754251"/>
                    </a:ext>
                  </a:extLst>
                </a:gridCol>
                <a:gridCol w="2146920">
                  <a:extLst>
                    <a:ext uri="{9D8B030D-6E8A-4147-A177-3AD203B41FA5}">
                      <a16:colId xmlns:a16="http://schemas.microsoft.com/office/drawing/2014/main" val="521644564"/>
                    </a:ext>
                  </a:extLst>
                </a:gridCol>
                <a:gridCol w="2146920">
                  <a:extLst>
                    <a:ext uri="{9D8B030D-6E8A-4147-A177-3AD203B41FA5}">
                      <a16:colId xmlns:a16="http://schemas.microsoft.com/office/drawing/2014/main" val="2219211757"/>
                    </a:ext>
                  </a:extLst>
                </a:gridCol>
              </a:tblGrid>
              <a:tr h="313558">
                <a:tc>
                  <a:txBody>
                    <a:bodyPr/>
                    <a:lstStyle/>
                    <a:p>
                      <a:r>
                        <a:rPr lang="en-GB" sz="2400" i="0" dirty="0">
                          <a:solidFill>
                            <a:schemeClr val="tx1"/>
                          </a:solidFill>
                          <a:latin typeface="+mn-lt"/>
                          <a:cs typeface="Arial" panose="020B0604020202020204" pitchFamily="34" charset="0"/>
                        </a:rPr>
                        <a:t>Slide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i="0" dirty="0">
                          <a:solidFill>
                            <a:schemeClr val="tx1"/>
                          </a:solidFill>
                          <a:latin typeface="+mn-lt"/>
                          <a:cs typeface="Arial" panose="020B0604020202020204" pitchFamily="34" charset="0"/>
                        </a:rPr>
                        <a:t>Slide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i="0" dirty="0">
                          <a:solidFill>
                            <a:schemeClr val="tx1"/>
                          </a:solidFill>
                          <a:latin typeface="+mn-lt"/>
                          <a:cs typeface="Arial" panose="020B0604020202020204" pitchFamily="34" charset="0"/>
                        </a:rPr>
                        <a:t>Slide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i="0" dirty="0">
                          <a:solidFill>
                            <a:schemeClr val="tx1"/>
                          </a:solidFill>
                          <a:latin typeface="+mn-lt"/>
                          <a:cs typeface="Arial" panose="020B0604020202020204" pitchFamily="34" charset="0"/>
                        </a:rPr>
                        <a:t>Slide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4158104"/>
                  </a:ext>
                </a:extLst>
              </a:tr>
              <a:tr h="495646">
                <a:tc>
                  <a:txBody>
                    <a:bodyPr/>
                    <a:lstStyle/>
                    <a:p>
                      <a:r>
                        <a:rPr lang="en-GB" sz="2400" i="0" dirty="0">
                          <a:latin typeface="+mn-lt"/>
                        </a:rPr>
                        <a:t>Visual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i="0" dirty="0">
                          <a:latin typeface="+mn-lt"/>
                        </a:rPr>
                        <a:t>Visual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i="0" dirty="0">
                          <a:latin typeface="+mn-lt"/>
                        </a:rPr>
                        <a:t>Visual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i="0" dirty="0">
                          <a:latin typeface="+mn-lt"/>
                        </a:rPr>
                        <a:t>Visual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140559"/>
                  </a:ext>
                </a:extLst>
              </a:tr>
              <a:tr h="250847">
                <a:tc>
                  <a:txBody>
                    <a:bodyPr/>
                    <a:lstStyle/>
                    <a:p>
                      <a:r>
                        <a:rPr lang="en-GB" sz="2400" i="0" dirty="0">
                          <a:latin typeface="+mn-lt"/>
                        </a:rPr>
                        <a:t>Key message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i="0" dirty="0">
                          <a:latin typeface="+mn-lt"/>
                        </a:rPr>
                        <a:t>Key message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i="0" dirty="0">
                          <a:latin typeface="+mn-lt"/>
                        </a:rPr>
                        <a:t>Key message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i="0" dirty="0">
                          <a:latin typeface="+mn-lt"/>
                        </a:rPr>
                        <a:t>Key message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8283767"/>
                  </a:ext>
                </a:extLst>
              </a:tr>
              <a:tr h="250847">
                <a:tc>
                  <a:txBody>
                    <a:bodyPr/>
                    <a:lstStyle/>
                    <a:p>
                      <a:r>
                        <a:rPr lang="en-GB" sz="2400" i="0" dirty="0">
                          <a:latin typeface="+mn-lt"/>
                        </a:rPr>
                        <a:t>Feeling(s)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i="0" dirty="0">
                          <a:latin typeface="+mn-lt"/>
                        </a:rPr>
                        <a:t>Feeling(s)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i="0" dirty="0">
                          <a:latin typeface="+mn-lt"/>
                        </a:rPr>
                        <a:t>Feeling(s)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i="0" dirty="0">
                          <a:latin typeface="+mn-lt"/>
                        </a:rPr>
                        <a:t>Feeling(s)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780645"/>
                  </a:ext>
                </a:extLst>
              </a:tr>
            </a:tbl>
          </a:graphicData>
        </a:graphic>
      </p:graphicFrame>
    </p:spTree>
    <p:extLst>
      <p:ext uri="{BB962C8B-B14F-4D97-AF65-F5344CB8AC3E}">
        <p14:creationId xmlns:p14="http://schemas.microsoft.com/office/powerpoint/2010/main" val="22184510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C22005-D250-8C78-7F44-4A4AD5D4F895}"/>
              </a:ext>
            </a:extLst>
          </p:cNvPr>
          <p:cNvSpPr>
            <a:spLocks noGrp="1"/>
          </p:cNvSpPr>
          <p:nvPr>
            <p:ph type="sldNum" sz="quarter" idx="11"/>
          </p:nvPr>
        </p:nvSpPr>
        <p:spPr/>
        <p:txBody>
          <a:bodyPr/>
          <a:lstStyle/>
          <a:p>
            <a:fld id="{DA2C159E-F13C-4A85-9A41-E7669D3E0D70}" type="slidenum">
              <a:rPr lang="en-GB" smtClean="0"/>
              <a:pPr/>
              <a:t>113</a:t>
            </a:fld>
            <a:endParaRPr lang="en-GB" dirty="0"/>
          </a:p>
        </p:txBody>
      </p:sp>
      <p:sp>
        <p:nvSpPr>
          <p:cNvPr id="3" name="Title 2">
            <a:extLst>
              <a:ext uri="{FF2B5EF4-FFF2-40B4-BE49-F238E27FC236}">
                <a16:creationId xmlns:a16="http://schemas.microsoft.com/office/drawing/2014/main" id="{BD1F17DC-A00C-CAD4-F634-D605B9AFBAA0}"/>
              </a:ext>
            </a:extLst>
          </p:cNvPr>
          <p:cNvSpPr>
            <a:spLocks noGrp="1"/>
          </p:cNvSpPr>
          <p:nvPr>
            <p:ph type="title"/>
          </p:nvPr>
        </p:nvSpPr>
        <p:spPr/>
        <p:txBody>
          <a:bodyPr/>
          <a:lstStyle/>
          <a:p>
            <a:r>
              <a:rPr lang="en-GB" dirty="0"/>
              <a:t>Benefits of a storyboard</a:t>
            </a:r>
          </a:p>
        </p:txBody>
      </p:sp>
      <p:sp>
        <p:nvSpPr>
          <p:cNvPr id="4" name="Text Placeholder 3">
            <a:extLst>
              <a:ext uri="{FF2B5EF4-FFF2-40B4-BE49-F238E27FC236}">
                <a16:creationId xmlns:a16="http://schemas.microsoft.com/office/drawing/2014/main" id="{251DEAF7-C5C1-3D5F-7D46-034A5F25AD01}"/>
              </a:ext>
            </a:extLst>
          </p:cNvPr>
          <p:cNvSpPr>
            <a:spLocks noGrp="1"/>
          </p:cNvSpPr>
          <p:nvPr>
            <p:ph type="body" sz="quarter" idx="12"/>
          </p:nvPr>
        </p:nvSpPr>
        <p:spPr/>
        <p:txBody>
          <a:bodyPr/>
          <a:lstStyle/>
          <a:p>
            <a:pPr lvl="1">
              <a:lnSpc>
                <a:spcPct val="100000"/>
              </a:lnSpc>
            </a:pPr>
            <a:r>
              <a:rPr lang="en-GB" sz="2400" dirty="0">
                <a:latin typeface="Arial" panose="020B0604020202020204" pitchFamily="34" charset="0"/>
                <a:cs typeface="Arial" panose="020B0604020202020204" pitchFamily="34" charset="0"/>
              </a:rPr>
              <a:t>Organises your ideas clearly so the story flows naturally</a:t>
            </a:r>
          </a:p>
          <a:p>
            <a:pPr lvl="1">
              <a:lnSpc>
                <a:spcPct val="100000"/>
              </a:lnSpc>
            </a:pPr>
            <a:r>
              <a:rPr lang="en-GB" sz="2400" dirty="0">
                <a:latin typeface="Arial" panose="020B0604020202020204" pitchFamily="34" charset="0"/>
                <a:cs typeface="Arial" panose="020B0604020202020204" pitchFamily="34" charset="0"/>
              </a:rPr>
              <a:t>Focuses on how the audience feels at every stage</a:t>
            </a:r>
          </a:p>
          <a:p>
            <a:pPr lvl="1">
              <a:lnSpc>
                <a:spcPct val="100000"/>
              </a:lnSpc>
            </a:pPr>
            <a:r>
              <a:rPr lang="en-GB" sz="2400" dirty="0">
                <a:latin typeface="Arial" panose="020B0604020202020204" pitchFamily="34" charset="0"/>
                <a:cs typeface="Arial" panose="020B0604020202020204" pitchFamily="34" charset="0"/>
              </a:rPr>
              <a:t>Saves time by spotting problems early and boosting creativity</a:t>
            </a:r>
          </a:p>
          <a:p>
            <a:endParaRPr lang="en-GB" dirty="0"/>
          </a:p>
        </p:txBody>
      </p:sp>
      <p:sp>
        <p:nvSpPr>
          <p:cNvPr id="5" name="Footer Placeholder 4">
            <a:extLst>
              <a:ext uri="{FF2B5EF4-FFF2-40B4-BE49-F238E27FC236}">
                <a16:creationId xmlns:a16="http://schemas.microsoft.com/office/drawing/2014/main" id="{C05245DD-25DC-95CC-166F-3CAED670D3DC}"/>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8871633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4DC72A-B1BE-1C7A-1DF0-AB2B065F00E1}"/>
              </a:ext>
            </a:extLst>
          </p:cNvPr>
          <p:cNvSpPr>
            <a:spLocks noGrp="1"/>
          </p:cNvSpPr>
          <p:nvPr>
            <p:ph type="sldNum" sz="quarter" idx="11"/>
          </p:nvPr>
        </p:nvSpPr>
        <p:spPr/>
        <p:txBody>
          <a:bodyPr/>
          <a:lstStyle/>
          <a:p>
            <a:fld id="{DA2C159E-F13C-4A85-9A41-E7669D3E0D70}" type="slidenum">
              <a:rPr lang="en-GB" smtClean="0"/>
              <a:pPr/>
              <a:t>114</a:t>
            </a:fld>
            <a:endParaRPr lang="en-GB" dirty="0"/>
          </a:p>
        </p:txBody>
      </p:sp>
      <p:sp>
        <p:nvSpPr>
          <p:cNvPr id="3" name="Title 2">
            <a:extLst>
              <a:ext uri="{FF2B5EF4-FFF2-40B4-BE49-F238E27FC236}">
                <a16:creationId xmlns:a16="http://schemas.microsoft.com/office/drawing/2014/main" id="{5E9724B5-814B-380A-B790-10F3474FF445}"/>
              </a:ext>
            </a:extLst>
          </p:cNvPr>
          <p:cNvSpPr>
            <a:spLocks noGrp="1"/>
          </p:cNvSpPr>
          <p:nvPr>
            <p:ph type="title"/>
          </p:nvPr>
        </p:nvSpPr>
        <p:spPr/>
        <p:txBody>
          <a:bodyPr/>
          <a:lstStyle/>
          <a:p>
            <a:r>
              <a:rPr lang="en-GB" dirty="0"/>
              <a:t>Bakery design brief</a:t>
            </a:r>
          </a:p>
        </p:txBody>
      </p:sp>
      <p:sp>
        <p:nvSpPr>
          <p:cNvPr id="4" name="Text Placeholder 3">
            <a:extLst>
              <a:ext uri="{FF2B5EF4-FFF2-40B4-BE49-F238E27FC236}">
                <a16:creationId xmlns:a16="http://schemas.microsoft.com/office/drawing/2014/main" id="{F206FD10-7C5B-07C3-8517-CF085301C7C8}"/>
              </a:ext>
            </a:extLst>
          </p:cNvPr>
          <p:cNvSpPr>
            <a:spLocks noGrp="1"/>
          </p:cNvSpPr>
          <p:nvPr>
            <p:ph type="body" sz="quarter" idx="12"/>
          </p:nvPr>
        </p:nvSpPr>
        <p:spPr>
          <a:xfrm>
            <a:off x="232950" y="949325"/>
            <a:ext cx="8631840" cy="3601574"/>
          </a:xfrm>
        </p:spPr>
        <p:txBody>
          <a:bodyPr/>
          <a:lstStyle/>
          <a:p>
            <a:r>
              <a:rPr lang="en-GB" sz="2400" b="1" i="0" u="none" strike="noStrike" dirty="0">
                <a:solidFill>
                  <a:srgbClr val="000000"/>
                </a:solidFill>
                <a:effectLst/>
                <a:latin typeface="Arial" panose="020B0604020202020204" pitchFamily="34" charset="0"/>
                <a:cs typeface="Arial" panose="020B0604020202020204" pitchFamily="34" charset="0"/>
              </a:rPr>
              <a:t>Brief:</a:t>
            </a:r>
            <a:r>
              <a:rPr lang="en-GB" b="1" dirty="0">
                <a:solidFill>
                  <a:srgbClr val="000000"/>
                </a:solidFill>
                <a:latin typeface="Arial" panose="020B0604020202020204" pitchFamily="34" charset="0"/>
                <a:cs typeface="Arial" panose="020B0604020202020204" pitchFamily="34" charset="0"/>
              </a:rPr>
              <a:t> </a:t>
            </a:r>
            <a:r>
              <a:rPr lang="en-GB" sz="2400" i="0" u="none" strike="noStrike" dirty="0">
                <a:solidFill>
                  <a:srgbClr val="000000"/>
                </a:solidFill>
                <a:effectLst/>
                <a:latin typeface="Arial" panose="020B0604020202020204" pitchFamily="34" charset="0"/>
                <a:cs typeface="Arial" panose="020B0604020202020204" pitchFamily="34" charset="0"/>
              </a:rPr>
              <a:t>Design a cosy, functional bakery building for a forest escape resort.</a:t>
            </a:r>
            <a:endParaRPr lang="en-GB" i="0" u="none" strike="noStrike" dirty="0">
              <a:solidFill>
                <a:srgbClr val="000000"/>
              </a:solidFill>
              <a:effectLst/>
              <a:latin typeface="Arial" panose="020B0604020202020204" pitchFamily="34" charset="0"/>
              <a:cs typeface="Arial" panose="020B0604020202020204" pitchFamily="34" charset="0"/>
            </a:endParaRPr>
          </a:p>
          <a:p>
            <a:r>
              <a:rPr lang="en-GB" sz="2400" b="1" i="0" u="none" strike="noStrike" dirty="0">
                <a:solidFill>
                  <a:srgbClr val="000000"/>
                </a:solidFill>
                <a:effectLst/>
                <a:latin typeface="Arial" panose="020B0604020202020204" pitchFamily="34" charset="0"/>
                <a:cs typeface="Arial" panose="020B0604020202020204" pitchFamily="34" charset="0"/>
              </a:rPr>
              <a:t>Audience:</a:t>
            </a:r>
            <a:r>
              <a:rPr lang="en-GB" b="1" dirty="0">
                <a:solidFill>
                  <a:srgbClr val="000000"/>
                </a:solidFill>
                <a:latin typeface="Arial" panose="020B0604020202020204" pitchFamily="34" charset="0"/>
                <a:cs typeface="Arial" panose="020B0604020202020204" pitchFamily="34" charset="0"/>
              </a:rPr>
              <a:t> </a:t>
            </a:r>
            <a:r>
              <a:rPr lang="en-GB" sz="2400" i="0" u="none" strike="noStrike" dirty="0">
                <a:solidFill>
                  <a:srgbClr val="000000"/>
                </a:solidFill>
                <a:effectLst/>
                <a:latin typeface="Arial" panose="020B0604020202020204" pitchFamily="34" charset="0"/>
                <a:cs typeface="Arial" panose="020B0604020202020204" pitchFamily="34" charset="0"/>
              </a:rPr>
              <a:t>The baker who may rent and run the new bakery.</a:t>
            </a:r>
          </a:p>
          <a:p>
            <a:pPr algn="l"/>
            <a:endParaRPr lang="en-GB" sz="2400" i="0" u="none" strike="noStrike" dirty="0">
              <a:solidFill>
                <a:srgbClr val="000000"/>
              </a:solidFill>
              <a:effectLst/>
              <a:latin typeface="Arial" panose="020B0604020202020204" pitchFamily="34" charset="0"/>
              <a:cs typeface="Arial" panose="020B0604020202020204" pitchFamily="34" charset="0"/>
            </a:endParaRPr>
          </a:p>
          <a:p>
            <a:pPr algn="l"/>
            <a:r>
              <a:rPr lang="en-GB" sz="2400" i="0" u="none" strike="noStrike" dirty="0">
                <a:solidFill>
                  <a:srgbClr val="000000"/>
                </a:solidFill>
                <a:effectLst/>
                <a:latin typeface="Arial" panose="020B0604020202020204" pitchFamily="34" charset="0"/>
                <a:cs typeface="Arial" panose="020B0604020202020204" pitchFamily="34" charset="0"/>
              </a:rPr>
              <a:t>What the baker cares about:</a:t>
            </a:r>
          </a:p>
          <a:p>
            <a:pPr lvl="1">
              <a:lnSpc>
                <a:spcPct val="100000"/>
              </a:lnSpc>
            </a:pPr>
            <a:r>
              <a:rPr lang="en-GB" i="0" u="none" strike="noStrike" dirty="0">
                <a:solidFill>
                  <a:srgbClr val="000000"/>
                </a:solidFill>
                <a:effectLst/>
                <a:latin typeface="Arial" panose="020B0604020202020204" pitchFamily="34" charset="0"/>
                <a:cs typeface="Arial" panose="020B0604020202020204" pitchFamily="34" charset="0"/>
              </a:rPr>
              <a:t>practical kitchen space</a:t>
            </a:r>
          </a:p>
          <a:p>
            <a:pPr lvl="1">
              <a:lnSpc>
                <a:spcPct val="100000"/>
              </a:lnSpc>
            </a:pPr>
            <a:r>
              <a:rPr lang="en-GB" i="0" u="none" strike="noStrike" dirty="0">
                <a:solidFill>
                  <a:srgbClr val="000000"/>
                </a:solidFill>
                <a:effectLst/>
                <a:latin typeface="Arial" panose="020B0604020202020204" pitchFamily="34" charset="0"/>
                <a:cs typeface="Arial" panose="020B0604020202020204" pitchFamily="34" charset="0"/>
              </a:rPr>
              <a:t>cosy and welcoming environment</a:t>
            </a:r>
          </a:p>
          <a:p>
            <a:pPr lvl="1">
              <a:lnSpc>
                <a:spcPct val="100000"/>
              </a:lnSpc>
            </a:pPr>
            <a:r>
              <a:rPr lang="en-GB" i="0" u="none" strike="noStrike" dirty="0">
                <a:solidFill>
                  <a:srgbClr val="000000"/>
                </a:solidFill>
                <a:effectLst/>
                <a:latin typeface="Arial" panose="020B0604020202020204" pitchFamily="34" charset="0"/>
                <a:cs typeface="Arial" panose="020B0604020202020204" pitchFamily="34" charset="0"/>
              </a:rPr>
              <a:t>easy customer flow</a:t>
            </a:r>
          </a:p>
          <a:p>
            <a:pPr lvl="1">
              <a:lnSpc>
                <a:spcPct val="100000"/>
              </a:lnSpc>
            </a:pPr>
            <a:r>
              <a:rPr lang="en-GB" i="0" u="none" strike="noStrike" dirty="0">
                <a:solidFill>
                  <a:srgbClr val="000000"/>
                </a:solidFill>
                <a:effectLst/>
                <a:latin typeface="Arial" panose="020B0604020202020204" pitchFamily="34" charset="0"/>
                <a:cs typeface="Arial" panose="020B0604020202020204" pitchFamily="34" charset="0"/>
              </a:rPr>
              <a:t>maintenance simplicity.</a:t>
            </a:r>
            <a:endParaRPr lang="en-GB" dirty="0"/>
          </a:p>
        </p:txBody>
      </p:sp>
      <p:sp>
        <p:nvSpPr>
          <p:cNvPr id="5" name="Footer Placeholder 4">
            <a:extLst>
              <a:ext uri="{FF2B5EF4-FFF2-40B4-BE49-F238E27FC236}">
                <a16:creationId xmlns:a16="http://schemas.microsoft.com/office/drawing/2014/main" id="{7500A1A9-5F98-D971-4CD7-73FC3C6F58A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8016193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7582C2-B2F1-7EE1-A33D-629CDCD6F01C}"/>
              </a:ext>
            </a:extLst>
          </p:cNvPr>
          <p:cNvSpPr>
            <a:spLocks noGrp="1"/>
          </p:cNvSpPr>
          <p:nvPr>
            <p:ph type="sldNum" sz="quarter" idx="11"/>
          </p:nvPr>
        </p:nvSpPr>
        <p:spPr/>
        <p:txBody>
          <a:bodyPr/>
          <a:lstStyle/>
          <a:p>
            <a:fld id="{DA2C159E-F13C-4A85-9A41-E7669D3E0D70}" type="slidenum">
              <a:rPr lang="en-GB" smtClean="0"/>
              <a:pPr/>
              <a:t>115</a:t>
            </a:fld>
            <a:endParaRPr lang="en-GB" dirty="0"/>
          </a:p>
        </p:txBody>
      </p:sp>
      <p:sp>
        <p:nvSpPr>
          <p:cNvPr id="3" name="Title 2">
            <a:extLst>
              <a:ext uri="{FF2B5EF4-FFF2-40B4-BE49-F238E27FC236}">
                <a16:creationId xmlns:a16="http://schemas.microsoft.com/office/drawing/2014/main" id="{72065726-5A58-138C-A9E3-39E8028CE61A}"/>
              </a:ext>
            </a:extLst>
          </p:cNvPr>
          <p:cNvSpPr>
            <a:spLocks noGrp="1"/>
          </p:cNvSpPr>
          <p:nvPr>
            <p:ph type="title"/>
          </p:nvPr>
        </p:nvSpPr>
        <p:spPr/>
        <p:txBody>
          <a:bodyPr/>
          <a:lstStyle/>
          <a:p>
            <a:r>
              <a:rPr lang="en-GB" dirty="0"/>
              <a:t>Bakery design task</a:t>
            </a:r>
          </a:p>
        </p:txBody>
      </p:sp>
      <p:sp>
        <p:nvSpPr>
          <p:cNvPr id="4" name="Text Placeholder 3">
            <a:extLst>
              <a:ext uri="{FF2B5EF4-FFF2-40B4-BE49-F238E27FC236}">
                <a16:creationId xmlns:a16="http://schemas.microsoft.com/office/drawing/2014/main" id="{9F73EE85-224A-C893-50D3-305DE1E360F3}"/>
              </a:ext>
            </a:extLst>
          </p:cNvPr>
          <p:cNvSpPr>
            <a:spLocks noGrp="1"/>
          </p:cNvSpPr>
          <p:nvPr>
            <p:ph type="body" sz="quarter" idx="12"/>
          </p:nvPr>
        </p:nvSpPr>
        <p:spPr/>
        <p:txBody>
          <a:bodyPr/>
          <a:lstStyle/>
          <a:p>
            <a:pPr marL="0" indent="0" algn="l">
              <a:buNone/>
            </a:pPr>
            <a:r>
              <a:rPr lang="en-GB" sz="2400" i="0" u="none" strike="noStrike" dirty="0">
                <a:solidFill>
                  <a:srgbClr val="000000"/>
                </a:solidFill>
                <a:effectLst/>
                <a:latin typeface="Arial" panose="020B0604020202020204" pitchFamily="34" charset="0"/>
                <a:cs typeface="Arial" panose="020B0604020202020204" pitchFamily="34" charset="0"/>
              </a:rPr>
              <a:t>Plan your audience journey:</a:t>
            </a:r>
          </a:p>
          <a:p>
            <a:pPr lvl="1">
              <a:lnSpc>
                <a:spcPct val="100000"/>
              </a:lnSpc>
            </a:pPr>
            <a:r>
              <a:rPr lang="en-GB" sz="2400" i="0" u="none" strike="noStrike" dirty="0">
                <a:solidFill>
                  <a:srgbClr val="000000"/>
                </a:solidFill>
                <a:effectLst/>
                <a:latin typeface="Arial" panose="020B0604020202020204" pitchFamily="34" charset="0"/>
                <a:cs typeface="Arial" panose="020B0604020202020204" pitchFamily="34" charset="0"/>
              </a:rPr>
              <a:t>hook</a:t>
            </a:r>
            <a:endParaRPr lang="en-GB" dirty="0">
              <a:solidFill>
                <a:srgbClr val="000000"/>
              </a:solidFill>
              <a:latin typeface="Arial" panose="020B0604020202020204" pitchFamily="34" charset="0"/>
              <a:cs typeface="Arial" panose="020B0604020202020204" pitchFamily="34" charset="0"/>
            </a:endParaRPr>
          </a:p>
          <a:p>
            <a:pPr lvl="1">
              <a:lnSpc>
                <a:spcPct val="100000"/>
              </a:lnSpc>
            </a:pPr>
            <a:r>
              <a:rPr lang="en-GB" sz="2400" i="0" u="none" strike="noStrike" dirty="0">
                <a:solidFill>
                  <a:srgbClr val="000000"/>
                </a:solidFill>
                <a:effectLst/>
                <a:latin typeface="Arial" panose="020B0604020202020204" pitchFamily="34" charset="0"/>
                <a:cs typeface="Arial" panose="020B0604020202020204" pitchFamily="34" charset="0"/>
              </a:rPr>
              <a:t>engagement</a:t>
            </a:r>
            <a:endParaRPr lang="en-GB" dirty="0">
              <a:solidFill>
                <a:srgbClr val="000000"/>
              </a:solidFill>
              <a:latin typeface="Arial" panose="020B0604020202020204" pitchFamily="34" charset="0"/>
              <a:cs typeface="Arial" panose="020B0604020202020204" pitchFamily="34" charset="0"/>
            </a:endParaRPr>
          </a:p>
          <a:p>
            <a:pPr lvl="1">
              <a:lnSpc>
                <a:spcPct val="100000"/>
              </a:lnSpc>
            </a:pPr>
            <a:r>
              <a:rPr lang="en-GB" sz="2400" i="0" u="none" strike="noStrike" dirty="0">
                <a:solidFill>
                  <a:srgbClr val="000000"/>
                </a:solidFill>
                <a:effectLst/>
                <a:latin typeface="Arial" panose="020B0604020202020204" pitchFamily="34" charset="0"/>
                <a:cs typeface="Arial" panose="020B0604020202020204" pitchFamily="34" charset="0"/>
              </a:rPr>
              <a:t>climax</a:t>
            </a:r>
            <a:endParaRPr lang="en-GB" dirty="0">
              <a:solidFill>
                <a:srgbClr val="000000"/>
              </a:solidFill>
              <a:latin typeface="Arial" panose="020B0604020202020204" pitchFamily="34" charset="0"/>
              <a:cs typeface="Arial" panose="020B0604020202020204" pitchFamily="34" charset="0"/>
            </a:endParaRPr>
          </a:p>
          <a:p>
            <a:pPr lvl="1">
              <a:lnSpc>
                <a:spcPct val="100000"/>
              </a:lnSpc>
            </a:pPr>
            <a:r>
              <a:rPr lang="en-GB" sz="2400" i="0" u="none" strike="noStrike" dirty="0">
                <a:solidFill>
                  <a:srgbClr val="000000"/>
                </a:solidFill>
                <a:effectLst/>
                <a:latin typeface="Arial" panose="020B0604020202020204" pitchFamily="34" charset="0"/>
                <a:cs typeface="Arial" panose="020B0604020202020204" pitchFamily="34" charset="0"/>
              </a:rPr>
              <a:t>resolution.</a:t>
            </a:r>
            <a:endParaRPr lang="en-GB" sz="2400" dirty="0">
              <a:solidFill>
                <a:srgbClr val="000000"/>
              </a:solidFill>
              <a:latin typeface="Arial" panose="020B0604020202020204" pitchFamily="34" charset="0"/>
              <a:cs typeface="Arial" panose="020B0604020202020204" pitchFamily="34" charset="0"/>
            </a:endParaRPr>
          </a:p>
          <a:p>
            <a:pPr marL="0" indent="0" algn="l">
              <a:buNone/>
            </a:pPr>
            <a:endParaRPr lang="en-GB" sz="2400" b="0" i="0" u="none" strike="noStrike" dirty="0">
              <a:solidFill>
                <a:srgbClr val="000000"/>
              </a:solidFill>
              <a:effectLst/>
              <a:latin typeface="Arial" panose="020B0604020202020204" pitchFamily="34" charset="0"/>
              <a:cs typeface="Arial" panose="020B0604020202020204" pitchFamily="34" charset="0"/>
            </a:endParaRPr>
          </a:p>
          <a:p>
            <a:pPr marL="0" indent="0" algn="l">
              <a:buNone/>
            </a:pPr>
            <a:r>
              <a:rPr lang="en-GB" sz="2400" b="0" i="0" u="none" strike="noStrike" dirty="0">
                <a:solidFill>
                  <a:srgbClr val="000000"/>
                </a:solidFill>
                <a:effectLst/>
                <a:latin typeface="Arial" panose="020B0604020202020204" pitchFamily="34" charset="0"/>
                <a:cs typeface="Arial" panose="020B0604020202020204" pitchFamily="34" charset="0"/>
              </a:rPr>
              <a:t>Use the storyboarding method.</a:t>
            </a:r>
          </a:p>
          <a:p>
            <a:endParaRPr lang="en-GB" dirty="0"/>
          </a:p>
        </p:txBody>
      </p:sp>
      <p:sp>
        <p:nvSpPr>
          <p:cNvPr id="5" name="Footer Placeholder 4">
            <a:extLst>
              <a:ext uri="{FF2B5EF4-FFF2-40B4-BE49-F238E27FC236}">
                <a16:creationId xmlns:a16="http://schemas.microsoft.com/office/drawing/2014/main" id="{ED5F49B9-1222-4336-0669-607246BAA04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1834281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AE10BC-D850-6636-BCA3-F632BA4F3CAD}"/>
              </a:ext>
            </a:extLst>
          </p:cNvPr>
          <p:cNvSpPr>
            <a:spLocks noGrp="1"/>
          </p:cNvSpPr>
          <p:nvPr>
            <p:ph type="sldNum" sz="quarter" idx="11"/>
          </p:nvPr>
        </p:nvSpPr>
        <p:spPr/>
        <p:txBody>
          <a:bodyPr/>
          <a:lstStyle/>
          <a:p>
            <a:fld id="{DA2C159E-F13C-4A85-9A41-E7669D3E0D70}" type="slidenum">
              <a:rPr lang="en-GB" smtClean="0"/>
              <a:pPr/>
              <a:t>116</a:t>
            </a:fld>
            <a:endParaRPr lang="en-GB" dirty="0"/>
          </a:p>
        </p:txBody>
      </p:sp>
      <p:sp>
        <p:nvSpPr>
          <p:cNvPr id="3" name="Title 2">
            <a:extLst>
              <a:ext uri="{FF2B5EF4-FFF2-40B4-BE49-F238E27FC236}">
                <a16:creationId xmlns:a16="http://schemas.microsoft.com/office/drawing/2014/main" id="{0EAD924B-5732-0EE8-F4BA-825B7E032383}"/>
              </a:ext>
            </a:extLst>
          </p:cNvPr>
          <p:cNvSpPr>
            <a:spLocks noGrp="1"/>
          </p:cNvSpPr>
          <p:nvPr>
            <p:ph type="title"/>
          </p:nvPr>
        </p:nvSpPr>
        <p:spPr/>
        <p:txBody>
          <a:bodyPr/>
          <a:lstStyle/>
          <a:p>
            <a:r>
              <a:rPr lang="en-GB" dirty="0"/>
              <a:t>Self-review: ask yourself</a:t>
            </a:r>
          </a:p>
        </p:txBody>
      </p:sp>
      <p:sp>
        <p:nvSpPr>
          <p:cNvPr id="4" name="Text Placeholder 3">
            <a:extLst>
              <a:ext uri="{FF2B5EF4-FFF2-40B4-BE49-F238E27FC236}">
                <a16:creationId xmlns:a16="http://schemas.microsoft.com/office/drawing/2014/main" id="{0FBD4D60-F70A-C20A-D45F-B0287BCCEEA9}"/>
              </a:ext>
            </a:extLst>
          </p:cNvPr>
          <p:cNvSpPr>
            <a:spLocks noGrp="1"/>
          </p:cNvSpPr>
          <p:nvPr>
            <p:ph type="body" sz="quarter" idx="12"/>
          </p:nvPr>
        </p:nvSpPr>
        <p:spPr/>
        <p:txBody>
          <a:bodyPr/>
          <a:lstStyle/>
          <a:p>
            <a:pPr lvl="1">
              <a:lnSpc>
                <a:spcPct val="100000"/>
              </a:lnSpc>
            </a:pPr>
            <a:r>
              <a:rPr lang="en-GB" b="0" i="0" u="none" strike="noStrike" dirty="0">
                <a:solidFill>
                  <a:srgbClr val="000000"/>
                </a:solidFill>
                <a:effectLst/>
                <a:latin typeface="Arial" panose="020B0604020202020204" pitchFamily="34" charset="0"/>
                <a:cs typeface="Arial" panose="020B0604020202020204" pitchFamily="34" charset="0"/>
              </a:rPr>
              <a:t>Did I plan for how the audience would feel at each point?</a:t>
            </a:r>
          </a:p>
          <a:p>
            <a:pPr lvl="1">
              <a:lnSpc>
                <a:spcPct val="100000"/>
              </a:lnSpc>
            </a:pPr>
            <a:r>
              <a:rPr lang="en-GB" b="0" i="0" u="none" strike="noStrike" dirty="0">
                <a:solidFill>
                  <a:srgbClr val="000000"/>
                </a:solidFill>
                <a:effectLst/>
                <a:latin typeface="Arial" panose="020B0604020202020204" pitchFamily="34" charset="0"/>
                <a:cs typeface="Arial" panose="020B0604020202020204" pitchFamily="34" charset="0"/>
              </a:rPr>
              <a:t>Did I build a clear, logical flow?</a:t>
            </a:r>
          </a:p>
          <a:p>
            <a:pPr lvl="1">
              <a:lnSpc>
                <a:spcPct val="100000"/>
              </a:lnSpc>
            </a:pPr>
            <a:r>
              <a:rPr lang="en-GB" b="0" i="0" u="none" strike="noStrike" dirty="0">
                <a:solidFill>
                  <a:srgbClr val="000000"/>
                </a:solidFill>
                <a:effectLst/>
                <a:latin typeface="Arial" panose="020B0604020202020204" pitchFamily="34" charset="0"/>
                <a:cs typeface="Arial" panose="020B0604020202020204" pitchFamily="34" charset="0"/>
              </a:rPr>
              <a:t>Did I anticipate questions and concerns?</a:t>
            </a:r>
          </a:p>
          <a:p>
            <a:pPr lvl="1" indent="0">
              <a:buNone/>
            </a:pPr>
            <a:endParaRPr lang="en-GB" i="0" u="none" strike="noStrike" dirty="0">
              <a:solidFill>
                <a:srgbClr val="000000"/>
              </a:solidFill>
              <a:effectLst/>
              <a:latin typeface="Arial" panose="020B0604020202020204" pitchFamily="34" charset="0"/>
              <a:cs typeface="Arial" panose="020B0604020202020204" pitchFamily="34" charset="0"/>
            </a:endParaRPr>
          </a:p>
          <a:p>
            <a:pPr marL="0" indent="0" algn="l">
              <a:buNone/>
            </a:pPr>
            <a:r>
              <a:rPr lang="en-GB" sz="2400" i="0" u="none" strike="noStrike" dirty="0">
                <a:solidFill>
                  <a:srgbClr val="000000"/>
                </a:solidFill>
                <a:effectLst/>
                <a:latin typeface="Arial" panose="020B0604020202020204" pitchFamily="34" charset="0"/>
                <a:cs typeface="Arial" panose="020B0604020202020204" pitchFamily="34" charset="0"/>
              </a:rPr>
              <a:t>Good storyboards equal clearer, more persuasive </a:t>
            </a:r>
            <a:r>
              <a:rPr lang="en-GB" dirty="0">
                <a:solidFill>
                  <a:srgbClr val="000000"/>
                </a:solidFill>
                <a:latin typeface="Arial" panose="020B0604020202020204" pitchFamily="34" charset="0"/>
                <a:cs typeface="Arial" panose="020B0604020202020204" pitchFamily="34" charset="0"/>
              </a:rPr>
              <a:t>p</a:t>
            </a:r>
            <a:r>
              <a:rPr lang="en-GB" sz="2400" i="0" u="none" strike="noStrike" dirty="0">
                <a:solidFill>
                  <a:srgbClr val="000000"/>
                </a:solidFill>
                <a:effectLst/>
                <a:latin typeface="Arial" panose="020B0604020202020204" pitchFamily="34" charset="0"/>
                <a:cs typeface="Arial" panose="020B0604020202020204" pitchFamily="34" charset="0"/>
              </a:rPr>
              <a:t>resentations.</a:t>
            </a:r>
          </a:p>
          <a:p>
            <a:endParaRPr lang="en-GB" dirty="0"/>
          </a:p>
        </p:txBody>
      </p:sp>
      <p:sp>
        <p:nvSpPr>
          <p:cNvPr id="5" name="Footer Placeholder 4">
            <a:extLst>
              <a:ext uri="{FF2B5EF4-FFF2-40B4-BE49-F238E27FC236}">
                <a16:creationId xmlns:a16="http://schemas.microsoft.com/office/drawing/2014/main" id="{C5816B52-8D5B-8CDB-394E-6C1014F2B3E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2668961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4CED6B-BEF8-9CDF-41BB-F94199A20A5D}"/>
              </a:ext>
            </a:extLst>
          </p:cNvPr>
          <p:cNvSpPr>
            <a:spLocks noGrp="1"/>
          </p:cNvSpPr>
          <p:nvPr>
            <p:ph type="sldNum" sz="quarter" idx="11"/>
          </p:nvPr>
        </p:nvSpPr>
        <p:spPr/>
        <p:txBody>
          <a:bodyPr/>
          <a:lstStyle/>
          <a:p>
            <a:fld id="{DA2C159E-F13C-4A85-9A41-E7669D3E0D70}" type="slidenum">
              <a:rPr lang="en-GB" smtClean="0"/>
              <a:pPr/>
              <a:t>117</a:t>
            </a:fld>
            <a:endParaRPr lang="en-GB" dirty="0"/>
          </a:p>
        </p:txBody>
      </p:sp>
      <p:sp>
        <p:nvSpPr>
          <p:cNvPr id="3" name="Title 2">
            <a:extLst>
              <a:ext uri="{FF2B5EF4-FFF2-40B4-BE49-F238E27FC236}">
                <a16:creationId xmlns:a16="http://schemas.microsoft.com/office/drawing/2014/main" id="{17D87904-BE59-57B2-2814-32E4AE9315B4}"/>
              </a:ext>
            </a:extLst>
          </p:cNvPr>
          <p:cNvSpPr>
            <a:spLocks noGrp="1"/>
          </p:cNvSpPr>
          <p:nvPr>
            <p:ph type="title"/>
          </p:nvPr>
        </p:nvSpPr>
        <p:spPr/>
        <p:txBody>
          <a:bodyPr/>
          <a:lstStyle/>
          <a:p>
            <a:r>
              <a:rPr lang="en-GB" dirty="0"/>
              <a:t>Final points</a:t>
            </a:r>
          </a:p>
        </p:txBody>
      </p:sp>
      <p:sp>
        <p:nvSpPr>
          <p:cNvPr id="4" name="Text Placeholder 3">
            <a:extLst>
              <a:ext uri="{FF2B5EF4-FFF2-40B4-BE49-F238E27FC236}">
                <a16:creationId xmlns:a16="http://schemas.microsoft.com/office/drawing/2014/main" id="{5618917F-7E51-2C91-E0AB-EB809C7380ED}"/>
              </a:ext>
            </a:extLst>
          </p:cNvPr>
          <p:cNvSpPr>
            <a:spLocks noGrp="1"/>
          </p:cNvSpPr>
          <p:nvPr>
            <p:ph type="body" sz="quarter" idx="12"/>
          </p:nvPr>
        </p:nvSpPr>
        <p:spPr/>
        <p:txBody>
          <a:bodyPr/>
          <a:lstStyle/>
          <a:p>
            <a:pPr algn="l"/>
            <a:r>
              <a:rPr lang="en-GB" sz="2400" u="none" strike="noStrike" dirty="0">
                <a:solidFill>
                  <a:srgbClr val="000000"/>
                </a:solidFill>
                <a:effectLst/>
                <a:latin typeface="Arial" panose="020B0604020202020204" pitchFamily="34" charset="0"/>
                <a:cs typeface="Arial" panose="020B0604020202020204" pitchFamily="34" charset="0"/>
              </a:rPr>
              <a:t>Use storyboarding to help you prepare a presentation. This helps:</a:t>
            </a:r>
          </a:p>
          <a:p>
            <a:pPr lvl="1">
              <a:lnSpc>
                <a:spcPct val="100000"/>
              </a:lnSpc>
            </a:pPr>
            <a:r>
              <a:rPr lang="en-GB" sz="2400" u="none" strike="noStrike" dirty="0">
                <a:solidFill>
                  <a:srgbClr val="000000"/>
                </a:solidFill>
                <a:effectLst/>
                <a:latin typeface="Arial" panose="020B0604020202020204" pitchFamily="34" charset="0"/>
                <a:cs typeface="Arial" panose="020B0604020202020204" pitchFamily="34" charset="0"/>
              </a:rPr>
              <a:t>organise ideas</a:t>
            </a:r>
          </a:p>
          <a:p>
            <a:pPr lvl="1">
              <a:lnSpc>
                <a:spcPct val="100000"/>
              </a:lnSpc>
            </a:pPr>
            <a:r>
              <a:rPr lang="en-GB" sz="2400" u="none" strike="noStrike" dirty="0">
                <a:solidFill>
                  <a:srgbClr val="000000"/>
                </a:solidFill>
                <a:effectLst/>
                <a:latin typeface="Arial" panose="020B0604020202020204" pitchFamily="34" charset="0"/>
                <a:cs typeface="Arial" panose="020B0604020202020204" pitchFamily="34" charset="0"/>
              </a:rPr>
              <a:t>control emotional journey</a:t>
            </a:r>
          </a:p>
          <a:p>
            <a:pPr lvl="1">
              <a:lnSpc>
                <a:spcPct val="100000"/>
              </a:lnSpc>
            </a:pPr>
            <a:r>
              <a:rPr lang="en-GB" dirty="0">
                <a:solidFill>
                  <a:srgbClr val="000000"/>
                </a:solidFill>
                <a:latin typeface="Arial" panose="020B0604020202020204" pitchFamily="34" charset="0"/>
                <a:cs typeface="Arial" panose="020B0604020202020204" pitchFamily="34" charset="0"/>
              </a:rPr>
              <a:t>i</a:t>
            </a:r>
            <a:r>
              <a:rPr lang="en-GB" sz="2400" u="none" strike="noStrike" dirty="0">
                <a:solidFill>
                  <a:srgbClr val="000000"/>
                </a:solidFill>
                <a:effectLst/>
                <a:latin typeface="Arial" panose="020B0604020202020204" pitchFamily="34" charset="0"/>
                <a:cs typeface="Arial" panose="020B0604020202020204" pitchFamily="34" charset="0"/>
              </a:rPr>
              <a:t>ncrease confidence.</a:t>
            </a:r>
          </a:p>
          <a:p>
            <a:pPr algn="l"/>
            <a:endParaRPr lang="en-GB" sz="2400" u="none" strike="noStrike" dirty="0">
              <a:solidFill>
                <a:srgbClr val="000000"/>
              </a:solidFill>
              <a:effectLst/>
              <a:latin typeface="Arial" panose="020B0604020202020204" pitchFamily="34" charset="0"/>
              <a:cs typeface="Arial" panose="020B0604020202020204" pitchFamily="34" charset="0"/>
            </a:endParaRPr>
          </a:p>
          <a:p>
            <a:pPr marL="0" indent="0">
              <a:buNone/>
            </a:pPr>
            <a:r>
              <a:rPr lang="en-GB" sz="2400" b="1" u="none" strike="noStrike" dirty="0">
                <a:solidFill>
                  <a:srgbClr val="000000"/>
                </a:solidFill>
                <a:effectLst/>
                <a:latin typeface="Arial" panose="020B0604020202020204" pitchFamily="34" charset="0"/>
                <a:cs typeface="Arial" panose="020B0604020202020204" pitchFamily="34" charset="0"/>
              </a:rPr>
              <a:t>Remember: </a:t>
            </a:r>
          </a:p>
          <a:p>
            <a:r>
              <a:rPr lang="en-GB" sz="2400" u="none" strike="noStrike" dirty="0">
                <a:solidFill>
                  <a:srgbClr val="000000"/>
                </a:solidFill>
                <a:effectLst/>
                <a:latin typeface="Arial" panose="020B0604020202020204" pitchFamily="34" charset="0"/>
                <a:cs typeface="Arial" panose="020B0604020202020204" pitchFamily="34" charset="0"/>
              </a:rPr>
              <a:t>A great presentation is not just what you say – it is how you make the audience feel.</a:t>
            </a:r>
          </a:p>
          <a:p>
            <a:endParaRPr lang="en-GB" dirty="0"/>
          </a:p>
        </p:txBody>
      </p:sp>
      <p:sp>
        <p:nvSpPr>
          <p:cNvPr id="5" name="Footer Placeholder 4">
            <a:extLst>
              <a:ext uri="{FF2B5EF4-FFF2-40B4-BE49-F238E27FC236}">
                <a16:creationId xmlns:a16="http://schemas.microsoft.com/office/drawing/2014/main" id="{02243341-101D-AD2D-76D3-37ED2912174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6331198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A8196-C3FB-4C4D-E30C-4DBEFCC7865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8BD340-5EAC-4276-5168-4B2D82AF5161}"/>
              </a:ext>
            </a:extLst>
          </p:cNvPr>
          <p:cNvSpPr>
            <a:spLocks noGrp="1"/>
          </p:cNvSpPr>
          <p:nvPr>
            <p:ph type="sldNum" sz="quarter" idx="11"/>
          </p:nvPr>
        </p:nvSpPr>
        <p:spPr/>
        <p:txBody>
          <a:bodyPr/>
          <a:lstStyle/>
          <a:p>
            <a:fld id="{DA2C159E-F13C-4A85-9A41-E7669D3E0D70}" type="slidenum">
              <a:rPr lang="en-GB" smtClean="0"/>
              <a:pPr/>
              <a:t>118</a:t>
            </a:fld>
            <a:endParaRPr lang="en-GB" dirty="0"/>
          </a:p>
        </p:txBody>
      </p:sp>
      <p:sp>
        <p:nvSpPr>
          <p:cNvPr id="3" name="Title 2">
            <a:extLst>
              <a:ext uri="{FF2B5EF4-FFF2-40B4-BE49-F238E27FC236}">
                <a16:creationId xmlns:a16="http://schemas.microsoft.com/office/drawing/2014/main" id="{0763487D-DE88-6E00-4C25-373318314487}"/>
              </a:ext>
            </a:extLst>
          </p:cNvPr>
          <p:cNvSpPr>
            <a:spLocks noGrp="1"/>
          </p:cNvSpPr>
          <p:nvPr>
            <p:ph type="title"/>
          </p:nvPr>
        </p:nvSpPr>
        <p:spPr/>
        <p:txBody>
          <a:bodyPr/>
          <a:lstStyle/>
          <a:p>
            <a:r>
              <a:rPr lang="en-GB" dirty="0"/>
              <a:t>The audience journey quiz</a:t>
            </a:r>
          </a:p>
        </p:txBody>
      </p:sp>
      <p:sp>
        <p:nvSpPr>
          <p:cNvPr id="4" name="Text Placeholder 3">
            <a:extLst>
              <a:ext uri="{FF2B5EF4-FFF2-40B4-BE49-F238E27FC236}">
                <a16:creationId xmlns:a16="http://schemas.microsoft.com/office/drawing/2014/main" id="{F62C5746-6856-4BD4-6C65-BA9F11506CAB}"/>
              </a:ext>
            </a:extLst>
          </p:cNvPr>
          <p:cNvSpPr>
            <a:spLocks noGrp="1"/>
          </p:cNvSpPr>
          <p:nvPr>
            <p:ph type="body" sz="quarter" idx="12"/>
          </p:nvPr>
        </p:nvSpPr>
        <p:spPr/>
        <p:txBody>
          <a:bodyPr/>
          <a:lstStyle/>
          <a:p>
            <a:pPr marL="457200" indent="-457200">
              <a:buAutoNum type="arabicPeriod"/>
            </a:pPr>
            <a:r>
              <a:rPr lang="en-GB" dirty="0"/>
              <a:t>What should a storyboard for a presentation include? </a:t>
            </a:r>
          </a:p>
          <a:p>
            <a:pPr marL="457200" indent="-457200">
              <a:buFont typeface="+mj-lt"/>
              <a:buAutoNum type="arabicPeriod"/>
            </a:pPr>
            <a:r>
              <a:rPr lang="en-GB" dirty="0"/>
              <a:t>Describe stage three of the four-stage journey. </a:t>
            </a:r>
          </a:p>
          <a:p>
            <a:pPr marL="457200" indent="-457200">
              <a:buFont typeface="+mj-lt"/>
              <a:buAutoNum type="arabicPeriod"/>
            </a:pPr>
            <a:r>
              <a:rPr lang="en-GB" dirty="0"/>
              <a:t>Give one consequence of not knowing your audience. </a:t>
            </a:r>
          </a:p>
          <a:p>
            <a:r>
              <a:rPr lang="en-GB" dirty="0"/>
              <a:t>Bonus question: Name one method for gathering information.</a:t>
            </a:r>
          </a:p>
          <a:p>
            <a:endParaRPr lang="en-GB" dirty="0"/>
          </a:p>
        </p:txBody>
      </p:sp>
      <p:sp>
        <p:nvSpPr>
          <p:cNvPr id="5" name="Footer Placeholder 4">
            <a:extLst>
              <a:ext uri="{FF2B5EF4-FFF2-40B4-BE49-F238E27FC236}">
                <a16:creationId xmlns:a16="http://schemas.microsoft.com/office/drawing/2014/main" id="{A1570E17-641A-69AF-5625-50823E299A9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7067644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F3C3C7-A362-BFA1-7B67-64E6210DA7BE}"/>
              </a:ext>
            </a:extLst>
          </p:cNvPr>
          <p:cNvSpPr>
            <a:spLocks noGrp="1"/>
          </p:cNvSpPr>
          <p:nvPr>
            <p:ph type="sldNum" sz="quarter" idx="11"/>
          </p:nvPr>
        </p:nvSpPr>
        <p:spPr/>
        <p:txBody>
          <a:bodyPr/>
          <a:lstStyle/>
          <a:p>
            <a:fld id="{DA2C159E-F13C-4A85-9A41-E7669D3E0D70}" type="slidenum">
              <a:rPr lang="en-GB" smtClean="0"/>
              <a:pPr/>
              <a:t>119</a:t>
            </a:fld>
            <a:endParaRPr lang="en-GB" dirty="0"/>
          </a:p>
        </p:txBody>
      </p:sp>
      <p:sp>
        <p:nvSpPr>
          <p:cNvPr id="3" name="Title 2">
            <a:extLst>
              <a:ext uri="{FF2B5EF4-FFF2-40B4-BE49-F238E27FC236}">
                <a16:creationId xmlns:a16="http://schemas.microsoft.com/office/drawing/2014/main" id="{264F6F3E-A9CA-8E70-9439-E13CAE370C9B}"/>
              </a:ext>
            </a:extLst>
          </p:cNvPr>
          <p:cNvSpPr>
            <a:spLocks noGrp="1"/>
          </p:cNvSpPr>
          <p:nvPr>
            <p:ph type="title"/>
          </p:nvPr>
        </p:nvSpPr>
        <p:spPr/>
        <p:txBody>
          <a:bodyPr/>
          <a:lstStyle/>
          <a:p>
            <a:r>
              <a:rPr lang="en-GB" dirty="0"/>
              <a:t>The audience journey answers</a:t>
            </a:r>
          </a:p>
        </p:txBody>
      </p:sp>
      <p:sp>
        <p:nvSpPr>
          <p:cNvPr id="4" name="Text Placeholder 3">
            <a:extLst>
              <a:ext uri="{FF2B5EF4-FFF2-40B4-BE49-F238E27FC236}">
                <a16:creationId xmlns:a16="http://schemas.microsoft.com/office/drawing/2014/main" id="{C38FC06D-D08C-3158-C692-C281C7A794C3}"/>
              </a:ext>
            </a:extLst>
          </p:cNvPr>
          <p:cNvSpPr>
            <a:spLocks noGrp="1"/>
          </p:cNvSpPr>
          <p:nvPr>
            <p:ph type="body" sz="quarter" idx="12"/>
          </p:nvPr>
        </p:nvSpPr>
        <p:spPr>
          <a:xfrm>
            <a:off x="233999" y="986400"/>
            <a:ext cx="8270903" cy="3601574"/>
          </a:xfrm>
        </p:spPr>
        <p:txBody>
          <a:bodyPr/>
          <a:lstStyle/>
          <a:p>
            <a:r>
              <a:rPr lang="en-GB" b="1" dirty="0"/>
              <a:t>1. What should a storyboard for a presentation include? </a:t>
            </a:r>
          </a:p>
          <a:p>
            <a:pPr marL="612900" lvl="1" indent="-342900">
              <a:buFont typeface="Arial" panose="020B0604020202020204" pitchFamily="34" charset="0"/>
              <a:buChar char="•"/>
            </a:pPr>
            <a:r>
              <a:rPr lang="en-GB" dirty="0"/>
              <a:t>A sketch, key message and audience feeling</a:t>
            </a:r>
          </a:p>
          <a:p>
            <a:r>
              <a:rPr lang="en-GB" b="1" dirty="0"/>
              <a:t>2. Describe stage three of the four-stage journey. </a:t>
            </a:r>
          </a:p>
          <a:p>
            <a:pPr marL="612900" lvl="1" indent="-342900">
              <a:buFont typeface="Arial" panose="020B0604020202020204" pitchFamily="34" charset="0"/>
              <a:buChar char="•"/>
            </a:pPr>
            <a:r>
              <a:rPr lang="en-GB" dirty="0"/>
              <a:t>Climax – delivery of the main message or solution </a:t>
            </a:r>
          </a:p>
          <a:p>
            <a:r>
              <a:rPr lang="en-GB" b="1" dirty="0"/>
              <a:t>3. Give one consequence of not knowing your audience. </a:t>
            </a:r>
          </a:p>
          <a:p>
            <a:pPr marL="612900" lvl="1" indent="-342900">
              <a:buFont typeface="Arial" panose="020B0604020202020204" pitchFamily="34" charset="0"/>
              <a:buChar char="•"/>
            </a:pPr>
            <a:r>
              <a:rPr lang="en-GB" dirty="0"/>
              <a:t>Lose their attention; confuse them; fail to persuade them</a:t>
            </a:r>
            <a:endParaRPr lang="en-GB" b="1" dirty="0"/>
          </a:p>
          <a:p>
            <a:r>
              <a:rPr lang="en-GB" b="1" dirty="0"/>
              <a:t>Bonus question: Name one method for gathering information.</a:t>
            </a:r>
          </a:p>
          <a:p>
            <a:pPr marL="612900" lvl="1" indent="-342900">
              <a:buFont typeface="Arial" panose="020B0604020202020204" pitchFamily="34" charset="0"/>
              <a:buChar char="•"/>
            </a:pPr>
            <a:r>
              <a:rPr lang="en-GB" i="0" u="none" strike="noStrike" dirty="0">
                <a:solidFill>
                  <a:srgbClr val="000000"/>
                </a:solidFill>
                <a:effectLst/>
                <a:cs typeface="Arial" panose="020B0604020202020204" pitchFamily="34" charset="0"/>
              </a:rPr>
              <a:t>Ask questions; desktop research;</a:t>
            </a:r>
            <a:r>
              <a:rPr lang="en-GB" dirty="0">
                <a:solidFill>
                  <a:srgbClr val="000000"/>
                </a:solidFill>
                <a:cs typeface="Arial" panose="020B0604020202020204" pitchFamily="34" charset="0"/>
              </a:rPr>
              <a:t> empathy mapping; case studies</a:t>
            </a:r>
            <a:endParaRPr lang="en-GB" dirty="0"/>
          </a:p>
          <a:p>
            <a:endParaRPr lang="en-GB" b="1" dirty="0"/>
          </a:p>
        </p:txBody>
      </p:sp>
      <p:sp>
        <p:nvSpPr>
          <p:cNvPr id="5" name="Footer Placeholder 4">
            <a:extLst>
              <a:ext uri="{FF2B5EF4-FFF2-40B4-BE49-F238E27FC236}">
                <a16:creationId xmlns:a16="http://schemas.microsoft.com/office/drawing/2014/main" id="{9837C940-F2ED-723B-B12C-3F8F37C7C63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1702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0DA74-F1BC-91F0-8FF6-A4D7D9E84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81998-42B5-F5DD-94CD-7327644A39C8}"/>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600" b="1" dirty="0">
                <a:latin typeface="Arial"/>
                <a:cs typeface="Arial"/>
              </a:rPr>
              <a:t>Presentation tone</a:t>
            </a:r>
          </a:p>
        </p:txBody>
      </p:sp>
      <p:sp>
        <p:nvSpPr>
          <p:cNvPr id="3" name="Content Placeholder 2">
            <a:extLst>
              <a:ext uri="{FF2B5EF4-FFF2-40B4-BE49-F238E27FC236}">
                <a16:creationId xmlns:a16="http://schemas.microsoft.com/office/drawing/2014/main" id="{C16A4B13-3BCE-F9DA-0FC0-C8EF16AB6B4B}"/>
              </a:ext>
            </a:extLst>
          </p:cNvPr>
          <p:cNvSpPr>
            <a:spLocks noGrp="1"/>
          </p:cNvSpPr>
          <p:nvPr>
            <p:ph idx="1"/>
          </p:nvPr>
        </p:nvSpPr>
        <p:spPr>
          <a:xfrm>
            <a:off x="360203" y="977478"/>
            <a:ext cx="8423593" cy="3619460"/>
          </a:xfrm>
        </p:spPr>
        <p:txBody>
          <a:bodyPr vert="horz" lIns="0" tIns="0" rIns="0" bIns="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1">
              <a:lnSpc>
                <a:spcPct val="100000"/>
              </a:lnSpc>
            </a:pPr>
            <a:r>
              <a:rPr lang="en-GB" sz="2400" dirty="0">
                <a:latin typeface="Arial"/>
                <a:cs typeface="Arial"/>
              </a:rPr>
              <a:t>In a presentation, tone:</a:t>
            </a:r>
          </a:p>
          <a:p>
            <a:pPr lvl="2"/>
            <a:r>
              <a:rPr lang="en-GB" sz="2400" dirty="0">
                <a:effectLst/>
              </a:rPr>
              <a:t>refers to the overall mood or feeling conveyed through your voice and delivery</a:t>
            </a:r>
          </a:p>
          <a:p>
            <a:pPr lvl="2"/>
            <a:r>
              <a:rPr lang="en-GB" sz="2400" dirty="0"/>
              <a:t>c</a:t>
            </a:r>
            <a:r>
              <a:rPr lang="en-GB" sz="2400" dirty="0">
                <a:effectLst/>
              </a:rPr>
              <a:t>an influence how your audience perceives your message and your credibility. </a:t>
            </a:r>
          </a:p>
          <a:p>
            <a:pPr lvl="1">
              <a:lnSpc>
                <a:spcPct val="100000"/>
              </a:lnSpc>
            </a:pPr>
            <a:r>
              <a:rPr lang="en-GB" sz="2400" dirty="0">
                <a:effectLst/>
              </a:rPr>
              <a:t>It is crucial to match your tone to the audience, context and purpose of your presentation. </a:t>
            </a:r>
          </a:p>
          <a:p>
            <a:pPr lvl="1">
              <a:lnSpc>
                <a:spcPct val="100000"/>
              </a:lnSpc>
            </a:pPr>
            <a:r>
              <a:rPr lang="en-GB" sz="2400" dirty="0">
                <a:cs typeface="Arial"/>
              </a:rPr>
              <a:t>You need to be careful not to cause conflict through a dismissive tone or an abrupt tone.</a:t>
            </a:r>
          </a:p>
          <a:p>
            <a:pPr indent="0">
              <a:buNone/>
            </a:pPr>
            <a:br>
              <a:rPr lang="en-GB" sz="3200" dirty="0"/>
            </a:br>
            <a:endParaRPr lang="en-GB" sz="2400" dirty="0">
              <a:latin typeface="Arial"/>
              <a:cs typeface="Arial"/>
            </a:endParaRPr>
          </a:p>
        </p:txBody>
      </p:sp>
      <p:sp>
        <p:nvSpPr>
          <p:cNvPr id="4" name="Footer Placeholder 3">
            <a:extLst>
              <a:ext uri="{FF2B5EF4-FFF2-40B4-BE49-F238E27FC236}">
                <a16:creationId xmlns:a16="http://schemas.microsoft.com/office/drawing/2014/main" id="{1DFADDFB-6117-59A8-7063-44EFBFF0B2A3}"/>
              </a:ext>
            </a:extLst>
          </p:cNvPr>
          <p:cNvSpPr>
            <a:spLocks noGrp="1"/>
          </p:cNvSpPr>
          <p:nvPr>
            <p:ph type="ftr" sz="quarter" idx="11"/>
          </p:nvPr>
        </p:nvSpPr>
        <p:spPr>
          <a:xfrm>
            <a:off x="234000" y="4767263"/>
            <a:ext cx="7686376" cy="273844"/>
          </a:xfrm>
        </p:spPr>
        <p:txBody>
          <a:bodyPr/>
          <a:lstStyle/>
          <a:p>
            <a:r>
              <a:rPr lang="en-GB" dirty="0"/>
              <a:t>Education &amp; Training Foundation</a:t>
            </a:r>
          </a:p>
          <a:p>
            <a:endParaRPr lang="en-GB" dirty="0"/>
          </a:p>
        </p:txBody>
      </p:sp>
    </p:spTree>
    <p:extLst>
      <p:ext uri="{BB962C8B-B14F-4D97-AF65-F5344CB8AC3E}">
        <p14:creationId xmlns:p14="http://schemas.microsoft.com/office/powerpoint/2010/main" val="42073289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55D0CB-CEAD-2CFB-7F40-C2BA884B289B}"/>
              </a:ext>
            </a:extLst>
          </p:cNvPr>
          <p:cNvSpPr>
            <a:spLocks noGrp="1"/>
          </p:cNvSpPr>
          <p:nvPr>
            <p:ph type="sldNum" sz="quarter" idx="11"/>
          </p:nvPr>
        </p:nvSpPr>
        <p:spPr/>
        <p:txBody>
          <a:bodyPr/>
          <a:lstStyle/>
          <a:p>
            <a:fld id="{DA2C159E-F13C-4A85-9A41-E7669D3E0D70}" type="slidenum">
              <a:rPr lang="en-GB" smtClean="0"/>
              <a:pPr/>
              <a:t>120</a:t>
            </a:fld>
            <a:endParaRPr lang="en-GB" dirty="0"/>
          </a:p>
        </p:txBody>
      </p:sp>
      <p:sp>
        <p:nvSpPr>
          <p:cNvPr id="3" name="Title 2">
            <a:extLst>
              <a:ext uri="{FF2B5EF4-FFF2-40B4-BE49-F238E27FC236}">
                <a16:creationId xmlns:a16="http://schemas.microsoft.com/office/drawing/2014/main" id="{532F614C-63B9-167B-EBDF-08E3FDAE87FC}"/>
              </a:ext>
            </a:extLst>
          </p:cNvPr>
          <p:cNvSpPr>
            <a:spLocks noGrp="1"/>
          </p:cNvSpPr>
          <p:nvPr>
            <p:ph type="title"/>
          </p:nvPr>
        </p:nvSpPr>
        <p:spPr/>
        <p:txBody>
          <a:bodyPr/>
          <a:lstStyle/>
          <a:p>
            <a:r>
              <a:rPr lang="en-GB" dirty="0"/>
              <a:t>Next steps: storyboard</a:t>
            </a:r>
          </a:p>
        </p:txBody>
      </p:sp>
      <p:sp>
        <p:nvSpPr>
          <p:cNvPr id="4" name="Text Placeholder 3">
            <a:extLst>
              <a:ext uri="{FF2B5EF4-FFF2-40B4-BE49-F238E27FC236}">
                <a16:creationId xmlns:a16="http://schemas.microsoft.com/office/drawing/2014/main" id="{6C69BEF1-66B7-BD27-D4CE-B789227230BF}"/>
              </a:ext>
            </a:extLst>
          </p:cNvPr>
          <p:cNvSpPr>
            <a:spLocks noGrp="1"/>
          </p:cNvSpPr>
          <p:nvPr>
            <p:ph type="body" sz="quarter" idx="12"/>
          </p:nvPr>
        </p:nvSpPr>
        <p:spPr>
          <a:xfrm>
            <a:off x="234000" y="840757"/>
            <a:ext cx="8124475" cy="3747217"/>
          </a:xfrm>
        </p:spPr>
        <p:txBody>
          <a:bodyPr/>
          <a:lstStyle/>
          <a:p>
            <a:pPr algn="l"/>
            <a:r>
              <a:rPr lang="en-GB" b="0" i="0" u="none" strike="noStrike" dirty="0">
                <a:solidFill>
                  <a:srgbClr val="000000"/>
                </a:solidFill>
                <a:effectLst/>
              </a:rPr>
              <a:t>Choose a small construction project (a cycle shelter, bus stop or park seating area) and:</a:t>
            </a:r>
          </a:p>
          <a:p>
            <a:pPr marL="457200" indent="-457200" algn="l">
              <a:buFont typeface="+mj-lt"/>
              <a:buAutoNum type="arabicPeriod"/>
            </a:pPr>
            <a:r>
              <a:rPr lang="en-GB" i="0" u="none" strike="noStrike" dirty="0">
                <a:solidFill>
                  <a:srgbClr val="000000"/>
                </a:solidFill>
                <a:effectLst/>
              </a:rPr>
              <a:t>Identify the primary audience for a presentation (e.g. council, contractor, user group).</a:t>
            </a:r>
          </a:p>
          <a:p>
            <a:pPr marL="457200" indent="-457200" algn="l">
              <a:buFont typeface="+mj-lt"/>
              <a:buAutoNum type="arabicPeriod"/>
            </a:pPr>
            <a:r>
              <a:rPr lang="en-GB" i="0" u="none" strike="noStrike" dirty="0">
                <a:solidFill>
                  <a:srgbClr val="000000"/>
                </a:solidFill>
                <a:effectLst/>
              </a:rPr>
              <a:t>List at least two secondary audiences and describe their potential viewpoints.</a:t>
            </a:r>
          </a:p>
          <a:p>
            <a:pPr marL="457200" indent="-457200" algn="l">
              <a:buFont typeface="+mj-lt"/>
              <a:buAutoNum type="arabicPeriod"/>
            </a:pPr>
            <a:r>
              <a:rPr lang="en-GB" i="0" u="none" strike="noStrike" dirty="0">
                <a:solidFill>
                  <a:srgbClr val="000000"/>
                </a:solidFill>
                <a:effectLst/>
              </a:rPr>
              <a:t>Produce a simple storyboard showing how you would communicate your idea to the primary audience while also reflecting the needs of secondary stakeholders. </a:t>
            </a:r>
            <a:r>
              <a:rPr lang="en-GB" dirty="0">
                <a:solidFill>
                  <a:srgbClr val="000000"/>
                </a:solidFill>
              </a:rPr>
              <a:t>You should include the four-stage journey. </a:t>
            </a:r>
            <a:endParaRPr lang="en-GB" i="0" u="none" strike="noStrike" dirty="0">
              <a:solidFill>
                <a:srgbClr val="000000"/>
              </a:solidFill>
              <a:effectLst/>
            </a:endParaRPr>
          </a:p>
          <a:p>
            <a:endParaRPr lang="en-GB" dirty="0"/>
          </a:p>
        </p:txBody>
      </p:sp>
      <p:sp>
        <p:nvSpPr>
          <p:cNvPr id="5" name="Footer Placeholder 4">
            <a:extLst>
              <a:ext uri="{FF2B5EF4-FFF2-40B4-BE49-F238E27FC236}">
                <a16:creationId xmlns:a16="http://schemas.microsoft.com/office/drawing/2014/main" id="{FCF96FD9-DFDB-5805-9076-6367E9E73BD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9742792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Planning a presentation</a:t>
            </a:r>
          </a:p>
        </p:txBody>
      </p:sp>
    </p:spTree>
    <p:extLst>
      <p:ext uri="{BB962C8B-B14F-4D97-AF65-F5344CB8AC3E}">
        <p14:creationId xmlns:p14="http://schemas.microsoft.com/office/powerpoint/2010/main" val="32158269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6DFA-7ADC-01CA-739B-570578A8A1BD}"/>
              </a:ext>
            </a:extLst>
          </p:cNvPr>
          <p:cNvSpPr>
            <a:spLocks noGrp="1"/>
          </p:cNvSpPr>
          <p:nvPr>
            <p:ph type="title"/>
          </p:nvPr>
        </p:nvSpPr>
        <p:spPr/>
        <p:txBody>
          <a:bodyPr/>
          <a:lstStyle/>
          <a:p>
            <a:r>
              <a:rPr lang="en-GB" dirty="0"/>
              <a:t>What is wrong with this set-up?</a:t>
            </a:r>
          </a:p>
        </p:txBody>
      </p:sp>
      <p:sp>
        <p:nvSpPr>
          <p:cNvPr id="4" name="Footer Placeholder 3">
            <a:extLst>
              <a:ext uri="{FF2B5EF4-FFF2-40B4-BE49-F238E27FC236}">
                <a16:creationId xmlns:a16="http://schemas.microsoft.com/office/drawing/2014/main" id="{2F847AFB-858E-24C4-000F-97B68E64D04F}"/>
              </a:ext>
            </a:extLst>
          </p:cNvPr>
          <p:cNvSpPr>
            <a:spLocks noGrp="1"/>
          </p:cNvSpPr>
          <p:nvPr>
            <p:ph type="ftr" sz="quarter" idx="11"/>
          </p:nvPr>
        </p:nvSpPr>
        <p:spPr/>
        <p:txBody>
          <a:bodyPr/>
          <a:lstStyle/>
          <a:p>
            <a:r>
              <a:rPr lang="en-GB" dirty="0"/>
              <a:t>Education &amp; Training Foundation</a:t>
            </a:r>
          </a:p>
        </p:txBody>
      </p:sp>
      <p:sp>
        <p:nvSpPr>
          <p:cNvPr id="5" name="Slide Number Placeholder 4">
            <a:extLst>
              <a:ext uri="{FF2B5EF4-FFF2-40B4-BE49-F238E27FC236}">
                <a16:creationId xmlns:a16="http://schemas.microsoft.com/office/drawing/2014/main" id="{200A246F-9D9D-CA0A-13DF-7C8038FFA77A}"/>
              </a:ext>
            </a:extLst>
          </p:cNvPr>
          <p:cNvSpPr>
            <a:spLocks noGrp="1"/>
          </p:cNvSpPr>
          <p:nvPr>
            <p:ph type="sldNum" sz="quarter" idx="12"/>
          </p:nvPr>
        </p:nvSpPr>
        <p:spPr/>
        <p:txBody>
          <a:bodyPr/>
          <a:lstStyle/>
          <a:p>
            <a:fld id="{DA2C159E-F13C-4A85-9A41-E7669D3E0D70}" type="slidenum">
              <a:rPr lang="en-GB" smtClean="0"/>
              <a:pPr/>
              <a:t>122</a:t>
            </a:fld>
            <a:endParaRPr lang="en-GB" dirty="0"/>
          </a:p>
        </p:txBody>
      </p:sp>
      <p:pic>
        <p:nvPicPr>
          <p:cNvPr id="7" name="Picture 6" descr="A person standing in front of a presentation board with crossed arms and a clear frown, eyebrows are dipped.">
            <a:extLst>
              <a:ext uri="{FF2B5EF4-FFF2-40B4-BE49-F238E27FC236}">
                <a16:creationId xmlns:a16="http://schemas.microsoft.com/office/drawing/2014/main" id="{88DAB17C-EAD7-CEC3-B7DA-69FBC66E7ADB}"/>
              </a:ext>
            </a:extLst>
          </p:cNvPr>
          <p:cNvPicPr>
            <a:picLocks noChangeAspect="1"/>
          </p:cNvPicPr>
          <p:nvPr/>
        </p:nvPicPr>
        <p:blipFill rotWithShape="1">
          <a:blip r:embed="rId2">
            <a:extLst>
              <a:ext uri="{28A0092B-C50C-407E-A947-70E740481C1C}">
                <a14:useLocalDpi xmlns:a14="http://schemas.microsoft.com/office/drawing/2010/main" val="0"/>
              </a:ext>
            </a:extLst>
          </a:blip>
          <a:srcRect b="20728"/>
          <a:stretch/>
        </p:blipFill>
        <p:spPr>
          <a:xfrm>
            <a:off x="2259666" y="859492"/>
            <a:ext cx="4624668" cy="3666084"/>
          </a:xfrm>
          <a:prstGeom prst="rect">
            <a:avLst/>
          </a:prstGeom>
        </p:spPr>
      </p:pic>
      <p:sp>
        <p:nvSpPr>
          <p:cNvPr id="3" name="TextBox 2">
            <a:extLst>
              <a:ext uri="{FF2B5EF4-FFF2-40B4-BE49-F238E27FC236}">
                <a16:creationId xmlns:a16="http://schemas.microsoft.com/office/drawing/2014/main" id="{CFD40E20-7649-25FA-3535-F5FE4855B5D5}"/>
              </a:ext>
            </a:extLst>
          </p:cNvPr>
          <p:cNvSpPr txBox="1"/>
          <p:nvPr/>
        </p:nvSpPr>
        <p:spPr>
          <a:xfrm>
            <a:off x="6992983" y="4249783"/>
            <a:ext cx="1584960" cy="207749"/>
          </a:xfrm>
          <a:prstGeom prst="rect">
            <a:avLst/>
          </a:prstGeom>
          <a:noFill/>
        </p:spPr>
        <p:txBody>
          <a:bodyPr wrap="square" lIns="0" tIns="0" rIns="0" bIns="0" rtlCol="0">
            <a:spAutoFit/>
          </a:bodyPr>
          <a:lstStyle/>
          <a:p>
            <a:r>
              <a:rPr lang="en-GB" sz="1350" dirty="0"/>
              <a:t>Source: ChatGPT</a:t>
            </a:r>
          </a:p>
        </p:txBody>
      </p:sp>
    </p:spTree>
    <p:extLst>
      <p:ext uri="{BB962C8B-B14F-4D97-AF65-F5344CB8AC3E}">
        <p14:creationId xmlns:p14="http://schemas.microsoft.com/office/powerpoint/2010/main" val="8037137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GB" sz="4000" dirty="0"/>
              <a:t>The four key areas of focus</a:t>
            </a:r>
            <a:br>
              <a:rPr lang="en-GB" dirty="0"/>
            </a:br>
            <a:endParaRPr lang="en-GB" sz="3600" dirty="0"/>
          </a:p>
        </p:txBody>
      </p:sp>
      <p:sp>
        <p:nvSpPr>
          <p:cNvPr id="5" name="Text Placeholder 4"/>
          <p:cNvSpPr>
            <a:spLocks noGrp="1"/>
          </p:cNvSpPr>
          <p:nvPr>
            <p:ph type="body" sz="quarter" idx="12"/>
          </p:nvPr>
        </p:nvSpPr>
        <p:spPr/>
        <p:txBody>
          <a:bodyPr/>
          <a:lstStyle/>
          <a:p>
            <a:pPr lvl="1"/>
            <a:r>
              <a:rPr lang="en-GB" dirty="0"/>
              <a:t>Preparing for questions</a:t>
            </a:r>
          </a:p>
          <a:p>
            <a:pPr lvl="1"/>
            <a:r>
              <a:rPr lang="en-GB" dirty="0"/>
              <a:t>Reading body language</a:t>
            </a:r>
          </a:p>
          <a:p>
            <a:pPr lvl="1"/>
            <a:r>
              <a:rPr lang="en-GB" dirty="0"/>
              <a:t>Providing time for digestion</a:t>
            </a:r>
          </a:p>
          <a:p>
            <a:pPr lvl="1"/>
            <a:r>
              <a:rPr lang="en-GB" dirty="0"/>
              <a:t>Managing whole-body energy manifestations</a:t>
            </a:r>
          </a:p>
          <a:p>
            <a:endParaRPr lang="en-GB" dirty="0"/>
          </a:p>
          <a:p>
            <a:pPr>
              <a:lnSpc>
                <a:spcPct val="100000"/>
              </a:lnSpc>
            </a:pP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123</a:t>
            </a:fld>
            <a:endParaRPr lang="en-GB" dirty="0"/>
          </a:p>
        </p:txBody>
      </p:sp>
    </p:spTree>
    <p:extLst>
      <p:ext uri="{BB962C8B-B14F-4D97-AF65-F5344CB8AC3E}">
        <p14:creationId xmlns:p14="http://schemas.microsoft.com/office/powerpoint/2010/main" val="3536162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632890" cy="699425"/>
          </a:xfrm>
        </p:spPr>
        <p:txBody>
          <a:bodyPr>
            <a:noAutofit/>
          </a:bodyPr>
          <a:lstStyle/>
          <a:p>
            <a:pPr>
              <a:lnSpc>
                <a:spcPct val="100000"/>
              </a:lnSpc>
            </a:pPr>
            <a:r>
              <a:rPr lang="en-GB" b="1" i="0" u="none" strike="noStrike" dirty="0">
                <a:solidFill>
                  <a:srgbClr val="000000"/>
                </a:solidFill>
                <a:effectLst/>
              </a:rPr>
              <a:t>Why preparing for questions is crucial</a:t>
            </a:r>
            <a:endParaRPr lang="en-GB" dirty="0"/>
          </a:p>
        </p:txBody>
      </p:sp>
      <p:sp>
        <p:nvSpPr>
          <p:cNvPr id="5" name="Text Placeholder 4"/>
          <p:cNvSpPr>
            <a:spLocks noGrp="1"/>
          </p:cNvSpPr>
          <p:nvPr>
            <p:ph type="body" sz="quarter" idx="12"/>
          </p:nvPr>
        </p:nvSpPr>
        <p:spPr/>
        <p:txBody>
          <a:bodyPr/>
          <a:lstStyle/>
          <a:p>
            <a:pPr lvl="1">
              <a:lnSpc>
                <a:spcPct val="100000"/>
              </a:lnSpc>
            </a:pPr>
            <a:r>
              <a:rPr lang="en-GB" b="0" i="0" u="none" strike="noStrike" dirty="0">
                <a:solidFill>
                  <a:srgbClr val="000000"/>
                </a:solidFill>
                <a:effectLst/>
              </a:rPr>
              <a:t>Anticipating possible questions helps you maintain composure and stay in control.</a:t>
            </a:r>
          </a:p>
          <a:p>
            <a:pPr lvl="1">
              <a:lnSpc>
                <a:spcPct val="100000"/>
              </a:lnSpc>
            </a:pPr>
            <a:r>
              <a:rPr lang="en-GB" dirty="0">
                <a:solidFill>
                  <a:srgbClr val="000000"/>
                </a:solidFill>
              </a:rPr>
              <a:t>Y</a:t>
            </a:r>
            <a:r>
              <a:rPr lang="en-GB" b="0" i="0" u="none" strike="noStrike" dirty="0">
                <a:solidFill>
                  <a:srgbClr val="000000"/>
                </a:solidFill>
                <a:effectLst/>
              </a:rPr>
              <a:t>ou can avoid feeling caught off-guard.</a:t>
            </a:r>
          </a:p>
          <a:p>
            <a:pPr lvl="1">
              <a:lnSpc>
                <a:spcPct val="100000"/>
              </a:lnSpc>
            </a:pPr>
            <a:r>
              <a:rPr lang="en-GB" dirty="0">
                <a:solidFill>
                  <a:srgbClr val="000000"/>
                </a:solidFill>
              </a:rPr>
              <a:t>Preparation e</a:t>
            </a:r>
            <a:r>
              <a:rPr lang="en-GB" b="0" i="0" u="none" strike="noStrike" dirty="0">
                <a:solidFill>
                  <a:srgbClr val="000000"/>
                </a:solidFill>
                <a:effectLst/>
              </a:rPr>
              <a:t>nhances credibility.</a:t>
            </a:r>
          </a:p>
          <a:p>
            <a:pPr lvl="1">
              <a:lnSpc>
                <a:spcPct val="100000"/>
              </a:lnSpc>
            </a:pPr>
            <a:r>
              <a:rPr lang="en-GB" dirty="0">
                <a:solidFill>
                  <a:srgbClr val="000000"/>
                </a:solidFill>
              </a:rPr>
              <a:t>Types of questions include:</a:t>
            </a:r>
          </a:p>
          <a:p>
            <a:pPr marL="727200" lvl="1" indent="-457200">
              <a:buFont typeface="Arial" panose="020B0604020202020204" pitchFamily="34" charset="0"/>
              <a:buChar char="•"/>
            </a:pPr>
            <a:r>
              <a:rPr lang="en-GB" dirty="0"/>
              <a:t>clarifying questions</a:t>
            </a:r>
          </a:p>
          <a:p>
            <a:pPr marL="727200" lvl="1" indent="-457200">
              <a:buFont typeface="Arial" panose="020B0604020202020204" pitchFamily="34" charset="0"/>
              <a:buChar char="•"/>
            </a:pPr>
            <a:r>
              <a:rPr lang="en-GB" dirty="0"/>
              <a:t>challenging questions</a:t>
            </a:r>
          </a:p>
          <a:p>
            <a:pPr marL="727200" lvl="1" indent="-457200">
              <a:buFont typeface="Arial" panose="020B0604020202020204" pitchFamily="34" charset="0"/>
              <a:buChar char="•"/>
            </a:pPr>
            <a:r>
              <a:rPr lang="en-GB" dirty="0"/>
              <a:t>off-topic questions</a:t>
            </a:r>
          </a:p>
          <a:p>
            <a:pPr marL="727200" lvl="1" indent="-457200">
              <a:buFont typeface="Arial" panose="020B0604020202020204" pitchFamily="34" charset="0"/>
              <a:buChar char="•"/>
            </a:pPr>
            <a:r>
              <a:rPr lang="en-GB" dirty="0"/>
              <a:t>open-ended questions.</a:t>
            </a:r>
          </a:p>
          <a:p>
            <a:pPr algn="l"/>
            <a:endParaRPr lang="en-GB" b="0" i="0" u="none" strike="noStrike" dirty="0">
              <a:solidFill>
                <a:srgbClr val="000000"/>
              </a:solidFill>
              <a:effectLst/>
            </a:endParaRPr>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124</a:t>
            </a:fld>
            <a:endParaRPr lang="en-GB" dirty="0"/>
          </a:p>
        </p:txBody>
      </p:sp>
    </p:spTree>
    <p:extLst>
      <p:ext uri="{BB962C8B-B14F-4D97-AF65-F5344CB8AC3E}">
        <p14:creationId xmlns:p14="http://schemas.microsoft.com/office/powerpoint/2010/main" val="32051087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BC7637-684F-E3B7-A933-69DF042E5414}"/>
              </a:ext>
            </a:extLst>
          </p:cNvPr>
          <p:cNvSpPr>
            <a:spLocks noGrp="1"/>
          </p:cNvSpPr>
          <p:nvPr>
            <p:ph type="sldNum" sz="quarter" idx="11"/>
          </p:nvPr>
        </p:nvSpPr>
        <p:spPr/>
        <p:txBody>
          <a:bodyPr/>
          <a:lstStyle/>
          <a:p>
            <a:fld id="{DA2C159E-F13C-4A85-9A41-E7669D3E0D70}" type="slidenum">
              <a:rPr lang="en-GB" smtClean="0"/>
              <a:pPr/>
              <a:t>125</a:t>
            </a:fld>
            <a:endParaRPr lang="en-GB" dirty="0"/>
          </a:p>
        </p:txBody>
      </p:sp>
      <p:sp>
        <p:nvSpPr>
          <p:cNvPr id="3" name="Title 2">
            <a:extLst>
              <a:ext uri="{FF2B5EF4-FFF2-40B4-BE49-F238E27FC236}">
                <a16:creationId xmlns:a16="http://schemas.microsoft.com/office/drawing/2014/main" id="{6B8C010C-59D5-A76F-9545-728FF000A2C2}"/>
              </a:ext>
            </a:extLst>
          </p:cNvPr>
          <p:cNvSpPr>
            <a:spLocks noGrp="1"/>
          </p:cNvSpPr>
          <p:nvPr>
            <p:ph type="title"/>
          </p:nvPr>
        </p:nvSpPr>
        <p:spPr/>
        <p:txBody>
          <a:bodyPr>
            <a:noAutofit/>
          </a:bodyPr>
          <a:lstStyle/>
          <a:p>
            <a:r>
              <a:rPr lang="en-GB" dirty="0">
                <a:solidFill>
                  <a:srgbClr val="000000"/>
                </a:solidFill>
              </a:rPr>
              <a:t>Clarifying questions</a:t>
            </a:r>
            <a:endParaRPr lang="en-GB" dirty="0"/>
          </a:p>
        </p:txBody>
      </p:sp>
      <p:sp>
        <p:nvSpPr>
          <p:cNvPr id="4" name="Text Placeholder 3">
            <a:extLst>
              <a:ext uri="{FF2B5EF4-FFF2-40B4-BE49-F238E27FC236}">
                <a16:creationId xmlns:a16="http://schemas.microsoft.com/office/drawing/2014/main" id="{EBF3531E-B828-8369-AEE8-AF71D1A671FA}"/>
              </a:ext>
            </a:extLst>
          </p:cNvPr>
          <p:cNvSpPr>
            <a:spLocks noGrp="1"/>
          </p:cNvSpPr>
          <p:nvPr>
            <p:ph type="body" sz="quarter" idx="12"/>
          </p:nvPr>
        </p:nvSpPr>
        <p:spPr/>
        <p:txBody>
          <a:bodyPr/>
          <a:lstStyle/>
          <a:p>
            <a:pPr lvl="1">
              <a:lnSpc>
                <a:spcPct val="100000"/>
              </a:lnSpc>
            </a:pPr>
            <a:r>
              <a:rPr lang="en-GB" b="1" i="0" u="none" strike="noStrike" dirty="0">
                <a:solidFill>
                  <a:srgbClr val="000000"/>
                </a:solidFill>
                <a:effectLst/>
              </a:rPr>
              <a:t>Purpose: </a:t>
            </a:r>
            <a:r>
              <a:rPr lang="en-GB" i="0" u="none" strike="noStrike" dirty="0">
                <a:solidFill>
                  <a:srgbClr val="000000"/>
                </a:solidFill>
                <a:effectLst/>
              </a:rPr>
              <a:t>To get more detail or explanation on a specific point.</a:t>
            </a:r>
          </a:p>
          <a:p>
            <a:pPr lvl="1"/>
            <a:r>
              <a:rPr lang="en-GB" b="1" i="0" u="none" strike="noStrike" dirty="0">
                <a:solidFill>
                  <a:srgbClr val="000000"/>
                </a:solidFill>
                <a:effectLst/>
              </a:rPr>
              <a:t>Example: </a:t>
            </a:r>
            <a:r>
              <a:rPr lang="en-GB" dirty="0">
                <a:solidFill>
                  <a:srgbClr val="000000"/>
                </a:solidFill>
              </a:rPr>
              <a:t>“Can </a:t>
            </a:r>
            <a:r>
              <a:rPr lang="en-GB" i="0" u="none" strike="noStrike" dirty="0">
                <a:solidFill>
                  <a:srgbClr val="000000"/>
                </a:solidFill>
                <a:effectLst/>
              </a:rPr>
              <a:t>you explain that part about the design process in more detail?”</a:t>
            </a:r>
          </a:p>
          <a:p>
            <a:pPr lvl="1">
              <a:lnSpc>
                <a:spcPct val="100000"/>
              </a:lnSpc>
            </a:pPr>
            <a:r>
              <a:rPr lang="en-GB" b="1" i="0" u="none" strike="noStrike" dirty="0">
                <a:solidFill>
                  <a:srgbClr val="000000"/>
                </a:solidFill>
                <a:effectLst/>
              </a:rPr>
              <a:t>Strategy: </a:t>
            </a:r>
            <a:r>
              <a:rPr lang="en-GB" i="0" u="none" strike="noStrike" dirty="0">
                <a:solidFill>
                  <a:srgbClr val="000000"/>
                </a:solidFill>
                <a:effectLst/>
              </a:rPr>
              <a:t>Be clear and concise when answering. Repeat the question to ensure understanding.</a:t>
            </a:r>
          </a:p>
          <a:p>
            <a:endParaRPr lang="en-GB" dirty="0"/>
          </a:p>
        </p:txBody>
      </p:sp>
      <p:sp>
        <p:nvSpPr>
          <p:cNvPr id="5" name="Footer Placeholder 4">
            <a:extLst>
              <a:ext uri="{FF2B5EF4-FFF2-40B4-BE49-F238E27FC236}">
                <a16:creationId xmlns:a16="http://schemas.microsoft.com/office/drawing/2014/main" id="{DC67B464-8FC9-EBD3-005E-26D64EFEB79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9082756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B50E0D-B375-9674-2FBD-DC193DD75FA2}"/>
              </a:ext>
            </a:extLst>
          </p:cNvPr>
          <p:cNvSpPr>
            <a:spLocks noGrp="1"/>
          </p:cNvSpPr>
          <p:nvPr>
            <p:ph type="sldNum" sz="quarter" idx="11"/>
          </p:nvPr>
        </p:nvSpPr>
        <p:spPr/>
        <p:txBody>
          <a:bodyPr/>
          <a:lstStyle/>
          <a:p>
            <a:fld id="{DA2C159E-F13C-4A85-9A41-E7669D3E0D70}" type="slidenum">
              <a:rPr lang="en-GB" smtClean="0"/>
              <a:pPr/>
              <a:t>126</a:t>
            </a:fld>
            <a:endParaRPr lang="en-GB" dirty="0"/>
          </a:p>
        </p:txBody>
      </p:sp>
      <p:sp>
        <p:nvSpPr>
          <p:cNvPr id="3" name="Title 2">
            <a:extLst>
              <a:ext uri="{FF2B5EF4-FFF2-40B4-BE49-F238E27FC236}">
                <a16:creationId xmlns:a16="http://schemas.microsoft.com/office/drawing/2014/main" id="{FE544B10-CA55-7EC4-3E67-577F61AB6FED}"/>
              </a:ext>
            </a:extLst>
          </p:cNvPr>
          <p:cNvSpPr>
            <a:spLocks noGrp="1"/>
          </p:cNvSpPr>
          <p:nvPr>
            <p:ph type="title"/>
          </p:nvPr>
        </p:nvSpPr>
        <p:spPr/>
        <p:txBody>
          <a:bodyPr/>
          <a:lstStyle/>
          <a:p>
            <a:r>
              <a:rPr lang="en-GB" dirty="0"/>
              <a:t>Challenging questions</a:t>
            </a:r>
          </a:p>
        </p:txBody>
      </p:sp>
      <p:sp>
        <p:nvSpPr>
          <p:cNvPr id="4" name="Text Placeholder 3">
            <a:extLst>
              <a:ext uri="{FF2B5EF4-FFF2-40B4-BE49-F238E27FC236}">
                <a16:creationId xmlns:a16="http://schemas.microsoft.com/office/drawing/2014/main" id="{AB570C06-3B11-175D-86BF-4C1E89DE685B}"/>
              </a:ext>
            </a:extLst>
          </p:cNvPr>
          <p:cNvSpPr>
            <a:spLocks noGrp="1"/>
          </p:cNvSpPr>
          <p:nvPr>
            <p:ph type="body" sz="quarter" idx="12"/>
          </p:nvPr>
        </p:nvSpPr>
        <p:spPr/>
        <p:txBody>
          <a:bodyPr/>
          <a:lstStyle/>
          <a:p>
            <a:pPr lvl="1">
              <a:lnSpc>
                <a:spcPct val="100000"/>
              </a:lnSpc>
            </a:pPr>
            <a:r>
              <a:rPr lang="en-GB" b="1" dirty="0"/>
              <a:t>Purpose: </a:t>
            </a:r>
            <a:r>
              <a:rPr lang="en-GB" dirty="0"/>
              <a:t>To question the validity of your points or argument.</a:t>
            </a:r>
          </a:p>
          <a:p>
            <a:pPr lvl="1"/>
            <a:r>
              <a:rPr lang="en-GB" b="1" dirty="0"/>
              <a:t>Example: </a:t>
            </a:r>
            <a:r>
              <a:rPr lang="en-GB" dirty="0"/>
              <a:t>“How do you know your approach will work in a different context?”</a:t>
            </a:r>
          </a:p>
          <a:p>
            <a:pPr lvl="1">
              <a:lnSpc>
                <a:spcPct val="100000"/>
              </a:lnSpc>
            </a:pPr>
            <a:r>
              <a:rPr lang="en-GB" b="1" dirty="0"/>
              <a:t>Strategy: </a:t>
            </a:r>
            <a:r>
              <a:rPr lang="en-GB" dirty="0"/>
              <a:t>Stay calm, acknowledge the challenge and provide evidence or reasoning. Do not get defensive.</a:t>
            </a:r>
          </a:p>
          <a:p>
            <a:endParaRPr lang="en-GB" dirty="0"/>
          </a:p>
        </p:txBody>
      </p:sp>
      <p:sp>
        <p:nvSpPr>
          <p:cNvPr id="5" name="Footer Placeholder 4">
            <a:extLst>
              <a:ext uri="{FF2B5EF4-FFF2-40B4-BE49-F238E27FC236}">
                <a16:creationId xmlns:a16="http://schemas.microsoft.com/office/drawing/2014/main" id="{9A3FFA1B-C06D-CB82-30A9-627AAB1C804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103053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02C5AB-AA8D-F9D9-C953-5D66C2946080}"/>
              </a:ext>
            </a:extLst>
          </p:cNvPr>
          <p:cNvSpPr>
            <a:spLocks noGrp="1"/>
          </p:cNvSpPr>
          <p:nvPr>
            <p:ph type="sldNum" sz="quarter" idx="11"/>
          </p:nvPr>
        </p:nvSpPr>
        <p:spPr/>
        <p:txBody>
          <a:bodyPr/>
          <a:lstStyle/>
          <a:p>
            <a:fld id="{DA2C159E-F13C-4A85-9A41-E7669D3E0D70}" type="slidenum">
              <a:rPr lang="en-GB" smtClean="0"/>
              <a:pPr/>
              <a:t>127</a:t>
            </a:fld>
            <a:endParaRPr lang="en-GB" dirty="0"/>
          </a:p>
        </p:txBody>
      </p:sp>
      <p:sp>
        <p:nvSpPr>
          <p:cNvPr id="3" name="Title 2">
            <a:extLst>
              <a:ext uri="{FF2B5EF4-FFF2-40B4-BE49-F238E27FC236}">
                <a16:creationId xmlns:a16="http://schemas.microsoft.com/office/drawing/2014/main" id="{B3489BC0-CC50-D35F-BFCF-5BF15F7732AA}"/>
              </a:ext>
            </a:extLst>
          </p:cNvPr>
          <p:cNvSpPr>
            <a:spLocks noGrp="1"/>
          </p:cNvSpPr>
          <p:nvPr>
            <p:ph type="title"/>
          </p:nvPr>
        </p:nvSpPr>
        <p:spPr/>
        <p:txBody>
          <a:bodyPr/>
          <a:lstStyle/>
          <a:p>
            <a:r>
              <a:rPr lang="en-GB" dirty="0"/>
              <a:t>Off-topic questions</a:t>
            </a:r>
          </a:p>
        </p:txBody>
      </p:sp>
      <p:sp>
        <p:nvSpPr>
          <p:cNvPr id="4" name="Text Placeholder 3">
            <a:extLst>
              <a:ext uri="{FF2B5EF4-FFF2-40B4-BE49-F238E27FC236}">
                <a16:creationId xmlns:a16="http://schemas.microsoft.com/office/drawing/2014/main" id="{FDC1F868-F67E-D3CF-05D5-C59BD15B69A0}"/>
              </a:ext>
            </a:extLst>
          </p:cNvPr>
          <p:cNvSpPr>
            <a:spLocks noGrp="1"/>
          </p:cNvSpPr>
          <p:nvPr>
            <p:ph type="body" sz="quarter" idx="12"/>
          </p:nvPr>
        </p:nvSpPr>
        <p:spPr/>
        <p:txBody>
          <a:bodyPr/>
          <a:lstStyle/>
          <a:p>
            <a:pPr lvl="1">
              <a:lnSpc>
                <a:spcPct val="100000"/>
              </a:lnSpc>
            </a:pPr>
            <a:r>
              <a:rPr lang="en-GB" b="1" dirty="0"/>
              <a:t>Purpose: </a:t>
            </a:r>
            <a:r>
              <a:rPr lang="en-GB" dirty="0"/>
              <a:t>To diverge from your main points – they are often related but not directly tied to main points.</a:t>
            </a:r>
          </a:p>
          <a:p>
            <a:pPr lvl="1"/>
            <a:r>
              <a:rPr lang="en-GB" b="1" dirty="0"/>
              <a:t>Example:</a:t>
            </a:r>
            <a:r>
              <a:rPr lang="en-GB" dirty="0"/>
              <a:t> “What is your opinion on a different method that is not part of your presentation?”</a:t>
            </a:r>
          </a:p>
          <a:p>
            <a:pPr lvl="1">
              <a:lnSpc>
                <a:spcPct val="100000"/>
              </a:lnSpc>
            </a:pPr>
            <a:r>
              <a:rPr lang="en-GB" b="1" dirty="0"/>
              <a:t>Strategy: </a:t>
            </a:r>
            <a:r>
              <a:rPr lang="en-GB" dirty="0"/>
              <a:t>Politely steer the conversation back to the relevant topic. “That is an interesting question, but let me focus on the main points of today’s presentation…”</a:t>
            </a:r>
          </a:p>
          <a:p>
            <a:endParaRPr lang="en-GB" dirty="0"/>
          </a:p>
        </p:txBody>
      </p:sp>
      <p:sp>
        <p:nvSpPr>
          <p:cNvPr id="5" name="Footer Placeholder 4">
            <a:extLst>
              <a:ext uri="{FF2B5EF4-FFF2-40B4-BE49-F238E27FC236}">
                <a16:creationId xmlns:a16="http://schemas.microsoft.com/office/drawing/2014/main" id="{67C49D22-9F39-6690-4837-7B6C1A485426}"/>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1125713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D95FEF-DE76-1E68-5FE0-926DE9AA6DB4}"/>
              </a:ext>
            </a:extLst>
          </p:cNvPr>
          <p:cNvSpPr>
            <a:spLocks noGrp="1"/>
          </p:cNvSpPr>
          <p:nvPr>
            <p:ph type="sldNum" sz="quarter" idx="11"/>
          </p:nvPr>
        </p:nvSpPr>
        <p:spPr/>
        <p:txBody>
          <a:bodyPr/>
          <a:lstStyle/>
          <a:p>
            <a:fld id="{DA2C159E-F13C-4A85-9A41-E7669D3E0D70}" type="slidenum">
              <a:rPr lang="en-GB" smtClean="0"/>
              <a:pPr/>
              <a:t>128</a:t>
            </a:fld>
            <a:endParaRPr lang="en-GB" dirty="0"/>
          </a:p>
        </p:txBody>
      </p:sp>
      <p:sp>
        <p:nvSpPr>
          <p:cNvPr id="3" name="Title 2">
            <a:extLst>
              <a:ext uri="{FF2B5EF4-FFF2-40B4-BE49-F238E27FC236}">
                <a16:creationId xmlns:a16="http://schemas.microsoft.com/office/drawing/2014/main" id="{A3FE57C4-6A00-D473-78A6-D86DBAAA7748}"/>
              </a:ext>
            </a:extLst>
          </p:cNvPr>
          <p:cNvSpPr>
            <a:spLocks noGrp="1"/>
          </p:cNvSpPr>
          <p:nvPr>
            <p:ph type="title"/>
          </p:nvPr>
        </p:nvSpPr>
        <p:spPr/>
        <p:txBody>
          <a:bodyPr/>
          <a:lstStyle/>
          <a:p>
            <a:r>
              <a:rPr lang="en-GB" dirty="0"/>
              <a:t>Open-ended questions</a:t>
            </a:r>
          </a:p>
        </p:txBody>
      </p:sp>
      <p:sp>
        <p:nvSpPr>
          <p:cNvPr id="4" name="Text Placeholder 3">
            <a:extLst>
              <a:ext uri="{FF2B5EF4-FFF2-40B4-BE49-F238E27FC236}">
                <a16:creationId xmlns:a16="http://schemas.microsoft.com/office/drawing/2014/main" id="{96BD1BF2-E75F-5A3F-7250-A54DB0753190}"/>
              </a:ext>
            </a:extLst>
          </p:cNvPr>
          <p:cNvSpPr>
            <a:spLocks noGrp="1"/>
          </p:cNvSpPr>
          <p:nvPr>
            <p:ph type="body" sz="quarter" idx="12"/>
          </p:nvPr>
        </p:nvSpPr>
        <p:spPr/>
        <p:txBody>
          <a:bodyPr/>
          <a:lstStyle/>
          <a:p>
            <a:pPr lvl="1">
              <a:lnSpc>
                <a:spcPct val="100000"/>
              </a:lnSpc>
            </a:pPr>
            <a:r>
              <a:rPr lang="en-GB" b="1" dirty="0"/>
              <a:t>Purpose: </a:t>
            </a:r>
            <a:r>
              <a:rPr lang="en-GB" dirty="0"/>
              <a:t>To invite detailed answers or encourage discussion.</a:t>
            </a:r>
          </a:p>
          <a:p>
            <a:pPr lvl="1"/>
            <a:r>
              <a:rPr lang="en-GB" b="1" dirty="0"/>
              <a:t>Example: </a:t>
            </a:r>
            <a:r>
              <a:rPr lang="en-GB" dirty="0"/>
              <a:t>“What do you think is the future of this technology in the next five years?”</a:t>
            </a:r>
          </a:p>
          <a:p>
            <a:pPr lvl="1">
              <a:lnSpc>
                <a:spcPct val="100000"/>
              </a:lnSpc>
            </a:pPr>
            <a:r>
              <a:rPr lang="en-GB" b="1" dirty="0"/>
              <a:t>Strategy: </a:t>
            </a:r>
            <a:r>
              <a:rPr lang="en-GB" dirty="0"/>
              <a:t>Provide a thoughtful, thorough response. Take time to structure your answer.</a:t>
            </a:r>
          </a:p>
          <a:p>
            <a:endParaRPr lang="en-GB" dirty="0"/>
          </a:p>
        </p:txBody>
      </p:sp>
      <p:sp>
        <p:nvSpPr>
          <p:cNvPr id="5" name="Footer Placeholder 4">
            <a:extLst>
              <a:ext uri="{FF2B5EF4-FFF2-40B4-BE49-F238E27FC236}">
                <a16:creationId xmlns:a16="http://schemas.microsoft.com/office/drawing/2014/main" id="{D34DC670-D553-593A-198E-2BF043C1010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1310370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AFD77C-2A77-26F2-B89E-234E40B0D611}"/>
              </a:ext>
            </a:extLst>
          </p:cNvPr>
          <p:cNvSpPr>
            <a:spLocks noGrp="1"/>
          </p:cNvSpPr>
          <p:nvPr>
            <p:ph type="sldNum" sz="quarter" idx="11"/>
          </p:nvPr>
        </p:nvSpPr>
        <p:spPr/>
        <p:txBody>
          <a:bodyPr/>
          <a:lstStyle/>
          <a:p>
            <a:fld id="{DA2C159E-F13C-4A85-9A41-E7669D3E0D70}" type="slidenum">
              <a:rPr lang="en-GB" smtClean="0"/>
              <a:pPr/>
              <a:t>129</a:t>
            </a:fld>
            <a:endParaRPr lang="en-GB" dirty="0"/>
          </a:p>
        </p:txBody>
      </p:sp>
      <p:sp>
        <p:nvSpPr>
          <p:cNvPr id="3" name="Title 2">
            <a:extLst>
              <a:ext uri="{FF2B5EF4-FFF2-40B4-BE49-F238E27FC236}">
                <a16:creationId xmlns:a16="http://schemas.microsoft.com/office/drawing/2014/main" id="{78D44F69-D6FE-6646-9F9E-0C12643B930E}"/>
              </a:ext>
            </a:extLst>
          </p:cNvPr>
          <p:cNvSpPr>
            <a:spLocks noGrp="1"/>
          </p:cNvSpPr>
          <p:nvPr>
            <p:ph type="title"/>
          </p:nvPr>
        </p:nvSpPr>
        <p:spPr/>
        <p:txBody>
          <a:bodyPr/>
          <a:lstStyle/>
          <a:p>
            <a:r>
              <a:rPr lang="en-GB" dirty="0"/>
              <a:t>How to prepare for questions</a:t>
            </a:r>
          </a:p>
        </p:txBody>
      </p:sp>
      <p:sp>
        <p:nvSpPr>
          <p:cNvPr id="4" name="Text Placeholder 3">
            <a:extLst>
              <a:ext uri="{FF2B5EF4-FFF2-40B4-BE49-F238E27FC236}">
                <a16:creationId xmlns:a16="http://schemas.microsoft.com/office/drawing/2014/main" id="{CCD4665A-CCD7-A3F1-6D84-464ED8899927}"/>
              </a:ext>
            </a:extLst>
          </p:cNvPr>
          <p:cNvSpPr>
            <a:spLocks noGrp="1"/>
          </p:cNvSpPr>
          <p:nvPr>
            <p:ph type="body" sz="quarter" idx="12"/>
          </p:nvPr>
        </p:nvSpPr>
        <p:spPr/>
        <p:txBody>
          <a:bodyPr/>
          <a:lstStyle/>
          <a:p>
            <a:pPr lvl="1">
              <a:lnSpc>
                <a:spcPct val="100000"/>
              </a:lnSpc>
            </a:pPr>
            <a:r>
              <a:rPr lang="en-GB" dirty="0"/>
              <a:t>Know your content: Be deeply familiar with your material.</a:t>
            </a:r>
          </a:p>
          <a:p>
            <a:pPr lvl="1">
              <a:lnSpc>
                <a:spcPct val="100000"/>
              </a:lnSpc>
            </a:pPr>
            <a:r>
              <a:rPr lang="en-GB" dirty="0"/>
              <a:t>Anticipate common questions: What might the audience ask based on the content?</a:t>
            </a:r>
          </a:p>
          <a:p>
            <a:pPr lvl="1">
              <a:lnSpc>
                <a:spcPct val="100000"/>
              </a:lnSpc>
            </a:pPr>
            <a:r>
              <a:rPr lang="en-GB" dirty="0"/>
              <a:t>Rehearse responses: Practise delivering answers confidently, even for tough questions.</a:t>
            </a:r>
          </a:p>
        </p:txBody>
      </p:sp>
      <p:sp>
        <p:nvSpPr>
          <p:cNvPr id="5" name="Footer Placeholder 4">
            <a:extLst>
              <a:ext uri="{FF2B5EF4-FFF2-40B4-BE49-F238E27FC236}">
                <a16:creationId xmlns:a16="http://schemas.microsoft.com/office/drawing/2014/main" id="{C744DE0E-17DA-1616-3441-05439971959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89288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3C1F7-8E72-E3C6-EB54-54AF50EEE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8E6C41-B270-D789-12BD-F5B142E79084}"/>
              </a:ext>
            </a:extLst>
          </p:cNvPr>
          <p:cNvSpPr>
            <a:spLocks noGrp="1"/>
          </p:cNvSpPr>
          <p:nvPr>
            <p:ph type="title"/>
          </p:nvPr>
        </p:nvSpPr>
        <p:spPr>
          <a:xfrm>
            <a:off x="252094" y="180123"/>
            <a:ext cx="8423593" cy="85725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600" b="1" dirty="0">
                <a:latin typeface="Arial"/>
                <a:cs typeface="Arial"/>
              </a:rPr>
              <a:t>Considerations during a presentation</a:t>
            </a:r>
            <a:endParaRPr lang="en-GB" sz="3600" b="1" dirty="0">
              <a:latin typeface="+mj-lt"/>
              <a:cs typeface="Arial"/>
            </a:endParaRPr>
          </a:p>
        </p:txBody>
      </p:sp>
      <p:sp>
        <p:nvSpPr>
          <p:cNvPr id="3" name="Content Placeholder 2">
            <a:extLst>
              <a:ext uri="{FF2B5EF4-FFF2-40B4-BE49-F238E27FC236}">
                <a16:creationId xmlns:a16="http://schemas.microsoft.com/office/drawing/2014/main" id="{A2611059-DC2B-C6AA-9BCF-E0970E5ADB8F}"/>
              </a:ext>
            </a:extLst>
          </p:cNvPr>
          <p:cNvSpPr>
            <a:spLocks noGrp="1"/>
          </p:cNvSpPr>
          <p:nvPr>
            <p:ph idx="1"/>
          </p:nvPr>
        </p:nvSpPr>
        <p:spPr>
          <a:xfrm>
            <a:off x="270802" y="997340"/>
            <a:ext cx="8423593" cy="3394472"/>
          </a:xfrm>
        </p:spPr>
        <p:txBody>
          <a:bodyPr vert="horz" lIns="0" tIns="0" rIns="0" bIns="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1">
              <a:lnSpc>
                <a:spcPct val="100000"/>
              </a:lnSpc>
            </a:pPr>
            <a:r>
              <a:rPr lang="en-GB" sz="2400" dirty="0"/>
              <a:t>M</a:t>
            </a:r>
            <a:r>
              <a:rPr lang="en-GB" sz="2400" i="0" u="none" strike="noStrike" dirty="0">
                <a:effectLst/>
              </a:rPr>
              <a:t>ake eye contact with people throughout. </a:t>
            </a:r>
          </a:p>
          <a:p>
            <a:pPr lvl="1">
              <a:lnSpc>
                <a:spcPct val="100000"/>
              </a:lnSpc>
            </a:pPr>
            <a:r>
              <a:rPr lang="en-GB" sz="2400" i="0" u="none" strike="noStrike" dirty="0">
                <a:effectLst/>
              </a:rPr>
              <a:t>Use positive body language. </a:t>
            </a:r>
          </a:p>
          <a:p>
            <a:pPr lvl="1">
              <a:lnSpc>
                <a:spcPct val="100000"/>
              </a:lnSpc>
            </a:pPr>
            <a:r>
              <a:rPr lang="en-GB" sz="2400" dirty="0"/>
              <a:t>S</a:t>
            </a:r>
            <a:r>
              <a:rPr lang="en-GB" sz="2400" i="0" u="none" strike="noStrike" dirty="0">
                <a:effectLst/>
              </a:rPr>
              <a:t>peak clearly and enthusiastically.</a:t>
            </a:r>
            <a:endParaRPr lang="en-GB" sz="2400" dirty="0"/>
          </a:p>
          <a:p>
            <a:pPr lvl="1">
              <a:lnSpc>
                <a:spcPct val="100000"/>
              </a:lnSpc>
            </a:pPr>
            <a:r>
              <a:rPr lang="en-GB" sz="2400" i="0" u="none" strike="noStrike" dirty="0">
                <a:effectLst/>
              </a:rPr>
              <a:t>Engage the audience.</a:t>
            </a:r>
          </a:p>
          <a:p>
            <a:pPr lvl="1">
              <a:lnSpc>
                <a:spcPct val="100000"/>
              </a:lnSpc>
            </a:pPr>
            <a:r>
              <a:rPr lang="en-GB" sz="2400" i="0" u="none" strike="noStrike" dirty="0">
                <a:effectLst/>
              </a:rPr>
              <a:t>Use any </a:t>
            </a:r>
            <a:r>
              <a:rPr lang="en-GB" sz="2400" dirty="0"/>
              <a:t>v</a:t>
            </a:r>
            <a:r>
              <a:rPr lang="en-GB" sz="2400" i="0" u="none" strike="noStrike" dirty="0">
                <a:effectLst/>
              </a:rPr>
              <a:t>isual aids </a:t>
            </a:r>
            <a:r>
              <a:rPr lang="en-GB" sz="2400" dirty="0"/>
              <a:t>e</a:t>
            </a:r>
            <a:r>
              <a:rPr lang="en-GB" sz="2400" i="0" u="none" strike="noStrike" dirty="0">
                <a:effectLst/>
              </a:rPr>
              <a:t>ffectively. </a:t>
            </a:r>
            <a:endParaRPr lang="en-GB" sz="2400" dirty="0"/>
          </a:p>
          <a:p>
            <a:pPr lvl="1">
              <a:lnSpc>
                <a:spcPct val="100000"/>
              </a:lnSpc>
            </a:pPr>
            <a:r>
              <a:rPr lang="en-GB" sz="2400" i="0" u="none" strike="noStrike" dirty="0">
                <a:effectLst/>
              </a:rPr>
              <a:t>Stay focused.</a:t>
            </a:r>
            <a:endParaRPr lang="en-GB" sz="2400" dirty="0"/>
          </a:p>
          <a:p>
            <a:pPr lvl="1">
              <a:lnSpc>
                <a:spcPct val="100000"/>
              </a:lnSpc>
            </a:pPr>
            <a:r>
              <a:rPr lang="en-GB" sz="2400" i="0" u="none" strike="noStrike" dirty="0">
                <a:effectLst/>
              </a:rPr>
              <a:t>Manage the </a:t>
            </a:r>
            <a:r>
              <a:rPr lang="en-GB" sz="2400" dirty="0"/>
              <a:t>t</a:t>
            </a:r>
            <a:r>
              <a:rPr lang="en-GB" sz="2400" i="0" u="none" strike="noStrike" dirty="0">
                <a:effectLst/>
              </a:rPr>
              <a:t>ime available.</a:t>
            </a:r>
            <a:endParaRPr lang="en-GB" sz="2400" dirty="0"/>
          </a:p>
          <a:p>
            <a:pPr lvl="1">
              <a:lnSpc>
                <a:spcPct val="100000"/>
              </a:lnSpc>
            </a:pPr>
            <a:r>
              <a:rPr lang="en-GB" sz="2400" i="0" u="none" strike="noStrike" dirty="0">
                <a:effectLst/>
              </a:rPr>
              <a:t>Handle questions gracefully and end strong.</a:t>
            </a:r>
            <a:br>
              <a:rPr lang="en-GB" sz="2400" dirty="0"/>
            </a:br>
            <a:endParaRPr lang="en-GB" sz="2400" i="0" u="none" strike="noStrike" dirty="0">
              <a:effectLst/>
            </a:endParaRPr>
          </a:p>
        </p:txBody>
      </p:sp>
      <p:sp>
        <p:nvSpPr>
          <p:cNvPr id="4" name="Footer Placeholder 3">
            <a:extLst>
              <a:ext uri="{FF2B5EF4-FFF2-40B4-BE49-F238E27FC236}">
                <a16:creationId xmlns:a16="http://schemas.microsoft.com/office/drawing/2014/main" id="{768D33F4-0F39-1CFB-0B78-AADE3181F59C}"/>
              </a:ext>
            </a:extLst>
          </p:cNvPr>
          <p:cNvSpPr>
            <a:spLocks noGrp="1"/>
          </p:cNvSpPr>
          <p:nvPr>
            <p:ph type="ftr" sz="quarter" idx="11"/>
          </p:nvPr>
        </p:nvSpPr>
        <p:spPr>
          <a:xfrm>
            <a:off x="234000" y="4767263"/>
            <a:ext cx="7686376" cy="273844"/>
          </a:xfrm>
        </p:spPr>
        <p:txBody>
          <a:bodyPr/>
          <a:lstStyle/>
          <a:p>
            <a:r>
              <a:rPr lang="en-GB" dirty="0"/>
              <a:t>Education &amp; Training Foundation</a:t>
            </a:r>
          </a:p>
          <a:p>
            <a:endParaRPr lang="en-GB" dirty="0"/>
          </a:p>
        </p:txBody>
      </p:sp>
    </p:spTree>
    <p:extLst>
      <p:ext uri="{BB962C8B-B14F-4D97-AF65-F5344CB8AC3E}">
        <p14:creationId xmlns:p14="http://schemas.microsoft.com/office/powerpoint/2010/main" val="388418313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4CA1E-2BF3-4EE8-C6BD-960E75182980}"/>
              </a:ext>
            </a:extLst>
          </p:cNvPr>
          <p:cNvSpPr>
            <a:spLocks noGrp="1"/>
          </p:cNvSpPr>
          <p:nvPr>
            <p:ph type="sldNum" sz="quarter" idx="11"/>
          </p:nvPr>
        </p:nvSpPr>
        <p:spPr/>
        <p:txBody>
          <a:bodyPr/>
          <a:lstStyle/>
          <a:p>
            <a:fld id="{DA2C159E-F13C-4A85-9A41-E7669D3E0D70}" type="slidenum">
              <a:rPr lang="en-GB" smtClean="0"/>
              <a:pPr/>
              <a:t>130</a:t>
            </a:fld>
            <a:endParaRPr lang="en-GB" dirty="0"/>
          </a:p>
        </p:txBody>
      </p:sp>
      <p:sp>
        <p:nvSpPr>
          <p:cNvPr id="3" name="Title 2">
            <a:extLst>
              <a:ext uri="{FF2B5EF4-FFF2-40B4-BE49-F238E27FC236}">
                <a16:creationId xmlns:a16="http://schemas.microsoft.com/office/drawing/2014/main" id="{9463E7DC-7A36-8370-5AFF-14C91BCE2B16}"/>
              </a:ext>
            </a:extLst>
          </p:cNvPr>
          <p:cNvSpPr>
            <a:spLocks noGrp="1"/>
          </p:cNvSpPr>
          <p:nvPr>
            <p:ph type="title"/>
          </p:nvPr>
        </p:nvSpPr>
        <p:spPr>
          <a:xfrm>
            <a:off x="234000" y="174031"/>
            <a:ext cx="8437563" cy="699425"/>
          </a:xfrm>
        </p:spPr>
        <p:txBody>
          <a:bodyPr/>
          <a:lstStyle/>
          <a:p>
            <a:r>
              <a:rPr lang="en-GB" dirty="0"/>
              <a:t>Question task</a:t>
            </a:r>
          </a:p>
        </p:txBody>
      </p:sp>
      <p:sp>
        <p:nvSpPr>
          <p:cNvPr id="4" name="Text Placeholder 3">
            <a:extLst>
              <a:ext uri="{FF2B5EF4-FFF2-40B4-BE49-F238E27FC236}">
                <a16:creationId xmlns:a16="http://schemas.microsoft.com/office/drawing/2014/main" id="{FF83950A-A6DF-8F20-6EA6-B1D6ABC628CB}"/>
              </a:ext>
            </a:extLst>
          </p:cNvPr>
          <p:cNvSpPr>
            <a:spLocks noGrp="1"/>
          </p:cNvSpPr>
          <p:nvPr>
            <p:ph type="body" sz="quarter" idx="12"/>
          </p:nvPr>
        </p:nvSpPr>
        <p:spPr>
          <a:xfrm>
            <a:off x="289801" y="692305"/>
            <a:ext cx="8381762" cy="3996300"/>
          </a:xfrm>
        </p:spPr>
        <p:txBody>
          <a:bodyPr/>
          <a:lstStyle/>
          <a:p>
            <a:pPr marL="0" lvl="1" indent="0">
              <a:buNone/>
            </a:pPr>
            <a:r>
              <a:rPr lang="en-GB" dirty="0"/>
              <a:t>Topic 1: Benefits of pile foundations</a:t>
            </a:r>
          </a:p>
          <a:p>
            <a:pPr marL="0" lvl="1" indent="0">
              <a:buNone/>
            </a:pPr>
            <a:r>
              <a:rPr lang="en-GB" dirty="0"/>
              <a:t>Topic 2: Tape measures vs laser measures</a:t>
            </a:r>
          </a:p>
          <a:p>
            <a:pPr marL="0" lvl="1" indent="0">
              <a:buNone/>
            </a:pPr>
            <a:r>
              <a:rPr lang="en-GB" dirty="0"/>
              <a:t>Topic 3: Polished concrete vs resin flooring</a:t>
            </a:r>
          </a:p>
          <a:p>
            <a:pPr marL="0" lvl="1" indent="0">
              <a:buNone/>
            </a:pPr>
            <a:r>
              <a:rPr lang="en-GB" dirty="0"/>
              <a:t>Topic 4: Use of zinc for cladding</a:t>
            </a:r>
          </a:p>
          <a:p>
            <a:pPr marL="0" lvl="1" indent="0">
              <a:buNone/>
            </a:pPr>
            <a:r>
              <a:rPr lang="en-GB" dirty="0"/>
              <a:t>Topic 5: Use of recycled steel in a steel portal frame</a:t>
            </a:r>
          </a:p>
          <a:p>
            <a:pPr marL="457200" indent="-457200">
              <a:buFont typeface="+mj-lt"/>
              <a:buAutoNum type="arabicPeriod"/>
            </a:pPr>
            <a:r>
              <a:rPr lang="en-GB" dirty="0"/>
              <a:t>Research your allocated topic and prepare notes </a:t>
            </a:r>
            <a:r>
              <a:rPr lang="en-GB" kern="0" dirty="0">
                <a:effectLst/>
                <a:ea typeface="Times New Roman" panose="02020603050405020304" pitchFamily="18" charset="0"/>
              </a:rPr>
              <a:t>to assist an oral presentation to a peer.</a:t>
            </a:r>
          </a:p>
          <a:p>
            <a:pPr marL="457200" indent="-457200">
              <a:buFont typeface="+mj-lt"/>
              <a:buAutoNum type="arabicPeriod"/>
            </a:pPr>
            <a:r>
              <a:rPr lang="en-GB" dirty="0"/>
              <a:t>Email a summary of the research to a partner who has researched the same topic. Your partner will question you on your knowledge, and you are to question your partner. </a:t>
            </a:r>
          </a:p>
        </p:txBody>
      </p:sp>
      <p:sp>
        <p:nvSpPr>
          <p:cNvPr id="5" name="Footer Placeholder 4">
            <a:extLst>
              <a:ext uri="{FF2B5EF4-FFF2-40B4-BE49-F238E27FC236}">
                <a16:creationId xmlns:a16="http://schemas.microsoft.com/office/drawing/2014/main" id="{165EB371-0A91-AC20-5821-24AC6ED9EDA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77254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F6DA91-9050-672E-DE6C-752DF58E1A66}"/>
              </a:ext>
            </a:extLst>
          </p:cNvPr>
          <p:cNvSpPr>
            <a:spLocks noGrp="1"/>
          </p:cNvSpPr>
          <p:nvPr>
            <p:ph type="sldNum" sz="quarter" idx="11"/>
          </p:nvPr>
        </p:nvSpPr>
        <p:spPr/>
        <p:txBody>
          <a:bodyPr/>
          <a:lstStyle/>
          <a:p>
            <a:fld id="{DA2C159E-F13C-4A85-9A41-E7669D3E0D70}" type="slidenum">
              <a:rPr lang="en-GB" smtClean="0"/>
              <a:pPr/>
              <a:t>131</a:t>
            </a:fld>
            <a:endParaRPr lang="en-GB" dirty="0"/>
          </a:p>
        </p:txBody>
      </p:sp>
      <p:sp>
        <p:nvSpPr>
          <p:cNvPr id="3" name="Title 2">
            <a:extLst>
              <a:ext uri="{FF2B5EF4-FFF2-40B4-BE49-F238E27FC236}">
                <a16:creationId xmlns:a16="http://schemas.microsoft.com/office/drawing/2014/main" id="{05AFF76A-19E8-073A-D9BC-F57C9F6FE353}"/>
              </a:ext>
            </a:extLst>
          </p:cNvPr>
          <p:cNvSpPr>
            <a:spLocks noGrp="1"/>
          </p:cNvSpPr>
          <p:nvPr>
            <p:ph type="title"/>
          </p:nvPr>
        </p:nvSpPr>
        <p:spPr/>
        <p:txBody>
          <a:bodyPr/>
          <a:lstStyle/>
          <a:p>
            <a:r>
              <a:rPr lang="en-GB" dirty="0"/>
              <a:t>Reading body language</a:t>
            </a:r>
          </a:p>
        </p:txBody>
      </p:sp>
      <p:sp>
        <p:nvSpPr>
          <p:cNvPr id="4" name="Text Placeholder 3">
            <a:extLst>
              <a:ext uri="{FF2B5EF4-FFF2-40B4-BE49-F238E27FC236}">
                <a16:creationId xmlns:a16="http://schemas.microsoft.com/office/drawing/2014/main" id="{F94248DC-AC36-D209-FC67-FFF1FA4D6E9C}"/>
              </a:ext>
            </a:extLst>
          </p:cNvPr>
          <p:cNvSpPr>
            <a:spLocks noGrp="1"/>
          </p:cNvSpPr>
          <p:nvPr>
            <p:ph type="body" sz="quarter" idx="12"/>
          </p:nvPr>
        </p:nvSpPr>
        <p:spPr/>
        <p:txBody>
          <a:bodyPr/>
          <a:lstStyle/>
          <a:p>
            <a:pPr algn="l"/>
            <a:r>
              <a:rPr lang="en-GB" b="0" i="0" u="none" strike="noStrike" dirty="0">
                <a:solidFill>
                  <a:srgbClr val="000000"/>
                </a:solidFill>
                <a:effectLst/>
              </a:rPr>
              <a:t>Reading an audience’s body language gives valuable feedback about how delivery is being received.</a:t>
            </a:r>
          </a:p>
          <a:p>
            <a:pPr lvl="1">
              <a:lnSpc>
                <a:spcPct val="100000"/>
              </a:lnSpc>
            </a:pPr>
            <a:r>
              <a:rPr lang="en-GB" b="0" i="0" u="none" strike="noStrike" dirty="0">
                <a:solidFill>
                  <a:srgbClr val="000000"/>
                </a:solidFill>
                <a:effectLst/>
              </a:rPr>
              <a:t>Is the audience engaged? Disengaged? Interested?</a:t>
            </a:r>
          </a:p>
          <a:p>
            <a:pPr lvl="1">
              <a:lnSpc>
                <a:spcPct val="100000"/>
              </a:lnSpc>
            </a:pPr>
            <a:r>
              <a:rPr lang="en-GB" b="0" i="0" u="none" strike="noStrike" dirty="0">
                <a:solidFill>
                  <a:srgbClr val="000000"/>
                </a:solidFill>
                <a:effectLst/>
              </a:rPr>
              <a:t>Adjustments can be made based on this feedback (e.g. if the audience seems confused, slow down or clarify).</a:t>
            </a:r>
          </a:p>
          <a:p>
            <a:endParaRPr lang="en-GB" dirty="0"/>
          </a:p>
        </p:txBody>
      </p:sp>
      <p:sp>
        <p:nvSpPr>
          <p:cNvPr id="5" name="Footer Placeholder 4">
            <a:extLst>
              <a:ext uri="{FF2B5EF4-FFF2-40B4-BE49-F238E27FC236}">
                <a16:creationId xmlns:a16="http://schemas.microsoft.com/office/drawing/2014/main" id="{05397BCD-ADAE-D78B-15BD-1BE99755EAEE}"/>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4936772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E7FB17-057B-EAF4-8E8D-D97750C81DD5}"/>
              </a:ext>
            </a:extLst>
          </p:cNvPr>
          <p:cNvSpPr>
            <a:spLocks noGrp="1"/>
          </p:cNvSpPr>
          <p:nvPr>
            <p:ph type="sldNum" sz="quarter" idx="11"/>
          </p:nvPr>
        </p:nvSpPr>
        <p:spPr/>
        <p:txBody>
          <a:bodyPr/>
          <a:lstStyle/>
          <a:p>
            <a:fld id="{DA2C159E-F13C-4A85-9A41-E7669D3E0D70}" type="slidenum">
              <a:rPr lang="en-GB" smtClean="0"/>
              <a:pPr/>
              <a:t>132</a:t>
            </a:fld>
            <a:endParaRPr lang="en-GB" dirty="0"/>
          </a:p>
        </p:txBody>
      </p:sp>
      <p:sp>
        <p:nvSpPr>
          <p:cNvPr id="3" name="Title 2">
            <a:extLst>
              <a:ext uri="{FF2B5EF4-FFF2-40B4-BE49-F238E27FC236}">
                <a16:creationId xmlns:a16="http://schemas.microsoft.com/office/drawing/2014/main" id="{64ED8474-39F3-9885-62C7-F6354936CF09}"/>
              </a:ext>
            </a:extLst>
          </p:cNvPr>
          <p:cNvSpPr>
            <a:spLocks noGrp="1"/>
          </p:cNvSpPr>
          <p:nvPr>
            <p:ph type="title"/>
          </p:nvPr>
        </p:nvSpPr>
        <p:spPr/>
        <p:txBody>
          <a:bodyPr/>
          <a:lstStyle/>
          <a:p>
            <a:r>
              <a:rPr lang="en-GB" dirty="0"/>
              <a:t>Body language cues</a:t>
            </a:r>
          </a:p>
        </p:txBody>
      </p:sp>
      <p:sp>
        <p:nvSpPr>
          <p:cNvPr id="4" name="Text Placeholder 3">
            <a:extLst>
              <a:ext uri="{FF2B5EF4-FFF2-40B4-BE49-F238E27FC236}">
                <a16:creationId xmlns:a16="http://schemas.microsoft.com/office/drawing/2014/main" id="{BE9A1DAB-0E1C-7B91-4342-B87FAF3D8C7F}"/>
              </a:ext>
            </a:extLst>
          </p:cNvPr>
          <p:cNvSpPr>
            <a:spLocks noGrp="1"/>
          </p:cNvSpPr>
          <p:nvPr>
            <p:ph type="body" sz="quarter" idx="12"/>
          </p:nvPr>
        </p:nvSpPr>
        <p:spPr/>
        <p:txBody>
          <a:bodyPr vert="horz" lIns="0" tIns="0" rIns="0" bIns="0" rtlCol="0" anchor="t">
            <a:noAutofit/>
          </a:bodyPr>
          <a:lstStyle/>
          <a:p>
            <a:pPr lvl="1">
              <a:lnSpc>
                <a:spcPct val="100000"/>
              </a:lnSpc>
            </a:pPr>
            <a:r>
              <a:rPr lang="en-GB" b="1" dirty="0"/>
              <a:t>Positive cues: </a:t>
            </a:r>
          </a:p>
          <a:p>
            <a:pPr lvl="2"/>
            <a:r>
              <a:rPr lang="en-GB" dirty="0"/>
              <a:t>Nodding, leaning forward, eye contact.</a:t>
            </a:r>
          </a:p>
          <a:p>
            <a:pPr lvl="1">
              <a:lnSpc>
                <a:spcPct val="100000"/>
              </a:lnSpc>
            </a:pPr>
            <a:r>
              <a:rPr lang="en-GB" b="1" dirty="0"/>
              <a:t>Negative cues:</a:t>
            </a:r>
          </a:p>
          <a:p>
            <a:pPr lvl="2"/>
            <a:r>
              <a:rPr lang="en-GB" dirty="0"/>
              <a:t>Looking at watches, crossed arms, yawning.</a:t>
            </a:r>
            <a:endParaRPr lang="en-GB" dirty="0">
              <a:cs typeface="Arial"/>
            </a:endParaRPr>
          </a:p>
          <a:p>
            <a:endParaRPr lang="en-GB" dirty="0"/>
          </a:p>
          <a:p>
            <a:endParaRPr lang="en-GB" dirty="0"/>
          </a:p>
        </p:txBody>
      </p:sp>
      <p:sp>
        <p:nvSpPr>
          <p:cNvPr id="5" name="Footer Placeholder 4">
            <a:extLst>
              <a:ext uri="{FF2B5EF4-FFF2-40B4-BE49-F238E27FC236}">
                <a16:creationId xmlns:a16="http://schemas.microsoft.com/office/drawing/2014/main" id="{C3AFBFF1-FE78-9FCE-1E4D-CA546211AB1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54295137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71AE48-2B14-B9BC-4C7F-62416C116A70}"/>
              </a:ext>
            </a:extLst>
          </p:cNvPr>
          <p:cNvSpPr>
            <a:spLocks noGrp="1"/>
          </p:cNvSpPr>
          <p:nvPr>
            <p:ph type="sldNum" sz="quarter" idx="11"/>
          </p:nvPr>
        </p:nvSpPr>
        <p:spPr/>
        <p:txBody>
          <a:bodyPr/>
          <a:lstStyle/>
          <a:p>
            <a:fld id="{DA2C159E-F13C-4A85-9A41-E7669D3E0D70}" type="slidenum">
              <a:rPr lang="en-GB" smtClean="0"/>
              <a:pPr/>
              <a:t>133</a:t>
            </a:fld>
            <a:endParaRPr lang="en-GB" dirty="0"/>
          </a:p>
        </p:txBody>
      </p:sp>
      <p:sp>
        <p:nvSpPr>
          <p:cNvPr id="3" name="Title 2">
            <a:extLst>
              <a:ext uri="{FF2B5EF4-FFF2-40B4-BE49-F238E27FC236}">
                <a16:creationId xmlns:a16="http://schemas.microsoft.com/office/drawing/2014/main" id="{56BD4288-078F-BB78-A81C-CDD4F6126E69}"/>
              </a:ext>
            </a:extLst>
          </p:cNvPr>
          <p:cNvSpPr>
            <a:spLocks noGrp="1"/>
          </p:cNvSpPr>
          <p:nvPr>
            <p:ph type="title"/>
          </p:nvPr>
        </p:nvSpPr>
        <p:spPr/>
        <p:txBody>
          <a:bodyPr>
            <a:normAutofit/>
          </a:bodyPr>
          <a:lstStyle/>
          <a:p>
            <a:r>
              <a:rPr lang="en-GB" dirty="0"/>
              <a:t>Providing time for digestion</a:t>
            </a:r>
          </a:p>
        </p:txBody>
      </p:sp>
      <p:sp>
        <p:nvSpPr>
          <p:cNvPr id="4" name="Text Placeholder 3">
            <a:extLst>
              <a:ext uri="{FF2B5EF4-FFF2-40B4-BE49-F238E27FC236}">
                <a16:creationId xmlns:a16="http://schemas.microsoft.com/office/drawing/2014/main" id="{731E98EA-9533-1395-1525-C7824A6FC9D5}"/>
              </a:ext>
            </a:extLst>
          </p:cNvPr>
          <p:cNvSpPr>
            <a:spLocks noGrp="1"/>
          </p:cNvSpPr>
          <p:nvPr>
            <p:ph type="body" sz="quarter" idx="12"/>
          </p:nvPr>
        </p:nvSpPr>
        <p:spPr/>
        <p:txBody>
          <a:bodyPr/>
          <a:lstStyle/>
          <a:p>
            <a:pPr lvl="1">
              <a:lnSpc>
                <a:spcPct val="100000"/>
              </a:lnSpc>
            </a:pPr>
            <a:r>
              <a:rPr lang="en-GB" dirty="0"/>
              <a:t>Pausing gives the audience time to process a message and ensures better retention and understanding.</a:t>
            </a:r>
          </a:p>
          <a:p>
            <a:pPr lvl="1">
              <a:lnSpc>
                <a:spcPct val="100000"/>
              </a:lnSpc>
            </a:pPr>
            <a:r>
              <a:rPr lang="en-GB" dirty="0"/>
              <a:t>It allows the audience to reflect on the points made.</a:t>
            </a:r>
          </a:p>
          <a:p>
            <a:pPr lvl="1">
              <a:lnSpc>
                <a:spcPct val="100000"/>
              </a:lnSpc>
            </a:pPr>
            <a:r>
              <a:rPr lang="en-GB" dirty="0"/>
              <a:t>It also gives the audience space to ask questions if something is not clear.</a:t>
            </a:r>
          </a:p>
          <a:p>
            <a:endParaRPr lang="en-GB" b="1" dirty="0"/>
          </a:p>
          <a:p>
            <a:r>
              <a:rPr lang="en-GB" b="1" dirty="0"/>
              <a:t>Discuss:</a:t>
            </a:r>
            <a:r>
              <a:rPr lang="en-GB" dirty="0"/>
              <a:t> How can pauses be effective in both speech (between points) and visually (waiting for audience reactions)?</a:t>
            </a:r>
          </a:p>
          <a:p>
            <a:endParaRPr lang="en-GB" dirty="0"/>
          </a:p>
        </p:txBody>
      </p:sp>
      <p:sp>
        <p:nvSpPr>
          <p:cNvPr id="5" name="Footer Placeholder 4">
            <a:extLst>
              <a:ext uri="{FF2B5EF4-FFF2-40B4-BE49-F238E27FC236}">
                <a16:creationId xmlns:a16="http://schemas.microsoft.com/office/drawing/2014/main" id="{6FCCE8A4-51D0-2AE6-6F7C-AA30FED1126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678577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C7F8B8-1536-0D3D-5B35-3451B0FAF838}"/>
              </a:ext>
            </a:extLst>
          </p:cNvPr>
          <p:cNvSpPr>
            <a:spLocks noGrp="1"/>
          </p:cNvSpPr>
          <p:nvPr>
            <p:ph type="sldNum" sz="quarter" idx="11"/>
          </p:nvPr>
        </p:nvSpPr>
        <p:spPr/>
        <p:txBody>
          <a:bodyPr/>
          <a:lstStyle/>
          <a:p>
            <a:fld id="{DA2C159E-F13C-4A85-9A41-E7669D3E0D70}" type="slidenum">
              <a:rPr lang="en-GB" smtClean="0"/>
              <a:pPr/>
              <a:t>134</a:t>
            </a:fld>
            <a:endParaRPr lang="en-GB" dirty="0"/>
          </a:p>
        </p:txBody>
      </p:sp>
      <p:sp>
        <p:nvSpPr>
          <p:cNvPr id="3" name="Title 2">
            <a:extLst>
              <a:ext uri="{FF2B5EF4-FFF2-40B4-BE49-F238E27FC236}">
                <a16:creationId xmlns:a16="http://schemas.microsoft.com/office/drawing/2014/main" id="{416715F4-2ECA-D377-EE00-545AB157F768}"/>
              </a:ext>
            </a:extLst>
          </p:cNvPr>
          <p:cNvSpPr>
            <a:spLocks noGrp="1"/>
          </p:cNvSpPr>
          <p:nvPr>
            <p:ph type="title"/>
          </p:nvPr>
        </p:nvSpPr>
        <p:spPr/>
        <p:txBody>
          <a:bodyPr/>
          <a:lstStyle/>
          <a:p>
            <a:r>
              <a:rPr lang="en-GB" dirty="0"/>
              <a:t>Purpose of a pause</a:t>
            </a:r>
          </a:p>
        </p:txBody>
      </p:sp>
      <p:sp>
        <p:nvSpPr>
          <p:cNvPr id="4" name="Text Placeholder 3">
            <a:extLst>
              <a:ext uri="{FF2B5EF4-FFF2-40B4-BE49-F238E27FC236}">
                <a16:creationId xmlns:a16="http://schemas.microsoft.com/office/drawing/2014/main" id="{DE876034-A742-76BA-CAC0-D083D8A71631}"/>
              </a:ext>
            </a:extLst>
          </p:cNvPr>
          <p:cNvSpPr>
            <a:spLocks noGrp="1"/>
          </p:cNvSpPr>
          <p:nvPr>
            <p:ph type="body" sz="quarter" idx="12"/>
          </p:nvPr>
        </p:nvSpPr>
        <p:spPr/>
        <p:txBody>
          <a:bodyPr/>
          <a:lstStyle/>
          <a:p>
            <a:pPr lvl="1">
              <a:lnSpc>
                <a:spcPct val="100000"/>
              </a:lnSpc>
            </a:pPr>
            <a:r>
              <a:rPr lang="en-GB" b="1" dirty="0"/>
              <a:t>Allows processing: </a:t>
            </a:r>
            <a:r>
              <a:rPr lang="en-GB" dirty="0"/>
              <a:t>Pauses give the audience time to absorb the information.</a:t>
            </a:r>
          </a:p>
          <a:p>
            <a:pPr lvl="1">
              <a:lnSpc>
                <a:spcPct val="100000"/>
              </a:lnSpc>
            </a:pPr>
            <a:r>
              <a:rPr lang="en-GB" b="1" dirty="0"/>
              <a:t>Builds anticipation: </a:t>
            </a:r>
            <a:r>
              <a:rPr lang="en-GB" dirty="0"/>
              <a:t>Pauses create a dramatic effect before making a key point.</a:t>
            </a:r>
          </a:p>
          <a:p>
            <a:pPr lvl="1">
              <a:lnSpc>
                <a:spcPct val="100000"/>
              </a:lnSpc>
            </a:pPr>
            <a:r>
              <a:rPr lang="en-GB" b="1" dirty="0"/>
              <a:t>Controls pace: </a:t>
            </a:r>
            <a:r>
              <a:rPr lang="en-GB" dirty="0"/>
              <a:t>Pauses prevent rushing, making the message clearer.</a:t>
            </a:r>
          </a:p>
          <a:p>
            <a:endParaRPr lang="en-GB" dirty="0"/>
          </a:p>
        </p:txBody>
      </p:sp>
      <p:sp>
        <p:nvSpPr>
          <p:cNvPr id="5" name="Footer Placeholder 4">
            <a:extLst>
              <a:ext uri="{FF2B5EF4-FFF2-40B4-BE49-F238E27FC236}">
                <a16:creationId xmlns:a16="http://schemas.microsoft.com/office/drawing/2014/main" id="{735853A1-4D9A-D641-0332-7021701E2B6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6387144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E33239-9588-1667-9C33-428297467454}"/>
              </a:ext>
            </a:extLst>
          </p:cNvPr>
          <p:cNvSpPr>
            <a:spLocks noGrp="1"/>
          </p:cNvSpPr>
          <p:nvPr>
            <p:ph type="sldNum" sz="quarter" idx="11"/>
          </p:nvPr>
        </p:nvSpPr>
        <p:spPr/>
        <p:txBody>
          <a:bodyPr/>
          <a:lstStyle/>
          <a:p>
            <a:fld id="{DA2C159E-F13C-4A85-9A41-E7669D3E0D70}" type="slidenum">
              <a:rPr lang="en-GB" smtClean="0"/>
              <a:pPr/>
              <a:t>135</a:t>
            </a:fld>
            <a:endParaRPr lang="en-GB" dirty="0"/>
          </a:p>
        </p:txBody>
      </p:sp>
      <p:sp>
        <p:nvSpPr>
          <p:cNvPr id="3" name="Title 2">
            <a:extLst>
              <a:ext uri="{FF2B5EF4-FFF2-40B4-BE49-F238E27FC236}">
                <a16:creationId xmlns:a16="http://schemas.microsoft.com/office/drawing/2014/main" id="{A879DED0-DCC4-7D0A-A2C8-372A4790E47A}"/>
              </a:ext>
            </a:extLst>
          </p:cNvPr>
          <p:cNvSpPr>
            <a:spLocks noGrp="1"/>
          </p:cNvSpPr>
          <p:nvPr>
            <p:ph type="title"/>
          </p:nvPr>
        </p:nvSpPr>
        <p:spPr/>
        <p:txBody>
          <a:bodyPr/>
          <a:lstStyle/>
          <a:p>
            <a:r>
              <a:rPr lang="en-GB" dirty="0"/>
              <a:t>The sweet spot</a:t>
            </a:r>
          </a:p>
        </p:txBody>
      </p:sp>
      <p:sp>
        <p:nvSpPr>
          <p:cNvPr id="4" name="Text Placeholder 3">
            <a:extLst>
              <a:ext uri="{FF2B5EF4-FFF2-40B4-BE49-F238E27FC236}">
                <a16:creationId xmlns:a16="http://schemas.microsoft.com/office/drawing/2014/main" id="{D21F1156-71BD-7F02-53D2-44779EFEA344}"/>
              </a:ext>
            </a:extLst>
          </p:cNvPr>
          <p:cNvSpPr>
            <a:spLocks noGrp="1"/>
          </p:cNvSpPr>
          <p:nvPr>
            <p:ph type="body" sz="quarter" idx="12"/>
          </p:nvPr>
        </p:nvSpPr>
        <p:spPr/>
        <p:txBody>
          <a:bodyPr/>
          <a:lstStyle/>
          <a:p>
            <a:pPr lvl="1">
              <a:lnSpc>
                <a:spcPct val="100000"/>
              </a:lnSpc>
            </a:pPr>
            <a:r>
              <a:rPr lang="en-GB" b="1" dirty="0"/>
              <a:t>Too short (under one second): </a:t>
            </a:r>
            <a:r>
              <a:rPr lang="en-GB" dirty="0"/>
              <a:t>does not allow enough time for the audience to process or reflect</a:t>
            </a:r>
          </a:p>
          <a:p>
            <a:pPr lvl="1"/>
            <a:r>
              <a:rPr lang="en-GB" b="1" dirty="0"/>
              <a:t>Ideal pause length (one to five seconds):</a:t>
            </a:r>
            <a:r>
              <a:rPr lang="en-GB" dirty="0"/>
              <a:t> just long enough to give the audience time to absorb what was said and reflect on it</a:t>
            </a:r>
          </a:p>
          <a:p>
            <a:pPr lvl="1">
              <a:lnSpc>
                <a:spcPct val="100000"/>
              </a:lnSpc>
            </a:pPr>
            <a:r>
              <a:rPr lang="en-GB" b="1" dirty="0"/>
              <a:t>Too long (over five seconds):</a:t>
            </a:r>
            <a:r>
              <a:rPr lang="en-GB" dirty="0"/>
              <a:t> can make the audience feel uncomfortable or lose focus</a:t>
            </a:r>
          </a:p>
          <a:p>
            <a:endParaRPr lang="en-GB" dirty="0"/>
          </a:p>
        </p:txBody>
      </p:sp>
      <p:sp>
        <p:nvSpPr>
          <p:cNvPr id="5" name="Footer Placeholder 4">
            <a:extLst>
              <a:ext uri="{FF2B5EF4-FFF2-40B4-BE49-F238E27FC236}">
                <a16:creationId xmlns:a16="http://schemas.microsoft.com/office/drawing/2014/main" id="{3F95DB02-4A0D-A049-2D6B-5B9B998496D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8234052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CCB1E0-61F3-126C-21F5-490B5CF66546}"/>
              </a:ext>
            </a:extLst>
          </p:cNvPr>
          <p:cNvSpPr>
            <a:spLocks noGrp="1"/>
          </p:cNvSpPr>
          <p:nvPr>
            <p:ph type="sldNum" sz="quarter" idx="11"/>
          </p:nvPr>
        </p:nvSpPr>
        <p:spPr/>
        <p:txBody>
          <a:bodyPr/>
          <a:lstStyle/>
          <a:p>
            <a:fld id="{DA2C159E-F13C-4A85-9A41-E7669D3E0D70}" type="slidenum">
              <a:rPr lang="en-GB" smtClean="0"/>
              <a:pPr/>
              <a:t>136</a:t>
            </a:fld>
            <a:endParaRPr lang="en-GB" dirty="0"/>
          </a:p>
        </p:txBody>
      </p:sp>
      <p:sp>
        <p:nvSpPr>
          <p:cNvPr id="3" name="Title 2">
            <a:extLst>
              <a:ext uri="{FF2B5EF4-FFF2-40B4-BE49-F238E27FC236}">
                <a16:creationId xmlns:a16="http://schemas.microsoft.com/office/drawing/2014/main" id="{C7CCECF1-8CD7-D02D-DC59-19AC30990022}"/>
              </a:ext>
            </a:extLst>
          </p:cNvPr>
          <p:cNvSpPr>
            <a:spLocks noGrp="1"/>
          </p:cNvSpPr>
          <p:nvPr>
            <p:ph type="title"/>
          </p:nvPr>
        </p:nvSpPr>
        <p:spPr/>
        <p:txBody>
          <a:bodyPr/>
          <a:lstStyle/>
          <a:p>
            <a:r>
              <a:rPr lang="en-GB" dirty="0"/>
              <a:t>Strategic use of pauses</a:t>
            </a:r>
          </a:p>
        </p:txBody>
      </p:sp>
      <p:sp>
        <p:nvSpPr>
          <p:cNvPr id="4" name="Text Placeholder 3">
            <a:extLst>
              <a:ext uri="{FF2B5EF4-FFF2-40B4-BE49-F238E27FC236}">
                <a16:creationId xmlns:a16="http://schemas.microsoft.com/office/drawing/2014/main" id="{A9D7D574-46D6-D422-C930-83DDB7E94EB5}"/>
              </a:ext>
            </a:extLst>
          </p:cNvPr>
          <p:cNvSpPr>
            <a:spLocks noGrp="1"/>
          </p:cNvSpPr>
          <p:nvPr>
            <p:ph type="body" sz="quarter" idx="12"/>
          </p:nvPr>
        </p:nvSpPr>
        <p:spPr/>
        <p:txBody>
          <a:bodyPr/>
          <a:lstStyle/>
          <a:p>
            <a:pPr lvl="1">
              <a:lnSpc>
                <a:spcPct val="100000"/>
              </a:lnSpc>
            </a:pPr>
            <a:r>
              <a:rPr lang="en-GB" b="1" dirty="0"/>
              <a:t>Pause after key points: </a:t>
            </a:r>
            <a:r>
              <a:rPr lang="en-GB" dirty="0"/>
              <a:t>lets the points resonate</a:t>
            </a:r>
          </a:p>
          <a:p>
            <a:pPr lvl="1">
              <a:lnSpc>
                <a:spcPct val="100000"/>
              </a:lnSpc>
            </a:pPr>
            <a:r>
              <a:rPr lang="en-GB" b="1" dirty="0"/>
              <a:t>Pause before moving to the next section: </a:t>
            </a:r>
            <a:r>
              <a:rPr lang="en-GB" dirty="0"/>
              <a:t>gives people time to absorb what has been said</a:t>
            </a:r>
          </a:p>
          <a:p>
            <a:pPr lvl="1">
              <a:lnSpc>
                <a:spcPct val="100000"/>
              </a:lnSpc>
            </a:pPr>
            <a:r>
              <a:rPr lang="en-GB" b="1" dirty="0"/>
              <a:t>Pause before answering a question: </a:t>
            </a:r>
            <a:r>
              <a:rPr lang="en-GB" dirty="0"/>
              <a:t>shows thoughtfulness and control</a:t>
            </a:r>
          </a:p>
          <a:p>
            <a:endParaRPr lang="en-GB" dirty="0"/>
          </a:p>
        </p:txBody>
      </p:sp>
      <p:sp>
        <p:nvSpPr>
          <p:cNvPr id="5" name="Footer Placeholder 4">
            <a:extLst>
              <a:ext uri="{FF2B5EF4-FFF2-40B4-BE49-F238E27FC236}">
                <a16:creationId xmlns:a16="http://schemas.microsoft.com/office/drawing/2014/main" id="{3300D09B-0D16-7E2D-20B1-B673C830B593}"/>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1004199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58B64F-C137-6935-4C5F-54C4FD8201FF}"/>
              </a:ext>
            </a:extLst>
          </p:cNvPr>
          <p:cNvSpPr>
            <a:spLocks noGrp="1"/>
          </p:cNvSpPr>
          <p:nvPr>
            <p:ph type="sldNum" sz="quarter" idx="11"/>
          </p:nvPr>
        </p:nvSpPr>
        <p:spPr/>
        <p:txBody>
          <a:bodyPr/>
          <a:lstStyle/>
          <a:p>
            <a:fld id="{DA2C159E-F13C-4A85-9A41-E7669D3E0D70}" type="slidenum">
              <a:rPr lang="en-GB" smtClean="0"/>
              <a:pPr/>
              <a:t>137</a:t>
            </a:fld>
            <a:endParaRPr lang="en-GB" dirty="0"/>
          </a:p>
        </p:txBody>
      </p:sp>
      <p:sp>
        <p:nvSpPr>
          <p:cNvPr id="3" name="Title 2">
            <a:extLst>
              <a:ext uri="{FF2B5EF4-FFF2-40B4-BE49-F238E27FC236}">
                <a16:creationId xmlns:a16="http://schemas.microsoft.com/office/drawing/2014/main" id="{06F03BB9-6C21-A0A8-CA92-81619D6BD410}"/>
              </a:ext>
            </a:extLst>
          </p:cNvPr>
          <p:cNvSpPr>
            <a:spLocks noGrp="1"/>
          </p:cNvSpPr>
          <p:nvPr>
            <p:ph type="title"/>
          </p:nvPr>
        </p:nvSpPr>
        <p:spPr/>
        <p:txBody>
          <a:bodyPr/>
          <a:lstStyle/>
          <a:p>
            <a:r>
              <a:rPr lang="en-GB" dirty="0"/>
              <a:t>Whole-body energy manifestations</a:t>
            </a:r>
          </a:p>
        </p:txBody>
      </p:sp>
      <p:sp>
        <p:nvSpPr>
          <p:cNvPr id="4" name="Text Placeholder 3">
            <a:extLst>
              <a:ext uri="{FF2B5EF4-FFF2-40B4-BE49-F238E27FC236}">
                <a16:creationId xmlns:a16="http://schemas.microsoft.com/office/drawing/2014/main" id="{E6A17690-3FFC-1289-1B2C-554053AB05C2}"/>
              </a:ext>
            </a:extLst>
          </p:cNvPr>
          <p:cNvSpPr>
            <a:spLocks noGrp="1"/>
          </p:cNvSpPr>
          <p:nvPr>
            <p:ph type="body" sz="quarter" idx="12"/>
          </p:nvPr>
        </p:nvSpPr>
        <p:spPr/>
        <p:txBody>
          <a:bodyPr/>
          <a:lstStyle/>
          <a:p>
            <a:pPr lvl="1">
              <a:lnSpc>
                <a:spcPct val="100000"/>
              </a:lnSpc>
            </a:pPr>
            <a:r>
              <a:rPr lang="en-GB" i="0" u="none" strike="noStrike" dirty="0">
                <a:solidFill>
                  <a:srgbClr val="000000"/>
                </a:solidFill>
                <a:effectLst/>
              </a:rPr>
              <a:t>Energy can manifest through various body movements: </a:t>
            </a:r>
            <a:r>
              <a:rPr lang="en-GB" b="0" i="0" u="none" strike="noStrike" dirty="0">
                <a:solidFill>
                  <a:srgbClr val="000000"/>
                </a:solidFill>
                <a:effectLst/>
              </a:rPr>
              <a:t>twitching, shaking, sweating and fast movements</a:t>
            </a:r>
          </a:p>
          <a:p>
            <a:pPr lvl="1">
              <a:lnSpc>
                <a:spcPct val="100000"/>
              </a:lnSpc>
            </a:pPr>
            <a:r>
              <a:rPr lang="en-GB" b="0" i="0" u="none" strike="noStrike" dirty="0">
                <a:solidFill>
                  <a:srgbClr val="000000"/>
                </a:solidFill>
                <a:effectLst/>
              </a:rPr>
              <a:t>Nervous energy can be disruptive, while controlled energy helps maintain confidence and engagement.</a:t>
            </a:r>
          </a:p>
          <a:p>
            <a:pPr lvl="1">
              <a:lnSpc>
                <a:spcPct val="100000"/>
              </a:lnSpc>
            </a:pPr>
            <a:r>
              <a:rPr lang="en-GB" b="0" i="0" u="none" strike="noStrike" dirty="0">
                <a:solidFill>
                  <a:srgbClr val="000000"/>
                </a:solidFill>
                <a:effectLst/>
              </a:rPr>
              <a:t>Body language can either support or detract from a message.</a:t>
            </a:r>
          </a:p>
          <a:p>
            <a:endParaRPr lang="en-GB" dirty="0"/>
          </a:p>
        </p:txBody>
      </p:sp>
      <p:sp>
        <p:nvSpPr>
          <p:cNvPr id="5" name="Footer Placeholder 4">
            <a:extLst>
              <a:ext uri="{FF2B5EF4-FFF2-40B4-BE49-F238E27FC236}">
                <a16:creationId xmlns:a16="http://schemas.microsoft.com/office/drawing/2014/main" id="{5BA9EB1B-D44C-B1E3-F40D-9C26157B6056}"/>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8364261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D8C6F2-95A8-CAB7-0E65-B2F817799CE3}"/>
              </a:ext>
            </a:extLst>
          </p:cNvPr>
          <p:cNvSpPr>
            <a:spLocks noGrp="1"/>
          </p:cNvSpPr>
          <p:nvPr>
            <p:ph type="sldNum" sz="quarter" idx="11"/>
          </p:nvPr>
        </p:nvSpPr>
        <p:spPr/>
        <p:txBody>
          <a:bodyPr/>
          <a:lstStyle/>
          <a:p>
            <a:fld id="{DA2C159E-F13C-4A85-9A41-E7669D3E0D70}" type="slidenum">
              <a:rPr lang="en-GB" smtClean="0"/>
              <a:pPr/>
              <a:t>138</a:t>
            </a:fld>
            <a:endParaRPr lang="en-GB" dirty="0"/>
          </a:p>
        </p:txBody>
      </p:sp>
      <p:sp>
        <p:nvSpPr>
          <p:cNvPr id="3" name="Title 2">
            <a:extLst>
              <a:ext uri="{FF2B5EF4-FFF2-40B4-BE49-F238E27FC236}">
                <a16:creationId xmlns:a16="http://schemas.microsoft.com/office/drawing/2014/main" id="{FD174AEB-1C84-5472-7A10-4E85147F325E}"/>
              </a:ext>
            </a:extLst>
          </p:cNvPr>
          <p:cNvSpPr>
            <a:spLocks noGrp="1"/>
          </p:cNvSpPr>
          <p:nvPr>
            <p:ph type="title"/>
          </p:nvPr>
        </p:nvSpPr>
        <p:spPr/>
        <p:txBody>
          <a:bodyPr/>
          <a:lstStyle/>
          <a:p>
            <a:r>
              <a:rPr lang="en-GB" dirty="0"/>
              <a:t>Common physical manifestations</a:t>
            </a:r>
          </a:p>
        </p:txBody>
      </p:sp>
      <p:sp>
        <p:nvSpPr>
          <p:cNvPr id="4" name="Text Placeholder 3">
            <a:extLst>
              <a:ext uri="{FF2B5EF4-FFF2-40B4-BE49-F238E27FC236}">
                <a16:creationId xmlns:a16="http://schemas.microsoft.com/office/drawing/2014/main" id="{CAE54DA8-0DDC-58AE-63DC-667886D32C94}"/>
              </a:ext>
            </a:extLst>
          </p:cNvPr>
          <p:cNvSpPr>
            <a:spLocks noGrp="1"/>
          </p:cNvSpPr>
          <p:nvPr>
            <p:ph type="body" sz="quarter" idx="12"/>
          </p:nvPr>
        </p:nvSpPr>
        <p:spPr/>
        <p:txBody>
          <a:bodyPr/>
          <a:lstStyle/>
          <a:p>
            <a:pPr lvl="1">
              <a:lnSpc>
                <a:spcPct val="100000"/>
              </a:lnSpc>
            </a:pPr>
            <a:r>
              <a:rPr lang="en-GB" b="1" dirty="0"/>
              <a:t>Twitching, shaking, sweating: </a:t>
            </a:r>
            <a:r>
              <a:rPr lang="en-GB" dirty="0"/>
              <a:t>common nervous reactions</a:t>
            </a:r>
          </a:p>
          <a:p>
            <a:pPr lvl="1">
              <a:lnSpc>
                <a:spcPct val="100000"/>
              </a:lnSpc>
            </a:pPr>
            <a:r>
              <a:rPr lang="en-GB" b="1" dirty="0"/>
              <a:t>Fidgeting, fast body movements: </a:t>
            </a:r>
            <a:r>
              <a:rPr lang="en-GB" dirty="0"/>
              <a:t>can make the presenter seem anxious or unprepared</a:t>
            </a:r>
          </a:p>
          <a:p>
            <a:pPr lvl="1">
              <a:lnSpc>
                <a:spcPct val="100000"/>
              </a:lnSpc>
            </a:pPr>
            <a:r>
              <a:rPr lang="en-GB" b="1" dirty="0"/>
              <a:t>Large, open gestures: </a:t>
            </a:r>
            <a:r>
              <a:rPr lang="en-GB" dirty="0"/>
              <a:t>help convey confidence and authority</a:t>
            </a:r>
          </a:p>
          <a:p>
            <a:endParaRPr lang="en-GB" dirty="0"/>
          </a:p>
        </p:txBody>
      </p:sp>
      <p:sp>
        <p:nvSpPr>
          <p:cNvPr id="5" name="Footer Placeholder 4">
            <a:extLst>
              <a:ext uri="{FF2B5EF4-FFF2-40B4-BE49-F238E27FC236}">
                <a16:creationId xmlns:a16="http://schemas.microsoft.com/office/drawing/2014/main" id="{4D6834A0-0B17-1459-77BA-5C1FB885C17A}"/>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6891419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E45E8-E1BB-5C09-5D6C-F48B1FED601A}"/>
              </a:ext>
            </a:extLst>
          </p:cNvPr>
          <p:cNvSpPr>
            <a:spLocks noGrp="1"/>
          </p:cNvSpPr>
          <p:nvPr>
            <p:ph type="sldNum" sz="quarter" idx="11"/>
          </p:nvPr>
        </p:nvSpPr>
        <p:spPr/>
        <p:txBody>
          <a:bodyPr/>
          <a:lstStyle/>
          <a:p>
            <a:fld id="{DA2C159E-F13C-4A85-9A41-E7669D3E0D70}" type="slidenum">
              <a:rPr lang="en-GB" smtClean="0"/>
              <a:pPr/>
              <a:t>139</a:t>
            </a:fld>
            <a:endParaRPr lang="en-GB" dirty="0"/>
          </a:p>
        </p:txBody>
      </p:sp>
      <p:sp>
        <p:nvSpPr>
          <p:cNvPr id="3" name="Title 2">
            <a:extLst>
              <a:ext uri="{FF2B5EF4-FFF2-40B4-BE49-F238E27FC236}">
                <a16:creationId xmlns:a16="http://schemas.microsoft.com/office/drawing/2014/main" id="{0A3272EF-1290-261F-0890-7D285AD06DA6}"/>
              </a:ext>
            </a:extLst>
          </p:cNvPr>
          <p:cNvSpPr>
            <a:spLocks noGrp="1"/>
          </p:cNvSpPr>
          <p:nvPr>
            <p:ph type="title"/>
          </p:nvPr>
        </p:nvSpPr>
        <p:spPr/>
        <p:txBody>
          <a:bodyPr/>
          <a:lstStyle/>
          <a:p>
            <a:r>
              <a:rPr lang="en-GB" dirty="0"/>
              <a:t>Management techniques</a:t>
            </a:r>
          </a:p>
        </p:txBody>
      </p:sp>
      <p:sp>
        <p:nvSpPr>
          <p:cNvPr id="4" name="Text Placeholder 3">
            <a:extLst>
              <a:ext uri="{FF2B5EF4-FFF2-40B4-BE49-F238E27FC236}">
                <a16:creationId xmlns:a16="http://schemas.microsoft.com/office/drawing/2014/main" id="{12EF3933-3F2D-9CBD-476C-A4D499485F34}"/>
              </a:ext>
            </a:extLst>
          </p:cNvPr>
          <p:cNvSpPr>
            <a:spLocks noGrp="1"/>
          </p:cNvSpPr>
          <p:nvPr>
            <p:ph type="body" sz="quarter" idx="12"/>
          </p:nvPr>
        </p:nvSpPr>
        <p:spPr/>
        <p:txBody>
          <a:bodyPr/>
          <a:lstStyle/>
          <a:p>
            <a:pPr lvl="1">
              <a:lnSpc>
                <a:spcPct val="100000"/>
              </a:lnSpc>
            </a:pPr>
            <a:r>
              <a:rPr lang="en-GB" dirty="0"/>
              <a:t>Breathing exercises can be used to calm physical nervousness.</a:t>
            </a:r>
          </a:p>
          <a:p>
            <a:pPr lvl="1">
              <a:lnSpc>
                <a:spcPct val="100000"/>
              </a:lnSpc>
            </a:pPr>
            <a:r>
              <a:rPr lang="en-GB" b="1" dirty="0"/>
              <a:t>Posture: </a:t>
            </a:r>
            <a:r>
              <a:rPr lang="en-GB" dirty="0"/>
              <a:t>Stand tall with your shoulders back.</a:t>
            </a:r>
          </a:p>
          <a:p>
            <a:pPr lvl="1">
              <a:lnSpc>
                <a:spcPct val="100000"/>
              </a:lnSpc>
            </a:pPr>
            <a:r>
              <a:rPr lang="en-GB" b="1" dirty="0"/>
              <a:t>Movement: </a:t>
            </a:r>
            <a:r>
              <a:rPr lang="en-GB" dirty="0"/>
              <a:t>Use intentional movement to emphasise points (e.g. moving to different spots on stage).</a:t>
            </a:r>
          </a:p>
          <a:p>
            <a:pPr lvl="1">
              <a:lnSpc>
                <a:spcPct val="100000"/>
              </a:lnSpc>
            </a:pPr>
            <a:r>
              <a:rPr lang="en-GB" b="1" dirty="0"/>
              <a:t>Hand gestures: </a:t>
            </a:r>
            <a:r>
              <a:rPr lang="en-GB" dirty="0"/>
              <a:t>Keep gestures open and controlled to convey confidence.</a:t>
            </a:r>
          </a:p>
          <a:p>
            <a:endParaRPr lang="en-GB" dirty="0"/>
          </a:p>
        </p:txBody>
      </p:sp>
      <p:sp>
        <p:nvSpPr>
          <p:cNvPr id="5" name="Footer Placeholder 4">
            <a:extLst>
              <a:ext uri="{FF2B5EF4-FFF2-40B4-BE49-F238E27FC236}">
                <a16:creationId xmlns:a16="http://schemas.microsoft.com/office/drawing/2014/main" id="{3DA79325-23BF-F3BB-CC6C-B1AE4203967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877618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EFC0-95E0-C64D-EFCA-BBDA26122478}"/>
              </a:ext>
            </a:extLst>
          </p:cNvPr>
          <p:cNvSpPr>
            <a:spLocks noGrp="1"/>
          </p:cNvSpPr>
          <p:nvPr>
            <p:ph type="title"/>
          </p:nvPr>
        </p:nvSpPr>
        <p:spPr>
          <a:xfrm>
            <a:off x="252094" y="537726"/>
            <a:ext cx="8780394" cy="857250"/>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600" b="1" dirty="0">
                <a:latin typeface="Arial"/>
                <a:cs typeface="Arial"/>
              </a:rPr>
              <a:t>Technical vs non-technical language</a:t>
            </a:r>
            <a:br>
              <a:rPr lang="en-GB" sz="3600" b="1" dirty="0">
                <a:latin typeface="Arial"/>
                <a:cs typeface="Arial"/>
              </a:rPr>
            </a:br>
            <a:endParaRPr lang="en-GB" sz="3600" b="1" dirty="0">
              <a:latin typeface="Arial"/>
              <a:cs typeface="Arial"/>
            </a:endParaRPr>
          </a:p>
        </p:txBody>
      </p:sp>
      <p:sp>
        <p:nvSpPr>
          <p:cNvPr id="3" name="Content Placeholder 2">
            <a:extLst>
              <a:ext uri="{FF2B5EF4-FFF2-40B4-BE49-F238E27FC236}">
                <a16:creationId xmlns:a16="http://schemas.microsoft.com/office/drawing/2014/main" id="{9CD2B590-F78F-9F72-3034-72C9BFAD43FA}"/>
              </a:ext>
            </a:extLst>
          </p:cNvPr>
          <p:cNvSpPr>
            <a:spLocks noGrp="1"/>
          </p:cNvSpPr>
          <p:nvPr>
            <p:ph idx="1"/>
          </p:nvPr>
        </p:nvSpPr>
        <p:spPr>
          <a:xfrm>
            <a:off x="252094" y="1394976"/>
            <a:ext cx="8423593" cy="3394472"/>
          </a:xfrm>
        </p:spPr>
        <p:txBody>
          <a:bodyPr vert="horz" lIns="0" tIns="0" rIns="0" bIns="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1">
              <a:lnSpc>
                <a:spcPct val="100000"/>
              </a:lnSpc>
            </a:pPr>
            <a:r>
              <a:rPr lang="en-GB" sz="2400" dirty="0">
                <a:latin typeface="Arial"/>
                <a:cs typeface="Arial"/>
              </a:rPr>
              <a:t>Identify the style of language to be used for the audience.</a:t>
            </a:r>
          </a:p>
          <a:p>
            <a:pPr lvl="1">
              <a:lnSpc>
                <a:spcPct val="100000"/>
              </a:lnSpc>
            </a:pPr>
            <a:r>
              <a:rPr lang="en-GB" sz="2400" dirty="0">
                <a:latin typeface="Arial"/>
                <a:cs typeface="Arial"/>
              </a:rPr>
              <a:t>Some audiences need technical language for certain topics and non-technical language for others.</a:t>
            </a:r>
          </a:p>
          <a:p>
            <a:pPr lvl="1">
              <a:lnSpc>
                <a:spcPct val="100000"/>
              </a:lnSpc>
            </a:pPr>
            <a:r>
              <a:rPr lang="en-GB" sz="2400" dirty="0">
                <a:latin typeface="Arial"/>
                <a:cs typeface="Arial"/>
              </a:rPr>
              <a:t>Take care with abbreviations. Know your audience. </a:t>
            </a:r>
          </a:p>
        </p:txBody>
      </p:sp>
      <p:sp>
        <p:nvSpPr>
          <p:cNvPr id="4" name="Footer Placeholder 3">
            <a:extLst>
              <a:ext uri="{FF2B5EF4-FFF2-40B4-BE49-F238E27FC236}">
                <a16:creationId xmlns:a16="http://schemas.microsoft.com/office/drawing/2014/main" id="{C457F305-113C-4D2D-5104-2FB0A8E4DEE9}"/>
              </a:ext>
            </a:extLst>
          </p:cNvPr>
          <p:cNvSpPr>
            <a:spLocks noGrp="1"/>
          </p:cNvSpPr>
          <p:nvPr>
            <p:ph type="ftr" sz="quarter" idx="11"/>
          </p:nvPr>
        </p:nvSpPr>
        <p:spPr>
          <a:xfrm>
            <a:off x="234000" y="4767263"/>
            <a:ext cx="7686376" cy="273844"/>
          </a:xfrm>
        </p:spPr>
        <p:txBody>
          <a:bodyPr/>
          <a:lstStyle/>
          <a:p>
            <a:r>
              <a:rPr lang="en-GB" dirty="0"/>
              <a:t>Education &amp; Training Foundation</a:t>
            </a:r>
          </a:p>
          <a:p>
            <a:endParaRPr lang="en-GB" dirty="0"/>
          </a:p>
        </p:txBody>
      </p:sp>
    </p:spTree>
    <p:extLst>
      <p:ext uri="{BB962C8B-B14F-4D97-AF65-F5344CB8AC3E}">
        <p14:creationId xmlns:p14="http://schemas.microsoft.com/office/powerpoint/2010/main" val="169749677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DC79E-6FE9-5792-757C-935CAF01C016}"/>
              </a:ext>
            </a:extLst>
          </p:cNvPr>
          <p:cNvSpPr>
            <a:spLocks noGrp="1"/>
          </p:cNvSpPr>
          <p:nvPr>
            <p:ph type="sldNum" sz="quarter" idx="11"/>
          </p:nvPr>
        </p:nvSpPr>
        <p:spPr/>
        <p:txBody>
          <a:bodyPr/>
          <a:lstStyle/>
          <a:p>
            <a:fld id="{DA2C159E-F13C-4A85-9A41-E7669D3E0D70}" type="slidenum">
              <a:rPr lang="en-GB" smtClean="0"/>
              <a:pPr/>
              <a:t>140</a:t>
            </a:fld>
            <a:endParaRPr lang="en-GB" dirty="0"/>
          </a:p>
        </p:txBody>
      </p:sp>
      <p:sp>
        <p:nvSpPr>
          <p:cNvPr id="3" name="Title 2">
            <a:extLst>
              <a:ext uri="{FF2B5EF4-FFF2-40B4-BE49-F238E27FC236}">
                <a16:creationId xmlns:a16="http://schemas.microsoft.com/office/drawing/2014/main" id="{879849CF-9DDA-36D1-11F9-C4F4F8B6014C}"/>
              </a:ext>
            </a:extLst>
          </p:cNvPr>
          <p:cNvSpPr>
            <a:spLocks noGrp="1"/>
          </p:cNvSpPr>
          <p:nvPr>
            <p:ph type="title"/>
          </p:nvPr>
        </p:nvSpPr>
        <p:spPr/>
        <p:txBody>
          <a:bodyPr/>
          <a:lstStyle/>
          <a:p>
            <a:r>
              <a:rPr lang="en-GB" dirty="0"/>
              <a:t>Task: final practice</a:t>
            </a:r>
          </a:p>
        </p:txBody>
      </p:sp>
      <p:sp>
        <p:nvSpPr>
          <p:cNvPr id="4" name="Text Placeholder 3">
            <a:extLst>
              <a:ext uri="{FF2B5EF4-FFF2-40B4-BE49-F238E27FC236}">
                <a16:creationId xmlns:a16="http://schemas.microsoft.com/office/drawing/2014/main" id="{6010E13A-093C-2BB7-28F1-1ACC570BE197}"/>
              </a:ext>
            </a:extLst>
          </p:cNvPr>
          <p:cNvSpPr>
            <a:spLocks noGrp="1"/>
          </p:cNvSpPr>
          <p:nvPr>
            <p:ph type="body" sz="quarter" idx="12"/>
          </p:nvPr>
        </p:nvSpPr>
        <p:spPr/>
        <p:txBody>
          <a:bodyPr/>
          <a:lstStyle/>
          <a:p>
            <a:pPr marL="457200" indent="-457200">
              <a:buFont typeface="+mj-lt"/>
              <a:buAutoNum type="arabicPeriod"/>
            </a:pPr>
            <a:r>
              <a:rPr lang="en-GB" dirty="0"/>
              <a:t>Research your assigned topic.</a:t>
            </a:r>
          </a:p>
          <a:p>
            <a:pPr marL="457200" indent="-457200">
              <a:buFont typeface="+mj-lt"/>
              <a:buAutoNum type="arabicPeriod"/>
            </a:pPr>
            <a:r>
              <a:rPr lang="en-GB" dirty="0"/>
              <a:t>Take it in turns to present your research, and remember to:</a:t>
            </a:r>
          </a:p>
          <a:p>
            <a:pPr lvl="3">
              <a:buFont typeface="Arial" panose="020B0604020202020204" pitchFamily="34" charset="0"/>
              <a:buChar char="•"/>
            </a:pPr>
            <a:r>
              <a:rPr lang="en-GB" dirty="0"/>
              <a:t>stand tall</a:t>
            </a:r>
          </a:p>
          <a:p>
            <a:pPr lvl="3">
              <a:buFont typeface="Arial" panose="020B0604020202020204" pitchFamily="34" charset="0"/>
              <a:buChar char="•"/>
            </a:pPr>
            <a:r>
              <a:rPr lang="en-GB" dirty="0"/>
              <a:t>use deliberate hand gestures</a:t>
            </a:r>
          </a:p>
          <a:p>
            <a:pPr lvl="3">
              <a:buFont typeface="Arial" panose="020B0604020202020204" pitchFamily="34" charset="0"/>
              <a:buChar char="•"/>
            </a:pPr>
            <a:r>
              <a:rPr lang="en-GB" dirty="0"/>
              <a:t>keep still during pauses to avoid fidgeting</a:t>
            </a:r>
          </a:p>
          <a:p>
            <a:pPr lvl="3">
              <a:buFont typeface="Arial" panose="020B0604020202020204" pitchFamily="34" charset="0"/>
              <a:buChar char="•"/>
            </a:pPr>
            <a:r>
              <a:rPr lang="en-GB" dirty="0"/>
              <a:t>be mindful of any physical reactions – e.g. twitching, sweating.</a:t>
            </a:r>
          </a:p>
        </p:txBody>
      </p:sp>
      <p:sp>
        <p:nvSpPr>
          <p:cNvPr id="5" name="Footer Placeholder 4">
            <a:extLst>
              <a:ext uri="{FF2B5EF4-FFF2-40B4-BE49-F238E27FC236}">
                <a16:creationId xmlns:a16="http://schemas.microsoft.com/office/drawing/2014/main" id="{2ACC433A-ED91-5C80-60D3-1A8971347E7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335846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2F4BE8-C3C1-0C80-0A6E-A334E6FB7022}"/>
              </a:ext>
            </a:extLst>
          </p:cNvPr>
          <p:cNvSpPr>
            <a:spLocks noGrp="1"/>
          </p:cNvSpPr>
          <p:nvPr>
            <p:ph type="sldNum" sz="quarter" idx="11"/>
          </p:nvPr>
        </p:nvSpPr>
        <p:spPr/>
        <p:txBody>
          <a:bodyPr/>
          <a:lstStyle/>
          <a:p>
            <a:fld id="{DA2C159E-F13C-4A85-9A41-E7669D3E0D70}" type="slidenum">
              <a:rPr lang="en-GB" smtClean="0"/>
              <a:pPr/>
              <a:t>141</a:t>
            </a:fld>
            <a:endParaRPr lang="en-GB" dirty="0"/>
          </a:p>
        </p:txBody>
      </p:sp>
      <p:sp>
        <p:nvSpPr>
          <p:cNvPr id="3" name="Title 2">
            <a:extLst>
              <a:ext uri="{FF2B5EF4-FFF2-40B4-BE49-F238E27FC236}">
                <a16:creationId xmlns:a16="http://schemas.microsoft.com/office/drawing/2014/main" id="{CEB07BC2-A78A-2410-6A17-9DB5F0BD2119}"/>
              </a:ext>
            </a:extLst>
          </p:cNvPr>
          <p:cNvSpPr>
            <a:spLocks noGrp="1"/>
          </p:cNvSpPr>
          <p:nvPr>
            <p:ph type="title"/>
          </p:nvPr>
        </p:nvSpPr>
        <p:spPr/>
        <p:txBody>
          <a:bodyPr/>
          <a:lstStyle/>
          <a:p>
            <a:r>
              <a:rPr lang="en-GB" dirty="0"/>
              <a:t>Summary</a:t>
            </a:r>
          </a:p>
        </p:txBody>
      </p:sp>
      <p:sp>
        <p:nvSpPr>
          <p:cNvPr id="4" name="Text Placeholder 3">
            <a:extLst>
              <a:ext uri="{FF2B5EF4-FFF2-40B4-BE49-F238E27FC236}">
                <a16:creationId xmlns:a16="http://schemas.microsoft.com/office/drawing/2014/main" id="{C916B2B5-C792-15FC-3506-E71AA8FF8DFD}"/>
              </a:ext>
            </a:extLst>
          </p:cNvPr>
          <p:cNvSpPr>
            <a:spLocks noGrp="1"/>
          </p:cNvSpPr>
          <p:nvPr>
            <p:ph type="body" sz="quarter" idx="12"/>
          </p:nvPr>
        </p:nvSpPr>
        <p:spPr/>
        <p:txBody>
          <a:bodyPr/>
          <a:lstStyle/>
          <a:p>
            <a:pPr lvl="1">
              <a:lnSpc>
                <a:spcPct val="100000"/>
              </a:lnSpc>
            </a:pPr>
            <a:r>
              <a:rPr lang="en-GB" b="0" i="0" u="none" strike="noStrike" dirty="0">
                <a:solidFill>
                  <a:srgbClr val="000000"/>
                </a:solidFill>
                <a:effectLst/>
              </a:rPr>
              <a:t>Effective delivery is a combination of awareness and control. </a:t>
            </a:r>
          </a:p>
          <a:p>
            <a:pPr lvl="1">
              <a:lnSpc>
                <a:spcPct val="100000"/>
              </a:lnSpc>
            </a:pPr>
            <a:r>
              <a:rPr lang="en-GB" b="0" i="0" u="none" strike="noStrike" dirty="0">
                <a:solidFill>
                  <a:srgbClr val="000000"/>
                </a:solidFill>
                <a:effectLst/>
              </a:rPr>
              <a:t>By practising these techniques, the presenter will be able to engage their audience more powerfully and present with confidence.</a:t>
            </a:r>
            <a:endParaRPr lang="en-GB" dirty="0"/>
          </a:p>
        </p:txBody>
      </p:sp>
      <p:sp>
        <p:nvSpPr>
          <p:cNvPr id="5" name="Footer Placeholder 4">
            <a:extLst>
              <a:ext uri="{FF2B5EF4-FFF2-40B4-BE49-F238E27FC236}">
                <a16:creationId xmlns:a16="http://schemas.microsoft.com/office/drawing/2014/main" id="{C12710FE-021E-E1D5-AD13-07F039BD1A0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71646571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594807-DE64-3D91-ED10-FD651C1C8775}"/>
              </a:ext>
            </a:extLst>
          </p:cNvPr>
          <p:cNvSpPr>
            <a:spLocks noGrp="1"/>
          </p:cNvSpPr>
          <p:nvPr>
            <p:ph type="sldNum" sz="quarter" idx="11"/>
          </p:nvPr>
        </p:nvSpPr>
        <p:spPr/>
        <p:txBody>
          <a:bodyPr/>
          <a:lstStyle/>
          <a:p>
            <a:fld id="{DA2C159E-F13C-4A85-9A41-E7669D3E0D70}" type="slidenum">
              <a:rPr lang="en-GB" smtClean="0"/>
              <a:pPr/>
              <a:t>142</a:t>
            </a:fld>
            <a:endParaRPr lang="en-GB" dirty="0"/>
          </a:p>
        </p:txBody>
      </p:sp>
      <p:sp>
        <p:nvSpPr>
          <p:cNvPr id="3" name="Title 2">
            <a:extLst>
              <a:ext uri="{FF2B5EF4-FFF2-40B4-BE49-F238E27FC236}">
                <a16:creationId xmlns:a16="http://schemas.microsoft.com/office/drawing/2014/main" id="{6499ED61-7C92-D3F8-25E8-5D967AF93C25}"/>
              </a:ext>
            </a:extLst>
          </p:cNvPr>
          <p:cNvSpPr>
            <a:spLocks noGrp="1"/>
          </p:cNvSpPr>
          <p:nvPr>
            <p:ph type="title"/>
          </p:nvPr>
        </p:nvSpPr>
        <p:spPr/>
        <p:txBody>
          <a:bodyPr/>
          <a:lstStyle/>
          <a:p>
            <a:r>
              <a:rPr lang="en-GB" dirty="0"/>
              <a:t>Plenary: reflection</a:t>
            </a:r>
          </a:p>
        </p:txBody>
      </p:sp>
      <p:sp>
        <p:nvSpPr>
          <p:cNvPr id="4" name="Text Placeholder 3">
            <a:extLst>
              <a:ext uri="{FF2B5EF4-FFF2-40B4-BE49-F238E27FC236}">
                <a16:creationId xmlns:a16="http://schemas.microsoft.com/office/drawing/2014/main" id="{FF9C56AB-DDCB-AF31-05DD-322679BF6626}"/>
              </a:ext>
            </a:extLst>
          </p:cNvPr>
          <p:cNvSpPr>
            <a:spLocks noGrp="1"/>
          </p:cNvSpPr>
          <p:nvPr>
            <p:ph type="body" sz="quarter" idx="12"/>
          </p:nvPr>
        </p:nvSpPr>
        <p:spPr>
          <a:xfrm>
            <a:off x="234000" y="986400"/>
            <a:ext cx="8436513" cy="3601574"/>
          </a:xfrm>
        </p:spPr>
        <p:txBody>
          <a:bodyPr/>
          <a:lstStyle/>
          <a:p>
            <a:r>
              <a:rPr lang="en-GB" dirty="0">
                <a:solidFill>
                  <a:srgbClr val="000000"/>
                </a:solidFill>
              </a:rPr>
              <a:t>S</a:t>
            </a:r>
            <a:r>
              <a:rPr lang="en-GB" b="0" i="0" u="none" strike="noStrike" dirty="0">
                <a:solidFill>
                  <a:srgbClr val="000000"/>
                </a:solidFill>
                <a:effectLst/>
              </a:rPr>
              <a:t>kills improve with practice and reflection.</a:t>
            </a:r>
          </a:p>
          <a:p>
            <a:endParaRPr lang="en-GB" dirty="0">
              <a:solidFill>
                <a:srgbClr val="000000"/>
              </a:solidFill>
            </a:endParaRPr>
          </a:p>
          <a:p>
            <a:pPr marL="457200" indent="-457200">
              <a:buFont typeface="+mj-lt"/>
              <a:buAutoNum type="arabicPeriod"/>
            </a:pPr>
            <a:r>
              <a:rPr lang="en-GB" b="0" i="0" u="none" strike="noStrike" dirty="0">
                <a:solidFill>
                  <a:srgbClr val="000000"/>
                </a:solidFill>
                <a:effectLst/>
              </a:rPr>
              <a:t>List three techniques from today’s lesson that you want to improve on or incorporate in </a:t>
            </a:r>
            <a:r>
              <a:rPr lang="en-GB" dirty="0">
                <a:solidFill>
                  <a:srgbClr val="000000"/>
                </a:solidFill>
              </a:rPr>
              <a:t>your</a:t>
            </a:r>
            <a:r>
              <a:rPr lang="en-GB" b="0" i="0" u="none" strike="noStrike" dirty="0">
                <a:solidFill>
                  <a:srgbClr val="000000"/>
                </a:solidFill>
                <a:effectLst/>
              </a:rPr>
              <a:t> next presentation. </a:t>
            </a:r>
          </a:p>
          <a:p>
            <a:pPr marL="457200" indent="-457200">
              <a:buFont typeface="+mj-lt"/>
              <a:buAutoNum type="arabicPeriod"/>
            </a:pPr>
            <a:r>
              <a:rPr lang="en-GB" dirty="0">
                <a:solidFill>
                  <a:srgbClr val="000000"/>
                </a:solidFill>
              </a:rPr>
              <a:t>S</a:t>
            </a:r>
            <a:r>
              <a:rPr lang="en-GB" b="0" i="0" u="none" strike="noStrike" dirty="0">
                <a:solidFill>
                  <a:srgbClr val="000000"/>
                </a:solidFill>
                <a:effectLst/>
              </a:rPr>
              <a:t>et a goal for each area (questions, body language, pauses, energy).</a:t>
            </a:r>
          </a:p>
          <a:p>
            <a:endParaRPr lang="en-GB" dirty="0">
              <a:solidFill>
                <a:srgbClr val="000000"/>
              </a:solidFill>
            </a:endParaRPr>
          </a:p>
          <a:p>
            <a:endParaRPr lang="en-GB" b="0" i="0" u="none" strike="noStrike" dirty="0">
              <a:solidFill>
                <a:srgbClr val="000000"/>
              </a:solidFill>
              <a:effectLst/>
            </a:endParaRPr>
          </a:p>
          <a:p>
            <a:endParaRPr lang="en-GB" dirty="0"/>
          </a:p>
        </p:txBody>
      </p:sp>
      <p:sp>
        <p:nvSpPr>
          <p:cNvPr id="5" name="Footer Placeholder 4">
            <a:extLst>
              <a:ext uri="{FF2B5EF4-FFF2-40B4-BE49-F238E27FC236}">
                <a16:creationId xmlns:a16="http://schemas.microsoft.com/office/drawing/2014/main" id="{32769FEC-1F97-6E41-C91E-162DE87A0D5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7264943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F0EC4A-0565-B850-B21C-2C6BA2C300FE}"/>
              </a:ext>
            </a:extLst>
          </p:cNvPr>
          <p:cNvSpPr>
            <a:spLocks noGrp="1"/>
          </p:cNvSpPr>
          <p:nvPr>
            <p:ph type="sldNum" sz="quarter" idx="11"/>
          </p:nvPr>
        </p:nvSpPr>
        <p:spPr/>
        <p:txBody>
          <a:bodyPr/>
          <a:lstStyle/>
          <a:p>
            <a:fld id="{DA2C159E-F13C-4A85-9A41-E7669D3E0D70}" type="slidenum">
              <a:rPr lang="en-GB" smtClean="0"/>
              <a:pPr/>
              <a:t>143</a:t>
            </a:fld>
            <a:endParaRPr lang="en-GB" dirty="0"/>
          </a:p>
        </p:txBody>
      </p:sp>
      <p:sp>
        <p:nvSpPr>
          <p:cNvPr id="3" name="Title 2">
            <a:extLst>
              <a:ext uri="{FF2B5EF4-FFF2-40B4-BE49-F238E27FC236}">
                <a16:creationId xmlns:a16="http://schemas.microsoft.com/office/drawing/2014/main" id="{EBA3F5A6-69E7-1B57-7189-34111282C6C5}"/>
              </a:ext>
            </a:extLst>
          </p:cNvPr>
          <p:cNvSpPr>
            <a:spLocks noGrp="1"/>
          </p:cNvSpPr>
          <p:nvPr>
            <p:ph type="title"/>
          </p:nvPr>
        </p:nvSpPr>
        <p:spPr>
          <a:xfrm>
            <a:off x="232950" y="249900"/>
            <a:ext cx="8437563" cy="520567"/>
          </a:xfrm>
        </p:spPr>
        <p:txBody>
          <a:bodyPr>
            <a:noAutofit/>
          </a:bodyPr>
          <a:lstStyle/>
          <a:p>
            <a:r>
              <a:rPr lang="en-GB" dirty="0"/>
              <a:t>Next steps: body language task</a:t>
            </a:r>
          </a:p>
        </p:txBody>
      </p:sp>
      <p:sp>
        <p:nvSpPr>
          <p:cNvPr id="4" name="Text Placeholder 3">
            <a:extLst>
              <a:ext uri="{FF2B5EF4-FFF2-40B4-BE49-F238E27FC236}">
                <a16:creationId xmlns:a16="http://schemas.microsoft.com/office/drawing/2014/main" id="{768704B5-B13E-EDF7-E0D7-BE7C0493A8AA}"/>
              </a:ext>
            </a:extLst>
          </p:cNvPr>
          <p:cNvSpPr>
            <a:spLocks noGrp="1"/>
          </p:cNvSpPr>
          <p:nvPr>
            <p:ph type="body" sz="quarter" idx="12"/>
          </p:nvPr>
        </p:nvSpPr>
        <p:spPr>
          <a:xfrm>
            <a:off x="278160" y="848268"/>
            <a:ext cx="8230840" cy="3759358"/>
          </a:xfrm>
        </p:spPr>
        <p:txBody>
          <a:bodyPr/>
          <a:lstStyle/>
          <a:p>
            <a:pPr marL="457200" indent="-457200">
              <a:buFont typeface="+mj-lt"/>
              <a:buAutoNum type="arabicPeriod"/>
            </a:pPr>
            <a:r>
              <a:rPr lang="en-GB" dirty="0"/>
              <a:t>Present your allocated topic to your partner. </a:t>
            </a:r>
          </a:p>
          <a:p>
            <a:pPr lvl="1">
              <a:lnSpc>
                <a:spcPct val="100000"/>
              </a:lnSpc>
            </a:pPr>
            <a:r>
              <a:rPr lang="en-GB" sz="2400" dirty="0"/>
              <a:t>Topic </a:t>
            </a:r>
            <a:r>
              <a:rPr lang="en-GB" dirty="0"/>
              <a:t>1</a:t>
            </a:r>
            <a:r>
              <a:rPr lang="en-GB" sz="2400" dirty="0"/>
              <a:t>: </a:t>
            </a:r>
            <a:r>
              <a:rPr lang="en-GB" sz="2400" dirty="0">
                <a:solidFill>
                  <a:schemeClr val="tx2"/>
                </a:solidFill>
              </a:rPr>
              <a:t>Benefits of </a:t>
            </a:r>
            <a:r>
              <a:rPr lang="en-GB" sz="2400" b="0" dirty="0">
                <a:solidFill>
                  <a:schemeClr val="tx2"/>
                </a:solidFill>
              </a:rPr>
              <a:t>glulam beams for a ski resort</a:t>
            </a:r>
            <a:endParaRPr lang="en-GB" sz="2400" dirty="0">
              <a:solidFill>
                <a:schemeClr val="tx2"/>
              </a:solidFill>
            </a:endParaRPr>
          </a:p>
          <a:p>
            <a:pPr lvl="1"/>
            <a:r>
              <a:rPr lang="en-GB" sz="2400" dirty="0"/>
              <a:t>Topic 2: T</a:t>
            </a:r>
            <a:r>
              <a:rPr lang="en-GB" dirty="0"/>
              <a:t>heodolites vs total stations </a:t>
            </a:r>
            <a:endParaRPr lang="en-GB" sz="2400" b="0" dirty="0"/>
          </a:p>
          <a:p>
            <a:pPr lvl="1">
              <a:lnSpc>
                <a:spcPct val="100000"/>
              </a:lnSpc>
            </a:pPr>
            <a:r>
              <a:rPr lang="en-GB" sz="2400" dirty="0"/>
              <a:t>Topic 3: </a:t>
            </a:r>
            <a:r>
              <a:rPr lang="en-GB" sz="2400" b="0" dirty="0"/>
              <a:t>Concrete render vs lime render</a:t>
            </a:r>
          </a:p>
          <a:p>
            <a:pPr lvl="1">
              <a:lnSpc>
                <a:spcPct val="100000"/>
              </a:lnSpc>
            </a:pPr>
            <a:r>
              <a:rPr lang="en-GB" sz="2400" dirty="0"/>
              <a:t>Topic 4: </a:t>
            </a:r>
            <a:r>
              <a:rPr lang="en-GB" sz="2400" b="0" dirty="0"/>
              <a:t>Use of Corten steel for cladding</a:t>
            </a:r>
          </a:p>
          <a:p>
            <a:pPr lvl="1">
              <a:lnSpc>
                <a:spcPct val="100000"/>
              </a:lnSpc>
            </a:pPr>
            <a:r>
              <a:rPr lang="en-GB" sz="2400" dirty="0"/>
              <a:t>Topic 5: </a:t>
            </a:r>
            <a:r>
              <a:rPr lang="en-GB" sz="2400" b="0" dirty="0"/>
              <a:t>Use of existing services in a repurposed building</a:t>
            </a:r>
          </a:p>
          <a:p>
            <a:pPr marL="457200" indent="-457200">
              <a:buFont typeface="+mj-lt"/>
              <a:buAutoNum type="arabicPeriod"/>
            </a:pPr>
            <a:r>
              <a:rPr lang="en-GB" sz="2400" dirty="0"/>
              <a:t>Adjust your presentation according to your peer’s body language. </a:t>
            </a:r>
          </a:p>
          <a:p>
            <a:pPr marL="457200" indent="-457200">
              <a:buFont typeface="+mj-lt"/>
              <a:buAutoNum type="arabicPeriod"/>
            </a:pPr>
            <a:r>
              <a:rPr lang="en-GB" dirty="0"/>
              <a:t>Email your personal evaluation to the teacher. </a:t>
            </a:r>
            <a:endParaRPr lang="en-GB" sz="2400" dirty="0"/>
          </a:p>
          <a:p>
            <a:endParaRPr lang="en-GB" sz="2400" b="0" dirty="0"/>
          </a:p>
        </p:txBody>
      </p:sp>
      <p:sp>
        <p:nvSpPr>
          <p:cNvPr id="5" name="Footer Placeholder 4">
            <a:extLst>
              <a:ext uri="{FF2B5EF4-FFF2-40B4-BE49-F238E27FC236}">
                <a16:creationId xmlns:a16="http://schemas.microsoft.com/office/drawing/2014/main" id="{A8645EC7-5E45-8DF8-6E15-6585D3DEFF2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6723157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Record and produce</a:t>
            </a:r>
            <a:endParaRPr lang="en-US" dirty="0">
              <a:cs typeface="Arial"/>
            </a:endParaRPr>
          </a:p>
        </p:txBody>
      </p:sp>
    </p:spTree>
    <p:extLst>
      <p:ext uri="{BB962C8B-B14F-4D97-AF65-F5344CB8AC3E}">
        <p14:creationId xmlns:p14="http://schemas.microsoft.com/office/powerpoint/2010/main" val="237343164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395DD4-C5AC-965D-CCCE-DA7ED683855F}"/>
              </a:ext>
            </a:extLst>
          </p:cNvPr>
          <p:cNvSpPr>
            <a:spLocks noGrp="1"/>
          </p:cNvSpPr>
          <p:nvPr>
            <p:ph type="sldNum" sz="quarter" idx="11"/>
          </p:nvPr>
        </p:nvSpPr>
        <p:spPr/>
        <p:txBody>
          <a:bodyPr/>
          <a:lstStyle/>
          <a:p>
            <a:fld id="{DA2C159E-F13C-4A85-9A41-E7669D3E0D70}" type="slidenum">
              <a:rPr lang="en-GB" smtClean="0"/>
              <a:pPr/>
              <a:t>145</a:t>
            </a:fld>
            <a:endParaRPr lang="en-GB" dirty="0"/>
          </a:p>
        </p:txBody>
      </p:sp>
      <p:sp>
        <p:nvSpPr>
          <p:cNvPr id="3" name="Title 2">
            <a:extLst>
              <a:ext uri="{FF2B5EF4-FFF2-40B4-BE49-F238E27FC236}">
                <a16:creationId xmlns:a16="http://schemas.microsoft.com/office/drawing/2014/main" id="{BE1FC815-9720-DD8F-3842-4912894EA2B5}"/>
              </a:ext>
            </a:extLst>
          </p:cNvPr>
          <p:cNvSpPr>
            <a:spLocks noGrp="1"/>
          </p:cNvSpPr>
          <p:nvPr>
            <p:ph type="title"/>
          </p:nvPr>
        </p:nvSpPr>
        <p:spPr/>
        <p:txBody>
          <a:bodyPr/>
          <a:lstStyle/>
          <a:p>
            <a:r>
              <a:rPr lang="en-US" dirty="0">
                <a:cs typeface="Arial"/>
              </a:rPr>
              <a:t>Starter task</a:t>
            </a:r>
            <a:endParaRPr lang="en-US" dirty="0"/>
          </a:p>
        </p:txBody>
      </p:sp>
      <p:sp>
        <p:nvSpPr>
          <p:cNvPr id="4" name="Text Placeholder 3">
            <a:extLst>
              <a:ext uri="{FF2B5EF4-FFF2-40B4-BE49-F238E27FC236}">
                <a16:creationId xmlns:a16="http://schemas.microsoft.com/office/drawing/2014/main" id="{929EAEA6-637C-FE58-20B2-93115420D07B}"/>
              </a:ext>
            </a:extLst>
          </p:cNvPr>
          <p:cNvSpPr>
            <a:spLocks noGrp="1"/>
          </p:cNvSpPr>
          <p:nvPr>
            <p:ph type="body" sz="quarter" idx="12"/>
          </p:nvPr>
        </p:nvSpPr>
        <p:spPr/>
        <p:txBody>
          <a:bodyPr vert="horz" lIns="0" tIns="0" rIns="0" bIns="0" rtlCol="0" anchor="t">
            <a:noAutofit/>
          </a:bodyPr>
          <a:lstStyle/>
          <a:p>
            <a:r>
              <a:rPr lang="en-US" dirty="0">
                <a:cs typeface="Arial"/>
              </a:rPr>
              <a:t>If a new coffee shop was to be constructed near your home, what would you want it to provide?</a:t>
            </a:r>
          </a:p>
          <a:p>
            <a:endParaRPr lang="en-US" dirty="0">
              <a:cs typeface="Arial"/>
            </a:endParaRPr>
          </a:p>
          <a:p>
            <a:pPr marL="342900" indent="-342900">
              <a:buFont typeface="Arial" panose="020B0604020202020204" pitchFamily="34" charset="0"/>
              <a:buChar char="•"/>
            </a:pPr>
            <a:r>
              <a:rPr lang="en-US" dirty="0">
                <a:cs typeface="Arial"/>
              </a:rPr>
              <a:t>How could the development of a new coffee shop benefit the community?</a:t>
            </a:r>
          </a:p>
          <a:p>
            <a:pPr marL="342900" indent="-342900">
              <a:buFont typeface="Arial" panose="020B0604020202020204" pitchFamily="34" charset="0"/>
              <a:buChar char="•"/>
            </a:pPr>
            <a:r>
              <a:rPr lang="en-US" dirty="0">
                <a:cs typeface="Arial"/>
              </a:rPr>
              <a:t>How could the development of a new coffee shop perform poorly?</a:t>
            </a:r>
          </a:p>
        </p:txBody>
      </p:sp>
      <p:sp>
        <p:nvSpPr>
          <p:cNvPr id="5" name="Footer Placeholder 4">
            <a:extLst>
              <a:ext uri="{FF2B5EF4-FFF2-40B4-BE49-F238E27FC236}">
                <a16:creationId xmlns:a16="http://schemas.microsoft.com/office/drawing/2014/main" id="{CDF52F06-2351-49F5-F16F-12262F4E10C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2373089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dirty="0">
                <a:cs typeface="Arial"/>
              </a:rPr>
              <a:t>Overview reminder</a:t>
            </a:r>
            <a:endParaRPr lang="en-GB" sz="3600" dirty="0"/>
          </a:p>
        </p:txBody>
      </p:sp>
      <p:sp>
        <p:nvSpPr>
          <p:cNvPr id="5" name="Text Placeholder 4"/>
          <p:cNvSpPr>
            <a:spLocks noGrp="1"/>
          </p:cNvSpPr>
          <p:nvPr>
            <p:ph type="body" sz="quarter" idx="12"/>
          </p:nvPr>
        </p:nvSpPr>
        <p:spPr/>
        <p:txBody>
          <a:bodyPr vert="horz" lIns="0" tIns="0" rIns="0" bIns="0" rtlCol="0" anchor="t">
            <a:noAutofit/>
          </a:bodyPr>
          <a:lstStyle/>
          <a:p>
            <a:pPr lvl="1">
              <a:lnSpc>
                <a:spcPct val="100000"/>
              </a:lnSpc>
            </a:pPr>
            <a:r>
              <a:rPr lang="en-GB" dirty="0"/>
              <a:t>Producing an effective presentation is an essential skill when it comes to presenting to a target audience.</a:t>
            </a:r>
          </a:p>
          <a:p>
            <a:pPr lvl="1">
              <a:lnSpc>
                <a:spcPct val="100000"/>
              </a:lnSpc>
            </a:pPr>
            <a:r>
              <a:rPr lang="en-GB" dirty="0"/>
              <a:t>Delivering unfamiliar slides where you have not had an input into the layout of information can leave a presentation disjointed.</a:t>
            </a:r>
            <a:endParaRPr lang="en-US" dirty="0"/>
          </a:p>
          <a:p>
            <a:endParaRPr lang="en-GB" dirty="0"/>
          </a:p>
          <a:p>
            <a:endParaRPr lang="en-GB" dirty="0">
              <a:solidFill>
                <a:srgbClr val="000000"/>
              </a:solidFill>
              <a:cs typeface="Arial"/>
            </a:endParaRPr>
          </a:p>
          <a:p>
            <a:pPr>
              <a:lnSpc>
                <a:spcPct val="100000"/>
              </a:lnSpc>
            </a:pP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146</a:t>
            </a:fld>
            <a:endParaRPr lang="en-GB" dirty="0"/>
          </a:p>
        </p:txBody>
      </p:sp>
    </p:spTree>
    <p:extLst>
      <p:ext uri="{BB962C8B-B14F-4D97-AF65-F5344CB8AC3E}">
        <p14:creationId xmlns:p14="http://schemas.microsoft.com/office/powerpoint/2010/main" val="21511121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57F3D6-2813-E486-E310-BB1C86C44991}"/>
              </a:ext>
            </a:extLst>
          </p:cNvPr>
          <p:cNvSpPr>
            <a:spLocks noGrp="1"/>
          </p:cNvSpPr>
          <p:nvPr>
            <p:ph type="sldNum" sz="quarter" idx="11"/>
          </p:nvPr>
        </p:nvSpPr>
        <p:spPr/>
        <p:txBody>
          <a:bodyPr/>
          <a:lstStyle/>
          <a:p>
            <a:fld id="{DA2C159E-F13C-4A85-9A41-E7669D3E0D70}" type="slidenum">
              <a:rPr lang="en-GB" smtClean="0"/>
              <a:pPr/>
              <a:t>147</a:t>
            </a:fld>
            <a:endParaRPr lang="en-GB" dirty="0"/>
          </a:p>
        </p:txBody>
      </p:sp>
      <p:sp>
        <p:nvSpPr>
          <p:cNvPr id="3" name="Title 2">
            <a:extLst>
              <a:ext uri="{FF2B5EF4-FFF2-40B4-BE49-F238E27FC236}">
                <a16:creationId xmlns:a16="http://schemas.microsoft.com/office/drawing/2014/main" id="{4C580DD2-05A3-ED65-EAE0-3F401D35F148}"/>
              </a:ext>
            </a:extLst>
          </p:cNvPr>
          <p:cNvSpPr>
            <a:spLocks noGrp="1"/>
          </p:cNvSpPr>
          <p:nvPr>
            <p:ph type="title"/>
          </p:nvPr>
        </p:nvSpPr>
        <p:spPr/>
        <p:txBody>
          <a:bodyPr/>
          <a:lstStyle/>
          <a:p>
            <a:r>
              <a:rPr lang="en-GB" dirty="0"/>
              <a:t>Thinking like a stakeholder</a:t>
            </a:r>
          </a:p>
        </p:txBody>
      </p:sp>
      <p:sp>
        <p:nvSpPr>
          <p:cNvPr id="4" name="Text Placeholder 3">
            <a:extLst>
              <a:ext uri="{FF2B5EF4-FFF2-40B4-BE49-F238E27FC236}">
                <a16:creationId xmlns:a16="http://schemas.microsoft.com/office/drawing/2014/main" id="{9CC26C61-00F2-FBCD-E70B-41ACF6692D49}"/>
              </a:ext>
            </a:extLst>
          </p:cNvPr>
          <p:cNvSpPr>
            <a:spLocks noGrp="1"/>
          </p:cNvSpPr>
          <p:nvPr>
            <p:ph type="body" sz="quarter" idx="12"/>
          </p:nvPr>
        </p:nvSpPr>
        <p:spPr/>
        <p:txBody>
          <a:bodyPr vert="horz" lIns="0" tIns="0" rIns="0" bIns="0" rtlCol="0" anchor="t">
            <a:noAutofit/>
          </a:bodyPr>
          <a:lstStyle/>
          <a:p>
            <a:pPr marL="0" lvl="1" indent="0">
              <a:lnSpc>
                <a:spcPct val="100000"/>
              </a:lnSpc>
              <a:buNone/>
            </a:pPr>
            <a:r>
              <a:rPr lang="en-GB" dirty="0"/>
              <a:t>Identify the key requirements of those you are targeting with a presentation. </a:t>
            </a:r>
          </a:p>
          <a:p>
            <a:endParaRPr lang="en-GB" dirty="0"/>
          </a:p>
          <a:p>
            <a:r>
              <a:rPr lang="en-GB" b="1" dirty="0"/>
              <a:t>Discussion point:</a:t>
            </a:r>
          </a:p>
          <a:p>
            <a:r>
              <a:rPr lang="en-GB" dirty="0"/>
              <a:t>What would a parent want for a playground designed for children aged 4 to 7?</a:t>
            </a:r>
          </a:p>
          <a:p>
            <a:endParaRPr lang="en-GB" dirty="0"/>
          </a:p>
        </p:txBody>
      </p:sp>
      <p:sp>
        <p:nvSpPr>
          <p:cNvPr id="5" name="Footer Placeholder 4">
            <a:extLst>
              <a:ext uri="{FF2B5EF4-FFF2-40B4-BE49-F238E27FC236}">
                <a16:creationId xmlns:a16="http://schemas.microsoft.com/office/drawing/2014/main" id="{B2286E47-C198-3696-DFFD-49259ADA871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3425960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1E60BE-0B33-B0F0-6DC3-1DC3ED7A658A}"/>
              </a:ext>
            </a:extLst>
          </p:cNvPr>
          <p:cNvSpPr>
            <a:spLocks noGrp="1"/>
          </p:cNvSpPr>
          <p:nvPr>
            <p:ph type="sldNum" sz="quarter" idx="11"/>
          </p:nvPr>
        </p:nvSpPr>
        <p:spPr/>
        <p:txBody>
          <a:bodyPr/>
          <a:lstStyle/>
          <a:p>
            <a:fld id="{DA2C159E-F13C-4A85-9A41-E7669D3E0D70}" type="slidenum">
              <a:rPr lang="en-GB" smtClean="0"/>
              <a:pPr/>
              <a:t>148</a:t>
            </a:fld>
            <a:endParaRPr lang="en-GB" dirty="0"/>
          </a:p>
        </p:txBody>
      </p:sp>
      <p:sp>
        <p:nvSpPr>
          <p:cNvPr id="3" name="Title 2">
            <a:extLst>
              <a:ext uri="{FF2B5EF4-FFF2-40B4-BE49-F238E27FC236}">
                <a16:creationId xmlns:a16="http://schemas.microsoft.com/office/drawing/2014/main" id="{D3D16D2D-C8E6-5AB5-DA17-91C95E3CE112}"/>
              </a:ext>
            </a:extLst>
          </p:cNvPr>
          <p:cNvSpPr>
            <a:spLocks noGrp="1"/>
          </p:cNvSpPr>
          <p:nvPr>
            <p:ph type="title"/>
          </p:nvPr>
        </p:nvSpPr>
        <p:spPr/>
        <p:txBody>
          <a:bodyPr/>
          <a:lstStyle/>
          <a:p>
            <a:r>
              <a:rPr lang="en-GB" dirty="0"/>
              <a:t>Accuracy of information</a:t>
            </a:r>
          </a:p>
        </p:txBody>
      </p:sp>
      <p:sp>
        <p:nvSpPr>
          <p:cNvPr id="4" name="Text Placeholder 3">
            <a:extLst>
              <a:ext uri="{FF2B5EF4-FFF2-40B4-BE49-F238E27FC236}">
                <a16:creationId xmlns:a16="http://schemas.microsoft.com/office/drawing/2014/main" id="{72A4EACD-CC65-2CCC-BCB5-77F717BE3E39}"/>
              </a:ext>
            </a:extLst>
          </p:cNvPr>
          <p:cNvSpPr>
            <a:spLocks noGrp="1"/>
          </p:cNvSpPr>
          <p:nvPr>
            <p:ph type="body" sz="quarter" idx="12"/>
          </p:nvPr>
        </p:nvSpPr>
        <p:spPr/>
        <p:txBody>
          <a:bodyPr/>
          <a:lstStyle/>
          <a:p>
            <a:pPr marL="0" lvl="1" indent="0">
              <a:lnSpc>
                <a:spcPct val="100000"/>
              </a:lnSpc>
              <a:buNone/>
            </a:pPr>
            <a:r>
              <a:rPr lang="en-GB" dirty="0"/>
              <a:t>Be careful with the wording used in a presentation, as this can lead to misconceptions or confusion among the audience.</a:t>
            </a:r>
          </a:p>
          <a:p>
            <a:endParaRPr lang="en-GB" dirty="0"/>
          </a:p>
          <a:p>
            <a:r>
              <a:rPr lang="en-GB" b="1" dirty="0"/>
              <a:t>Discussion point: </a:t>
            </a:r>
            <a:r>
              <a:rPr lang="en-GB" dirty="0"/>
              <a:t>What could be confusing about the following statement?</a:t>
            </a:r>
          </a:p>
          <a:p>
            <a:r>
              <a:rPr lang="en-GB" dirty="0"/>
              <a:t>“A new road layout with pedestrianised area”</a:t>
            </a:r>
          </a:p>
        </p:txBody>
      </p:sp>
      <p:sp>
        <p:nvSpPr>
          <p:cNvPr id="5" name="Footer Placeholder 4">
            <a:extLst>
              <a:ext uri="{FF2B5EF4-FFF2-40B4-BE49-F238E27FC236}">
                <a16:creationId xmlns:a16="http://schemas.microsoft.com/office/drawing/2014/main" id="{F90840BF-360F-CDF0-8779-6884BCC5847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4849637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C54C77-A02C-3921-8193-04E0D577C993}"/>
              </a:ext>
            </a:extLst>
          </p:cNvPr>
          <p:cNvSpPr>
            <a:spLocks noGrp="1"/>
          </p:cNvSpPr>
          <p:nvPr>
            <p:ph type="sldNum" sz="quarter" idx="11"/>
          </p:nvPr>
        </p:nvSpPr>
        <p:spPr/>
        <p:txBody>
          <a:bodyPr/>
          <a:lstStyle/>
          <a:p>
            <a:fld id="{DA2C159E-F13C-4A85-9A41-E7669D3E0D70}" type="slidenum">
              <a:rPr lang="en-GB" smtClean="0"/>
              <a:pPr/>
              <a:t>149</a:t>
            </a:fld>
            <a:endParaRPr lang="en-GB" dirty="0"/>
          </a:p>
        </p:txBody>
      </p:sp>
      <p:sp>
        <p:nvSpPr>
          <p:cNvPr id="3" name="Title 2">
            <a:extLst>
              <a:ext uri="{FF2B5EF4-FFF2-40B4-BE49-F238E27FC236}">
                <a16:creationId xmlns:a16="http://schemas.microsoft.com/office/drawing/2014/main" id="{6935D6DB-5357-E2D5-4C0E-7221E50D11BD}"/>
              </a:ext>
            </a:extLst>
          </p:cNvPr>
          <p:cNvSpPr>
            <a:spLocks noGrp="1"/>
          </p:cNvSpPr>
          <p:nvPr>
            <p:ph type="title"/>
          </p:nvPr>
        </p:nvSpPr>
        <p:spPr/>
        <p:txBody>
          <a:bodyPr/>
          <a:lstStyle/>
          <a:p>
            <a:r>
              <a:rPr lang="en-GB" dirty="0"/>
              <a:t>Supporting a delivery</a:t>
            </a:r>
          </a:p>
        </p:txBody>
      </p:sp>
      <p:sp>
        <p:nvSpPr>
          <p:cNvPr id="4" name="Text Placeholder 3">
            <a:extLst>
              <a:ext uri="{FF2B5EF4-FFF2-40B4-BE49-F238E27FC236}">
                <a16:creationId xmlns:a16="http://schemas.microsoft.com/office/drawing/2014/main" id="{DD8991CC-04BE-079A-B268-2A5A5D178D5E}"/>
              </a:ext>
            </a:extLst>
          </p:cNvPr>
          <p:cNvSpPr>
            <a:spLocks noGrp="1"/>
          </p:cNvSpPr>
          <p:nvPr>
            <p:ph type="body" sz="quarter" idx="12"/>
          </p:nvPr>
        </p:nvSpPr>
        <p:spPr/>
        <p:txBody>
          <a:bodyPr/>
          <a:lstStyle/>
          <a:p>
            <a:pPr lvl="1">
              <a:lnSpc>
                <a:spcPct val="100000"/>
              </a:lnSpc>
            </a:pPr>
            <a:r>
              <a:rPr lang="en-GB" dirty="0"/>
              <a:t>Visuals can be highly effective when delivering a presentation, as they allow for a considerable amount of information to be conveyed compared to a written description. </a:t>
            </a:r>
          </a:p>
          <a:p>
            <a:pPr lvl="1">
              <a:lnSpc>
                <a:spcPct val="100000"/>
              </a:lnSpc>
            </a:pPr>
            <a:r>
              <a:rPr lang="en-GB" dirty="0"/>
              <a:t>The visual should be targeted, and an appropriate style is essential to convey the message well. </a:t>
            </a:r>
          </a:p>
          <a:p>
            <a:pPr marL="0" lvl="1" indent="0">
              <a:lnSpc>
                <a:spcPct val="100000"/>
              </a:lnSpc>
              <a:buNone/>
            </a:pPr>
            <a:endParaRPr lang="en-GB" dirty="0"/>
          </a:p>
        </p:txBody>
      </p:sp>
      <p:sp>
        <p:nvSpPr>
          <p:cNvPr id="5" name="Footer Placeholder 4">
            <a:extLst>
              <a:ext uri="{FF2B5EF4-FFF2-40B4-BE49-F238E27FC236}">
                <a16:creationId xmlns:a16="http://schemas.microsoft.com/office/drawing/2014/main" id="{BF56A693-5BE1-50C8-D8A5-E985BCCA066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03473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CE44-8024-090C-ADC0-F586AD9111DF}"/>
              </a:ext>
            </a:extLst>
          </p:cNvPr>
          <p:cNvSpPr>
            <a:spLocks noGrp="1"/>
          </p:cNvSpPr>
          <p:nvPr>
            <p:ph type="title"/>
          </p:nvPr>
        </p:nvSpPr>
        <p:spPr/>
        <p:txBody>
          <a:bodyPr>
            <a:normAutofit/>
          </a:bodyPr>
          <a:lstStyle/>
          <a:p>
            <a:r>
              <a:rPr lang="en-US" sz="3600" b="1" dirty="0"/>
              <a:t>Task: leisure centre </a:t>
            </a:r>
          </a:p>
        </p:txBody>
      </p:sp>
      <p:sp>
        <p:nvSpPr>
          <p:cNvPr id="3" name="Content Placeholder 2">
            <a:extLst>
              <a:ext uri="{FF2B5EF4-FFF2-40B4-BE49-F238E27FC236}">
                <a16:creationId xmlns:a16="http://schemas.microsoft.com/office/drawing/2014/main" id="{A505D5AE-14C5-A0F4-0B88-30DB81928E67}"/>
              </a:ext>
            </a:extLst>
          </p:cNvPr>
          <p:cNvSpPr>
            <a:spLocks noGrp="1"/>
          </p:cNvSpPr>
          <p:nvPr>
            <p:ph idx="1"/>
          </p:nvPr>
        </p:nvSpPr>
        <p:spPr/>
        <p:txBody>
          <a:bodyPr/>
          <a:lstStyle/>
          <a:p>
            <a:pPr marL="0" indent="0">
              <a:buNone/>
            </a:pPr>
            <a:r>
              <a:rPr lang="en-GB" sz="2400" dirty="0">
                <a:effectLst/>
                <a:ea typeface="Calibri" panose="020F0502020204030204" pitchFamily="34" charset="0"/>
              </a:rPr>
              <a:t>Individually, use the </a:t>
            </a:r>
            <a:r>
              <a:rPr lang="en-GB" sz="2400" dirty="0">
                <a:ea typeface="Calibri" panose="020F0502020204030204" pitchFamily="34" charset="0"/>
              </a:rPr>
              <a:t>L</a:t>
            </a:r>
            <a:r>
              <a:rPr lang="en-GB" sz="2400" dirty="0">
                <a:effectLst/>
                <a:ea typeface="Calibri" panose="020F0502020204030204" pitchFamily="34" charset="0"/>
              </a:rPr>
              <a:t>eisure centre case study to produce a short statement </a:t>
            </a:r>
            <a:r>
              <a:rPr lang="en-GB" sz="2400" dirty="0">
                <a:ea typeface="Calibri" panose="020F0502020204030204" pitchFamily="34" charset="0"/>
              </a:rPr>
              <a:t>positively presenting </a:t>
            </a:r>
            <a:r>
              <a:rPr lang="en-GB" sz="2400" dirty="0">
                <a:effectLst/>
                <a:ea typeface="Calibri" panose="020F0502020204030204" pitchFamily="34" charset="0"/>
              </a:rPr>
              <a:t>details of the leisure centre to a specified stakeholder.</a:t>
            </a:r>
            <a:r>
              <a:rPr lang="en-GB" sz="2400" dirty="0">
                <a:effectLst/>
              </a:rPr>
              <a:t> </a:t>
            </a:r>
            <a:endParaRPr lang="en-US" sz="2400" dirty="0"/>
          </a:p>
        </p:txBody>
      </p:sp>
      <p:sp>
        <p:nvSpPr>
          <p:cNvPr id="5" name="Slide Number Placeholder 4">
            <a:extLst>
              <a:ext uri="{FF2B5EF4-FFF2-40B4-BE49-F238E27FC236}">
                <a16:creationId xmlns:a16="http://schemas.microsoft.com/office/drawing/2014/main" id="{46D6A3E3-7FD7-B6D9-DA5D-CD80A217C19B}"/>
              </a:ext>
            </a:extLst>
          </p:cNvPr>
          <p:cNvSpPr>
            <a:spLocks noGrp="1"/>
          </p:cNvSpPr>
          <p:nvPr>
            <p:ph type="sldNum" sz="quarter" idx="12"/>
          </p:nvPr>
        </p:nvSpPr>
        <p:spPr/>
        <p:txBody>
          <a:bodyPr/>
          <a:lstStyle/>
          <a:p>
            <a:fld id="{DFF8D510-9270-4A44-A8F5-A6989C62EEF5}" type="slidenum">
              <a:rPr lang="en-GB" smtClean="0"/>
              <a:t>15</a:t>
            </a:fld>
            <a:endParaRPr lang="en-GB" dirty="0"/>
          </a:p>
        </p:txBody>
      </p:sp>
      <p:sp>
        <p:nvSpPr>
          <p:cNvPr id="6" name="Footer Placeholder 3">
            <a:extLst>
              <a:ext uri="{FF2B5EF4-FFF2-40B4-BE49-F238E27FC236}">
                <a16:creationId xmlns:a16="http://schemas.microsoft.com/office/drawing/2014/main" id="{3FAE18CE-DE31-46D6-0400-39A4E7733B60}"/>
              </a:ext>
            </a:extLst>
          </p:cNvPr>
          <p:cNvSpPr>
            <a:spLocks noGrp="1"/>
          </p:cNvSpPr>
          <p:nvPr>
            <p:ph type="ftr" sz="quarter" idx="11"/>
          </p:nvPr>
        </p:nvSpPr>
        <p:spPr/>
        <p:txBody>
          <a:bodyPr/>
          <a:lstStyle/>
          <a:p>
            <a:r>
              <a:rPr lang="en-GB" dirty="0"/>
              <a:t>Education &amp; Training Foundation</a:t>
            </a:r>
          </a:p>
          <a:p>
            <a:endParaRPr lang="en-GB" dirty="0"/>
          </a:p>
        </p:txBody>
      </p:sp>
    </p:spTree>
    <p:extLst>
      <p:ext uri="{BB962C8B-B14F-4D97-AF65-F5344CB8AC3E}">
        <p14:creationId xmlns:p14="http://schemas.microsoft.com/office/powerpoint/2010/main" val="274525218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78B403-D9C2-0940-E170-B686380229EE}"/>
              </a:ext>
            </a:extLst>
          </p:cNvPr>
          <p:cNvSpPr>
            <a:spLocks noGrp="1"/>
          </p:cNvSpPr>
          <p:nvPr>
            <p:ph type="sldNum" sz="quarter" idx="11"/>
          </p:nvPr>
        </p:nvSpPr>
        <p:spPr/>
        <p:txBody>
          <a:bodyPr/>
          <a:lstStyle/>
          <a:p>
            <a:fld id="{DA2C159E-F13C-4A85-9A41-E7669D3E0D70}" type="slidenum">
              <a:rPr lang="en-GB" smtClean="0"/>
              <a:pPr/>
              <a:t>150</a:t>
            </a:fld>
            <a:endParaRPr lang="en-GB" dirty="0"/>
          </a:p>
        </p:txBody>
      </p:sp>
      <p:sp>
        <p:nvSpPr>
          <p:cNvPr id="3" name="Title 2">
            <a:extLst>
              <a:ext uri="{FF2B5EF4-FFF2-40B4-BE49-F238E27FC236}">
                <a16:creationId xmlns:a16="http://schemas.microsoft.com/office/drawing/2014/main" id="{A2747D4B-9F9F-136F-AE27-919CD0760782}"/>
              </a:ext>
            </a:extLst>
          </p:cNvPr>
          <p:cNvSpPr>
            <a:spLocks noGrp="1"/>
          </p:cNvSpPr>
          <p:nvPr>
            <p:ph type="title"/>
          </p:nvPr>
        </p:nvSpPr>
        <p:spPr/>
        <p:txBody>
          <a:bodyPr/>
          <a:lstStyle/>
          <a:p>
            <a:r>
              <a:rPr lang="en-GB" dirty="0"/>
              <a:t>Methods of review</a:t>
            </a:r>
          </a:p>
        </p:txBody>
      </p:sp>
      <p:sp>
        <p:nvSpPr>
          <p:cNvPr id="4" name="Text Placeholder 3">
            <a:extLst>
              <a:ext uri="{FF2B5EF4-FFF2-40B4-BE49-F238E27FC236}">
                <a16:creationId xmlns:a16="http://schemas.microsoft.com/office/drawing/2014/main" id="{3905594A-741E-F232-3E94-BB663814C7B7}"/>
              </a:ext>
            </a:extLst>
          </p:cNvPr>
          <p:cNvSpPr>
            <a:spLocks noGrp="1"/>
          </p:cNvSpPr>
          <p:nvPr>
            <p:ph type="body" sz="quarter" idx="12"/>
          </p:nvPr>
        </p:nvSpPr>
        <p:spPr/>
        <p:txBody>
          <a:bodyPr vert="horz" lIns="0" tIns="0" rIns="0" bIns="0" rtlCol="0" anchor="t">
            <a:noAutofit/>
          </a:bodyPr>
          <a:lstStyle/>
          <a:p>
            <a:pPr lvl="1">
              <a:lnSpc>
                <a:spcPct val="100000"/>
              </a:lnSpc>
            </a:pPr>
            <a:r>
              <a:rPr lang="en-GB" dirty="0"/>
              <a:t>Before delivering a presentation to an audience, practise and complete a self-evaluation. </a:t>
            </a:r>
          </a:p>
          <a:p>
            <a:pPr lvl="1">
              <a:lnSpc>
                <a:spcPct val="100000"/>
              </a:lnSpc>
            </a:pPr>
            <a:r>
              <a:rPr lang="en-GB" dirty="0"/>
              <a:t>Once the self-evaluation is complete, consider practising with a colleague or peer to make sure the message is clear.</a:t>
            </a:r>
          </a:p>
        </p:txBody>
      </p:sp>
      <p:sp>
        <p:nvSpPr>
          <p:cNvPr id="5" name="Footer Placeholder 4">
            <a:extLst>
              <a:ext uri="{FF2B5EF4-FFF2-40B4-BE49-F238E27FC236}">
                <a16:creationId xmlns:a16="http://schemas.microsoft.com/office/drawing/2014/main" id="{B88B63F7-19B0-98B3-532A-BA6E7C786EF6}"/>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6219338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980E9E-BBF7-431E-9D05-D4B6FC05468F}"/>
              </a:ext>
            </a:extLst>
          </p:cNvPr>
          <p:cNvSpPr>
            <a:spLocks noGrp="1"/>
          </p:cNvSpPr>
          <p:nvPr>
            <p:ph type="sldNum" sz="quarter" idx="11"/>
          </p:nvPr>
        </p:nvSpPr>
        <p:spPr/>
        <p:txBody>
          <a:bodyPr/>
          <a:lstStyle/>
          <a:p>
            <a:fld id="{DA2C159E-F13C-4A85-9A41-E7669D3E0D70}" type="slidenum">
              <a:rPr lang="en-GB" smtClean="0"/>
              <a:pPr/>
              <a:t>151</a:t>
            </a:fld>
            <a:endParaRPr lang="en-GB" dirty="0"/>
          </a:p>
        </p:txBody>
      </p:sp>
      <p:sp>
        <p:nvSpPr>
          <p:cNvPr id="3" name="Title 2">
            <a:extLst>
              <a:ext uri="{FF2B5EF4-FFF2-40B4-BE49-F238E27FC236}">
                <a16:creationId xmlns:a16="http://schemas.microsoft.com/office/drawing/2014/main" id="{C3E2A9E2-C615-F148-62AE-51481E6AE61B}"/>
              </a:ext>
            </a:extLst>
          </p:cNvPr>
          <p:cNvSpPr>
            <a:spLocks noGrp="1"/>
          </p:cNvSpPr>
          <p:nvPr>
            <p:ph type="title"/>
          </p:nvPr>
        </p:nvSpPr>
        <p:spPr/>
        <p:txBody>
          <a:bodyPr/>
          <a:lstStyle/>
          <a:p>
            <a:r>
              <a:rPr lang="en-GB" dirty="0"/>
              <a:t>Delivering a solution</a:t>
            </a:r>
          </a:p>
        </p:txBody>
      </p:sp>
      <p:sp>
        <p:nvSpPr>
          <p:cNvPr id="4" name="Text Placeholder 3">
            <a:extLst>
              <a:ext uri="{FF2B5EF4-FFF2-40B4-BE49-F238E27FC236}">
                <a16:creationId xmlns:a16="http://schemas.microsoft.com/office/drawing/2014/main" id="{A81923A1-2317-06DB-E666-519A4E53EC39}"/>
              </a:ext>
            </a:extLst>
          </p:cNvPr>
          <p:cNvSpPr>
            <a:spLocks noGrp="1"/>
          </p:cNvSpPr>
          <p:nvPr>
            <p:ph type="body" sz="quarter" idx="12"/>
          </p:nvPr>
        </p:nvSpPr>
        <p:spPr/>
        <p:txBody>
          <a:bodyPr/>
          <a:lstStyle/>
          <a:p>
            <a:pPr lvl="1">
              <a:lnSpc>
                <a:spcPct val="100000"/>
              </a:lnSpc>
            </a:pPr>
            <a:r>
              <a:rPr lang="en-GB" dirty="0"/>
              <a:t>Those presenting rarely create the design. They may work closely with those who do, and they should gather all necessary information to make it their own. </a:t>
            </a:r>
          </a:p>
          <a:p>
            <a:pPr lvl="1">
              <a:lnSpc>
                <a:spcPct val="100000"/>
              </a:lnSpc>
            </a:pPr>
            <a:r>
              <a:rPr lang="en-GB" dirty="0"/>
              <a:t>Conveying ownership of a design instils confidence that the presentation is well founded.</a:t>
            </a:r>
          </a:p>
        </p:txBody>
      </p:sp>
      <p:sp>
        <p:nvSpPr>
          <p:cNvPr id="5" name="Footer Placeholder 4">
            <a:extLst>
              <a:ext uri="{FF2B5EF4-FFF2-40B4-BE49-F238E27FC236}">
                <a16:creationId xmlns:a16="http://schemas.microsoft.com/office/drawing/2014/main" id="{DB4DF91B-590D-1C9E-A5EC-DDBFA85F86B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53129087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C127E8-E7A9-5E9B-2274-74A07FA8366F}"/>
              </a:ext>
            </a:extLst>
          </p:cNvPr>
          <p:cNvSpPr>
            <a:spLocks noGrp="1"/>
          </p:cNvSpPr>
          <p:nvPr>
            <p:ph type="sldNum" sz="quarter" idx="11"/>
          </p:nvPr>
        </p:nvSpPr>
        <p:spPr/>
        <p:txBody>
          <a:bodyPr/>
          <a:lstStyle/>
          <a:p>
            <a:fld id="{DA2C159E-F13C-4A85-9A41-E7669D3E0D70}" type="slidenum">
              <a:rPr lang="en-GB" smtClean="0"/>
              <a:pPr/>
              <a:t>152</a:t>
            </a:fld>
            <a:endParaRPr lang="en-GB" dirty="0"/>
          </a:p>
        </p:txBody>
      </p:sp>
      <p:sp>
        <p:nvSpPr>
          <p:cNvPr id="3" name="Title 2">
            <a:extLst>
              <a:ext uri="{FF2B5EF4-FFF2-40B4-BE49-F238E27FC236}">
                <a16:creationId xmlns:a16="http://schemas.microsoft.com/office/drawing/2014/main" id="{0DBEA411-43AB-271B-4E4F-2E3EDBF1AA5A}"/>
              </a:ext>
            </a:extLst>
          </p:cNvPr>
          <p:cNvSpPr>
            <a:spLocks noGrp="1"/>
          </p:cNvSpPr>
          <p:nvPr>
            <p:ph type="title"/>
          </p:nvPr>
        </p:nvSpPr>
        <p:spPr/>
        <p:txBody>
          <a:bodyPr/>
          <a:lstStyle/>
          <a:p>
            <a:r>
              <a:rPr lang="en-GB" dirty="0"/>
              <a:t>Presenting for a colleague</a:t>
            </a:r>
          </a:p>
        </p:txBody>
      </p:sp>
      <p:sp>
        <p:nvSpPr>
          <p:cNvPr id="4" name="Text Placeholder 3">
            <a:extLst>
              <a:ext uri="{FF2B5EF4-FFF2-40B4-BE49-F238E27FC236}">
                <a16:creationId xmlns:a16="http://schemas.microsoft.com/office/drawing/2014/main" id="{175C039C-54A3-B4F8-EB4D-B87C14E08A89}"/>
              </a:ext>
            </a:extLst>
          </p:cNvPr>
          <p:cNvSpPr>
            <a:spLocks noGrp="1"/>
          </p:cNvSpPr>
          <p:nvPr>
            <p:ph type="body" sz="quarter" idx="12"/>
          </p:nvPr>
        </p:nvSpPr>
        <p:spPr/>
        <p:txBody>
          <a:bodyPr/>
          <a:lstStyle/>
          <a:p>
            <a:r>
              <a:rPr lang="en-GB" kern="0" dirty="0">
                <a:ea typeface="Times New Roman" panose="02020603050405020304" pitchFamily="18" charset="0"/>
              </a:rPr>
              <a:t>Im</a:t>
            </a:r>
            <a:r>
              <a:rPr lang="en-GB" kern="0" dirty="0">
                <a:effectLst/>
                <a:ea typeface="Times New Roman" panose="02020603050405020304" pitchFamily="18" charset="0"/>
              </a:rPr>
              <a:t>agine you have been given a presentation/design that was produced by a colleague at the company you work for. It is for a tender. </a:t>
            </a:r>
            <a:r>
              <a:rPr lang="en-GB" kern="0" dirty="0">
                <a:ea typeface="Times New Roman" panose="02020603050405020304" pitchFamily="18" charset="0"/>
              </a:rPr>
              <a:t>You </a:t>
            </a:r>
            <a:r>
              <a:rPr lang="en-GB" kern="0" dirty="0">
                <a:effectLst/>
                <a:ea typeface="Times New Roman" panose="02020603050405020304" pitchFamily="18" charset="0"/>
              </a:rPr>
              <a:t>have a vested interest in the success of the presentation, although you do not like the concept and design of the slides. </a:t>
            </a:r>
          </a:p>
          <a:p>
            <a:r>
              <a:rPr lang="en-GB" kern="0" dirty="0">
                <a:effectLst/>
                <a:ea typeface="Times New Roman" panose="02020603050405020304" pitchFamily="18" charset="0"/>
              </a:rPr>
              <a:t>The presentation is tomorrow, and you have been asked to present it as your colleague is on holiday. </a:t>
            </a:r>
          </a:p>
          <a:p>
            <a:endParaRPr lang="en-GB" kern="0" dirty="0">
              <a:effectLst/>
              <a:ea typeface="Times New Roman" panose="02020603050405020304" pitchFamily="18" charset="0"/>
            </a:endParaRPr>
          </a:p>
          <a:p>
            <a:r>
              <a:rPr lang="en-GB" b="1" kern="0" dirty="0">
                <a:effectLst/>
                <a:ea typeface="Times New Roman" panose="02020603050405020304" pitchFamily="18" charset="0"/>
              </a:rPr>
              <a:t>Discuss how you would manage this situation. </a:t>
            </a:r>
            <a:endParaRPr lang="en-GB" b="1" dirty="0"/>
          </a:p>
        </p:txBody>
      </p:sp>
      <p:sp>
        <p:nvSpPr>
          <p:cNvPr id="5" name="Footer Placeholder 4">
            <a:extLst>
              <a:ext uri="{FF2B5EF4-FFF2-40B4-BE49-F238E27FC236}">
                <a16:creationId xmlns:a16="http://schemas.microsoft.com/office/drawing/2014/main" id="{ED06D717-7845-0AE4-79E2-4FC218EEE32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5766885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23E0AA-BEE2-F484-91CF-73CB2502427D}"/>
              </a:ext>
            </a:extLst>
          </p:cNvPr>
          <p:cNvSpPr>
            <a:spLocks noGrp="1"/>
          </p:cNvSpPr>
          <p:nvPr>
            <p:ph type="sldNum" sz="quarter" idx="11"/>
          </p:nvPr>
        </p:nvSpPr>
        <p:spPr/>
        <p:txBody>
          <a:bodyPr/>
          <a:lstStyle/>
          <a:p>
            <a:fld id="{DA2C159E-F13C-4A85-9A41-E7669D3E0D70}" type="slidenum">
              <a:rPr lang="en-GB" smtClean="0"/>
              <a:pPr/>
              <a:t>153</a:t>
            </a:fld>
            <a:endParaRPr lang="en-GB" dirty="0"/>
          </a:p>
        </p:txBody>
      </p:sp>
      <p:sp>
        <p:nvSpPr>
          <p:cNvPr id="3" name="Title 2">
            <a:extLst>
              <a:ext uri="{FF2B5EF4-FFF2-40B4-BE49-F238E27FC236}">
                <a16:creationId xmlns:a16="http://schemas.microsoft.com/office/drawing/2014/main" id="{FA7655A6-09F2-E07B-A9D9-66CA410166F8}"/>
              </a:ext>
            </a:extLst>
          </p:cNvPr>
          <p:cNvSpPr>
            <a:spLocks noGrp="1"/>
          </p:cNvSpPr>
          <p:nvPr>
            <p:ph type="title"/>
          </p:nvPr>
        </p:nvSpPr>
        <p:spPr/>
        <p:txBody>
          <a:bodyPr/>
          <a:lstStyle/>
          <a:p>
            <a:r>
              <a:rPr lang="en-GB" dirty="0"/>
              <a:t>Removing the noise</a:t>
            </a:r>
          </a:p>
        </p:txBody>
      </p:sp>
      <p:sp>
        <p:nvSpPr>
          <p:cNvPr id="4" name="Text Placeholder 3">
            <a:extLst>
              <a:ext uri="{FF2B5EF4-FFF2-40B4-BE49-F238E27FC236}">
                <a16:creationId xmlns:a16="http://schemas.microsoft.com/office/drawing/2014/main" id="{45775B69-ED3B-3084-1952-3685C56DBF38}"/>
              </a:ext>
            </a:extLst>
          </p:cNvPr>
          <p:cNvSpPr>
            <a:spLocks noGrp="1"/>
          </p:cNvSpPr>
          <p:nvPr>
            <p:ph type="body" sz="quarter" idx="12"/>
          </p:nvPr>
        </p:nvSpPr>
        <p:spPr/>
        <p:txBody>
          <a:bodyPr vert="horz" lIns="0" tIns="0" rIns="0" bIns="0" rtlCol="0" anchor="t">
            <a:noAutofit/>
          </a:bodyPr>
          <a:lstStyle/>
          <a:p>
            <a:pPr lvl="1">
              <a:lnSpc>
                <a:spcPct val="100000"/>
              </a:lnSpc>
            </a:pPr>
            <a:r>
              <a:rPr lang="en-GB" dirty="0"/>
              <a:t>Use more slides rather than overpopulating each one. </a:t>
            </a:r>
          </a:p>
          <a:p>
            <a:pPr lvl="1">
              <a:lnSpc>
                <a:spcPct val="100000"/>
              </a:lnSpc>
            </a:pPr>
            <a:r>
              <a:rPr lang="en-GB" dirty="0"/>
              <a:t>If all the information must go on a slide, consider using animations to remove information as new information appears.</a:t>
            </a:r>
            <a:endParaRPr lang="en-GB" dirty="0">
              <a:cs typeface="Arial"/>
            </a:endParaRPr>
          </a:p>
        </p:txBody>
      </p:sp>
      <p:sp>
        <p:nvSpPr>
          <p:cNvPr id="5" name="Footer Placeholder 4">
            <a:extLst>
              <a:ext uri="{FF2B5EF4-FFF2-40B4-BE49-F238E27FC236}">
                <a16:creationId xmlns:a16="http://schemas.microsoft.com/office/drawing/2014/main" id="{2DEAA3D5-80E7-F7D2-F479-B75C87D0953E}"/>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69028118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5020A7-C799-8281-81CA-4D1D82AF5650}"/>
              </a:ext>
            </a:extLst>
          </p:cNvPr>
          <p:cNvSpPr>
            <a:spLocks noGrp="1"/>
          </p:cNvSpPr>
          <p:nvPr>
            <p:ph type="sldNum" sz="quarter" idx="11"/>
          </p:nvPr>
        </p:nvSpPr>
        <p:spPr/>
        <p:txBody>
          <a:bodyPr/>
          <a:lstStyle/>
          <a:p>
            <a:fld id="{DA2C159E-F13C-4A85-9A41-E7669D3E0D70}" type="slidenum">
              <a:rPr lang="en-GB" smtClean="0"/>
              <a:pPr/>
              <a:t>154</a:t>
            </a:fld>
            <a:endParaRPr lang="en-GB" dirty="0"/>
          </a:p>
        </p:txBody>
      </p:sp>
      <p:sp>
        <p:nvSpPr>
          <p:cNvPr id="3" name="Title 2">
            <a:extLst>
              <a:ext uri="{FF2B5EF4-FFF2-40B4-BE49-F238E27FC236}">
                <a16:creationId xmlns:a16="http://schemas.microsoft.com/office/drawing/2014/main" id="{A9C42336-0C47-E101-8BA7-0D1EB5823731}"/>
              </a:ext>
            </a:extLst>
          </p:cNvPr>
          <p:cNvSpPr>
            <a:spLocks noGrp="1"/>
          </p:cNvSpPr>
          <p:nvPr>
            <p:ph type="title"/>
          </p:nvPr>
        </p:nvSpPr>
        <p:spPr/>
        <p:txBody>
          <a:bodyPr/>
          <a:lstStyle/>
          <a:p>
            <a:r>
              <a:rPr lang="en-GB" dirty="0"/>
              <a:t>Audience journey</a:t>
            </a:r>
          </a:p>
        </p:txBody>
      </p:sp>
      <p:sp>
        <p:nvSpPr>
          <p:cNvPr id="4" name="Text Placeholder 3">
            <a:extLst>
              <a:ext uri="{FF2B5EF4-FFF2-40B4-BE49-F238E27FC236}">
                <a16:creationId xmlns:a16="http://schemas.microsoft.com/office/drawing/2014/main" id="{570BC146-B828-66DE-1A40-C6F9E5B82E0F}"/>
              </a:ext>
            </a:extLst>
          </p:cNvPr>
          <p:cNvSpPr>
            <a:spLocks noGrp="1"/>
          </p:cNvSpPr>
          <p:nvPr>
            <p:ph type="body" sz="quarter" idx="12"/>
          </p:nvPr>
        </p:nvSpPr>
        <p:spPr/>
        <p:txBody>
          <a:bodyPr/>
          <a:lstStyle/>
          <a:p>
            <a:pPr lvl="1">
              <a:lnSpc>
                <a:spcPct val="100000"/>
              </a:lnSpc>
            </a:pPr>
            <a:r>
              <a:rPr lang="en-GB" dirty="0"/>
              <a:t>Consider the expected impact of each slide. Does it add value, or does it cloud the message?</a:t>
            </a:r>
          </a:p>
          <a:p>
            <a:pPr lvl="1">
              <a:lnSpc>
                <a:spcPct val="100000"/>
              </a:lnSpc>
            </a:pPr>
            <a:r>
              <a:rPr lang="en-GB" dirty="0"/>
              <a:t>Too much information or not focusing on the relevant parts will lead to lack of concentration in the audience.</a:t>
            </a:r>
          </a:p>
        </p:txBody>
      </p:sp>
      <p:sp>
        <p:nvSpPr>
          <p:cNvPr id="5" name="Footer Placeholder 4">
            <a:extLst>
              <a:ext uri="{FF2B5EF4-FFF2-40B4-BE49-F238E27FC236}">
                <a16:creationId xmlns:a16="http://schemas.microsoft.com/office/drawing/2014/main" id="{A7C31C98-F470-ECEB-AE3C-DCF0D75BD4B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93671487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52AA3A-C8BB-FC77-B8E6-D526491F7BAF}"/>
              </a:ext>
            </a:extLst>
          </p:cNvPr>
          <p:cNvSpPr>
            <a:spLocks noGrp="1"/>
          </p:cNvSpPr>
          <p:nvPr>
            <p:ph type="sldNum" sz="quarter" idx="11"/>
          </p:nvPr>
        </p:nvSpPr>
        <p:spPr/>
        <p:txBody>
          <a:bodyPr/>
          <a:lstStyle/>
          <a:p>
            <a:fld id="{DA2C159E-F13C-4A85-9A41-E7669D3E0D70}" type="slidenum">
              <a:rPr lang="en-GB" smtClean="0"/>
              <a:pPr/>
              <a:t>155</a:t>
            </a:fld>
            <a:endParaRPr lang="en-GB" dirty="0"/>
          </a:p>
        </p:txBody>
      </p:sp>
      <p:sp>
        <p:nvSpPr>
          <p:cNvPr id="3" name="Title 2">
            <a:extLst>
              <a:ext uri="{FF2B5EF4-FFF2-40B4-BE49-F238E27FC236}">
                <a16:creationId xmlns:a16="http://schemas.microsoft.com/office/drawing/2014/main" id="{423E14E4-2C01-0714-9708-42BE10534154}"/>
              </a:ext>
            </a:extLst>
          </p:cNvPr>
          <p:cNvSpPr>
            <a:spLocks noGrp="1"/>
          </p:cNvSpPr>
          <p:nvPr>
            <p:ph type="title"/>
          </p:nvPr>
        </p:nvSpPr>
        <p:spPr/>
        <p:txBody>
          <a:bodyPr/>
          <a:lstStyle/>
          <a:p>
            <a:r>
              <a:rPr lang="en-GB" dirty="0"/>
              <a:t>Planning a delivery</a:t>
            </a:r>
          </a:p>
        </p:txBody>
      </p:sp>
      <p:sp>
        <p:nvSpPr>
          <p:cNvPr id="4" name="Text Placeholder 3">
            <a:extLst>
              <a:ext uri="{FF2B5EF4-FFF2-40B4-BE49-F238E27FC236}">
                <a16:creationId xmlns:a16="http://schemas.microsoft.com/office/drawing/2014/main" id="{98E6DCE3-D8F9-0145-8C70-2C63B68BE259}"/>
              </a:ext>
            </a:extLst>
          </p:cNvPr>
          <p:cNvSpPr>
            <a:spLocks noGrp="1"/>
          </p:cNvSpPr>
          <p:nvPr>
            <p:ph type="body" sz="quarter" idx="12"/>
          </p:nvPr>
        </p:nvSpPr>
        <p:spPr/>
        <p:txBody>
          <a:bodyPr/>
          <a:lstStyle/>
          <a:p>
            <a:r>
              <a:rPr lang="en-GB" dirty="0"/>
              <a:t>Finally, remember to plan your approach to questioning, and practise pausing and whole-body energy manifestation control measures.</a:t>
            </a:r>
          </a:p>
        </p:txBody>
      </p:sp>
      <p:sp>
        <p:nvSpPr>
          <p:cNvPr id="5" name="Footer Placeholder 4">
            <a:extLst>
              <a:ext uri="{FF2B5EF4-FFF2-40B4-BE49-F238E27FC236}">
                <a16:creationId xmlns:a16="http://schemas.microsoft.com/office/drawing/2014/main" id="{98A134E3-BC02-3193-D20B-CCE8C67EB57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71704190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729B07-C0D8-C839-632F-8B221D596C54}"/>
              </a:ext>
            </a:extLst>
          </p:cNvPr>
          <p:cNvSpPr>
            <a:spLocks noGrp="1"/>
          </p:cNvSpPr>
          <p:nvPr>
            <p:ph type="sldNum" sz="quarter" idx="11"/>
          </p:nvPr>
        </p:nvSpPr>
        <p:spPr/>
        <p:txBody>
          <a:bodyPr/>
          <a:lstStyle/>
          <a:p>
            <a:fld id="{DA2C159E-F13C-4A85-9A41-E7669D3E0D70}" type="slidenum">
              <a:rPr lang="en-GB" smtClean="0"/>
              <a:pPr/>
              <a:t>156</a:t>
            </a:fld>
            <a:endParaRPr lang="en-GB" dirty="0"/>
          </a:p>
        </p:txBody>
      </p:sp>
      <p:sp>
        <p:nvSpPr>
          <p:cNvPr id="3" name="Title 2">
            <a:extLst>
              <a:ext uri="{FF2B5EF4-FFF2-40B4-BE49-F238E27FC236}">
                <a16:creationId xmlns:a16="http://schemas.microsoft.com/office/drawing/2014/main" id="{71B26A4C-B6A5-F6C3-D9DE-475A314077ED}"/>
              </a:ext>
            </a:extLst>
          </p:cNvPr>
          <p:cNvSpPr>
            <a:spLocks noGrp="1"/>
          </p:cNvSpPr>
          <p:nvPr>
            <p:ph type="title"/>
          </p:nvPr>
        </p:nvSpPr>
        <p:spPr/>
        <p:txBody>
          <a:bodyPr/>
          <a:lstStyle/>
          <a:p>
            <a:r>
              <a:rPr lang="en-GB" dirty="0"/>
              <a:t>Task: stakeholder roles</a:t>
            </a:r>
          </a:p>
        </p:txBody>
      </p:sp>
      <p:sp>
        <p:nvSpPr>
          <p:cNvPr id="4" name="Text Placeholder 3">
            <a:extLst>
              <a:ext uri="{FF2B5EF4-FFF2-40B4-BE49-F238E27FC236}">
                <a16:creationId xmlns:a16="http://schemas.microsoft.com/office/drawing/2014/main" id="{EF9BBE4D-3440-F493-5C40-2E5D10D4909F}"/>
              </a:ext>
            </a:extLst>
          </p:cNvPr>
          <p:cNvSpPr>
            <a:spLocks noGrp="1"/>
          </p:cNvSpPr>
          <p:nvPr>
            <p:ph type="body" sz="quarter" idx="12"/>
          </p:nvPr>
        </p:nvSpPr>
        <p:spPr/>
        <p:txBody>
          <a:bodyPr vert="horz" lIns="0" tIns="0" rIns="0" bIns="0" rtlCol="0" anchor="t">
            <a:noAutofit/>
          </a:bodyPr>
          <a:lstStyle/>
          <a:p>
            <a:pPr marL="457200" lvl="1" indent="-457200">
              <a:lnSpc>
                <a:spcPct val="100000"/>
              </a:lnSpc>
              <a:buFont typeface="+mj-lt"/>
              <a:buAutoNum type="arabicPeriod"/>
            </a:pPr>
            <a:r>
              <a:rPr lang="en-GB" dirty="0"/>
              <a:t>Review the </a:t>
            </a:r>
            <a:r>
              <a:rPr lang="en-GB" kern="0" dirty="0">
                <a:effectLst/>
                <a:ea typeface="Times New Roman" panose="02020603050405020304" pitchFamily="18" charset="0"/>
              </a:rPr>
              <a:t>Stakeholder roles</a:t>
            </a:r>
            <a:r>
              <a:rPr lang="en-GB" dirty="0"/>
              <a:t> information and collate into information relating to the local area and information relating to the economic benefits of the development. </a:t>
            </a:r>
          </a:p>
          <a:p>
            <a:pPr marL="457200" lvl="1" indent="-457200">
              <a:lnSpc>
                <a:spcPct val="100000"/>
              </a:lnSpc>
              <a:buFont typeface="+mj-lt"/>
              <a:buAutoNum type="arabicPeriod"/>
            </a:pPr>
            <a:r>
              <a:rPr lang="en-GB" dirty="0"/>
              <a:t>Produce a presentation to deliver to a given target stakeholder.</a:t>
            </a:r>
          </a:p>
          <a:p>
            <a:endParaRPr lang="en-GB" dirty="0"/>
          </a:p>
          <a:p>
            <a:endParaRPr lang="en-GB" dirty="0"/>
          </a:p>
        </p:txBody>
      </p:sp>
      <p:sp>
        <p:nvSpPr>
          <p:cNvPr id="5" name="Footer Placeholder 4">
            <a:extLst>
              <a:ext uri="{FF2B5EF4-FFF2-40B4-BE49-F238E27FC236}">
                <a16:creationId xmlns:a16="http://schemas.microsoft.com/office/drawing/2014/main" id="{E558684F-6AF7-13B4-8EDD-E15599DFCB4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3598209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a:t>Task: coffee shop case study</a:t>
            </a:r>
            <a:endParaRPr lang="en-GB" sz="3600" dirty="0"/>
          </a:p>
        </p:txBody>
      </p:sp>
      <p:sp>
        <p:nvSpPr>
          <p:cNvPr id="5" name="Text Placeholder 4"/>
          <p:cNvSpPr>
            <a:spLocks noGrp="1"/>
          </p:cNvSpPr>
          <p:nvPr>
            <p:ph type="body" sz="quarter" idx="12"/>
          </p:nvPr>
        </p:nvSpPr>
        <p:spPr>
          <a:xfrm>
            <a:off x="232950" y="842479"/>
            <a:ext cx="8874504" cy="3701124"/>
          </a:xfrm>
        </p:spPr>
        <p:txBody>
          <a:bodyPr vert="horz" lIns="0" tIns="0" rIns="0" bIns="0" rtlCol="0" anchor="t">
            <a:noAutofit/>
          </a:bodyPr>
          <a:lstStyle/>
          <a:p>
            <a:pPr marL="457200" indent="-457200">
              <a:buFont typeface="+mj-lt"/>
              <a:buAutoNum type="arabicPeriod"/>
            </a:pPr>
            <a:r>
              <a:rPr lang="en-GB" dirty="0">
                <a:cs typeface="Arial"/>
              </a:rPr>
              <a:t>The local area: Review the Coffee shop case study for information on the local area and produce a list of project requirements.</a:t>
            </a:r>
          </a:p>
          <a:p>
            <a:pPr marL="457200" indent="-457200">
              <a:buFont typeface="+mj-lt"/>
              <a:buAutoNum type="arabicPeriod"/>
            </a:pPr>
            <a:r>
              <a:rPr lang="en-GB" dirty="0">
                <a:cs typeface="Arial"/>
              </a:rPr>
              <a:t>The economic benefits: Review the Coffee shop case study for information on the economics and finances of the project, and produce a summary showing the feasibility of the potential project.</a:t>
            </a:r>
          </a:p>
          <a:p>
            <a:pPr marL="457200" indent="-457200">
              <a:buFont typeface="+mj-lt"/>
              <a:buAutoNum type="arabicPeriod"/>
            </a:pPr>
            <a:r>
              <a:rPr lang="en-US" dirty="0">
                <a:cs typeface="Arial"/>
              </a:rPr>
              <a:t>Produce presentations relevant for each of your two given stakeholders. The presentations should target relevant information given in the role description.</a:t>
            </a:r>
          </a:p>
          <a:p>
            <a:pPr marL="457200" indent="-457200">
              <a:buFont typeface="+mj-lt"/>
              <a:buAutoNum type="arabicPeriod"/>
            </a:pPr>
            <a:endParaRPr lang="en-GB" dirty="0">
              <a:cs typeface="Arial"/>
            </a:endParaRPr>
          </a:p>
          <a:p>
            <a:endParaRPr lang="en-GB"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157</a:t>
            </a:fld>
            <a:endParaRPr lang="en-GB" dirty="0"/>
          </a:p>
        </p:txBody>
      </p:sp>
    </p:spTree>
    <p:extLst>
      <p:ext uri="{BB962C8B-B14F-4D97-AF65-F5344CB8AC3E}">
        <p14:creationId xmlns:p14="http://schemas.microsoft.com/office/powerpoint/2010/main" val="335683445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3C4B6E-C3E8-3788-6FE0-4EF069788F42}"/>
              </a:ext>
            </a:extLst>
          </p:cNvPr>
          <p:cNvSpPr>
            <a:spLocks noGrp="1"/>
          </p:cNvSpPr>
          <p:nvPr>
            <p:ph type="sldNum" sz="quarter" idx="11"/>
          </p:nvPr>
        </p:nvSpPr>
        <p:spPr/>
        <p:txBody>
          <a:bodyPr/>
          <a:lstStyle/>
          <a:p>
            <a:fld id="{DA2C159E-F13C-4A85-9A41-E7669D3E0D70}" type="slidenum">
              <a:rPr lang="en-GB" smtClean="0"/>
              <a:pPr/>
              <a:t>158</a:t>
            </a:fld>
            <a:endParaRPr lang="en-GB" dirty="0"/>
          </a:p>
        </p:txBody>
      </p:sp>
      <p:sp>
        <p:nvSpPr>
          <p:cNvPr id="3" name="Title 2">
            <a:extLst>
              <a:ext uri="{FF2B5EF4-FFF2-40B4-BE49-F238E27FC236}">
                <a16:creationId xmlns:a16="http://schemas.microsoft.com/office/drawing/2014/main" id="{B788BB7E-A381-B1DE-6A40-BEB790A87ED3}"/>
              </a:ext>
            </a:extLst>
          </p:cNvPr>
          <p:cNvSpPr>
            <a:spLocks noGrp="1"/>
          </p:cNvSpPr>
          <p:nvPr>
            <p:ph type="title"/>
          </p:nvPr>
        </p:nvSpPr>
        <p:spPr/>
        <p:txBody>
          <a:bodyPr/>
          <a:lstStyle/>
          <a:p>
            <a:r>
              <a:rPr lang="en-GB" dirty="0"/>
              <a:t>Task: coffee shop presentation</a:t>
            </a:r>
          </a:p>
        </p:txBody>
      </p:sp>
      <p:sp>
        <p:nvSpPr>
          <p:cNvPr id="4" name="Text Placeholder 3">
            <a:extLst>
              <a:ext uri="{FF2B5EF4-FFF2-40B4-BE49-F238E27FC236}">
                <a16:creationId xmlns:a16="http://schemas.microsoft.com/office/drawing/2014/main" id="{2A6089BB-42AB-14B8-12A7-FD4EE4E04DB1}"/>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GB" dirty="0"/>
              <a:t>Deliver the presentation to your targeted stakeholder, played by your partner. </a:t>
            </a:r>
          </a:p>
          <a:p>
            <a:pPr marL="457200" indent="-457200">
              <a:buFont typeface="+mj-lt"/>
              <a:buAutoNum type="arabicPeriod"/>
            </a:pPr>
            <a:r>
              <a:rPr lang="en-GB" dirty="0"/>
              <a:t>Provide feedback on the delivery of your peer.</a:t>
            </a:r>
          </a:p>
        </p:txBody>
      </p:sp>
      <p:sp>
        <p:nvSpPr>
          <p:cNvPr id="5" name="Footer Placeholder 4">
            <a:extLst>
              <a:ext uri="{FF2B5EF4-FFF2-40B4-BE49-F238E27FC236}">
                <a16:creationId xmlns:a16="http://schemas.microsoft.com/office/drawing/2014/main" id="{4D64DA43-DB27-A955-1232-4D60AA74B296}"/>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5977615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163DCA-6D9D-F1A5-0372-1D7668530C2F}"/>
              </a:ext>
            </a:extLst>
          </p:cNvPr>
          <p:cNvSpPr>
            <a:spLocks noGrp="1"/>
          </p:cNvSpPr>
          <p:nvPr>
            <p:ph type="sldNum" sz="quarter" idx="11"/>
          </p:nvPr>
        </p:nvSpPr>
        <p:spPr/>
        <p:txBody>
          <a:bodyPr/>
          <a:lstStyle/>
          <a:p>
            <a:fld id="{DA2C159E-F13C-4A85-9A41-E7669D3E0D70}" type="slidenum">
              <a:rPr lang="en-GB" smtClean="0"/>
              <a:pPr/>
              <a:t>159</a:t>
            </a:fld>
            <a:endParaRPr lang="en-GB" dirty="0"/>
          </a:p>
        </p:txBody>
      </p:sp>
      <p:sp>
        <p:nvSpPr>
          <p:cNvPr id="3" name="Title 2">
            <a:extLst>
              <a:ext uri="{FF2B5EF4-FFF2-40B4-BE49-F238E27FC236}">
                <a16:creationId xmlns:a16="http://schemas.microsoft.com/office/drawing/2014/main" id="{F660E220-805E-F33B-0E5F-06F075825E27}"/>
              </a:ext>
            </a:extLst>
          </p:cNvPr>
          <p:cNvSpPr>
            <a:spLocks noGrp="1"/>
          </p:cNvSpPr>
          <p:nvPr>
            <p:ph type="title"/>
          </p:nvPr>
        </p:nvSpPr>
        <p:spPr/>
        <p:txBody>
          <a:bodyPr/>
          <a:lstStyle/>
          <a:p>
            <a:r>
              <a:rPr lang="en-US" dirty="0">
                <a:cs typeface="Arial"/>
              </a:rPr>
              <a:t>Plenary: presenting for others</a:t>
            </a:r>
            <a:endParaRPr lang="en-US" dirty="0"/>
          </a:p>
        </p:txBody>
      </p:sp>
      <p:sp>
        <p:nvSpPr>
          <p:cNvPr id="4" name="Text Placeholder 3">
            <a:extLst>
              <a:ext uri="{FF2B5EF4-FFF2-40B4-BE49-F238E27FC236}">
                <a16:creationId xmlns:a16="http://schemas.microsoft.com/office/drawing/2014/main" id="{A63B7297-8656-AF05-33F6-302591C58EA2}"/>
              </a:ext>
            </a:extLst>
          </p:cNvPr>
          <p:cNvSpPr>
            <a:spLocks noGrp="1"/>
          </p:cNvSpPr>
          <p:nvPr>
            <p:ph type="body" sz="quarter" idx="12"/>
          </p:nvPr>
        </p:nvSpPr>
        <p:spPr/>
        <p:txBody>
          <a:bodyPr vert="horz" lIns="0" tIns="0" rIns="0" bIns="0" rtlCol="0" anchor="t">
            <a:noAutofit/>
          </a:bodyPr>
          <a:lstStyle/>
          <a:p>
            <a:r>
              <a:rPr lang="en-US" dirty="0">
                <a:cs typeface="Arial"/>
              </a:rPr>
              <a:t>Reflect on the previous activity. </a:t>
            </a:r>
          </a:p>
          <a:p>
            <a:endParaRPr lang="en-US" dirty="0">
              <a:cs typeface="Arial"/>
            </a:endParaRPr>
          </a:p>
          <a:p>
            <a:pPr marL="457200" indent="-457200">
              <a:buFont typeface="+mj-lt"/>
              <a:buAutoNum type="arabicPeriod"/>
            </a:pPr>
            <a:r>
              <a:rPr lang="en-US" dirty="0">
                <a:cs typeface="Arial"/>
              </a:rPr>
              <a:t>What did you find challenging about delivering a presentation prepared by others?</a:t>
            </a:r>
          </a:p>
          <a:p>
            <a:pPr marL="457200" indent="-457200">
              <a:buFont typeface="+mj-lt"/>
              <a:buAutoNum type="arabicPeriod"/>
            </a:pPr>
            <a:r>
              <a:rPr lang="en-US" dirty="0">
                <a:cs typeface="Arial"/>
              </a:rPr>
              <a:t>What would you do differently if you had to deliver a presentation on behalf of others again? </a:t>
            </a:r>
          </a:p>
        </p:txBody>
      </p:sp>
      <p:sp>
        <p:nvSpPr>
          <p:cNvPr id="5" name="Footer Placeholder 4">
            <a:extLst>
              <a:ext uri="{FF2B5EF4-FFF2-40B4-BE49-F238E27FC236}">
                <a16:creationId xmlns:a16="http://schemas.microsoft.com/office/drawing/2014/main" id="{ECB647CD-174B-7ABC-F6DE-2E19B8A3903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910294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3E80-EB3A-0FC3-A399-C90437A65F4F}"/>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600" b="1" dirty="0">
                <a:latin typeface="Arial"/>
                <a:cs typeface="Arial"/>
              </a:rPr>
              <a:t>Next steps</a:t>
            </a:r>
          </a:p>
        </p:txBody>
      </p:sp>
      <p:sp>
        <p:nvSpPr>
          <p:cNvPr id="3" name="Content Placeholder 2">
            <a:extLst>
              <a:ext uri="{FF2B5EF4-FFF2-40B4-BE49-F238E27FC236}">
                <a16:creationId xmlns:a16="http://schemas.microsoft.com/office/drawing/2014/main" id="{F967A4CE-6942-2FD9-9DA8-96368FD46A10}"/>
              </a:ext>
            </a:extLst>
          </p:cNvPr>
          <p:cNvSpPr>
            <a:spLocks noGrp="1"/>
          </p:cNvSpPr>
          <p:nvPr>
            <p:ph idx="1"/>
          </p:nvPr>
        </p:nvSpPr>
        <p:spPr/>
        <p:txBody>
          <a:bodyPr vert="horz" lIns="0" tIns="0" rIns="0" bIns="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457200" indent="-457200">
              <a:buFont typeface="+mj-lt"/>
              <a:buAutoNum type="arabicPeriod"/>
            </a:pPr>
            <a:r>
              <a:rPr lang="en-GB" sz="2400" dirty="0">
                <a:effectLst/>
                <a:ea typeface="Arial" panose="020B0604020202020204" pitchFamily="34" charset="0"/>
              </a:rPr>
              <a:t>Find a television programme relating to construction. </a:t>
            </a:r>
          </a:p>
          <a:p>
            <a:pPr marL="457200" indent="-457200">
              <a:buFont typeface="+mj-lt"/>
              <a:buAutoNum type="arabicPeriod"/>
            </a:pPr>
            <a:r>
              <a:rPr lang="en-GB" sz="2400" dirty="0">
                <a:effectLst/>
                <a:ea typeface="Arial" panose="020B0604020202020204" pitchFamily="34" charset="0"/>
              </a:rPr>
              <a:t>Watch the programme and summarise the use of positive tone used in the programme.</a:t>
            </a:r>
          </a:p>
          <a:p>
            <a:pPr marL="457200" indent="-457200">
              <a:buFont typeface="+mj-lt"/>
              <a:buAutoNum type="arabicPeriod"/>
            </a:pPr>
            <a:r>
              <a:rPr lang="en-GB" sz="2400" dirty="0">
                <a:effectLst/>
                <a:ea typeface="Arial" panose="020B0604020202020204" pitchFamily="34" charset="0"/>
              </a:rPr>
              <a:t>Compare the positive tone used to your notes taken in class. </a:t>
            </a:r>
            <a:endParaRPr lang="en-GB" sz="2400" dirty="0">
              <a:highlight>
                <a:srgbClr val="FFFF00"/>
              </a:highlight>
              <a:cs typeface="Arial" panose="020B0604020202020204" pitchFamily="34" charset="0"/>
            </a:endParaRPr>
          </a:p>
        </p:txBody>
      </p:sp>
      <p:sp>
        <p:nvSpPr>
          <p:cNvPr id="4" name="Footer Placeholder 3">
            <a:extLst>
              <a:ext uri="{FF2B5EF4-FFF2-40B4-BE49-F238E27FC236}">
                <a16:creationId xmlns:a16="http://schemas.microsoft.com/office/drawing/2014/main" id="{CC4CCDDA-F4A4-5394-85A4-177F4E8CCA7E}"/>
              </a:ext>
            </a:extLst>
          </p:cNvPr>
          <p:cNvSpPr>
            <a:spLocks noGrp="1"/>
          </p:cNvSpPr>
          <p:nvPr>
            <p:ph type="ftr" sz="quarter" idx="11"/>
          </p:nvPr>
        </p:nvSpPr>
        <p:spPr>
          <a:xfrm>
            <a:off x="234000" y="4767263"/>
            <a:ext cx="7686376" cy="273844"/>
          </a:xfrm>
        </p:spPr>
        <p:txBody>
          <a:bodyPr/>
          <a:lstStyle/>
          <a:p>
            <a:r>
              <a:rPr lang="en-GB" dirty="0"/>
              <a:t>Education &amp; Training Foundation</a:t>
            </a:r>
          </a:p>
          <a:p>
            <a:endParaRPr lang="en-GB" dirty="0"/>
          </a:p>
        </p:txBody>
      </p:sp>
    </p:spTree>
    <p:extLst>
      <p:ext uri="{BB962C8B-B14F-4D97-AF65-F5344CB8AC3E}">
        <p14:creationId xmlns:p14="http://schemas.microsoft.com/office/powerpoint/2010/main" val="263280758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A57D75-B116-CA12-654A-19CDD7A1DEB1}"/>
              </a:ext>
            </a:extLst>
          </p:cNvPr>
          <p:cNvSpPr>
            <a:spLocks noGrp="1"/>
          </p:cNvSpPr>
          <p:nvPr>
            <p:ph type="sldNum" sz="quarter" idx="11"/>
          </p:nvPr>
        </p:nvSpPr>
        <p:spPr/>
        <p:txBody>
          <a:bodyPr/>
          <a:lstStyle/>
          <a:p>
            <a:fld id="{DA2C159E-F13C-4A85-9A41-E7669D3E0D70}" type="slidenum">
              <a:rPr lang="en-GB" smtClean="0"/>
              <a:pPr/>
              <a:t>160</a:t>
            </a:fld>
            <a:endParaRPr lang="en-GB" dirty="0"/>
          </a:p>
        </p:txBody>
      </p:sp>
      <p:sp>
        <p:nvSpPr>
          <p:cNvPr id="3" name="Title 2">
            <a:extLst>
              <a:ext uri="{FF2B5EF4-FFF2-40B4-BE49-F238E27FC236}">
                <a16:creationId xmlns:a16="http://schemas.microsoft.com/office/drawing/2014/main" id="{480FB074-2A35-DA5E-5F5B-70FF817BD4AD}"/>
              </a:ext>
            </a:extLst>
          </p:cNvPr>
          <p:cNvSpPr>
            <a:spLocks noGrp="1"/>
          </p:cNvSpPr>
          <p:nvPr>
            <p:ph type="title"/>
          </p:nvPr>
        </p:nvSpPr>
        <p:spPr/>
        <p:txBody>
          <a:bodyPr/>
          <a:lstStyle/>
          <a:p>
            <a:r>
              <a:rPr lang="en-GB" dirty="0"/>
              <a:t>Next steps: recording of final delivery</a:t>
            </a:r>
          </a:p>
        </p:txBody>
      </p:sp>
      <p:sp>
        <p:nvSpPr>
          <p:cNvPr id="4" name="Text Placeholder 3">
            <a:extLst>
              <a:ext uri="{FF2B5EF4-FFF2-40B4-BE49-F238E27FC236}">
                <a16:creationId xmlns:a16="http://schemas.microsoft.com/office/drawing/2014/main" id="{FF6F594B-2945-004D-4236-8B91FF3F1899}"/>
              </a:ext>
            </a:extLst>
          </p:cNvPr>
          <p:cNvSpPr>
            <a:spLocks noGrp="1"/>
          </p:cNvSpPr>
          <p:nvPr>
            <p:ph type="body" sz="quarter" idx="12"/>
          </p:nvPr>
        </p:nvSpPr>
        <p:spPr/>
        <p:txBody>
          <a:bodyPr vert="horz" lIns="0" tIns="0" rIns="0" bIns="0" rtlCol="0" anchor="t">
            <a:noAutofit/>
          </a:bodyPr>
          <a:lstStyle/>
          <a:p>
            <a:r>
              <a:rPr lang="en-GB" dirty="0">
                <a:cs typeface="Arial"/>
              </a:rPr>
              <a:t>Record a final delivery of your presentation and upload to the designated folder for review.</a:t>
            </a:r>
          </a:p>
          <a:p>
            <a:endParaRPr lang="en-GB" dirty="0">
              <a:cs typeface="Arial"/>
            </a:endParaRPr>
          </a:p>
          <a:p>
            <a:r>
              <a:rPr lang="en-GB" dirty="0">
                <a:cs typeface="Arial"/>
              </a:rPr>
              <a:t>The recording can be slides with audio only overlapped. Key considerations are:</a:t>
            </a:r>
          </a:p>
          <a:p>
            <a:pPr lvl="1">
              <a:lnSpc>
                <a:spcPct val="100000"/>
              </a:lnSpc>
            </a:pPr>
            <a:r>
              <a:rPr lang="en-GB" dirty="0">
                <a:cs typeface="Arial"/>
              </a:rPr>
              <a:t>use of pauses</a:t>
            </a:r>
          </a:p>
          <a:p>
            <a:pPr lvl="1">
              <a:lnSpc>
                <a:spcPct val="100000"/>
              </a:lnSpc>
            </a:pPr>
            <a:r>
              <a:rPr lang="en-GB" dirty="0">
                <a:cs typeface="Arial"/>
              </a:rPr>
              <a:t>tone</a:t>
            </a:r>
          </a:p>
          <a:p>
            <a:pPr lvl="1">
              <a:lnSpc>
                <a:spcPct val="100000"/>
              </a:lnSpc>
            </a:pPr>
            <a:r>
              <a:rPr lang="en-GB" dirty="0">
                <a:cs typeface="Arial"/>
              </a:rPr>
              <a:t>clarity of information.</a:t>
            </a:r>
          </a:p>
        </p:txBody>
      </p:sp>
      <p:sp>
        <p:nvSpPr>
          <p:cNvPr id="5" name="Footer Placeholder 4">
            <a:extLst>
              <a:ext uri="{FF2B5EF4-FFF2-40B4-BE49-F238E27FC236}">
                <a16:creationId xmlns:a16="http://schemas.microsoft.com/office/drawing/2014/main" id="{B09ADECE-C385-185E-5872-6926F138BEAE}"/>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467695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The stakeholder panel</a:t>
            </a:r>
            <a:endParaRPr lang="en-US" dirty="0">
              <a:cs typeface="Arial"/>
            </a:endParaRPr>
          </a:p>
        </p:txBody>
      </p:sp>
    </p:spTree>
    <p:extLst>
      <p:ext uri="{BB962C8B-B14F-4D97-AF65-F5344CB8AC3E}">
        <p14:creationId xmlns:p14="http://schemas.microsoft.com/office/powerpoint/2010/main" val="23571171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a:cs typeface="Arial"/>
              </a:rPr>
              <a:t>Starter activity</a:t>
            </a:r>
            <a:endParaRPr lang="en-GB" sz="3600" dirty="0">
              <a:cs typeface="Arial"/>
            </a:endParaRPr>
          </a:p>
        </p:txBody>
      </p:sp>
      <p:sp>
        <p:nvSpPr>
          <p:cNvPr id="5" name="Text Placeholder 4"/>
          <p:cNvSpPr>
            <a:spLocks noGrp="1"/>
          </p:cNvSpPr>
          <p:nvPr>
            <p:ph type="body" sz="quarter" idx="12"/>
          </p:nvPr>
        </p:nvSpPr>
        <p:spPr>
          <a:xfrm>
            <a:off x="234000" y="947257"/>
            <a:ext cx="8176494" cy="3640717"/>
          </a:xfrm>
        </p:spPr>
        <p:txBody>
          <a:bodyPr vert="horz" lIns="0" tIns="0" rIns="0" bIns="0" rtlCol="0" anchor="t">
            <a:noAutofit/>
          </a:bodyPr>
          <a:lstStyle/>
          <a:p>
            <a:pPr marL="457200" indent="-457200">
              <a:buFont typeface="+mj-lt"/>
              <a:buAutoNum type="arabicPeriod"/>
            </a:pPr>
            <a:r>
              <a:rPr lang="en-GB" dirty="0">
                <a:cs typeface="Arial"/>
              </a:rPr>
              <a:t>Review your partners pre-recorded presentation.</a:t>
            </a:r>
          </a:p>
          <a:p>
            <a:pPr marL="457200" indent="-457200">
              <a:buFont typeface="+mj-lt"/>
              <a:buAutoNum type="arabicPeriod"/>
            </a:pPr>
            <a:r>
              <a:rPr lang="en-GB" dirty="0">
                <a:cs typeface="Arial"/>
              </a:rPr>
              <a:t>Provide feedback on their approach to presentation and how this could be improved for other potential stakeholders.</a:t>
            </a:r>
          </a:p>
          <a:p>
            <a:endParaRPr lang="en-GB" dirty="0">
              <a:cs typeface="Arial"/>
            </a:endParaRPr>
          </a:p>
          <a:p>
            <a:r>
              <a:rPr lang="en-GB" dirty="0">
                <a:solidFill>
                  <a:srgbClr val="000000"/>
                </a:solidFill>
                <a:cs typeface="Arial"/>
              </a:rPr>
              <a:t> </a:t>
            </a:r>
          </a:p>
          <a:p>
            <a:pPr>
              <a:lnSpc>
                <a:spcPct val="100000"/>
              </a:lnSpc>
            </a:pP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162</a:t>
            </a:fld>
            <a:endParaRPr lang="en-GB" dirty="0"/>
          </a:p>
        </p:txBody>
      </p:sp>
    </p:spTree>
    <p:extLst>
      <p:ext uri="{BB962C8B-B14F-4D97-AF65-F5344CB8AC3E}">
        <p14:creationId xmlns:p14="http://schemas.microsoft.com/office/powerpoint/2010/main" val="23318945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94A41-1032-7AC0-4159-1B4A81C0098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C3D7E4C-B398-A3F8-A458-C8E43E829569}"/>
              </a:ext>
            </a:extLst>
          </p:cNvPr>
          <p:cNvSpPr>
            <a:spLocks noGrp="1"/>
          </p:cNvSpPr>
          <p:nvPr>
            <p:ph type="title"/>
          </p:nvPr>
        </p:nvSpPr>
        <p:spPr/>
        <p:txBody>
          <a:bodyPr>
            <a:normAutofit/>
          </a:bodyPr>
          <a:lstStyle/>
          <a:p>
            <a:r>
              <a:rPr lang="en-GB" dirty="0">
                <a:cs typeface="Arial"/>
              </a:rPr>
              <a:t>Task: </a:t>
            </a:r>
            <a:r>
              <a:rPr lang="en-GB" dirty="0">
                <a:effectLst/>
                <a:ea typeface="Aptos" panose="020B0004020202020204" pitchFamily="34" charset="0"/>
                <a:cs typeface="Times New Roman" panose="02020603050405020304" pitchFamily="18" charset="0"/>
              </a:rPr>
              <a:t>prepare a presentation</a:t>
            </a:r>
            <a:endParaRPr lang="en-GB" dirty="0">
              <a:cs typeface="Arial"/>
            </a:endParaRPr>
          </a:p>
        </p:txBody>
      </p:sp>
      <p:sp>
        <p:nvSpPr>
          <p:cNvPr id="5" name="Text Placeholder 4">
            <a:extLst>
              <a:ext uri="{FF2B5EF4-FFF2-40B4-BE49-F238E27FC236}">
                <a16:creationId xmlns:a16="http://schemas.microsoft.com/office/drawing/2014/main" id="{019813A8-59A5-D10F-7835-430CF4E82DE3}"/>
              </a:ext>
            </a:extLst>
          </p:cNvPr>
          <p:cNvSpPr>
            <a:spLocks noGrp="1"/>
          </p:cNvSpPr>
          <p:nvPr>
            <p:ph type="body" sz="quarter" idx="12"/>
          </p:nvPr>
        </p:nvSpPr>
        <p:spPr>
          <a:xfrm>
            <a:off x="281729" y="949325"/>
            <a:ext cx="8632890" cy="3640717"/>
          </a:xfrm>
        </p:spPr>
        <p:txBody>
          <a:bodyPr vert="horz" lIns="0" tIns="0" rIns="0" bIns="0" rtlCol="0" anchor="t">
            <a:noAutofit/>
          </a:bodyPr>
          <a:lstStyle/>
          <a:p>
            <a:pPr marL="457200" lvl="0" indent="-457200">
              <a:buFont typeface="+mj-lt"/>
              <a:buAutoNum type="arabicPeriod"/>
              <a:tabLst>
                <a:tab pos="228600" algn="l"/>
                <a:tab pos="457200" algn="l"/>
              </a:tabLst>
            </a:pPr>
            <a:r>
              <a:rPr lang="en-GB" kern="100" dirty="0">
                <a:effectLst/>
                <a:ea typeface="Aptos" panose="020B0004020202020204" pitchFamily="34" charset="0"/>
                <a:cs typeface="Times New Roman" panose="02020603050405020304" pitchFamily="18" charset="0"/>
              </a:rPr>
              <a:t>Read Case study: TRetail Park expansion plans, highlighting key points with a highlighter pen.</a:t>
            </a:r>
          </a:p>
          <a:p>
            <a:pPr marL="457200" lvl="0" indent="-457200">
              <a:buFont typeface="+mj-lt"/>
              <a:buAutoNum type="arabicPeriod"/>
              <a:tabLst>
                <a:tab pos="228600" algn="l"/>
                <a:tab pos="457200" algn="l"/>
              </a:tabLst>
            </a:pPr>
            <a:r>
              <a:rPr lang="en-GB" kern="100" dirty="0">
                <a:effectLst/>
                <a:ea typeface="Aptos" panose="020B0004020202020204" pitchFamily="34" charset="0"/>
                <a:cs typeface="Times New Roman" panose="02020603050405020304" pitchFamily="18" charset="0"/>
              </a:rPr>
              <a:t>Look through the TRetail Park tender presentation slides.</a:t>
            </a:r>
          </a:p>
          <a:p>
            <a:pPr marL="457200" indent="-457200">
              <a:buFont typeface="+mj-lt"/>
              <a:buAutoNum type="arabicPeriod"/>
              <a:tabLst>
                <a:tab pos="228600" algn="l"/>
                <a:tab pos="457200" algn="l"/>
              </a:tabLst>
            </a:pPr>
            <a:r>
              <a:rPr lang="en-GB" kern="100" dirty="0">
                <a:effectLst/>
                <a:ea typeface="Aptos" panose="020B0004020202020204" pitchFamily="34" charset="0"/>
                <a:cs typeface="Times New Roman"/>
              </a:rPr>
              <a:t>Prepare a poster for a 5-minute presentation to the </a:t>
            </a:r>
            <a:r>
              <a:rPr lang="en-GB" kern="100" dirty="0">
                <a:ea typeface="Aptos" panose="020B0004020202020204" pitchFamily="34" charset="0"/>
                <a:cs typeface="Times New Roman"/>
              </a:rPr>
              <a:t>operation</a:t>
            </a:r>
            <a:r>
              <a:rPr lang="en-GB" kern="100" dirty="0">
                <a:effectLst/>
                <a:ea typeface="Aptos" panose="020B0004020202020204" pitchFamily="34" charset="0"/>
                <a:cs typeface="Times New Roman"/>
              </a:rPr>
              <a:t> director and the public relations manager </a:t>
            </a:r>
            <a:r>
              <a:rPr lang="en-GB" kern="100" dirty="0">
                <a:ea typeface="Aptos" panose="020B0004020202020204" pitchFamily="34" charset="0"/>
                <a:cs typeface="Times New Roman"/>
              </a:rPr>
              <a:t>for the national coffee chain</a:t>
            </a:r>
            <a:r>
              <a:rPr lang="en-GB" kern="100" dirty="0">
                <a:effectLst/>
                <a:ea typeface="Aptos" panose="020B0004020202020204" pitchFamily="34" charset="0"/>
                <a:cs typeface="Times New Roman"/>
              </a:rPr>
              <a:t>.</a:t>
            </a:r>
          </a:p>
          <a:p>
            <a:endParaRPr lang="en-GB" dirty="0">
              <a:solidFill>
                <a:srgbClr val="E51C41"/>
              </a:solidFill>
            </a:endParaRPr>
          </a:p>
          <a:p>
            <a:endParaRPr lang="en-GB" dirty="0">
              <a:solidFill>
                <a:srgbClr val="E51C41"/>
              </a:solidFill>
            </a:endParaRPr>
          </a:p>
          <a:p>
            <a:pPr>
              <a:lnSpc>
                <a:spcPct val="100000"/>
              </a:lnSpc>
            </a:pPr>
            <a:r>
              <a:rPr lang="en-GB" dirty="0">
                <a:solidFill>
                  <a:srgbClr val="E51C41"/>
                </a:solidFill>
              </a:rPr>
              <a:t> </a:t>
            </a:r>
            <a:br>
              <a:rPr lang="en-GB" dirty="0">
                <a:solidFill>
                  <a:schemeClr val="accent1"/>
                </a:solidFill>
              </a:rPr>
            </a:br>
            <a:endParaRPr lang="en-GB" dirty="0"/>
          </a:p>
        </p:txBody>
      </p:sp>
      <p:sp>
        <p:nvSpPr>
          <p:cNvPr id="3" name="Footer Placeholder 2">
            <a:extLst>
              <a:ext uri="{FF2B5EF4-FFF2-40B4-BE49-F238E27FC236}">
                <a16:creationId xmlns:a16="http://schemas.microsoft.com/office/drawing/2014/main" id="{5C86219A-3E8F-AA7A-78FD-B7613F4207D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EC05C347-4051-AA44-0550-A9D492F8FAA1}"/>
              </a:ext>
            </a:extLst>
          </p:cNvPr>
          <p:cNvSpPr>
            <a:spLocks noGrp="1"/>
          </p:cNvSpPr>
          <p:nvPr>
            <p:ph type="sldNum" sz="quarter" idx="11"/>
          </p:nvPr>
        </p:nvSpPr>
        <p:spPr/>
        <p:txBody>
          <a:bodyPr/>
          <a:lstStyle/>
          <a:p>
            <a:fld id="{DA2C159E-F13C-4A85-9A41-E7669D3E0D70}" type="slidenum">
              <a:rPr lang="en-GB" smtClean="0"/>
              <a:pPr/>
              <a:t>163</a:t>
            </a:fld>
            <a:endParaRPr lang="en-GB" dirty="0"/>
          </a:p>
        </p:txBody>
      </p:sp>
    </p:spTree>
    <p:extLst>
      <p:ext uri="{BB962C8B-B14F-4D97-AF65-F5344CB8AC3E}">
        <p14:creationId xmlns:p14="http://schemas.microsoft.com/office/powerpoint/2010/main" val="11957448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a:cs typeface="Arial"/>
              </a:rPr>
              <a:t>Task: </a:t>
            </a:r>
            <a:r>
              <a:rPr lang="en-GB" dirty="0">
                <a:effectLst/>
                <a:ea typeface="Aptos" panose="020B0004020202020204" pitchFamily="34" charset="0"/>
                <a:cs typeface="Times New Roman" panose="02020603050405020304" pitchFamily="18" charset="0"/>
              </a:rPr>
              <a:t>present to stakeholders</a:t>
            </a:r>
            <a:endParaRPr lang="en-GB" dirty="0">
              <a:cs typeface="Arial"/>
            </a:endParaRPr>
          </a:p>
        </p:txBody>
      </p:sp>
      <p:sp>
        <p:nvSpPr>
          <p:cNvPr id="5" name="Text Placeholder 4"/>
          <p:cNvSpPr>
            <a:spLocks noGrp="1"/>
          </p:cNvSpPr>
          <p:nvPr>
            <p:ph type="body" sz="quarter" idx="12"/>
          </p:nvPr>
        </p:nvSpPr>
        <p:spPr>
          <a:xfrm>
            <a:off x="281729" y="949325"/>
            <a:ext cx="8632890" cy="3640717"/>
          </a:xfrm>
        </p:spPr>
        <p:txBody>
          <a:bodyPr vert="horz" lIns="0" tIns="0" rIns="0" bIns="0" rtlCol="0" anchor="t">
            <a:noAutofit/>
          </a:bodyPr>
          <a:lstStyle/>
          <a:p>
            <a:r>
              <a:rPr lang="en-GB" b="1" kern="100" dirty="0">
                <a:effectLst/>
                <a:ea typeface="Aptos" panose="020B0004020202020204" pitchFamily="34" charset="0"/>
                <a:cs typeface="Times New Roman" panose="02020603050405020304" pitchFamily="18" charset="0"/>
              </a:rPr>
              <a:t>Regional manager role:</a:t>
            </a:r>
            <a:endParaRPr lang="en-GB" kern="100" dirty="0">
              <a:effectLst/>
              <a:ea typeface="Aptos" panose="020B0004020202020204" pitchFamily="34" charset="0"/>
              <a:cs typeface="Times New Roman" panose="02020603050405020304" pitchFamily="18" charset="0"/>
            </a:endParaRPr>
          </a:p>
          <a:p>
            <a:pPr lvl="1">
              <a:lnSpc>
                <a:spcPct val="100000"/>
              </a:lnSpc>
            </a:pPr>
            <a:r>
              <a:rPr lang="en-GB" kern="100" dirty="0">
                <a:effectLst/>
                <a:ea typeface="Aptos" panose="020B0004020202020204" pitchFamily="34" charset="0"/>
                <a:cs typeface="Times New Roman" panose="02020603050405020304" pitchFamily="18" charset="0"/>
              </a:rPr>
              <a:t>Present the solutions to the o</a:t>
            </a:r>
            <a:r>
              <a:rPr lang="en-GB" kern="100" dirty="0">
                <a:ea typeface="Aptos" panose="020B0004020202020204" pitchFamily="34" charset="0"/>
                <a:cs typeface="Times New Roman" panose="02020603050405020304" pitchFamily="18" charset="0"/>
              </a:rPr>
              <a:t>perating director</a:t>
            </a:r>
            <a:r>
              <a:rPr lang="en-GB" kern="100" dirty="0">
                <a:effectLst/>
                <a:ea typeface="Aptos" panose="020B0004020202020204" pitchFamily="34" charset="0"/>
                <a:cs typeface="Times New Roman" panose="02020603050405020304" pitchFamily="18" charset="0"/>
              </a:rPr>
              <a:t> and public relations manager.</a:t>
            </a:r>
          </a:p>
          <a:p>
            <a:pPr lvl="1">
              <a:lnSpc>
                <a:spcPct val="100000"/>
              </a:lnSpc>
            </a:pPr>
            <a:r>
              <a:rPr lang="en-GB" kern="100" dirty="0">
                <a:ea typeface="Aptos" panose="020B0004020202020204" pitchFamily="34" charset="0"/>
                <a:cs typeface="Times New Roman" panose="02020603050405020304" pitchFamily="18" charset="0"/>
              </a:rPr>
              <a:t>R</a:t>
            </a:r>
            <a:r>
              <a:rPr lang="en-GB" kern="100" dirty="0">
                <a:effectLst/>
                <a:ea typeface="Aptos" panose="020B0004020202020204" pitchFamily="34" charset="0"/>
                <a:cs typeface="Times New Roman" panose="02020603050405020304" pitchFamily="18" charset="0"/>
              </a:rPr>
              <a:t>espond to three stakeholder questions. </a:t>
            </a:r>
          </a:p>
          <a:p>
            <a:endParaRPr lang="en-GB" kern="100" dirty="0">
              <a:effectLst/>
              <a:ea typeface="Aptos" panose="020B0004020202020204" pitchFamily="34" charset="0"/>
              <a:cs typeface="Times New Roman" panose="02020603050405020304" pitchFamily="18" charset="0"/>
            </a:endParaRPr>
          </a:p>
          <a:p>
            <a:r>
              <a:rPr lang="en-GB" b="1" kern="100" dirty="0">
                <a:effectLst/>
                <a:ea typeface="Aptos" panose="020B0004020202020204" pitchFamily="34" charset="0"/>
                <a:cs typeface="Times New Roman" panose="02020603050405020304" pitchFamily="18" charset="0"/>
              </a:rPr>
              <a:t>Stakeholder role:</a:t>
            </a:r>
            <a:endParaRPr lang="en-GB" kern="100" dirty="0">
              <a:effectLst/>
              <a:ea typeface="Aptos" panose="020B0004020202020204" pitchFamily="34" charset="0"/>
              <a:cs typeface="Times New Roman" panose="02020603050405020304" pitchFamily="18" charset="0"/>
            </a:endParaRPr>
          </a:p>
          <a:p>
            <a:pPr lvl="1">
              <a:lnSpc>
                <a:spcPct val="100000"/>
              </a:lnSpc>
            </a:pPr>
            <a:r>
              <a:rPr lang="en-GB" kern="100" dirty="0">
                <a:effectLst/>
                <a:ea typeface="Aptos" panose="020B0004020202020204" pitchFamily="34" charset="0"/>
                <a:cs typeface="Times New Roman" panose="02020603050405020304" pitchFamily="18" charset="0"/>
              </a:rPr>
              <a:t>Listen to the presentation. </a:t>
            </a:r>
          </a:p>
          <a:p>
            <a:pPr lvl="1">
              <a:lnSpc>
                <a:spcPct val="100000"/>
              </a:lnSpc>
            </a:pPr>
            <a:r>
              <a:rPr lang="en-GB" kern="100" dirty="0">
                <a:effectLst/>
                <a:ea typeface="Aptos" panose="020B0004020202020204" pitchFamily="34" charset="0"/>
                <a:cs typeface="Times New Roman" panose="02020603050405020304" pitchFamily="18" charset="0"/>
              </a:rPr>
              <a:t>Prepare three stakeholder questions. </a:t>
            </a:r>
          </a:p>
          <a:p>
            <a:pPr lvl="1">
              <a:lnSpc>
                <a:spcPct val="100000"/>
              </a:lnSpc>
            </a:pPr>
            <a:r>
              <a:rPr lang="en-GB" kern="100" dirty="0">
                <a:effectLst/>
                <a:ea typeface="Aptos" panose="020B0004020202020204" pitchFamily="34" charset="0"/>
                <a:cs typeface="Times New Roman" panose="02020603050405020304" pitchFamily="18" charset="0"/>
              </a:rPr>
              <a:t>Take notes throughout about the effectiveness of the communication skills demonstrated by the regional </a:t>
            </a:r>
            <a:r>
              <a:rPr lang="en-GB" kern="100" dirty="0">
                <a:ea typeface="Aptos" panose="020B0004020202020204" pitchFamily="34" charset="0"/>
                <a:cs typeface="Times New Roman" panose="02020603050405020304" pitchFamily="18" charset="0"/>
              </a:rPr>
              <a:t>m</a:t>
            </a:r>
            <a:r>
              <a:rPr lang="en-GB" kern="100" dirty="0">
                <a:effectLst/>
                <a:ea typeface="Aptos" panose="020B0004020202020204" pitchFamily="34" charset="0"/>
                <a:cs typeface="Times New Roman" panose="02020603050405020304" pitchFamily="18" charset="0"/>
              </a:rPr>
              <a:t>anager.</a:t>
            </a:r>
          </a:p>
          <a:p>
            <a:endParaRPr lang="en-GB" dirty="0">
              <a:solidFill>
                <a:srgbClr val="E51C41"/>
              </a:solidFill>
            </a:endParaRPr>
          </a:p>
          <a:p>
            <a:pPr>
              <a:lnSpc>
                <a:spcPct val="100000"/>
              </a:lnSpc>
            </a:pPr>
            <a:r>
              <a:rPr lang="en-GB"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164</a:t>
            </a:fld>
            <a:endParaRPr lang="en-GB" dirty="0"/>
          </a:p>
        </p:txBody>
      </p:sp>
    </p:spTree>
    <p:extLst>
      <p:ext uri="{BB962C8B-B14F-4D97-AF65-F5344CB8AC3E}">
        <p14:creationId xmlns:p14="http://schemas.microsoft.com/office/powerpoint/2010/main" val="48514769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1D9AF-BC99-60E5-92B7-7BDBB41275D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CAA77E0-762F-CE25-E3B8-D90E50F5AED1}"/>
              </a:ext>
            </a:extLst>
          </p:cNvPr>
          <p:cNvSpPr>
            <a:spLocks noGrp="1"/>
          </p:cNvSpPr>
          <p:nvPr>
            <p:ph type="title"/>
          </p:nvPr>
        </p:nvSpPr>
        <p:spPr/>
        <p:txBody>
          <a:bodyPr>
            <a:normAutofit/>
          </a:bodyPr>
          <a:lstStyle/>
          <a:p>
            <a:r>
              <a:rPr lang="en-GB" dirty="0">
                <a:cs typeface="Arial"/>
              </a:rPr>
              <a:t>Task: </a:t>
            </a:r>
            <a:r>
              <a:rPr lang="en-GB" dirty="0">
                <a:effectLst/>
                <a:ea typeface="Aptos" panose="020B0004020202020204" pitchFamily="34" charset="0"/>
                <a:cs typeface="Times New Roman" panose="02020603050405020304" pitchFamily="18" charset="0"/>
              </a:rPr>
              <a:t>presenting feedback</a:t>
            </a:r>
            <a:endParaRPr lang="en-GB" dirty="0">
              <a:cs typeface="Arial"/>
            </a:endParaRPr>
          </a:p>
        </p:txBody>
      </p:sp>
      <p:sp>
        <p:nvSpPr>
          <p:cNvPr id="5" name="Text Placeholder 4">
            <a:extLst>
              <a:ext uri="{FF2B5EF4-FFF2-40B4-BE49-F238E27FC236}">
                <a16:creationId xmlns:a16="http://schemas.microsoft.com/office/drawing/2014/main" id="{D3208F06-33BA-BE3B-CED4-95F76860BA5D}"/>
              </a:ext>
            </a:extLst>
          </p:cNvPr>
          <p:cNvSpPr>
            <a:spLocks noGrp="1"/>
          </p:cNvSpPr>
          <p:nvPr>
            <p:ph type="body" sz="quarter" idx="12"/>
          </p:nvPr>
        </p:nvSpPr>
        <p:spPr>
          <a:xfrm>
            <a:off x="281729" y="949325"/>
            <a:ext cx="8632890" cy="3640717"/>
          </a:xfrm>
        </p:spPr>
        <p:txBody>
          <a:bodyPr vert="horz" lIns="0" tIns="0" rIns="0" bIns="0" rtlCol="0" anchor="t">
            <a:noAutofit/>
          </a:bodyPr>
          <a:lstStyle/>
          <a:p>
            <a:pPr marL="457200" indent="-457200">
              <a:buFont typeface="+mj-lt"/>
              <a:buAutoNum type="arabicPeriod"/>
            </a:pPr>
            <a:r>
              <a:rPr lang="en-GB" kern="100" dirty="0">
                <a:effectLst/>
                <a:ea typeface="Aptos" panose="020B0004020202020204" pitchFamily="34" charset="0"/>
                <a:cs typeface="Arial" panose="020B0604020202020204" pitchFamily="34" charset="0"/>
              </a:rPr>
              <a:t>Reflect on the communication skills demonstrated by your peer, and prepare to provide oral feedback.</a:t>
            </a:r>
          </a:p>
          <a:p>
            <a:pPr marL="457200" indent="-457200">
              <a:buFont typeface="+mj-lt"/>
              <a:buAutoNum type="arabicPeriod"/>
            </a:pPr>
            <a:r>
              <a:rPr lang="en-GB" kern="100" dirty="0">
                <a:effectLst/>
                <a:ea typeface="Aptos" panose="020B0004020202020204" pitchFamily="34" charset="0"/>
                <a:cs typeface="Arial" panose="020B0604020202020204" pitchFamily="34" charset="0"/>
              </a:rPr>
              <a:t>Give a </a:t>
            </a:r>
            <a:r>
              <a:rPr lang="en-GB" kern="100" dirty="0">
                <a:ea typeface="Aptos" panose="020B0004020202020204" pitchFamily="34" charset="0"/>
                <a:cs typeface="Arial" panose="020B0604020202020204" pitchFamily="34" charset="0"/>
              </a:rPr>
              <a:t>5</a:t>
            </a:r>
            <a:r>
              <a:rPr lang="en-GB" kern="100" dirty="0">
                <a:effectLst/>
                <a:ea typeface="Aptos" panose="020B0004020202020204" pitchFamily="34" charset="0"/>
                <a:cs typeface="Arial" panose="020B0604020202020204" pitchFamily="34" charset="0"/>
              </a:rPr>
              <a:t>-minute oral presentation to your peer, presenting your observations and highlighting areas of improvement.</a:t>
            </a:r>
            <a:endParaRPr lang="en-GB" kern="100" dirty="0">
              <a:ea typeface="Aptos" panose="020B0004020202020204" pitchFamily="34" charset="0"/>
              <a:cs typeface="Arial" panose="020B0604020202020204" pitchFamily="34" charset="0"/>
            </a:endParaRPr>
          </a:p>
          <a:p>
            <a:pPr marL="457200" indent="-457200">
              <a:buFont typeface="+mj-lt"/>
              <a:buAutoNum type="arabicPeriod"/>
            </a:pPr>
            <a:r>
              <a:rPr lang="en-GB" kern="100" dirty="0">
                <a:ea typeface="Aptos" panose="020B0004020202020204" pitchFamily="34" charset="0"/>
                <a:cs typeface="Times New Roman" panose="02020603050405020304" pitchFamily="18" charset="0"/>
              </a:rPr>
              <a:t>Respond to</a:t>
            </a:r>
            <a:r>
              <a:rPr lang="en-GB" kern="100" dirty="0">
                <a:effectLst/>
                <a:ea typeface="Aptos" panose="020B0004020202020204" pitchFamily="34" charset="0"/>
                <a:cs typeface="Times New Roman" panose="02020603050405020304" pitchFamily="18" charset="0"/>
              </a:rPr>
              <a:t> any questions asked about your feedback. </a:t>
            </a:r>
          </a:p>
          <a:p>
            <a:pPr marL="457200" indent="-457200">
              <a:buFont typeface="+mj-lt"/>
              <a:buAutoNum type="arabicPeriod"/>
            </a:pPr>
            <a:endParaRPr lang="en-GB" kern="100" dirty="0">
              <a:effectLst/>
              <a:ea typeface="Aptos" panose="020B0004020202020204" pitchFamily="34" charset="0"/>
              <a:cs typeface="Arial" panose="020B0604020202020204" pitchFamily="34" charset="0"/>
            </a:endParaRPr>
          </a:p>
          <a:p>
            <a:endParaRPr lang="en-GB" dirty="0">
              <a:solidFill>
                <a:srgbClr val="E51C41"/>
              </a:solidFill>
              <a:cs typeface="Arial" panose="020B0604020202020204" pitchFamily="34" charset="0"/>
            </a:endParaRPr>
          </a:p>
          <a:p>
            <a:endParaRPr lang="en-GB" dirty="0">
              <a:solidFill>
                <a:srgbClr val="E51C41"/>
              </a:solidFill>
            </a:endParaRPr>
          </a:p>
          <a:p>
            <a:pPr>
              <a:lnSpc>
                <a:spcPct val="100000"/>
              </a:lnSpc>
            </a:pPr>
            <a:r>
              <a:rPr lang="en-GB" dirty="0">
                <a:solidFill>
                  <a:srgbClr val="E51C41"/>
                </a:solidFill>
              </a:rPr>
              <a:t> </a:t>
            </a:r>
            <a:br>
              <a:rPr lang="en-GB" dirty="0">
                <a:solidFill>
                  <a:schemeClr val="accent1"/>
                </a:solidFill>
              </a:rPr>
            </a:br>
            <a:endParaRPr lang="en-GB" dirty="0"/>
          </a:p>
        </p:txBody>
      </p:sp>
      <p:sp>
        <p:nvSpPr>
          <p:cNvPr id="3" name="Footer Placeholder 2">
            <a:extLst>
              <a:ext uri="{FF2B5EF4-FFF2-40B4-BE49-F238E27FC236}">
                <a16:creationId xmlns:a16="http://schemas.microsoft.com/office/drawing/2014/main" id="{123E1F13-B8B2-B426-9186-15C21270E298}"/>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5C858208-BE3D-348D-4D13-EB2D7F2607EB}"/>
              </a:ext>
            </a:extLst>
          </p:cNvPr>
          <p:cNvSpPr>
            <a:spLocks noGrp="1"/>
          </p:cNvSpPr>
          <p:nvPr>
            <p:ph type="sldNum" sz="quarter" idx="11"/>
          </p:nvPr>
        </p:nvSpPr>
        <p:spPr/>
        <p:txBody>
          <a:bodyPr/>
          <a:lstStyle/>
          <a:p>
            <a:fld id="{DA2C159E-F13C-4A85-9A41-E7669D3E0D70}" type="slidenum">
              <a:rPr lang="en-GB" smtClean="0"/>
              <a:pPr/>
              <a:t>165</a:t>
            </a:fld>
            <a:endParaRPr lang="en-GB" dirty="0"/>
          </a:p>
        </p:txBody>
      </p:sp>
    </p:spTree>
    <p:extLst>
      <p:ext uri="{BB962C8B-B14F-4D97-AF65-F5344CB8AC3E}">
        <p14:creationId xmlns:p14="http://schemas.microsoft.com/office/powerpoint/2010/main" val="269207490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a:cs typeface="Arial"/>
              </a:rPr>
              <a:t>Task: </a:t>
            </a:r>
            <a:r>
              <a:rPr lang="en-GB" dirty="0">
                <a:effectLst/>
                <a:ea typeface="Aptos" panose="020B0004020202020204" pitchFamily="34" charset="0"/>
                <a:cs typeface="Times New Roman" panose="02020603050405020304" pitchFamily="18" charset="0"/>
              </a:rPr>
              <a:t>presenting to new stakeholders</a:t>
            </a:r>
            <a:endParaRPr lang="en-GB" sz="3600" dirty="0">
              <a:cs typeface="Arial"/>
            </a:endParaRPr>
          </a:p>
        </p:txBody>
      </p:sp>
      <p:sp>
        <p:nvSpPr>
          <p:cNvPr id="5" name="Text Placeholder 4"/>
          <p:cNvSpPr>
            <a:spLocks noGrp="1"/>
          </p:cNvSpPr>
          <p:nvPr>
            <p:ph type="body" sz="quarter" idx="12"/>
          </p:nvPr>
        </p:nvSpPr>
        <p:spPr>
          <a:xfrm>
            <a:off x="234000" y="947257"/>
            <a:ext cx="8254782" cy="3640717"/>
          </a:xfrm>
        </p:spPr>
        <p:txBody>
          <a:bodyPr vert="horz" lIns="0" tIns="0" rIns="0" bIns="0" rtlCol="0" anchor="t">
            <a:noAutofit/>
          </a:bodyPr>
          <a:lstStyle/>
          <a:p>
            <a:pPr marL="457200" lvl="0" indent="-457200">
              <a:buFont typeface="+mj-lt"/>
              <a:buAutoNum type="arabicPeriod"/>
              <a:tabLst>
                <a:tab pos="228600" algn="l"/>
                <a:tab pos="457200" algn="l"/>
              </a:tabLst>
            </a:pPr>
            <a:r>
              <a:rPr lang="en-GB" kern="100" dirty="0">
                <a:effectLst/>
                <a:ea typeface="Aptos" panose="020B0004020202020204" pitchFamily="34" charset="0"/>
                <a:cs typeface="Times New Roman" panose="02020603050405020304" pitchFamily="18" charset="0"/>
              </a:rPr>
              <a:t>Re-read Case study: TRetail Park expansion plans – highlight the correct key points for the audience.</a:t>
            </a:r>
          </a:p>
          <a:p>
            <a:pPr marL="457200" lvl="0" indent="-457200">
              <a:buFont typeface="+mj-lt"/>
              <a:buAutoNum type="arabicPeriod"/>
              <a:tabLst>
                <a:tab pos="228600" algn="l"/>
                <a:tab pos="457200" algn="l"/>
              </a:tabLst>
            </a:pPr>
            <a:r>
              <a:rPr lang="en-GB" kern="100" dirty="0">
                <a:ea typeface="Aptos" panose="020B0004020202020204" pitchFamily="34" charset="0"/>
                <a:cs typeface="Times New Roman" panose="02020603050405020304" pitchFamily="18" charset="0"/>
              </a:rPr>
              <a:t>L</a:t>
            </a:r>
            <a:r>
              <a:rPr lang="en-GB" kern="100" dirty="0">
                <a:effectLst/>
                <a:ea typeface="Aptos" panose="020B0004020202020204" pitchFamily="34" charset="0"/>
                <a:cs typeface="Times New Roman" panose="02020603050405020304" pitchFamily="18" charset="0"/>
              </a:rPr>
              <a:t>ook through the TRetail Park tender presentation slides again.</a:t>
            </a:r>
          </a:p>
          <a:p>
            <a:pPr marL="457200" lvl="0" indent="-457200">
              <a:buFont typeface="+mj-lt"/>
              <a:buAutoNum type="arabicPeriod"/>
              <a:tabLst>
                <a:tab pos="228600" algn="l"/>
                <a:tab pos="457200" algn="l"/>
              </a:tabLst>
            </a:pPr>
            <a:r>
              <a:rPr lang="en-GB" kern="100" dirty="0">
                <a:effectLst/>
                <a:ea typeface="Aptos" panose="020B0004020202020204" pitchFamily="34" charset="0"/>
                <a:cs typeface="Times New Roman" panose="02020603050405020304" pitchFamily="18" charset="0"/>
              </a:rPr>
              <a:t>Prepare for a 5-minute presentation to the retailers.</a:t>
            </a:r>
          </a:p>
          <a:p>
            <a:endParaRPr lang="en-GB" dirty="0">
              <a:solidFill>
                <a:srgbClr val="E51C41"/>
              </a:solidFill>
            </a:endParaRPr>
          </a:p>
          <a:p>
            <a:endParaRPr lang="en-GB" dirty="0">
              <a:solidFill>
                <a:srgbClr val="000000"/>
              </a:solidFill>
              <a:cs typeface="Arial"/>
            </a:endParaRPr>
          </a:p>
          <a:p>
            <a:endParaRPr lang="en-GB" dirty="0">
              <a:solidFill>
                <a:srgbClr val="E51C41"/>
              </a:solidFill>
            </a:endParaRPr>
          </a:p>
          <a:p>
            <a:pPr>
              <a:lnSpc>
                <a:spcPct val="100000"/>
              </a:lnSpc>
            </a:pP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166</a:t>
            </a:fld>
            <a:endParaRPr lang="en-GB" dirty="0"/>
          </a:p>
        </p:txBody>
      </p:sp>
    </p:spTree>
    <p:extLst>
      <p:ext uri="{BB962C8B-B14F-4D97-AF65-F5344CB8AC3E}">
        <p14:creationId xmlns:p14="http://schemas.microsoft.com/office/powerpoint/2010/main" val="139078625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4D247-B827-D36F-DFF6-BCA0A1694E9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69331A1-CBF4-C5E7-E7C3-893155FEDE3F}"/>
              </a:ext>
            </a:extLst>
          </p:cNvPr>
          <p:cNvSpPr>
            <a:spLocks noGrp="1"/>
          </p:cNvSpPr>
          <p:nvPr>
            <p:ph type="title"/>
          </p:nvPr>
        </p:nvSpPr>
        <p:spPr/>
        <p:txBody>
          <a:bodyPr>
            <a:normAutofit/>
          </a:bodyPr>
          <a:lstStyle/>
          <a:p>
            <a:r>
              <a:rPr lang="en-GB" dirty="0">
                <a:cs typeface="Arial"/>
              </a:rPr>
              <a:t>Task: </a:t>
            </a:r>
            <a:r>
              <a:rPr lang="en-GB" dirty="0">
                <a:effectLst/>
                <a:ea typeface="Aptos" panose="020B0004020202020204" pitchFamily="34" charset="0"/>
                <a:cs typeface="Times New Roman" panose="02020603050405020304" pitchFamily="18" charset="0"/>
              </a:rPr>
              <a:t>present to stakeholders</a:t>
            </a:r>
            <a:endParaRPr lang="en-GB" dirty="0">
              <a:cs typeface="Arial"/>
            </a:endParaRPr>
          </a:p>
        </p:txBody>
      </p:sp>
      <p:sp>
        <p:nvSpPr>
          <p:cNvPr id="5" name="Text Placeholder 4">
            <a:extLst>
              <a:ext uri="{FF2B5EF4-FFF2-40B4-BE49-F238E27FC236}">
                <a16:creationId xmlns:a16="http://schemas.microsoft.com/office/drawing/2014/main" id="{65B7FDCB-DE3A-BE8B-09C8-8FBF18AF0938}"/>
              </a:ext>
            </a:extLst>
          </p:cNvPr>
          <p:cNvSpPr>
            <a:spLocks noGrp="1"/>
          </p:cNvSpPr>
          <p:nvPr>
            <p:ph type="body" sz="quarter" idx="12"/>
          </p:nvPr>
        </p:nvSpPr>
        <p:spPr>
          <a:xfrm>
            <a:off x="281729" y="949325"/>
            <a:ext cx="8632890" cy="3640717"/>
          </a:xfrm>
        </p:spPr>
        <p:txBody>
          <a:bodyPr vert="horz" lIns="0" tIns="0" rIns="0" bIns="0" rtlCol="0" anchor="t">
            <a:noAutofit/>
          </a:bodyPr>
          <a:lstStyle/>
          <a:p>
            <a:r>
              <a:rPr lang="en-GB" b="1" kern="100" dirty="0">
                <a:effectLst/>
                <a:ea typeface="Aptos" panose="020B0004020202020204" pitchFamily="34" charset="0"/>
                <a:cs typeface="Times New Roman"/>
              </a:rPr>
              <a:t>Regional manager role:</a:t>
            </a:r>
            <a:endParaRPr lang="en-GB" kern="100" dirty="0">
              <a:effectLst/>
              <a:ea typeface="Aptos" panose="020B0004020202020204" pitchFamily="34" charset="0"/>
              <a:cs typeface="Times New Roman"/>
            </a:endParaRPr>
          </a:p>
          <a:p>
            <a:pPr lvl="1">
              <a:lnSpc>
                <a:spcPct val="100000"/>
              </a:lnSpc>
            </a:pPr>
            <a:r>
              <a:rPr lang="en-GB" kern="100" dirty="0">
                <a:effectLst/>
                <a:ea typeface="Aptos" panose="020B0004020202020204" pitchFamily="34" charset="0"/>
                <a:cs typeface="Times New Roman"/>
              </a:rPr>
              <a:t>Present the solutions to the </a:t>
            </a:r>
            <a:r>
              <a:rPr lang="en-GB" kern="100" dirty="0">
                <a:ea typeface="Aptos" panose="020B0004020202020204" pitchFamily="34" charset="0"/>
                <a:cs typeface="Times New Roman"/>
              </a:rPr>
              <a:t>operations director and the public relations manager.</a:t>
            </a:r>
          </a:p>
          <a:p>
            <a:pPr lvl="1">
              <a:lnSpc>
                <a:spcPct val="100000"/>
              </a:lnSpc>
            </a:pPr>
            <a:r>
              <a:rPr lang="en-GB" kern="100" dirty="0">
                <a:ea typeface="Aptos" panose="020B0004020202020204" pitchFamily="34" charset="0"/>
                <a:cs typeface="Times New Roman"/>
              </a:rPr>
              <a:t>R</a:t>
            </a:r>
            <a:r>
              <a:rPr lang="en-GB" kern="100" dirty="0">
                <a:effectLst/>
                <a:ea typeface="Aptos" panose="020B0004020202020204" pitchFamily="34" charset="0"/>
                <a:cs typeface="Times New Roman"/>
              </a:rPr>
              <a:t>espond to three </a:t>
            </a:r>
            <a:r>
              <a:rPr lang="en-GB" kern="100" dirty="0">
                <a:ea typeface="Aptos" panose="020B0004020202020204" pitchFamily="34" charset="0"/>
                <a:cs typeface="Times New Roman"/>
              </a:rPr>
              <a:t>questions</a:t>
            </a:r>
            <a:r>
              <a:rPr lang="en-GB" kern="100" dirty="0">
                <a:effectLst/>
                <a:ea typeface="Aptos" panose="020B0004020202020204" pitchFamily="34" charset="0"/>
                <a:cs typeface="Times New Roman"/>
              </a:rPr>
              <a:t>. </a:t>
            </a:r>
          </a:p>
          <a:p>
            <a:endParaRPr lang="en-GB" kern="100" dirty="0">
              <a:effectLst/>
              <a:ea typeface="Aptos" panose="020B0004020202020204" pitchFamily="34" charset="0"/>
              <a:cs typeface="Times New Roman" panose="02020603050405020304" pitchFamily="18" charset="0"/>
            </a:endParaRPr>
          </a:p>
          <a:p>
            <a:r>
              <a:rPr lang="en-GB" b="1" kern="100" dirty="0">
                <a:effectLst/>
                <a:ea typeface="Aptos" panose="020B0004020202020204" pitchFamily="34" charset="0"/>
                <a:cs typeface="Times New Roman"/>
              </a:rPr>
              <a:t>Stakeholder role:</a:t>
            </a:r>
            <a:endParaRPr lang="en-GB" kern="100" dirty="0">
              <a:effectLst/>
              <a:ea typeface="Aptos" panose="020B0004020202020204" pitchFamily="34" charset="0"/>
              <a:cs typeface="Times New Roman"/>
            </a:endParaRPr>
          </a:p>
          <a:p>
            <a:pPr lvl="1">
              <a:lnSpc>
                <a:spcPct val="100000"/>
              </a:lnSpc>
            </a:pPr>
            <a:r>
              <a:rPr lang="en-GB" kern="100" dirty="0">
                <a:effectLst/>
                <a:ea typeface="Aptos" panose="020B0004020202020204" pitchFamily="34" charset="0"/>
                <a:cs typeface="Times New Roman"/>
              </a:rPr>
              <a:t>Listen to the presentation. </a:t>
            </a:r>
          </a:p>
          <a:p>
            <a:pPr lvl="1">
              <a:lnSpc>
                <a:spcPct val="100000"/>
              </a:lnSpc>
            </a:pPr>
            <a:r>
              <a:rPr lang="en-GB" kern="100" dirty="0">
                <a:effectLst/>
                <a:ea typeface="Aptos" panose="020B0004020202020204" pitchFamily="34" charset="0"/>
                <a:cs typeface="Times New Roman"/>
              </a:rPr>
              <a:t>Ask three questions. </a:t>
            </a:r>
          </a:p>
          <a:p>
            <a:pPr lvl="1">
              <a:lnSpc>
                <a:spcPct val="100000"/>
              </a:lnSpc>
            </a:pPr>
            <a:r>
              <a:rPr lang="en-GB" kern="100" dirty="0">
                <a:effectLst/>
                <a:ea typeface="Aptos" panose="020B0004020202020204" pitchFamily="34" charset="0"/>
                <a:cs typeface="Times New Roman"/>
              </a:rPr>
              <a:t>Take notes throughout about the effectiveness of the communication skills demonstrated by the </a:t>
            </a:r>
            <a:r>
              <a:rPr lang="en-GB" kern="100" dirty="0">
                <a:ea typeface="Aptos" panose="020B0004020202020204" pitchFamily="34" charset="0"/>
                <a:cs typeface="Times New Roman"/>
              </a:rPr>
              <a:t>r</a:t>
            </a:r>
            <a:r>
              <a:rPr lang="en-GB" kern="100" dirty="0">
                <a:effectLst/>
                <a:ea typeface="Aptos" panose="020B0004020202020204" pitchFamily="34" charset="0"/>
                <a:cs typeface="Times New Roman"/>
              </a:rPr>
              <a:t>egional </a:t>
            </a:r>
            <a:r>
              <a:rPr lang="en-GB" kern="100" dirty="0">
                <a:ea typeface="Aptos" panose="020B0004020202020204" pitchFamily="34" charset="0"/>
                <a:cs typeface="Times New Roman"/>
              </a:rPr>
              <a:t>m</a:t>
            </a:r>
            <a:r>
              <a:rPr lang="en-GB" kern="100" dirty="0">
                <a:effectLst/>
                <a:ea typeface="Aptos" panose="020B0004020202020204" pitchFamily="34" charset="0"/>
                <a:cs typeface="Times New Roman"/>
              </a:rPr>
              <a:t>anager.</a:t>
            </a:r>
          </a:p>
          <a:p>
            <a:endParaRPr lang="en-GB" dirty="0">
              <a:solidFill>
                <a:srgbClr val="E51C41"/>
              </a:solidFill>
            </a:endParaRPr>
          </a:p>
          <a:p>
            <a:pPr>
              <a:lnSpc>
                <a:spcPct val="100000"/>
              </a:lnSpc>
            </a:pPr>
            <a:r>
              <a:rPr lang="en-GB" dirty="0">
                <a:solidFill>
                  <a:srgbClr val="E51C41"/>
                </a:solidFill>
              </a:rPr>
              <a:t> </a:t>
            </a:r>
            <a:br>
              <a:rPr lang="en-GB" dirty="0"/>
            </a:br>
            <a:endParaRPr lang="en-GB" dirty="0"/>
          </a:p>
        </p:txBody>
      </p:sp>
      <p:sp>
        <p:nvSpPr>
          <p:cNvPr id="3" name="Footer Placeholder 2">
            <a:extLst>
              <a:ext uri="{FF2B5EF4-FFF2-40B4-BE49-F238E27FC236}">
                <a16:creationId xmlns:a16="http://schemas.microsoft.com/office/drawing/2014/main" id="{0C8B6A10-525C-6760-F4B0-501E3345E92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803837AC-263A-650E-7675-C6EDDBF94467}"/>
              </a:ext>
            </a:extLst>
          </p:cNvPr>
          <p:cNvSpPr>
            <a:spLocks noGrp="1"/>
          </p:cNvSpPr>
          <p:nvPr>
            <p:ph type="sldNum" sz="quarter" idx="11"/>
          </p:nvPr>
        </p:nvSpPr>
        <p:spPr/>
        <p:txBody>
          <a:bodyPr/>
          <a:lstStyle/>
          <a:p>
            <a:fld id="{DA2C159E-F13C-4A85-9A41-E7669D3E0D70}" type="slidenum">
              <a:rPr lang="en-GB" smtClean="0"/>
              <a:pPr/>
              <a:t>167</a:t>
            </a:fld>
            <a:endParaRPr lang="en-GB" dirty="0"/>
          </a:p>
        </p:txBody>
      </p:sp>
    </p:spTree>
    <p:extLst>
      <p:ext uri="{BB962C8B-B14F-4D97-AF65-F5344CB8AC3E}">
        <p14:creationId xmlns:p14="http://schemas.microsoft.com/office/powerpoint/2010/main" val="40437537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a:cs typeface="Arial"/>
              </a:rPr>
              <a:t>Task: the critical review</a:t>
            </a:r>
            <a:endParaRPr lang="en-GB" sz="3600" dirty="0">
              <a:cs typeface="Arial"/>
            </a:endParaRPr>
          </a:p>
        </p:txBody>
      </p:sp>
      <p:sp>
        <p:nvSpPr>
          <p:cNvPr id="5" name="Text Placeholder 4"/>
          <p:cNvSpPr>
            <a:spLocks noGrp="1"/>
          </p:cNvSpPr>
          <p:nvPr>
            <p:ph type="body" sz="quarter" idx="12"/>
          </p:nvPr>
        </p:nvSpPr>
        <p:spPr>
          <a:xfrm>
            <a:off x="234000" y="947257"/>
            <a:ext cx="8254782" cy="3640717"/>
          </a:xfrm>
        </p:spPr>
        <p:txBody>
          <a:bodyPr vert="horz" lIns="0" tIns="0" rIns="0" bIns="0" rtlCol="0" anchor="t">
            <a:noAutofit/>
          </a:bodyPr>
          <a:lstStyle/>
          <a:p>
            <a:r>
              <a:rPr lang="en-GB" dirty="0">
                <a:solidFill>
                  <a:srgbClr val="000000"/>
                </a:solidFill>
                <a:cs typeface="Arial"/>
              </a:rPr>
              <a:t>Complete the Personal evaluation form.</a:t>
            </a:r>
            <a:endParaRPr lang="en-US" dirty="0"/>
          </a:p>
          <a:p>
            <a:endParaRPr lang="en-GB" dirty="0">
              <a:solidFill>
                <a:srgbClr val="E51C41"/>
              </a:solidFill>
            </a:endParaRPr>
          </a:p>
          <a:p>
            <a:pPr>
              <a:lnSpc>
                <a:spcPct val="100000"/>
              </a:lnSpc>
            </a:pP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168</a:t>
            </a:fld>
            <a:endParaRPr lang="en-GB" dirty="0"/>
          </a:p>
        </p:txBody>
      </p:sp>
    </p:spTree>
    <p:extLst>
      <p:ext uri="{BB962C8B-B14F-4D97-AF65-F5344CB8AC3E}">
        <p14:creationId xmlns:p14="http://schemas.microsoft.com/office/powerpoint/2010/main" val="358411392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B2F3AC-B1BA-9E97-0D02-FD04708327DD}"/>
              </a:ext>
            </a:extLst>
          </p:cNvPr>
          <p:cNvSpPr>
            <a:spLocks noGrp="1"/>
          </p:cNvSpPr>
          <p:nvPr>
            <p:ph type="sldNum" sz="quarter" idx="11"/>
          </p:nvPr>
        </p:nvSpPr>
        <p:spPr/>
        <p:txBody>
          <a:bodyPr/>
          <a:lstStyle/>
          <a:p>
            <a:fld id="{DA2C159E-F13C-4A85-9A41-E7669D3E0D70}" type="slidenum">
              <a:rPr lang="en-GB" smtClean="0"/>
              <a:pPr/>
              <a:t>169</a:t>
            </a:fld>
            <a:endParaRPr lang="en-GB" dirty="0"/>
          </a:p>
        </p:txBody>
      </p:sp>
      <p:sp>
        <p:nvSpPr>
          <p:cNvPr id="3" name="Title 2">
            <a:extLst>
              <a:ext uri="{FF2B5EF4-FFF2-40B4-BE49-F238E27FC236}">
                <a16:creationId xmlns:a16="http://schemas.microsoft.com/office/drawing/2014/main" id="{02F710E9-94F3-4814-E921-DE92C8F5B9AE}"/>
              </a:ext>
            </a:extLst>
          </p:cNvPr>
          <p:cNvSpPr>
            <a:spLocks noGrp="1"/>
          </p:cNvSpPr>
          <p:nvPr>
            <p:ph type="title"/>
          </p:nvPr>
        </p:nvSpPr>
        <p:spPr/>
        <p:txBody>
          <a:bodyPr/>
          <a:lstStyle/>
          <a:p>
            <a:r>
              <a:rPr lang="en-US" dirty="0"/>
              <a:t>Next steps: improving oral skills</a:t>
            </a:r>
          </a:p>
        </p:txBody>
      </p:sp>
      <p:sp>
        <p:nvSpPr>
          <p:cNvPr id="4" name="Text Placeholder 3">
            <a:extLst>
              <a:ext uri="{FF2B5EF4-FFF2-40B4-BE49-F238E27FC236}">
                <a16:creationId xmlns:a16="http://schemas.microsoft.com/office/drawing/2014/main" id="{E8E66C6D-43C2-1A6D-5E4D-29F4E94CEF12}"/>
              </a:ext>
            </a:extLst>
          </p:cNvPr>
          <p:cNvSpPr>
            <a:spLocks noGrp="1"/>
          </p:cNvSpPr>
          <p:nvPr>
            <p:ph type="body" sz="quarter" idx="12"/>
          </p:nvPr>
        </p:nvSpPr>
        <p:spPr/>
        <p:txBody>
          <a:bodyPr/>
          <a:lstStyle/>
          <a:p>
            <a:r>
              <a:rPr lang="en-US" dirty="0"/>
              <a:t>Observe oral communication skills. </a:t>
            </a:r>
          </a:p>
          <a:p>
            <a:endParaRPr lang="en-US" dirty="0"/>
          </a:p>
          <a:p>
            <a:pPr marL="457200" indent="-457200">
              <a:buAutoNum type="arabicPeriod"/>
            </a:pPr>
            <a:r>
              <a:rPr lang="en-US" dirty="0"/>
              <a:t>Compare the oral communication skills demonstrated with your own communication skills. </a:t>
            </a:r>
          </a:p>
          <a:p>
            <a:pPr marL="457200" indent="-457200">
              <a:buAutoNum type="arabicPeriod"/>
            </a:pPr>
            <a:r>
              <a:rPr lang="en-US" dirty="0"/>
              <a:t>Identify any areas for improvement. </a:t>
            </a:r>
          </a:p>
          <a:p>
            <a:pPr marL="457200" indent="-457200">
              <a:buAutoNum type="arabicPeriod"/>
            </a:pPr>
            <a:r>
              <a:rPr lang="en-US" dirty="0"/>
              <a:t>Devise a plan for how you can further improve your oral communication skills. </a:t>
            </a:r>
          </a:p>
        </p:txBody>
      </p:sp>
      <p:sp>
        <p:nvSpPr>
          <p:cNvPr id="5" name="Footer Placeholder 4">
            <a:extLst>
              <a:ext uri="{FF2B5EF4-FFF2-40B4-BE49-F238E27FC236}">
                <a16:creationId xmlns:a16="http://schemas.microsoft.com/office/drawing/2014/main" id="{2045F668-5921-4EF3-8777-EC66243206D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808718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Accuracy of information</a:t>
            </a:r>
            <a:endParaRPr lang="en-US" dirty="0">
              <a:cs typeface="Arial"/>
            </a:endParaRPr>
          </a:p>
        </p:txBody>
      </p:sp>
    </p:spTree>
    <p:extLst>
      <p:ext uri="{BB962C8B-B14F-4D97-AF65-F5344CB8AC3E}">
        <p14:creationId xmlns:p14="http://schemas.microsoft.com/office/powerpoint/2010/main" val="307283149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2735A-8E23-81C5-3CF9-71680E714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2C4B7-7F3A-67E3-A189-CFAF2CE855ED}"/>
              </a:ext>
            </a:extLst>
          </p:cNvPr>
          <p:cNvSpPr>
            <a:spLocks noGrp="1"/>
          </p:cNvSpPr>
          <p:nvPr>
            <p:ph type="ctrTitle"/>
          </p:nvPr>
        </p:nvSpPr>
        <p:spPr/>
        <p:txBody>
          <a:bodyPr/>
          <a:lstStyle/>
          <a:p>
            <a:r>
              <a:rPr lang="en-US" dirty="0"/>
              <a:t>10 Learner slides</a:t>
            </a:r>
          </a:p>
        </p:txBody>
      </p:sp>
      <p:sp>
        <p:nvSpPr>
          <p:cNvPr id="3" name="Subtitle 2">
            <a:extLst>
              <a:ext uri="{FF2B5EF4-FFF2-40B4-BE49-F238E27FC236}">
                <a16:creationId xmlns:a16="http://schemas.microsoft.com/office/drawing/2014/main" id="{88F87465-AD29-FE81-78A7-80445D562690}"/>
              </a:ext>
            </a:extLst>
          </p:cNvPr>
          <p:cNvSpPr>
            <a:spLocks noGrp="1"/>
          </p:cNvSpPr>
          <p:nvPr>
            <p:ph type="subTitle" idx="1"/>
          </p:nvPr>
        </p:nvSpPr>
        <p:spPr/>
        <p:txBody>
          <a:bodyPr>
            <a:normAutofit/>
          </a:bodyPr>
          <a:lstStyle/>
          <a:p>
            <a:r>
              <a:rPr lang="en-GB" b="1" kern="0" dirty="0">
                <a:effectLst/>
                <a:ea typeface="Times New Roman" panose="02020603050405020304" pitchFamily="18" charset="0"/>
              </a:rPr>
              <a:t>TRetail Park tender presentation slides</a:t>
            </a:r>
            <a:r>
              <a:rPr lang="en-GB" dirty="0">
                <a:effectLst/>
              </a:rPr>
              <a:t> </a:t>
            </a:r>
            <a:endParaRPr lang="en-US" dirty="0">
              <a:cs typeface="Arial"/>
            </a:endParaRPr>
          </a:p>
        </p:txBody>
      </p:sp>
    </p:spTree>
    <p:extLst>
      <p:ext uri="{BB962C8B-B14F-4D97-AF65-F5344CB8AC3E}">
        <p14:creationId xmlns:p14="http://schemas.microsoft.com/office/powerpoint/2010/main" val="235908695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9900D2-DDA3-0DF5-A09F-8F79FCFD21E3}"/>
              </a:ext>
            </a:extLst>
          </p:cNvPr>
          <p:cNvSpPr>
            <a:spLocks noGrp="1"/>
          </p:cNvSpPr>
          <p:nvPr>
            <p:ph type="sldNum" sz="quarter" idx="11"/>
          </p:nvPr>
        </p:nvSpPr>
        <p:spPr/>
        <p:txBody>
          <a:bodyPr/>
          <a:lstStyle/>
          <a:p>
            <a:fld id="{DA2C159E-F13C-4A85-9A41-E7669D3E0D70}" type="slidenum">
              <a:rPr lang="en-GB" smtClean="0"/>
              <a:pPr/>
              <a:t>171</a:t>
            </a:fld>
            <a:endParaRPr lang="en-GB" dirty="0"/>
          </a:p>
        </p:txBody>
      </p:sp>
      <p:sp>
        <p:nvSpPr>
          <p:cNvPr id="3" name="Title 2">
            <a:extLst>
              <a:ext uri="{FF2B5EF4-FFF2-40B4-BE49-F238E27FC236}">
                <a16:creationId xmlns:a16="http://schemas.microsoft.com/office/drawing/2014/main" id="{DEB79C07-C216-67E3-6A0A-294FF1E8964F}"/>
              </a:ext>
            </a:extLst>
          </p:cNvPr>
          <p:cNvSpPr>
            <a:spLocks noGrp="1"/>
          </p:cNvSpPr>
          <p:nvPr>
            <p:ph type="title"/>
          </p:nvPr>
        </p:nvSpPr>
        <p:spPr>
          <a:xfrm>
            <a:off x="234000" y="249901"/>
            <a:ext cx="8436513" cy="665666"/>
          </a:xfrm>
        </p:spPr>
        <p:txBody>
          <a:bodyPr>
            <a:noAutofit/>
          </a:bodyPr>
          <a:lstStyle/>
          <a:p>
            <a:r>
              <a:rPr lang="en-GB" dirty="0"/>
              <a:t>Access and site plan</a:t>
            </a:r>
          </a:p>
        </p:txBody>
      </p:sp>
      <p:sp>
        <p:nvSpPr>
          <p:cNvPr id="5" name="Footer Placeholder 4">
            <a:extLst>
              <a:ext uri="{FF2B5EF4-FFF2-40B4-BE49-F238E27FC236}">
                <a16:creationId xmlns:a16="http://schemas.microsoft.com/office/drawing/2014/main" id="{8E20A03E-E38F-AA1D-5DB8-F1B09D417443}"/>
              </a:ext>
            </a:extLst>
          </p:cNvPr>
          <p:cNvSpPr>
            <a:spLocks noGrp="1"/>
          </p:cNvSpPr>
          <p:nvPr>
            <p:ph type="ftr" sz="quarter" idx="10"/>
          </p:nvPr>
        </p:nvSpPr>
        <p:spPr/>
        <p:txBody>
          <a:bodyPr/>
          <a:lstStyle/>
          <a:p>
            <a:r>
              <a:rPr lang="en-GB" dirty="0"/>
              <a:t>Education &amp; Training Foundation</a:t>
            </a:r>
          </a:p>
        </p:txBody>
      </p:sp>
      <p:sp>
        <p:nvSpPr>
          <p:cNvPr id="8" name="Text Placeholder 4">
            <a:extLst>
              <a:ext uri="{FF2B5EF4-FFF2-40B4-BE49-F238E27FC236}">
                <a16:creationId xmlns:a16="http://schemas.microsoft.com/office/drawing/2014/main" id="{F27EFE95-8D6D-7DCD-E14F-41E615D50E45}"/>
              </a:ext>
            </a:extLst>
          </p:cNvPr>
          <p:cNvSpPr>
            <a:spLocks noGrp="1"/>
          </p:cNvSpPr>
          <p:nvPr>
            <p:ph type="body" sz="quarter" idx="12"/>
          </p:nvPr>
        </p:nvSpPr>
        <p:spPr>
          <a:xfrm>
            <a:off x="237436" y="839721"/>
            <a:ext cx="8799060" cy="3359151"/>
          </a:xfrm>
        </p:spPr>
        <p:txBody>
          <a:bodyPr/>
          <a:lstStyle/>
          <a:p>
            <a:pPr>
              <a:lnSpc>
                <a:spcPct val="100000"/>
              </a:lnSpc>
            </a:pPr>
            <a:r>
              <a:rPr lang="en-GB" sz="2400" dirty="0"/>
              <a:t>Below is the site plan for the coffee shop, </a:t>
            </a:r>
            <a:r>
              <a:rPr lang="en-GB" dirty="0"/>
              <a:t>the drive-thru route and disabled parking bays have bollards to keep customers safe.</a:t>
            </a:r>
            <a:br>
              <a:rPr lang="en-GB" dirty="0">
                <a:solidFill>
                  <a:schemeClr val="accent1"/>
                </a:solidFill>
              </a:rPr>
            </a:br>
            <a:endParaRPr lang="en-GB" dirty="0"/>
          </a:p>
        </p:txBody>
      </p:sp>
      <p:grpSp>
        <p:nvGrpSpPr>
          <p:cNvPr id="25" name="Group 24" descr="Coffee shop site plan showing drive thru, outdoor seating and accesible parking.">
            <a:extLst>
              <a:ext uri="{FF2B5EF4-FFF2-40B4-BE49-F238E27FC236}">
                <a16:creationId xmlns:a16="http://schemas.microsoft.com/office/drawing/2014/main" id="{D01DB039-D0FC-4897-6EC4-32BA041E1F20}"/>
              </a:ext>
            </a:extLst>
          </p:cNvPr>
          <p:cNvGrpSpPr/>
          <p:nvPr/>
        </p:nvGrpSpPr>
        <p:grpSpPr>
          <a:xfrm>
            <a:off x="1165571" y="1784348"/>
            <a:ext cx="7050174" cy="3359152"/>
            <a:chOff x="0" y="0"/>
            <a:chExt cx="8863330" cy="4305300"/>
          </a:xfrm>
        </p:grpSpPr>
        <p:pic>
          <p:nvPicPr>
            <p:cNvPr id="26" name="Picture 25" descr="A outline of a state&#10;&#10;Description automatically generated">
              <a:extLst>
                <a:ext uri="{FF2B5EF4-FFF2-40B4-BE49-F238E27FC236}">
                  <a16:creationId xmlns:a16="http://schemas.microsoft.com/office/drawing/2014/main" id="{9B580A4E-C807-08EF-E0F2-FCA59B6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279015" y="-2279015"/>
              <a:ext cx="4305300" cy="8863330"/>
            </a:xfrm>
            <a:prstGeom prst="rect">
              <a:avLst/>
            </a:prstGeom>
          </p:spPr>
        </p:pic>
        <p:sp>
          <p:nvSpPr>
            <p:cNvPr id="27" name="Rectangle 1">
              <a:extLst>
                <a:ext uri="{FF2B5EF4-FFF2-40B4-BE49-F238E27FC236}">
                  <a16:creationId xmlns:a16="http://schemas.microsoft.com/office/drawing/2014/main" id="{822950E5-C97A-5A7B-06B9-8102B7C0FEF6}"/>
                </a:ext>
              </a:extLst>
            </p:cNvPr>
            <p:cNvSpPr/>
            <p:nvPr/>
          </p:nvSpPr>
          <p:spPr>
            <a:xfrm>
              <a:off x="1061085" y="865505"/>
              <a:ext cx="3707842" cy="1021715"/>
            </a:xfrm>
            <a:prstGeom prst="snip2SameRect">
              <a:avLst/>
            </a:prstGeom>
            <a:solidFill>
              <a:schemeClr val="accent3">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8" name="Rectangle 2">
              <a:extLst>
                <a:ext uri="{FF2B5EF4-FFF2-40B4-BE49-F238E27FC236}">
                  <a16:creationId xmlns:a16="http://schemas.microsoft.com/office/drawing/2014/main" id="{F3A840DB-8526-A4E9-0A48-F91AC5395020}"/>
                </a:ext>
              </a:extLst>
            </p:cNvPr>
            <p:cNvSpPr/>
            <p:nvPr/>
          </p:nvSpPr>
          <p:spPr>
            <a:xfrm>
              <a:off x="1365612" y="1971611"/>
              <a:ext cx="1796903" cy="988827"/>
            </a:xfrm>
            <a:prstGeom prst="roundRect">
              <a:avLst/>
            </a:prstGeom>
            <a:solidFill>
              <a:schemeClr val="accent4">
                <a:lumMod val="20000"/>
                <a:lumOff val="80000"/>
              </a:schemeClr>
            </a:solidFill>
          </p:spPr>
          <p:style>
            <a:lnRef idx="2">
              <a:schemeClr val="accent4">
                <a:shade val="15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9" name="Rectangle 28">
              <a:extLst>
                <a:ext uri="{FF2B5EF4-FFF2-40B4-BE49-F238E27FC236}">
                  <a16:creationId xmlns:a16="http://schemas.microsoft.com/office/drawing/2014/main" id="{6DDFA76C-AA49-8490-0C93-01ED86B89D1A}"/>
                </a:ext>
              </a:extLst>
            </p:cNvPr>
            <p:cNvSpPr/>
            <p:nvPr/>
          </p:nvSpPr>
          <p:spPr>
            <a:xfrm>
              <a:off x="3220050" y="1965167"/>
              <a:ext cx="1885959" cy="1021872"/>
            </a:xfrm>
            <a:prstGeom prst="rect">
              <a:avLst/>
            </a:prstGeom>
            <a:solidFill>
              <a:srgbClr val="E5FFF6"/>
            </a:solidFill>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30" name="Straight Connector 29">
              <a:extLst>
                <a:ext uri="{FF2B5EF4-FFF2-40B4-BE49-F238E27FC236}">
                  <a16:creationId xmlns:a16="http://schemas.microsoft.com/office/drawing/2014/main" id="{9C7EDFF5-51D6-4778-E1D9-7C1928B472A0}"/>
                </a:ext>
              </a:extLst>
            </p:cNvPr>
            <p:cNvCxnSpPr/>
            <p:nvPr/>
          </p:nvCxnSpPr>
          <p:spPr>
            <a:xfrm flipV="1">
              <a:off x="603885" y="1322705"/>
              <a:ext cx="3175" cy="167132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9E2A82F-921F-6065-8724-AEA309D47867}"/>
                </a:ext>
              </a:extLst>
            </p:cNvPr>
            <p:cNvCxnSpPr/>
            <p:nvPr/>
          </p:nvCxnSpPr>
          <p:spPr>
            <a:xfrm flipV="1">
              <a:off x="41910" y="1275080"/>
              <a:ext cx="0" cy="1722474"/>
            </a:xfrm>
            <a:prstGeom prst="line">
              <a:avLst/>
            </a:prstGeom>
          </p:spPr>
          <p:style>
            <a:lnRef idx="1">
              <a:schemeClr val="dk1"/>
            </a:lnRef>
            <a:fillRef idx="0">
              <a:schemeClr val="dk1"/>
            </a:fillRef>
            <a:effectRef idx="0">
              <a:schemeClr val="dk1"/>
            </a:effectRef>
            <a:fontRef idx="minor">
              <a:schemeClr val="tx1"/>
            </a:fontRef>
          </p:style>
        </p:cxnSp>
        <p:sp>
          <p:nvSpPr>
            <p:cNvPr id="32" name="Arc 31">
              <a:extLst>
                <a:ext uri="{FF2B5EF4-FFF2-40B4-BE49-F238E27FC236}">
                  <a16:creationId xmlns:a16="http://schemas.microsoft.com/office/drawing/2014/main" id="{4269EB5A-F88D-96A8-8F75-25F126E7DB5A}"/>
                </a:ext>
              </a:extLst>
            </p:cNvPr>
            <p:cNvSpPr/>
            <p:nvPr/>
          </p:nvSpPr>
          <p:spPr>
            <a:xfrm rot="16200000">
              <a:off x="724852" y="672148"/>
              <a:ext cx="1110464" cy="1368773"/>
            </a:xfrm>
            <a:prstGeom prst="arc">
              <a:avLst>
                <a:gd name="adj1" fmla="val 16317183"/>
                <a:gd name="adj2" fmla="val 211477"/>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3" name="Arc 32">
              <a:extLst>
                <a:ext uri="{FF2B5EF4-FFF2-40B4-BE49-F238E27FC236}">
                  <a16:creationId xmlns:a16="http://schemas.microsoft.com/office/drawing/2014/main" id="{1E019050-DCC7-15CA-64B3-352D71910B60}"/>
                </a:ext>
              </a:extLst>
            </p:cNvPr>
            <p:cNvSpPr/>
            <p:nvPr/>
          </p:nvSpPr>
          <p:spPr>
            <a:xfrm rot="16200000">
              <a:off x="80010" y="294005"/>
              <a:ext cx="1925868" cy="2004628"/>
            </a:xfrm>
            <a:prstGeom prst="arc">
              <a:avLst>
                <a:gd name="adj1" fmla="val 16155041"/>
                <a:gd name="adj2" fmla="val 21545606"/>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34" name="Straight Connector 33">
              <a:extLst>
                <a:ext uri="{FF2B5EF4-FFF2-40B4-BE49-F238E27FC236}">
                  <a16:creationId xmlns:a16="http://schemas.microsoft.com/office/drawing/2014/main" id="{6E41B1AE-7C12-A374-285A-5CB186A3DBB3}"/>
                </a:ext>
              </a:extLst>
            </p:cNvPr>
            <p:cNvCxnSpPr/>
            <p:nvPr/>
          </p:nvCxnSpPr>
          <p:spPr>
            <a:xfrm flipV="1">
              <a:off x="1022985" y="322580"/>
              <a:ext cx="3489325" cy="5714"/>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527E998-F224-1B88-4DE1-A50CD8A6C54D}"/>
                </a:ext>
              </a:extLst>
            </p:cNvPr>
            <p:cNvCxnSpPr/>
            <p:nvPr/>
          </p:nvCxnSpPr>
          <p:spPr>
            <a:xfrm flipH="1">
              <a:off x="1289685" y="789305"/>
              <a:ext cx="3251200" cy="6351"/>
            </a:xfrm>
            <a:prstGeom prst="line">
              <a:avLst/>
            </a:prstGeom>
          </p:spPr>
          <p:style>
            <a:lnRef idx="1">
              <a:schemeClr val="dk1"/>
            </a:lnRef>
            <a:fillRef idx="0">
              <a:schemeClr val="dk1"/>
            </a:fillRef>
            <a:effectRef idx="0">
              <a:schemeClr val="dk1"/>
            </a:effectRef>
            <a:fontRef idx="minor">
              <a:schemeClr val="tx1"/>
            </a:fontRef>
          </p:style>
        </p:cxnSp>
        <p:sp>
          <p:nvSpPr>
            <p:cNvPr id="36" name="Arc 35">
              <a:extLst>
                <a:ext uri="{FF2B5EF4-FFF2-40B4-BE49-F238E27FC236}">
                  <a16:creationId xmlns:a16="http://schemas.microsoft.com/office/drawing/2014/main" id="{0990F5CD-03FA-DCF0-EFF6-C6112B9C242A}"/>
                </a:ext>
              </a:extLst>
            </p:cNvPr>
            <p:cNvSpPr/>
            <p:nvPr/>
          </p:nvSpPr>
          <p:spPr>
            <a:xfrm rot="16200000" flipV="1">
              <a:off x="3984308" y="733107"/>
              <a:ext cx="1182053" cy="1290955"/>
            </a:xfrm>
            <a:prstGeom prst="arc">
              <a:avLst>
                <a:gd name="adj1" fmla="val 16317183"/>
                <a:gd name="adj2" fmla="val 211477"/>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7" name="Arc 36">
              <a:extLst>
                <a:ext uri="{FF2B5EF4-FFF2-40B4-BE49-F238E27FC236}">
                  <a16:creationId xmlns:a16="http://schemas.microsoft.com/office/drawing/2014/main" id="{0C5AFB98-E404-6EA4-66B4-8D5C9850AE19}"/>
                </a:ext>
              </a:extLst>
            </p:cNvPr>
            <p:cNvSpPr/>
            <p:nvPr/>
          </p:nvSpPr>
          <p:spPr>
            <a:xfrm rot="16200000" flipV="1">
              <a:off x="3501390" y="63500"/>
              <a:ext cx="1994218" cy="2509520"/>
            </a:xfrm>
            <a:prstGeom prst="arc">
              <a:avLst>
                <a:gd name="adj1" fmla="val 16155041"/>
                <a:gd name="adj2" fmla="val 21545606"/>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38" name="Straight Connector 37">
              <a:extLst>
                <a:ext uri="{FF2B5EF4-FFF2-40B4-BE49-F238E27FC236}">
                  <a16:creationId xmlns:a16="http://schemas.microsoft.com/office/drawing/2014/main" id="{AB8B52F2-43CC-E4BD-93EF-D69A111037DA}"/>
                </a:ext>
              </a:extLst>
            </p:cNvPr>
            <p:cNvCxnSpPr/>
            <p:nvPr/>
          </p:nvCxnSpPr>
          <p:spPr>
            <a:xfrm flipV="1">
              <a:off x="5737860" y="1322705"/>
              <a:ext cx="15072" cy="2470164"/>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3162840-6976-C161-2B40-02DCED5F6EF4}"/>
                </a:ext>
              </a:extLst>
            </p:cNvPr>
            <p:cNvCxnSpPr/>
            <p:nvPr/>
          </p:nvCxnSpPr>
          <p:spPr>
            <a:xfrm flipV="1">
              <a:off x="5185410" y="1332230"/>
              <a:ext cx="30114" cy="2450626"/>
            </a:xfrm>
            <a:prstGeom prst="line">
              <a:avLst/>
            </a:prstGeom>
          </p:spPr>
          <p:style>
            <a:lnRef idx="1">
              <a:schemeClr val="dk1"/>
            </a:lnRef>
            <a:fillRef idx="0">
              <a:schemeClr val="dk1"/>
            </a:fillRef>
            <a:effectRef idx="0">
              <a:schemeClr val="dk1"/>
            </a:effectRef>
            <a:fontRef idx="minor">
              <a:schemeClr val="tx1"/>
            </a:fontRef>
          </p:style>
        </p:cxnSp>
        <p:sp>
          <p:nvSpPr>
            <p:cNvPr id="40" name="Text Box 7">
              <a:extLst>
                <a:ext uri="{FF2B5EF4-FFF2-40B4-BE49-F238E27FC236}">
                  <a16:creationId xmlns:a16="http://schemas.microsoft.com/office/drawing/2014/main" id="{4DC5A5C4-44F2-C2D5-F152-A3F3435F91B5}"/>
                </a:ext>
              </a:extLst>
            </p:cNvPr>
            <p:cNvSpPr txBox="1"/>
            <p:nvPr/>
          </p:nvSpPr>
          <p:spPr>
            <a:xfrm>
              <a:off x="1284272" y="1900644"/>
              <a:ext cx="1946687" cy="5426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400" kern="100" dirty="0">
                  <a:effectLst/>
                  <a:ea typeface="Aptos" panose="020B0004020202020204" pitchFamily="34" charset="0"/>
                  <a:cs typeface="Times New Roman" panose="02020603050405020304" pitchFamily="18" charset="0"/>
                </a:rPr>
                <a:t>Outdoor</a:t>
              </a:r>
              <a:r>
                <a:rPr lang="en-GB" sz="1400" kern="100" dirty="0">
                  <a:effectLst/>
                  <a:ea typeface="Aptos" panose="020B0004020202020204" pitchFamily="34" charset="0"/>
                  <a:cs typeface="Times New Roman" panose="02020603050405020304" pitchFamily="18" charset="0"/>
                </a:rPr>
                <a:t> </a:t>
              </a:r>
              <a:r>
                <a:rPr lang="en-GB" sz="2400" kern="100" dirty="0">
                  <a:ea typeface="Aptos" panose="020B0004020202020204" pitchFamily="34" charset="0"/>
                  <a:cs typeface="Times New Roman" panose="02020603050405020304" pitchFamily="18" charset="0"/>
                </a:rPr>
                <a:t>s</a:t>
              </a:r>
              <a:r>
                <a:rPr lang="en-GB" sz="2400" kern="100" dirty="0">
                  <a:effectLst/>
                  <a:ea typeface="Aptos" panose="020B0004020202020204" pitchFamily="34" charset="0"/>
                  <a:cs typeface="Times New Roman" panose="02020603050405020304" pitchFamily="18" charset="0"/>
                </a:rPr>
                <a:t>eating</a:t>
              </a:r>
            </a:p>
          </p:txBody>
        </p:sp>
        <p:sp>
          <p:nvSpPr>
            <p:cNvPr id="41" name="Text Box 7">
              <a:extLst>
                <a:ext uri="{FF2B5EF4-FFF2-40B4-BE49-F238E27FC236}">
                  <a16:creationId xmlns:a16="http://schemas.microsoft.com/office/drawing/2014/main" id="{685D8555-EC20-1E88-792E-90CC729E3E6B}"/>
                </a:ext>
              </a:extLst>
            </p:cNvPr>
            <p:cNvSpPr txBox="1"/>
            <p:nvPr/>
          </p:nvSpPr>
          <p:spPr>
            <a:xfrm>
              <a:off x="1591957" y="1119497"/>
              <a:ext cx="2742478" cy="5426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400" kern="100" dirty="0">
                  <a:effectLst/>
                  <a:ea typeface="Aptos" panose="020B0004020202020204" pitchFamily="34" charset="0"/>
                  <a:cs typeface="Times New Roman" panose="02020603050405020304" pitchFamily="18" charset="0"/>
                </a:rPr>
                <a:t>Coffee shop</a:t>
              </a:r>
              <a:endParaRPr lang="en-GB" kern="100" dirty="0">
                <a:effectLst/>
                <a:ea typeface="Aptos" panose="020B0004020202020204" pitchFamily="34" charset="0"/>
                <a:cs typeface="Times New Roman" panose="02020603050405020304" pitchFamily="18" charset="0"/>
              </a:endParaRPr>
            </a:p>
          </p:txBody>
        </p:sp>
        <p:sp>
          <p:nvSpPr>
            <p:cNvPr id="42" name="Text Box 7">
              <a:extLst>
                <a:ext uri="{FF2B5EF4-FFF2-40B4-BE49-F238E27FC236}">
                  <a16:creationId xmlns:a16="http://schemas.microsoft.com/office/drawing/2014/main" id="{09F5CE53-57EE-5E99-CFD6-8A43EEA20FD6}"/>
                </a:ext>
              </a:extLst>
            </p:cNvPr>
            <p:cNvSpPr txBox="1"/>
            <p:nvPr/>
          </p:nvSpPr>
          <p:spPr>
            <a:xfrm>
              <a:off x="806699" y="235071"/>
              <a:ext cx="4025564" cy="5426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400" kern="100" dirty="0">
                  <a:effectLst/>
                  <a:ea typeface="Aptos" panose="020B0004020202020204" pitchFamily="34" charset="0"/>
                  <a:cs typeface="Times New Roman" panose="02020603050405020304" pitchFamily="18" charset="0"/>
                </a:rPr>
                <a:t>Route for drive-thru</a:t>
              </a:r>
              <a:endParaRPr lang="en-GB" kern="100" dirty="0">
                <a:effectLst/>
                <a:ea typeface="Aptos" panose="020B0004020202020204" pitchFamily="34" charset="0"/>
                <a:cs typeface="Times New Roman" panose="02020603050405020304" pitchFamily="18" charset="0"/>
              </a:endParaRPr>
            </a:p>
          </p:txBody>
        </p:sp>
        <p:sp>
          <p:nvSpPr>
            <p:cNvPr id="43" name="Text Box 7" descr="Layout of a coffee shop with outdoor seating and accessible parking. Around the coffee shop building is a drive through route.">
              <a:extLst>
                <a:ext uri="{FF2B5EF4-FFF2-40B4-BE49-F238E27FC236}">
                  <a16:creationId xmlns:a16="http://schemas.microsoft.com/office/drawing/2014/main" id="{99777E80-4D48-6D53-B759-A4208B05D3E6}"/>
                </a:ext>
              </a:extLst>
            </p:cNvPr>
            <p:cNvSpPr txBox="1"/>
            <p:nvPr/>
          </p:nvSpPr>
          <p:spPr>
            <a:xfrm>
              <a:off x="3010803" y="1922386"/>
              <a:ext cx="2319418" cy="6327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400" kern="100" dirty="0">
                  <a:ea typeface="Aptos" panose="020B0004020202020204" pitchFamily="34" charset="0"/>
                  <a:cs typeface="Times New Roman" panose="02020603050405020304" pitchFamily="18" charset="0"/>
                </a:rPr>
                <a:t>Accessible</a:t>
              </a:r>
              <a:r>
                <a:rPr lang="en-GB" sz="2400" kern="100" dirty="0">
                  <a:effectLst/>
                  <a:ea typeface="Aptos" panose="020B0004020202020204" pitchFamily="34" charset="0"/>
                  <a:cs typeface="Times New Roman" panose="02020603050405020304" pitchFamily="18" charset="0"/>
                </a:rPr>
                <a:t> parking</a:t>
              </a:r>
              <a:endParaRPr lang="en-GB" kern="100" dirty="0">
                <a:effectLst/>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279737345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4D6CA-0008-1CF0-1868-29F9B6BC41B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D252EA-B7DE-C9B9-DCB8-4A01A15D6C96}"/>
              </a:ext>
            </a:extLst>
          </p:cNvPr>
          <p:cNvSpPr>
            <a:spLocks noGrp="1"/>
          </p:cNvSpPr>
          <p:nvPr>
            <p:ph type="sldNum" sz="quarter" idx="11"/>
          </p:nvPr>
        </p:nvSpPr>
        <p:spPr/>
        <p:txBody>
          <a:bodyPr/>
          <a:lstStyle/>
          <a:p>
            <a:fld id="{DA2C159E-F13C-4A85-9A41-E7669D3E0D70}" type="slidenum">
              <a:rPr lang="en-GB" smtClean="0"/>
              <a:pPr/>
              <a:t>172</a:t>
            </a:fld>
            <a:endParaRPr lang="en-GB" dirty="0"/>
          </a:p>
        </p:txBody>
      </p:sp>
      <p:sp>
        <p:nvSpPr>
          <p:cNvPr id="3" name="Title 2">
            <a:extLst>
              <a:ext uri="{FF2B5EF4-FFF2-40B4-BE49-F238E27FC236}">
                <a16:creationId xmlns:a16="http://schemas.microsoft.com/office/drawing/2014/main" id="{7C31FDDE-2052-1671-37A4-D260DAECDD39}"/>
              </a:ext>
            </a:extLst>
          </p:cNvPr>
          <p:cNvSpPr>
            <a:spLocks noGrp="1"/>
          </p:cNvSpPr>
          <p:nvPr>
            <p:ph type="title"/>
          </p:nvPr>
        </p:nvSpPr>
        <p:spPr/>
        <p:txBody>
          <a:bodyPr/>
          <a:lstStyle/>
          <a:p>
            <a:r>
              <a:rPr lang="en-GB" dirty="0"/>
              <a:t>Potential customer survey</a:t>
            </a:r>
          </a:p>
        </p:txBody>
      </p:sp>
      <p:sp>
        <p:nvSpPr>
          <p:cNvPr id="5" name="Footer Placeholder 4">
            <a:extLst>
              <a:ext uri="{FF2B5EF4-FFF2-40B4-BE49-F238E27FC236}">
                <a16:creationId xmlns:a16="http://schemas.microsoft.com/office/drawing/2014/main" id="{3AF8EF07-E0C4-6976-7472-C3060207D8EA}"/>
              </a:ext>
            </a:extLst>
          </p:cNvPr>
          <p:cNvSpPr>
            <a:spLocks noGrp="1"/>
          </p:cNvSpPr>
          <p:nvPr>
            <p:ph type="ftr" sz="quarter" idx="10"/>
          </p:nvPr>
        </p:nvSpPr>
        <p:spPr/>
        <p:txBody>
          <a:bodyPr/>
          <a:lstStyle/>
          <a:p>
            <a:r>
              <a:rPr lang="en-GB" dirty="0"/>
              <a:t>Education &amp; Training Foundation</a:t>
            </a:r>
          </a:p>
        </p:txBody>
      </p:sp>
      <p:graphicFrame>
        <p:nvGraphicFramePr>
          <p:cNvPr id="6" name="Table 5" descr="A table detailing questions asked to potential customers at the retail park and in the town centre. Questions included: How many times have you used the retail park this year? How often would you visit a retail par with a coffee shop? What is the average time spent at the retail park? a trend of higher valiues shown at the retail park is observed.&#10;&#10;&#10;">
            <a:extLst>
              <a:ext uri="{FF2B5EF4-FFF2-40B4-BE49-F238E27FC236}">
                <a16:creationId xmlns:a16="http://schemas.microsoft.com/office/drawing/2014/main" id="{8279DE14-CECB-0410-49E8-AC3374F77FF3}"/>
              </a:ext>
            </a:extLst>
          </p:cNvPr>
          <p:cNvGraphicFramePr>
            <a:graphicFrameLocks noGrp="1"/>
          </p:cNvGraphicFramePr>
          <p:nvPr>
            <p:extLst>
              <p:ext uri="{D42A27DB-BD31-4B8C-83A1-F6EECF244321}">
                <p14:modId xmlns:p14="http://schemas.microsoft.com/office/powerpoint/2010/main" val="1846466047"/>
              </p:ext>
            </p:extLst>
          </p:nvPr>
        </p:nvGraphicFramePr>
        <p:xfrm>
          <a:off x="232950" y="925830"/>
          <a:ext cx="8196349" cy="3291840"/>
        </p:xfrm>
        <a:graphic>
          <a:graphicData uri="http://schemas.openxmlformats.org/drawingml/2006/table">
            <a:tbl>
              <a:tblPr firstRow="1" bandRow="1">
                <a:tableStyleId>{93296810-A885-4BE3-A3E7-6D5BEEA58F35}</a:tableStyleId>
              </a:tblPr>
              <a:tblGrid>
                <a:gridCol w="4397771">
                  <a:extLst>
                    <a:ext uri="{9D8B030D-6E8A-4147-A177-3AD203B41FA5}">
                      <a16:colId xmlns:a16="http://schemas.microsoft.com/office/drawing/2014/main" val="1119421424"/>
                    </a:ext>
                  </a:extLst>
                </a:gridCol>
                <a:gridCol w="1978493">
                  <a:extLst>
                    <a:ext uri="{9D8B030D-6E8A-4147-A177-3AD203B41FA5}">
                      <a16:colId xmlns:a16="http://schemas.microsoft.com/office/drawing/2014/main" val="1181626738"/>
                    </a:ext>
                  </a:extLst>
                </a:gridCol>
                <a:gridCol w="1820085">
                  <a:extLst>
                    <a:ext uri="{9D8B030D-6E8A-4147-A177-3AD203B41FA5}">
                      <a16:colId xmlns:a16="http://schemas.microsoft.com/office/drawing/2014/main" val="3851794178"/>
                    </a:ext>
                  </a:extLst>
                </a:gridCol>
              </a:tblGrid>
              <a:tr h="541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rPr>
                        <a:t>Questions asked to potential customers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a:solidFill>
                            <a:schemeClr val="tx1"/>
                          </a:solidFill>
                        </a:rPr>
                        <a:t>Retail park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a:solidFill>
                            <a:schemeClr val="tx1"/>
                          </a:solidFill>
                        </a:rPr>
                        <a:t>Town centre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350519"/>
                  </a:ext>
                </a:extLst>
              </a:tr>
              <a:tr h="742402">
                <a:tc>
                  <a:txBody>
                    <a:bodyPr/>
                    <a:lstStyle/>
                    <a:p>
                      <a:r>
                        <a:rPr lang="en-GB" sz="2400" dirty="0"/>
                        <a:t>How many times have you used the retail park this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200000"/>
                        </a:lnSpc>
                      </a:pPr>
                      <a:r>
                        <a:rPr lang="en-GB" sz="2400" dirty="0">
                          <a:solidFill>
                            <a:schemeClr val="tx1"/>
                          </a:solidFill>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200000"/>
                        </a:lnSpc>
                      </a:pPr>
                      <a:r>
                        <a:rPr lang="en-GB" sz="240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8711665"/>
                  </a:ext>
                </a:extLst>
              </a:tr>
              <a:tr h="742402">
                <a:tc>
                  <a:txBody>
                    <a:bodyPr/>
                    <a:lstStyle/>
                    <a:p>
                      <a:r>
                        <a:rPr lang="en-GB" sz="2400" dirty="0"/>
                        <a:t>How often would you visit a retail park with a coffee shop?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200000"/>
                        </a:lnSpc>
                      </a:pPr>
                      <a:r>
                        <a:rPr lang="en-GB" sz="2400" dirty="0">
                          <a:solidFill>
                            <a:schemeClr val="tx1"/>
                          </a:solidFill>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200000"/>
                        </a:lnSpc>
                      </a:pPr>
                      <a:r>
                        <a:rPr lang="en-GB" sz="24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6890846"/>
                  </a:ext>
                </a:extLst>
              </a:tr>
              <a:tr h="724187">
                <a:tc>
                  <a:txBody>
                    <a:bodyPr/>
                    <a:lstStyle/>
                    <a:p>
                      <a:r>
                        <a:rPr lang="en-GB" sz="2400" dirty="0"/>
                        <a:t>What is the average time spent at the retail park?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200000"/>
                        </a:lnSpc>
                      </a:pPr>
                      <a:r>
                        <a:rPr lang="en-GB" sz="2400" dirty="0">
                          <a:solidFill>
                            <a:schemeClr val="tx1"/>
                          </a:solidFill>
                        </a:rPr>
                        <a:t>1.7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GB" sz="2400" dirty="0">
                          <a:solidFill>
                            <a:schemeClr val="tx1"/>
                          </a:solidFill>
                        </a:rPr>
                        <a:t>1.1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508315"/>
                  </a:ext>
                </a:extLst>
              </a:tr>
            </a:tbl>
          </a:graphicData>
        </a:graphic>
      </p:graphicFrame>
    </p:spTree>
    <p:extLst>
      <p:ext uri="{BB962C8B-B14F-4D97-AF65-F5344CB8AC3E}">
        <p14:creationId xmlns:p14="http://schemas.microsoft.com/office/powerpoint/2010/main" val="343218690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Financial:</a:t>
            </a:r>
            <a:r>
              <a:rPr lang="en-GB" dirty="0"/>
              <a:t> building costs</a:t>
            </a:r>
            <a:endParaRPr lang="en-GB" sz="3600" dirty="0"/>
          </a:p>
        </p:txBody>
      </p:sp>
      <p:sp>
        <p:nvSpPr>
          <p:cNvPr id="5" name="Text Placeholder 4"/>
          <p:cNvSpPr>
            <a:spLocks noGrp="1"/>
          </p:cNvSpPr>
          <p:nvPr>
            <p:ph type="body" sz="quarter" idx="12"/>
          </p:nvPr>
        </p:nvSpPr>
        <p:spPr>
          <a:xfrm>
            <a:off x="232951" y="949324"/>
            <a:ext cx="3186921" cy="3359151"/>
          </a:xfrm>
        </p:spPr>
        <p:txBody>
          <a:bodyPr/>
          <a:lstStyle/>
          <a:p>
            <a:pPr>
              <a:lnSpc>
                <a:spcPct val="100000"/>
              </a:lnSpc>
            </a:pPr>
            <a:r>
              <a:rPr lang="en-GB" sz="2400" dirty="0"/>
              <a:t>Financial overview for the building of the coffee shop</a:t>
            </a:r>
            <a:br>
              <a:rPr lang="en-GB" sz="2400" dirty="0"/>
            </a:br>
            <a:r>
              <a:rPr lang="en-GB" sz="2400" dirty="0">
                <a:solidFill>
                  <a:srgbClr val="E51C41"/>
                </a:solidFill>
              </a:rPr>
              <a:t> </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dirty="0">
                <a:ln>
                  <a:noFill/>
                </a:ln>
                <a:solidFill>
                  <a:srgbClr val="000000"/>
                </a:solidFill>
                <a:effectLst/>
                <a:uLnTx/>
                <a:uFillTx/>
                <a:latin typeface="Arial"/>
                <a:ea typeface="+mn-ea"/>
                <a:cs typeface="+mn-cs"/>
              </a:rPr>
              <a:t>Education &amp; Training Foundation</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en-GB" sz="700" b="1"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6" name="Table 5" descr="A table detailing the building costs for a new coffee shop including; building, £300,000, furniture, £40,000, kitchen, £45,000, accessible parking £50,000 and combined heat and power unit, £60,000 with a total cost of £495,000">
            <a:extLst>
              <a:ext uri="{FF2B5EF4-FFF2-40B4-BE49-F238E27FC236}">
                <a16:creationId xmlns:a16="http://schemas.microsoft.com/office/drawing/2014/main" id="{036D3008-BA17-9EEF-29C3-56E0C2CDCA35}"/>
              </a:ext>
            </a:extLst>
          </p:cNvPr>
          <p:cNvGraphicFramePr>
            <a:graphicFrameLocks noGrp="1"/>
          </p:cNvGraphicFramePr>
          <p:nvPr>
            <p:extLst>
              <p:ext uri="{D42A27DB-BD31-4B8C-83A1-F6EECF244321}">
                <p14:modId xmlns:p14="http://schemas.microsoft.com/office/powerpoint/2010/main" val="2634900356"/>
              </p:ext>
            </p:extLst>
          </p:nvPr>
        </p:nvGraphicFramePr>
        <p:xfrm>
          <a:off x="3300153" y="1092530"/>
          <a:ext cx="4897013" cy="3629930"/>
        </p:xfrm>
        <a:graphic>
          <a:graphicData uri="http://schemas.openxmlformats.org/drawingml/2006/table">
            <a:tbl>
              <a:tblPr firstRow="1" bandRow="1">
                <a:tableStyleId>{5C22544A-7EE6-4342-B048-85BDC9FD1C3A}</a:tableStyleId>
              </a:tblPr>
              <a:tblGrid>
                <a:gridCol w="2948247">
                  <a:extLst>
                    <a:ext uri="{9D8B030D-6E8A-4147-A177-3AD203B41FA5}">
                      <a16:colId xmlns:a16="http://schemas.microsoft.com/office/drawing/2014/main" val="3855201194"/>
                    </a:ext>
                  </a:extLst>
                </a:gridCol>
                <a:gridCol w="1948766">
                  <a:extLst>
                    <a:ext uri="{9D8B030D-6E8A-4147-A177-3AD203B41FA5}">
                      <a16:colId xmlns:a16="http://schemas.microsoft.com/office/drawing/2014/main" val="1052234283"/>
                    </a:ext>
                  </a:extLst>
                </a:gridCol>
              </a:tblGrid>
              <a:tr h="561394">
                <a:tc>
                  <a:txBody>
                    <a:bodyPr/>
                    <a:lstStyle/>
                    <a:p>
                      <a:r>
                        <a:rPr lang="en-GB" sz="2400" b="0" dirty="0">
                          <a:solidFill>
                            <a:schemeClr val="tx1"/>
                          </a:solidFill>
                        </a:rPr>
                        <a:t>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rPr>
                        <a:t>£300,000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281462"/>
                  </a:ext>
                </a:extLst>
              </a:tr>
              <a:tr h="561394">
                <a:tc>
                  <a:txBody>
                    <a:bodyPr/>
                    <a:lstStyle/>
                    <a:p>
                      <a:r>
                        <a:rPr lang="en-GB" sz="2400" b="0" dirty="0">
                          <a:solidFill>
                            <a:schemeClr val="tx1"/>
                          </a:solidFill>
                        </a:rPr>
                        <a:t>Furniture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rPr>
                        <a:t>£40,000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687433"/>
                  </a:ext>
                </a:extLst>
              </a:tr>
              <a:tr h="561394">
                <a:tc>
                  <a:txBody>
                    <a:bodyPr/>
                    <a:lstStyle/>
                    <a:p>
                      <a:r>
                        <a:rPr lang="en-GB" sz="2400" b="0" dirty="0">
                          <a:solidFill>
                            <a:schemeClr val="tx1"/>
                          </a:solidFill>
                        </a:rPr>
                        <a:t>Kitchen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rPr>
                        <a:t>£45,000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2012735"/>
                  </a:ext>
                </a:extLst>
              </a:tr>
              <a:tr h="561394">
                <a:tc>
                  <a:txBody>
                    <a:bodyPr/>
                    <a:lstStyle/>
                    <a:p>
                      <a:r>
                        <a:rPr lang="en-GB" sz="2400" b="0" dirty="0">
                          <a:solidFill>
                            <a:schemeClr val="tx1"/>
                          </a:solidFill>
                        </a:rPr>
                        <a:t>Accessible parking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838270"/>
                  </a:ext>
                </a:extLst>
              </a:tr>
              <a:tr h="791462">
                <a:tc>
                  <a:txBody>
                    <a:bodyPr/>
                    <a:lstStyle/>
                    <a:p>
                      <a:r>
                        <a:rPr lang="en-GB" sz="2400" b="0" dirty="0">
                          <a:solidFill>
                            <a:schemeClr val="tx1"/>
                          </a:solidFill>
                        </a:rPr>
                        <a:t>Combined heat and power unit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rPr>
                        <a:t>£60,000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6210251"/>
                  </a:ext>
                </a:extLst>
              </a:tr>
              <a:tr h="561394">
                <a:tc>
                  <a:txBody>
                    <a:bodyPr/>
                    <a:lstStyle/>
                    <a:p>
                      <a:r>
                        <a:rPr lang="en-GB" sz="2400" b="0" dirty="0">
                          <a:solidFill>
                            <a:schemeClr val="tx1"/>
                          </a:solidFill>
                        </a:rPr>
                        <a:t>Total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rPr>
                        <a:t>£495,000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659399"/>
                  </a:ext>
                </a:extLst>
              </a:tr>
            </a:tbl>
          </a:graphicData>
        </a:graphic>
      </p:graphicFrame>
    </p:spTree>
    <p:extLst>
      <p:ext uri="{BB962C8B-B14F-4D97-AF65-F5344CB8AC3E}">
        <p14:creationId xmlns:p14="http://schemas.microsoft.com/office/powerpoint/2010/main" val="169600781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A933B-A29E-CFFE-3F97-4C1C2F3DF13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9E53F02-34BE-4311-B6C1-3CDB253A927D}"/>
              </a:ext>
            </a:extLst>
          </p:cNvPr>
          <p:cNvSpPr>
            <a:spLocks noGrp="1"/>
          </p:cNvSpPr>
          <p:nvPr>
            <p:ph type="title"/>
          </p:nvPr>
        </p:nvSpPr>
        <p:spPr/>
        <p:txBody>
          <a:bodyPr>
            <a:normAutofit/>
          </a:bodyPr>
          <a:lstStyle/>
          <a:p>
            <a:pPr>
              <a:lnSpc>
                <a:spcPct val="100000"/>
              </a:lnSpc>
            </a:pPr>
            <a:r>
              <a:rPr lang="en-GB" sz="3600" dirty="0"/>
              <a:t>Financial: estimated sales</a:t>
            </a:r>
          </a:p>
        </p:txBody>
      </p:sp>
      <p:sp>
        <p:nvSpPr>
          <p:cNvPr id="5" name="Text Placeholder 4">
            <a:extLst>
              <a:ext uri="{FF2B5EF4-FFF2-40B4-BE49-F238E27FC236}">
                <a16:creationId xmlns:a16="http://schemas.microsoft.com/office/drawing/2014/main" id="{67B31F43-0E47-B4E4-14D6-888A864E2F91}"/>
              </a:ext>
            </a:extLst>
          </p:cNvPr>
          <p:cNvSpPr>
            <a:spLocks noGrp="1"/>
          </p:cNvSpPr>
          <p:nvPr>
            <p:ph type="body" sz="quarter" idx="12"/>
          </p:nvPr>
        </p:nvSpPr>
        <p:spPr>
          <a:xfrm>
            <a:off x="232951" y="949324"/>
            <a:ext cx="3186921" cy="3359151"/>
          </a:xfrm>
        </p:spPr>
        <p:txBody>
          <a:bodyPr/>
          <a:lstStyle/>
          <a:p>
            <a:pPr>
              <a:lnSpc>
                <a:spcPct val="100000"/>
              </a:lnSpc>
            </a:pPr>
            <a:r>
              <a:rPr lang="en-GB" sz="2400" dirty="0"/>
              <a:t>Financial overview for the sale values per month.</a:t>
            </a:r>
            <a:br>
              <a:rPr lang="en-GB" sz="2400" dirty="0"/>
            </a:br>
            <a:r>
              <a:rPr lang="en-GB" sz="2400" dirty="0">
                <a:solidFill>
                  <a:srgbClr val="E51C41"/>
                </a:solidFill>
              </a:rPr>
              <a:t> </a:t>
            </a:r>
            <a:br>
              <a:rPr lang="en-GB" dirty="0">
                <a:solidFill>
                  <a:schemeClr val="accent1"/>
                </a:solidFill>
              </a:rPr>
            </a:br>
            <a:endParaRPr lang="en-GB" dirty="0"/>
          </a:p>
        </p:txBody>
      </p:sp>
      <p:sp>
        <p:nvSpPr>
          <p:cNvPr id="3" name="Footer Placeholder 2">
            <a:extLst>
              <a:ext uri="{FF2B5EF4-FFF2-40B4-BE49-F238E27FC236}">
                <a16:creationId xmlns:a16="http://schemas.microsoft.com/office/drawing/2014/main" id="{B7578E40-889B-C435-A1CE-4A2F1791F8A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dirty="0">
                <a:ln>
                  <a:noFill/>
                </a:ln>
                <a:solidFill>
                  <a:srgbClr val="000000"/>
                </a:solidFill>
                <a:effectLst/>
                <a:uLnTx/>
                <a:uFillTx/>
                <a:latin typeface="Arial"/>
                <a:ea typeface="+mn-ea"/>
                <a:cs typeface="+mn-cs"/>
              </a:rPr>
              <a:t>Education &amp; Training Foundation</a:t>
            </a:r>
          </a:p>
        </p:txBody>
      </p:sp>
      <p:sp>
        <p:nvSpPr>
          <p:cNvPr id="4" name="Slide Number Placeholder 3">
            <a:extLst>
              <a:ext uri="{FF2B5EF4-FFF2-40B4-BE49-F238E27FC236}">
                <a16:creationId xmlns:a16="http://schemas.microsoft.com/office/drawing/2014/main" id="{EB6E2D59-EC59-A64A-AB14-53400C3DFAB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en-GB" sz="700" b="1"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6" name="Table 5" descr="The estimated sales per month of a coffee shop, the sales include coffee/tea at £14,000, Hot food counter at £4,000, reuseable cups at £2000 and a total cost of £31,000 per mont.">
            <a:extLst>
              <a:ext uri="{FF2B5EF4-FFF2-40B4-BE49-F238E27FC236}">
                <a16:creationId xmlns:a16="http://schemas.microsoft.com/office/drawing/2014/main" id="{4A91F8AD-D914-98A3-3265-A0668929E59F}"/>
              </a:ext>
            </a:extLst>
          </p:cNvPr>
          <p:cNvGraphicFramePr>
            <a:graphicFrameLocks noGrp="1"/>
          </p:cNvGraphicFramePr>
          <p:nvPr>
            <p:extLst>
              <p:ext uri="{D42A27DB-BD31-4B8C-83A1-F6EECF244321}">
                <p14:modId xmlns:p14="http://schemas.microsoft.com/office/powerpoint/2010/main" val="2135239481"/>
              </p:ext>
            </p:extLst>
          </p:nvPr>
        </p:nvGraphicFramePr>
        <p:xfrm>
          <a:off x="3596128" y="1085229"/>
          <a:ext cx="4676455" cy="3087342"/>
        </p:xfrm>
        <a:graphic>
          <a:graphicData uri="http://schemas.openxmlformats.org/drawingml/2006/table">
            <a:tbl>
              <a:tblPr firstRow="1" bandRow="1">
                <a:tableStyleId>{5C22544A-7EE6-4342-B048-85BDC9FD1C3A}</a:tableStyleId>
              </a:tblPr>
              <a:tblGrid>
                <a:gridCol w="2423957">
                  <a:extLst>
                    <a:ext uri="{9D8B030D-6E8A-4147-A177-3AD203B41FA5}">
                      <a16:colId xmlns:a16="http://schemas.microsoft.com/office/drawing/2014/main" val="3855201194"/>
                    </a:ext>
                  </a:extLst>
                </a:gridCol>
                <a:gridCol w="2252498">
                  <a:extLst>
                    <a:ext uri="{9D8B030D-6E8A-4147-A177-3AD203B41FA5}">
                      <a16:colId xmlns:a16="http://schemas.microsoft.com/office/drawing/2014/main" val="1052234283"/>
                    </a:ext>
                  </a:extLst>
                </a:gridCol>
              </a:tblGrid>
              <a:tr h="0">
                <a:tc>
                  <a:txBody>
                    <a:bodyPr/>
                    <a:lstStyle/>
                    <a:p>
                      <a:r>
                        <a:rPr lang="en-GB" sz="2400" b="0" dirty="0">
                          <a:solidFill>
                            <a:schemeClr val="tx1"/>
                          </a:solidFill>
                        </a:rPr>
                        <a:t>Coffee/tea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rPr>
                        <a:t>£14,000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281462"/>
                  </a:ext>
                </a:extLst>
              </a:tr>
              <a:tr h="602394">
                <a:tc>
                  <a:txBody>
                    <a:bodyPr/>
                    <a:lstStyle/>
                    <a:p>
                      <a:r>
                        <a:rPr lang="en-GB" sz="2400" b="0" dirty="0">
                          <a:solidFill>
                            <a:schemeClr val="tx1"/>
                          </a:solidFill>
                        </a:rPr>
                        <a:t>Sweet treats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687433"/>
                  </a:ext>
                </a:extLst>
              </a:tr>
              <a:tr h="602394">
                <a:tc>
                  <a:txBody>
                    <a:bodyPr/>
                    <a:lstStyle/>
                    <a:p>
                      <a:r>
                        <a:rPr lang="en-GB" sz="2400" b="0" dirty="0">
                          <a:solidFill>
                            <a:schemeClr val="tx1"/>
                          </a:solidFill>
                        </a:rPr>
                        <a:t>Hot food counter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rPr>
                        <a:t>£11,000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2012735"/>
                  </a:ext>
                </a:extLst>
              </a:tr>
              <a:tr h="602394">
                <a:tc>
                  <a:txBody>
                    <a:bodyPr/>
                    <a:lstStyle/>
                    <a:p>
                      <a:r>
                        <a:rPr lang="en-GB" sz="2400" b="0" dirty="0">
                          <a:solidFill>
                            <a:schemeClr val="tx1"/>
                          </a:solidFill>
                        </a:rPr>
                        <a:t>Reuseable cups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838270"/>
                  </a:ext>
                </a:extLst>
              </a:tr>
              <a:tr h="602394">
                <a:tc>
                  <a:txBody>
                    <a:bodyPr/>
                    <a:lstStyle/>
                    <a:p>
                      <a:pPr algn="l"/>
                      <a:r>
                        <a:rPr lang="en-GB" sz="2400" b="0" dirty="0">
                          <a:solidFill>
                            <a:schemeClr val="tx1"/>
                          </a:solidFill>
                        </a:rPr>
                        <a:t>Total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rPr>
                        <a:t>£31,000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659399"/>
                  </a:ext>
                </a:extLst>
              </a:tr>
            </a:tbl>
          </a:graphicData>
        </a:graphic>
      </p:graphicFrame>
    </p:spTree>
    <p:extLst>
      <p:ext uri="{BB962C8B-B14F-4D97-AF65-F5344CB8AC3E}">
        <p14:creationId xmlns:p14="http://schemas.microsoft.com/office/powerpoint/2010/main" val="81684270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328F3-6B53-A6E0-F656-B3ED0203CB5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149A075-A196-2F97-00D5-3373D897EEDF}"/>
              </a:ext>
            </a:extLst>
          </p:cNvPr>
          <p:cNvSpPr>
            <a:spLocks noGrp="1"/>
          </p:cNvSpPr>
          <p:nvPr>
            <p:ph type="title"/>
          </p:nvPr>
        </p:nvSpPr>
        <p:spPr/>
        <p:txBody>
          <a:bodyPr>
            <a:normAutofit/>
          </a:bodyPr>
          <a:lstStyle/>
          <a:p>
            <a:pPr>
              <a:lnSpc>
                <a:spcPct val="100000"/>
              </a:lnSpc>
            </a:pPr>
            <a:r>
              <a:rPr lang="en-GB" sz="3600" dirty="0"/>
              <a:t>Financial: estimated costs </a:t>
            </a:r>
          </a:p>
        </p:txBody>
      </p:sp>
      <p:sp>
        <p:nvSpPr>
          <p:cNvPr id="5" name="Text Placeholder 4">
            <a:extLst>
              <a:ext uri="{FF2B5EF4-FFF2-40B4-BE49-F238E27FC236}">
                <a16:creationId xmlns:a16="http://schemas.microsoft.com/office/drawing/2014/main" id="{9BFE0035-CF32-16F6-DFDC-B5B36F001F58}"/>
              </a:ext>
            </a:extLst>
          </p:cNvPr>
          <p:cNvSpPr>
            <a:spLocks noGrp="1"/>
          </p:cNvSpPr>
          <p:nvPr>
            <p:ph type="body" sz="quarter" idx="12"/>
          </p:nvPr>
        </p:nvSpPr>
        <p:spPr>
          <a:xfrm>
            <a:off x="232951" y="949324"/>
            <a:ext cx="3186921" cy="3359151"/>
          </a:xfrm>
        </p:spPr>
        <p:txBody>
          <a:bodyPr vert="horz" lIns="0" tIns="0" rIns="0" bIns="0" rtlCol="0" anchor="t">
            <a:noAutofit/>
          </a:bodyPr>
          <a:lstStyle/>
          <a:p>
            <a:r>
              <a:rPr lang="en-GB" sz="2400" dirty="0"/>
              <a:t>Financial overview for the building of the coffee shop, these are estimated costs and sales per month.</a:t>
            </a:r>
            <a:br>
              <a:rPr lang="en-GB" sz="2400" dirty="0"/>
            </a:br>
            <a:r>
              <a:rPr lang="en-GB" sz="2400" dirty="0">
                <a:solidFill>
                  <a:srgbClr val="E51C41"/>
                </a:solidFill>
              </a:rPr>
              <a:t> </a:t>
            </a:r>
            <a:br>
              <a:rPr lang="en-GB" dirty="0">
                <a:solidFill>
                  <a:schemeClr val="accent1"/>
                </a:solidFill>
              </a:rPr>
            </a:br>
            <a:endParaRPr lang="en-GB">
              <a:solidFill>
                <a:srgbClr val="E51C41"/>
              </a:solidFill>
              <a:cs typeface="Arial"/>
            </a:endParaRPr>
          </a:p>
        </p:txBody>
      </p:sp>
      <p:sp>
        <p:nvSpPr>
          <p:cNvPr id="3" name="Footer Placeholder 2">
            <a:extLst>
              <a:ext uri="{FF2B5EF4-FFF2-40B4-BE49-F238E27FC236}">
                <a16:creationId xmlns:a16="http://schemas.microsoft.com/office/drawing/2014/main" id="{8AE93BE5-8159-AB82-98CC-697E10E6829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dirty="0">
                <a:ln>
                  <a:noFill/>
                </a:ln>
                <a:solidFill>
                  <a:srgbClr val="000000"/>
                </a:solidFill>
                <a:effectLst/>
                <a:uLnTx/>
                <a:uFillTx/>
                <a:latin typeface="Arial"/>
                <a:ea typeface="+mn-ea"/>
                <a:cs typeface="+mn-cs"/>
              </a:rPr>
              <a:t>Education &amp; Training Foundation</a:t>
            </a:r>
          </a:p>
        </p:txBody>
      </p:sp>
      <p:sp>
        <p:nvSpPr>
          <p:cNvPr id="4" name="Slide Number Placeholder 3">
            <a:extLst>
              <a:ext uri="{FF2B5EF4-FFF2-40B4-BE49-F238E27FC236}">
                <a16:creationId xmlns:a16="http://schemas.microsoft.com/office/drawing/2014/main" id="{71439C7F-7DEA-A77A-6A22-64B0E24BB8E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en-GB" sz="700" b="1"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6" name="Table 5" descr="A table containing values of the staffing at £6000, drinks consumables at £1000, food consumables at £1000 and electricity and gas at £3000 per month. The total monthly fee is £12,000">
            <a:extLst>
              <a:ext uri="{FF2B5EF4-FFF2-40B4-BE49-F238E27FC236}">
                <a16:creationId xmlns:a16="http://schemas.microsoft.com/office/drawing/2014/main" id="{E02A0B0F-A478-C68A-59F0-82F05E7A1A43}"/>
              </a:ext>
            </a:extLst>
          </p:cNvPr>
          <p:cNvGraphicFramePr>
            <a:graphicFrameLocks noGrp="1"/>
          </p:cNvGraphicFramePr>
          <p:nvPr>
            <p:extLst>
              <p:ext uri="{D42A27DB-BD31-4B8C-83A1-F6EECF244321}">
                <p14:modId xmlns:p14="http://schemas.microsoft.com/office/powerpoint/2010/main" val="1586060420"/>
              </p:ext>
            </p:extLst>
          </p:nvPr>
        </p:nvGraphicFramePr>
        <p:xfrm>
          <a:off x="3823855" y="1007512"/>
          <a:ext cx="4846658" cy="3673668"/>
        </p:xfrm>
        <a:graphic>
          <a:graphicData uri="http://schemas.openxmlformats.org/drawingml/2006/table">
            <a:tbl>
              <a:tblPr firstRow="1" bandRow="1">
                <a:tableStyleId>{5C22544A-7EE6-4342-B048-85BDC9FD1C3A}</a:tableStyleId>
              </a:tblPr>
              <a:tblGrid>
                <a:gridCol w="2512179">
                  <a:extLst>
                    <a:ext uri="{9D8B030D-6E8A-4147-A177-3AD203B41FA5}">
                      <a16:colId xmlns:a16="http://schemas.microsoft.com/office/drawing/2014/main" val="3855201194"/>
                    </a:ext>
                  </a:extLst>
                </a:gridCol>
                <a:gridCol w="2334479">
                  <a:extLst>
                    <a:ext uri="{9D8B030D-6E8A-4147-A177-3AD203B41FA5}">
                      <a16:colId xmlns:a16="http://schemas.microsoft.com/office/drawing/2014/main" val="1052234283"/>
                    </a:ext>
                  </a:extLst>
                </a:gridCol>
              </a:tblGrid>
              <a:tr h="602394">
                <a:tc>
                  <a:txBody>
                    <a:bodyPr/>
                    <a:lstStyle/>
                    <a:p>
                      <a:r>
                        <a:rPr lang="en-GB" sz="2400" b="0" dirty="0">
                          <a:solidFill>
                            <a:schemeClr val="tx1"/>
                          </a:solidFill>
                        </a:rPr>
                        <a:t>Staffing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281462"/>
                  </a:ext>
                </a:extLst>
              </a:tr>
              <a:tr h="602394">
                <a:tc>
                  <a:txBody>
                    <a:bodyPr/>
                    <a:lstStyle/>
                    <a:p>
                      <a:r>
                        <a:rPr lang="en-GB" sz="2400" b="0" dirty="0">
                          <a:solidFill>
                            <a:schemeClr val="tx1"/>
                          </a:solidFill>
                        </a:rPr>
                        <a:t>Drinks consumables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687433"/>
                  </a:ext>
                </a:extLst>
              </a:tr>
              <a:tr h="602394">
                <a:tc>
                  <a:txBody>
                    <a:bodyPr/>
                    <a:lstStyle/>
                    <a:p>
                      <a:r>
                        <a:rPr lang="en-GB" sz="2400" b="0" dirty="0">
                          <a:solidFill>
                            <a:schemeClr val="tx1"/>
                          </a:solidFill>
                        </a:rPr>
                        <a:t>Food consumables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2012735"/>
                  </a:ext>
                </a:extLst>
              </a:tr>
              <a:tr h="602394">
                <a:tc>
                  <a:txBody>
                    <a:bodyPr/>
                    <a:lstStyle/>
                    <a:p>
                      <a:r>
                        <a:rPr lang="en-GB" sz="2400" b="0" dirty="0">
                          <a:solidFill>
                            <a:schemeClr val="tx1"/>
                          </a:solidFill>
                        </a:rPr>
                        <a:t>Electricity and gas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838270"/>
                  </a:ext>
                </a:extLst>
              </a:tr>
              <a:tr h="602394">
                <a:tc>
                  <a:txBody>
                    <a:bodyPr/>
                    <a:lstStyle/>
                    <a:p>
                      <a:r>
                        <a:rPr lang="en-GB" sz="2400" b="0" dirty="0">
                          <a:solidFill>
                            <a:schemeClr val="tx1"/>
                          </a:solidFill>
                        </a:rPr>
                        <a:t>Total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£11,000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659399"/>
                  </a:ext>
                </a:extLst>
              </a:tr>
            </a:tbl>
          </a:graphicData>
        </a:graphic>
      </p:graphicFrame>
    </p:spTree>
    <p:extLst>
      <p:ext uri="{BB962C8B-B14F-4D97-AF65-F5344CB8AC3E}">
        <p14:creationId xmlns:p14="http://schemas.microsoft.com/office/powerpoint/2010/main" val="160762452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176</a:t>
            </a:fld>
            <a:endParaRPr lang="en-GB" dirty="0"/>
          </a:p>
        </p:txBody>
      </p:sp>
      <p:sp>
        <p:nvSpPr>
          <p:cNvPr id="9" name="TextBox 8">
            <a:extLst>
              <a:ext uri="{FF2B5EF4-FFF2-40B4-BE49-F238E27FC236}">
                <a16:creationId xmlns:a16="http://schemas.microsoft.com/office/drawing/2014/main" id="{93ED7E31-0A20-431C-92C7-87EA77ED0CA9}"/>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dirty="0"/>
              <a:t>PRODUCED BY</a:t>
            </a:r>
          </a:p>
        </p:txBody>
      </p:sp>
      <p:pic>
        <p:nvPicPr>
          <p:cNvPr id="14" name="Picture 13" descr="Department for Education logo">
            <a:extLst>
              <a:ext uri="{FF2B5EF4-FFF2-40B4-BE49-F238E27FC236}">
                <a16:creationId xmlns:a16="http://schemas.microsoft.com/office/drawing/2014/main" id="{0D793A73-0B68-41C6-96A3-4A06CB6B86A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5" name="TextBox 14">
            <a:extLst>
              <a:ext uri="{FF2B5EF4-FFF2-40B4-BE49-F238E27FC236}">
                <a16:creationId xmlns:a16="http://schemas.microsoft.com/office/drawing/2014/main" id="{5E3E1E1C-19A4-4F4A-B678-E274A9DA15DB}"/>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dirty="0"/>
              <a:t>FUNDED BY</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dirty="0"/>
              <a:t>This programme is funded by the Department for Education</a:t>
            </a:r>
          </a:p>
        </p:txBody>
      </p:sp>
      <p:sp>
        <p:nvSpPr>
          <p:cNvPr id="17" name="TextBox 16">
            <a:extLst>
              <a:ext uri="{FF2B5EF4-FFF2-40B4-BE49-F238E27FC236}">
                <a16:creationId xmlns:a16="http://schemas.microsoft.com/office/drawing/2014/main" id="{36B2AE06-62E2-47AC-A4B8-78F23C87D5EA}"/>
              </a:ext>
            </a:extLst>
          </p:cNvPr>
          <p:cNvSpPr txBox="1"/>
          <p:nvPr/>
        </p:nvSpPr>
        <p:spPr>
          <a:xfrm>
            <a:off x="1583803" y="2787774"/>
            <a:ext cx="2088232" cy="646331"/>
          </a:xfrm>
          <a:prstGeom prst="rect">
            <a:avLst/>
          </a:prstGeom>
          <a:noFill/>
        </p:spPr>
        <p:txBody>
          <a:bodyPr wrap="square" lIns="0" tIns="0" rIns="0" bIns="0" rtlCol="0">
            <a:spAutoFit/>
          </a:bodyPr>
          <a:lstStyle/>
          <a:p>
            <a:r>
              <a:rPr lang="en-GB" sz="1050" dirty="0"/>
              <a:t>East Norfolk Sixth Form College MAT has produced this resource on behalf of the Education and Training Foundation</a:t>
            </a:r>
          </a:p>
        </p:txBody>
      </p:sp>
      <p:sp>
        <p:nvSpPr>
          <p:cNvPr id="18" name="TextBox 17">
            <a:extLst>
              <a:ext uri="{FF2B5EF4-FFF2-40B4-BE49-F238E27FC236}">
                <a16:creationId xmlns:a16="http://schemas.microsoft.com/office/drawing/2014/main" id="{CA481ADA-FC14-4FE3-9F8D-6121602D1055}"/>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dirty="0">
                <a:solidFill>
                  <a:srgbClr val="E51C41"/>
                </a:solidFill>
              </a:rPr>
              <a:t>ET-FOUNDATION.CO.UK</a:t>
            </a:r>
          </a:p>
        </p:txBody>
      </p:sp>
      <p:pic>
        <p:nvPicPr>
          <p:cNvPr id="5" name="Picture 4" descr="Education and Training Foundation logo">
            <a:extLst>
              <a:ext uri="{FF2B5EF4-FFF2-40B4-BE49-F238E27FC236}">
                <a16:creationId xmlns:a16="http://schemas.microsoft.com/office/drawing/2014/main" id="{BB2C64D5-4791-444B-9142-B07A38BD14F6}"/>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pic>
        <p:nvPicPr>
          <p:cNvPr id="1026" name="Picture 2" descr="East Norfolk Sixth Form College logo">
            <a:extLst>
              <a:ext uri="{FF2B5EF4-FFF2-40B4-BE49-F238E27FC236}">
                <a16:creationId xmlns:a16="http://schemas.microsoft.com/office/drawing/2014/main" id="{37477EC4-3101-241D-0CCD-0A4B2191B9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1745456"/>
            <a:ext cx="18859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31DB6C3-D405-99AC-12A5-474C5D61DE44}"/>
              </a:ext>
            </a:extLst>
          </p:cNvPr>
          <p:cNvSpPr>
            <a:spLocks noGrp="1"/>
          </p:cNvSpPr>
          <p:nvPr>
            <p:ph type="title"/>
          </p:nvPr>
        </p:nvSpPr>
        <p:spPr>
          <a:xfrm>
            <a:off x="232950" y="-699425"/>
            <a:ext cx="8437563" cy="699425"/>
          </a:xfrm>
        </p:spPr>
        <p:txBody>
          <a:bodyPr vert="horz" lIns="0" tIns="0" rIns="0" bIns="0" rtlCol="0" anchor="b" anchorCtr="0">
            <a:normAutofit/>
          </a:bodyPr>
          <a:lstStyle/>
          <a:p>
            <a:r>
              <a:rPr lang="en-GB" dirty="0"/>
              <a:t>Produced and funded by</a:t>
            </a:r>
          </a:p>
        </p:txBody>
      </p:sp>
    </p:spTree>
    <p:extLst>
      <p:ext uri="{BB962C8B-B14F-4D97-AF65-F5344CB8AC3E}">
        <p14:creationId xmlns:p14="http://schemas.microsoft.com/office/powerpoint/2010/main" val="326931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9FA4E-7C5D-88F4-F3FD-52B2682B303D}"/>
              </a:ext>
            </a:extLst>
          </p:cNvPr>
          <p:cNvSpPr>
            <a:spLocks noGrp="1"/>
          </p:cNvSpPr>
          <p:nvPr>
            <p:ph type="sldNum" sz="quarter" idx="11"/>
          </p:nvPr>
        </p:nvSpPr>
        <p:spPr/>
        <p:txBody>
          <a:bodyPr/>
          <a:lstStyle/>
          <a:p>
            <a:fld id="{DA2C159E-F13C-4A85-9A41-E7669D3E0D70}" type="slidenum">
              <a:rPr lang="en-GB" smtClean="0"/>
              <a:pPr/>
              <a:t>18</a:t>
            </a:fld>
            <a:endParaRPr lang="en-GB" dirty="0"/>
          </a:p>
        </p:txBody>
      </p:sp>
      <p:sp>
        <p:nvSpPr>
          <p:cNvPr id="3" name="Title 2">
            <a:extLst>
              <a:ext uri="{FF2B5EF4-FFF2-40B4-BE49-F238E27FC236}">
                <a16:creationId xmlns:a16="http://schemas.microsoft.com/office/drawing/2014/main" id="{3B2E8571-6F97-B1D2-39DC-1E6D8B3BB9EF}"/>
              </a:ext>
            </a:extLst>
          </p:cNvPr>
          <p:cNvSpPr>
            <a:spLocks noGrp="1"/>
          </p:cNvSpPr>
          <p:nvPr>
            <p:ph type="title"/>
          </p:nvPr>
        </p:nvSpPr>
        <p:spPr/>
        <p:txBody>
          <a:bodyPr/>
          <a:lstStyle/>
          <a:p>
            <a:r>
              <a:rPr lang="en-US" dirty="0"/>
              <a:t>Starter discussion topics </a:t>
            </a:r>
          </a:p>
        </p:txBody>
      </p:sp>
      <p:sp>
        <p:nvSpPr>
          <p:cNvPr id="4" name="Text Placeholder 3">
            <a:extLst>
              <a:ext uri="{FF2B5EF4-FFF2-40B4-BE49-F238E27FC236}">
                <a16:creationId xmlns:a16="http://schemas.microsoft.com/office/drawing/2014/main" id="{D41618CF-01F5-2025-94DE-52AF0EF3C399}"/>
              </a:ext>
            </a:extLst>
          </p:cNvPr>
          <p:cNvSpPr>
            <a:spLocks noGrp="1"/>
          </p:cNvSpPr>
          <p:nvPr>
            <p:ph type="body" sz="quarter" idx="12"/>
          </p:nvPr>
        </p:nvSpPr>
        <p:spPr/>
        <p:txBody>
          <a:bodyPr/>
          <a:lstStyle/>
          <a:p>
            <a:r>
              <a:rPr lang="en-GB" dirty="0">
                <a:effectLst/>
                <a:ea typeface="Calibri" panose="020F0502020204030204" pitchFamily="34" charset="0"/>
                <a:cs typeface="Times New Roman" panose="02020603050405020304" pitchFamily="18" charset="0"/>
              </a:rPr>
              <a:t>Group A: With solar panels, you have free electricity.</a:t>
            </a:r>
            <a:r>
              <a:rPr lang="en-GB" dirty="0">
                <a:effectLst/>
              </a:rPr>
              <a:t> </a:t>
            </a:r>
          </a:p>
          <a:p>
            <a:endParaRPr lang="en-GB" dirty="0">
              <a:effectLst/>
            </a:endParaRPr>
          </a:p>
          <a:p>
            <a:r>
              <a:rPr lang="en-GB" dirty="0">
                <a:effectLst/>
                <a:ea typeface="Calibri" panose="020F0502020204030204" pitchFamily="34" charset="0"/>
                <a:cs typeface="Times New Roman" panose="02020603050405020304" pitchFamily="18" charset="0"/>
              </a:rPr>
              <a:t>Group B: Battery powered trucks use 100% renewable energy.</a:t>
            </a:r>
            <a:r>
              <a:rPr lang="en-GB" dirty="0">
                <a:effectLst/>
              </a:rPr>
              <a:t> </a:t>
            </a:r>
          </a:p>
          <a:p>
            <a:endParaRPr lang="en-GB" dirty="0"/>
          </a:p>
          <a:p>
            <a:r>
              <a:rPr lang="en-GB" dirty="0">
                <a:effectLst/>
                <a:ea typeface="Calibri" panose="020F0502020204030204" pitchFamily="34" charset="0"/>
                <a:cs typeface="Times New Roman" panose="02020603050405020304" pitchFamily="18" charset="0"/>
              </a:rPr>
              <a:t>Group C: A bag for life is made of biodegradable materials.</a:t>
            </a:r>
            <a:r>
              <a:rPr lang="en-GB" dirty="0">
                <a:effectLst/>
              </a:rPr>
              <a:t> </a:t>
            </a:r>
            <a:endParaRPr lang="en-US" dirty="0"/>
          </a:p>
        </p:txBody>
      </p:sp>
      <p:sp>
        <p:nvSpPr>
          <p:cNvPr id="5" name="Footer Placeholder 4">
            <a:extLst>
              <a:ext uri="{FF2B5EF4-FFF2-40B4-BE49-F238E27FC236}">
                <a16:creationId xmlns:a16="http://schemas.microsoft.com/office/drawing/2014/main" id="{D664ADEC-D65F-B1CB-DFAF-024F3401658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839689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665180-20AD-F59F-BB6D-E341A6529530}"/>
              </a:ext>
            </a:extLst>
          </p:cNvPr>
          <p:cNvSpPr>
            <a:spLocks noGrp="1"/>
          </p:cNvSpPr>
          <p:nvPr>
            <p:ph type="sldNum" sz="quarter" idx="11"/>
          </p:nvPr>
        </p:nvSpPr>
        <p:spPr/>
        <p:txBody>
          <a:bodyPr/>
          <a:lstStyle/>
          <a:p>
            <a:fld id="{DA2C159E-F13C-4A85-9A41-E7669D3E0D70}" type="slidenum">
              <a:rPr lang="en-GB" smtClean="0"/>
              <a:pPr/>
              <a:t>19</a:t>
            </a:fld>
            <a:endParaRPr lang="en-GB" dirty="0"/>
          </a:p>
        </p:txBody>
      </p:sp>
      <p:sp>
        <p:nvSpPr>
          <p:cNvPr id="3" name="Title 2">
            <a:extLst>
              <a:ext uri="{FF2B5EF4-FFF2-40B4-BE49-F238E27FC236}">
                <a16:creationId xmlns:a16="http://schemas.microsoft.com/office/drawing/2014/main" id="{4FB3BF77-7E83-605C-C7AA-55C37F13C5EE}"/>
              </a:ext>
            </a:extLst>
          </p:cNvPr>
          <p:cNvSpPr>
            <a:spLocks noGrp="1"/>
          </p:cNvSpPr>
          <p:nvPr>
            <p:ph type="title"/>
          </p:nvPr>
        </p:nvSpPr>
        <p:spPr/>
        <p:txBody>
          <a:bodyPr/>
          <a:lstStyle/>
          <a:p>
            <a:r>
              <a:rPr lang="en-US" dirty="0">
                <a:cs typeface="Arial"/>
              </a:rPr>
              <a:t>Two truths one lie: example</a:t>
            </a:r>
            <a:endParaRPr lang="en-US" dirty="0"/>
          </a:p>
        </p:txBody>
      </p:sp>
      <p:sp>
        <p:nvSpPr>
          <p:cNvPr id="5" name="Footer Placeholder 4">
            <a:extLst>
              <a:ext uri="{FF2B5EF4-FFF2-40B4-BE49-F238E27FC236}">
                <a16:creationId xmlns:a16="http://schemas.microsoft.com/office/drawing/2014/main" id="{1DCDE3D2-54A6-25F6-A29E-70E41E58F485}"/>
              </a:ext>
            </a:extLst>
          </p:cNvPr>
          <p:cNvSpPr>
            <a:spLocks noGrp="1"/>
          </p:cNvSpPr>
          <p:nvPr>
            <p:ph type="ftr" sz="quarter" idx="10"/>
          </p:nvPr>
        </p:nvSpPr>
        <p:spPr/>
        <p:txBody>
          <a:bodyPr/>
          <a:lstStyle/>
          <a:p>
            <a:r>
              <a:rPr lang="en-GB" dirty="0"/>
              <a:t>Education &amp; Training Foundation</a:t>
            </a:r>
          </a:p>
        </p:txBody>
      </p:sp>
      <p:sp>
        <p:nvSpPr>
          <p:cNvPr id="4" name="TextBox 3">
            <a:extLst>
              <a:ext uri="{FF2B5EF4-FFF2-40B4-BE49-F238E27FC236}">
                <a16:creationId xmlns:a16="http://schemas.microsoft.com/office/drawing/2014/main" id="{D6F8952A-F3EE-C62E-BE5A-F0941DAFFACB}"/>
              </a:ext>
            </a:extLst>
          </p:cNvPr>
          <p:cNvSpPr txBox="1"/>
          <p:nvPr/>
        </p:nvSpPr>
        <p:spPr>
          <a:xfrm>
            <a:off x="308356" y="1084721"/>
            <a:ext cx="8286749" cy="2262158"/>
          </a:xfrm>
          <a:prstGeom prst="rect">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dirty="0">
                <a:cs typeface="Arial"/>
              </a:rPr>
              <a:t>All heat lost from a building is through the windows.</a:t>
            </a:r>
          </a:p>
          <a:p>
            <a:endParaRPr lang="en-US" sz="2400" dirty="0">
              <a:cs typeface="Arial"/>
            </a:endParaRPr>
          </a:p>
          <a:p>
            <a:r>
              <a:rPr lang="en-US" sz="2400" dirty="0">
                <a:cs typeface="Arial"/>
              </a:rPr>
              <a:t>A cavity wall provides acoustic insulation.</a:t>
            </a:r>
          </a:p>
          <a:p>
            <a:endParaRPr lang="en-US" sz="2400" dirty="0">
              <a:cs typeface="Arial"/>
            </a:endParaRPr>
          </a:p>
          <a:p>
            <a:r>
              <a:rPr lang="en-US" sz="2400" dirty="0">
                <a:cs typeface="Arial"/>
              </a:rPr>
              <a:t>Not all buildings have a damp-proof course (DPC).</a:t>
            </a:r>
          </a:p>
          <a:p>
            <a:endParaRPr lang="en-US" sz="1350" dirty="0">
              <a:cs typeface="Arial"/>
            </a:endParaRPr>
          </a:p>
          <a:p>
            <a:endParaRPr lang="en-US" sz="1350" dirty="0">
              <a:cs typeface="Arial"/>
            </a:endParaRPr>
          </a:p>
        </p:txBody>
      </p:sp>
    </p:spTree>
    <p:extLst>
      <p:ext uri="{BB962C8B-B14F-4D97-AF65-F5344CB8AC3E}">
        <p14:creationId xmlns:p14="http://schemas.microsoft.com/office/powerpoint/2010/main" val="377708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cs typeface="Arial"/>
              </a:rPr>
              <a:t>Thinking like a stakeholder</a:t>
            </a:r>
          </a:p>
        </p:txBody>
      </p:sp>
    </p:spTree>
    <p:extLst>
      <p:ext uri="{BB962C8B-B14F-4D97-AF65-F5344CB8AC3E}">
        <p14:creationId xmlns:p14="http://schemas.microsoft.com/office/powerpoint/2010/main" val="32567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EAEBF-C222-5789-6CFA-10D3F4FA369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4C48EB-39B6-7D94-5A6D-C17A40FD63CE}"/>
              </a:ext>
            </a:extLst>
          </p:cNvPr>
          <p:cNvSpPr>
            <a:spLocks noGrp="1"/>
          </p:cNvSpPr>
          <p:nvPr>
            <p:ph type="sldNum" sz="quarter" idx="11"/>
          </p:nvPr>
        </p:nvSpPr>
        <p:spPr/>
        <p:txBody>
          <a:bodyPr/>
          <a:lstStyle/>
          <a:p>
            <a:fld id="{DA2C159E-F13C-4A85-9A41-E7669D3E0D70}" type="slidenum">
              <a:rPr lang="en-GB" smtClean="0"/>
              <a:pPr/>
              <a:t>20</a:t>
            </a:fld>
            <a:endParaRPr lang="en-GB" dirty="0"/>
          </a:p>
        </p:txBody>
      </p:sp>
      <p:sp>
        <p:nvSpPr>
          <p:cNvPr id="3" name="Title 2">
            <a:extLst>
              <a:ext uri="{FF2B5EF4-FFF2-40B4-BE49-F238E27FC236}">
                <a16:creationId xmlns:a16="http://schemas.microsoft.com/office/drawing/2014/main" id="{F95D0C68-B3D1-4F76-B312-D217CE056B7C}"/>
              </a:ext>
            </a:extLst>
          </p:cNvPr>
          <p:cNvSpPr>
            <a:spLocks noGrp="1"/>
          </p:cNvSpPr>
          <p:nvPr>
            <p:ph type="title"/>
          </p:nvPr>
        </p:nvSpPr>
        <p:spPr/>
        <p:txBody>
          <a:bodyPr/>
          <a:lstStyle/>
          <a:p>
            <a:r>
              <a:rPr lang="en-US" dirty="0">
                <a:cs typeface="Arial"/>
              </a:rPr>
              <a:t>Two truths one lie: example answer</a:t>
            </a:r>
            <a:endParaRPr lang="en-US" dirty="0"/>
          </a:p>
        </p:txBody>
      </p:sp>
      <p:sp>
        <p:nvSpPr>
          <p:cNvPr id="5" name="Footer Placeholder 4">
            <a:extLst>
              <a:ext uri="{FF2B5EF4-FFF2-40B4-BE49-F238E27FC236}">
                <a16:creationId xmlns:a16="http://schemas.microsoft.com/office/drawing/2014/main" id="{1D794443-3801-13B8-E839-EFACE3C26CDF}"/>
              </a:ext>
            </a:extLst>
          </p:cNvPr>
          <p:cNvSpPr>
            <a:spLocks noGrp="1"/>
          </p:cNvSpPr>
          <p:nvPr>
            <p:ph type="ftr" sz="quarter" idx="10"/>
          </p:nvPr>
        </p:nvSpPr>
        <p:spPr/>
        <p:txBody>
          <a:bodyPr/>
          <a:lstStyle/>
          <a:p>
            <a:r>
              <a:rPr lang="en-GB" dirty="0"/>
              <a:t>Education &amp; Training Foundation</a:t>
            </a:r>
          </a:p>
        </p:txBody>
      </p:sp>
      <p:sp>
        <p:nvSpPr>
          <p:cNvPr id="9" name="TextBox 8">
            <a:extLst>
              <a:ext uri="{FF2B5EF4-FFF2-40B4-BE49-F238E27FC236}">
                <a16:creationId xmlns:a16="http://schemas.microsoft.com/office/drawing/2014/main" id="{D8CB4E2E-E2A7-6D9A-ECC0-C7F647E200BB}"/>
              </a:ext>
            </a:extLst>
          </p:cNvPr>
          <p:cNvSpPr txBox="1"/>
          <p:nvPr/>
        </p:nvSpPr>
        <p:spPr>
          <a:xfrm>
            <a:off x="383582" y="1440321"/>
            <a:ext cx="8286749" cy="2631490"/>
          </a:xfrm>
          <a:prstGeom prst="rect">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dirty="0">
                <a:cs typeface="Arial"/>
              </a:rPr>
              <a:t>All heat lost from a building is through the windows.</a:t>
            </a:r>
          </a:p>
          <a:p>
            <a:r>
              <a:rPr lang="en-US" sz="2400" b="1" dirty="0">
                <a:cs typeface="Arial"/>
              </a:rPr>
              <a:t>Lie: </a:t>
            </a:r>
            <a:r>
              <a:rPr lang="en-US" sz="2400" dirty="0">
                <a:cs typeface="Arial"/>
              </a:rPr>
              <a:t>They also lose heat from doors, roofs, floors, etc.</a:t>
            </a:r>
            <a:endParaRPr lang="en-US" sz="2400" dirty="0"/>
          </a:p>
          <a:p>
            <a:endParaRPr lang="en-US" sz="2400" dirty="0">
              <a:cs typeface="Arial"/>
            </a:endParaRPr>
          </a:p>
          <a:p>
            <a:r>
              <a:rPr lang="en-US" sz="2400" dirty="0">
                <a:cs typeface="Arial"/>
              </a:rPr>
              <a:t>A cavity wall provides acoustic insulation.</a:t>
            </a:r>
          </a:p>
          <a:p>
            <a:endParaRPr lang="en-US" sz="2400" dirty="0">
              <a:cs typeface="Arial"/>
            </a:endParaRPr>
          </a:p>
          <a:p>
            <a:r>
              <a:rPr lang="en-US" sz="2400" dirty="0">
                <a:cs typeface="Arial"/>
              </a:rPr>
              <a:t>Not all buildings have a damp-proof course (DPC).</a:t>
            </a:r>
          </a:p>
          <a:p>
            <a:endParaRPr lang="en-US" sz="1350" dirty="0">
              <a:cs typeface="Arial"/>
            </a:endParaRPr>
          </a:p>
          <a:p>
            <a:endParaRPr lang="en-US" sz="1350" dirty="0">
              <a:cs typeface="Arial"/>
            </a:endParaRPr>
          </a:p>
        </p:txBody>
      </p:sp>
    </p:spTree>
    <p:extLst>
      <p:ext uri="{BB962C8B-B14F-4D97-AF65-F5344CB8AC3E}">
        <p14:creationId xmlns:p14="http://schemas.microsoft.com/office/powerpoint/2010/main" val="406200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F5A36D-077F-D298-4395-E5A8936D3B2A}"/>
              </a:ext>
            </a:extLst>
          </p:cNvPr>
          <p:cNvSpPr>
            <a:spLocks noGrp="1"/>
          </p:cNvSpPr>
          <p:nvPr>
            <p:ph type="sldNum" sz="quarter" idx="11"/>
          </p:nvPr>
        </p:nvSpPr>
        <p:spPr/>
        <p:txBody>
          <a:bodyPr/>
          <a:lstStyle/>
          <a:p>
            <a:fld id="{DA2C159E-F13C-4A85-9A41-E7669D3E0D70}" type="slidenum">
              <a:rPr lang="en-GB" smtClean="0"/>
              <a:pPr/>
              <a:t>21</a:t>
            </a:fld>
            <a:endParaRPr lang="en-GB" dirty="0"/>
          </a:p>
        </p:txBody>
      </p:sp>
      <p:sp>
        <p:nvSpPr>
          <p:cNvPr id="3" name="Title 2">
            <a:extLst>
              <a:ext uri="{FF2B5EF4-FFF2-40B4-BE49-F238E27FC236}">
                <a16:creationId xmlns:a16="http://schemas.microsoft.com/office/drawing/2014/main" id="{C29B6338-1664-0875-4C5A-C0BFFE6F2A52}"/>
              </a:ext>
            </a:extLst>
          </p:cNvPr>
          <p:cNvSpPr>
            <a:spLocks noGrp="1"/>
          </p:cNvSpPr>
          <p:nvPr>
            <p:ph type="title"/>
          </p:nvPr>
        </p:nvSpPr>
        <p:spPr/>
        <p:txBody>
          <a:bodyPr/>
          <a:lstStyle/>
          <a:p>
            <a:r>
              <a:rPr lang="en-US" dirty="0">
                <a:cs typeface="Arial"/>
              </a:rPr>
              <a:t>Two truths one lie: energy</a:t>
            </a:r>
            <a:endParaRPr lang="en-US" dirty="0"/>
          </a:p>
        </p:txBody>
      </p:sp>
      <p:sp>
        <p:nvSpPr>
          <p:cNvPr id="5" name="Footer Placeholder 4">
            <a:extLst>
              <a:ext uri="{FF2B5EF4-FFF2-40B4-BE49-F238E27FC236}">
                <a16:creationId xmlns:a16="http://schemas.microsoft.com/office/drawing/2014/main" id="{BDF02249-875C-5BE1-51BC-7924F3B81FFD}"/>
              </a:ext>
            </a:extLst>
          </p:cNvPr>
          <p:cNvSpPr>
            <a:spLocks noGrp="1"/>
          </p:cNvSpPr>
          <p:nvPr>
            <p:ph type="ftr" sz="quarter" idx="10"/>
          </p:nvPr>
        </p:nvSpPr>
        <p:spPr/>
        <p:txBody>
          <a:bodyPr/>
          <a:lstStyle/>
          <a:p>
            <a:r>
              <a:rPr lang="en-GB" dirty="0"/>
              <a:t>Education &amp; Training Foundation</a:t>
            </a:r>
          </a:p>
        </p:txBody>
      </p:sp>
      <p:sp>
        <p:nvSpPr>
          <p:cNvPr id="4" name="TextBox 3">
            <a:extLst>
              <a:ext uri="{FF2B5EF4-FFF2-40B4-BE49-F238E27FC236}">
                <a16:creationId xmlns:a16="http://schemas.microsoft.com/office/drawing/2014/main" id="{18A53675-06B8-4327-4542-773592A6083B}"/>
              </a:ext>
            </a:extLst>
          </p:cNvPr>
          <p:cNvSpPr txBox="1"/>
          <p:nvPr/>
        </p:nvSpPr>
        <p:spPr>
          <a:xfrm>
            <a:off x="232950" y="1042458"/>
            <a:ext cx="9056687" cy="221599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dirty="0">
                <a:cs typeface="Arial"/>
              </a:rPr>
              <a:t>Triple glazing is more energy-efficient than double glazing.</a:t>
            </a:r>
          </a:p>
          <a:p>
            <a:endParaRPr lang="en-US" sz="2400" dirty="0">
              <a:cs typeface="Arial"/>
            </a:endParaRPr>
          </a:p>
          <a:p>
            <a:r>
              <a:rPr lang="en-US" sz="2400" dirty="0">
                <a:cs typeface="Arial"/>
              </a:rPr>
              <a:t>A heat pump can have efficiency over 100%.</a:t>
            </a:r>
          </a:p>
          <a:p>
            <a:endParaRPr lang="en-US" sz="2400" dirty="0">
              <a:cs typeface="Arial"/>
            </a:endParaRPr>
          </a:p>
          <a:p>
            <a:r>
              <a:rPr lang="en-US" sz="2400" dirty="0">
                <a:cs typeface="Arial"/>
              </a:rPr>
              <a:t>An Energy Performance Certificate (EPC) rating shows how environmentally friendly your building is.</a:t>
            </a:r>
          </a:p>
        </p:txBody>
      </p:sp>
    </p:spTree>
    <p:extLst>
      <p:ext uri="{BB962C8B-B14F-4D97-AF65-F5344CB8AC3E}">
        <p14:creationId xmlns:p14="http://schemas.microsoft.com/office/powerpoint/2010/main" val="2862591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2D3DB-AB52-A023-4292-0DA7FE83E9A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63930F-36A1-0656-4301-ABCF50475F09}"/>
              </a:ext>
            </a:extLst>
          </p:cNvPr>
          <p:cNvSpPr>
            <a:spLocks noGrp="1"/>
          </p:cNvSpPr>
          <p:nvPr>
            <p:ph type="sldNum" sz="quarter" idx="11"/>
          </p:nvPr>
        </p:nvSpPr>
        <p:spPr/>
        <p:txBody>
          <a:bodyPr/>
          <a:lstStyle/>
          <a:p>
            <a:fld id="{DA2C159E-F13C-4A85-9A41-E7669D3E0D70}" type="slidenum">
              <a:rPr lang="en-GB" smtClean="0"/>
              <a:pPr/>
              <a:t>22</a:t>
            </a:fld>
            <a:endParaRPr lang="en-GB" dirty="0"/>
          </a:p>
        </p:txBody>
      </p:sp>
      <p:sp>
        <p:nvSpPr>
          <p:cNvPr id="3" name="Title 2">
            <a:extLst>
              <a:ext uri="{FF2B5EF4-FFF2-40B4-BE49-F238E27FC236}">
                <a16:creationId xmlns:a16="http://schemas.microsoft.com/office/drawing/2014/main" id="{68B419EA-098B-0ABF-2B68-1DB8E9734D68}"/>
              </a:ext>
            </a:extLst>
          </p:cNvPr>
          <p:cNvSpPr>
            <a:spLocks noGrp="1"/>
          </p:cNvSpPr>
          <p:nvPr>
            <p:ph type="title"/>
          </p:nvPr>
        </p:nvSpPr>
        <p:spPr/>
        <p:txBody>
          <a:bodyPr/>
          <a:lstStyle/>
          <a:p>
            <a:r>
              <a:rPr lang="en-US" dirty="0">
                <a:cs typeface="Arial"/>
              </a:rPr>
              <a:t>Two truths one lie: energy answer</a:t>
            </a:r>
            <a:endParaRPr lang="en-US" dirty="0"/>
          </a:p>
        </p:txBody>
      </p:sp>
      <p:sp>
        <p:nvSpPr>
          <p:cNvPr id="5" name="Footer Placeholder 4">
            <a:extLst>
              <a:ext uri="{FF2B5EF4-FFF2-40B4-BE49-F238E27FC236}">
                <a16:creationId xmlns:a16="http://schemas.microsoft.com/office/drawing/2014/main" id="{3D55E74C-1BF2-6308-CDBB-E2B0C46F48D3}"/>
              </a:ext>
            </a:extLst>
          </p:cNvPr>
          <p:cNvSpPr>
            <a:spLocks noGrp="1"/>
          </p:cNvSpPr>
          <p:nvPr>
            <p:ph type="ftr" sz="quarter" idx="10"/>
          </p:nvPr>
        </p:nvSpPr>
        <p:spPr/>
        <p:txBody>
          <a:bodyPr/>
          <a:lstStyle/>
          <a:p>
            <a:r>
              <a:rPr lang="en-GB" dirty="0"/>
              <a:t>Education &amp; Training Foundation</a:t>
            </a:r>
          </a:p>
        </p:txBody>
      </p:sp>
      <p:sp>
        <p:nvSpPr>
          <p:cNvPr id="9" name="TextBox 8">
            <a:extLst>
              <a:ext uri="{FF2B5EF4-FFF2-40B4-BE49-F238E27FC236}">
                <a16:creationId xmlns:a16="http://schemas.microsoft.com/office/drawing/2014/main" id="{B62AA0DC-4278-A831-31D2-AB3B7ACA0C8F}"/>
              </a:ext>
            </a:extLst>
          </p:cNvPr>
          <p:cNvSpPr txBox="1"/>
          <p:nvPr/>
        </p:nvSpPr>
        <p:spPr>
          <a:xfrm>
            <a:off x="232950" y="949325"/>
            <a:ext cx="9056687" cy="33239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dirty="0">
                <a:cs typeface="Arial"/>
              </a:rPr>
              <a:t>Triple glazing is more energy-efficient than double glazing.</a:t>
            </a:r>
          </a:p>
          <a:p>
            <a:endParaRPr lang="en-US" sz="2400" dirty="0">
              <a:cs typeface="Arial"/>
            </a:endParaRPr>
          </a:p>
          <a:p>
            <a:r>
              <a:rPr lang="en-US" sz="2400" dirty="0">
                <a:cs typeface="Arial"/>
              </a:rPr>
              <a:t>A heat pump can have efficiency over 100%.</a:t>
            </a:r>
          </a:p>
          <a:p>
            <a:endParaRPr lang="en-US" sz="2400" dirty="0">
              <a:cs typeface="Arial"/>
            </a:endParaRPr>
          </a:p>
          <a:p>
            <a:r>
              <a:rPr lang="en-US" sz="2400" dirty="0">
                <a:cs typeface="Arial"/>
              </a:rPr>
              <a:t>An Energy Performance Certificate rating shows how environmentally friendly your building is.</a:t>
            </a:r>
          </a:p>
          <a:p>
            <a:r>
              <a:rPr lang="en-US" sz="2400" b="1" dirty="0">
                <a:cs typeface="Arial"/>
              </a:rPr>
              <a:t>Lie: </a:t>
            </a:r>
            <a:r>
              <a:rPr lang="en-US" sz="2400" dirty="0">
                <a:cs typeface="Arial"/>
              </a:rPr>
              <a:t>It identifies the energy running cost of a home, not the materials used in the construction and their environmental impact.</a:t>
            </a:r>
            <a:endParaRPr lang="en-US" sz="2400" dirty="0"/>
          </a:p>
          <a:p>
            <a:endParaRPr lang="en-US" sz="2400" dirty="0">
              <a:cs typeface="Arial"/>
            </a:endParaRPr>
          </a:p>
        </p:txBody>
      </p:sp>
    </p:spTree>
    <p:extLst>
      <p:ext uri="{BB962C8B-B14F-4D97-AF65-F5344CB8AC3E}">
        <p14:creationId xmlns:p14="http://schemas.microsoft.com/office/powerpoint/2010/main" val="282113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2B91EC-2272-4510-164B-4CA9A9E415AC}"/>
              </a:ext>
            </a:extLst>
          </p:cNvPr>
          <p:cNvSpPr>
            <a:spLocks noGrp="1"/>
          </p:cNvSpPr>
          <p:nvPr>
            <p:ph type="sldNum" sz="quarter" idx="11"/>
          </p:nvPr>
        </p:nvSpPr>
        <p:spPr/>
        <p:txBody>
          <a:bodyPr/>
          <a:lstStyle/>
          <a:p>
            <a:fld id="{DA2C159E-F13C-4A85-9A41-E7669D3E0D70}" type="slidenum">
              <a:rPr lang="en-GB" smtClean="0"/>
              <a:pPr/>
              <a:t>23</a:t>
            </a:fld>
            <a:endParaRPr lang="en-GB" dirty="0"/>
          </a:p>
        </p:txBody>
      </p:sp>
      <p:sp>
        <p:nvSpPr>
          <p:cNvPr id="3" name="Title 2">
            <a:extLst>
              <a:ext uri="{FF2B5EF4-FFF2-40B4-BE49-F238E27FC236}">
                <a16:creationId xmlns:a16="http://schemas.microsoft.com/office/drawing/2014/main" id="{E4EB066E-C7A4-105E-76E1-82707BA0FCF6}"/>
              </a:ext>
            </a:extLst>
          </p:cNvPr>
          <p:cNvSpPr>
            <a:spLocks noGrp="1"/>
          </p:cNvSpPr>
          <p:nvPr>
            <p:ph type="title"/>
          </p:nvPr>
        </p:nvSpPr>
        <p:spPr/>
        <p:txBody>
          <a:bodyPr/>
          <a:lstStyle/>
          <a:p>
            <a:r>
              <a:rPr lang="en-US" dirty="0">
                <a:cs typeface="Arial"/>
              </a:rPr>
              <a:t>Two truths one lie: trees</a:t>
            </a:r>
            <a:endParaRPr lang="en-US" dirty="0"/>
          </a:p>
        </p:txBody>
      </p:sp>
      <p:sp>
        <p:nvSpPr>
          <p:cNvPr id="5" name="Footer Placeholder 4">
            <a:extLst>
              <a:ext uri="{FF2B5EF4-FFF2-40B4-BE49-F238E27FC236}">
                <a16:creationId xmlns:a16="http://schemas.microsoft.com/office/drawing/2014/main" id="{778179C7-00B1-5FA6-3ED7-0771C59F8B52}"/>
              </a:ext>
            </a:extLst>
          </p:cNvPr>
          <p:cNvSpPr>
            <a:spLocks noGrp="1"/>
          </p:cNvSpPr>
          <p:nvPr>
            <p:ph type="ftr" sz="quarter" idx="10"/>
          </p:nvPr>
        </p:nvSpPr>
        <p:spPr/>
        <p:txBody>
          <a:bodyPr/>
          <a:lstStyle/>
          <a:p>
            <a:r>
              <a:rPr lang="en-GB" dirty="0"/>
              <a:t>Education &amp; Training Foundation</a:t>
            </a:r>
          </a:p>
        </p:txBody>
      </p:sp>
      <p:sp>
        <p:nvSpPr>
          <p:cNvPr id="6" name="TextBox 5">
            <a:extLst>
              <a:ext uri="{FF2B5EF4-FFF2-40B4-BE49-F238E27FC236}">
                <a16:creationId xmlns:a16="http://schemas.microsoft.com/office/drawing/2014/main" id="{6475B7DB-C159-7B27-A664-F2D0EFB1545B}"/>
              </a:ext>
            </a:extLst>
          </p:cNvPr>
          <p:cNvSpPr txBox="1"/>
          <p:nvPr/>
        </p:nvSpPr>
        <p:spPr>
          <a:xfrm>
            <a:off x="364880" y="1094422"/>
            <a:ext cx="8067920" cy="1846659"/>
          </a:xfrm>
          <a:prstGeom prst="rect">
            <a:avLst/>
          </a:prstGeom>
          <a:noFill/>
        </p:spPr>
        <p:txBody>
          <a:bodyPr wrap="square" lIns="0" tIns="0" rIns="0" bIns="0" rtlCol="0">
            <a:spAutoFit/>
          </a:bodyPr>
          <a:lstStyle/>
          <a:p>
            <a:r>
              <a:rPr lang="en-GB" sz="2400" dirty="0"/>
              <a:t>A tree preservation order (TPO) protects all trees.</a:t>
            </a:r>
          </a:p>
          <a:p>
            <a:endParaRPr lang="en-GB" sz="2400" dirty="0"/>
          </a:p>
          <a:p>
            <a:r>
              <a:rPr lang="en-GB" sz="2400" dirty="0"/>
              <a:t>A tree with a TPO can be pruned.</a:t>
            </a:r>
          </a:p>
          <a:p>
            <a:endParaRPr lang="en-GB" sz="2400" dirty="0"/>
          </a:p>
          <a:p>
            <a:r>
              <a:rPr lang="en-GB" sz="2400" dirty="0"/>
              <a:t>You can be fined for cutting down a tree.</a:t>
            </a:r>
          </a:p>
        </p:txBody>
      </p:sp>
    </p:spTree>
    <p:extLst>
      <p:ext uri="{BB962C8B-B14F-4D97-AF65-F5344CB8AC3E}">
        <p14:creationId xmlns:p14="http://schemas.microsoft.com/office/powerpoint/2010/main" val="23621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765FB-3886-2712-60CD-31BD9141AF5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8F4953-811F-F1EF-09F2-D9B99EE04CAE}"/>
              </a:ext>
            </a:extLst>
          </p:cNvPr>
          <p:cNvSpPr>
            <a:spLocks noGrp="1"/>
          </p:cNvSpPr>
          <p:nvPr>
            <p:ph type="sldNum" sz="quarter" idx="11"/>
          </p:nvPr>
        </p:nvSpPr>
        <p:spPr/>
        <p:txBody>
          <a:bodyPr/>
          <a:lstStyle/>
          <a:p>
            <a:fld id="{DA2C159E-F13C-4A85-9A41-E7669D3E0D70}" type="slidenum">
              <a:rPr lang="en-GB" smtClean="0"/>
              <a:pPr/>
              <a:t>24</a:t>
            </a:fld>
            <a:endParaRPr lang="en-GB" dirty="0"/>
          </a:p>
        </p:txBody>
      </p:sp>
      <p:sp>
        <p:nvSpPr>
          <p:cNvPr id="3" name="Title 2">
            <a:extLst>
              <a:ext uri="{FF2B5EF4-FFF2-40B4-BE49-F238E27FC236}">
                <a16:creationId xmlns:a16="http://schemas.microsoft.com/office/drawing/2014/main" id="{867CDB21-975A-85DE-9F35-4963BB9B2A36}"/>
              </a:ext>
            </a:extLst>
          </p:cNvPr>
          <p:cNvSpPr>
            <a:spLocks noGrp="1"/>
          </p:cNvSpPr>
          <p:nvPr>
            <p:ph type="title"/>
          </p:nvPr>
        </p:nvSpPr>
        <p:spPr/>
        <p:txBody>
          <a:bodyPr>
            <a:normAutofit/>
          </a:bodyPr>
          <a:lstStyle/>
          <a:p>
            <a:r>
              <a:rPr lang="en-US" dirty="0">
                <a:cs typeface="Arial"/>
              </a:rPr>
              <a:t>Two truths one lie: trees answer</a:t>
            </a:r>
            <a:endParaRPr lang="en-US" dirty="0"/>
          </a:p>
        </p:txBody>
      </p:sp>
      <p:sp>
        <p:nvSpPr>
          <p:cNvPr id="5" name="Footer Placeholder 4">
            <a:extLst>
              <a:ext uri="{FF2B5EF4-FFF2-40B4-BE49-F238E27FC236}">
                <a16:creationId xmlns:a16="http://schemas.microsoft.com/office/drawing/2014/main" id="{DD0AC6CD-22D8-39DE-29E2-DFA733E06D1D}"/>
              </a:ext>
            </a:extLst>
          </p:cNvPr>
          <p:cNvSpPr>
            <a:spLocks noGrp="1"/>
          </p:cNvSpPr>
          <p:nvPr>
            <p:ph type="ftr" sz="quarter" idx="10"/>
          </p:nvPr>
        </p:nvSpPr>
        <p:spPr/>
        <p:txBody>
          <a:bodyPr/>
          <a:lstStyle/>
          <a:p>
            <a:r>
              <a:rPr lang="en-GB" dirty="0"/>
              <a:t>Education &amp; Training Foundation</a:t>
            </a:r>
          </a:p>
        </p:txBody>
      </p:sp>
      <p:sp>
        <p:nvSpPr>
          <p:cNvPr id="8" name="TextBox 7">
            <a:extLst>
              <a:ext uri="{FF2B5EF4-FFF2-40B4-BE49-F238E27FC236}">
                <a16:creationId xmlns:a16="http://schemas.microsoft.com/office/drawing/2014/main" id="{F0F178AA-E57E-8044-BBB0-91B7A92CC83D}"/>
              </a:ext>
            </a:extLst>
          </p:cNvPr>
          <p:cNvSpPr txBox="1"/>
          <p:nvPr/>
        </p:nvSpPr>
        <p:spPr>
          <a:xfrm>
            <a:off x="530757" y="1279088"/>
            <a:ext cx="8441305" cy="2585323"/>
          </a:xfrm>
          <a:prstGeom prst="rect">
            <a:avLst/>
          </a:prstGeom>
          <a:noFill/>
        </p:spPr>
        <p:txBody>
          <a:bodyPr wrap="square" lIns="0" tIns="0" rIns="0" bIns="0" rtlCol="0">
            <a:spAutoFit/>
          </a:bodyPr>
          <a:lstStyle/>
          <a:p>
            <a:r>
              <a:rPr lang="en-GB" sz="2400" dirty="0"/>
              <a:t>A tree preservation order (TPO) protects all trees.</a:t>
            </a:r>
          </a:p>
          <a:p>
            <a:r>
              <a:rPr lang="en-GB" sz="2400" b="1" dirty="0"/>
              <a:t>Lie: </a:t>
            </a:r>
            <a:r>
              <a:rPr lang="en-GB" sz="2400" dirty="0"/>
              <a:t>A tree preservation is assigned to specific trees; a map is available for all trees covered by a TPO.</a:t>
            </a:r>
          </a:p>
          <a:p>
            <a:endParaRPr lang="en-GB" sz="2400" dirty="0"/>
          </a:p>
          <a:p>
            <a:r>
              <a:rPr lang="en-GB" sz="2400" dirty="0"/>
              <a:t>A tree with a TPO can be pruned.</a:t>
            </a:r>
          </a:p>
          <a:p>
            <a:endParaRPr lang="en-GB" sz="2400" dirty="0"/>
          </a:p>
          <a:p>
            <a:r>
              <a:rPr lang="en-GB" sz="2400" dirty="0"/>
              <a:t>You can be fined for cutting down a tree.</a:t>
            </a:r>
          </a:p>
        </p:txBody>
      </p:sp>
    </p:spTree>
    <p:extLst>
      <p:ext uri="{BB962C8B-B14F-4D97-AF65-F5344CB8AC3E}">
        <p14:creationId xmlns:p14="http://schemas.microsoft.com/office/powerpoint/2010/main" val="304544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8B0432-C1EA-5727-4295-5CDC94FD8A6B}"/>
              </a:ext>
            </a:extLst>
          </p:cNvPr>
          <p:cNvSpPr>
            <a:spLocks noGrp="1"/>
          </p:cNvSpPr>
          <p:nvPr>
            <p:ph type="sldNum" sz="quarter" idx="11"/>
          </p:nvPr>
        </p:nvSpPr>
        <p:spPr/>
        <p:txBody>
          <a:bodyPr/>
          <a:lstStyle/>
          <a:p>
            <a:fld id="{DA2C159E-F13C-4A85-9A41-E7669D3E0D70}" type="slidenum">
              <a:rPr lang="en-GB" smtClean="0"/>
              <a:pPr/>
              <a:t>25</a:t>
            </a:fld>
            <a:endParaRPr lang="en-GB" dirty="0"/>
          </a:p>
        </p:txBody>
      </p:sp>
      <p:sp>
        <p:nvSpPr>
          <p:cNvPr id="3" name="Title 2">
            <a:extLst>
              <a:ext uri="{FF2B5EF4-FFF2-40B4-BE49-F238E27FC236}">
                <a16:creationId xmlns:a16="http://schemas.microsoft.com/office/drawing/2014/main" id="{34F9689D-F2B1-A871-1C63-7C85B363ABCA}"/>
              </a:ext>
            </a:extLst>
          </p:cNvPr>
          <p:cNvSpPr>
            <a:spLocks noGrp="1"/>
          </p:cNvSpPr>
          <p:nvPr>
            <p:ph type="title"/>
          </p:nvPr>
        </p:nvSpPr>
        <p:spPr/>
        <p:txBody>
          <a:bodyPr/>
          <a:lstStyle/>
          <a:p>
            <a:r>
              <a:rPr lang="en-US" dirty="0">
                <a:cs typeface="Arial"/>
              </a:rPr>
              <a:t>Misinformation</a:t>
            </a:r>
            <a:endParaRPr lang="en-US" dirty="0"/>
          </a:p>
        </p:txBody>
      </p:sp>
      <p:sp>
        <p:nvSpPr>
          <p:cNvPr id="4" name="Text Placeholder 3">
            <a:extLst>
              <a:ext uri="{FF2B5EF4-FFF2-40B4-BE49-F238E27FC236}">
                <a16:creationId xmlns:a16="http://schemas.microsoft.com/office/drawing/2014/main" id="{6426A495-6913-F3E4-E3F7-1F078DE7EAFB}"/>
              </a:ext>
            </a:extLst>
          </p:cNvPr>
          <p:cNvSpPr>
            <a:spLocks noGrp="1"/>
          </p:cNvSpPr>
          <p:nvPr>
            <p:ph type="body" sz="quarter" idx="12"/>
          </p:nvPr>
        </p:nvSpPr>
        <p:spPr/>
        <p:txBody>
          <a:bodyPr vert="horz" lIns="0" tIns="0" rIns="0" bIns="0" rtlCol="0" anchor="t">
            <a:noAutofit/>
          </a:bodyPr>
          <a:lstStyle/>
          <a:p>
            <a:pPr lvl="1">
              <a:lnSpc>
                <a:spcPct val="100000"/>
              </a:lnSpc>
            </a:pPr>
            <a:r>
              <a:rPr lang="en-US" dirty="0">
                <a:cs typeface="Arial"/>
              </a:rPr>
              <a:t>False information can manifest through good intentions. Sometimes people do not like to accept that they do not know all the information. This can lead to filling in blanks with the best fit; but this is not always the right fit, as it may not be accurate.</a:t>
            </a:r>
          </a:p>
          <a:p>
            <a:pPr lvl="1">
              <a:lnSpc>
                <a:spcPct val="100000"/>
              </a:lnSpc>
            </a:pPr>
            <a:r>
              <a:rPr lang="en-US" dirty="0">
                <a:cs typeface="Arial"/>
              </a:rPr>
              <a:t>Example roots of misinformation:</a:t>
            </a:r>
          </a:p>
          <a:p>
            <a:pPr lvl="2"/>
            <a:r>
              <a:rPr lang="en-US" dirty="0">
                <a:cs typeface="Arial"/>
              </a:rPr>
              <a:t>time pressure</a:t>
            </a:r>
          </a:p>
          <a:p>
            <a:pPr lvl="2"/>
            <a:r>
              <a:rPr lang="en-US" dirty="0">
                <a:cs typeface="Arial"/>
              </a:rPr>
              <a:t>invalid reference source(s)</a:t>
            </a:r>
          </a:p>
          <a:p>
            <a:pPr lvl="2"/>
            <a:r>
              <a:rPr lang="en-US" dirty="0">
                <a:cs typeface="Arial"/>
              </a:rPr>
              <a:t>audience / peer pressure. </a:t>
            </a: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56B40CA8-E4DB-51DD-44E5-756413E2D4EE}"/>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064136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2BBE63-DC8B-0D4C-DC08-6C52D192801A}"/>
              </a:ext>
            </a:extLst>
          </p:cNvPr>
          <p:cNvSpPr>
            <a:spLocks noGrp="1"/>
          </p:cNvSpPr>
          <p:nvPr>
            <p:ph type="sldNum" sz="quarter" idx="11"/>
          </p:nvPr>
        </p:nvSpPr>
        <p:spPr/>
        <p:txBody>
          <a:bodyPr/>
          <a:lstStyle/>
          <a:p>
            <a:fld id="{DA2C159E-F13C-4A85-9A41-E7669D3E0D70}" type="slidenum">
              <a:rPr lang="en-GB" smtClean="0"/>
              <a:pPr/>
              <a:t>26</a:t>
            </a:fld>
            <a:endParaRPr lang="en-GB" dirty="0"/>
          </a:p>
        </p:txBody>
      </p:sp>
      <p:sp>
        <p:nvSpPr>
          <p:cNvPr id="3" name="Title 2">
            <a:extLst>
              <a:ext uri="{FF2B5EF4-FFF2-40B4-BE49-F238E27FC236}">
                <a16:creationId xmlns:a16="http://schemas.microsoft.com/office/drawing/2014/main" id="{F7FE494F-4E38-67C2-95CF-2B42A5C2E13E}"/>
              </a:ext>
            </a:extLst>
          </p:cNvPr>
          <p:cNvSpPr>
            <a:spLocks noGrp="1"/>
          </p:cNvSpPr>
          <p:nvPr>
            <p:ph type="title"/>
          </p:nvPr>
        </p:nvSpPr>
        <p:spPr/>
        <p:txBody>
          <a:bodyPr/>
          <a:lstStyle/>
          <a:p>
            <a:r>
              <a:rPr lang="en-US" dirty="0"/>
              <a:t>Task: </a:t>
            </a:r>
            <a:r>
              <a:rPr lang="en-GB" kern="0" dirty="0">
                <a:effectLst/>
                <a:ea typeface="Times New Roman" panose="02020603050405020304" pitchFamily="18" charset="0"/>
              </a:rPr>
              <a:t>accuracy handout</a:t>
            </a:r>
            <a:r>
              <a:rPr lang="en-GB" dirty="0">
                <a:effectLst/>
              </a:rPr>
              <a:t> </a:t>
            </a:r>
            <a:endParaRPr lang="en-US" dirty="0"/>
          </a:p>
        </p:txBody>
      </p:sp>
      <p:sp>
        <p:nvSpPr>
          <p:cNvPr id="4" name="Text Placeholder 3">
            <a:extLst>
              <a:ext uri="{FF2B5EF4-FFF2-40B4-BE49-F238E27FC236}">
                <a16:creationId xmlns:a16="http://schemas.microsoft.com/office/drawing/2014/main" id="{9A391FFE-91EE-13B9-3C3A-26014669A150}"/>
              </a:ext>
            </a:extLst>
          </p:cNvPr>
          <p:cNvSpPr>
            <a:spLocks noGrp="1"/>
          </p:cNvSpPr>
          <p:nvPr>
            <p:ph type="body" sz="quarter" idx="12"/>
          </p:nvPr>
        </p:nvSpPr>
        <p:spPr/>
        <p:txBody>
          <a:bodyPr/>
          <a:lstStyle/>
          <a:p>
            <a:pPr marL="457200" indent="-457200">
              <a:buFont typeface="+mj-lt"/>
              <a:buAutoNum type="arabicPeriod"/>
            </a:pPr>
            <a:r>
              <a:rPr lang="en-GB" kern="0" dirty="0">
                <a:effectLst/>
                <a:ea typeface="Times New Roman" panose="02020603050405020304" pitchFamily="18" charset="0"/>
                <a:cs typeface="Arial" panose="020B0604020202020204" pitchFamily="34" charset="0"/>
              </a:rPr>
              <a:t>Individually read the Accuracy handout</a:t>
            </a:r>
            <a:r>
              <a:rPr lang="en-GB" kern="0" dirty="0">
                <a:ea typeface="Times New Roman" panose="02020603050405020304" pitchFamily="18" charset="0"/>
                <a:cs typeface="Arial" panose="020B0604020202020204" pitchFamily="34" charset="0"/>
              </a:rPr>
              <a:t>. </a:t>
            </a:r>
          </a:p>
          <a:p>
            <a:pPr marL="457200" indent="-457200">
              <a:buFont typeface="+mj-lt"/>
              <a:buAutoNum type="arabicPeriod"/>
            </a:pPr>
            <a:r>
              <a:rPr lang="en-GB" kern="0" dirty="0">
                <a:effectLst/>
                <a:ea typeface="Times New Roman" panose="02020603050405020304" pitchFamily="18" charset="0"/>
                <a:cs typeface="Arial" panose="020B0604020202020204" pitchFamily="34" charset="0"/>
              </a:rPr>
              <a:t>Identify misinformation or exaggerations</a:t>
            </a:r>
            <a:r>
              <a:rPr lang="en-GB" kern="0" dirty="0">
                <a:ea typeface="Times New Roman" panose="02020603050405020304" pitchFamily="18" charset="0"/>
                <a:cs typeface="Arial" panose="020B0604020202020204" pitchFamily="34" charset="0"/>
              </a:rPr>
              <a:t>.</a:t>
            </a:r>
          </a:p>
          <a:p>
            <a:pPr marL="457200" indent="-457200">
              <a:buFont typeface="+mj-lt"/>
              <a:buAutoNum type="arabicPeriod"/>
            </a:pPr>
            <a:r>
              <a:rPr lang="en-GB" kern="100" dirty="0">
                <a:effectLst/>
                <a:ea typeface="Calibri" panose="020F0502020204030204" pitchFamily="34" charset="0"/>
                <a:cs typeface="Arial" panose="020B0604020202020204" pitchFamily="34" charset="0"/>
              </a:rPr>
              <a:t>Rewrite the email as a statement, ensuring that all content is </a:t>
            </a:r>
            <a:r>
              <a:rPr lang="en-GB" kern="0" dirty="0">
                <a:effectLst/>
                <a:ea typeface="Times New Roman" panose="02020603050405020304" pitchFamily="18" charset="0"/>
                <a:cs typeface="Arial" panose="020B0604020202020204" pitchFamily="34" charset="0"/>
              </a:rPr>
              <a:t>accurate. </a:t>
            </a:r>
          </a:p>
          <a:p>
            <a:pPr marL="457200" indent="-457200">
              <a:buFont typeface="+mj-lt"/>
              <a:buAutoNum type="arabicPeriod"/>
            </a:pPr>
            <a:r>
              <a:rPr lang="en-GB" kern="0" dirty="0">
                <a:effectLst/>
                <a:ea typeface="Times New Roman" panose="02020603050405020304" pitchFamily="18" charset="0"/>
              </a:rPr>
              <a:t>Plan to present a recording of the accuracy statement.</a:t>
            </a:r>
            <a:endParaRPr lang="en-US" dirty="0">
              <a:cs typeface="Arial" panose="020B0604020202020204" pitchFamily="34" charset="0"/>
            </a:endParaRPr>
          </a:p>
        </p:txBody>
      </p:sp>
      <p:sp>
        <p:nvSpPr>
          <p:cNvPr id="5" name="Footer Placeholder 4">
            <a:extLst>
              <a:ext uri="{FF2B5EF4-FFF2-40B4-BE49-F238E27FC236}">
                <a16:creationId xmlns:a16="http://schemas.microsoft.com/office/drawing/2014/main" id="{0C5DC391-C6B8-9A19-0F42-7187F482E92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609662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11D34F-222A-59B3-65EA-4C22662F98FE}"/>
              </a:ext>
            </a:extLst>
          </p:cNvPr>
          <p:cNvSpPr>
            <a:spLocks noGrp="1"/>
          </p:cNvSpPr>
          <p:nvPr>
            <p:ph type="sldNum" sz="quarter" idx="11"/>
          </p:nvPr>
        </p:nvSpPr>
        <p:spPr/>
        <p:txBody>
          <a:bodyPr/>
          <a:lstStyle/>
          <a:p>
            <a:fld id="{DA2C159E-F13C-4A85-9A41-E7669D3E0D70}" type="slidenum">
              <a:rPr lang="en-GB" smtClean="0"/>
              <a:pPr/>
              <a:t>27</a:t>
            </a:fld>
            <a:endParaRPr lang="en-GB" dirty="0"/>
          </a:p>
        </p:txBody>
      </p:sp>
      <p:sp>
        <p:nvSpPr>
          <p:cNvPr id="3" name="Title 2">
            <a:extLst>
              <a:ext uri="{FF2B5EF4-FFF2-40B4-BE49-F238E27FC236}">
                <a16:creationId xmlns:a16="http://schemas.microsoft.com/office/drawing/2014/main" id="{14288041-8C8A-8628-12EB-27215451C8EC}"/>
              </a:ext>
            </a:extLst>
          </p:cNvPr>
          <p:cNvSpPr>
            <a:spLocks noGrp="1"/>
          </p:cNvSpPr>
          <p:nvPr>
            <p:ph type="title"/>
          </p:nvPr>
        </p:nvSpPr>
        <p:spPr/>
        <p:txBody>
          <a:bodyPr/>
          <a:lstStyle/>
          <a:p>
            <a:r>
              <a:rPr lang="en-US" dirty="0">
                <a:cs typeface="Arial"/>
              </a:rPr>
              <a:t>What could cause misinformation?</a:t>
            </a:r>
            <a:endParaRPr lang="en-US" dirty="0"/>
          </a:p>
        </p:txBody>
      </p:sp>
      <p:sp>
        <p:nvSpPr>
          <p:cNvPr id="4" name="Text Placeholder 3">
            <a:extLst>
              <a:ext uri="{FF2B5EF4-FFF2-40B4-BE49-F238E27FC236}">
                <a16:creationId xmlns:a16="http://schemas.microsoft.com/office/drawing/2014/main" id="{DA720E4B-F139-1331-3543-DE6D25FB319C}"/>
              </a:ext>
            </a:extLst>
          </p:cNvPr>
          <p:cNvSpPr>
            <a:spLocks noGrp="1"/>
          </p:cNvSpPr>
          <p:nvPr>
            <p:ph type="body" sz="quarter" idx="12"/>
          </p:nvPr>
        </p:nvSpPr>
        <p:spPr/>
        <p:txBody>
          <a:bodyPr vert="horz" lIns="0" tIns="0" rIns="0" bIns="0" rtlCol="0" anchor="t">
            <a:noAutofit/>
          </a:bodyPr>
          <a:lstStyle/>
          <a:p>
            <a:pPr lvl="1"/>
            <a:r>
              <a:rPr lang="en-US" dirty="0">
                <a:latin typeface="Arial"/>
                <a:cs typeface="Arial"/>
              </a:rPr>
              <a:t>Where you </a:t>
            </a:r>
            <a:r>
              <a:rPr lang="en-US" dirty="0">
                <a:cs typeface="Arial"/>
              </a:rPr>
              <a:t>have seen </a:t>
            </a:r>
            <a:r>
              <a:rPr lang="en-US" dirty="0">
                <a:latin typeface="Arial"/>
                <a:cs typeface="Arial"/>
              </a:rPr>
              <a:t>misinformation, did you know the root of it?</a:t>
            </a:r>
          </a:p>
          <a:p>
            <a:pPr lvl="1">
              <a:lnSpc>
                <a:spcPct val="100000"/>
              </a:lnSpc>
            </a:pPr>
            <a:r>
              <a:rPr lang="en-US" dirty="0">
                <a:latin typeface="Arial"/>
                <a:cs typeface="Arial"/>
              </a:rPr>
              <a:t>Was it addressed. If so, how?</a:t>
            </a:r>
          </a:p>
          <a:p>
            <a:pPr lvl="1">
              <a:lnSpc>
                <a:spcPct val="100000"/>
              </a:lnSpc>
            </a:pPr>
            <a:r>
              <a:rPr lang="en-US" dirty="0">
                <a:latin typeface="Arial"/>
                <a:cs typeface="Arial"/>
              </a:rPr>
              <a:t>What would happen if you were a professional and provided misinformation?</a:t>
            </a:r>
          </a:p>
          <a:p>
            <a:endParaRPr lang="en-US" dirty="0">
              <a:latin typeface="Arial"/>
              <a:cs typeface="Arial"/>
            </a:endParaRPr>
          </a:p>
        </p:txBody>
      </p:sp>
      <p:sp>
        <p:nvSpPr>
          <p:cNvPr id="5" name="Footer Placeholder 4">
            <a:extLst>
              <a:ext uri="{FF2B5EF4-FFF2-40B4-BE49-F238E27FC236}">
                <a16:creationId xmlns:a16="http://schemas.microsoft.com/office/drawing/2014/main" id="{00351533-363B-FD85-FF75-6AB1EC97260E}"/>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093020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C53C3A-5698-621E-86CA-E17E7928D394}"/>
              </a:ext>
            </a:extLst>
          </p:cNvPr>
          <p:cNvSpPr>
            <a:spLocks noGrp="1"/>
          </p:cNvSpPr>
          <p:nvPr>
            <p:ph type="sldNum" sz="quarter" idx="11"/>
          </p:nvPr>
        </p:nvSpPr>
        <p:spPr/>
        <p:txBody>
          <a:bodyPr/>
          <a:lstStyle/>
          <a:p>
            <a:fld id="{DA2C159E-F13C-4A85-9A41-E7669D3E0D70}" type="slidenum">
              <a:rPr lang="en-GB" smtClean="0"/>
              <a:pPr/>
              <a:t>28</a:t>
            </a:fld>
            <a:endParaRPr lang="en-GB" dirty="0"/>
          </a:p>
        </p:txBody>
      </p:sp>
      <p:sp>
        <p:nvSpPr>
          <p:cNvPr id="3" name="Title 2">
            <a:extLst>
              <a:ext uri="{FF2B5EF4-FFF2-40B4-BE49-F238E27FC236}">
                <a16:creationId xmlns:a16="http://schemas.microsoft.com/office/drawing/2014/main" id="{1897117F-7F8F-2FE7-7BFF-871552EC5837}"/>
              </a:ext>
            </a:extLst>
          </p:cNvPr>
          <p:cNvSpPr>
            <a:spLocks noGrp="1"/>
          </p:cNvSpPr>
          <p:nvPr>
            <p:ph type="title"/>
          </p:nvPr>
        </p:nvSpPr>
        <p:spPr/>
        <p:txBody>
          <a:bodyPr/>
          <a:lstStyle/>
          <a:p>
            <a:r>
              <a:rPr lang="en-US" dirty="0">
                <a:cs typeface="Arial"/>
              </a:rPr>
              <a:t>Recall advertisement task</a:t>
            </a:r>
            <a:endParaRPr lang="en-US" dirty="0"/>
          </a:p>
        </p:txBody>
      </p:sp>
      <p:sp>
        <p:nvSpPr>
          <p:cNvPr id="4" name="Text Placeholder 3">
            <a:extLst>
              <a:ext uri="{FF2B5EF4-FFF2-40B4-BE49-F238E27FC236}">
                <a16:creationId xmlns:a16="http://schemas.microsoft.com/office/drawing/2014/main" id="{A6DF6438-083B-6D95-9183-78B0ABA8E5DC}"/>
              </a:ext>
            </a:extLst>
          </p:cNvPr>
          <p:cNvSpPr>
            <a:spLocks noGrp="1"/>
          </p:cNvSpPr>
          <p:nvPr>
            <p:ph type="body" sz="quarter" idx="12"/>
          </p:nvPr>
        </p:nvSpPr>
        <p:spPr>
          <a:xfrm>
            <a:off x="234000" y="951973"/>
            <a:ext cx="8356179" cy="3636001"/>
          </a:xfrm>
        </p:spPr>
        <p:txBody>
          <a:bodyPr vert="horz" lIns="0" tIns="0" rIns="0" bIns="0" rtlCol="0" anchor="t">
            <a:noAutofit/>
          </a:bodyPr>
          <a:lstStyle/>
          <a:p>
            <a:pPr marL="457200" indent="-457200">
              <a:buFont typeface="+mj-lt"/>
              <a:buAutoNum type="arabicPeriod"/>
            </a:pPr>
            <a:r>
              <a:rPr lang="en-US" dirty="0">
                <a:cs typeface="Arial"/>
              </a:rPr>
              <a:t>Identify which of the columns contains the most accurate script for adverts 1 and 2.</a:t>
            </a:r>
          </a:p>
          <a:p>
            <a:pPr marL="457200" indent="-457200">
              <a:buFont typeface="+mj-lt"/>
              <a:buAutoNum type="arabicPeriod"/>
            </a:pPr>
            <a:r>
              <a:rPr lang="en-US" dirty="0">
                <a:cs typeface="Arial"/>
              </a:rPr>
              <a:t>Justify the decision made.</a:t>
            </a:r>
          </a:p>
          <a:p>
            <a:pPr marL="457200" indent="-457200">
              <a:buFont typeface="+mj-lt"/>
              <a:buAutoNum type="arabicPeriod"/>
            </a:pPr>
            <a:r>
              <a:rPr lang="en-US" dirty="0">
                <a:cs typeface="Arial"/>
              </a:rPr>
              <a:t>The other advertisement was a recall. Identify the possible reasons for this.</a:t>
            </a:r>
          </a:p>
        </p:txBody>
      </p:sp>
      <p:sp>
        <p:nvSpPr>
          <p:cNvPr id="5" name="Footer Placeholder 4">
            <a:extLst>
              <a:ext uri="{FF2B5EF4-FFF2-40B4-BE49-F238E27FC236}">
                <a16:creationId xmlns:a16="http://schemas.microsoft.com/office/drawing/2014/main" id="{61EB2D2E-126E-2764-6056-0927E58EC77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53614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7ABD0E-24D9-4F5E-DE9D-323C3EA66BC5}"/>
              </a:ext>
            </a:extLst>
          </p:cNvPr>
          <p:cNvSpPr>
            <a:spLocks noGrp="1"/>
          </p:cNvSpPr>
          <p:nvPr>
            <p:ph type="sldNum" sz="quarter" idx="11"/>
          </p:nvPr>
        </p:nvSpPr>
        <p:spPr/>
        <p:txBody>
          <a:bodyPr/>
          <a:lstStyle/>
          <a:p>
            <a:fld id="{DA2C159E-F13C-4A85-9A41-E7669D3E0D70}" type="slidenum">
              <a:rPr lang="en-GB" smtClean="0"/>
              <a:pPr/>
              <a:t>29</a:t>
            </a:fld>
            <a:endParaRPr lang="en-GB" dirty="0"/>
          </a:p>
        </p:txBody>
      </p:sp>
      <p:sp>
        <p:nvSpPr>
          <p:cNvPr id="3" name="Title 2">
            <a:extLst>
              <a:ext uri="{FF2B5EF4-FFF2-40B4-BE49-F238E27FC236}">
                <a16:creationId xmlns:a16="http://schemas.microsoft.com/office/drawing/2014/main" id="{22F058A7-6756-253E-8AB2-BBD067CC27E5}"/>
              </a:ext>
            </a:extLst>
          </p:cNvPr>
          <p:cNvSpPr>
            <a:spLocks noGrp="1"/>
          </p:cNvSpPr>
          <p:nvPr>
            <p:ph type="title"/>
          </p:nvPr>
        </p:nvSpPr>
        <p:spPr/>
        <p:txBody>
          <a:bodyPr/>
          <a:lstStyle/>
          <a:p>
            <a:r>
              <a:rPr lang="en-US" dirty="0">
                <a:cs typeface="Arial"/>
              </a:rPr>
              <a:t>Plenary</a:t>
            </a:r>
            <a:endParaRPr lang="en-US" dirty="0"/>
          </a:p>
        </p:txBody>
      </p:sp>
      <p:sp>
        <p:nvSpPr>
          <p:cNvPr id="4" name="Text Placeholder 3">
            <a:extLst>
              <a:ext uri="{FF2B5EF4-FFF2-40B4-BE49-F238E27FC236}">
                <a16:creationId xmlns:a16="http://schemas.microsoft.com/office/drawing/2014/main" id="{0803A4CB-6A59-5068-301C-362A9C8599FE}"/>
              </a:ext>
            </a:extLst>
          </p:cNvPr>
          <p:cNvSpPr>
            <a:spLocks noGrp="1"/>
          </p:cNvSpPr>
          <p:nvPr>
            <p:ph type="body" sz="quarter" idx="12"/>
          </p:nvPr>
        </p:nvSpPr>
        <p:spPr/>
        <p:txBody>
          <a:bodyPr vert="horz" lIns="0" tIns="0" rIns="0" bIns="0" rtlCol="0" anchor="t">
            <a:noAutofit/>
          </a:bodyPr>
          <a:lstStyle/>
          <a:p>
            <a:pPr lvl="1">
              <a:lnSpc>
                <a:spcPct val="100000"/>
              </a:lnSpc>
            </a:pPr>
            <a:r>
              <a:rPr lang="en-US" dirty="0">
                <a:latin typeface="Arial"/>
                <a:cs typeface="Arial"/>
              </a:rPr>
              <a:t>Preparation is key to an effective delivery of information, and errors in statements can lead others to make incorrect decisions.</a:t>
            </a:r>
          </a:p>
          <a:p>
            <a:pPr lvl="1">
              <a:lnSpc>
                <a:spcPct val="100000"/>
              </a:lnSpc>
            </a:pPr>
            <a:r>
              <a:rPr lang="en-US" dirty="0">
                <a:latin typeface="Arial"/>
                <a:cs typeface="Arial"/>
              </a:rPr>
              <a:t>It is important to only provide information that you know is true and factual. </a:t>
            </a:r>
          </a:p>
          <a:p>
            <a:pPr lvl="1">
              <a:lnSpc>
                <a:spcPct val="100000"/>
              </a:lnSpc>
            </a:pPr>
            <a:r>
              <a:rPr lang="en-US" dirty="0">
                <a:latin typeface="Arial"/>
                <a:cs typeface="Arial"/>
              </a:rPr>
              <a:t>If opinion is used, this needs to be clear.</a:t>
            </a:r>
          </a:p>
          <a:p>
            <a:endParaRPr lang="en-US" dirty="0">
              <a:latin typeface="Arial"/>
              <a:cs typeface="Arial"/>
            </a:endParaRPr>
          </a:p>
        </p:txBody>
      </p:sp>
      <p:sp>
        <p:nvSpPr>
          <p:cNvPr id="5" name="Footer Placeholder 4">
            <a:extLst>
              <a:ext uri="{FF2B5EF4-FFF2-40B4-BE49-F238E27FC236}">
                <a16:creationId xmlns:a16="http://schemas.microsoft.com/office/drawing/2014/main" id="{A85B9BD6-3D2F-0D35-0164-6ABE556DD1C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427003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7D4EE-87B9-908E-6F36-688F8AF563A9}"/>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600" b="1" dirty="0">
                <a:latin typeface="+mj-lt"/>
              </a:rPr>
              <a:t>Stakeholder starter task</a:t>
            </a:r>
          </a:p>
        </p:txBody>
      </p:sp>
      <p:sp>
        <p:nvSpPr>
          <p:cNvPr id="3" name="Content Placeholder 2">
            <a:extLst>
              <a:ext uri="{FF2B5EF4-FFF2-40B4-BE49-F238E27FC236}">
                <a16:creationId xmlns:a16="http://schemas.microsoft.com/office/drawing/2014/main" id="{7278998D-09E2-02B9-A8CB-567D8CA11B10}"/>
              </a:ext>
            </a:extLst>
          </p:cNvPr>
          <p:cNvSpPr>
            <a:spLocks noGrp="1"/>
          </p:cNvSpPr>
          <p:nvPr>
            <p:ph type="body" sz="quarter" idx="12"/>
          </p:nvPr>
        </p:nvSpPr>
        <p:spPr/>
        <p:txBody>
          <a:bodyPr vert="horz" lIns="0" tIns="0" rIns="0" bIns="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2400" dirty="0">
                <a:effectLst/>
                <a:ea typeface="Calibri"/>
                <a:cs typeface="Arial"/>
              </a:rPr>
              <a:t>Who is a stakeholder </a:t>
            </a:r>
            <a:r>
              <a:rPr lang="en-GB" sz="2400" dirty="0">
                <a:ea typeface="Calibri"/>
                <a:cs typeface="Arial"/>
              </a:rPr>
              <a:t>for</a:t>
            </a:r>
            <a:r>
              <a:rPr lang="en-GB" sz="2400" dirty="0">
                <a:effectLst/>
                <a:ea typeface="Calibri"/>
                <a:cs typeface="Arial"/>
              </a:rPr>
              <a:t> a construction project</a:t>
            </a:r>
            <a:r>
              <a:rPr lang="en-GB" sz="2400" dirty="0">
                <a:ea typeface="Calibri"/>
                <a:cs typeface="Arial"/>
              </a:rPr>
              <a:t>?</a:t>
            </a:r>
            <a:endParaRPr lang="en-GB" sz="2400" dirty="0">
              <a:effectLst/>
              <a:ea typeface="Calibri"/>
              <a:cs typeface="Arial"/>
            </a:endParaRPr>
          </a:p>
          <a:p>
            <a:pPr indent="0">
              <a:buNone/>
            </a:pPr>
            <a:endParaRPr lang="en-GB" sz="2400" dirty="0">
              <a:ea typeface="Calibri" panose="020F0502020204030204" pitchFamily="34" charset="0"/>
            </a:endParaRPr>
          </a:p>
          <a:p>
            <a:r>
              <a:rPr lang="en-GB" sz="2400" dirty="0">
                <a:effectLst/>
                <a:ea typeface="Calibri" panose="020F0502020204030204" pitchFamily="34" charset="0"/>
              </a:rPr>
              <a:t>Consider a new housing development.</a:t>
            </a:r>
          </a:p>
          <a:p>
            <a:pPr lvl="1">
              <a:lnSpc>
                <a:spcPct val="100000"/>
              </a:lnSpc>
            </a:pPr>
            <a:r>
              <a:rPr lang="en-GB" sz="2400" dirty="0">
                <a:effectLst/>
                <a:ea typeface="Calibri" panose="020F0502020204030204" pitchFamily="34" charset="0"/>
              </a:rPr>
              <a:t>Who might be affected?</a:t>
            </a:r>
          </a:p>
          <a:p>
            <a:pPr lvl="1">
              <a:lnSpc>
                <a:spcPct val="100000"/>
              </a:lnSpc>
            </a:pPr>
            <a:r>
              <a:rPr lang="en-GB" sz="2400" dirty="0">
                <a:effectLst/>
                <a:ea typeface="Calibri" panose="020F0502020204030204" pitchFamily="34" charset="0"/>
              </a:rPr>
              <a:t>Who may be hired? </a:t>
            </a:r>
            <a:endParaRPr lang="en-US" sz="2400" dirty="0"/>
          </a:p>
        </p:txBody>
      </p:sp>
      <p:sp>
        <p:nvSpPr>
          <p:cNvPr id="4" name="Footer Placeholder 4">
            <a:extLst>
              <a:ext uri="{FF2B5EF4-FFF2-40B4-BE49-F238E27FC236}">
                <a16:creationId xmlns:a16="http://schemas.microsoft.com/office/drawing/2014/main" id="{B0E1E0BE-5B24-B09D-9185-F71DC8672AB1}"/>
              </a:ext>
            </a:extLst>
          </p:cNvPr>
          <p:cNvSpPr txBox="1">
            <a:spLocks/>
          </p:cNvSpPr>
          <p:nvPr/>
        </p:nvSpPr>
        <p:spPr>
          <a:xfrm>
            <a:off x="234000" y="4767263"/>
            <a:ext cx="7686376" cy="27384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t>Education &amp; Training Foundation</a:t>
            </a:r>
          </a:p>
        </p:txBody>
      </p:sp>
    </p:spTree>
    <p:extLst>
      <p:ext uri="{BB962C8B-B14F-4D97-AF65-F5344CB8AC3E}">
        <p14:creationId xmlns:p14="http://schemas.microsoft.com/office/powerpoint/2010/main" val="1434184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1BE255-7B5F-79F6-45A8-B3051F64B180}"/>
              </a:ext>
            </a:extLst>
          </p:cNvPr>
          <p:cNvSpPr>
            <a:spLocks noGrp="1"/>
          </p:cNvSpPr>
          <p:nvPr>
            <p:ph type="sldNum" sz="quarter" idx="11"/>
          </p:nvPr>
        </p:nvSpPr>
        <p:spPr/>
        <p:txBody>
          <a:bodyPr/>
          <a:lstStyle/>
          <a:p>
            <a:fld id="{DA2C159E-F13C-4A85-9A41-E7669D3E0D70}" type="slidenum">
              <a:rPr lang="en-GB" smtClean="0"/>
              <a:pPr/>
              <a:t>30</a:t>
            </a:fld>
            <a:endParaRPr lang="en-GB" dirty="0"/>
          </a:p>
        </p:txBody>
      </p:sp>
      <p:sp>
        <p:nvSpPr>
          <p:cNvPr id="4" name="Text Placeholder 3">
            <a:extLst>
              <a:ext uri="{FF2B5EF4-FFF2-40B4-BE49-F238E27FC236}">
                <a16:creationId xmlns:a16="http://schemas.microsoft.com/office/drawing/2014/main" id="{BA29A8FA-5C50-FD0D-2D0F-D095BCF6B6D1}"/>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US" dirty="0">
                <a:cs typeface="Arial"/>
              </a:rPr>
              <a:t>Review partner’s voice recording.</a:t>
            </a:r>
          </a:p>
          <a:p>
            <a:pPr marL="457200" indent="-457200">
              <a:buFont typeface="+mj-lt"/>
              <a:buAutoNum type="arabicPeriod"/>
            </a:pPr>
            <a:r>
              <a:rPr lang="en-US" dirty="0">
                <a:cs typeface="Arial"/>
              </a:rPr>
              <a:t>Assess the accuracy of information. </a:t>
            </a:r>
          </a:p>
          <a:p>
            <a:pPr marL="457200" indent="-457200">
              <a:buFont typeface="+mj-lt"/>
              <a:buAutoNum type="arabicPeriod"/>
            </a:pPr>
            <a:r>
              <a:rPr lang="en-US" dirty="0">
                <a:cs typeface="Arial"/>
              </a:rPr>
              <a:t>Construct an email detailing the feedback. Send to your partner and copy in the teacher.</a:t>
            </a:r>
          </a:p>
        </p:txBody>
      </p:sp>
      <p:sp>
        <p:nvSpPr>
          <p:cNvPr id="5" name="Footer Placeholder 4">
            <a:extLst>
              <a:ext uri="{FF2B5EF4-FFF2-40B4-BE49-F238E27FC236}">
                <a16:creationId xmlns:a16="http://schemas.microsoft.com/office/drawing/2014/main" id="{2CA32639-BB70-7494-92F1-3A27B88F55C8}"/>
              </a:ext>
            </a:extLst>
          </p:cNvPr>
          <p:cNvSpPr>
            <a:spLocks noGrp="1"/>
          </p:cNvSpPr>
          <p:nvPr>
            <p:ph type="ftr" sz="quarter" idx="10"/>
          </p:nvPr>
        </p:nvSpPr>
        <p:spPr/>
        <p:txBody>
          <a:bodyPr/>
          <a:lstStyle/>
          <a:p>
            <a:r>
              <a:rPr lang="en-GB" dirty="0"/>
              <a:t>Education &amp; Training Foundation</a:t>
            </a:r>
          </a:p>
        </p:txBody>
      </p:sp>
      <p:sp>
        <p:nvSpPr>
          <p:cNvPr id="6" name="Title 2">
            <a:extLst>
              <a:ext uri="{FF2B5EF4-FFF2-40B4-BE49-F238E27FC236}">
                <a16:creationId xmlns:a16="http://schemas.microsoft.com/office/drawing/2014/main" id="{3CF23A27-3C9A-1118-ADA5-D09BF25CA269}"/>
              </a:ext>
            </a:extLst>
          </p:cNvPr>
          <p:cNvSpPr>
            <a:spLocks noGrp="1"/>
          </p:cNvSpPr>
          <p:nvPr>
            <p:ph type="title" idx="4294967295"/>
          </p:nvPr>
        </p:nvSpPr>
        <p:spPr>
          <a:xfrm>
            <a:off x="232950" y="284328"/>
            <a:ext cx="8437563" cy="699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100000"/>
              </a:lnSpc>
              <a:spcBef>
                <a:spcPts val="0"/>
              </a:spcBef>
              <a:buNone/>
              <a:defRPr sz="3600" b="1" kern="1200" cap="none"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Arial"/>
              </a:rPr>
              <a:t>Next steps: partner voice recording</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784448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cs typeface="Arial"/>
              </a:rPr>
              <a:t>Supporting delivery</a:t>
            </a:r>
          </a:p>
        </p:txBody>
      </p:sp>
    </p:spTree>
    <p:extLst>
      <p:ext uri="{BB962C8B-B14F-4D97-AF65-F5344CB8AC3E}">
        <p14:creationId xmlns:p14="http://schemas.microsoft.com/office/powerpoint/2010/main" val="3665392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C9D0C-44B0-90CC-A29E-F9D2EF6B96E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AD0D92-D851-0237-8403-A35AF4CCEF79}"/>
              </a:ext>
            </a:extLst>
          </p:cNvPr>
          <p:cNvSpPr>
            <a:spLocks noGrp="1"/>
          </p:cNvSpPr>
          <p:nvPr>
            <p:ph type="sldNum" sz="quarter" idx="11"/>
          </p:nvPr>
        </p:nvSpPr>
        <p:spPr/>
        <p:txBody>
          <a:bodyPr/>
          <a:lstStyle/>
          <a:p>
            <a:fld id="{DA2C159E-F13C-4A85-9A41-E7669D3E0D70}" type="slidenum">
              <a:rPr lang="en-GB" smtClean="0"/>
              <a:pPr/>
              <a:t>32</a:t>
            </a:fld>
            <a:endParaRPr lang="en-GB" dirty="0"/>
          </a:p>
        </p:txBody>
      </p:sp>
      <p:sp>
        <p:nvSpPr>
          <p:cNvPr id="3" name="Title 2">
            <a:extLst>
              <a:ext uri="{FF2B5EF4-FFF2-40B4-BE49-F238E27FC236}">
                <a16:creationId xmlns:a16="http://schemas.microsoft.com/office/drawing/2014/main" id="{0B4C2D99-A409-494E-D3DF-6111EE08D26C}"/>
              </a:ext>
            </a:extLst>
          </p:cNvPr>
          <p:cNvSpPr>
            <a:spLocks noGrp="1"/>
          </p:cNvSpPr>
          <p:nvPr>
            <p:ph type="title"/>
          </p:nvPr>
        </p:nvSpPr>
        <p:spPr/>
        <p:txBody>
          <a:bodyPr/>
          <a:lstStyle/>
          <a:p>
            <a:r>
              <a:rPr lang="en-US" dirty="0"/>
              <a:t>Starter topics </a:t>
            </a:r>
          </a:p>
        </p:txBody>
      </p:sp>
      <p:sp>
        <p:nvSpPr>
          <p:cNvPr id="4" name="Text Placeholder 3">
            <a:extLst>
              <a:ext uri="{FF2B5EF4-FFF2-40B4-BE49-F238E27FC236}">
                <a16:creationId xmlns:a16="http://schemas.microsoft.com/office/drawing/2014/main" id="{20112D32-0059-A204-25A8-082D6E902E15}"/>
              </a:ext>
            </a:extLst>
          </p:cNvPr>
          <p:cNvSpPr>
            <a:spLocks noGrp="1"/>
          </p:cNvSpPr>
          <p:nvPr>
            <p:ph type="body" sz="quarter" idx="12"/>
          </p:nvPr>
        </p:nvSpPr>
        <p:spPr/>
        <p:txBody>
          <a:bodyPr vert="horz" lIns="0" tIns="0" rIns="0" bIns="0" rtlCol="0" anchor="t">
            <a:noAutofit/>
          </a:bodyPr>
          <a:lstStyle/>
          <a:p>
            <a:r>
              <a:rPr lang="en-GB" dirty="0">
                <a:ea typeface="Calibri"/>
                <a:cs typeface="Times New Roman"/>
              </a:rPr>
              <a:t>Topic 1: Computer-aided design (CAD)</a:t>
            </a:r>
          </a:p>
          <a:p>
            <a:r>
              <a:rPr lang="en-GB" dirty="0">
                <a:ea typeface="Calibri"/>
                <a:cs typeface="Times New Roman"/>
              </a:rPr>
              <a:t>Topic 2: Critical path analysis</a:t>
            </a:r>
          </a:p>
          <a:p>
            <a:r>
              <a:rPr lang="en-GB" dirty="0">
                <a:ea typeface="Calibri"/>
                <a:cs typeface="Times New Roman"/>
              </a:rPr>
              <a:t>Topic 3: Gantt chart</a:t>
            </a:r>
          </a:p>
          <a:p>
            <a:r>
              <a:rPr lang="en-GB" dirty="0">
                <a:ea typeface="Calibri"/>
                <a:cs typeface="Times New Roman"/>
              </a:rPr>
              <a:t>Topic 4: Graphical conventions</a:t>
            </a:r>
          </a:p>
        </p:txBody>
      </p:sp>
      <p:sp>
        <p:nvSpPr>
          <p:cNvPr id="5" name="Footer Placeholder 4">
            <a:extLst>
              <a:ext uri="{FF2B5EF4-FFF2-40B4-BE49-F238E27FC236}">
                <a16:creationId xmlns:a16="http://schemas.microsoft.com/office/drawing/2014/main" id="{F36E3338-B111-6ECB-DA57-0B4315A14773}"/>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403231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dirty="0"/>
              <a:t>Visual aids</a:t>
            </a:r>
            <a:endParaRPr lang="en-GB" sz="3600" dirty="0"/>
          </a:p>
        </p:txBody>
      </p:sp>
      <p:sp>
        <p:nvSpPr>
          <p:cNvPr id="5" name="Text Placeholder 4"/>
          <p:cNvSpPr>
            <a:spLocks noGrp="1"/>
          </p:cNvSpPr>
          <p:nvPr>
            <p:ph type="body" sz="quarter" idx="12"/>
          </p:nvPr>
        </p:nvSpPr>
        <p:spPr>
          <a:xfrm>
            <a:off x="234000" y="948802"/>
            <a:ext cx="8675269" cy="3639172"/>
          </a:xfrm>
        </p:spPr>
        <p:txBody>
          <a:bodyPr vert="horz" lIns="0" tIns="0" rIns="0" bIns="0" rtlCol="0" anchor="t">
            <a:noAutofit/>
          </a:bodyPr>
          <a:lstStyle/>
          <a:p>
            <a:pPr lvl="1">
              <a:lnSpc>
                <a:spcPct val="100000"/>
              </a:lnSpc>
            </a:pPr>
            <a:r>
              <a:rPr lang="en-GB" dirty="0">
                <a:latin typeface="Arial"/>
                <a:ea typeface="Calibri"/>
                <a:cs typeface="Arial"/>
              </a:rPr>
              <a:t>Visual aids can support an oral presentation.</a:t>
            </a:r>
            <a:endParaRPr lang="en-US" dirty="0"/>
          </a:p>
          <a:p>
            <a:pPr lvl="1">
              <a:lnSpc>
                <a:spcPct val="100000"/>
              </a:lnSpc>
            </a:pPr>
            <a:r>
              <a:rPr lang="en-GB" dirty="0">
                <a:latin typeface="Arial"/>
                <a:ea typeface="Calibri"/>
                <a:cs typeface="Arial"/>
              </a:rPr>
              <a:t>Many projects create infographics that contain CAD imagery and provide a description of key features to use during a presentation.</a:t>
            </a:r>
          </a:p>
          <a:p>
            <a:endParaRPr lang="en-GB" dirty="0">
              <a:latin typeface="Arial"/>
              <a:ea typeface="Calibri"/>
              <a:cs typeface="Arial"/>
            </a:endParaRPr>
          </a:p>
          <a:p>
            <a:endParaRPr lang="en-GB" dirty="0">
              <a:latin typeface="Arial"/>
              <a:ea typeface="Calibri"/>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33</a:t>
            </a:fld>
            <a:endParaRPr lang="en-GB" dirty="0"/>
          </a:p>
        </p:txBody>
      </p:sp>
    </p:spTree>
    <p:extLst>
      <p:ext uri="{BB962C8B-B14F-4D97-AF65-F5344CB8AC3E}">
        <p14:creationId xmlns:p14="http://schemas.microsoft.com/office/powerpoint/2010/main" val="3279871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DC459-535C-2523-9C39-9C02FA0D8CA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5D40CF-7E79-D994-0D7D-C520E888D513}"/>
              </a:ext>
            </a:extLst>
          </p:cNvPr>
          <p:cNvSpPr>
            <a:spLocks noGrp="1"/>
          </p:cNvSpPr>
          <p:nvPr>
            <p:ph type="sldNum" sz="quarter" idx="11"/>
          </p:nvPr>
        </p:nvSpPr>
        <p:spPr/>
        <p:txBody>
          <a:bodyPr/>
          <a:lstStyle/>
          <a:p>
            <a:fld id="{DA2C159E-F13C-4A85-9A41-E7669D3E0D70}" type="slidenum">
              <a:rPr lang="en-GB" smtClean="0"/>
              <a:pPr/>
              <a:t>34</a:t>
            </a:fld>
            <a:endParaRPr lang="en-GB" dirty="0"/>
          </a:p>
        </p:txBody>
      </p:sp>
      <p:sp>
        <p:nvSpPr>
          <p:cNvPr id="3" name="Title 2">
            <a:extLst>
              <a:ext uri="{FF2B5EF4-FFF2-40B4-BE49-F238E27FC236}">
                <a16:creationId xmlns:a16="http://schemas.microsoft.com/office/drawing/2014/main" id="{96BBD415-14B3-BA43-39DB-3C5222CB3773}"/>
              </a:ext>
            </a:extLst>
          </p:cNvPr>
          <p:cNvSpPr>
            <a:spLocks noGrp="1"/>
          </p:cNvSpPr>
          <p:nvPr>
            <p:ph type="title"/>
          </p:nvPr>
        </p:nvSpPr>
        <p:spPr/>
        <p:txBody>
          <a:bodyPr>
            <a:noAutofit/>
          </a:bodyPr>
          <a:lstStyle/>
          <a:p>
            <a:r>
              <a:rPr lang="en-GB" dirty="0">
                <a:ea typeface="Calibri"/>
                <a:cs typeface="Arial"/>
              </a:rPr>
              <a:t>Examples of visual aids</a:t>
            </a:r>
          </a:p>
        </p:txBody>
      </p:sp>
      <p:sp>
        <p:nvSpPr>
          <p:cNvPr id="4" name="Text Placeholder 3">
            <a:extLst>
              <a:ext uri="{FF2B5EF4-FFF2-40B4-BE49-F238E27FC236}">
                <a16:creationId xmlns:a16="http://schemas.microsoft.com/office/drawing/2014/main" id="{76DE25E1-0625-F37E-B9D7-1BA47C375775}"/>
              </a:ext>
            </a:extLst>
          </p:cNvPr>
          <p:cNvSpPr>
            <a:spLocks noGrp="1"/>
          </p:cNvSpPr>
          <p:nvPr>
            <p:ph type="body" sz="quarter" idx="12"/>
          </p:nvPr>
        </p:nvSpPr>
        <p:spPr>
          <a:xfrm>
            <a:off x="232950" y="926263"/>
            <a:ext cx="8507661" cy="4013514"/>
          </a:xfrm>
        </p:spPr>
        <p:txBody>
          <a:bodyPr vert="horz" lIns="0" tIns="0" rIns="0" bIns="0" rtlCol="0" anchor="t">
            <a:noAutofit/>
          </a:bodyPr>
          <a:lstStyle/>
          <a:p>
            <a:pPr lvl="1">
              <a:lnSpc>
                <a:spcPct val="100000"/>
              </a:lnSpc>
            </a:pPr>
            <a:r>
              <a:rPr lang="en-US" dirty="0"/>
              <a:t>Gantt charts</a:t>
            </a:r>
            <a:endParaRPr lang="en-US" dirty="0">
              <a:cs typeface="Arial"/>
            </a:endParaRPr>
          </a:p>
          <a:p>
            <a:pPr lvl="1">
              <a:lnSpc>
                <a:spcPct val="100000"/>
              </a:lnSpc>
            </a:pPr>
            <a:r>
              <a:rPr lang="en-US" dirty="0"/>
              <a:t>Infographics</a:t>
            </a:r>
            <a:endParaRPr lang="en-US" dirty="0">
              <a:cs typeface="Arial"/>
            </a:endParaRPr>
          </a:p>
          <a:p>
            <a:pPr lvl="1">
              <a:lnSpc>
                <a:spcPct val="100000"/>
              </a:lnSpc>
            </a:pPr>
            <a:r>
              <a:rPr lang="en-US" dirty="0">
                <a:cs typeface="Arial"/>
              </a:rPr>
              <a:t>Posters</a:t>
            </a:r>
          </a:p>
          <a:p>
            <a:pPr lvl="1">
              <a:lnSpc>
                <a:spcPct val="100000"/>
              </a:lnSpc>
            </a:pPr>
            <a:r>
              <a:rPr lang="en-US" dirty="0"/>
              <a:t>Documents – e.g. tenders</a:t>
            </a:r>
            <a:endParaRPr lang="en-US" dirty="0">
              <a:cs typeface="Arial"/>
            </a:endParaRPr>
          </a:p>
          <a:p>
            <a:pPr lvl="1">
              <a:lnSpc>
                <a:spcPct val="100000"/>
              </a:lnSpc>
            </a:pPr>
            <a:r>
              <a:rPr lang="en-US" dirty="0"/>
              <a:t>Leaflets</a:t>
            </a:r>
            <a:endParaRPr lang="en-US" dirty="0">
              <a:cs typeface="Arial"/>
            </a:endParaRPr>
          </a:p>
          <a:p>
            <a:pPr lvl="1">
              <a:lnSpc>
                <a:spcPct val="100000"/>
              </a:lnSpc>
            </a:pPr>
            <a:r>
              <a:rPr lang="en-US" dirty="0"/>
              <a:t>Brochures</a:t>
            </a:r>
            <a:endParaRPr lang="en-US" dirty="0">
              <a:cs typeface="Arial"/>
            </a:endParaRPr>
          </a:p>
          <a:p>
            <a:pPr lvl="1">
              <a:lnSpc>
                <a:spcPct val="100000"/>
              </a:lnSpc>
            </a:pPr>
            <a:r>
              <a:rPr lang="en-US" dirty="0">
                <a:cs typeface="Arial"/>
              </a:rPr>
              <a:t>Photographs</a:t>
            </a:r>
          </a:p>
          <a:p>
            <a:pPr lvl="1">
              <a:lnSpc>
                <a:spcPct val="100000"/>
              </a:lnSpc>
            </a:pPr>
            <a:r>
              <a:rPr lang="en-US" dirty="0">
                <a:cs typeface="Arial"/>
              </a:rPr>
              <a:t>Fly-through videos</a:t>
            </a:r>
          </a:p>
          <a:p>
            <a:pPr lvl="1">
              <a:lnSpc>
                <a:spcPct val="100000"/>
              </a:lnSpc>
            </a:pPr>
            <a:r>
              <a:rPr lang="en-US" dirty="0">
                <a:cs typeface="Arial"/>
              </a:rPr>
              <a:t>Line of balance</a:t>
            </a:r>
          </a:p>
          <a:p>
            <a:pPr lvl="1">
              <a:lnSpc>
                <a:spcPct val="100000"/>
              </a:lnSpc>
            </a:pPr>
            <a:r>
              <a:rPr lang="en-US" dirty="0">
                <a:cs typeface="Arial"/>
              </a:rPr>
              <a:t>Critical path analysis</a:t>
            </a: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1AEEA826-C342-52EC-6A5E-FC12F1CD37AA}"/>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77828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08F898-AD7A-C2D9-1CB8-2DF57C88AFB9}"/>
              </a:ext>
            </a:extLst>
          </p:cNvPr>
          <p:cNvSpPr>
            <a:spLocks noGrp="1"/>
          </p:cNvSpPr>
          <p:nvPr>
            <p:ph type="sldNum" sz="quarter" idx="11"/>
          </p:nvPr>
        </p:nvSpPr>
        <p:spPr/>
        <p:txBody>
          <a:bodyPr/>
          <a:lstStyle/>
          <a:p>
            <a:fld id="{DA2C159E-F13C-4A85-9A41-E7669D3E0D70}" type="slidenum">
              <a:rPr lang="en-GB" smtClean="0"/>
              <a:pPr/>
              <a:t>35</a:t>
            </a:fld>
            <a:endParaRPr lang="en-GB" dirty="0"/>
          </a:p>
        </p:txBody>
      </p:sp>
      <p:sp>
        <p:nvSpPr>
          <p:cNvPr id="3" name="Title 2">
            <a:extLst>
              <a:ext uri="{FF2B5EF4-FFF2-40B4-BE49-F238E27FC236}">
                <a16:creationId xmlns:a16="http://schemas.microsoft.com/office/drawing/2014/main" id="{74E0FADC-7D6C-17EC-4073-5336A391A40F}"/>
              </a:ext>
            </a:extLst>
          </p:cNvPr>
          <p:cNvSpPr>
            <a:spLocks noGrp="1"/>
          </p:cNvSpPr>
          <p:nvPr>
            <p:ph type="title"/>
          </p:nvPr>
        </p:nvSpPr>
        <p:spPr/>
        <p:txBody>
          <a:bodyPr/>
          <a:lstStyle/>
          <a:p>
            <a:r>
              <a:rPr lang="en-US" dirty="0">
                <a:cs typeface="Arial"/>
              </a:rPr>
              <a:t>Task: wall graphics</a:t>
            </a:r>
            <a:endParaRPr lang="en-US" dirty="0"/>
          </a:p>
        </p:txBody>
      </p:sp>
      <p:sp>
        <p:nvSpPr>
          <p:cNvPr id="4" name="Text Placeholder 3">
            <a:extLst>
              <a:ext uri="{FF2B5EF4-FFF2-40B4-BE49-F238E27FC236}">
                <a16:creationId xmlns:a16="http://schemas.microsoft.com/office/drawing/2014/main" id="{926B12CD-B1C9-42E3-6C50-2BAB799F2745}"/>
              </a:ext>
            </a:extLst>
          </p:cNvPr>
          <p:cNvSpPr>
            <a:spLocks noGrp="1"/>
          </p:cNvSpPr>
          <p:nvPr>
            <p:ph type="body" sz="quarter" idx="12"/>
          </p:nvPr>
        </p:nvSpPr>
        <p:spPr>
          <a:xfrm>
            <a:off x="234000" y="951973"/>
            <a:ext cx="8528317" cy="3636001"/>
          </a:xfrm>
        </p:spPr>
        <p:txBody>
          <a:bodyPr vert="horz" lIns="0" tIns="0" rIns="0" bIns="0" rtlCol="0" anchor="t">
            <a:noAutofit/>
          </a:bodyPr>
          <a:lstStyle/>
          <a:p>
            <a:r>
              <a:rPr lang="en-US" dirty="0">
                <a:cs typeface="Arial"/>
              </a:rPr>
              <a:t>Use the allocated image to prepare a presentation about where the wall could be used.</a:t>
            </a:r>
          </a:p>
          <a:p>
            <a:endParaRPr lang="en-US" dirty="0">
              <a:cs typeface="Arial"/>
            </a:endParaRPr>
          </a:p>
          <a:p>
            <a:pPr marL="457200" indent="-457200">
              <a:buFont typeface="+mj-lt"/>
              <a:buAutoNum type="arabicPeriod"/>
            </a:pPr>
            <a:r>
              <a:rPr lang="en-US" dirty="0">
                <a:cs typeface="Arial"/>
              </a:rPr>
              <a:t>Research the type of wall and the terms used in the labelling.</a:t>
            </a:r>
          </a:p>
          <a:p>
            <a:pPr marL="457200" indent="-457200">
              <a:buFont typeface="+mj-lt"/>
              <a:buAutoNum type="arabicPeriod"/>
            </a:pPr>
            <a:r>
              <a:rPr lang="en-US" dirty="0">
                <a:cs typeface="Arial"/>
              </a:rPr>
              <a:t>Present to your partner, using the image to support the delivery. </a:t>
            </a:r>
            <a:endParaRPr lang="en-US" dirty="0"/>
          </a:p>
          <a:p>
            <a:pPr marL="457200" indent="-457200">
              <a:buFont typeface="+mj-lt"/>
              <a:buAutoNum type="arabicPeriod"/>
            </a:pPr>
            <a:r>
              <a:rPr lang="en-US" dirty="0">
                <a:cs typeface="Arial"/>
              </a:rPr>
              <a:t>Provide feedback to your partner on how well the image was used to support the presentation.</a:t>
            </a:r>
          </a:p>
        </p:txBody>
      </p:sp>
      <p:sp>
        <p:nvSpPr>
          <p:cNvPr id="5" name="Footer Placeholder 4">
            <a:extLst>
              <a:ext uri="{FF2B5EF4-FFF2-40B4-BE49-F238E27FC236}">
                <a16:creationId xmlns:a16="http://schemas.microsoft.com/office/drawing/2014/main" id="{D42DF4C5-7F18-0255-0799-566B5607B2BE}"/>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739060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45A089-EAA3-E841-F8EF-83FF94D3EB6E}"/>
              </a:ext>
            </a:extLst>
          </p:cNvPr>
          <p:cNvSpPr>
            <a:spLocks noGrp="1"/>
          </p:cNvSpPr>
          <p:nvPr>
            <p:ph type="sldNum" sz="quarter" idx="11"/>
          </p:nvPr>
        </p:nvSpPr>
        <p:spPr/>
        <p:txBody>
          <a:bodyPr/>
          <a:lstStyle/>
          <a:p>
            <a:fld id="{DA2C159E-F13C-4A85-9A41-E7669D3E0D70}" type="slidenum">
              <a:rPr lang="en-GB" smtClean="0"/>
              <a:pPr/>
              <a:t>36</a:t>
            </a:fld>
            <a:endParaRPr lang="en-GB" dirty="0"/>
          </a:p>
        </p:txBody>
      </p:sp>
      <p:sp>
        <p:nvSpPr>
          <p:cNvPr id="3" name="Title 2">
            <a:extLst>
              <a:ext uri="{FF2B5EF4-FFF2-40B4-BE49-F238E27FC236}">
                <a16:creationId xmlns:a16="http://schemas.microsoft.com/office/drawing/2014/main" id="{AE02A771-3747-FE95-01BF-F2A36EAA28F6}"/>
              </a:ext>
            </a:extLst>
          </p:cNvPr>
          <p:cNvSpPr>
            <a:spLocks noGrp="1"/>
          </p:cNvSpPr>
          <p:nvPr>
            <p:ph type="title"/>
          </p:nvPr>
        </p:nvSpPr>
        <p:spPr>
          <a:xfrm>
            <a:off x="232950" y="249900"/>
            <a:ext cx="8437563" cy="1161275"/>
          </a:xfrm>
        </p:spPr>
        <p:txBody>
          <a:bodyPr>
            <a:noAutofit/>
          </a:bodyPr>
          <a:lstStyle/>
          <a:p>
            <a:r>
              <a:rPr lang="en-US" dirty="0"/>
              <a:t>What to consider when using visual aids?</a:t>
            </a:r>
          </a:p>
        </p:txBody>
      </p:sp>
      <p:sp>
        <p:nvSpPr>
          <p:cNvPr id="4" name="Text Placeholder 3">
            <a:extLst>
              <a:ext uri="{FF2B5EF4-FFF2-40B4-BE49-F238E27FC236}">
                <a16:creationId xmlns:a16="http://schemas.microsoft.com/office/drawing/2014/main" id="{424FD8C2-02E7-5A84-FB72-1E53BB95D353}"/>
              </a:ext>
            </a:extLst>
          </p:cNvPr>
          <p:cNvSpPr>
            <a:spLocks noGrp="1"/>
          </p:cNvSpPr>
          <p:nvPr>
            <p:ph type="body" sz="quarter" idx="12"/>
          </p:nvPr>
        </p:nvSpPr>
        <p:spPr>
          <a:xfrm>
            <a:off x="232950" y="1425354"/>
            <a:ext cx="7667625" cy="3601574"/>
          </a:xfrm>
        </p:spPr>
        <p:txBody>
          <a:bodyPr/>
          <a:lstStyle/>
          <a:p>
            <a:pPr lvl="1">
              <a:lnSpc>
                <a:spcPct val="100000"/>
              </a:lnSpc>
            </a:pPr>
            <a:r>
              <a:rPr lang="en-GB" dirty="0">
                <a:latin typeface="Arial" panose="020B0604020202020204" pitchFamily="34" charset="0"/>
                <a:ea typeface="Calibri" panose="020F0502020204030204" pitchFamily="34" charset="0"/>
              </a:rPr>
              <a:t>D</a:t>
            </a:r>
            <a:r>
              <a:rPr lang="en-GB" dirty="0">
                <a:effectLst/>
                <a:latin typeface="Arial" panose="020B0604020202020204" pitchFamily="34" charset="0"/>
                <a:ea typeface="Calibri" panose="020F0502020204030204" pitchFamily="34" charset="0"/>
              </a:rPr>
              <a:t>o not just look at the </a:t>
            </a:r>
            <a:r>
              <a:rPr lang="en-GB" dirty="0">
                <a:latin typeface="Arial" panose="020B0604020202020204" pitchFamily="34" charset="0"/>
                <a:ea typeface="Calibri" panose="020F0502020204030204" pitchFamily="34" charset="0"/>
              </a:rPr>
              <a:t>visual aid</a:t>
            </a:r>
            <a:r>
              <a:rPr lang="en-GB" dirty="0">
                <a:effectLst/>
                <a:latin typeface="Arial" panose="020B0604020202020204" pitchFamily="34" charset="0"/>
                <a:ea typeface="Calibri" panose="020F0502020204030204" pitchFamily="34" charset="0"/>
              </a:rPr>
              <a:t>.</a:t>
            </a:r>
          </a:p>
          <a:p>
            <a:pPr lvl="1">
              <a:lnSpc>
                <a:spcPct val="100000"/>
              </a:lnSpc>
            </a:pPr>
            <a:r>
              <a:rPr lang="en-GB" dirty="0">
                <a:latin typeface="Arial" panose="020B0604020202020204" pitchFamily="34" charset="0"/>
                <a:ea typeface="Calibri" panose="020F0502020204030204" pitchFamily="34" charset="0"/>
              </a:rPr>
              <a:t>Use </a:t>
            </a:r>
            <a:r>
              <a:rPr lang="en-GB" dirty="0">
                <a:effectLst/>
                <a:latin typeface="Arial" panose="020B0604020202020204" pitchFamily="34" charset="0"/>
                <a:ea typeface="Calibri" panose="020F0502020204030204" pitchFamily="34" charset="0"/>
              </a:rPr>
              <a:t>eye contact, and connect with the audience.</a:t>
            </a:r>
          </a:p>
          <a:p>
            <a:pPr lvl="1">
              <a:lnSpc>
                <a:spcPct val="100000"/>
              </a:lnSpc>
            </a:pPr>
            <a:r>
              <a:rPr lang="en-GB" dirty="0">
                <a:latin typeface="Arial" panose="020B0604020202020204" pitchFamily="34" charset="0"/>
                <a:ea typeface="Calibri" panose="020F0502020204030204" pitchFamily="34" charset="0"/>
              </a:rPr>
              <a:t>P</a:t>
            </a:r>
            <a:r>
              <a:rPr lang="en-GB" dirty="0">
                <a:effectLst/>
                <a:latin typeface="Arial" panose="020B0604020202020204" pitchFamily="34" charset="0"/>
                <a:ea typeface="Calibri" panose="020F0502020204030204" pitchFamily="34" charset="0"/>
              </a:rPr>
              <a:t>oint out key information from the </a:t>
            </a:r>
            <a:r>
              <a:rPr lang="en-GB" dirty="0">
                <a:latin typeface="Arial" panose="020B0604020202020204" pitchFamily="34" charset="0"/>
                <a:ea typeface="Calibri" panose="020F0502020204030204" pitchFamily="34" charset="0"/>
              </a:rPr>
              <a:t>visual aid –</a:t>
            </a:r>
            <a:r>
              <a:rPr lang="en-GB" dirty="0">
                <a:effectLst/>
                <a:latin typeface="Arial" panose="020B0604020202020204" pitchFamily="34" charset="0"/>
                <a:ea typeface="Calibri" panose="020F0502020204030204" pitchFamily="34" charset="0"/>
              </a:rPr>
              <a:t> i.e. do not just read it verbatim. </a:t>
            </a:r>
            <a:endParaRPr lang="en-US" dirty="0"/>
          </a:p>
        </p:txBody>
      </p:sp>
      <p:sp>
        <p:nvSpPr>
          <p:cNvPr id="5" name="Footer Placeholder 4">
            <a:extLst>
              <a:ext uri="{FF2B5EF4-FFF2-40B4-BE49-F238E27FC236}">
                <a16:creationId xmlns:a16="http://schemas.microsoft.com/office/drawing/2014/main" id="{409E89FE-DA92-205E-BA7D-3DB6DBEBBB4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842458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descr="An infographic of a road with information of the stages that will be completed for the project. the stages include">
            <a:extLst>
              <a:ext uri="{FF2B5EF4-FFF2-40B4-BE49-F238E27FC236}">
                <a16:creationId xmlns:a16="http://schemas.microsoft.com/office/drawing/2014/main" id="{EF6AC5E3-F4B3-F7FF-86B8-F98EE91D69AB}"/>
              </a:ext>
            </a:extLst>
          </p:cNvPr>
          <p:cNvGrpSpPr/>
          <p:nvPr/>
        </p:nvGrpSpPr>
        <p:grpSpPr>
          <a:xfrm>
            <a:off x="-28882" y="27431"/>
            <a:ext cx="7500366" cy="5098380"/>
            <a:chOff x="1216152" y="-1"/>
            <a:chExt cx="10000488" cy="6797840"/>
          </a:xfrm>
        </p:grpSpPr>
        <p:sp>
          <p:nvSpPr>
            <p:cNvPr id="17" name="Parallelogram 16">
              <a:extLst>
                <a:ext uri="{FF2B5EF4-FFF2-40B4-BE49-F238E27FC236}">
                  <a16:creationId xmlns:a16="http://schemas.microsoft.com/office/drawing/2014/main" id="{937D826C-0094-8F0B-57EE-975167A0EEB7}"/>
                </a:ext>
              </a:extLst>
            </p:cNvPr>
            <p:cNvSpPr/>
            <p:nvPr/>
          </p:nvSpPr>
          <p:spPr>
            <a:xfrm>
              <a:off x="1216152" y="-1"/>
              <a:ext cx="3127248" cy="6784849"/>
            </a:xfrm>
            <a:prstGeom prst="parallelogram">
              <a:avLst>
                <a:gd name="adj" fmla="val 53953"/>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69A3F79F-09BA-D7BC-F35A-6AD4E16A4CD3}"/>
                </a:ext>
              </a:extLst>
            </p:cNvPr>
            <p:cNvCxnSpPr>
              <a:cxnSpLocks/>
            </p:cNvCxnSpPr>
            <p:nvPr/>
          </p:nvCxnSpPr>
          <p:spPr>
            <a:xfrm flipV="1">
              <a:off x="2477328" y="456985"/>
              <a:ext cx="1507674" cy="60334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BE9A08A-907B-5F1A-2407-FCB7CA7372BD}"/>
                </a:ext>
              </a:extLst>
            </p:cNvPr>
            <p:cNvSpPr txBox="1"/>
            <p:nvPr/>
          </p:nvSpPr>
          <p:spPr>
            <a:xfrm>
              <a:off x="1301789" y="6135180"/>
              <a:ext cx="1389631" cy="615552"/>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400" dirty="0">
                  <a:latin typeface="Arial"/>
                  <a:cs typeface="Arial"/>
                </a:rPr>
                <a:t>01/04</a:t>
              </a:r>
            </a:p>
          </p:txBody>
        </p:sp>
        <p:sp>
          <p:nvSpPr>
            <p:cNvPr id="7" name="TextBox 6">
              <a:extLst>
                <a:ext uri="{FF2B5EF4-FFF2-40B4-BE49-F238E27FC236}">
                  <a16:creationId xmlns:a16="http://schemas.microsoft.com/office/drawing/2014/main" id="{3DBBD727-A184-2A82-780B-2507DAA883FC}"/>
                </a:ext>
              </a:extLst>
            </p:cNvPr>
            <p:cNvSpPr txBox="1"/>
            <p:nvPr/>
          </p:nvSpPr>
          <p:spPr>
            <a:xfrm>
              <a:off x="2808660" y="67999"/>
              <a:ext cx="1453895" cy="615552"/>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400" dirty="0">
                  <a:latin typeface="Arial"/>
                  <a:cs typeface="Arial"/>
                </a:rPr>
                <a:t>28/07</a:t>
              </a:r>
            </a:p>
          </p:txBody>
        </p:sp>
        <p:sp>
          <p:nvSpPr>
            <p:cNvPr id="13" name="Trapezoid 12">
              <a:extLst>
                <a:ext uri="{FF2B5EF4-FFF2-40B4-BE49-F238E27FC236}">
                  <a16:creationId xmlns:a16="http://schemas.microsoft.com/office/drawing/2014/main" id="{7A4B705A-186C-824C-B6CC-BB3EE177E5F4}"/>
                </a:ext>
              </a:extLst>
            </p:cNvPr>
            <p:cNvSpPr/>
            <p:nvPr/>
          </p:nvSpPr>
          <p:spPr>
            <a:xfrm>
              <a:off x="2646816" y="12991"/>
              <a:ext cx="7168896" cy="6784848"/>
            </a:xfrm>
            <a:prstGeom prst="trapezoid">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19" name="Rectangle 18">
              <a:extLst>
                <a:ext uri="{FF2B5EF4-FFF2-40B4-BE49-F238E27FC236}">
                  <a16:creationId xmlns:a16="http://schemas.microsoft.com/office/drawing/2014/main" id="{8CF4838A-62BE-325A-D41E-E0420C2992A7}"/>
                </a:ext>
              </a:extLst>
            </p:cNvPr>
            <p:cNvSpPr/>
            <p:nvPr/>
          </p:nvSpPr>
          <p:spPr>
            <a:xfrm>
              <a:off x="6150864" y="5227582"/>
              <a:ext cx="231648" cy="14246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8" name="Rectangle: Rounded Corners 7">
              <a:extLst>
                <a:ext uri="{FF2B5EF4-FFF2-40B4-BE49-F238E27FC236}">
                  <a16:creationId xmlns:a16="http://schemas.microsoft.com/office/drawing/2014/main" id="{FA2BCEF8-70C1-5FA8-2029-3FD7794274AC}"/>
                </a:ext>
              </a:extLst>
            </p:cNvPr>
            <p:cNvSpPr/>
            <p:nvPr/>
          </p:nvSpPr>
          <p:spPr>
            <a:xfrm>
              <a:off x="3495356" y="5650752"/>
              <a:ext cx="5493172" cy="1042489"/>
            </a:xfrm>
            <a:prstGeom prst="roundRect">
              <a:avLst/>
            </a:prstGeom>
            <a:scene3d>
              <a:camera prst="perspectiveRelaxedModerately"/>
              <a:lightRig rig="threePt" dir="t"/>
            </a:scene3d>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2400" dirty="0">
                  <a:latin typeface="Arial"/>
                  <a:cs typeface="Arial"/>
                </a:rPr>
                <a:t>Application submitted, notification signs installed.</a:t>
              </a:r>
            </a:p>
          </p:txBody>
        </p:sp>
        <p:sp>
          <p:nvSpPr>
            <p:cNvPr id="20" name="Rectangle 19">
              <a:extLst>
                <a:ext uri="{FF2B5EF4-FFF2-40B4-BE49-F238E27FC236}">
                  <a16:creationId xmlns:a16="http://schemas.microsoft.com/office/drawing/2014/main" id="{936E578F-526D-AC44-43F6-2718B49495F3}"/>
                </a:ext>
              </a:extLst>
            </p:cNvPr>
            <p:cNvSpPr/>
            <p:nvPr/>
          </p:nvSpPr>
          <p:spPr>
            <a:xfrm>
              <a:off x="6150864" y="3203079"/>
              <a:ext cx="231648" cy="14246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9" name="Rectangle: Rounded Corners 8">
              <a:extLst>
                <a:ext uri="{FF2B5EF4-FFF2-40B4-BE49-F238E27FC236}">
                  <a16:creationId xmlns:a16="http://schemas.microsoft.com/office/drawing/2014/main" id="{0251D67D-8BE6-1C4E-85BA-D7D14EB392B6}"/>
                </a:ext>
              </a:extLst>
            </p:cNvPr>
            <p:cNvSpPr/>
            <p:nvPr/>
          </p:nvSpPr>
          <p:spPr>
            <a:xfrm>
              <a:off x="3792783" y="4432131"/>
              <a:ext cx="4941963" cy="1024128"/>
            </a:xfrm>
            <a:prstGeom prst="roundRect">
              <a:avLst/>
            </a:prstGeom>
            <a:scene3d>
              <a:camera prst="perspectiveRelaxedModerately"/>
              <a:lightRig rig="threePt" dir="t"/>
            </a:scene3d>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2400" dirty="0">
                  <a:latin typeface="Arial"/>
                  <a:cs typeface="Arial"/>
                </a:rPr>
                <a:t>Work commences, traffic management installed</a:t>
              </a:r>
              <a:r>
                <a:rPr lang="en-GB" sz="1800" dirty="0">
                  <a:latin typeface="Arial"/>
                  <a:cs typeface="Arial"/>
                </a:rPr>
                <a:t>.</a:t>
              </a:r>
            </a:p>
          </p:txBody>
        </p:sp>
        <p:sp>
          <p:nvSpPr>
            <p:cNvPr id="21" name="Rectangle 20">
              <a:extLst>
                <a:ext uri="{FF2B5EF4-FFF2-40B4-BE49-F238E27FC236}">
                  <a16:creationId xmlns:a16="http://schemas.microsoft.com/office/drawing/2014/main" id="{E55B09BD-49E3-F063-EDCB-15BF9521742D}"/>
                </a:ext>
              </a:extLst>
            </p:cNvPr>
            <p:cNvSpPr/>
            <p:nvPr/>
          </p:nvSpPr>
          <p:spPr>
            <a:xfrm>
              <a:off x="6150864" y="1382530"/>
              <a:ext cx="231648" cy="14246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22" name="Rectangle 21">
              <a:extLst>
                <a:ext uri="{FF2B5EF4-FFF2-40B4-BE49-F238E27FC236}">
                  <a16:creationId xmlns:a16="http://schemas.microsoft.com/office/drawing/2014/main" id="{A57A098D-5329-4A77-F94C-7D289BFE1BD1}"/>
                </a:ext>
              </a:extLst>
            </p:cNvPr>
            <p:cNvSpPr/>
            <p:nvPr/>
          </p:nvSpPr>
          <p:spPr>
            <a:xfrm>
              <a:off x="6150864" y="-1"/>
              <a:ext cx="231648" cy="11421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10" name="Rectangle: Rounded Corners 9">
              <a:extLst>
                <a:ext uri="{FF2B5EF4-FFF2-40B4-BE49-F238E27FC236}">
                  <a16:creationId xmlns:a16="http://schemas.microsoft.com/office/drawing/2014/main" id="{952F892B-538D-88BC-035F-947AAB04ABC2}"/>
                </a:ext>
              </a:extLst>
            </p:cNvPr>
            <p:cNvSpPr/>
            <p:nvPr/>
          </p:nvSpPr>
          <p:spPr>
            <a:xfrm>
              <a:off x="3790867" y="3281631"/>
              <a:ext cx="4941963" cy="1024127"/>
            </a:xfrm>
            <a:prstGeom prst="roundRect">
              <a:avLst/>
            </a:prstGeom>
            <a:scene3d>
              <a:camera prst="perspectiveRelaxedModerately"/>
              <a:lightRig rig="threePt" dir="t"/>
            </a:scene3d>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2400" dirty="0">
                  <a:solidFill>
                    <a:schemeClr val="tx1"/>
                  </a:solidFill>
                  <a:latin typeface="Arial"/>
                  <a:cs typeface="Arial"/>
                </a:rPr>
                <a:t>Noise disruption caused by plant equipment use.</a:t>
              </a:r>
            </a:p>
          </p:txBody>
        </p:sp>
        <p:sp>
          <p:nvSpPr>
            <p:cNvPr id="11" name="Rectangle: Rounded Corners 10">
              <a:extLst>
                <a:ext uri="{FF2B5EF4-FFF2-40B4-BE49-F238E27FC236}">
                  <a16:creationId xmlns:a16="http://schemas.microsoft.com/office/drawing/2014/main" id="{5D6C0FE4-8D6E-4932-0854-44A050A9A9D7}"/>
                </a:ext>
              </a:extLst>
            </p:cNvPr>
            <p:cNvSpPr/>
            <p:nvPr/>
          </p:nvSpPr>
          <p:spPr>
            <a:xfrm>
              <a:off x="4045463" y="2023667"/>
              <a:ext cx="4392957" cy="1024127"/>
            </a:xfrm>
            <a:prstGeom prst="roundRect">
              <a:avLst/>
            </a:prstGeom>
            <a:scene3d>
              <a:camera prst="perspectiveRelaxedModerately"/>
              <a:lightRig rig="threePt" dir="t"/>
            </a:scene3d>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2400" dirty="0">
                  <a:latin typeface="Arial"/>
                  <a:cs typeface="Arial"/>
                </a:rPr>
                <a:t>Work on substation on adjoining road.</a:t>
              </a:r>
            </a:p>
          </p:txBody>
        </p:sp>
        <p:sp>
          <p:nvSpPr>
            <p:cNvPr id="12" name="Rectangle: Rounded Corners 11">
              <a:extLst>
                <a:ext uri="{FF2B5EF4-FFF2-40B4-BE49-F238E27FC236}">
                  <a16:creationId xmlns:a16="http://schemas.microsoft.com/office/drawing/2014/main" id="{A91EC44C-484A-A491-89F1-DFF6F1C78AFA}"/>
                </a:ext>
              </a:extLst>
            </p:cNvPr>
            <p:cNvSpPr/>
            <p:nvPr/>
          </p:nvSpPr>
          <p:spPr>
            <a:xfrm>
              <a:off x="4154491" y="498962"/>
              <a:ext cx="4147583" cy="1469979"/>
            </a:xfrm>
            <a:prstGeom prst="roundRect">
              <a:avLst/>
            </a:prstGeom>
            <a:scene3d>
              <a:camera prst="perspectiveRelaxedModerately"/>
              <a:lightRig rig="threePt" dir="t"/>
            </a:scene3d>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2400" dirty="0">
                  <a:solidFill>
                    <a:schemeClr val="tx1"/>
                  </a:solidFill>
                  <a:latin typeface="Arial"/>
                  <a:cs typeface="Arial"/>
                </a:rPr>
                <a:t>Removal of traffic control and clear out.</a:t>
              </a:r>
            </a:p>
          </p:txBody>
        </p:sp>
        <p:sp>
          <p:nvSpPr>
            <p:cNvPr id="18" name="Parallelogram 17">
              <a:extLst>
                <a:ext uri="{FF2B5EF4-FFF2-40B4-BE49-F238E27FC236}">
                  <a16:creationId xmlns:a16="http://schemas.microsoft.com/office/drawing/2014/main" id="{0F98064C-5DEE-7907-0853-5DC532995D82}"/>
                </a:ext>
              </a:extLst>
            </p:cNvPr>
            <p:cNvSpPr/>
            <p:nvPr/>
          </p:nvSpPr>
          <p:spPr>
            <a:xfrm flipH="1">
              <a:off x="8089392" y="0"/>
              <a:ext cx="3127248" cy="6784848"/>
            </a:xfrm>
            <a:prstGeom prst="parallelogram">
              <a:avLst>
                <a:gd name="adj" fmla="val 53953"/>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grpSp>
          <p:nvGrpSpPr>
            <p:cNvPr id="29" name="Group 28">
              <a:extLst>
                <a:ext uri="{FF2B5EF4-FFF2-40B4-BE49-F238E27FC236}">
                  <a16:creationId xmlns:a16="http://schemas.microsoft.com/office/drawing/2014/main" id="{33728DDB-1827-8850-D19E-DD6840145CB7}"/>
                </a:ext>
              </a:extLst>
            </p:cNvPr>
            <p:cNvGrpSpPr/>
            <p:nvPr/>
          </p:nvGrpSpPr>
          <p:grpSpPr>
            <a:xfrm flipH="1">
              <a:off x="8166878" y="150875"/>
              <a:ext cx="955741" cy="2650236"/>
              <a:chOff x="731520" y="2095500"/>
              <a:chExt cx="944690" cy="2650236"/>
            </a:xfrm>
            <a:effectLst>
              <a:glow rad="38100">
                <a:schemeClr val="tx1"/>
              </a:glow>
            </a:effectLst>
          </p:grpSpPr>
          <p:sp>
            <p:nvSpPr>
              <p:cNvPr id="30" name="Rectangle 29">
                <a:extLst>
                  <a:ext uri="{FF2B5EF4-FFF2-40B4-BE49-F238E27FC236}">
                    <a16:creationId xmlns:a16="http://schemas.microsoft.com/office/drawing/2014/main" id="{9B247F84-8BC6-014C-F646-8B2D84E011D9}"/>
                  </a:ext>
                </a:extLst>
              </p:cNvPr>
              <p:cNvSpPr/>
              <p:nvPr/>
            </p:nvSpPr>
            <p:spPr>
              <a:xfrm>
                <a:off x="731520" y="4096512"/>
                <a:ext cx="193548" cy="649224"/>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31" name="Trapezoid 30">
                <a:extLst>
                  <a:ext uri="{FF2B5EF4-FFF2-40B4-BE49-F238E27FC236}">
                    <a16:creationId xmlns:a16="http://schemas.microsoft.com/office/drawing/2014/main" id="{C88D055F-8782-0F11-AF12-3D5CB0E64A37}"/>
                  </a:ext>
                </a:extLst>
              </p:cNvPr>
              <p:cNvSpPr/>
              <p:nvPr/>
            </p:nvSpPr>
            <p:spPr>
              <a:xfrm>
                <a:off x="731520" y="3931920"/>
                <a:ext cx="193548" cy="164592"/>
              </a:xfrm>
              <a:prstGeom prst="trapezoid">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32" name="Rectangle 31">
                <a:extLst>
                  <a:ext uri="{FF2B5EF4-FFF2-40B4-BE49-F238E27FC236}">
                    <a16:creationId xmlns:a16="http://schemas.microsoft.com/office/drawing/2014/main" id="{8D25B9BF-25ED-9CD9-1349-77A421AC289E}"/>
                  </a:ext>
                </a:extLst>
              </p:cNvPr>
              <p:cNvSpPr/>
              <p:nvPr/>
            </p:nvSpPr>
            <p:spPr>
              <a:xfrm>
                <a:off x="771525" y="2176463"/>
                <a:ext cx="104775" cy="1755457"/>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33" name="Rectangle 32">
                <a:extLst>
                  <a:ext uri="{FF2B5EF4-FFF2-40B4-BE49-F238E27FC236}">
                    <a16:creationId xmlns:a16="http://schemas.microsoft.com/office/drawing/2014/main" id="{EA442398-BC68-273D-9525-2A929BB12E2B}"/>
                  </a:ext>
                </a:extLst>
              </p:cNvPr>
              <p:cNvSpPr/>
              <p:nvPr/>
            </p:nvSpPr>
            <p:spPr>
              <a:xfrm>
                <a:off x="771525" y="2095500"/>
                <a:ext cx="690563" cy="80963"/>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34" name="Rectangle 33">
                <a:extLst>
                  <a:ext uri="{FF2B5EF4-FFF2-40B4-BE49-F238E27FC236}">
                    <a16:creationId xmlns:a16="http://schemas.microsoft.com/office/drawing/2014/main" id="{EC6B8530-184F-68C7-A7E6-ED008E228886}"/>
                  </a:ext>
                </a:extLst>
              </p:cNvPr>
              <p:cNvSpPr/>
              <p:nvPr/>
            </p:nvSpPr>
            <p:spPr>
              <a:xfrm>
                <a:off x="1304925" y="2176463"/>
                <a:ext cx="371285" cy="80963"/>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grpSp>
        <p:grpSp>
          <p:nvGrpSpPr>
            <p:cNvPr id="28" name="Group 27">
              <a:extLst>
                <a:ext uri="{FF2B5EF4-FFF2-40B4-BE49-F238E27FC236}">
                  <a16:creationId xmlns:a16="http://schemas.microsoft.com/office/drawing/2014/main" id="{EC95A454-5D42-49AD-EC97-4B19D5027209}"/>
                </a:ext>
              </a:extLst>
            </p:cNvPr>
            <p:cNvGrpSpPr/>
            <p:nvPr/>
          </p:nvGrpSpPr>
          <p:grpSpPr>
            <a:xfrm flipH="1">
              <a:off x="8739956" y="2476499"/>
              <a:ext cx="955741" cy="2650236"/>
              <a:chOff x="731520" y="2095500"/>
              <a:chExt cx="944690" cy="2650236"/>
            </a:xfrm>
            <a:effectLst>
              <a:glow rad="38100">
                <a:schemeClr val="tx1"/>
              </a:glow>
            </a:effectLst>
          </p:grpSpPr>
          <p:sp>
            <p:nvSpPr>
              <p:cNvPr id="23" name="Rectangle 22">
                <a:extLst>
                  <a:ext uri="{FF2B5EF4-FFF2-40B4-BE49-F238E27FC236}">
                    <a16:creationId xmlns:a16="http://schemas.microsoft.com/office/drawing/2014/main" id="{2917DF81-1998-CA07-130E-14380246268E}"/>
                  </a:ext>
                </a:extLst>
              </p:cNvPr>
              <p:cNvSpPr/>
              <p:nvPr/>
            </p:nvSpPr>
            <p:spPr>
              <a:xfrm>
                <a:off x="731520" y="4096512"/>
                <a:ext cx="193548" cy="649224"/>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24" name="Trapezoid 23">
                <a:extLst>
                  <a:ext uri="{FF2B5EF4-FFF2-40B4-BE49-F238E27FC236}">
                    <a16:creationId xmlns:a16="http://schemas.microsoft.com/office/drawing/2014/main" id="{65994893-A229-8543-C371-6589CBDEE741}"/>
                  </a:ext>
                </a:extLst>
              </p:cNvPr>
              <p:cNvSpPr/>
              <p:nvPr/>
            </p:nvSpPr>
            <p:spPr>
              <a:xfrm>
                <a:off x="731520" y="3931920"/>
                <a:ext cx="193548" cy="164592"/>
              </a:xfrm>
              <a:prstGeom prst="trapezoid">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25" name="Rectangle 24">
                <a:extLst>
                  <a:ext uri="{FF2B5EF4-FFF2-40B4-BE49-F238E27FC236}">
                    <a16:creationId xmlns:a16="http://schemas.microsoft.com/office/drawing/2014/main" id="{8EBBFD0C-3C9C-7184-C5F1-A5D62654BB89}"/>
                  </a:ext>
                </a:extLst>
              </p:cNvPr>
              <p:cNvSpPr/>
              <p:nvPr/>
            </p:nvSpPr>
            <p:spPr>
              <a:xfrm>
                <a:off x="771525" y="2176463"/>
                <a:ext cx="104775" cy="1755457"/>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26" name="Rectangle 25">
                <a:extLst>
                  <a:ext uri="{FF2B5EF4-FFF2-40B4-BE49-F238E27FC236}">
                    <a16:creationId xmlns:a16="http://schemas.microsoft.com/office/drawing/2014/main" id="{9F72D1E8-208C-15BD-1CE7-54C3B45E227F}"/>
                  </a:ext>
                </a:extLst>
              </p:cNvPr>
              <p:cNvSpPr/>
              <p:nvPr/>
            </p:nvSpPr>
            <p:spPr>
              <a:xfrm>
                <a:off x="771525" y="2095500"/>
                <a:ext cx="690563" cy="80963"/>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27" name="Rectangle 26">
                <a:extLst>
                  <a:ext uri="{FF2B5EF4-FFF2-40B4-BE49-F238E27FC236}">
                    <a16:creationId xmlns:a16="http://schemas.microsoft.com/office/drawing/2014/main" id="{0C8D0D54-0577-0CBB-3FFF-FE9064053C06}"/>
                  </a:ext>
                </a:extLst>
              </p:cNvPr>
              <p:cNvSpPr/>
              <p:nvPr/>
            </p:nvSpPr>
            <p:spPr>
              <a:xfrm>
                <a:off x="1304925" y="2176463"/>
                <a:ext cx="371285" cy="80963"/>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grpSp>
        <p:grpSp>
          <p:nvGrpSpPr>
            <p:cNvPr id="41" name="Group 40">
              <a:extLst>
                <a:ext uri="{FF2B5EF4-FFF2-40B4-BE49-F238E27FC236}">
                  <a16:creationId xmlns:a16="http://schemas.microsoft.com/office/drawing/2014/main" id="{FE79B77B-8EC7-ABA2-3563-84B44B658ADD}"/>
                </a:ext>
              </a:extLst>
            </p:cNvPr>
            <p:cNvGrpSpPr/>
            <p:nvPr/>
          </p:nvGrpSpPr>
          <p:grpSpPr>
            <a:xfrm>
              <a:off x="9420723" y="5321806"/>
              <a:ext cx="915265" cy="1450634"/>
              <a:chOff x="9420723" y="5321806"/>
              <a:chExt cx="915265" cy="1450634"/>
            </a:xfrm>
            <a:effectLst>
              <a:glow rad="38100">
                <a:schemeClr val="tx1"/>
              </a:glow>
            </a:effectLst>
          </p:grpSpPr>
          <p:sp>
            <p:nvSpPr>
              <p:cNvPr id="38" name="Rectangle 37">
                <a:extLst>
                  <a:ext uri="{FF2B5EF4-FFF2-40B4-BE49-F238E27FC236}">
                    <a16:creationId xmlns:a16="http://schemas.microsoft.com/office/drawing/2014/main" id="{1BB1F464-84CA-4411-0337-7EF5B190CB03}"/>
                  </a:ext>
                </a:extLst>
              </p:cNvPr>
              <p:cNvSpPr/>
              <p:nvPr/>
            </p:nvSpPr>
            <p:spPr>
              <a:xfrm flipH="1">
                <a:off x="10217150" y="5402770"/>
                <a:ext cx="118838" cy="1369670"/>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dirty="0"/>
                  <a:t>``</a:t>
                </a:r>
              </a:p>
            </p:txBody>
          </p:sp>
          <p:sp>
            <p:nvSpPr>
              <p:cNvPr id="39" name="Rectangle 38">
                <a:extLst>
                  <a:ext uri="{FF2B5EF4-FFF2-40B4-BE49-F238E27FC236}">
                    <a16:creationId xmlns:a16="http://schemas.microsoft.com/office/drawing/2014/main" id="{3EF49022-FB70-5EB2-A245-C5D569A7721B}"/>
                  </a:ext>
                </a:extLst>
              </p:cNvPr>
              <p:cNvSpPr/>
              <p:nvPr/>
            </p:nvSpPr>
            <p:spPr>
              <a:xfrm flipH="1">
                <a:off x="9637349" y="5321806"/>
                <a:ext cx="698639" cy="80963"/>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40" name="Rectangle 39">
                <a:extLst>
                  <a:ext uri="{FF2B5EF4-FFF2-40B4-BE49-F238E27FC236}">
                    <a16:creationId xmlns:a16="http://schemas.microsoft.com/office/drawing/2014/main" id="{4DEE1A8E-1BD8-6FF9-2EFA-750DC5D79208}"/>
                  </a:ext>
                </a:extLst>
              </p:cNvPr>
              <p:cNvSpPr/>
              <p:nvPr/>
            </p:nvSpPr>
            <p:spPr>
              <a:xfrm flipH="1">
                <a:off x="9420723" y="5402769"/>
                <a:ext cx="375627" cy="80963"/>
              </a:xfrm>
              <a:prstGeom prst="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grpSp>
        <p:sp>
          <p:nvSpPr>
            <p:cNvPr id="42" name="Trapezoid 41">
              <a:extLst>
                <a:ext uri="{FF2B5EF4-FFF2-40B4-BE49-F238E27FC236}">
                  <a16:creationId xmlns:a16="http://schemas.microsoft.com/office/drawing/2014/main" id="{76F67235-00C0-0F53-ABF3-220F0C15BBCD}"/>
                </a:ext>
              </a:extLst>
            </p:cNvPr>
            <p:cNvSpPr/>
            <p:nvPr/>
          </p:nvSpPr>
          <p:spPr>
            <a:xfrm>
              <a:off x="7309385" y="312801"/>
              <a:ext cx="2063105" cy="2764344"/>
            </a:xfrm>
            <a:prstGeom prst="trapezoid">
              <a:avLst>
                <a:gd name="adj" fmla="val 43995"/>
              </a:avLst>
            </a:prstGeom>
            <a:gradFill flip="none" rotWithShape="1">
              <a:gsLst>
                <a:gs pos="0">
                  <a:schemeClr val="accent5">
                    <a:lumMod val="0"/>
                    <a:lumOff val="100000"/>
                  </a:schemeClr>
                </a:gs>
                <a:gs pos="35000">
                  <a:schemeClr val="accent5">
                    <a:lumMod val="0"/>
                    <a:lumOff val="100000"/>
                  </a:schemeClr>
                </a:gs>
                <a:gs pos="100000">
                  <a:srgbClr val="FFFF00">
                    <a:alpha val="17000"/>
                  </a:srgb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43" name="Trapezoid 42">
              <a:extLst>
                <a:ext uri="{FF2B5EF4-FFF2-40B4-BE49-F238E27FC236}">
                  <a16:creationId xmlns:a16="http://schemas.microsoft.com/office/drawing/2014/main" id="{60948D45-02D4-268E-119D-AAD624127DE5}"/>
                </a:ext>
              </a:extLst>
            </p:cNvPr>
            <p:cNvSpPr/>
            <p:nvPr/>
          </p:nvSpPr>
          <p:spPr>
            <a:xfrm>
              <a:off x="7878941" y="2681923"/>
              <a:ext cx="2063105" cy="2764344"/>
            </a:xfrm>
            <a:prstGeom prst="trapezoid">
              <a:avLst>
                <a:gd name="adj" fmla="val 43995"/>
              </a:avLst>
            </a:prstGeom>
            <a:gradFill flip="none" rotWithShape="1">
              <a:gsLst>
                <a:gs pos="0">
                  <a:schemeClr val="accent5">
                    <a:lumMod val="0"/>
                    <a:lumOff val="100000"/>
                  </a:schemeClr>
                </a:gs>
                <a:gs pos="35000">
                  <a:schemeClr val="accent5">
                    <a:lumMod val="0"/>
                    <a:lumOff val="100000"/>
                  </a:schemeClr>
                </a:gs>
                <a:gs pos="100000">
                  <a:srgbClr val="FFFF00">
                    <a:alpha val="17000"/>
                  </a:srgb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sp>
          <p:nvSpPr>
            <p:cNvPr id="44" name="Trapezoid 43">
              <a:extLst>
                <a:ext uri="{FF2B5EF4-FFF2-40B4-BE49-F238E27FC236}">
                  <a16:creationId xmlns:a16="http://schemas.microsoft.com/office/drawing/2014/main" id="{A4EAE792-FF5A-91DB-50FC-FB41C9B0AEB3}"/>
                </a:ext>
              </a:extLst>
            </p:cNvPr>
            <p:cNvSpPr/>
            <p:nvPr/>
          </p:nvSpPr>
          <p:spPr>
            <a:xfrm>
              <a:off x="8890170" y="5509260"/>
              <a:ext cx="1276622" cy="1263179"/>
            </a:xfrm>
            <a:prstGeom prst="trapezoid">
              <a:avLst>
                <a:gd name="adj" fmla="val 43995"/>
              </a:avLst>
            </a:prstGeom>
            <a:gradFill flip="none" rotWithShape="1">
              <a:gsLst>
                <a:gs pos="0">
                  <a:schemeClr val="accent5">
                    <a:lumMod val="0"/>
                    <a:lumOff val="100000"/>
                  </a:schemeClr>
                </a:gs>
                <a:gs pos="35000">
                  <a:schemeClr val="accent5">
                    <a:lumMod val="0"/>
                    <a:lumOff val="100000"/>
                  </a:schemeClr>
                </a:gs>
                <a:gs pos="100000">
                  <a:srgbClr val="FFFF00">
                    <a:alpha val="17000"/>
                  </a:srgbClr>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dirty="0"/>
            </a:p>
          </p:txBody>
        </p:sp>
      </p:grpSp>
      <p:sp>
        <p:nvSpPr>
          <p:cNvPr id="2" name="TextBox 1" descr="An infographic of a road with information of the stages that will be completed for the project. the stages include: Application submitted, notification signs installed. Work commences, traffic management installed. Noise disruption caused by plant equipment use. Work on substation on adjoining road. Removal of traffic control and clear out.&#10;&#10;&#10;&#10;&#10;">
            <a:extLst>
              <a:ext uri="{FF2B5EF4-FFF2-40B4-BE49-F238E27FC236}">
                <a16:creationId xmlns:a16="http://schemas.microsoft.com/office/drawing/2014/main" id="{294364D1-ACDC-3C7F-775D-02321F886B4D}"/>
              </a:ext>
            </a:extLst>
          </p:cNvPr>
          <p:cNvSpPr txBox="1"/>
          <p:nvPr/>
        </p:nvSpPr>
        <p:spPr>
          <a:xfrm>
            <a:off x="7305504" y="3413537"/>
            <a:ext cx="1912430" cy="1279714"/>
          </a:xfrm>
          <a:prstGeom prst="snip1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latin typeface="Arial"/>
                <a:cs typeface="Arial"/>
              </a:rPr>
              <a:t>On the way highways limited.</a:t>
            </a:r>
          </a:p>
        </p:txBody>
      </p:sp>
      <p:sp>
        <p:nvSpPr>
          <p:cNvPr id="3" name="Trapezoid 2" descr="An infographic of a road with information of the stages that will be completed for the project. the stages include">
            <a:extLst>
              <a:ext uri="{FF2B5EF4-FFF2-40B4-BE49-F238E27FC236}">
                <a16:creationId xmlns:a16="http://schemas.microsoft.com/office/drawing/2014/main" id="{975D2EC0-9FC1-364D-CAEA-DE918CE4C8F0}"/>
              </a:ext>
            </a:extLst>
          </p:cNvPr>
          <p:cNvSpPr/>
          <p:nvPr/>
        </p:nvSpPr>
        <p:spPr>
          <a:xfrm>
            <a:off x="8682867" y="4043389"/>
            <a:ext cx="348408" cy="478325"/>
          </a:xfrm>
          <a:prstGeom prst="trapezoid">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dirty="0"/>
          </a:p>
        </p:txBody>
      </p:sp>
      <p:cxnSp>
        <p:nvCxnSpPr>
          <p:cNvPr id="4" name="Straight Arrow Connector 3" descr="An infographic of a road with information of the stages that will be completed for the project. the stages include">
            <a:extLst>
              <a:ext uri="{FF2B5EF4-FFF2-40B4-BE49-F238E27FC236}">
                <a16:creationId xmlns:a16="http://schemas.microsoft.com/office/drawing/2014/main" id="{F8FF098B-475D-B529-FEC8-62E9FF56E152}"/>
              </a:ext>
            </a:extLst>
          </p:cNvPr>
          <p:cNvCxnSpPr/>
          <p:nvPr/>
        </p:nvCxnSpPr>
        <p:spPr>
          <a:xfrm>
            <a:off x="8857071" y="4150803"/>
            <a:ext cx="8788" cy="499383"/>
          </a:xfrm>
          <a:prstGeom prst="straightConnector1">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FA42F16B-497B-7BCC-D719-A449809EBE8E}"/>
              </a:ext>
            </a:extLst>
          </p:cNvPr>
          <p:cNvSpPr txBox="1">
            <a:spLocks noGrp="1"/>
          </p:cNvSpPr>
          <p:nvPr>
            <p:ph type="title" idx="4294967295"/>
          </p:nvPr>
        </p:nvSpPr>
        <p:spPr>
          <a:xfrm>
            <a:off x="6542171" y="17689"/>
            <a:ext cx="2742748" cy="1279714"/>
          </a:xfrm>
          <a:prstGeom prst="snip1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Streetlight infographic</a:t>
            </a:r>
          </a:p>
        </p:txBody>
      </p:sp>
    </p:spTree>
    <p:extLst>
      <p:ext uri="{BB962C8B-B14F-4D97-AF65-F5344CB8AC3E}">
        <p14:creationId xmlns:p14="http://schemas.microsoft.com/office/powerpoint/2010/main" val="921187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BB0BF-B123-FEA3-CD79-29E6E60D752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012AD8-B4A1-1660-5B97-C62B919ACFCE}"/>
              </a:ext>
            </a:extLst>
          </p:cNvPr>
          <p:cNvSpPr>
            <a:spLocks noGrp="1"/>
          </p:cNvSpPr>
          <p:nvPr>
            <p:ph type="sldNum" sz="quarter" idx="11"/>
          </p:nvPr>
        </p:nvSpPr>
        <p:spPr/>
        <p:txBody>
          <a:bodyPr/>
          <a:lstStyle/>
          <a:p>
            <a:fld id="{DA2C159E-F13C-4A85-9A41-E7669D3E0D70}" type="slidenum">
              <a:rPr lang="en-GB" smtClean="0"/>
              <a:pPr/>
              <a:t>38</a:t>
            </a:fld>
            <a:endParaRPr lang="en-GB" dirty="0"/>
          </a:p>
        </p:txBody>
      </p:sp>
      <p:sp>
        <p:nvSpPr>
          <p:cNvPr id="3" name="Title 2">
            <a:extLst>
              <a:ext uri="{FF2B5EF4-FFF2-40B4-BE49-F238E27FC236}">
                <a16:creationId xmlns:a16="http://schemas.microsoft.com/office/drawing/2014/main" id="{8BFF13CB-0548-04BF-0E8F-C398681C39A2}"/>
              </a:ext>
            </a:extLst>
          </p:cNvPr>
          <p:cNvSpPr>
            <a:spLocks noGrp="1"/>
          </p:cNvSpPr>
          <p:nvPr>
            <p:ph type="title"/>
          </p:nvPr>
        </p:nvSpPr>
        <p:spPr/>
        <p:txBody>
          <a:bodyPr/>
          <a:lstStyle/>
          <a:p>
            <a:r>
              <a:rPr lang="en-US" dirty="0">
                <a:cs typeface="Arial"/>
              </a:rPr>
              <a:t>Task: streetlight infographic </a:t>
            </a:r>
            <a:endParaRPr lang="en-US" dirty="0"/>
          </a:p>
        </p:txBody>
      </p:sp>
      <p:sp>
        <p:nvSpPr>
          <p:cNvPr id="4" name="Text Placeholder 3">
            <a:extLst>
              <a:ext uri="{FF2B5EF4-FFF2-40B4-BE49-F238E27FC236}">
                <a16:creationId xmlns:a16="http://schemas.microsoft.com/office/drawing/2014/main" id="{51FD1EE2-64E1-D174-5F1A-097568ED55F5}"/>
              </a:ext>
            </a:extLst>
          </p:cNvPr>
          <p:cNvSpPr>
            <a:spLocks noGrp="1"/>
          </p:cNvSpPr>
          <p:nvPr>
            <p:ph type="body" sz="quarter" idx="12"/>
          </p:nvPr>
        </p:nvSpPr>
        <p:spPr>
          <a:xfrm>
            <a:off x="234000" y="951973"/>
            <a:ext cx="8528317" cy="3636001"/>
          </a:xfrm>
        </p:spPr>
        <p:txBody>
          <a:bodyPr vert="horz" lIns="0" tIns="0" rIns="0" bIns="0" rtlCol="0" anchor="t">
            <a:noAutofit/>
          </a:bodyPr>
          <a:lstStyle/>
          <a:p>
            <a:r>
              <a:rPr lang="en-US" b="1" dirty="0">
                <a:cs typeface="Arial"/>
              </a:rPr>
              <a:t>Situation: </a:t>
            </a:r>
            <a:r>
              <a:rPr lang="en-US" dirty="0">
                <a:cs typeface="Arial"/>
              </a:rPr>
              <a:t>Town hall meeting to discuss the impact of the installation of street lighting</a:t>
            </a:r>
          </a:p>
          <a:p>
            <a:r>
              <a:rPr lang="en-US" dirty="0">
                <a:cs typeface="Arial"/>
              </a:rPr>
              <a:t>Stakeholders in attendance:</a:t>
            </a:r>
          </a:p>
          <a:p>
            <a:pPr marL="612900" lvl="1" indent="-342900"/>
            <a:r>
              <a:rPr lang="en-US" dirty="0">
                <a:cs typeface="Arial"/>
              </a:rPr>
              <a:t>local business owners</a:t>
            </a:r>
          </a:p>
          <a:p>
            <a:pPr marL="612900" lvl="1" indent="-342900"/>
            <a:r>
              <a:rPr lang="en-US" dirty="0">
                <a:cs typeface="Arial"/>
              </a:rPr>
              <a:t>local residents</a:t>
            </a:r>
          </a:p>
          <a:p>
            <a:pPr marL="612900" lvl="1" indent="-342900"/>
            <a:r>
              <a:rPr lang="en-US" dirty="0">
                <a:cs typeface="Arial"/>
              </a:rPr>
              <a:t>road users.</a:t>
            </a:r>
          </a:p>
          <a:p>
            <a:endParaRPr lang="en-US" dirty="0">
              <a:cs typeface="Arial"/>
            </a:endParaRPr>
          </a:p>
          <a:p>
            <a:pPr marL="457200" indent="-457200">
              <a:buFont typeface="+mj-lt"/>
              <a:buAutoNum type="arabicPeriod"/>
            </a:pPr>
            <a:r>
              <a:rPr lang="en-US" dirty="0">
                <a:cs typeface="Arial"/>
              </a:rPr>
              <a:t>Identify the required information that is missing.</a:t>
            </a:r>
          </a:p>
          <a:p>
            <a:pPr marL="457200" indent="-457200">
              <a:buFont typeface="+mj-lt"/>
              <a:buAutoNum type="arabicPeriod"/>
            </a:pPr>
            <a:r>
              <a:rPr lang="en-US" dirty="0">
                <a:cs typeface="Arial"/>
              </a:rPr>
              <a:t>Create a draft version, using annotations.</a:t>
            </a:r>
          </a:p>
          <a:p>
            <a:pPr marL="457200" indent="-457200">
              <a:buFont typeface="+mj-lt"/>
              <a:buAutoNum type="arabicPeriod"/>
            </a:pPr>
            <a:r>
              <a:rPr lang="en-US" dirty="0">
                <a:cs typeface="Arial"/>
              </a:rPr>
              <a:t>Present the design.</a:t>
            </a:r>
          </a:p>
          <a:p>
            <a:endParaRPr lang="en-US" dirty="0">
              <a:cs typeface="Arial"/>
            </a:endParaRPr>
          </a:p>
          <a:p>
            <a:endParaRPr lang="en-US" dirty="0">
              <a:cs typeface="Arial"/>
            </a:endParaRPr>
          </a:p>
        </p:txBody>
      </p:sp>
      <p:sp>
        <p:nvSpPr>
          <p:cNvPr id="5" name="Footer Placeholder 4">
            <a:extLst>
              <a:ext uri="{FF2B5EF4-FFF2-40B4-BE49-F238E27FC236}">
                <a16:creationId xmlns:a16="http://schemas.microsoft.com/office/drawing/2014/main" id="{F6F06CAD-093A-11BA-3362-30B442787E8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801603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9277BB-3A10-247B-6E26-A889DE70EFFD}"/>
              </a:ext>
            </a:extLst>
          </p:cNvPr>
          <p:cNvSpPr>
            <a:spLocks noGrp="1"/>
          </p:cNvSpPr>
          <p:nvPr>
            <p:ph type="sldNum" sz="quarter" idx="11"/>
          </p:nvPr>
        </p:nvSpPr>
        <p:spPr/>
        <p:txBody>
          <a:bodyPr/>
          <a:lstStyle/>
          <a:p>
            <a:fld id="{DA2C159E-F13C-4A85-9A41-E7669D3E0D70}" type="slidenum">
              <a:rPr lang="en-GB" smtClean="0"/>
              <a:pPr/>
              <a:t>39</a:t>
            </a:fld>
            <a:endParaRPr lang="en-GB" dirty="0"/>
          </a:p>
        </p:txBody>
      </p:sp>
      <p:sp>
        <p:nvSpPr>
          <p:cNvPr id="3" name="Title 2">
            <a:extLst>
              <a:ext uri="{FF2B5EF4-FFF2-40B4-BE49-F238E27FC236}">
                <a16:creationId xmlns:a16="http://schemas.microsoft.com/office/drawing/2014/main" id="{C5997DE6-E269-B352-ECFC-EFA8EA54E03C}"/>
              </a:ext>
            </a:extLst>
          </p:cNvPr>
          <p:cNvSpPr>
            <a:spLocks noGrp="1"/>
          </p:cNvSpPr>
          <p:nvPr>
            <p:ph type="title"/>
          </p:nvPr>
        </p:nvSpPr>
        <p:spPr/>
        <p:txBody>
          <a:bodyPr/>
          <a:lstStyle/>
          <a:p>
            <a:r>
              <a:rPr lang="en-US" dirty="0">
                <a:cs typeface="Arial"/>
              </a:rPr>
              <a:t>Targeting information</a:t>
            </a:r>
            <a:endParaRPr lang="en-US" dirty="0"/>
          </a:p>
        </p:txBody>
      </p:sp>
      <p:sp>
        <p:nvSpPr>
          <p:cNvPr id="4" name="Text Placeholder 3">
            <a:extLst>
              <a:ext uri="{FF2B5EF4-FFF2-40B4-BE49-F238E27FC236}">
                <a16:creationId xmlns:a16="http://schemas.microsoft.com/office/drawing/2014/main" id="{D22FFB71-2213-AA1A-1EE9-8C460918E8A4}"/>
              </a:ext>
            </a:extLst>
          </p:cNvPr>
          <p:cNvSpPr>
            <a:spLocks noGrp="1"/>
          </p:cNvSpPr>
          <p:nvPr>
            <p:ph type="body" sz="quarter" idx="12"/>
          </p:nvPr>
        </p:nvSpPr>
        <p:spPr/>
        <p:txBody>
          <a:bodyPr vert="horz" lIns="0" tIns="0" rIns="0" bIns="0" rtlCol="0" anchor="t">
            <a:noAutofit/>
          </a:bodyPr>
          <a:lstStyle/>
          <a:p>
            <a:pPr lvl="1">
              <a:lnSpc>
                <a:spcPct val="100000"/>
              </a:lnSpc>
            </a:pPr>
            <a:r>
              <a:rPr lang="en-US" dirty="0">
                <a:cs typeface="Arial"/>
              </a:rPr>
              <a:t>Identify the needs of the audience.</a:t>
            </a:r>
          </a:p>
          <a:p>
            <a:pPr lvl="1">
              <a:lnSpc>
                <a:spcPct val="100000"/>
              </a:lnSpc>
            </a:pPr>
            <a:r>
              <a:rPr lang="en-US" dirty="0">
                <a:cs typeface="Arial"/>
              </a:rPr>
              <a:t>Identify the value of the information and the predisposition of the audience to this.</a:t>
            </a:r>
          </a:p>
          <a:p>
            <a:pPr lvl="1">
              <a:lnSpc>
                <a:spcPct val="100000"/>
              </a:lnSpc>
            </a:pPr>
            <a:r>
              <a:rPr lang="en-US" dirty="0">
                <a:cs typeface="Arial"/>
              </a:rPr>
              <a:t>Present the information in an accessible format with persuasive writing if applicable.</a:t>
            </a:r>
          </a:p>
          <a:p>
            <a:pPr lvl="1">
              <a:lnSpc>
                <a:spcPct val="100000"/>
              </a:lnSpc>
            </a:pPr>
            <a:r>
              <a:rPr lang="en-US" dirty="0">
                <a:cs typeface="Arial"/>
              </a:rPr>
              <a:t>Create a graphic that relates to this information and allows for a clear layout.</a:t>
            </a:r>
          </a:p>
        </p:txBody>
      </p:sp>
      <p:sp>
        <p:nvSpPr>
          <p:cNvPr id="5" name="Footer Placeholder 4">
            <a:extLst>
              <a:ext uri="{FF2B5EF4-FFF2-40B4-BE49-F238E27FC236}">
                <a16:creationId xmlns:a16="http://schemas.microsoft.com/office/drawing/2014/main" id="{6035CF92-FE02-4B1F-F4F5-32C0031A19F6}"/>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26392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827B-2073-9517-6059-5CC93AFC4377}"/>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600" b="1" dirty="0">
                <a:latin typeface="+mj-lt"/>
                <a:cs typeface="Arial"/>
              </a:rPr>
              <a:t>Stakeholder card sort</a:t>
            </a:r>
          </a:p>
        </p:txBody>
      </p:sp>
      <p:sp>
        <p:nvSpPr>
          <p:cNvPr id="3" name="Content Placeholder 2">
            <a:extLst>
              <a:ext uri="{FF2B5EF4-FFF2-40B4-BE49-F238E27FC236}">
                <a16:creationId xmlns:a16="http://schemas.microsoft.com/office/drawing/2014/main" id="{8BAF6DA8-BFAE-FC38-4D6D-E3E769EF0207}"/>
              </a:ext>
            </a:extLst>
          </p:cNvPr>
          <p:cNvSpPr>
            <a:spLocks noGrp="1"/>
          </p:cNvSpPr>
          <p:nvPr>
            <p:ph idx="1"/>
          </p:nvPr>
        </p:nvSpPr>
        <p:spPr/>
        <p:txBody>
          <a:bodyPr vert="horz" lIns="0" tIns="0" rIns="0" bIns="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2400" b="1" dirty="0">
                <a:cs typeface="Arial"/>
              </a:rPr>
              <a:t>Situation: </a:t>
            </a:r>
            <a:r>
              <a:rPr lang="en-GB" sz="2400" kern="0" dirty="0">
                <a:cs typeface="Arial"/>
              </a:rPr>
              <a:t>Development of a b</a:t>
            </a:r>
            <a:r>
              <a:rPr lang="en-GB" sz="2400" kern="0" dirty="0">
                <a:effectLst/>
                <a:ea typeface="Times New Roman" panose="02020603050405020304" pitchFamily="18" charset="0"/>
              </a:rPr>
              <a:t>ypass of a small village</a:t>
            </a:r>
          </a:p>
          <a:p>
            <a:pPr indent="0">
              <a:buNone/>
            </a:pPr>
            <a:endParaRPr lang="en-GB" sz="2400" b="1" kern="100" dirty="0">
              <a:effectLst/>
              <a:ea typeface="Calibri" panose="020F0502020204030204" pitchFamily="34" charset="0"/>
            </a:endParaRPr>
          </a:p>
          <a:p>
            <a:pPr indent="0">
              <a:buNone/>
            </a:pPr>
            <a:r>
              <a:rPr lang="en-GB" sz="2400" dirty="0">
                <a:cs typeface="Arial"/>
              </a:rPr>
              <a:t>Match the stakeholders with the correct vested interest description.</a:t>
            </a:r>
            <a:endParaRPr lang="en-GB" sz="2400" kern="100" dirty="0">
              <a:effectLst/>
              <a:ea typeface="Calibri" panose="020F0502020204030204" pitchFamily="34" charset="0"/>
              <a:cs typeface="Times New Roman" panose="02020603050405020304" pitchFamily="18" charset="0"/>
            </a:endParaRPr>
          </a:p>
          <a:p>
            <a:pPr indent="0">
              <a:buNone/>
            </a:pPr>
            <a:endParaRPr lang="en-US" sz="2400" dirty="0">
              <a:latin typeface="Arial"/>
              <a:cs typeface="Arial"/>
            </a:endParaRPr>
          </a:p>
        </p:txBody>
      </p:sp>
      <p:sp>
        <p:nvSpPr>
          <p:cNvPr id="10" name="Footer Placeholder 4">
            <a:extLst>
              <a:ext uri="{FF2B5EF4-FFF2-40B4-BE49-F238E27FC236}">
                <a16:creationId xmlns:a16="http://schemas.microsoft.com/office/drawing/2014/main" id="{645C82C7-5CA8-DEC7-8C5E-C78F7B69A3BD}"/>
              </a:ext>
            </a:extLst>
          </p:cNvPr>
          <p:cNvSpPr txBox="1">
            <a:spLocks/>
          </p:cNvSpPr>
          <p:nvPr/>
        </p:nvSpPr>
        <p:spPr>
          <a:xfrm>
            <a:off x="234000" y="4767263"/>
            <a:ext cx="7686376" cy="27384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t>Education &amp; Training Foundation</a:t>
            </a:r>
          </a:p>
        </p:txBody>
      </p:sp>
    </p:spTree>
    <p:extLst>
      <p:ext uri="{BB962C8B-B14F-4D97-AF65-F5344CB8AC3E}">
        <p14:creationId xmlns:p14="http://schemas.microsoft.com/office/powerpoint/2010/main" val="4083717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8FDE2B-CB5C-F9F5-8B44-A10456392065}"/>
              </a:ext>
            </a:extLst>
          </p:cNvPr>
          <p:cNvSpPr>
            <a:spLocks noGrp="1"/>
          </p:cNvSpPr>
          <p:nvPr>
            <p:ph type="sldNum" sz="quarter" idx="11"/>
          </p:nvPr>
        </p:nvSpPr>
        <p:spPr/>
        <p:txBody>
          <a:bodyPr/>
          <a:lstStyle/>
          <a:p>
            <a:fld id="{DA2C159E-F13C-4A85-9A41-E7669D3E0D70}" type="slidenum">
              <a:rPr lang="en-GB" smtClean="0"/>
              <a:pPr/>
              <a:t>40</a:t>
            </a:fld>
            <a:endParaRPr lang="en-GB" dirty="0"/>
          </a:p>
        </p:txBody>
      </p:sp>
      <p:sp>
        <p:nvSpPr>
          <p:cNvPr id="3" name="Title 2">
            <a:extLst>
              <a:ext uri="{FF2B5EF4-FFF2-40B4-BE49-F238E27FC236}">
                <a16:creationId xmlns:a16="http://schemas.microsoft.com/office/drawing/2014/main" id="{C3FDFB65-43BD-E554-7982-EC6D15729E76}"/>
              </a:ext>
            </a:extLst>
          </p:cNvPr>
          <p:cNvSpPr>
            <a:spLocks noGrp="1"/>
          </p:cNvSpPr>
          <p:nvPr>
            <p:ph type="title"/>
          </p:nvPr>
        </p:nvSpPr>
        <p:spPr/>
        <p:txBody>
          <a:bodyPr/>
          <a:lstStyle/>
          <a:p>
            <a:r>
              <a:rPr lang="en-US" dirty="0">
                <a:cs typeface="Arial"/>
              </a:rPr>
              <a:t>Simplicity is key </a:t>
            </a:r>
            <a:endParaRPr lang="en-US" dirty="0"/>
          </a:p>
        </p:txBody>
      </p:sp>
      <p:sp>
        <p:nvSpPr>
          <p:cNvPr id="4" name="Text Placeholder 3">
            <a:extLst>
              <a:ext uri="{FF2B5EF4-FFF2-40B4-BE49-F238E27FC236}">
                <a16:creationId xmlns:a16="http://schemas.microsoft.com/office/drawing/2014/main" id="{228DEE1E-6655-C553-56A4-6983BE0B1F7A}"/>
              </a:ext>
            </a:extLst>
          </p:cNvPr>
          <p:cNvSpPr>
            <a:spLocks noGrp="1"/>
          </p:cNvSpPr>
          <p:nvPr>
            <p:ph type="body" sz="quarter" idx="12"/>
          </p:nvPr>
        </p:nvSpPr>
        <p:spPr/>
        <p:txBody>
          <a:bodyPr vert="horz" lIns="0" tIns="0" rIns="0" bIns="0" rtlCol="0" anchor="t">
            <a:noAutofit/>
          </a:bodyPr>
          <a:lstStyle/>
          <a:p>
            <a:pPr lvl="1"/>
            <a:r>
              <a:rPr lang="en-US" dirty="0">
                <a:cs typeface="Arial"/>
              </a:rPr>
              <a:t>Concise, appropriate language allows information to be presented in a more accessible manner. Understanding your audience and their knowledge of technical terminology is essential when creating a graphic.</a:t>
            </a:r>
          </a:p>
          <a:p>
            <a:pPr lvl="1">
              <a:lnSpc>
                <a:spcPct val="100000"/>
              </a:lnSpc>
            </a:pPr>
            <a:r>
              <a:rPr lang="en-US" dirty="0">
                <a:cs typeface="Arial"/>
              </a:rPr>
              <a:t>A graphic should be structured in a cohesive way. Randomly sorting information can lead to confusion, so group the information appropriately and make sure it is connected to the graphic correctly.</a:t>
            </a:r>
          </a:p>
        </p:txBody>
      </p:sp>
      <p:sp>
        <p:nvSpPr>
          <p:cNvPr id="5" name="Footer Placeholder 4">
            <a:extLst>
              <a:ext uri="{FF2B5EF4-FFF2-40B4-BE49-F238E27FC236}">
                <a16:creationId xmlns:a16="http://schemas.microsoft.com/office/drawing/2014/main" id="{55A2CD72-7263-9D52-1469-33A305CACCE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89343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C0B5E-FBE1-66F4-31CF-E2BBA8C447B1}"/>
              </a:ext>
            </a:extLst>
          </p:cNvPr>
          <p:cNvSpPr>
            <a:spLocks noGrp="1"/>
          </p:cNvSpPr>
          <p:nvPr>
            <p:ph type="sldNum" sz="quarter" idx="11"/>
          </p:nvPr>
        </p:nvSpPr>
        <p:spPr/>
        <p:txBody>
          <a:bodyPr/>
          <a:lstStyle/>
          <a:p>
            <a:fld id="{DA2C159E-F13C-4A85-9A41-E7669D3E0D70}" type="slidenum">
              <a:rPr lang="en-GB" smtClean="0"/>
              <a:pPr/>
              <a:t>41</a:t>
            </a:fld>
            <a:endParaRPr lang="en-GB" dirty="0"/>
          </a:p>
        </p:txBody>
      </p:sp>
      <p:sp>
        <p:nvSpPr>
          <p:cNvPr id="3" name="Title 2">
            <a:extLst>
              <a:ext uri="{FF2B5EF4-FFF2-40B4-BE49-F238E27FC236}">
                <a16:creationId xmlns:a16="http://schemas.microsoft.com/office/drawing/2014/main" id="{E5E9AAA4-A085-D051-04ED-DC3382BA63B4}"/>
              </a:ext>
            </a:extLst>
          </p:cNvPr>
          <p:cNvSpPr>
            <a:spLocks noGrp="1"/>
          </p:cNvSpPr>
          <p:nvPr>
            <p:ph type="title"/>
          </p:nvPr>
        </p:nvSpPr>
        <p:spPr/>
        <p:txBody>
          <a:bodyPr/>
          <a:lstStyle/>
          <a:p>
            <a:r>
              <a:rPr lang="en-US" dirty="0">
                <a:cs typeface="Arial"/>
              </a:rPr>
              <a:t>Finding the right level</a:t>
            </a:r>
            <a:endParaRPr lang="en-US" dirty="0"/>
          </a:p>
        </p:txBody>
      </p:sp>
      <p:sp>
        <p:nvSpPr>
          <p:cNvPr id="4" name="Text Placeholder 3">
            <a:extLst>
              <a:ext uri="{FF2B5EF4-FFF2-40B4-BE49-F238E27FC236}">
                <a16:creationId xmlns:a16="http://schemas.microsoft.com/office/drawing/2014/main" id="{B3F1FA24-35A5-C581-C862-952EF2B7049F}"/>
              </a:ext>
            </a:extLst>
          </p:cNvPr>
          <p:cNvSpPr>
            <a:spLocks noGrp="1"/>
          </p:cNvSpPr>
          <p:nvPr>
            <p:ph type="body" sz="quarter" idx="12"/>
          </p:nvPr>
        </p:nvSpPr>
        <p:spPr/>
        <p:txBody>
          <a:bodyPr vert="horz" lIns="0" tIns="0" rIns="0" bIns="0" rtlCol="0" anchor="t">
            <a:noAutofit/>
          </a:bodyPr>
          <a:lstStyle/>
          <a:p>
            <a:pPr lvl="1">
              <a:lnSpc>
                <a:spcPct val="100000"/>
              </a:lnSpc>
            </a:pPr>
            <a:r>
              <a:rPr lang="en-US" dirty="0">
                <a:cs typeface="Arial"/>
              </a:rPr>
              <a:t>Different audiences require different levels of information. It is important to strike a balance between being too simplistic and being too complicated.</a:t>
            </a:r>
          </a:p>
          <a:p>
            <a:pPr lvl="1">
              <a:lnSpc>
                <a:spcPct val="100000"/>
              </a:lnSpc>
            </a:pPr>
            <a:r>
              <a:rPr lang="en-US" dirty="0">
                <a:cs typeface="Arial"/>
              </a:rPr>
              <a:t>Using information distributed in advance and responses from the audience allows for reflection to find this balance.</a:t>
            </a:r>
          </a:p>
        </p:txBody>
      </p:sp>
      <p:sp>
        <p:nvSpPr>
          <p:cNvPr id="5" name="Footer Placeholder 4">
            <a:extLst>
              <a:ext uri="{FF2B5EF4-FFF2-40B4-BE49-F238E27FC236}">
                <a16:creationId xmlns:a16="http://schemas.microsoft.com/office/drawing/2014/main" id="{FDE2CBCA-826C-C0D5-F970-C41A84DFD09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71766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FFBC40-FB8E-6DB1-D81C-F50B7E6ECCC8}"/>
              </a:ext>
            </a:extLst>
          </p:cNvPr>
          <p:cNvSpPr>
            <a:spLocks noGrp="1"/>
          </p:cNvSpPr>
          <p:nvPr>
            <p:ph type="sldNum" sz="quarter" idx="11"/>
          </p:nvPr>
        </p:nvSpPr>
        <p:spPr/>
        <p:txBody>
          <a:bodyPr/>
          <a:lstStyle/>
          <a:p>
            <a:fld id="{DA2C159E-F13C-4A85-9A41-E7669D3E0D70}" type="slidenum">
              <a:rPr lang="en-GB" smtClean="0"/>
              <a:pPr/>
              <a:t>42</a:t>
            </a:fld>
            <a:endParaRPr lang="en-GB" dirty="0"/>
          </a:p>
        </p:txBody>
      </p:sp>
      <p:sp>
        <p:nvSpPr>
          <p:cNvPr id="3" name="Title 2">
            <a:extLst>
              <a:ext uri="{FF2B5EF4-FFF2-40B4-BE49-F238E27FC236}">
                <a16:creationId xmlns:a16="http://schemas.microsoft.com/office/drawing/2014/main" id="{CDAB5742-89C1-A540-EDB7-72DF20B8734E}"/>
              </a:ext>
            </a:extLst>
          </p:cNvPr>
          <p:cNvSpPr>
            <a:spLocks noGrp="1"/>
          </p:cNvSpPr>
          <p:nvPr>
            <p:ph type="title"/>
          </p:nvPr>
        </p:nvSpPr>
        <p:spPr>
          <a:xfrm>
            <a:off x="356890" y="132846"/>
            <a:ext cx="8437563" cy="699425"/>
          </a:xfrm>
        </p:spPr>
        <p:txBody>
          <a:bodyPr/>
          <a:lstStyle/>
          <a:p>
            <a:r>
              <a:rPr lang="en-US" dirty="0">
                <a:cs typeface="Arial"/>
              </a:rPr>
              <a:t>Project plan task</a:t>
            </a:r>
          </a:p>
        </p:txBody>
      </p:sp>
      <p:sp>
        <p:nvSpPr>
          <p:cNvPr id="4" name="Text Placeholder 3">
            <a:extLst>
              <a:ext uri="{FF2B5EF4-FFF2-40B4-BE49-F238E27FC236}">
                <a16:creationId xmlns:a16="http://schemas.microsoft.com/office/drawing/2014/main" id="{E9FC2ED4-80E2-9711-BA7C-21DC1D8772D7}"/>
              </a:ext>
            </a:extLst>
          </p:cNvPr>
          <p:cNvSpPr>
            <a:spLocks noGrp="1"/>
          </p:cNvSpPr>
          <p:nvPr>
            <p:ph type="body" sz="quarter" idx="12"/>
          </p:nvPr>
        </p:nvSpPr>
        <p:spPr>
          <a:xfrm>
            <a:off x="436019" y="998980"/>
            <a:ext cx="7667625" cy="3601574"/>
          </a:xfrm>
        </p:spPr>
        <p:txBody>
          <a:bodyPr vert="horz" lIns="0" tIns="0" rIns="0" bIns="0" rtlCol="0" anchor="t">
            <a:noAutofit/>
          </a:bodyPr>
          <a:lstStyle/>
          <a:p>
            <a:r>
              <a:rPr lang="en-US" dirty="0">
                <a:ea typeface="+mn-lt"/>
                <a:cs typeface="+mn-lt"/>
              </a:rPr>
              <a:t>Produce a draft flyer to inform local residents about the upcoming construction work for a traffic control system at a busy junction, which will help pedestrians near a local school. Use persuasive language to show the need for this improvement.</a:t>
            </a:r>
            <a:endParaRPr lang="en-US" dirty="0"/>
          </a:p>
          <a:p>
            <a:endParaRPr lang="en-US" dirty="0">
              <a:latin typeface="Arial"/>
              <a:cs typeface="Arial"/>
            </a:endParaRPr>
          </a:p>
        </p:txBody>
      </p:sp>
      <p:sp>
        <p:nvSpPr>
          <p:cNvPr id="5" name="Footer Placeholder 4">
            <a:extLst>
              <a:ext uri="{FF2B5EF4-FFF2-40B4-BE49-F238E27FC236}">
                <a16:creationId xmlns:a16="http://schemas.microsoft.com/office/drawing/2014/main" id="{75C7F879-76DB-34C2-7D7D-281C77B6D4A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139974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B2FEAB-54AF-BEA3-94DD-8956477E3FE0}"/>
              </a:ext>
            </a:extLst>
          </p:cNvPr>
          <p:cNvSpPr>
            <a:spLocks noGrp="1"/>
          </p:cNvSpPr>
          <p:nvPr>
            <p:ph type="sldNum" sz="quarter" idx="11"/>
          </p:nvPr>
        </p:nvSpPr>
        <p:spPr/>
        <p:txBody>
          <a:bodyPr/>
          <a:lstStyle/>
          <a:p>
            <a:fld id="{DA2C159E-F13C-4A85-9A41-E7669D3E0D70}" type="slidenum">
              <a:rPr lang="en-GB" smtClean="0"/>
              <a:pPr/>
              <a:t>43</a:t>
            </a:fld>
            <a:endParaRPr lang="en-GB" dirty="0"/>
          </a:p>
        </p:txBody>
      </p:sp>
      <p:sp>
        <p:nvSpPr>
          <p:cNvPr id="3" name="Title 2">
            <a:extLst>
              <a:ext uri="{FF2B5EF4-FFF2-40B4-BE49-F238E27FC236}">
                <a16:creationId xmlns:a16="http://schemas.microsoft.com/office/drawing/2014/main" id="{AF86BB0E-18D5-DF88-AE85-5796645BE884}"/>
              </a:ext>
            </a:extLst>
          </p:cNvPr>
          <p:cNvSpPr>
            <a:spLocks noGrp="1"/>
          </p:cNvSpPr>
          <p:nvPr>
            <p:ph type="title"/>
          </p:nvPr>
        </p:nvSpPr>
        <p:spPr/>
        <p:txBody>
          <a:bodyPr/>
          <a:lstStyle/>
          <a:p>
            <a:r>
              <a:rPr lang="en-US" dirty="0">
                <a:cs typeface="Arial"/>
              </a:rPr>
              <a:t>Plenary task: visual aid flowchart</a:t>
            </a:r>
            <a:endParaRPr lang="en-US" dirty="0"/>
          </a:p>
        </p:txBody>
      </p:sp>
      <p:sp>
        <p:nvSpPr>
          <p:cNvPr id="4" name="Text Placeholder 3">
            <a:extLst>
              <a:ext uri="{FF2B5EF4-FFF2-40B4-BE49-F238E27FC236}">
                <a16:creationId xmlns:a16="http://schemas.microsoft.com/office/drawing/2014/main" id="{811377E5-8A48-82A4-EFD5-7AED2215DEE8}"/>
              </a:ext>
            </a:extLst>
          </p:cNvPr>
          <p:cNvSpPr>
            <a:spLocks noGrp="1"/>
          </p:cNvSpPr>
          <p:nvPr>
            <p:ph type="body" sz="quarter" idx="12"/>
          </p:nvPr>
        </p:nvSpPr>
        <p:spPr/>
        <p:txBody>
          <a:bodyPr vert="horz" lIns="0" tIns="0" rIns="0" bIns="0" rtlCol="0" anchor="t">
            <a:noAutofit/>
          </a:bodyPr>
          <a:lstStyle/>
          <a:p>
            <a:r>
              <a:rPr lang="en-US" dirty="0">
                <a:cs typeface="Arial"/>
              </a:rPr>
              <a:t>Produce a flowchart that explains how to use a visual aid effectively in a presentation.</a:t>
            </a:r>
            <a:endParaRPr lang="en-US" dirty="0"/>
          </a:p>
        </p:txBody>
      </p:sp>
      <p:sp>
        <p:nvSpPr>
          <p:cNvPr id="5" name="Footer Placeholder 4">
            <a:extLst>
              <a:ext uri="{FF2B5EF4-FFF2-40B4-BE49-F238E27FC236}">
                <a16:creationId xmlns:a16="http://schemas.microsoft.com/office/drawing/2014/main" id="{92FBE9C3-DC8A-6B53-A767-360F46889E83}"/>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673486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628B35-DA3C-B3FC-BFDB-C64F2E81BB1A}"/>
              </a:ext>
            </a:extLst>
          </p:cNvPr>
          <p:cNvSpPr>
            <a:spLocks noGrp="1"/>
          </p:cNvSpPr>
          <p:nvPr>
            <p:ph type="sldNum" sz="quarter" idx="11"/>
          </p:nvPr>
        </p:nvSpPr>
        <p:spPr/>
        <p:txBody>
          <a:bodyPr/>
          <a:lstStyle/>
          <a:p>
            <a:fld id="{DA2C159E-F13C-4A85-9A41-E7669D3E0D70}" type="slidenum">
              <a:rPr lang="en-GB" smtClean="0"/>
              <a:pPr/>
              <a:t>44</a:t>
            </a:fld>
            <a:endParaRPr lang="en-GB" dirty="0"/>
          </a:p>
        </p:txBody>
      </p:sp>
      <p:sp>
        <p:nvSpPr>
          <p:cNvPr id="3" name="Title 2">
            <a:extLst>
              <a:ext uri="{FF2B5EF4-FFF2-40B4-BE49-F238E27FC236}">
                <a16:creationId xmlns:a16="http://schemas.microsoft.com/office/drawing/2014/main" id="{451F935A-3561-2A46-66E5-D1A3A4759022}"/>
              </a:ext>
            </a:extLst>
          </p:cNvPr>
          <p:cNvSpPr>
            <a:spLocks noGrp="1"/>
          </p:cNvSpPr>
          <p:nvPr>
            <p:ph type="title"/>
          </p:nvPr>
        </p:nvSpPr>
        <p:spPr/>
        <p:txBody>
          <a:bodyPr/>
          <a:lstStyle/>
          <a:p>
            <a:r>
              <a:rPr lang="en-US" dirty="0"/>
              <a:t>Next steps: record presentation </a:t>
            </a:r>
          </a:p>
        </p:txBody>
      </p:sp>
      <p:sp>
        <p:nvSpPr>
          <p:cNvPr id="4" name="Text Placeholder 3">
            <a:extLst>
              <a:ext uri="{FF2B5EF4-FFF2-40B4-BE49-F238E27FC236}">
                <a16:creationId xmlns:a16="http://schemas.microsoft.com/office/drawing/2014/main" id="{5118C0A7-BADE-FAFD-CF76-5B2C4FF038A7}"/>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US" dirty="0">
                <a:cs typeface="Arial"/>
              </a:rPr>
              <a:t>Produce a visual aid for a truss structure for a roof style of your choice.</a:t>
            </a:r>
          </a:p>
          <a:p>
            <a:pPr marL="457200" indent="-457200">
              <a:buFont typeface="+mj-lt"/>
              <a:buAutoNum type="arabicPeriod"/>
            </a:pPr>
            <a:r>
              <a:rPr lang="en-US" dirty="0">
                <a:cs typeface="Arial"/>
              </a:rPr>
              <a:t>Prepare a presentation on the suitability of the structure for the roof style selected.</a:t>
            </a:r>
          </a:p>
          <a:p>
            <a:pPr marL="457200" indent="-457200">
              <a:buFont typeface="+mj-lt"/>
              <a:buAutoNum type="arabicPeriod"/>
            </a:pPr>
            <a:r>
              <a:rPr lang="en-US" dirty="0">
                <a:cs typeface="Arial"/>
              </a:rPr>
              <a:t>Record the presentation using the visual aid to explain the structure.</a:t>
            </a:r>
          </a:p>
        </p:txBody>
      </p:sp>
      <p:sp>
        <p:nvSpPr>
          <p:cNvPr id="5" name="Footer Placeholder 4">
            <a:extLst>
              <a:ext uri="{FF2B5EF4-FFF2-40B4-BE49-F238E27FC236}">
                <a16:creationId xmlns:a16="http://schemas.microsoft.com/office/drawing/2014/main" id="{1DFD3AA3-F1B9-D138-D008-E61DFC8666A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947418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Methods of review</a:t>
            </a:r>
            <a:endParaRPr lang="en-US" dirty="0">
              <a:cs typeface="Arial"/>
            </a:endParaRPr>
          </a:p>
        </p:txBody>
      </p:sp>
    </p:spTree>
    <p:extLst>
      <p:ext uri="{BB962C8B-B14F-4D97-AF65-F5344CB8AC3E}">
        <p14:creationId xmlns:p14="http://schemas.microsoft.com/office/powerpoint/2010/main" val="1662210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dirty="0"/>
              <a:t>Overview of feedback</a:t>
            </a:r>
            <a:endParaRPr lang="en-GB" sz="3600" dirty="0"/>
          </a:p>
        </p:txBody>
      </p:sp>
      <p:sp>
        <p:nvSpPr>
          <p:cNvPr id="5" name="Text Placeholder 4"/>
          <p:cNvSpPr>
            <a:spLocks noGrp="1"/>
          </p:cNvSpPr>
          <p:nvPr>
            <p:ph type="body" sz="quarter" idx="12"/>
          </p:nvPr>
        </p:nvSpPr>
        <p:spPr>
          <a:xfrm>
            <a:off x="234000" y="948802"/>
            <a:ext cx="8434638" cy="3639172"/>
          </a:xfrm>
        </p:spPr>
        <p:txBody>
          <a:bodyPr vert="horz" lIns="0" tIns="0" rIns="0" bIns="0" rtlCol="0" anchor="t">
            <a:noAutofit/>
          </a:bodyPr>
          <a:lstStyle/>
          <a:p>
            <a:pPr lvl="1">
              <a:lnSpc>
                <a:spcPct val="100000"/>
              </a:lnSpc>
            </a:pPr>
            <a:r>
              <a:rPr lang="en-GB" dirty="0">
                <a:latin typeface="Arial"/>
                <a:ea typeface="Calibri"/>
                <a:cs typeface="Arial"/>
              </a:rPr>
              <a:t>The purpose of feedback is just as important as the process of feedback. </a:t>
            </a:r>
          </a:p>
          <a:p>
            <a:pPr lvl="1">
              <a:lnSpc>
                <a:spcPct val="100000"/>
              </a:lnSpc>
            </a:pPr>
            <a:r>
              <a:rPr lang="en-GB" dirty="0">
                <a:latin typeface="Arial"/>
                <a:ea typeface="Calibri"/>
                <a:cs typeface="Arial"/>
              </a:rPr>
              <a:t>When feedback is applied, it should identify the outcome from the actionable points.</a:t>
            </a:r>
          </a:p>
          <a:p>
            <a:pPr lvl="1">
              <a:lnSpc>
                <a:spcPct val="100000"/>
              </a:lnSpc>
            </a:pPr>
            <a:r>
              <a:rPr lang="en-GB" dirty="0">
                <a:latin typeface="Arial"/>
                <a:ea typeface="Calibri"/>
                <a:cs typeface="Arial"/>
              </a:rPr>
              <a:t>Feedback could be superficial or detailed. Both are relevant depending on the conditions.</a:t>
            </a:r>
          </a:p>
          <a:p>
            <a:pPr>
              <a:lnSpc>
                <a:spcPct val="100000"/>
              </a:lnSpc>
            </a:pPr>
            <a:endParaRPr lang="en-GB" sz="2400" dirty="0">
              <a:solidFill>
                <a:srgbClr val="E51C41"/>
              </a:solidFill>
              <a:latin typeface="Arial"/>
              <a:cs typeface="Arial"/>
            </a:endParaRPr>
          </a:p>
          <a:p>
            <a:pPr>
              <a:lnSpc>
                <a:spcPct val="100000"/>
              </a:lnSpc>
            </a:pPr>
            <a:r>
              <a:rPr lang="en-GB" sz="2400" dirty="0">
                <a:solidFill>
                  <a:srgbClr val="E51C41"/>
                </a:solidFill>
                <a:latin typeface="Arial"/>
                <a:cs typeface="Arial"/>
              </a:rPr>
              <a:t> </a:t>
            </a:r>
            <a:br>
              <a:rPr lang="en-GB" dirty="0">
                <a:latin typeface="Arial"/>
                <a:cs typeface="Arial"/>
              </a:rPr>
            </a:br>
            <a:endParaRPr lang="en-GB" dirty="0">
              <a:latin typeface="Arial"/>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46</a:t>
            </a:fld>
            <a:endParaRPr lang="en-GB" dirty="0"/>
          </a:p>
        </p:txBody>
      </p:sp>
    </p:spTree>
    <p:extLst>
      <p:ext uri="{BB962C8B-B14F-4D97-AF65-F5344CB8AC3E}">
        <p14:creationId xmlns:p14="http://schemas.microsoft.com/office/powerpoint/2010/main" val="4025735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E9DB80-7D05-CD8C-C7CD-C8A6E20295F1}"/>
              </a:ext>
            </a:extLst>
          </p:cNvPr>
          <p:cNvSpPr>
            <a:spLocks noGrp="1"/>
          </p:cNvSpPr>
          <p:nvPr>
            <p:ph type="sldNum" sz="quarter" idx="11"/>
          </p:nvPr>
        </p:nvSpPr>
        <p:spPr/>
        <p:txBody>
          <a:bodyPr/>
          <a:lstStyle/>
          <a:p>
            <a:fld id="{DA2C159E-F13C-4A85-9A41-E7669D3E0D70}" type="slidenum">
              <a:rPr lang="en-GB" smtClean="0"/>
              <a:pPr/>
              <a:t>47</a:t>
            </a:fld>
            <a:endParaRPr lang="en-GB" dirty="0"/>
          </a:p>
        </p:txBody>
      </p:sp>
      <p:sp>
        <p:nvSpPr>
          <p:cNvPr id="3" name="Title 2">
            <a:extLst>
              <a:ext uri="{FF2B5EF4-FFF2-40B4-BE49-F238E27FC236}">
                <a16:creationId xmlns:a16="http://schemas.microsoft.com/office/drawing/2014/main" id="{1BCB772C-F7E9-A28E-F503-911BBF27213A}"/>
              </a:ext>
            </a:extLst>
          </p:cNvPr>
          <p:cNvSpPr>
            <a:spLocks noGrp="1"/>
          </p:cNvSpPr>
          <p:nvPr>
            <p:ph type="title"/>
          </p:nvPr>
        </p:nvSpPr>
        <p:spPr/>
        <p:txBody>
          <a:bodyPr/>
          <a:lstStyle/>
          <a:p>
            <a:r>
              <a:rPr lang="en-US" dirty="0"/>
              <a:t>Pond starter task</a:t>
            </a:r>
          </a:p>
        </p:txBody>
      </p:sp>
      <p:sp>
        <p:nvSpPr>
          <p:cNvPr id="4" name="Text Placeholder 3">
            <a:extLst>
              <a:ext uri="{FF2B5EF4-FFF2-40B4-BE49-F238E27FC236}">
                <a16:creationId xmlns:a16="http://schemas.microsoft.com/office/drawing/2014/main" id="{DDC10562-F308-D7B1-439E-92191A5281B2}"/>
              </a:ext>
            </a:extLst>
          </p:cNvPr>
          <p:cNvSpPr>
            <a:spLocks noGrp="1"/>
          </p:cNvSpPr>
          <p:nvPr>
            <p:ph type="body" sz="quarter" idx="12"/>
          </p:nvPr>
        </p:nvSpPr>
        <p:spPr/>
        <p:txBody>
          <a:bodyPr/>
          <a:lstStyle/>
          <a:p>
            <a:r>
              <a:rPr lang="en-GB" sz="2400" dirty="0">
                <a:effectLst/>
                <a:latin typeface="Arial" panose="020B0604020202020204" pitchFamily="34" charset="0"/>
                <a:ea typeface="Arial" panose="020B0604020202020204" pitchFamily="34" charset="0"/>
              </a:rPr>
              <a:t>In pairs, discuss the aesthetics of the design solution for a community duck pond. </a:t>
            </a:r>
          </a:p>
          <a:p>
            <a:pPr marL="0" lvl="1" indent="0">
              <a:buNone/>
            </a:pPr>
            <a:endParaRPr lang="en-GB" dirty="0">
              <a:latin typeface="Arial" panose="020B0604020202020204" pitchFamily="34" charset="0"/>
            </a:endParaRPr>
          </a:p>
          <a:p>
            <a:pPr marL="0" lvl="1" indent="0">
              <a:buNone/>
            </a:pPr>
            <a:r>
              <a:rPr lang="en-US" dirty="0"/>
              <a:t>Additionally, consider</a:t>
            </a:r>
            <a:r>
              <a:rPr lang="en-GB" kern="100" dirty="0">
                <a:effectLst/>
                <a:ea typeface="Arial" panose="020B0604020202020204" pitchFamily="34" charset="0"/>
              </a:rPr>
              <a:t>:</a:t>
            </a:r>
          </a:p>
          <a:p>
            <a:pPr marL="612900" lvl="1" indent="-342900"/>
            <a:r>
              <a:rPr lang="en-GB" kern="100" dirty="0">
                <a:ea typeface="Arial" panose="020B0604020202020204" pitchFamily="34" charset="0"/>
              </a:rPr>
              <a:t>t</a:t>
            </a:r>
            <a:r>
              <a:rPr lang="en-GB" kern="100" dirty="0">
                <a:effectLst/>
                <a:ea typeface="Arial" panose="020B0604020202020204" pitchFamily="34" charset="0"/>
              </a:rPr>
              <a:t>he safety of the pond for the residents</a:t>
            </a:r>
          </a:p>
          <a:p>
            <a:pPr marL="612900" lvl="1" indent="-342900"/>
            <a:r>
              <a:rPr lang="en-GB" kern="100" dirty="0">
                <a:ea typeface="Arial" panose="020B0604020202020204" pitchFamily="34" charset="0"/>
              </a:rPr>
              <a:t>t</a:t>
            </a:r>
            <a:r>
              <a:rPr lang="en-GB" kern="100" dirty="0">
                <a:effectLst/>
                <a:ea typeface="Arial" panose="020B0604020202020204" pitchFamily="34" charset="0"/>
              </a:rPr>
              <a:t>he effects o</a:t>
            </a:r>
            <a:r>
              <a:rPr lang="en-GB" kern="100" dirty="0">
                <a:ea typeface="Arial" panose="020B0604020202020204" pitchFamily="34" charset="0"/>
              </a:rPr>
              <a:t>f warm weather on the pond and wildlife</a:t>
            </a:r>
          </a:p>
          <a:p>
            <a:pPr marL="612900" lvl="1" indent="-342900"/>
            <a:r>
              <a:rPr lang="en-GB" dirty="0">
                <a:ea typeface="Arial" panose="020B0604020202020204" pitchFamily="34" charset="0"/>
              </a:rPr>
              <a:t>t</a:t>
            </a:r>
            <a:r>
              <a:rPr lang="en-GB" dirty="0">
                <a:effectLst/>
                <a:ea typeface="Arial" panose="020B0604020202020204" pitchFamily="34" charset="0"/>
              </a:rPr>
              <a:t>he use of the pond as a sustainable urban drainage system.</a:t>
            </a:r>
          </a:p>
          <a:p>
            <a:endParaRPr lang="en-GB" dirty="0"/>
          </a:p>
        </p:txBody>
      </p:sp>
      <p:sp>
        <p:nvSpPr>
          <p:cNvPr id="5" name="Footer Placeholder 4">
            <a:extLst>
              <a:ext uri="{FF2B5EF4-FFF2-40B4-BE49-F238E27FC236}">
                <a16:creationId xmlns:a16="http://schemas.microsoft.com/office/drawing/2014/main" id="{1B33BC2F-2E03-57AB-96F5-F698B8E62C7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987602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a:t>Feedback</a:t>
            </a:r>
            <a:endParaRPr lang="en-GB" sz="3600" dirty="0"/>
          </a:p>
        </p:txBody>
      </p:sp>
      <p:sp>
        <p:nvSpPr>
          <p:cNvPr id="5" name="Text Placeholder 4"/>
          <p:cNvSpPr>
            <a:spLocks noGrp="1"/>
          </p:cNvSpPr>
          <p:nvPr>
            <p:ph type="body" sz="quarter" idx="12"/>
          </p:nvPr>
        </p:nvSpPr>
        <p:spPr/>
        <p:txBody>
          <a:bodyPr vert="horz" lIns="0" tIns="0" rIns="0" bIns="0" rtlCol="0" anchor="t">
            <a:noAutofit/>
          </a:bodyPr>
          <a:lstStyle/>
          <a:p>
            <a:pPr marL="0" lvl="1" indent="0">
              <a:buNone/>
            </a:pPr>
            <a:r>
              <a:rPr lang="en-GB" dirty="0">
                <a:latin typeface="Arial"/>
                <a:ea typeface="Calibri"/>
                <a:cs typeface="Arial"/>
              </a:rPr>
              <a:t>On the collaborative wall, list:</a:t>
            </a:r>
          </a:p>
          <a:p>
            <a:pPr marL="457200" lvl="1" indent="-457200">
              <a:buFont typeface="+mj-lt"/>
              <a:buAutoNum type="arabicPeriod"/>
            </a:pPr>
            <a:r>
              <a:rPr lang="en-GB" dirty="0">
                <a:latin typeface="Arial"/>
                <a:ea typeface="Calibri"/>
                <a:cs typeface="Arial"/>
              </a:rPr>
              <a:t>What you have been given feedback on and the method used</a:t>
            </a:r>
          </a:p>
          <a:p>
            <a:pPr marL="457200" lvl="1" indent="-457200">
              <a:buFont typeface="+mj-lt"/>
              <a:buAutoNum type="arabicPeriod"/>
            </a:pPr>
            <a:r>
              <a:rPr lang="en-GB" dirty="0">
                <a:latin typeface="Arial"/>
                <a:ea typeface="Calibri"/>
                <a:cs typeface="Arial"/>
              </a:rPr>
              <a:t>Who you </a:t>
            </a:r>
            <a:r>
              <a:rPr lang="en-GB" dirty="0">
                <a:ea typeface="Calibri"/>
                <a:cs typeface="Arial"/>
              </a:rPr>
              <a:t>have given </a:t>
            </a:r>
            <a:r>
              <a:rPr lang="en-GB" dirty="0">
                <a:latin typeface="Arial"/>
                <a:ea typeface="Calibri"/>
                <a:cs typeface="Arial"/>
              </a:rPr>
              <a:t>feedback to and how you presented the feedback.</a:t>
            </a:r>
          </a:p>
          <a:p>
            <a:endParaRPr lang="en-GB" dirty="0">
              <a:latin typeface="Arial"/>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48</a:t>
            </a:fld>
            <a:endParaRPr lang="en-GB" dirty="0"/>
          </a:p>
        </p:txBody>
      </p:sp>
    </p:spTree>
    <p:extLst>
      <p:ext uri="{BB962C8B-B14F-4D97-AF65-F5344CB8AC3E}">
        <p14:creationId xmlns:p14="http://schemas.microsoft.com/office/powerpoint/2010/main" val="3586146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697726-0039-2DE0-40F2-D5914A1CD2D4}"/>
              </a:ext>
            </a:extLst>
          </p:cNvPr>
          <p:cNvSpPr>
            <a:spLocks noGrp="1"/>
          </p:cNvSpPr>
          <p:nvPr>
            <p:ph type="sldNum" sz="quarter" idx="11"/>
          </p:nvPr>
        </p:nvSpPr>
        <p:spPr/>
        <p:txBody>
          <a:bodyPr/>
          <a:lstStyle/>
          <a:p>
            <a:fld id="{DA2C159E-F13C-4A85-9A41-E7669D3E0D70}" type="slidenum">
              <a:rPr lang="en-GB" smtClean="0"/>
              <a:pPr/>
              <a:t>49</a:t>
            </a:fld>
            <a:endParaRPr lang="en-GB" dirty="0"/>
          </a:p>
        </p:txBody>
      </p:sp>
      <p:sp>
        <p:nvSpPr>
          <p:cNvPr id="3" name="Title 2">
            <a:extLst>
              <a:ext uri="{FF2B5EF4-FFF2-40B4-BE49-F238E27FC236}">
                <a16:creationId xmlns:a16="http://schemas.microsoft.com/office/drawing/2014/main" id="{C2C98DA6-2DE8-5ABE-D5C5-051B63DF22D1}"/>
              </a:ext>
            </a:extLst>
          </p:cNvPr>
          <p:cNvSpPr>
            <a:spLocks noGrp="1"/>
          </p:cNvSpPr>
          <p:nvPr>
            <p:ph type="title"/>
          </p:nvPr>
        </p:nvSpPr>
        <p:spPr/>
        <p:txBody>
          <a:bodyPr>
            <a:normAutofit/>
          </a:bodyPr>
          <a:lstStyle/>
          <a:p>
            <a:r>
              <a:rPr lang="en-US" dirty="0">
                <a:cs typeface="Arial"/>
              </a:rPr>
              <a:t>Types of feedback</a:t>
            </a:r>
          </a:p>
        </p:txBody>
      </p:sp>
      <p:sp>
        <p:nvSpPr>
          <p:cNvPr id="4" name="Text Placeholder 3">
            <a:extLst>
              <a:ext uri="{FF2B5EF4-FFF2-40B4-BE49-F238E27FC236}">
                <a16:creationId xmlns:a16="http://schemas.microsoft.com/office/drawing/2014/main" id="{1105BA2D-3793-499B-CAD3-A954E27348E4}"/>
              </a:ext>
            </a:extLst>
          </p:cNvPr>
          <p:cNvSpPr>
            <a:spLocks noGrp="1"/>
          </p:cNvSpPr>
          <p:nvPr>
            <p:ph type="body" sz="quarter" idx="12"/>
          </p:nvPr>
        </p:nvSpPr>
        <p:spPr/>
        <p:txBody>
          <a:bodyPr vert="horz" lIns="0" tIns="0" rIns="0" bIns="0" rtlCol="0" anchor="t">
            <a:noAutofit/>
          </a:bodyPr>
          <a:lstStyle/>
          <a:p>
            <a:pPr lvl="1">
              <a:lnSpc>
                <a:spcPct val="100000"/>
              </a:lnSpc>
            </a:pPr>
            <a:r>
              <a:rPr lang="en-US" dirty="0">
                <a:ea typeface="Calibri"/>
                <a:cs typeface="Calibri"/>
              </a:rPr>
              <a:t>Formative review</a:t>
            </a:r>
          </a:p>
          <a:p>
            <a:pPr lvl="1">
              <a:lnSpc>
                <a:spcPct val="100000"/>
              </a:lnSpc>
            </a:pPr>
            <a:r>
              <a:rPr lang="en-US" dirty="0">
                <a:ea typeface="Calibri"/>
                <a:cs typeface="Calibri"/>
              </a:rPr>
              <a:t>Peer review</a:t>
            </a:r>
            <a:endParaRPr lang="en-US" dirty="0"/>
          </a:p>
          <a:p>
            <a:pPr lvl="1">
              <a:lnSpc>
                <a:spcPct val="100000"/>
              </a:lnSpc>
            </a:pPr>
            <a:r>
              <a:rPr lang="en-US" dirty="0">
                <a:ea typeface="Calibri"/>
                <a:cs typeface="Calibri"/>
              </a:rPr>
              <a:t>Self-review</a:t>
            </a:r>
            <a:endParaRPr lang="en-US" dirty="0"/>
          </a:p>
          <a:p>
            <a:pPr marL="457200" indent="-457200">
              <a:buFont typeface="Arial" panose="020B0604020202020204" pitchFamily="34" charset="0"/>
              <a:buChar char="•"/>
            </a:pPr>
            <a:endParaRPr lang="en-US" dirty="0"/>
          </a:p>
          <a:p>
            <a:endParaRPr lang="en-US" dirty="0">
              <a:cs typeface="Arial"/>
            </a:endParaRPr>
          </a:p>
        </p:txBody>
      </p:sp>
      <p:sp>
        <p:nvSpPr>
          <p:cNvPr id="5" name="Footer Placeholder 4">
            <a:extLst>
              <a:ext uri="{FF2B5EF4-FFF2-40B4-BE49-F238E27FC236}">
                <a16:creationId xmlns:a16="http://schemas.microsoft.com/office/drawing/2014/main" id="{DFC38767-276B-AE14-E4A9-87265448533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2160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566B-C7B8-F438-0FB8-02986DF09F46}"/>
              </a:ext>
            </a:extLst>
          </p:cNvPr>
          <p:cNvSpPr>
            <a:spLocks noGrp="1"/>
          </p:cNvSpPr>
          <p:nvPr>
            <p:ph type="title"/>
          </p:nvPr>
        </p:nvSpPr>
        <p:spPr/>
        <p:txBody>
          <a:bodyPr>
            <a:noAutofit/>
          </a:bodyPr>
          <a:lstStyle/>
          <a:p>
            <a:r>
              <a:rPr lang="en-US" sz="3600" b="1" dirty="0"/>
              <a:t>Task: </a:t>
            </a:r>
            <a:r>
              <a:rPr lang="en-GB" sz="3600" b="1" dirty="0">
                <a:effectLst/>
                <a:ea typeface="Times New Roman" panose="02020603050405020304" pitchFamily="18" charset="0"/>
              </a:rPr>
              <a:t>stakeholder case studies</a:t>
            </a:r>
            <a:endParaRPr lang="en-US" sz="3600" dirty="0"/>
          </a:p>
        </p:txBody>
      </p:sp>
      <p:sp>
        <p:nvSpPr>
          <p:cNvPr id="3" name="Content Placeholder 2">
            <a:extLst>
              <a:ext uri="{FF2B5EF4-FFF2-40B4-BE49-F238E27FC236}">
                <a16:creationId xmlns:a16="http://schemas.microsoft.com/office/drawing/2014/main" id="{86FCDE02-0C4E-7C8E-E84D-B8122C6144A2}"/>
              </a:ext>
            </a:extLst>
          </p:cNvPr>
          <p:cNvSpPr>
            <a:spLocks noGrp="1"/>
          </p:cNvSpPr>
          <p:nvPr>
            <p:ph idx="1"/>
          </p:nvPr>
        </p:nvSpPr>
        <p:spPr/>
        <p:txBody>
          <a:bodyPr/>
          <a:lstStyle/>
          <a:p>
            <a:pPr marL="0" indent="0">
              <a:buNone/>
            </a:pPr>
            <a:r>
              <a:rPr lang="en-GB" sz="2400" dirty="0">
                <a:effectLst/>
                <a:ea typeface="Times New Roman" panose="02020603050405020304" pitchFamily="18" charset="0"/>
              </a:rPr>
              <a:t>The project will involve multiple stakeholders, each with different interests and concerns. </a:t>
            </a:r>
          </a:p>
          <a:p>
            <a:pPr marL="0" indent="0">
              <a:buNone/>
            </a:pPr>
            <a:endParaRPr lang="en-GB" sz="2400" dirty="0">
              <a:ea typeface="Times New Roman" panose="02020603050405020304" pitchFamily="18" charset="0"/>
            </a:endParaRPr>
          </a:p>
          <a:p>
            <a:pPr marL="0" indent="0">
              <a:buNone/>
            </a:pPr>
            <a:r>
              <a:rPr lang="en-GB" sz="2400" dirty="0">
                <a:effectLst/>
                <a:ea typeface="Times New Roman" panose="02020603050405020304" pitchFamily="18" charset="0"/>
              </a:rPr>
              <a:t>Identify the stakeholders and their vested interests for your allocated case study. </a:t>
            </a:r>
          </a:p>
        </p:txBody>
      </p:sp>
      <p:sp>
        <p:nvSpPr>
          <p:cNvPr id="5" name="Slide Number Placeholder 4">
            <a:extLst>
              <a:ext uri="{FF2B5EF4-FFF2-40B4-BE49-F238E27FC236}">
                <a16:creationId xmlns:a16="http://schemas.microsoft.com/office/drawing/2014/main" id="{1DFD133A-1F57-E311-BBD8-945BCE54D604}"/>
              </a:ext>
            </a:extLst>
          </p:cNvPr>
          <p:cNvSpPr>
            <a:spLocks noGrp="1"/>
          </p:cNvSpPr>
          <p:nvPr>
            <p:ph type="sldNum" sz="quarter" idx="12"/>
          </p:nvPr>
        </p:nvSpPr>
        <p:spPr/>
        <p:txBody>
          <a:bodyPr/>
          <a:lstStyle/>
          <a:p>
            <a:fld id="{DFF8D510-9270-4A44-A8F5-A6989C62EEF5}" type="slidenum">
              <a:rPr lang="en-GB" smtClean="0"/>
              <a:t>5</a:t>
            </a:fld>
            <a:endParaRPr lang="en-GB" dirty="0"/>
          </a:p>
        </p:txBody>
      </p:sp>
      <p:sp>
        <p:nvSpPr>
          <p:cNvPr id="6" name="Footer Placeholder 4">
            <a:extLst>
              <a:ext uri="{FF2B5EF4-FFF2-40B4-BE49-F238E27FC236}">
                <a16:creationId xmlns:a16="http://schemas.microsoft.com/office/drawing/2014/main" id="{50D6F185-B6C0-BA15-9059-2C95918B1943}"/>
              </a:ext>
            </a:extLst>
          </p:cNvPr>
          <p:cNvSpPr txBox="1">
            <a:spLocks/>
          </p:cNvSpPr>
          <p:nvPr/>
        </p:nvSpPr>
        <p:spPr>
          <a:xfrm>
            <a:off x="234000" y="4767263"/>
            <a:ext cx="7686376" cy="27384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t>Education &amp; Training Foundation</a:t>
            </a:r>
          </a:p>
        </p:txBody>
      </p:sp>
    </p:spTree>
    <p:extLst>
      <p:ext uri="{BB962C8B-B14F-4D97-AF65-F5344CB8AC3E}">
        <p14:creationId xmlns:p14="http://schemas.microsoft.com/office/powerpoint/2010/main" val="4008164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E3D6AA-9729-57CC-97B0-393B15FF868D}"/>
              </a:ext>
            </a:extLst>
          </p:cNvPr>
          <p:cNvSpPr>
            <a:spLocks noGrp="1"/>
          </p:cNvSpPr>
          <p:nvPr>
            <p:ph type="sldNum" sz="quarter" idx="11"/>
          </p:nvPr>
        </p:nvSpPr>
        <p:spPr/>
        <p:txBody>
          <a:bodyPr/>
          <a:lstStyle/>
          <a:p>
            <a:fld id="{DA2C159E-F13C-4A85-9A41-E7669D3E0D70}" type="slidenum">
              <a:rPr lang="en-GB" smtClean="0"/>
              <a:pPr/>
              <a:t>50</a:t>
            </a:fld>
            <a:endParaRPr lang="en-GB" dirty="0"/>
          </a:p>
        </p:txBody>
      </p:sp>
      <p:sp>
        <p:nvSpPr>
          <p:cNvPr id="3" name="Title 2">
            <a:extLst>
              <a:ext uri="{FF2B5EF4-FFF2-40B4-BE49-F238E27FC236}">
                <a16:creationId xmlns:a16="http://schemas.microsoft.com/office/drawing/2014/main" id="{B09D33E5-68A1-8FD8-8958-B396914A5A1C}"/>
              </a:ext>
            </a:extLst>
          </p:cNvPr>
          <p:cNvSpPr>
            <a:spLocks noGrp="1"/>
          </p:cNvSpPr>
          <p:nvPr>
            <p:ph type="title"/>
          </p:nvPr>
        </p:nvSpPr>
        <p:spPr/>
        <p:txBody>
          <a:bodyPr/>
          <a:lstStyle/>
          <a:p>
            <a:r>
              <a:rPr lang="en-US" dirty="0"/>
              <a:t>Methods of feedback in construction</a:t>
            </a:r>
          </a:p>
        </p:txBody>
      </p:sp>
      <p:sp>
        <p:nvSpPr>
          <p:cNvPr id="4" name="Text Placeholder 3">
            <a:extLst>
              <a:ext uri="{FF2B5EF4-FFF2-40B4-BE49-F238E27FC236}">
                <a16:creationId xmlns:a16="http://schemas.microsoft.com/office/drawing/2014/main" id="{EC72E4BA-476B-42B3-1E64-C7A112C5FF69}"/>
              </a:ext>
            </a:extLst>
          </p:cNvPr>
          <p:cNvSpPr>
            <a:spLocks noGrp="1"/>
          </p:cNvSpPr>
          <p:nvPr>
            <p:ph type="body" sz="quarter" idx="12"/>
          </p:nvPr>
        </p:nvSpPr>
        <p:spPr/>
        <p:txBody>
          <a:bodyPr/>
          <a:lstStyle/>
          <a:p>
            <a:r>
              <a:rPr lang="en-US" b="1" dirty="0"/>
              <a:t>Written examples:</a:t>
            </a:r>
          </a:p>
          <a:p>
            <a:pPr lvl="1">
              <a:lnSpc>
                <a:spcPct val="100000"/>
              </a:lnSpc>
            </a:pPr>
            <a:r>
              <a:rPr lang="en-US" dirty="0"/>
              <a:t>annotated document – e.g. revision CAD cloud</a:t>
            </a:r>
          </a:p>
          <a:p>
            <a:pPr lvl="1">
              <a:lnSpc>
                <a:spcPct val="100000"/>
              </a:lnSpc>
            </a:pPr>
            <a:r>
              <a:rPr lang="en-US" dirty="0"/>
              <a:t>email</a:t>
            </a:r>
          </a:p>
          <a:p>
            <a:pPr lvl="1">
              <a:lnSpc>
                <a:spcPct val="100000"/>
              </a:lnSpc>
            </a:pPr>
            <a:r>
              <a:rPr lang="en-US" dirty="0"/>
              <a:t>report – e.g. structural report</a:t>
            </a:r>
          </a:p>
          <a:p>
            <a:pPr lvl="1">
              <a:lnSpc>
                <a:spcPct val="100000"/>
              </a:lnSpc>
            </a:pPr>
            <a:r>
              <a:rPr lang="en-US" dirty="0"/>
              <a:t>surveys results.</a:t>
            </a:r>
          </a:p>
          <a:p>
            <a:r>
              <a:rPr lang="en-US" b="1" dirty="0"/>
              <a:t>Oral examples:</a:t>
            </a:r>
          </a:p>
          <a:p>
            <a:pPr lvl="1">
              <a:lnSpc>
                <a:spcPct val="100000"/>
              </a:lnSpc>
            </a:pPr>
            <a:r>
              <a:rPr lang="en-US" dirty="0"/>
              <a:t>phone call – e.g. from a supplier</a:t>
            </a:r>
          </a:p>
          <a:p>
            <a:pPr lvl="1">
              <a:lnSpc>
                <a:spcPct val="100000"/>
              </a:lnSpc>
            </a:pPr>
            <a:r>
              <a:rPr lang="en-US" dirty="0"/>
              <a:t>stakeholder feedback – e.g. at a meeting. </a:t>
            </a:r>
          </a:p>
          <a:p>
            <a:pPr lvl="1" indent="0">
              <a:buNone/>
            </a:pPr>
            <a:endParaRPr lang="en-US" dirty="0"/>
          </a:p>
          <a:p>
            <a:pPr lvl="1" indent="0">
              <a:buNone/>
            </a:pPr>
            <a:endParaRPr lang="en-US" dirty="0"/>
          </a:p>
          <a:p>
            <a:pPr marL="612900" lvl="1" indent="-342900">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60801D0A-AE26-5392-1B65-0284C667BA9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16564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18682F-F964-37B2-66D9-857C897A76D1}"/>
              </a:ext>
            </a:extLst>
          </p:cNvPr>
          <p:cNvSpPr>
            <a:spLocks noGrp="1"/>
          </p:cNvSpPr>
          <p:nvPr>
            <p:ph type="sldNum" sz="quarter" idx="11"/>
          </p:nvPr>
        </p:nvSpPr>
        <p:spPr/>
        <p:txBody>
          <a:bodyPr/>
          <a:lstStyle/>
          <a:p>
            <a:fld id="{DA2C159E-F13C-4A85-9A41-E7669D3E0D70}" type="slidenum">
              <a:rPr lang="en-GB" smtClean="0"/>
              <a:pPr/>
              <a:t>51</a:t>
            </a:fld>
            <a:endParaRPr lang="en-GB" dirty="0"/>
          </a:p>
        </p:txBody>
      </p:sp>
      <p:sp>
        <p:nvSpPr>
          <p:cNvPr id="3" name="Title 2">
            <a:extLst>
              <a:ext uri="{FF2B5EF4-FFF2-40B4-BE49-F238E27FC236}">
                <a16:creationId xmlns:a16="http://schemas.microsoft.com/office/drawing/2014/main" id="{24C10FB6-F151-564A-0554-33791A011C72}"/>
              </a:ext>
            </a:extLst>
          </p:cNvPr>
          <p:cNvSpPr>
            <a:spLocks noGrp="1"/>
          </p:cNvSpPr>
          <p:nvPr>
            <p:ph type="title"/>
          </p:nvPr>
        </p:nvSpPr>
        <p:spPr/>
        <p:txBody>
          <a:bodyPr/>
          <a:lstStyle/>
          <a:p>
            <a:r>
              <a:rPr lang="en-US" dirty="0">
                <a:cs typeface="Arial"/>
              </a:rPr>
              <a:t>Formative review</a:t>
            </a:r>
            <a:endParaRPr lang="en-US" dirty="0"/>
          </a:p>
        </p:txBody>
      </p:sp>
      <p:sp>
        <p:nvSpPr>
          <p:cNvPr id="4" name="Text Placeholder 3">
            <a:extLst>
              <a:ext uri="{FF2B5EF4-FFF2-40B4-BE49-F238E27FC236}">
                <a16:creationId xmlns:a16="http://schemas.microsoft.com/office/drawing/2014/main" id="{14A4FDF2-A81D-D68A-2855-55B7FC895BC4}"/>
              </a:ext>
            </a:extLst>
          </p:cNvPr>
          <p:cNvSpPr>
            <a:spLocks noGrp="1"/>
          </p:cNvSpPr>
          <p:nvPr>
            <p:ph type="body" sz="quarter" idx="12"/>
          </p:nvPr>
        </p:nvSpPr>
        <p:spPr>
          <a:xfrm>
            <a:off x="232950" y="949325"/>
            <a:ext cx="8013235" cy="3639172"/>
          </a:xfrm>
        </p:spPr>
        <p:txBody>
          <a:bodyPr vert="horz" lIns="0" tIns="0" rIns="0" bIns="0" rtlCol="0" anchor="t">
            <a:noAutofit/>
          </a:bodyPr>
          <a:lstStyle/>
          <a:p>
            <a:pPr lvl="1">
              <a:lnSpc>
                <a:spcPct val="100000"/>
              </a:lnSpc>
            </a:pPr>
            <a:r>
              <a:rPr lang="en-US" dirty="0">
                <a:ea typeface="Calibri"/>
                <a:cs typeface="Arial"/>
              </a:rPr>
              <a:t>Formative reviews enable improvements without affecting the overall task as they are completed during the live stage of the project.</a:t>
            </a:r>
          </a:p>
          <a:p>
            <a:pPr lvl="1">
              <a:lnSpc>
                <a:spcPct val="100000"/>
              </a:lnSpc>
            </a:pPr>
            <a:r>
              <a:rPr lang="en-US" dirty="0">
                <a:ea typeface="Calibri"/>
                <a:cs typeface="Arial"/>
              </a:rPr>
              <a:t>Formative reviews can include surveys and panels to influence the design decisions.</a:t>
            </a:r>
          </a:p>
          <a:p>
            <a:pPr lvl="1">
              <a:lnSpc>
                <a:spcPct val="100000"/>
              </a:lnSpc>
            </a:pPr>
            <a:r>
              <a:rPr lang="en-US" dirty="0">
                <a:ea typeface="Calibri"/>
                <a:cs typeface="Arial"/>
              </a:rPr>
              <a:t>A review of need – e.g. checking if there is a need for housing in an area. </a:t>
            </a:r>
          </a:p>
          <a:p>
            <a:endParaRPr lang="en-US" dirty="0">
              <a:ea typeface="Calibri"/>
              <a:cs typeface="Arial"/>
            </a:endParaRPr>
          </a:p>
          <a:p>
            <a:endParaRPr lang="en-US" sz="2800" dirty="0">
              <a:latin typeface="Arial"/>
              <a:ea typeface="Calibri"/>
              <a:cs typeface="Arial"/>
            </a:endParaRPr>
          </a:p>
          <a:p>
            <a:endParaRPr lang="en-US" sz="2800" dirty="0">
              <a:latin typeface="Arial"/>
              <a:ea typeface="Calibri"/>
              <a:cs typeface="Arial"/>
            </a:endParaRPr>
          </a:p>
          <a:p>
            <a:endParaRPr lang="en-US" dirty="0">
              <a:latin typeface="Arial"/>
              <a:cs typeface="Arial"/>
            </a:endParaRPr>
          </a:p>
        </p:txBody>
      </p:sp>
      <p:sp>
        <p:nvSpPr>
          <p:cNvPr id="5" name="Footer Placeholder 4">
            <a:extLst>
              <a:ext uri="{FF2B5EF4-FFF2-40B4-BE49-F238E27FC236}">
                <a16:creationId xmlns:a16="http://schemas.microsoft.com/office/drawing/2014/main" id="{9D59375F-1195-9DE1-BDDC-6AF3B99F924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313534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9FA694-9689-A467-B42D-501F38E1D943}"/>
              </a:ext>
            </a:extLst>
          </p:cNvPr>
          <p:cNvSpPr>
            <a:spLocks noGrp="1"/>
          </p:cNvSpPr>
          <p:nvPr>
            <p:ph type="sldNum" sz="quarter" idx="11"/>
          </p:nvPr>
        </p:nvSpPr>
        <p:spPr>
          <a:xfrm>
            <a:off x="7956376" y="4767263"/>
            <a:ext cx="909464" cy="273844"/>
          </a:xfrm>
        </p:spPr>
        <p:txBody>
          <a:bodyPr/>
          <a:lstStyle/>
          <a:p>
            <a:fld id="{DA2C159E-F13C-4A85-9A41-E7669D3E0D70}" type="slidenum">
              <a:rPr lang="en-GB" smtClean="0"/>
              <a:pPr/>
              <a:t>52</a:t>
            </a:fld>
            <a:endParaRPr lang="en-GB" dirty="0"/>
          </a:p>
        </p:txBody>
      </p:sp>
      <p:sp>
        <p:nvSpPr>
          <p:cNvPr id="3" name="Title 2">
            <a:extLst>
              <a:ext uri="{FF2B5EF4-FFF2-40B4-BE49-F238E27FC236}">
                <a16:creationId xmlns:a16="http://schemas.microsoft.com/office/drawing/2014/main" id="{0F072702-A99C-930D-E872-B2000F695940}"/>
              </a:ext>
            </a:extLst>
          </p:cNvPr>
          <p:cNvSpPr>
            <a:spLocks noGrp="1"/>
          </p:cNvSpPr>
          <p:nvPr>
            <p:ph type="title"/>
          </p:nvPr>
        </p:nvSpPr>
        <p:spPr>
          <a:xfrm>
            <a:off x="232950" y="249900"/>
            <a:ext cx="8437563" cy="699425"/>
          </a:xfrm>
        </p:spPr>
        <p:txBody>
          <a:bodyPr/>
          <a:lstStyle/>
          <a:p>
            <a:r>
              <a:rPr lang="en-US" dirty="0"/>
              <a:t>Task: formative feedback</a:t>
            </a:r>
          </a:p>
        </p:txBody>
      </p:sp>
      <p:sp>
        <p:nvSpPr>
          <p:cNvPr id="4" name="Text Placeholder 3">
            <a:extLst>
              <a:ext uri="{FF2B5EF4-FFF2-40B4-BE49-F238E27FC236}">
                <a16:creationId xmlns:a16="http://schemas.microsoft.com/office/drawing/2014/main" id="{E2641276-70ED-BA4C-E027-9478A254E1A8}"/>
              </a:ext>
            </a:extLst>
          </p:cNvPr>
          <p:cNvSpPr>
            <a:spLocks noGrp="1"/>
          </p:cNvSpPr>
          <p:nvPr>
            <p:ph type="body" sz="quarter" idx="12"/>
          </p:nvPr>
        </p:nvSpPr>
        <p:spPr>
          <a:xfrm>
            <a:off x="234000" y="986400"/>
            <a:ext cx="7667625" cy="3601574"/>
          </a:xfrm>
        </p:spPr>
        <p:txBody>
          <a:bodyPr/>
          <a:lstStyle/>
          <a:p>
            <a:r>
              <a:rPr lang="en-GB" dirty="0"/>
              <a:t>Individually, produce formative feedback on the design for the local pond, including changes that could be made. </a:t>
            </a:r>
          </a:p>
          <a:p>
            <a:r>
              <a:rPr lang="en-GB" dirty="0"/>
              <a:t>Provide reasons for any suggestions.</a:t>
            </a:r>
          </a:p>
          <a:p>
            <a:pPr marL="0" lvl="1" indent="0">
              <a:buNone/>
            </a:pPr>
            <a:endParaRPr lang="en-US" dirty="0"/>
          </a:p>
          <a:p>
            <a:pPr marL="0" lvl="1" indent="0">
              <a:buNone/>
            </a:pPr>
            <a:r>
              <a:rPr lang="en-US" dirty="0"/>
              <a:t>Consider:</a:t>
            </a:r>
            <a:endParaRPr lang="en-GB" dirty="0"/>
          </a:p>
          <a:p>
            <a:pPr lvl="1"/>
            <a:r>
              <a:rPr lang="en-GB" dirty="0"/>
              <a:t>the safety of the pond for the residents</a:t>
            </a:r>
          </a:p>
          <a:p>
            <a:pPr lvl="1"/>
            <a:r>
              <a:rPr lang="en-GB" dirty="0"/>
              <a:t>the purpose of the pond in the community</a:t>
            </a:r>
          </a:p>
          <a:p>
            <a:pPr lvl="1"/>
            <a:r>
              <a:rPr lang="en-GB" dirty="0"/>
              <a:t>the use of the pond as a sustainable urban drainage system.</a:t>
            </a:r>
          </a:p>
          <a:p>
            <a:endParaRPr lang="en-GB" dirty="0"/>
          </a:p>
        </p:txBody>
      </p:sp>
      <p:sp>
        <p:nvSpPr>
          <p:cNvPr id="5" name="Footer Placeholder 4">
            <a:extLst>
              <a:ext uri="{FF2B5EF4-FFF2-40B4-BE49-F238E27FC236}">
                <a16:creationId xmlns:a16="http://schemas.microsoft.com/office/drawing/2014/main" id="{B60B6CA7-BF12-6E80-32DD-F33BDEC62F30}"/>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Tree>
    <p:extLst>
      <p:ext uri="{BB962C8B-B14F-4D97-AF65-F5344CB8AC3E}">
        <p14:creationId xmlns:p14="http://schemas.microsoft.com/office/powerpoint/2010/main" val="3950622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615564-14AB-8D26-6BD2-1750B30E926C}"/>
              </a:ext>
            </a:extLst>
          </p:cNvPr>
          <p:cNvSpPr>
            <a:spLocks noGrp="1"/>
          </p:cNvSpPr>
          <p:nvPr>
            <p:ph type="sldNum" sz="quarter" idx="11"/>
          </p:nvPr>
        </p:nvSpPr>
        <p:spPr/>
        <p:txBody>
          <a:bodyPr/>
          <a:lstStyle/>
          <a:p>
            <a:fld id="{DA2C159E-F13C-4A85-9A41-E7669D3E0D70}" type="slidenum">
              <a:rPr lang="en-GB" smtClean="0"/>
              <a:pPr/>
              <a:t>53</a:t>
            </a:fld>
            <a:endParaRPr lang="en-GB" dirty="0"/>
          </a:p>
        </p:txBody>
      </p:sp>
      <p:sp>
        <p:nvSpPr>
          <p:cNvPr id="3" name="Title 2">
            <a:extLst>
              <a:ext uri="{FF2B5EF4-FFF2-40B4-BE49-F238E27FC236}">
                <a16:creationId xmlns:a16="http://schemas.microsoft.com/office/drawing/2014/main" id="{2117802C-4843-68D1-E681-751F7C80C0E1}"/>
              </a:ext>
            </a:extLst>
          </p:cNvPr>
          <p:cNvSpPr>
            <a:spLocks noGrp="1"/>
          </p:cNvSpPr>
          <p:nvPr>
            <p:ph type="title"/>
          </p:nvPr>
        </p:nvSpPr>
        <p:spPr/>
        <p:txBody>
          <a:bodyPr/>
          <a:lstStyle/>
          <a:p>
            <a:r>
              <a:rPr lang="en-US" dirty="0"/>
              <a:t>Constructive feedback</a:t>
            </a:r>
          </a:p>
        </p:txBody>
      </p:sp>
      <p:sp>
        <p:nvSpPr>
          <p:cNvPr id="4" name="Text Placeholder 3">
            <a:extLst>
              <a:ext uri="{FF2B5EF4-FFF2-40B4-BE49-F238E27FC236}">
                <a16:creationId xmlns:a16="http://schemas.microsoft.com/office/drawing/2014/main" id="{6885BC89-4BA2-DFE0-983E-6B91C33941CE}"/>
              </a:ext>
            </a:extLst>
          </p:cNvPr>
          <p:cNvSpPr>
            <a:spLocks noGrp="1"/>
          </p:cNvSpPr>
          <p:nvPr>
            <p:ph type="body" sz="quarter" idx="12"/>
          </p:nvPr>
        </p:nvSpPr>
        <p:spPr/>
        <p:txBody>
          <a:bodyPr/>
          <a:lstStyle/>
          <a:p>
            <a:pPr lvl="1"/>
            <a:r>
              <a:rPr lang="en-US" dirty="0"/>
              <a:t>Clear: unambiguous</a:t>
            </a:r>
          </a:p>
          <a:p>
            <a:pPr lvl="1"/>
            <a:r>
              <a:rPr lang="en-US" dirty="0"/>
              <a:t>Specific: related to the focus</a:t>
            </a:r>
            <a:endParaRPr lang="en-US" dirty="0">
              <a:highlight>
                <a:srgbClr val="FFFF00"/>
              </a:highlight>
            </a:endParaRPr>
          </a:p>
          <a:p>
            <a:pPr lvl="1"/>
            <a:r>
              <a:rPr lang="en-US" dirty="0"/>
              <a:t>Actionable: provides methods to address issues</a:t>
            </a:r>
          </a:p>
          <a:p>
            <a:pPr lvl="1"/>
            <a:r>
              <a:rPr lang="en-US" dirty="0"/>
              <a:t>Positive: focus is on how to improve, not on what is wrong.</a:t>
            </a:r>
          </a:p>
          <a:p>
            <a:endParaRPr lang="en-US" dirty="0"/>
          </a:p>
        </p:txBody>
      </p:sp>
      <p:sp>
        <p:nvSpPr>
          <p:cNvPr id="5" name="Footer Placeholder 4">
            <a:extLst>
              <a:ext uri="{FF2B5EF4-FFF2-40B4-BE49-F238E27FC236}">
                <a16:creationId xmlns:a16="http://schemas.microsoft.com/office/drawing/2014/main" id="{C100891A-5F0C-955E-553B-668DC2ABCCB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6273560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F78DA0-4495-F4E3-38E1-48587634B41A}"/>
              </a:ext>
            </a:extLst>
          </p:cNvPr>
          <p:cNvSpPr>
            <a:spLocks noGrp="1"/>
          </p:cNvSpPr>
          <p:nvPr>
            <p:ph type="sldNum" sz="quarter" idx="11"/>
          </p:nvPr>
        </p:nvSpPr>
        <p:spPr/>
        <p:txBody>
          <a:bodyPr/>
          <a:lstStyle/>
          <a:p>
            <a:fld id="{DA2C159E-F13C-4A85-9A41-E7669D3E0D70}" type="slidenum">
              <a:rPr lang="en-GB" smtClean="0"/>
              <a:pPr/>
              <a:t>54</a:t>
            </a:fld>
            <a:endParaRPr lang="en-GB" dirty="0"/>
          </a:p>
        </p:txBody>
      </p:sp>
      <p:sp>
        <p:nvSpPr>
          <p:cNvPr id="3" name="Title 2">
            <a:extLst>
              <a:ext uri="{FF2B5EF4-FFF2-40B4-BE49-F238E27FC236}">
                <a16:creationId xmlns:a16="http://schemas.microsoft.com/office/drawing/2014/main" id="{5A2FCF0A-4238-65CF-4FD3-B8181A566CD7}"/>
              </a:ext>
            </a:extLst>
          </p:cNvPr>
          <p:cNvSpPr>
            <a:spLocks noGrp="1"/>
          </p:cNvSpPr>
          <p:nvPr>
            <p:ph type="title"/>
          </p:nvPr>
        </p:nvSpPr>
        <p:spPr/>
        <p:txBody>
          <a:bodyPr/>
          <a:lstStyle/>
          <a:p>
            <a:r>
              <a:rPr lang="en-US" dirty="0">
                <a:cs typeface="Arial"/>
              </a:rPr>
              <a:t>Peer feedback</a:t>
            </a:r>
            <a:endParaRPr lang="en-US" dirty="0"/>
          </a:p>
        </p:txBody>
      </p:sp>
      <p:sp>
        <p:nvSpPr>
          <p:cNvPr id="4" name="Text Placeholder 3">
            <a:extLst>
              <a:ext uri="{FF2B5EF4-FFF2-40B4-BE49-F238E27FC236}">
                <a16:creationId xmlns:a16="http://schemas.microsoft.com/office/drawing/2014/main" id="{53CE1BD5-80D6-67C5-17C9-58CBE0F1945D}"/>
              </a:ext>
            </a:extLst>
          </p:cNvPr>
          <p:cNvSpPr>
            <a:spLocks noGrp="1"/>
          </p:cNvSpPr>
          <p:nvPr>
            <p:ph type="body" sz="quarter" idx="12"/>
          </p:nvPr>
        </p:nvSpPr>
        <p:spPr/>
        <p:txBody>
          <a:bodyPr vert="horz" lIns="0" tIns="0" rIns="0" bIns="0" rtlCol="0" anchor="t">
            <a:noAutofit/>
          </a:bodyPr>
          <a:lstStyle/>
          <a:p>
            <a:pPr lvl="1">
              <a:lnSpc>
                <a:spcPct val="100000"/>
              </a:lnSpc>
            </a:pPr>
            <a:r>
              <a:rPr lang="en-GB" dirty="0"/>
              <a:t>This process depends on the expertise and objectivity of the selected reviewer. </a:t>
            </a:r>
          </a:p>
          <a:p>
            <a:pPr lvl="1">
              <a:lnSpc>
                <a:spcPct val="100000"/>
              </a:lnSpc>
            </a:pPr>
            <a:r>
              <a:rPr lang="en-GB" dirty="0"/>
              <a:t>Consulting a knowledgeable colleague can help ensure technical accuracy. However, their familiarity with the subject might introduce bias, particularly if the content is intended for a non-expert audience. </a:t>
            </a:r>
          </a:p>
          <a:p>
            <a:pPr lvl="1"/>
            <a:r>
              <a:rPr lang="en-GB" dirty="0"/>
              <a:t>Choosing the right peer is crucial to ensure the feedback aligns with the purpose of the resource and the audience.</a:t>
            </a:r>
            <a:endParaRPr lang="en-US" dirty="0">
              <a:latin typeface="Arial"/>
              <a:cs typeface="Arial"/>
            </a:endParaRPr>
          </a:p>
        </p:txBody>
      </p:sp>
      <p:sp>
        <p:nvSpPr>
          <p:cNvPr id="5" name="Footer Placeholder 4">
            <a:extLst>
              <a:ext uri="{FF2B5EF4-FFF2-40B4-BE49-F238E27FC236}">
                <a16:creationId xmlns:a16="http://schemas.microsoft.com/office/drawing/2014/main" id="{18A91CF5-E8F2-0274-DFBE-B8226790471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1763699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9DE0C-97E8-3F16-17E0-3EC409DE44D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33117A-80DB-8C51-326E-BC5B2D05708C}"/>
              </a:ext>
            </a:extLst>
          </p:cNvPr>
          <p:cNvSpPr>
            <a:spLocks noGrp="1"/>
          </p:cNvSpPr>
          <p:nvPr>
            <p:ph type="sldNum" sz="quarter" idx="11"/>
          </p:nvPr>
        </p:nvSpPr>
        <p:spPr/>
        <p:txBody>
          <a:bodyPr/>
          <a:lstStyle/>
          <a:p>
            <a:fld id="{DA2C159E-F13C-4A85-9A41-E7669D3E0D70}" type="slidenum">
              <a:rPr lang="en-GB" smtClean="0"/>
              <a:pPr/>
              <a:t>55</a:t>
            </a:fld>
            <a:endParaRPr lang="en-GB" dirty="0"/>
          </a:p>
        </p:txBody>
      </p:sp>
      <p:sp>
        <p:nvSpPr>
          <p:cNvPr id="3" name="Title 2">
            <a:extLst>
              <a:ext uri="{FF2B5EF4-FFF2-40B4-BE49-F238E27FC236}">
                <a16:creationId xmlns:a16="http://schemas.microsoft.com/office/drawing/2014/main" id="{D6FD6EEA-8506-5B28-5C5E-B653FAF5E2D2}"/>
              </a:ext>
            </a:extLst>
          </p:cNvPr>
          <p:cNvSpPr>
            <a:spLocks noGrp="1"/>
          </p:cNvSpPr>
          <p:nvPr>
            <p:ph type="title"/>
          </p:nvPr>
        </p:nvSpPr>
        <p:spPr/>
        <p:txBody>
          <a:bodyPr/>
          <a:lstStyle/>
          <a:p>
            <a:r>
              <a:rPr lang="en-US" dirty="0"/>
              <a:t>Task: peer feedback</a:t>
            </a:r>
          </a:p>
        </p:txBody>
      </p:sp>
      <p:sp>
        <p:nvSpPr>
          <p:cNvPr id="4" name="Text Placeholder 3">
            <a:extLst>
              <a:ext uri="{FF2B5EF4-FFF2-40B4-BE49-F238E27FC236}">
                <a16:creationId xmlns:a16="http://schemas.microsoft.com/office/drawing/2014/main" id="{48F8ABFE-237D-9CAE-2B7D-0C1801714784}"/>
              </a:ext>
            </a:extLst>
          </p:cNvPr>
          <p:cNvSpPr>
            <a:spLocks noGrp="1"/>
          </p:cNvSpPr>
          <p:nvPr>
            <p:ph type="body" sz="quarter" idx="12"/>
          </p:nvPr>
        </p:nvSpPr>
        <p:spPr/>
        <p:txBody>
          <a:bodyPr/>
          <a:lstStyle/>
          <a:p>
            <a:pPr marL="457200" indent="-457200">
              <a:lnSpc>
                <a:spcPct val="107000"/>
              </a:lnSpc>
              <a:spcAft>
                <a:spcPts val="800"/>
              </a:spcAft>
              <a:buFont typeface="+mj-lt"/>
              <a:buAutoNum type="arabicPeriod"/>
            </a:pPr>
            <a:r>
              <a:rPr lang="en-GB" dirty="0">
                <a:effectLst/>
                <a:ea typeface="Arial" panose="020B0604020202020204" pitchFamily="34" charset="0"/>
              </a:rPr>
              <a:t>Individually, complete the Drainage </a:t>
            </a:r>
            <a:r>
              <a:rPr lang="en-GB" dirty="0">
                <a:ea typeface="Arial" panose="020B0604020202020204" pitchFamily="34" charset="0"/>
              </a:rPr>
              <a:t>work handout</a:t>
            </a:r>
            <a:r>
              <a:rPr lang="en-GB" dirty="0">
                <a:effectLst/>
                <a:ea typeface="Arial" panose="020B0604020202020204" pitchFamily="34" charset="0"/>
              </a:rPr>
              <a:t> for the piece of land shown.</a:t>
            </a:r>
            <a:endParaRPr lang="en-GB" kern="100" dirty="0">
              <a:highlight>
                <a:srgbClr val="FFFF00"/>
              </a:highlight>
              <a:ea typeface="Calibri" panose="020F0502020204030204" pitchFamily="34" charset="0"/>
            </a:endParaRPr>
          </a:p>
          <a:p>
            <a:pPr marL="457200" indent="-457200">
              <a:lnSpc>
                <a:spcPct val="107000"/>
              </a:lnSpc>
              <a:spcAft>
                <a:spcPts val="800"/>
              </a:spcAft>
              <a:buFont typeface="+mj-lt"/>
              <a:buAutoNum type="arabicPeriod"/>
            </a:pPr>
            <a:r>
              <a:rPr lang="en-GB" kern="100" dirty="0">
                <a:ea typeface="Calibri" panose="020F0502020204030204" pitchFamily="34" charset="0"/>
              </a:rPr>
              <a:t>Peer review your partner’s Drainage work handout. </a:t>
            </a:r>
          </a:p>
          <a:p>
            <a:pPr marL="457200" indent="-457200">
              <a:lnSpc>
                <a:spcPct val="107000"/>
              </a:lnSpc>
              <a:spcAft>
                <a:spcPts val="800"/>
              </a:spcAft>
              <a:buFont typeface="+mj-lt"/>
              <a:buAutoNum type="arabicPeriod"/>
            </a:pPr>
            <a:r>
              <a:rPr lang="en-GB" kern="100" dirty="0">
                <a:ea typeface="Calibri" panose="020F0502020204030204" pitchFamily="34" charset="0"/>
              </a:rPr>
              <a:t>Provide constructive oral feedback. </a:t>
            </a:r>
            <a:endParaRPr lang="en-GB" kern="100" dirty="0">
              <a:effectLst/>
              <a:ea typeface="Calibri" panose="020F0502020204030204" pitchFamily="34" charset="0"/>
            </a:endParaRPr>
          </a:p>
        </p:txBody>
      </p:sp>
      <p:sp>
        <p:nvSpPr>
          <p:cNvPr id="5" name="Footer Placeholder 4">
            <a:extLst>
              <a:ext uri="{FF2B5EF4-FFF2-40B4-BE49-F238E27FC236}">
                <a16:creationId xmlns:a16="http://schemas.microsoft.com/office/drawing/2014/main" id="{683E5439-457F-E39F-2402-2F7EA16EA393}"/>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112719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444EA1-7AD6-6530-AC83-B6113A43BEE0}"/>
              </a:ext>
            </a:extLst>
          </p:cNvPr>
          <p:cNvSpPr>
            <a:spLocks noGrp="1"/>
          </p:cNvSpPr>
          <p:nvPr>
            <p:ph type="sldNum" sz="quarter" idx="11"/>
          </p:nvPr>
        </p:nvSpPr>
        <p:spPr/>
        <p:txBody>
          <a:bodyPr/>
          <a:lstStyle/>
          <a:p>
            <a:fld id="{DA2C159E-F13C-4A85-9A41-E7669D3E0D70}" type="slidenum">
              <a:rPr lang="en-GB" smtClean="0"/>
              <a:pPr/>
              <a:t>56</a:t>
            </a:fld>
            <a:endParaRPr lang="en-GB" dirty="0"/>
          </a:p>
        </p:txBody>
      </p:sp>
      <p:sp>
        <p:nvSpPr>
          <p:cNvPr id="3" name="Title 2">
            <a:extLst>
              <a:ext uri="{FF2B5EF4-FFF2-40B4-BE49-F238E27FC236}">
                <a16:creationId xmlns:a16="http://schemas.microsoft.com/office/drawing/2014/main" id="{CF4B2F0F-3F7E-D1DA-2F85-590AA9908647}"/>
              </a:ext>
            </a:extLst>
          </p:cNvPr>
          <p:cNvSpPr>
            <a:spLocks noGrp="1"/>
          </p:cNvSpPr>
          <p:nvPr>
            <p:ph type="title"/>
          </p:nvPr>
        </p:nvSpPr>
        <p:spPr/>
        <p:txBody>
          <a:bodyPr/>
          <a:lstStyle/>
          <a:p>
            <a:r>
              <a:rPr lang="en-US" dirty="0">
                <a:cs typeface="Arial"/>
              </a:rPr>
              <a:t>Self-review</a:t>
            </a:r>
            <a:endParaRPr lang="en-US" dirty="0"/>
          </a:p>
        </p:txBody>
      </p:sp>
      <p:sp>
        <p:nvSpPr>
          <p:cNvPr id="4" name="Text Placeholder 3">
            <a:extLst>
              <a:ext uri="{FF2B5EF4-FFF2-40B4-BE49-F238E27FC236}">
                <a16:creationId xmlns:a16="http://schemas.microsoft.com/office/drawing/2014/main" id="{A63680BF-D99A-5406-6362-6BD26DE49481}"/>
              </a:ext>
            </a:extLst>
          </p:cNvPr>
          <p:cNvSpPr>
            <a:spLocks noGrp="1"/>
          </p:cNvSpPr>
          <p:nvPr>
            <p:ph type="body" sz="quarter" idx="12"/>
          </p:nvPr>
        </p:nvSpPr>
        <p:spPr>
          <a:xfrm>
            <a:off x="290817" y="921905"/>
            <a:ext cx="8120291" cy="3601574"/>
          </a:xfrm>
        </p:spPr>
        <p:txBody>
          <a:bodyPr vert="horz" lIns="0" tIns="0" rIns="0" bIns="0" rtlCol="0" anchor="t">
            <a:noAutofit/>
          </a:bodyPr>
          <a:lstStyle/>
          <a:p>
            <a:pPr marL="269875" lvl="1" indent="-269875">
              <a:lnSpc>
                <a:spcPct val="100000"/>
              </a:lnSpc>
            </a:pPr>
            <a:r>
              <a:rPr lang="en-US" dirty="0">
                <a:solidFill>
                  <a:srgbClr val="001D35"/>
                </a:solidFill>
                <a:cs typeface="Calibri"/>
              </a:rPr>
              <a:t>Involves </a:t>
            </a:r>
            <a:r>
              <a:rPr lang="en-GB" dirty="0">
                <a:solidFill>
                  <a:srgbClr val="001D35"/>
                </a:solidFill>
              </a:rPr>
              <a:t>critically evaluating own performance, achievements and areas for improvement</a:t>
            </a:r>
            <a:endParaRPr lang="en-US"/>
          </a:p>
          <a:p>
            <a:pPr marL="269875" lvl="1" indent="-269875">
              <a:lnSpc>
                <a:spcPct val="100000"/>
              </a:lnSpc>
            </a:pPr>
            <a:r>
              <a:rPr lang="en-US" dirty="0">
                <a:ea typeface="Calibri"/>
                <a:cs typeface="Calibri"/>
              </a:rPr>
              <a:t>Has a predisposition towards a negative or a positive viewpoint</a:t>
            </a:r>
            <a:endParaRPr lang="en-US" dirty="0">
              <a:ea typeface="Calibri"/>
              <a:cs typeface="Arial"/>
            </a:endParaRPr>
          </a:p>
          <a:p>
            <a:pPr marL="269875" lvl="1" indent="-269875">
              <a:lnSpc>
                <a:spcPct val="100000"/>
              </a:lnSpc>
            </a:pPr>
            <a:r>
              <a:rPr lang="en-US" dirty="0">
                <a:ea typeface="Calibri"/>
                <a:cs typeface="Calibri"/>
              </a:rPr>
              <a:t>Is best completed with key questions to control the flow of the review</a:t>
            </a:r>
          </a:p>
          <a:p>
            <a:pPr marL="457200" indent="-457200">
              <a:buFont typeface="Arial" panose="020B0604020202020204" pitchFamily="34" charset="0"/>
              <a:buChar char="•"/>
            </a:pPr>
            <a:endParaRPr lang="en-GB" dirty="0">
              <a:effectLst/>
            </a:endParaRPr>
          </a:p>
          <a:p>
            <a:pPr marL="457200" indent="-457200">
              <a:buFont typeface="Arial" panose="020B0604020202020204" pitchFamily="34" charset="0"/>
              <a:buChar char="•"/>
            </a:pPr>
            <a:endParaRPr lang="en-US" dirty="0">
              <a:ea typeface="Calibri"/>
              <a:cs typeface="Calibri"/>
            </a:endParaRPr>
          </a:p>
          <a:p>
            <a:pPr marL="457200" indent="-457200">
              <a:buFont typeface="Arial" panose="020B0604020202020204" pitchFamily="34" charset="0"/>
              <a:buChar char="•"/>
            </a:pPr>
            <a:endParaRPr lang="en-US" dirty="0">
              <a:cs typeface="Calibri"/>
            </a:endParaRPr>
          </a:p>
          <a:p>
            <a:r>
              <a:rPr lang="en-US" dirty="0">
                <a:cs typeface="Calibri"/>
              </a:rPr>
              <a:t> </a:t>
            </a:r>
            <a:endParaRPr lang="en-US" dirty="0"/>
          </a:p>
          <a:p>
            <a:endParaRPr lang="en-US" dirty="0">
              <a:cs typeface="Arial"/>
            </a:endParaRPr>
          </a:p>
        </p:txBody>
      </p:sp>
      <p:sp>
        <p:nvSpPr>
          <p:cNvPr id="5" name="Footer Placeholder 4">
            <a:extLst>
              <a:ext uri="{FF2B5EF4-FFF2-40B4-BE49-F238E27FC236}">
                <a16:creationId xmlns:a16="http://schemas.microsoft.com/office/drawing/2014/main" id="{6530E5E4-C7F3-8F28-D26B-17A2B4B35BA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339545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8183F-99ED-97AE-9B87-14C407231047}"/>
              </a:ext>
            </a:extLst>
          </p:cNvPr>
          <p:cNvSpPr>
            <a:spLocks noGrp="1"/>
          </p:cNvSpPr>
          <p:nvPr>
            <p:ph type="sldNum" sz="quarter" idx="11"/>
          </p:nvPr>
        </p:nvSpPr>
        <p:spPr/>
        <p:txBody>
          <a:bodyPr/>
          <a:lstStyle/>
          <a:p>
            <a:fld id="{DA2C159E-F13C-4A85-9A41-E7669D3E0D70}" type="slidenum">
              <a:rPr lang="en-GB" smtClean="0"/>
              <a:pPr/>
              <a:t>57</a:t>
            </a:fld>
            <a:endParaRPr lang="en-GB" dirty="0"/>
          </a:p>
        </p:txBody>
      </p:sp>
      <p:sp>
        <p:nvSpPr>
          <p:cNvPr id="3" name="Title 2">
            <a:extLst>
              <a:ext uri="{FF2B5EF4-FFF2-40B4-BE49-F238E27FC236}">
                <a16:creationId xmlns:a16="http://schemas.microsoft.com/office/drawing/2014/main" id="{1523213D-84EF-CA9D-642B-37358A1F059F}"/>
              </a:ext>
            </a:extLst>
          </p:cNvPr>
          <p:cNvSpPr>
            <a:spLocks noGrp="1"/>
          </p:cNvSpPr>
          <p:nvPr>
            <p:ph type="title"/>
          </p:nvPr>
        </p:nvSpPr>
        <p:spPr/>
        <p:txBody>
          <a:bodyPr/>
          <a:lstStyle/>
          <a:p>
            <a:r>
              <a:rPr lang="en-US" dirty="0"/>
              <a:t>Self-review in construction</a:t>
            </a:r>
          </a:p>
        </p:txBody>
      </p:sp>
      <p:sp>
        <p:nvSpPr>
          <p:cNvPr id="4" name="Text Placeholder 3">
            <a:extLst>
              <a:ext uri="{FF2B5EF4-FFF2-40B4-BE49-F238E27FC236}">
                <a16:creationId xmlns:a16="http://schemas.microsoft.com/office/drawing/2014/main" id="{99FD7DE5-F2FE-2761-C57A-259AB1578950}"/>
              </a:ext>
            </a:extLst>
          </p:cNvPr>
          <p:cNvSpPr>
            <a:spLocks noGrp="1"/>
          </p:cNvSpPr>
          <p:nvPr>
            <p:ph type="body" sz="quarter" idx="12"/>
          </p:nvPr>
        </p:nvSpPr>
        <p:spPr/>
        <p:txBody>
          <a:bodyPr vert="horz" lIns="0" tIns="0" rIns="0" bIns="0" rtlCol="0" anchor="t">
            <a:noAutofit/>
          </a:bodyPr>
          <a:lstStyle/>
          <a:p>
            <a:r>
              <a:rPr lang="en-US" dirty="0"/>
              <a:t>Self-review should be built into all activities. It is very important to check all stages of work and have time to review thoughts, ideas, concepts and actions. </a:t>
            </a:r>
          </a:p>
          <a:p>
            <a:endParaRPr lang="en-US" dirty="0"/>
          </a:p>
          <a:p>
            <a:r>
              <a:rPr lang="en-US" dirty="0"/>
              <a:t>For example:</a:t>
            </a:r>
          </a:p>
          <a:p>
            <a:pPr lvl="1">
              <a:lnSpc>
                <a:spcPct val="100000"/>
              </a:lnSpc>
            </a:pPr>
            <a:r>
              <a:rPr lang="en-US" dirty="0"/>
              <a:t>tenders – e.g. read to check criteria are met</a:t>
            </a:r>
            <a:endParaRPr lang="en-US" dirty="0">
              <a:cs typeface="Arial"/>
            </a:endParaRPr>
          </a:p>
          <a:p>
            <a:pPr lvl="1">
              <a:lnSpc>
                <a:spcPct val="100000"/>
              </a:lnSpc>
            </a:pPr>
            <a:r>
              <a:rPr lang="en-US" dirty="0"/>
              <a:t>planning – e.g. check the timings are realistic</a:t>
            </a:r>
            <a:endParaRPr lang="en-US" dirty="0">
              <a:cs typeface="Arial"/>
            </a:endParaRPr>
          </a:p>
          <a:p>
            <a:pPr lvl="1">
              <a:lnSpc>
                <a:spcPct val="100000"/>
              </a:lnSpc>
            </a:pPr>
            <a:r>
              <a:rPr lang="en-US" dirty="0"/>
              <a:t>design specifications – e.g. review to improve iterations.</a:t>
            </a:r>
            <a:endParaRPr lang="en-US" dirty="0">
              <a:cs typeface="Arial"/>
            </a:endParaRPr>
          </a:p>
          <a:p>
            <a:endParaRPr lang="en-US" dirty="0"/>
          </a:p>
          <a:p>
            <a:endParaRPr lang="en-US" dirty="0"/>
          </a:p>
        </p:txBody>
      </p:sp>
      <p:sp>
        <p:nvSpPr>
          <p:cNvPr id="5" name="Footer Placeholder 4">
            <a:extLst>
              <a:ext uri="{FF2B5EF4-FFF2-40B4-BE49-F238E27FC236}">
                <a16:creationId xmlns:a16="http://schemas.microsoft.com/office/drawing/2014/main" id="{F08534D0-C60E-ACD0-A257-77B132CCE4BB}"/>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0555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0F848-9859-74FF-EE20-F77FCF21E627}"/>
              </a:ext>
            </a:extLst>
          </p:cNvPr>
          <p:cNvSpPr>
            <a:spLocks noGrp="1"/>
          </p:cNvSpPr>
          <p:nvPr>
            <p:ph type="sldNum" sz="quarter" idx="11"/>
          </p:nvPr>
        </p:nvSpPr>
        <p:spPr/>
        <p:txBody>
          <a:bodyPr/>
          <a:lstStyle/>
          <a:p>
            <a:fld id="{DA2C159E-F13C-4A85-9A41-E7669D3E0D70}" type="slidenum">
              <a:rPr lang="en-GB" smtClean="0"/>
              <a:pPr/>
              <a:t>58</a:t>
            </a:fld>
            <a:endParaRPr lang="en-GB" dirty="0"/>
          </a:p>
        </p:txBody>
      </p:sp>
      <p:sp>
        <p:nvSpPr>
          <p:cNvPr id="3" name="Title 2">
            <a:extLst>
              <a:ext uri="{FF2B5EF4-FFF2-40B4-BE49-F238E27FC236}">
                <a16:creationId xmlns:a16="http://schemas.microsoft.com/office/drawing/2014/main" id="{A560511F-06DD-36F8-C748-3E38E421C6BD}"/>
              </a:ext>
            </a:extLst>
          </p:cNvPr>
          <p:cNvSpPr>
            <a:spLocks noGrp="1"/>
          </p:cNvSpPr>
          <p:nvPr>
            <p:ph type="title"/>
          </p:nvPr>
        </p:nvSpPr>
        <p:spPr/>
        <p:txBody>
          <a:bodyPr/>
          <a:lstStyle/>
          <a:p>
            <a:r>
              <a:rPr lang="en-US" dirty="0"/>
              <a:t>Plenary task: improving pricing sheet</a:t>
            </a:r>
          </a:p>
        </p:txBody>
      </p:sp>
      <p:sp>
        <p:nvSpPr>
          <p:cNvPr id="4" name="Text Placeholder 3">
            <a:extLst>
              <a:ext uri="{FF2B5EF4-FFF2-40B4-BE49-F238E27FC236}">
                <a16:creationId xmlns:a16="http://schemas.microsoft.com/office/drawing/2014/main" id="{5AA546C2-8770-C6A5-3B8D-E91D170F7A6E}"/>
              </a:ext>
            </a:extLst>
          </p:cNvPr>
          <p:cNvSpPr>
            <a:spLocks noGrp="1"/>
          </p:cNvSpPr>
          <p:nvPr>
            <p:ph type="body" sz="quarter" idx="12"/>
          </p:nvPr>
        </p:nvSpPr>
        <p:spPr/>
        <p:txBody>
          <a:bodyPr/>
          <a:lstStyle/>
          <a:p>
            <a:r>
              <a:rPr lang="en-US" dirty="0"/>
              <a:t>Suggest </a:t>
            </a:r>
            <a:r>
              <a:rPr lang="en-GB" dirty="0">
                <a:effectLst/>
                <a:latin typeface="Arial" panose="020B0604020202020204" pitchFamily="34" charset="0"/>
                <a:ea typeface="Arial" panose="020B0604020202020204" pitchFamily="34" charset="0"/>
              </a:rPr>
              <a:t>three improvements that could be made to the method outlined in the pricing </a:t>
            </a:r>
            <a:r>
              <a:rPr lang="en-GB" dirty="0">
                <a:latin typeface="Arial" panose="020B0604020202020204" pitchFamily="34" charset="0"/>
                <a:ea typeface="Arial" panose="020B0604020202020204" pitchFamily="34" charset="0"/>
              </a:rPr>
              <a:t>sheet</a:t>
            </a:r>
            <a:r>
              <a:rPr lang="en-GB" dirty="0">
                <a:effectLst/>
                <a:latin typeface="Arial" panose="020B0604020202020204" pitchFamily="34" charset="0"/>
                <a:ea typeface="Arial" panose="020B0604020202020204" pitchFamily="34" charset="0"/>
              </a:rPr>
              <a:t>. </a:t>
            </a:r>
            <a:endParaRPr lang="en-GB" dirty="0">
              <a:latin typeface="Arial" panose="020B0604020202020204" pitchFamily="34" charset="0"/>
              <a:ea typeface="Arial" panose="020B0604020202020204" pitchFamily="34" charset="0"/>
            </a:endParaRPr>
          </a:p>
          <a:p>
            <a:endParaRPr lang="en-GB" dirty="0">
              <a:latin typeface="Arial" panose="020B0604020202020204" pitchFamily="34" charset="0"/>
            </a:endParaRPr>
          </a:p>
          <a:p>
            <a:r>
              <a:rPr lang="en-GB" dirty="0">
                <a:latin typeface="Arial" panose="020B0604020202020204" pitchFamily="34" charset="0"/>
              </a:rPr>
              <a:t>Consider:</a:t>
            </a:r>
          </a:p>
          <a:p>
            <a:pPr lvl="1">
              <a:lnSpc>
                <a:spcPct val="100000"/>
              </a:lnSpc>
            </a:pPr>
            <a:r>
              <a:rPr lang="en-GB" dirty="0">
                <a:latin typeface="Arial" panose="020B0604020202020204" pitchFamily="34" charset="0"/>
              </a:rPr>
              <a:t>treating all rooms equally</a:t>
            </a:r>
          </a:p>
          <a:p>
            <a:pPr lvl="1">
              <a:lnSpc>
                <a:spcPct val="100000"/>
              </a:lnSpc>
            </a:pPr>
            <a:r>
              <a:rPr lang="en-GB" dirty="0">
                <a:latin typeface="Arial" panose="020B0604020202020204" pitchFamily="34" charset="0"/>
              </a:rPr>
              <a:t>not identifying electrical systems per room</a:t>
            </a:r>
          </a:p>
          <a:p>
            <a:pPr lvl="1">
              <a:lnSpc>
                <a:spcPct val="100000"/>
              </a:lnSpc>
            </a:pPr>
            <a:r>
              <a:rPr lang="en-GB" dirty="0">
                <a:latin typeface="Arial" panose="020B0604020202020204" pitchFamily="34" charset="0"/>
              </a:rPr>
              <a:t>ambiguity in use of the materials.</a:t>
            </a:r>
          </a:p>
          <a:p>
            <a:endParaRPr lang="en-US" dirty="0"/>
          </a:p>
        </p:txBody>
      </p:sp>
      <p:sp>
        <p:nvSpPr>
          <p:cNvPr id="5" name="Footer Placeholder 4">
            <a:extLst>
              <a:ext uri="{FF2B5EF4-FFF2-40B4-BE49-F238E27FC236}">
                <a16:creationId xmlns:a16="http://schemas.microsoft.com/office/drawing/2014/main" id="{F8CC8A7E-CC08-C106-932F-130282D4D2A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412767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7AF57F-1F96-AE8A-0755-EB85F7236742}"/>
              </a:ext>
            </a:extLst>
          </p:cNvPr>
          <p:cNvSpPr>
            <a:spLocks noGrp="1"/>
          </p:cNvSpPr>
          <p:nvPr>
            <p:ph type="sldNum" sz="quarter" idx="11"/>
          </p:nvPr>
        </p:nvSpPr>
        <p:spPr/>
        <p:txBody>
          <a:bodyPr/>
          <a:lstStyle/>
          <a:p>
            <a:fld id="{DA2C159E-F13C-4A85-9A41-E7669D3E0D70}" type="slidenum">
              <a:rPr lang="en-GB" smtClean="0"/>
              <a:pPr/>
              <a:t>59</a:t>
            </a:fld>
            <a:endParaRPr lang="en-GB" dirty="0"/>
          </a:p>
        </p:txBody>
      </p:sp>
      <p:sp>
        <p:nvSpPr>
          <p:cNvPr id="3" name="Title 2">
            <a:extLst>
              <a:ext uri="{FF2B5EF4-FFF2-40B4-BE49-F238E27FC236}">
                <a16:creationId xmlns:a16="http://schemas.microsoft.com/office/drawing/2014/main" id="{6E8E23C3-E04B-21FB-C335-84792BA296AE}"/>
              </a:ext>
            </a:extLst>
          </p:cNvPr>
          <p:cNvSpPr>
            <a:spLocks noGrp="1"/>
          </p:cNvSpPr>
          <p:nvPr>
            <p:ph type="title"/>
          </p:nvPr>
        </p:nvSpPr>
        <p:spPr/>
        <p:txBody>
          <a:bodyPr/>
          <a:lstStyle/>
          <a:p>
            <a:r>
              <a:rPr lang="en-US" dirty="0"/>
              <a:t>Next steps: response to feedback</a:t>
            </a:r>
          </a:p>
        </p:txBody>
      </p:sp>
      <p:sp>
        <p:nvSpPr>
          <p:cNvPr id="4" name="Text Placeholder 3">
            <a:extLst>
              <a:ext uri="{FF2B5EF4-FFF2-40B4-BE49-F238E27FC236}">
                <a16:creationId xmlns:a16="http://schemas.microsoft.com/office/drawing/2014/main" id="{AE446883-35F9-A002-6D1F-85E133CF9266}"/>
              </a:ext>
            </a:extLst>
          </p:cNvPr>
          <p:cNvSpPr>
            <a:spLocks noGrp="1"/>
          </p:cNvSpPr>
          <p:nvPr>
            <p:ph type="body" sz="quarter" idx="12"/>
          </p:nvPr>
        </p:nvSpPr>
        <p:spPr/>
        <p:txBody>
          <a:bodyPr/>
          <a:lstStyle/>
          <a:p>
            <a:pPr marL="457200" indent="-457200">
              <a:buFont typeface="+mj-lt"/>
              <a:buAutoNum type="arabicPeriod"/>
            </a:pPr>
            <a:r>
              <a:rPr lang="en-GB" dirty="0">
                <a:effectLst/>
                <a:latin typeface="Arial" panose="020B0604020202020204" pitchFamily="34" charset="0"/>
                <a:ea typeface="Arial" panose="020B0604020202020204" pitchFamily="34" charset="0"/>
              </a:rPr>
              <a:t>Collect feedback from the clients (family) as to what would be required and what would be desired if the kitchen was rewired.</a:t>
            </a:r>
          </a:p>
          <a:p>
            <a:pPr marL="457200" indent="-457200">
              <a:buFont typeface="+mj-lt"/>
              <a:buAutoNum type="arabicPeriod"/>
            </a:pPr>
            <a:r>
              <a:rPr lang="en-GB" dirty="0">
                <a:effectLst/>
                <a:latin typeface="Arial" panose="020B0604020202020204" pitchFamily="34" charset="0"/>
                <a:ea typeface="Arial" panose="020B0604020202020204" pitchFamily="34" charset="0"/>
              </a:rPr>
              <a:t>Produce a materials list to rewire the kitchen</a:t>
            </a:r>
            <a:r>
              <a:rPr lang="en-GB" dirty="0">
                <a:latin typeface="Arial" panose="020B0604020202020204" pitchFamily="34" charset="0"/>
                <a:ea typeface="Arial" panose="020B0604020202020204" pitchFamily="34" charset="0"/>
              </a:rPr>
              <a:t>. </a:t>
            </a:r>
          </a:p>
          <a:p>
            <a:endParaRPr lang="en-US" dirty="0"/>
          </a:p>
        </p:txBody>
      </p:sp>
      <p:sp>
        <p:nvSpPr>
          <p:cNvPr id="5" name="Footer Placeholder 4">
            <a:extLst>
              <a:ext uri="{FF2B5EF4-FFF2-40B4-BE49-F238E27FC236}">
                <a16:creationId xmlns:a16="http://schemas.microsoft.com/office/drawing/2014/main" id="{3525F02C-4422-E15C-CA57-9CE0A527A31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6251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74A676-B23E-86BA-885B-5A523AA8A624}"/>
              </a:ext>
            </a:extLst>
          </p:cNvPr>
          <p:cNvSpPr>
            <a:spLocks noGrp="1"/>
          </p:cNvSpPr>
          <p:nvPr>
            <p:ph type="sldNum" sz="quarter" idx="11"/>
          </p:nvPr>
        </p:nvSpPr>
        <p:spPr/>
        <p:txBody>
          <a:bodyPr/>
          <a:lstStyle/>
          <a:p>
            <a:fld id="{DFF8D510-9270-4A44-A8F5-A6989C62EEF5}" type="slidenum">
              <a:rPr lang="en-GB" smtClean="0"/>
              <a:t>6</a:t>
            </a:fld>
            <a:endParaRPr lang="en-GB" dirty="0"/>
          </a:p>
        </p:txBody>
      </p:sp>
      <p:sp>
        <p:nvSpPr>
          <p:cNvPr id="2" name="Title 1">
            <a:extLst>
              <a:ext uri="{FF2B5EF4-FFF2-40B4-BE49-F238E27FC236}">
                <a16:creationId xmlns:a16="http://schemas.microsoft.com/office/drawing/2014/main" id="{D5BB5567-9733-DE89-6911-29A44D5C41A4}"/>
              </a:ext>
            </a:extLst>
          </p:cNvPr>
          <p:cNvSpPr>
            <a:spLocks noGrp="1"/>
          </p:cNvSpPr>
          <p:nvPr>
            <p:ph type="title"/>
          </p:nvPr>
        </p:nvSpPr>
        <p:spPr/>
        <p:txBody>
          <a:bodyPr>
            <a:normAutofit/>
          </a:bodyPr>
          <a:lstStyle/>
          <a:p>
            <a:r>
              <a:rPr lang="en-GB" sz="3600" b="1" dirty="0"/>
              <a:t>Conveying confidence</a:t>
            </a:r>
          </a:p>
        </p:txBody>
      </p:sp>
      <p:sp>
        <p:nvSpPr>
          <p:cNvPr id="3" name="Content Placeholder 2">
            <a:extLst>
              <a:ext uri="{FF2B5EF4-FFF2-40B4-BE49-F238E27FC236}">
                <a16:creationId xmlns:a16="http://schemas.microsoft.com/office/drawing/2014/main" id="{691B0040-0848-70D2-AD17-3EDAF9936586}"/>
              </a:ext>
            </a:extLst>
          </p:cNvPr>
          <p:cNvSpPr>
            <a:spLocks noGrp="1"/>
          </p:cNvSpPr>
          <p:nvPr>
            <p:ph type="body" sz="quarter" idx="12"/>
          </p:nvPr>
        </p:nvSpPr>
        <p:spPr>
          <a:xfrm>
            <a:off x="232950" y="770963"/>
            <a:ext cx="8140583" cy="3996300"/>
          </a:xfrm>
        </p:spPr>
        <p:txBody>
          <a:bodyPr vert="horz" lIns="0" tIns="0" rIns="0" bIns="0" rtlCol="0" anchor="t">
            <a:noAutofit/>
          </a:bodyPr>
          <a:lstStyle/>
          <a:p>
            <a:pPr marL="0" lvl="1" indent="0">
              <a:buNone/>
            </a:pPr>
            <a:r>
              <a:rPr lang="en-GB" sz="2400" dirty="0"/>
              <a:t>Use of a confident tone is important during a presentation as this leads to confidence in the audience, which can persuade a client or stakeholder to engage with the project.</a:t>
            </a:r>
          </a:p>
          <a:p>
            <a:pPr marL="0" lvl="1" indent="0">
              <a:buNone/>
            </a:pPr>
            <a:r>
              <a:rPr lang="en-GB" sz="2400" dirty="0"/>
              <a:t> </a:t>
            </a:r>
            <a:endParaRPr lang="en-GB" dirty="0"/>
          </a:p>
          <a:p>
            <a:pPr marL="0" lvl="1" indent="0">
              <a:lnSpc>
                <a:spcPct val="100000"/>
              </a:lnSpc>
              <a:buNone/>
            </a:pPr>
            <a:r>
              <a:rPr lang="en-GB" sz="2400" dirty="0"/>
              <a:t>Examples of a confident tone: </a:t>
            </a:r>
          </a:p>
          <a:p>
            <a:pPr lvl="2"/>
            <a:r>
              <a:rPr lang="en-GB" dirty="0"/>
              <a:t>clarity and appropriate pace</a:t>
            </a:r>
          </a:p>
          <a:p>
            <a:pPr lvl="2"/>
            <a:r>
              <a:rPr lang="en-GB" dirty="0"/>
              <a:t>assertive projection of voice</a:t>
            </a:r>
            <a:endParaRPr lang="en-GB" dirty="0">
              <a:cs typeface="Arial"/>
            </a:endParaRPr>
          </a:p>
          <a:p>
            <a:pPr lvl="2"/>
            <a:r>
              <a:rPr lang="en-GB" dirty="0"/>
              <a:t>variable pace with inflection</a:t>
            </a:r>
          </a:p>
          <a:p>
            <a:pPr lvl="2"/>
            <a:r>
              <a:rPr lang="en-GB" dirty="0"/>
              <a:t>strategic pausing</a:t>
            </a:r>
          </a:p>
          <a:p>
            <a:pPr lvl="2"/>
            <a:r>
              <a:rPr lang="en-GB" dirty="0"/>
              <a:t>no filler words.</a:t>
            </a:r>
          </a:p>
        </p:txBody>
      </p:sp>
      <p:sp>
        <p:nvSpPr>
          <p:cNvPr id="4" name="Footer Placeholder 3">
            <a:extLst>
              <a:ext uri="{FF2B5EF4-FFF2-40B4-BE49-F238E27FC236}">
                <a16:creationId xmlns:a16="http://schemas.microsoft.com/office/drawing/2014/main" id="{D7AF6B45-0719-E570-FF89-EE3F6DCC1D71}"/>
              </a:ext>
            </a:extLst>
          </p:cNvPr>
          <p:cNvSpPr>
            <a:spLocks noGrp="1"/>
          </p:cNvSpPr>
          <p:nvPr>
            <p:ph type="ftr" sz="quarter" idx="10"/>
          </p:nvPr>
        </p:nvSpPr>
        <p:spPr/>
        <p:txBody>
          <a:bodyPr/>
          <a:lstStyle/>
          <a:p>
            <a:r>
              <a:rPr lang="en-GB" sz="700" dirty="0"/>
              <a:t>Education &amp; Training Foundation</a:t>
            </a:r>
          </a:p>
          <a:p>
            <a:endParaRPr lang="en-GB" dirty="0"/>
          </a:p>
        </p:txBody>
      </p:sp>
    </p:spTree>
    <p:extLst>
      <p:ext uri="{BB962C8B-B14F-4D97-AF65-F5344CB8AC3E}">
        <p14:creationId xmlns:p14="http://schemas.microsoft.com/office/powerpoint/2010/main" val="14107821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Delivering a solution</a:t>
            </a:r>
          </a:p>
        </p:txBody>
      </p:sp>
    </p:spTree>
    <p:extLst>
      <p:ext uri="{BB962C8B-B14F-4D97-AF65-F5344CB8AC3E}">
        <p14:creationId xmlns:p14="http://schemas.microsoft.com/office/powerpoint/2010/main" val="2648854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Overview</a:t>
            </a:r>
            <a:r>
              <a:rPr lang="en-GB" dirty="0"/>
              <a:t>: delivering a solution</a:t>
            </a:r>
            <a:endParaRPr lang="en-GB" sz="3600" dirty="0"/>
          </a:p>
        </p:txBody>
      </p:sp>
      <p:sp>
        <p:nvSpPr>
          <p:cNvPr id="5" name="Text Placeholder 4"/>
          <p:cNvSpPr>
            <a:spLocks noGrp="1"/>
          </p:cNvSpPr>
          <p:nvPr>
            <p:ph type="body" sz="quarter" idx="12"/>
          </p:nvPr>
        </p:nvSpPr>
        <p:spPr/>
        <p:txBody>
          <a:bodyPr/>
          <a:lstStyle/>
          <a:p>
            <a:pPr lvl="1">
              <a:lnSpc>
                <a:spcPct val="100000"/>
              </a:lnSpc>
            </a:pPr>
            <a:r>
              <a:rPr lang="en-GB" sz="2400" dirty="0"/>
              <a:t>Effective delivery of information is essential for mitigating misinformation and confusion.</a:t>
            </a:r>
          </a:p>
          <a:p>
            <a:pPr lvl="1">
              <a:lnSpc>
                <a:spcPct val="100000"/>
              </a:lnSpc>
            </a:pPr>
            <a:r>
              <a:rPr lang="en-GB" dirty="0"/>
              <a:t>Identifying the client’s needs in the solution through labelling increases accessibility of the solution.</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61</a:t>
            </a:fld>
            <a:endParaRPr lang="en-GB" dirty="0"/>
          </a:p>
        </p:txBody>
      </p:sp>
    </p:spTree>
    <p:extLst>
      <p:ext uri="{BB962C8B-B14F-4D97-AF65-F5344CB8AC3E}">
        <p14:creationId xmlns:p14="http://schemas.microsoft.com/office/powerpoint/2010/main" val="41863023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610299-D80C-2497-0282-1993DE2136A9}"/>
              </a:ext>
            </a:extLst>
          </p:cNvPr>
          <p:cNvSpPr>
            <a:spLocks noGrp="1"/>
          </p:cNvSpPr>
          <p:nvPr>
            <p:ph type="sldNum" sz="quarter" idx="11"/>
          </p:nvPr>
        </p:nvSpPr>
        <p:spPr/>
        <p:txBody>
          <a:bodyPr/>
          <a:lstStyle/>
          <a:p>
            <a:fld id="{DA2C159E-F13C-4A85-9A41-E7669D3E0D70}" type="slidenum">
              <a:rPr lang="en-GB" smtClean="0"/>
              <a:pPr/>
              <a:t>62</a:t>
            </a:fld>
            <a:endParaRPr lang="en-GB" dirty="0"/>
          </a:p>
        </p:txBody>
      </p:sp>
      <p:sp>
        <p:nvSpPr>
          <p:cNvPr id="3" name="Title 2">
            <a:extLst>
              <a:ext uri="{FF2B5EF4-FFF2-40B4-BE49-F238E27FC236}">
                <a16:creationId xmlns:a16="http://schemas.microsoft.com/office/drawing/2014/main" id="{A3BB6014-F819-9031-B3C4-BB56049DA41A}"/>
              </a:ext>
            </a:extLst>
          </p:cNvPr>
          <p:cNvSpPr>
            <a:spLocks noGrp="1"/>
          </p:cNvSpPr>
          <p:nvPr>
            <p:ph type="title"/>
          </p:nvPr>
        </p:nvSpPr>
        <p:spPr/>
        <p:txBody>
          <a:bodyPr/>
          <a:lstStyle/>
          <a:p>
            <a:r>
              <a:rPr lang="en-GB" dirty="0"/>
              <a:t>Starter: site office solution</a:t>
            </a:r>
          </a:p>
        </p:txBody>
      </p:sp>
      <p:sp>
        <p:nvSpPr>
          <p:cNvPr id="4" name="Text Placeholder 3">
            <a:extLst>
              <a:ext uri="{FF2B5EF4-FFF2-40B4-BE49-F238E27FC236}">
                <a16:creationId xmlns:a16="http://schemas.microsoft.com/office/drawing/2014/main" id="{9B2A4E3B-CAA6-BA6C-E736-80538A1062D2}"/>
              </a:ext>
            </a:extLst>
          </p:cNvPr>
          <p:cNvSpPr>
            <a:spLocks noGrp="1"/>
          </p:cNvSpPr>
          <p:nvPr>
            <p:ph type="body" sz="quarter" idx="12"/>
          </p:nvPr>
        </p:nvSpPr>
        <p:spPr/>
        <p:txBody>
          <a:bodyPr/>
          <a:lstStyle/>
          <a:p>
            <a:pPr marL="457200" indent="-457200">
              <a:buFont typeface="+mj-lt"/>
              <a:buAutoNum type="arabicPeriod"/>
            </a:pPr>
            <a:r>
              <a:rPr lang="en-GB" dirty="0"/>
              <a:t>Review the images of the site office for the development of 60 homes.</a:t>
            </a:r>
          </a:p>
          <a:p>
            <a:pPr marL="457200" indent="-457200">
              <a:buFont typeface="+mj-lt"/>
              <a:buAutoNum type="arabicPeriod"/>
            </a:pPr>
            <a:r>
              <a:rPr lang="en-GB" dirty="0"/>
              <a:t>Identify the additional information that would be needed to deliver a successful pitch for the design.</a:t>
            </a:r>
          </a:p>
        </p:txBody>
      </p:sp>
      <p:sp>
        <p:nvSpPr>
          <p:cNvPr id="5" name="Footer Placeholder 4">
            <a:extLst>
              <a:ext uri="{FF2B5EF4-FFF2-40B4-BE49-F238E27FC236}">
                <a16:creationId xmlns:a16="http://schemas.microsoft.com/office/drawing/2014/main" id="{5C1B0C17-FF1F-F464-4424-ECD74C84428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7035241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Effective layout</a:t>
            </a:r>
          </a:p>
        </p:txBody>
      </p:sp>
      <p:sp>
        <p:nvSpPr>
          <p:cNvPr id="5" name="Text Placeholder 4"/>
          <p:cNvSpPr>
            <a:spLocks noGrp="1"/>
          </p:cNvSpPr>
          <p:nvPr>
            <p:ph type="body" sz="quarter" idx="12"/>
          </p:nvPr>
        </p:nvSpPr>
        <p:spPr/>
        <p:txBody>
          <a:bodyPr/>
          <a:lstStyle/>
          <a:p>
            <a:pPr lvl="1">
              <a:lnSpc>
                <a:spcPct val="100000"/>
              </a:lnSpc>
            </a:pPr>
            <a:r>
              <a:rPr lang="en-GB" dirty="0"/>
              <a:t>The layout of a slide should be consistent and accessible. </a:t>
            </a:r>
          </a:p>
          <a:p>
            <a:pPr lvl="1">
              <a:lnSpc>
                <a:spcPct val="100000"/>
              </a:lnSpc>
            </a:pPr>
            <a:r>
              <a:rPr lang="en-GB" dirty="0"/>
              <a:t>Text should be orientated in one direction where possible.</a:t>
            </a:r>
          </a:p>
          <a:p>
            <a:pPr lvl="1">
              <a:lnSpc>
                <a:spcPct val="100000"/>
              </a:lnSpc>
            </a:pPr>
            <a:r>
              <a:rPr lang="en-GB" dirty="0"/>
              <a:t>Good use of slide space is essential, making sure the information and images are not compacted.</a:t>
            </a:r>
          </a:p>
          <a:p>
            <a:endParaRPr lang="en-GB" dirty="0"/>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63</a:t>
            </a:fld>
            <a:endParaRPr lang="en-GB" dirty="0"/>
          </a:p>
        </p:txBody>
      </p:sp>
    </p:spTree>
    <p:extLst>
      <p:ext uri="{BB962C8B-B14F-4D97-AF65-F5344CB8AC3E}">
        <p14:creationId xmlns:p14="http://schemas.microsoft.com/office/powerpoint/2010/main" val="27896391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0506-F8E7-E644-D772-48180B59305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5075422-62C8-24FA-77F6-A940D969AA34}"/>
              </a:ext>
            </a:extLst>
          </p:cNvPr>
          <p:cNvSpPr>
            <a:spLocks noGrp="1"/>
          </p:cNvSpPr>
          <p:nvPr>
            <p:ph type="title"/>
          </p:nvPr>
        </p:nvSpPr>
        <p:spPr/>
        <p:txBody>
          <a:bodyPr>
            <a:normAutofit/>
          </a:bodyPr>
          <a:lstStyle/>
          <a:p>
            <a:pPr>
              <a:lnSpc>
                <a:spcPct val="100000"/>
              </a:lnSpc>
            </a:pPr>
            <a:r>
              <a:rPr lang="en-GB" sz="3600" dirty="0"/>
              <a:t>Detailed views</a:t>
            </a:r>
          </a:p>
        </p:txBody>
      </p:sp>
      <p:sp>
        <p:nvSpPr>
          <p:cNvPr id="5" name="Text Placeholder 4">
            <a:extLst>
              <a:ext uri="{FF2B5EF4-FFF2-40B4-BE49-F238E27FC236}">
                <a16:creationId xmlns:a16="http://schemas.microsoft.com/office/drawing/2014/main" id="{9CB39F88-763B-11EE-A398-DE25D1A354D9}"/>
              </a:ext>
            </a:extLst>
          </p:cNvPr>
          <p:cNvSpPr>
            <a:spLocks noGrp="1"/>
          </p:cNvSpPr>
          <p:nvPr>
            <p:ph type="body" sz="quarter" idx="12"/>
          </p:nvPr>
        </p:nvSpPr>
        <p:spPr/>
        <p:txBody>
          <a:bodyPr/>
          <a:lstStyle/>
          <a:p>
            <a:pPr lvl="1">
              <a:lnSpc>
                <a:spcPct val="100000"/>
              </a:lnSpc>
            </a:pPr>
            <a:r>
              <a:rPr lang="en-GB" sz="2400" dirty="0"/>
              <a:t>One slide is rarely enough for a solution to be conveyed effectively.</a:t>
            </a:r>
          </a:p>
          <a:p>
            <a:pPr lvl="1">
              <a:lnSpc>
                <a:spcPct val="100000"/>
              </a:lnSpc>
            </a:pPr>
            <a:r>
              <a:rPr lang="en-GB" dirty="0"/>
              <a:t>Using individual slides to look at key aspects is good practice. Slides should have a logical order.</a:t>
            </a:r>
          </a:p>
          <a:p>
            <a:pPr lvl="1">
              <a:lnSpc>
                <a:spcPct val="100000"/>
              </a:lnSpc>
            </a:pPr>
            <a:r>
              <a:rPr lang="en-GB" dirty="0"/>
              <a:t>Consider the size of the detailed view and crop to remove unnecessary parts of the images.</a:t>
            </a:r>
          </a:p>
          <a:p>
            <a:pPr>
              <a:lnSpc>
                <a:spcPct val="100000"/>
              </a:lnSpc>
            </a:pPr>
            <a:endParaRPr lang="en-GB" sz="2400" dirty="0"/>
          </a:p>
        </p:txBody>
      </p:sp>
      <p:sp>
        <p:nvSpPr>
          <p:cNvPr id="3" name="Footer Placeholder 2">
            <a:extLst>
              <a:ext uri="{FF2B5EF4-FFF2-40B4-BE49-F238E27FC236}">
                <a16:creationId xmlns:a16="http://schemas.microsoft.com/office/drawing/2014/main" id="{1599BB4D-15E6-203A-217F-57649DB24FE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B2502679-D5D1-7451-6AB1-D8ED776252F2}"/>
              </a:ext>
            </a:extLst>
          </p:cNvPr>
          <p:cNvSpPr>
            <a:spLocks noGrp="1"/>
          </p:cNvSpPr>
          <p:nvPr>
            <p:ph type="sldNum" sz="quarter" idx="11"/>
          </p:nvPr>
        </p:nvSpPr>
        <p:spPr/>
        <p:txBody>
          <a:bodyPr/>
          <a:lstStyle/>
          <a:p>
            <a:fld id="{DA2C159E-F13C-4A85-9A41-E7669D3E0D70}" type="slidenum">
              <a:rPr lang="en-GB" smtClean="0"/>
              <a:pPr/>
              <a:t>64</a:t>
            </a:fld>
            <a:endParaRPr lang="en-GB" dirty="0"/>
          </a:p>
        </p:txBody>
      </p:sp>
    </p:spTree>
    <p:extLst>
      <p:ext uri="{BB962C8B-B14F-4D97-AF65-F5344CB8AC3E}">
        <p14:creationId xmlns:p14="http://schemas.microsoft.com/office/powerpoint/2010/main" val="2856352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4663B-C706-A541-23CB-525AA38E3BE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39BF7EA-15D7-AF05-289A-630925BD3BD1}"/>
              </a:ext>
            </a:extLst>
          </p:cNvPr>
          <p:cNvSpPr>
            <a:spLocks noGrp="1"/>
          </p:cNvSpPr>
          <p:nvPr>
            <p:ph type="title"/>
          </p:nvPr>
        </p:nvSpPr>
        <p:spPr/>
        <p:txBody>
          <a:bodyPr>
            <a:normAutofit/>
          </a:bodyPr>
          <a:lstStyle/>
          <a:p>
            <a:pPr>
              <a:lnSpc>
                <a:spcPct val="100000"/>
              </a:lnSpc>
            </a:pPr>
            <a:r>
              <a:rPr lang="en-GB" sz="3600" dirty="0"/>
              <a:t>Ordering information</a:t>
            </a:r>
          </a:p>
        </p:txBody>
      </p:sp>
      <p:sp>
        <p:nvSpPr>
          <p:cNvPr id="5" name="Text Placeholder 4">
            <a:extLst>
              <a:ext uri="{FF2B5EF4-FFF2-40B4-BE49-F238E27FC236}">
                <a16:creationId xmlns:a16="http://schemas.microsoft.com/office/drawing/2014/main" id="{561F6002-4ABD-4048-96FD-B1063C3BA33D}"/>
              </a:ext>
            </a:extLst>
          </p:cNvPr>
          <p:cNvSpPr>
            <a:spLocks noGrp="1"/>
          </p:cNvSpPr>
          <p:nvPr>
            <p:ph type="body" sz="quarter" idx="12"/>
          </p:nvPr>
        </p:nvSpPr>
        <p:spPr/>
        <p:txBody>
          <a:bodyPr/>
          <a:lstStyle/>
          <a:p>
            <a:pPr>
              <a:lnSpc>
                <a:spcPct val="100000"/>
              </a:lnSpc>
            </a:pPr>
            <a:r>
              <a:rPr lang="en-GB" dirty="0"/>
              <a:t>Questions to consider when creating a presentation:</a:t>
            </a:r>
          </a:p>
          <a:p>
            <a:pPr lvl="1">
              <a:lnSpc>
                <a:spcPct val="100000"/>
              </a:lnSpc>
            </a:pPr>
            <a:r>
              <a:rPr lang="en-GB" sz="2400" dirty="0"/>
              <a:t>Does this information relate to this image/section?</a:t>
            </a:r>
          </a:p>
          <a:p>
            <a:pPr lvl="1">
              <a:lnSpc>
                <a:spcPct val="100000"/>
              </a:lnSpc>
            </a:pPr>
            <a:r>
              <a:rPr lang="en-GB" dirty="0"/>
              <a:t>Is there more information related to this?</a:t>
            </a:r>
          </a:p>
          <a:p>
            <a:pPr lvl="1">
              <a:lnSpc>
                <a:spcPct val="100000"/>
              </a:lnSpc>
            </a:pPr>
            <a:r>
              <a:rPr lang="en-GB" sz="2400" dirty="0"/>
              <a:t>Is all the information novel in nature?</a:t>
            </a:r>
          </a:p>
          <a:p>
            <a:endParaRPr lang="en-GB" dirty="0"/>
          </a:p>
        </p:txBody>
      </p:sp>
      <p:sp>
        <p:nvSpPr>
          <p:cNvPr id="3" name="Footer Placeholder 2">
            <a:extLst>
              <a:ext uri="{FF2B5EF4-FFF2-40B4-BE49-F238E27FC236}">
                <a16:creationId xmlns:a16="http://schemas.microsoft.com/office/drawing/2014/main" id="{FA8EB0CC-8E7C-A7FD-F27B-E681511BB8C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41FAA9CF-DC0E-38C8-6606-9722245C9572}"/>
              </a:ext>
            </a:extLst>
          </p:cNvPr>
          <p:cNvSpPr>
            <a:spLocks noGrp="1"/>
          </p:cNvSpPr>
          <p:nvPr>
            <p:ph type="sldNum" sz="quarter" idx="11"/>
          </p:nvPr>
        </p:nvSpPr>
        <p:spPr/>
        <p:txBody>
          <a:bodyPr/>
          <a:lstStyle/>
          <a:p>
            <a:fld id="{DA2C159E-F13C-4A85-9A41-E7669D3E0D70}" type="slidenum">
              <a:rPr lang="en-GB" smtClean="0"/>
              <a:pPr/>
              <a:t>65</a:t>
            </a:fld>
            <a:endParaRPr lang="en-GB" dirty="0"/>
          </a:p>
        </p:txBody>
      </p:sp>
    </p:spTree>
    <p:extLst>
      <p:ext uri="{BB962C8B-B14F-4D97-AF65-F5344CB8AC3E}">
        <p14:creationId xmlns:p14="http://schemas.microsoft.com/office/powerpoint/2010/main" val="1724520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72D4B-1135-0754-A824-68A82ABD1B7F}"/>
              </a:ext>
            </a:extLst>
          </p:cNvPr>
          <p:cNvSpPr>
            <a:spLocks noGrp="1"/>
          </p:cNvSpPr>
          <p:nvPr>
            <p:ph type="sldNum" sz="quarter" idx="11"/>
          </p:nvPr>
        </p:nvSpPr>
        <p:spPr/>
        <p:txBody>
          <a:bodyPr/>
          <a:lstStyle/>
          <a:p>
            <a:fld id="{DA2C159E-F13C-4A85-9A41-E7669D3E0D70}" type="slidenum">
              <a:rPr lang="en-GB" smtClean="0"/>
              <a:pPr/>
              <a:t>66</a:t>
            </a:fld>
            <a:endParaRPr lang="en-GB" dirty="0"/>
          </a:p>
        </p:txBody>
      </p:sp>
      <p:sp>
        <p:nvSpPr>
          <p:cNvPr id="3" name="Title 2">
            <a:extLst>
              <a:ext uri="{FF2B5EF4-FFF2-40B4-BE49-F238E27FC236}">
                <a16:creationId xmlns:a16="http://schemas.microsoft.com/office/drawing/2014/main" id="{43AAEE4C-6A37-61DE-82BC-67B593F57544}"/>
              </a:ext>
            </a:extLst>
          </p:cNvPr>
          <p:cNvSpPr>
            <a:spLocks noGrp="1"/>
          </p:cNvSpPr>
          <p:nvPr>
            <p:ph type="title"/>
          </p:nvPr>
        </p:nvSpPr>
        <p:spPr/>
        <p:txBody>
          <a:bodyPr/>
          <a:lstStyle/>
          <a:p>
            <a:r>
              <a:rPr lang="en-GB" dirty="0"/>
              <a:t>Road improvement task</a:t>
            </a:r>
          </a:p>
        </p:txBody>
      </p:sp>
      <p:sp>
        <p:nvSpPr>
          <p:cNvPr id="4" name="Text Placeholder 3">
            <a:extLst>
              <a:ext uri="{FF2B5EF4-FFF2-40B4-BE49-F238E27FC236}">
                <a16:creationId xmlns:a16="http://schemas.microsoft.com/office/drawing/2014/main" id="{E24BDD4E-A6EB-E85B-72E5-3224955DC4E2}"/>
              </a:ext>
            </a:extLst>
          </p:cNvPr>
          <p:cNvSpPr>
            <a:spLocks noGrp="1"/>
          </p:cNvSpPr>
          <p:nvPr>
            <p:ph type="body" sz="quarter" idx="12"/>
          </p:nvPr>
        </p:nvSpPr>
        <p:spPr/>
        <p:txBody>
          <a:bodyPr/>
          <a:lstStyle/>
          <a:p>
            <a:pPr marL="457200" indent="-457200">
              <a:buFont typeface="+mj-lt"/>
              <a:buAutoNum type="arabicPeriod"/>
            </a:pPr>
            <a:r>
              <a:rPr lang="en-GB" dirty="0"/>
              <a:t>Produce a six-slide presentation that outlines the project’s scope and the benefits of the project for residents.</a:t>
            </a:r>
          </a:p>
          <a:p>
            <a:pPr marL="457200" indent="-457200">
              <a:buFont typeface="+mj-lt"/>
              <a:buAutoNum type="arabicPeriod"/>
            </a:pPr>
            <a:r>
              <a:rPr lang="en-GB" dirty="0"/>
              <a:t>Produce speaker notes to accompany the presentation slides.</a:t>
            </a:r>
          </a:p>
        </p:txBody>
      </p:sp>
      <p:sp>
        <p:nvSpPr>
          <p:cNvPr id="5" name="Footer Placeholder 4">
            <a:extLst>
              <a:ext uri="{FF2B5EF4-FFF2-40B4-BE49-F238E27FC236}">
                <a16:creationId xmlns:a16="http://schemas.microsoft.com/office/drawing/2014/main" id="{34D805F8-CE82-1554-A5E6-BA4EF8DD7976}"/>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9225147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4DED6-7E13-195B-257B-0992AA48812A}"/>
              </a:ext>
            </a:extLst>
          </p:cNvPr>
          <p:cNvSpPr>
            <a:spLocks noGrp="1"/>
          </p:cNvSpPr>
          <p:nvPr>
            <p:ph type="sldNum" sz="quarter" idx="11"/>
          </p:nvPr>
        </p:nvSpPr>
        <p:spPr/>
        <p:txBody>
          <a:bodyPr/>
          <a:lstStyle/>
          <a:p>
            <a:fld id="{DA2C159E-F13C-4A85-9A41-E7669D3E0D70}" type="slidenum">
              <a:rPr lang="en-GB" smtClean="0"/>
              <a:pPr/>
              <a:t>67</a:t>
            </a:fld>
            <a:endParaRPr lang="en-GB" dirty="0"/>
          </a:p>
        </p:txBody>
      </p:sp>
      <p:sp>
        <p:nvSpPr>
          <p:cNvPr id="3" name="Title 2">
            <a:extLst>
              <a:ext uri="{FF2B5EF4-FFF2-40B4-BE49-F238E27FC236}">
                <a16:creationId xmlns:a16="http://schemas.microsoft.com/office/drawing/2014/main" id="{BB05D4A1-D495-E9CD-B7B4-44197DC855B1}"/>
              </a:ext>
            </a:extLst>
          </p:cNvPr>
          <p:cNvSpPr>
            <a:spLocks noGrp="1"/>
          </p:cNvSpPr>
          <p:nvPr>
            <p:ph type="title"/>
          </p:nvPr>
        </p:nvSpPr>
        <p:spPr/>
        <p:txBody>
          <a:bodyPr/>
          <a:lstStyle/>
          <a:p>
            <a:r>
              <a:rPr lang="en-GB" dirty="0"/>
              <a:t>Presentation skills</a:t>
            </a:r>
          </a:p>
        </p:txBody>
      </p:sp>
      <p:sp>
        <p:nvSpPr>
          <p:cNvPr id="4" name="Text Placeholder 3">
            <a:extLst>
              <a:ext uri="{FF2B5EF4-FFF2-40B4-BE49-F238E27FC236}">
                <a16:creationId xmlns:a16="http://schemas.microsoft.com/office/drawing/2014/main" id="{786563BF-503B-8DFE-2F4B-B3EA27E505D6}"/>
              </a:ext>
            </a:extLst>
          </p:cNvPr>
          <p:cNvSpPr>
            <a:spLocks noGrp="1"/>
          </p:cNvSpPr>
          <p:nvPr>
            <p:ph type="body" sz="quarter" idx="12"/>
          </p:nvPr>
        </p:nvSpPr>
        <p:spPr/>
        <p:txBody>
          <a:bodyPr/>
          <a:lstStyle/>
          <a:p>
            <a:r>
              <a:rPr lang="en-GB" dirty="0"/>
              <a:t>Consider:</a:t>
            </a:r>
          </a:p>
          <a:p>
            <a:pPr lvl="1">
              <a:lnSpc>
                <a:spcPct val="100000"/>
              </a:lnSpc>
            </a:pPr>
            <a:r>
              <a:rPr lang="en-GB" dirty="0"/>
              <a:t>orientation to the audience</a:t>
            </a:r>
          </a:p>
          <a:p>
            <a:pPr lvl="1">
              <a:lnSpc>
                <a:spcPct val="100000"/>
              </a:lnSpc>
            </a:pPr>
            <a:r>
              <a:rPr lang="en-GB" dirty="0"/>
              <a:t>position relative to the screen</a:t>
            </a:r>
          </a:p>
          <a:p>
            <a:pPr lvl="1">
              <a:lnSpc>
                <a:spcPct val="100000"/>
              </a:lnSpc>
            </a:pPr>
            <a:r>
              <a:rPr lang="en-GB" dirty="0"/>
              <a:t>volume and tone.</a:t>
            </a:r>
          </a:p>
        </p:txBody>
      </p:sp>
      <p:sp>
        <p:nvSpPr>
          <p:cNvPr id="5" name="Footer Placeholder 4">
            <a:extLst>
              <a:ext uri="{FF2B5EF4-FFF2-40B4-BE49-F238E27FC236}">
                <a16:creationId xmlns:a16="http://schemas.microsoft.com/office/drawing/2014/main" id="{44B0158E-15E3-328E-5E86-BB897C5F1D00}"/>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057851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07E60-BBA9-BC48-21A2-24352539A8E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751F1F5-828F-C296-B67F-60D3FFA60F6A}"/>
              </a:ext>
            </a:extLst>
          </p:cNvPr>
          <p:cNvSpPr>
            <a:spLocks noGrp="1"/>
          </p:cNvSpPr>
          <p:nvPr>
            <p:ph type="title"/>
          </p:nvPr>
        </p:nvSpPr>
        <p:spPr>
          <a:xfrm>
            <a:off x="232950" y="249900"/>
            <a:ext cx="8437563" cy="1050090"/>
          </a:xfrm>
        </p:spPr>
        <p:txBody>
          <a:bodyPr>
            <a:normAutofit fontScale="90000"/>
          </a:bodyPr>
          <a:lstStyle/>
          <a:p>
            <a:r>
              <a:rPr lang="en-GB" sz="4000" dirty="0"/>
              <a:t>Orientation to the audience</a:t>
            </a:r>
            <a:br>
              <a:rPr lang="en-GB" dirty="0"/>
            </a:br>
            <a:endParaRPr lang="en-GB" sz="3600" dirty="0"/>
          </a:p>
        </p:txBody>
      </p:sp>
      <p:sp>
        <p:nvSpPr>
          <p:cNvPr id="5" name="Text Placeholder 4">
            <a:extLst>
              <a:ext uri="{FF2B5EF4-FFF2-40B4-BE49-F238E27FC236}">
                <a16:creationId xmlns:a16="http://schemas.microsoft.com/office/drawing/2014/main" id="{92269437-ED15-5C7D-7A8E-994516CA0FDB}"/>
              </a:ext>
            </a:extLst>
          </p:cNvPr>
          <p:cNvSpPr>
            <a:spLocks noGrp="1"/>
          </p:cNvSpPr>
          <p:nvPr>
            <p:ph type="body" sz="quarter" idx="12"/>
          </p:nvPr>
        </p:nvSpPr>
        <p:spPr>
          <a:xfrm>
            <a:off x="252751" y="927758"/>
            <a:ext cx="7667625" cy="3287984"/>
          </a:xfrm>
        </p:spPr>
        <p:txBody>
          <a:bodyPr/>
          <a:lstStyle/>
          <a:p>
            <a:pPr>
              <a:lnSpc>
                <a:spcPct val="100000"/>
              </a:lnSpc>
            </a:pPr>
            <a:r>
              <a:rPr lang="en-GB" dirty="0"/>
              <a:t>Make sure to face the viewers during most of a presentation as it boosts engagement and conveys confidence in delivery.</a:t>
            </a:r>
            <a:endParaRPr lang="en-GB" sz="2400" dirty="0"/>
          </a:p>
        </p:txBody>
      </p:sp>
      <p:sp>
        <p:nvSpPr>
          <p:cNvPr id="3" name="Footer Placeholder 2">
            <a:extLst>
              <a:ext uri="{FF2B5EF4-FFF2-40B4-BE49-F238E27FC236}">
                <a16:creationId xmlns:a16="http://schemas.microsoft.com/office/drawing/2014/main" id="{A7D2E422-F9FD-7058-2860-A6F69AD6FFB7}"/>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7DD9A4DA-54B2-4628-2C00-154A3D43A2DE}"/>
              </a:ext>
            </a:extLst>
          </p:cNvPr>
          <p:cNvSpPr>
            <a:spLocks noGrp="1"/>
          </p:cNvSpPr>
          <p:nvPr>
            <p:ph type="sldNum" sz="quarter" idx="11"/>
          </p:nvPr>
        </p:nvSpPr>
        <p:spPr/>
        <p:txBody>
          <a:bodyPr/>
          <a:lstStyle/>
          <a:p>
            <a:fld id="{DA2C159E-F13C-4A85-9A41-E7669D3E0D70}" type="slidenum">
              <a:rPr lang="en-GB" smtClean="0"/>
              <a:pPr/>
              <a:t>68</a:t>
            </a:fld>
            <a:endParaRPr lang="en-GB" dirty="0"/>
          </a:p>
        </p:txBody>
      </p:sp>
    </p:spTree>
    <p:extLst>
      <p:ext uri="{BB962C8B-B14F-4D97-AF65-F5344CB8AC3E}">
        <p14:creationId xmlns:p14="http://schemas.microsoft.com/office/powerpoint/2010/main" val="5186448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C9E7A-5CAF-E418-CA32-3040BFCCE5B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BEA5892-1F97-5199-AF8A-DCF72E385796}"/>
              </a:ext>
            </a:extLst>
          </p:cNvPr>
          <p:cNvSpPr>
            <a:spLocks noGrp="1"/>
          </p:cNvSpPr>
          <p:nvPr>
            <p:ph type="title"/>
          </p:nvPr>
        </p:nvSpPr>
        <p:spPr>
          <a:xfrm>
            <a:off x="234000" y="166692"/>
            <a:ext cx="8437563" cy="736691"/>
          </a:xfrm>
        </p:spPr>
        <p:txBody>
          <a:bodyPr>
            <a:normAutofit fontScale="90000"/>
          </a:bodyPr>
          <a:lstStyle/>
          <a:p>
            <a:r>
              <a:rPr lang="en-GB" sz="4000" dirty="0"/>
              <a:t>Position relative to the screen</a:t>
            </a:r>
            <a:br>
              <a:rPr lang="en-GB" sz="3600" dirty="0"/>
            </a:br>
            <a:endParaRPr lang="en-GB" sz="3600" dirty="0"/>
          </a:p>
        </p:txBody>
      </p:sp>
      <p:sp>
        <p:nvSpPr>
          <p:cNvPr id="5" name="Text Placeholder 4">
            <a:extLst>
              <a:ext uri="{FF2B5EF4-FFF2-40B4-BE49-F238E27FC236}">
                <a16:creationId xmlns:a16="http://schemas.microsoft.com/office/drawing/2014/main" id="{F5DCCA8D-B0AA-A301-4A7F-FB41E49A6A73}"/>
              </a:ext>
            </a:extLst>
          </p:cNvPr>
          <p:cNvSpPr>
            <a:spLocks noGrp="1"/>
          </p:cNvSpPr>
          <p:nvPr>
            <p:ph type="body" sz="quarter" idx="12"/>
          </p:nvPr>
        </p:nvSpPr>
        <p:spPr>
          <a:xfrm>
            <a:off x="252751" y="903383"/>
            <a:ext cx="7667625" cy="3601574"/>
          </a:xfrm>
        </p:spPr>
        <p:txBody>
          <a:bodyPr/>
          <a:lstStyle/>
          <a:p>
            <a:pPr lvl="1">
              <a:lnSpc>
                <a:spcPct val="100000"/>
              </a:lnSpc>
            </a:pPr>
            <a:r>
              <a:rPr lang="en-GB" dirty="0"/>
              <a:t>Position is important. Avoid blocking key information on a slide. Crossing the screen often to point out key details on the other side can be a distraction. </a:t>
            </a:r>
          </a:p>
          <a:p>
            <a:pPr lvl="1">
              <a:lnSpc>
                <a:spcPct val="100000"/>
              </a:lnSpc>
            </a:pPr>
            <a:r>
              <a:rPr lang="en-GB" dirty="0"/>
              <a:t>Use of the laser pointer feature or animations to highlight information can address this.</a:t>
            </a:r>
            <a:endParaRPr lang="en-GB" sz="2400" dirty="0"/>
          </a:p>
          <a:p>
            <a:endParaRPr lang="en-GB" dirty="0"/>
          </a:p>
        </p:txBody>
      </p:sp>
      <p:sp>
        <p:nvSpPr>
          <p:cNvPr id="3" name="Footer Placeholder 2">
            <a:extLst>
              <a:ext uri="{FF2B5EF4-FFF2-40B4-BE49-F238E27FC236}">
                <a16:creationId xmlns:a16="http://schemas.microsoft.com/office/drawing/2014/main" id="{50D07E5B-9F9C-88C1-9F11-F3825573D1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AC4D26E5-5347-46D7-189A-2221318A039F}"/>
              </a:ext>
            </a:extLst>
          </p:cNvPr>
          <p:cNvSpPr>
            <a:spLocks noGrp="1"/>
          </p:cNvSpPr>
          <p:nvPr>
            <p:ph type="sldNum" sz="quarter" idx="11"/>
          </p:nvPr>
        </p:nvSpPr>
        <p:spPr/>
        <p:txBody>
          <a:bodyPr/>
          <a:lstStyle/>
          <a:p>
            <a:fld id="{DA2C159E-F13C-4A85-9A41-E7669D3E0D70}" type="slidenum">
              <a:rPr lang="en-GB" smtClean="0"/>
              <a:pPr/>
              <a:t>69</a:t>
            </a:fld>
            <a:endParaRPr lang="en-GB" dirty="0"/>
          </a:p>
        </p:txBody>
      </p:sp>
    </p:spTree>
    <p:extLst>
      <p:ext uri="{BB962C8B-B14F-4D97-AF65-F5344CB8AC3E}">
        <p14:creationId xmlns:p14="http://schemas.microsoft.com/office/powerpoint/2010/main" val="223633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5BF1-64C3-581D-8EB2-29B87C62BCF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49749A9-B848-05C0-8FCF-F73EA73FD5D0}"/>
              </a:ext>
            </a:extLst>
          </p:cNvPr>
          <p:cNvSpPr>
            <a:spLocks noGrp="1"/>
          </p:cNvSpPr>
          <p:nvPr>
            <p:ph type="sldNum" sz="quarter" idx="11"/>
          </p:nvPr>
        </p:nvSpPr>
        <p:spPr/>
        <p:txBody>
          <a:bodyPr/>
          <a:lstStyle/>
          <a:p>
            <a:fld id="{DFF8D510-9270-4A44-A8F5-A6989C62EEF5}" type="slidenum">
              <a:rPr lang="en-GB" smtClean="0"/>
              <a:t>7</a:t>
            </a:fld>
            <a:endParaRPr lang="en-GB" dirty="0"/>
          </a:p>
        </p:txBody>
      </p:sp>
      <p:sp>
        <p:nvSpPr>
          <p:cNvPr id="2" name="Title 1">
            <a:extLst>
              <a:ext uri="{FF2B5EF4-FFF2-40B4-BE49-F238E27FC236}">
                <a16:creationId xmlns:a16="http://schemas.microsoft.com/office/drawing/2014/main" id="{DD8B7978-AA4B-48D8-EA82-61A9F3C87894}"/>
              </a:ext>
            </a:extLst>
          </p:cNvPr>
          <p:cNvSpPr>
            <a:spLocks noGrp="1"/>
          </p:cNvSpPr>
          <p:nvPr>
            <p:ph type="title"/>
          </p:nvPr>
        </p:nvSpPr>
        <p:spPr/>
        <p:txBody>
          <a:bodyPr>
            <a:normAutofit/>
          </a:bodyPr>
          <a:lstStyle/>
          <a:p>
            <a:r>
              <a:rPr lang="en-GB" sz="3600" b="1" dirty="0"/>
              <a:t>Avoiding a negative tone</a:t>
            </a:r>
          </a:p>
        </p:txBody>
      </p:sp>
      <p:sp>
        <p:nvSpPr>
          <p:cNvPr id="3" name="Content Placeholder 2">
            <a:extLst>
              <a:ext uri="{FF2B5EF4-FFF2-40B4-BE49-F238E27FC236}">
                <a16:creationId xmlns:a16="http://schemas.microsoft.com/office/drawing/2014/main" id="{340CF711-2190-D0CE-9FF7-B69B6702FAFF}"/>
              </a:ext>
            </a:extLst>
          </p:cNvPr>
          <p:cNvSpPr>
            <a:spLocks noGrp="1"/>
          </p:cNvSpPr>
          <p:nvPr>
            <p:ph type="body" sz="quarter" idx="12"/>
          </p:nvPr>
        </p:nvSpPr>
        <p:spPr/>
        <p:txBody>
          <a:bodyPr vert="horz" lIns="0" tIns="0" rIns="0" bIns="0" rtlCol="0" anchor="t">
            <a:noAutofit/>
          </a:bodyPr>
          <a:lstStyle/>
          <a:p>
            <a:pPr marL="0" indent="0">
              <a:buNone/>
            </a:pPr>
            <a:r>
              <a:rPr lang="en-GB" sz="2400" dirty="0"/>
              <a:t>An apprehensive or nervous tone can cause stakeholders and clients to become more defensive and withdrawn.</a:t>
            </a:r>
          </a:p>
          <a:p>
            <a:pPr marL="0" indent="0">
              <a:buNone/>
            </a:pPr>
            <a:endParaRPr lang="en-GB" sz="2400" dirty="0"/>
          </a:p>
          <a:p>
            <a:pPr marL="0" indent="0">
              <a:buNone/>
            </a:pPr>
            <a:r>
              <a:rPr lang="en-GB" sz="2400" dirty="0"/>
              <a:t>Examples include:</a:t>
            </a:r>
          </a:p>
          <a:p>
            <a:pPr lvl="1"/>
            <a:r>
              <a:rPr lang="en-GB" sz="2400" dirty="0"/>
              <a:t>use of filler words</a:t>
            </a:r>
            <a:endParaRPr lang="en-GB" sz="2400" dirty="0">
              <a:cs typeface="Arial"/>
            </a:endParaRPr>
          </a:p>
          <a:p>
            <a:pPr lvl="1"/>
            <a:r>
              <a:rPr lang="en-GB" sz="2400" dirty="0"/>
              <a:t>rambling without focus</a:t>
            </a:r>
            <a:endParaRPr lang="en-GB" sz="2400" dirty="0">
              <a:cs typeface="Arial"/>
            </a:endParaRPr>
          </a:p>
          <a:p>
            <a:pPr lvl="1"/>
            <a:r>
              <a:rPr lang="en-GB" sz="2400" dirty="0"/>
              <a:t>inappropriate pace</a:t>
            </a:r>
            <a:endParaRPr lang="en-GB" sz="2400" dirty="0">
              <a:cs typeface="Arial"/>
            </a:endParaRPr>
          </a:p>
          <a:p>
            <a:pPr lvl="1"/>
            <a:r>
              <a:rPr lang="en-GB" sz="2400" dirty="0"/>
              <a:t>quiet presentation or mumbling.</a:t>
            </a:r>
            <a:endParaRPr lang="en-GB" sz="2400" dirty="0">
              <a:cs typeface="Arial"/>
            </a:endParaRPr>
          </a:p>
        </p:txBody>
      </p:sp>
      <p:sp>
        <p:nvSpPr>
          <p:cNvPr id="4" name="Footer Placeholder 3">
            <a:extLst>
              <a:ext uri="{FF2B5EF4-FFF2-40B4-BE49-F238E27FC236}">
                <a16:creationId xmlns:a16="http://schemas.microsoft.com/office/drawing/2014/main" id="{9FCE9FB0-18F3-5D37-8B4B-FED900AD7023}"/>
              </a:ext>
            </a:extLst>
          </p:cNvPr>
          <p:cNvSpPr>
            <a:spLocks noGrp="1"/>
          </p:cNvSpPr>
          <p:nvPr>
            <p:ph type="ftr" sz="quarter" idx="10"/>
          </p:nvPr>
        </p:nvSpPr>
        <p:spPr/>
        <p:txBody>
          <a:bodyPr/>
          <a:lstStyle/>
          <a:p>
            <a:r>
              <a:rPr lang="en-GB" sz="700" dirty="0"/>
              <a:t>Education &amp; Training Foundation</a:t>
            </a:r>
          </a:p>
          <a:p>
            <a:endParaRPr lang="en-GB" dirty="0"/>
          </a:p>
        </p:txBody>
      </p:sp>
    </p:spTree>
    <p:extLst>
      <p:ext uri="{BB962C8B-B14F-4D97-AF65-F5344CB8AC3E}">
        <p14:creationId xmlns:p14="http://schemas.microsoft.com/office/powerpoint/2010/main" val="1664294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5E757-E860-09D4-FC67-7392C854FE1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469221E-850C-395F-BBA2-FDFEE8083E9C}"/>
              </a:ext>
            </a:extLst>
          </p:cNvPr>
          <p:cNvSpPr>
            <a:spLocks noGrp="1"/>
          </p:cNvSpPr>
          <p:nvPr>
            <p:ph type="title"/>
          </p:nvPr>
        </p:nvSpPr>
        <p:spPr/>
        <p:txBody>
          <a:bodyPr>
            <a:normAutofit fontScale="90000"/>
          </a:bodyPr>
          <a:lstStyle/>
          <a:p>
            <a:r>
              <a:rPr lang="en-GB" sz="4000" dirty="0"/>
              <a:t>Volume and tone</a:t>
            </a:r>
            <a:br>
              <a:rPr lang="en-GB" sz="3600" dirty="0"/>
            </a:br>
            <a:endParaRPr lang="en-GB" sz="3600" dirty="0"/>
          </a:p>
        </p:txBody>
      </p:sp>
      <p:sp>
        <p:nvSpPr>
          <p:cNvPr id="5" name="Text Placeholder 4">
            <a:extLst>
              <a:ext uri="{FF2B5EF4-FFF2-40B4-BE49-F238E27FC236}">
                <a16:creationId xmlns:a16="http://schemas.microsoft.com/office/drawing/2014/main" id="{8BEFCC0C-D40D-1981-7F12-5A67BE101A21}"/>
              </a:ext>
            </a:extLst>
          </p:cNvPr>
          <p:cNvSpPr>
            <a:spLocks noGrp="1"/>
          </p:cNvSpPr>
          <p:nvPr>
            <p:ph type="body" sz="quarter" idx="12"/>
          </p:nvPr>
        </p:nvSpPr>
        <p:spPr/>
        <p:txBody>
          <a:bodyPr/>
          <a:lstStyle/>
          <a:p>
            <a:pPr lvl="1">
              <a:lnSpc>
                <a:spcPct val="100000"/>
              </a:lnSpc>
            </a:pPr>
            <a:r>
              <a:rPr lang="en-GB" dirty="0"/>
              <a:t>Investigate the space to check on the acoustics.</a:t>
            </a:r>
          </a:p>
          <a:p>
            <a:pPr lvl="1">
              <a:lnSpc>
                <a:spcPct val="100000"/>
              </a:lnSpc>
            </a:pPr>
            <a:r>
              <a:rPr lang="en-GB" sz="2400" dirty="0"/>
              <a:t>Work with a peer or colleague to identify the correct volume for fron</a:t>
            </a:r>
            <a:r>
              <a:rPr lang="en-GB" dirty="0"/>
              <a:t>t and back delivery.</a:t>
            </a:r>
          </a:p>
          <a:p>
            <a:pPr lvl="1">
              <a:lnSpc>
                <a:spcPct val="100000"/>
              </a:lnSpc>
            </a:pPr>
            <a:r>
              <a:rPr lang="en-GB" sz="2400" dirty="0"/>
              <a:t>Use of</a:t>
            </a:r>
            <a:r>
              <a:rPr lang="en-GB" dirty="0"/>
              <a:t> microphones and speakers to assist with large rooms provides a better experience for the audience at the back.</a:t>
            </a:r>
            <a:endParaRPr lang="en-GB" sz="2400" dirty="0"/>
          </a:p>
          <a:p>
            <a:endParaRPr lang="en-GB" dirty="0"/>
          </a:p>
        </p:txBody>
      </p:sp>
      <p:sp>
        <p:nvSpPr>
          <p:cNvPr id="3" name="Footer Placeholder 2">
            <a:extLst>
              <a:ext uri="{FF2B5EF4-FFF2-40B4-BE49-F238E27FC236}">
                <a16:creationId xmlns:a16="http://schemas.microsoft.com/office/drawing/2014/main" id="{8CD88794-A4D9-8BF4-2893-8D5CA73030F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EFD6CD2D-AFFC-F617-907F-2AF6FC4E2619}"/>
              </a:ext>
            </a:extLst>
          </p:cNvPr>
          <p:cNvSpPr>
            <a:spLocks noGrp="1"/>
          </p:cNvSpPr>
          <p:nvPr>
            <p:ph type="sldNum" sz="quarter" idx="11"/>
          </p:nvPr>
        </p:nvSpPr>
        <p:spPr/>
        <p:txBody>
          <a:bodyPr/>
          <a:lstStyle/>
          <a:p>
            <a:fld id="{DA2C159E-F13C-4A85-9A41-E7669D3E0D70}" type="slidenum">
              <a:rPr lang="en-GB" smtClean="0"/>
              <a:pPr/>
              <a:t>70</a:t>
            </a:fld>
            <a:endParaRPr lang="en-GB" dirty="0"/>
          </a:p>
        </p:txBody>
      </p:sp>
    </p:spTree>
    <p:extLst>
      <p:ext uri="{BB962C8B-B14F-4D97-AF65-F5344CB8AC3E}">
        <p14:creationId xmlns:p14="http://schemas.microsoft.com/office/powerpoint/2010/main" val="729605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4C6E07-6699-EA17-00DB-99F409BF7EBB}"/>
              </a:ext>
            </a:extLst>
          </p:cNvPr>
          <p:cNvSpPr>
            <a:spLocks noGrp="1"/>
          </p:cNvSpPr>
          <p:nvPr>
            <p:ph type="sldNum" sz="quarter" idx="11"/>
          </p:nvPr>
        </p:nvSpPr>
        <p:spPr/>
        <p:txBody>
          <a:bodyPr/>
          <a:lstStyle/>
          <a:p>
            <a:fld id="{DA2C159E-F13C-4A85-9A41-E7669D3E0D70}" type="slidenum">
              <a:rPr lang="en-GB" smtClean="0"/>
              <a:pPr/>
              <a:t>71</a:t>
            </a:fld>
            <a:endParaRPr lang="en-GB" dirty="0"/>
          </a:p>
        </p:txBody>
      </p:sp>
      <p:sp>
        <p:nvSpPr>
          <p:cNvPr id="3" name="Title 2">
            <a:extLst>
              <a:ext uri="{FF2B5EF4-FFF2-40B4-BE49-F238E27FC236}">
                <a16:creationId xmlns:a16="http://schemas.microsoft.com/office/drawing/2014/main" id="{1ADE6F7A-1576-3E5E-B1C5-65F9630D4546}"/>
              </a:ext>
            </a:extLst>
          </p:cNvPr>
          <p:cNvSpPr>
            <a:spLocks noGrp="1"/>
          </p:cNvSpPr>
          <p:nvPr>
            <p:ph type="title"/>
          </p:nvPr>
        </p:nvSpPr>
        <p:spPr/>
        <p:txBody>
          <a:bodyPr/>
          <a:lstStyle/>
          <a:p>
            <a:r>
              <a:rPr lang="en-GB" dirty="0"/>
              <a:t>Plenary: checklist template </a:t>
            </a:r>
          </a:p>
        </p:txBody>
      </p:sp>
      <p:sp>
        <p:nvSpPr>
          <p:cNvPr id="4" name="Text Placeholder 3">
            <a:extLst>
              <a:ext uri="{FF2B5EF4-FFF2-40B4-BE49-F238E27FC236}">
                <a16:creationId xmlns:a16="http://schemas.microsoft.com/office/drawing/2014/main" id="{894A01A6-A184-8DDA-2CCC-AA78936E417F}"/>
              </a:ext>
            </a:extLst>
          </p:cNvPr>
          <p:cNvSpPr>
            <a:spLocks noGrp="1"/>
          </p:cNvSpPr>
          <p:nvPr>
            <p:ph type="body" sz="quarter" idx="12"/>
          </p:nvPr>
        </p:nvSpPr>
        <p:spPr/>
        <p:txBody>
          <a:bodyPr/>
          <a:lstStyle/>
          <a:p>
            <a:r>
              <a:rPr lang="en-GB" dirty="0"/>
              <a:t>Complete the Checklist template.</a:t>
            </a:r>
          </a:p>
        </p:txBody>
      </p:sp>
      <p:sp>
        <p:nvSpPr>
          <p:cNvPr id="5" name="Footer Placeholder 4">
            <a:extLst>
              <a:ext uri="{FF2B5EF4-FFF2-40B4-BE49-F238E27FC236}">
                <a16:creationId xmlns:a16="http://schemas.microsoft.com/office/drawing/2014/main" id="{28CEAED5-EBA3-4156-7827-0BD3F96E05CA}"/>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6342324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93C95-C7EC-A780-635F-2406C6B19743}"/>
              </a:ext>
            </a:extLst>
          </p:cNvPr>
          <p:cNvSpPr>
            <a:spLocks noGrp="1"/>
          </p:cNvSpPr>
          <p:nvPr>
            <p:ph type="sldNum" sz="quarter" idx="11"/>
          </p:nvPr>
        </p:nvSpPr>
        <p:spPr/>
        <p:txBody>
          <a:bodyPr/>
          <a:lstStyle/>
          <a:p>
            <a:fld id="{DA2C159E-F13C-4A85-9A41-E7669D3E0D70}" type="slidenum">
              <a:rPr lang="en-GB" smtClean="0"/>
              <a:pPr/>
              <a:t>72</a:t>
            </a:fld>
            <a:endParaRPr lang="en-GB" dirty="0"/>
          </a:p>
        </p:txBody>
      </p:sp>
      <p:sp>
        <p:nvSpPr>
          <p:cNvPr id="3" name="Title 2">
            <a:extLst>
              <a:ext uri="{FF2B5EF4-FFF2-40B4-BE49-F238E27FC236}">
                <a16:creationId xmlns:a16="http://schemas.microsoft.com/office/drawing/2014/main" id="{6E2CDE1F-EFEC-125A-3E4E-2CF46221EB4E}"/>
              </a:ext>
            </a:extLst>
          </p:cNvPr>
          <p:cNvSpPr>
            <a:spLocks noGrp="1"/>
          </p:cNvSpPr>
          <p:nvPr>
            <p:ph type="title"/>
          </p:nvPr>
        </p:nvSpPr>
        <p:spPr/>
        <p:txBody>
          <a:bodyPr/>
          <a:lstStyle/>
          <a:p>
            <a:r>
              <a:rPr lang="en-GB" dirty="0"/>
              <a:t>Next steps: poster</a:t>
            </a:r>
          </a:p>
        </p:txBody>
      </p:sp>
      <p:sp>
        <p:nvSpPr>
          <p:cNvPr id="4" name="Text Placeholder 3">
            <a:extLst>
              <a:ext uri="{FF2B5EF4-FFF2-40B4-BE49-F238E27FC236}">
                <a16:creationId xmlns:a16="http://schemas.microsoft.com/office/drawing/2014/main" id="{657BF26D-D9A3-5D59-0918-DDC70C13943F}"/>
              </a:ext>
            </a:extLst>
          </p:cNvPr>
          <p:cNvSpPr>
            <a:spLocks noGrp="1"/>
          </p:cNvSpPr>
          <p:nvPr>
            <p:ph type="body" sz="quarter" idx="12"/>
          </p:nvPr>
        </p:nvSpPr>
        <p:spPr/>
        <p:txBody>
          <a:bodyPr vert="horz" lIns="0" tIns="0" rIns="0" bIns="0" rtlCol="0" anchor="t">
            <a:noAutofit/>
          </a:bodyPr>
          <a:lstStyle/>
          <a:p>
            <a:pPr marL="457200" indent="-457200">
              <a:buFont typeface="+mj-lt"/>
              <a:buAutoNum type="arabicPeriod"/>
            </a:pPr>
            <a:r>
              <a:rPr lang="en-GB" dirty="0">
                <a:effectLst/>
                <a:latin typeface="Arial"/>
                <a:ea typeface="Calibri"/>
                <a:cs typeface="Arial"/>
              </a:rPr>
              <a:t>Using the site office </a:t>
            </a:r>
            <a:r>
              <a:rPr lang="en-GB" dirty="0">
                <a:latin typeface="Arial"/>
                <a:ea typeface="Calibri"/>
                <a:cs typeface="Arial"/>
              </a:rPr>
              <a:t>images from the starter task, </a:t>
            </a:r>
            <a:r>
              <a:rPr lang="en-GB" dirty="0">
                <a:effectLst/>
                <a:latin typeface="Arial"/>
                <a:ea typeface="Calibri"/>
                <a:cs typeface="Arial"/>
              </a:rPr>
              <a:t>produce a poster that outlines the suitability of the </a:t>
            </a:r>
            <a:r>
              <a:rPr lang="en-GB" dirty="0">
                <a:latin typeface="Arial"/>
                <a:ea typeface="Calibri"/>
                <a:cs typeface="Arial"/>
              </a:rPr>
              <a:t>design for the given users provided in the Site office requirements sheet</a:t>
            </a:r>
            <a:r>
              <a:rPr lang="en-GB" dirty="0">
                <a:effectLst/>
                <a:latin typeface="Arial"/>
                <a:ea typeface="Calibri"/>
                <a:cs typeface="Arial"/>
              </a:rPr>
              <a:t>.</a:t>
            </a:r>
          </a:p>
          <a:p>
            <a:pPr marL="457200" indent="-457200">
              <a:buFont typeface="+mj-lt"/>
              <a:buAutoNum type="arabicPeriod"/>
            </a:pPr>
            <a:r>
              <a:rPr lang="en-GB" dirty="0">
                <a:effectLst/>
                <a:latin typeface="Arial" panose="020B0604020202020204" pitchFamily="34" charset="0"/>
                <a:ea typeface="Calibri" panose="020F0502020204030204" pitchFamily="34" charset="0"/>
              </a:rPr>
              <a:t>Suggest improvements to the design in terms of the office fit-out.</a:t>
            </a:r>
            <a:endParaRPr lang="en-GB" dirty="0"/>
          </a:p>
        </p:txBody>
      </p:sp>
      <p:sp>
        <p:nvSpPr>
          <p:cNvPr id="5" name="Footer Placeholder 4">
            <a:extLst>
              <a:ext uri="{FF2B5EF4-FFF2-40B4-BE49-F238E27FC236}">
                <a16:creationId xmlns:a16="http://schemas.microsoft.com/office/drawing/2014/main" id="{675A0879-B406-7550-8F5F-1CBE9E3AC6C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356080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Removing distractions</a:t>
            </a:r>
          </a:p>
        </p:txBody>
      </p:sp>
    </p:spTree>
    <p:extLst>
      <p:ext uri="{BB962C8B-B14F-4D97-AF65-F5344CB8AC3E}">
        <p14:creationId xmlns:p14="http://schemas.microsoft.com/office/powerpoint/2010/main" val="28722329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7B71E0-9A9B-9EAD-5552-48D7F98C9703}"/>
              </a:ext>
            </a:extLst>
          </p:cNvPr>
          <p:cNvSpPr>
            <a:spLocks noGrp="1"/>
          </p:cNvSpPr>
          <p:nvPr>
            <p:ph type="sldNum" sz="quarter" idx="11"/>
          </p:nvPr>
        </p:nvSpPr>
        <p:spPr/>
        <p:txBody>
          <a:bodyPr/>
          <a:lstStyle/>
          <a:p>
            <a:fld id="{DA2C159E-F13C-4A85-9A41-E7669D3E0D70}" type="slidenum">
              <a:rPr lang="en-GB" smtClean="0"/>
              <a:pPr/>
              <a:t>74</a:t>
            </a:fld>
            <a:endParaRPr lang="en-GB" dirty="0"/>
          </a:p>
        </p:txBody>
      </p:sp>
      <p:sp>
        <p:nvSpPr>
          <p:cNvPr id="3" name="Title 2">
            <a:extLst>
              <a:ext uri="{FF2B5EF4-FFF2-40B4-BE49-F238E27FC236}">
                <a16:creationId xmlns:a16="http://schemas.microsoft.com/office/drawing/2014/main" id="{2746A153-2FC1-BF4E-EAC3-16E5D41B7ADD}"/>
              </a:ext>
            </a:extLst>
          </p:cNvPr>
          <p:cNvSpPr>
            <a:spLocks noGrp="1"/>
          </p:cNvSpPr>
          <p:nvPr>
            <p:ph type="title"/>
          </p:nvPr>
        </p:nvSpPr>
        <p:spPr/>
        <p:txBody>
          <a:bodyPr/>
          <a:lstStyle/>
          <a:p>
            <a:r>
              <a:rPr lang="en-GB" dirty="0"/>
              <a:t>Starter: tower block</a:t>
            </a:r>
          </a:p>
        </p:txBody>
      </p:sp>
      <p:sp>
        <p:nvSpPr>
          <p:cNvPr id="4" name="Text Placeholder 3">
            <a:extLst>
              <a:ext uri="{FF2B5EF4-FFF2-40B4-BE49-F238E27FC236}">
                <a16:creationId xmlns:a16="http://schemas.microsoft.com/office/drawing/2014/main" id="{7D8978F2-F254-4543-9C35-FCD683AC8B5C}"/>
              </a:ext>
            </a:extLst>
          </p:cNvPr>
          <p:cNvSpPr>
            <a:spLocks noGrp="1"/>
          </p:cNvSpPr>
          <p:nvPr>
            <p:ph type="body" sz="quarter" idx="12"/>
          </p:nvPr>
        </p:nvSpPr>
        <p:spPr/>
        <p:txBody>
          <a:bodyPr vert="horz" lIns="0" tIns="0" rIns="0" bIns="0" rtlCol="0" anchor="t">
            <a:noAutofit/>
          </a:bodyPr>
          <a:lstStyle/>
          <a:p>
            <a:r>
              <a:rPr lang="en-GB" dirty="0"/>
              <a:t>Imagine you are delivering a presentation about a tower block to a group of investors. The presentation is being delivered on the potential site. There is an artist’s impression of the tower on the security fencing.</a:t>
            </a:r>
          </a:p>
          <a:p>
            <a:pPr marL="457200" indent="-457200">
              <a:buFont typeface="+mj-lt"/>
              <a:buAutoNum type="arabicPeriod"/>
            </a:pPr>
            <a:r>
              <a:rPr lang="en-GB" dirty="0"/>
              <a:t>What could draw your attention away from the presentation of the concept?</a:t>
            </a:r>
          </a:p>
          <a:p>
            <a:pPr marL="457200" indent="-457200">
              <a:buFont typeface="+mj-lt"/>
              <a:buAutoNum type="arabicPeriod"/>
            </a:pPr>
            <a:r>
              <a:rPr lang="en-GB" dirty="0"/>
              <a:t>List three examples of what could be added to the artist’s impression that could detract from it.</a:t>
            </a:r>
          </a:p>
        </p:txBody>
      </p:sp>
      <p:sp>
        <p:nvSpPr>
          <p:cNvPr id="5" name="Footer Placeholder 4">
            <a:extLst>
              <a:ext uri="{FF2B5EF4-FFF2-40B4-BE49-F238E27FC236}">
                <a16:creationId xmlns:a16="http://schemas.microsoft.com/office/drawing/2014/main" id="{9013E7FB-F3A9-E551-7EFE-0CD3519946A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2607526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latin typeface="Arial" panose="020B0604020202020204" pitchFamily="34" charset="0"/>
                <a:cs typeface="Arial" panose="020B0604020202020204" pitchFamily="34" charset="0"/>
              </a:rPr>
              <a:t>Reasons to remove </a:t>
            </a:r>
            <a:r>
              <a:rPr lang="en-GB" dirty="0">
                <a:latin typeface="Arial" panose="020B0604020202020204" pitchFamily="34" charset="0"/>
                <a:cs typeface="Arial" panose="020B0604020202020204" pitchFamily="34" charset="0"/>
              </a:rPr>
              <a:t>distractions</a:t>
            </a:r>
            <a:endParaRPr lang="en-GB" sz="3600" dirty="0"/>
          </a:p>
        </p:txBody>
      </p:sp>
      <p:sp>
        <p:nvSpPr>
          <p:cNvPr id="5" name="Text Placeholder 4"/>
          <p:cNvSpPr>
            <a:spLocks noGrp="1"/>
          </p:cNvSpPr>
          <p:nvPr>
            <p:ph type="body" sz="quarter" idx="12"/>
          </p:nvPr>
        </p:nvSpPr>
        <p:spPr/>
        <p:txBody>
          <a:bodyPr/>
          <a:lstStyle/>
          <a:p>
            <a:pPr lvl="1">
              <a:lnSpc>
                <a:spcPct val="100000"/>
              </a:lnSpc>
            </a:pPr>
            <a:r>
              <a:rPr lang="en-GB" sz="2400" dirty="0">
                <a:latin typeface="Arial" panose="020B0604020202020204" pitchFamily="34" charset="0"/>
                <a:cs typeface="Arial" panose="020B0604020202020204" pitchFamily="34" charset="0"/>
              </a:rPr>
              <a:t>Audience attention is fragile. </a:t>
            </a:r>
            <a:r>
              <a:rPr lang="en-GB" dirty="0">
                <a:latin typeface="Arial" panose="020B0604020202020204" pitchFamily="34" charset="0"/>
                <a:cs typeface="Arial" panose="020B0604020202020204" pitchFamily="34" charset="0"/>
              </a:rPr>
              <a:t>D</a:t>
            </a:r>
            <a:r>
              <a:rPr lang="en-GB" sz="2400" dirty="0">
                <a:latin typeface="Arial" panose="020B0604020202020204" pitchFamily="34" charset="0"/>
                <a:cs typeface="Arial" panose="020B0604020202020204" pitchFamily="34" charset="0"/>
              </a:rPr>
              <a:t>istractions pull focus quickly.</a:t>
            </a:r>
          </a:p>
          <a:p>
            <a:pPr lvl="1">
              <a:lnSpc>
                <a:spcPct val="100000"/>
              </a:lnSpc>
            </a:pPr>
            <a:r>
              <a:rPr lang="en-GB" sz="2400" dirty="0">
                <a:latin typeface="Arial" panose="020B0604020202020204" pitchFamily="34" charset="0"/>
                <a:cs typeface="Arial" panose="020B0604020202020204" pitchFamily="34" charset="0"/>
              </a:rPr>
              <a:t>Clear environments and slides improve comprehension and recall.</a:t>
            </a:r>
          </a:p>
          <a:p>
            <a:pPr lvl="1">
              <a:lnSpc>
                <a:spcPct val="100000"/>
              </a:lnSpc>
            </a:pPr>
            <a:r>
              <a:rPr lang="en-GB" sz="2400" dirty="0">
                <a:latin typeface="Arial" panose="020B0604020202020204" pitchFamily="34" charset="0"/>
                <a:cs typeface="Arial" panose="020B0604020202020204" pitchFamily="34" charset="0"/>
              </a:rPr>
              <a:t>Every element should support – not compete with – your spoken message</a:t>
            </a:r>
            <a:r>
              <a:rPr lang="en-GB" dirty="0">
                <a:latin typeface="Arial" panose="020B0604020202020204" pitchFamily="34" charset="0"/>
                <a:cs typeface="Arial" panose="020B0604020202020204" pitchFamily="34" charset="0"/>
              </a:rPr>
              <a:t>.</a:t>
            </a:r>
            <a:br>
              <a:rPr lang="en-GB" dirty="0">
                <a:solidFill>
                  <a:schemeClr val="accent1"/>
                </a:solidFill>
              </a:rPr>
            </a:b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75</a:t>
            </a:fld>
            <a:endParaRPr lang="en-GB" dirty="0"/>
          </a:p>
        </p:txBody>
      </p:sp>
    </p:spTree>
    <p:extLst>
      <p:ext uri="{BB962C8B-B14F-4D97-AF65-F5344CB8AC3E}">
        <p14:creationId xmlns:p14="http://schemas.microsoft.com/office/powerpoint/2010/main" val="13617892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Equipment noise</a:t>
            </a:r>
          </a:p>
        </p:txBody>
      </p:sp>
      <p:sp>
        <p:nvSpPr>
          <p:cNvPr id="5" name="Text Placeholder 4"/>
          <p:cNvSpPr>
            <a:spLocks noGrp="1"/>
          </p:cNvSpPr>
          <p:nvPr>
            <p:ph type="body" sz="quarter" idx="12"/>
          </p:nvPr>
        </p:nvSpPr>
        <p:spPr/>
        <p:txBody>
          <a:bodyPr/>
          <a:lstStyle/>
          <a:p>
            <a:pPr lvl="1">
              <a:lnSpc>
                <a:spcPct val="100000"/>
              </a:lnSpc>
            </a:pPr>
            <a:r>
              <a:rPr lang="en-GB" sz="2400" dirty="0">
                <a:latin typeface="Arial" panose="020B0604020202020204" pitchFamily="34" charset="0"/>
                <a:cs typeface="Arial" panose="020B0604020202020204" pitchFamily="34" charset="0"/>
              </a:rPr>
              <a:t>Check all equipment before presenting.</a:t>
            </a:r>
          </a:p>
          <a:p>
            <a:pPr lvl="1">
              <a:lnSpc>
                <a:spcPct val="100000"/>
              </a:lnSpc>
            </a:pPr>
            <a:r>
              <a:rPr lang="en-GB" sz="2400" dirty="0">
                <a:latin typeface="Arial" panose="020B0604020202020204" pitchFamily="34" charset="0"/>
                <a:cs typeface="Arial" panose="020B0604020202020204" pitchFamily="34" charset="0"/>
              </a:rPr>
              <a:t>Silence unnecessary devices (laptops, phones, microphones).</a:t>
            </a:r>
          </a:p>
          <a:p>
            <a:pPr lvl="1">
              <a:lnSpc>
                <a:spcPct val="100000"/>
              </a:lnSpc>
            </a:pPr>
            <a:r>
              <a:rPr lang="en-GB" sz="2400" dirty="0">
                <a:latin typeface="Arial" panose="020B0604020202020204" pitchFamily="34" charset="0"/>
                <a:cs typeface="Arial" panose="020B0604020202020204" pitchFamily="34" charset="0"/>
              </a:rPr>
              <a:t>Minimise distracting sounds, such as mouse clicks, projectors or fans.</a:t>
            </a:r>
          </a:p>
          <a:p>
            <a:pPr marL="0" lvl="1" indent="0">
              <a:lnSpc>
                <a:spcPct val="100000"/>
              </a:lnSpc>
              <a:buNone/>
            </a:pPr>
            <a:endParaRPr lang="en-GB" sz="2400" dirty="0">
              <a:latin typeface="Arial" panose="020B0604020202020204" pitchFamily="34" charset="0"/>
              <a:cs typeface="Arial" panose="020B0604020202020204" pitchFamily="34" charset="0"/>
            </a:endParaRPr>
          </a:p>
          <a:p>
            <a:pPr marL="0" lvl="1" indent="0">
              <a:lnSpc>
                <a:spcPct val="100000"/>
              </a:lnSpc>
              <a:buNone/>
            </a:pPr>
            <a:r>
              <a:rPr lang="en-GB" sz="2400" b="1" dirty="0">
                <a:latin typeface="Arial" panose="020B0604020202020204" pitchFamily="34" charset="0"/>
                <a:cs typeface="Arial" panose="020B0604020202020204" pitchFamily="34" charset="0"/>
              </a:rPr>
              <a:t>Tip: </a:t>
            </a:r>
            <a:r>
              <a:rPr lang="en-GB" sz="2400" dirty="0">
                <a:latin typeface="Arial" panose="020B0604020202020204" pitchFamily="34" charset="0"/>
                <a:cs typeface="Arial" panose="020B0604020202020204" pitchFamily="34" charset="0"/>
              </a:rPr>
              <a:t>Arrive early for a sound check.</a:t>
            </a:r>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p:cNvSpPr>
            <a:spLocks noGrp="1"/>
          </p:cNvSpPr>
          <p:nvPr>
            <p:ph type="sldNum" sz="quarter" idx="11"/>
          </p:nvPr>
        </p:nvSpPr>
        <p:spPr/>
        <p:txBody>
          <a:bodyPr/>
          <a:lstStyle/>
          <a:p>
            <a:fld id="{DA2C159E-F13C-4A85-9A41-E7669D3E0D70}" type="slidenum">
              <a:rPr lang="en-GB" smtClean="0"/>
              <a:pPr/>
              <a:t>76</a:t>
            </a:fld>
            <a:endParaRPr lang="en-GB" dirty="0"/>
          </a:p>
        </p:txBody>
      </p:sp>
    </p:spTree>
    <p:extLst>
      <p:ext uri="{BB962C8B-B14F-4D97-AF65-F5344CB8AC3E}">
        <p14:creationId xmlns:p14="http://schemas.microsoft.com/office/powerpoint/2010/main" val="34028249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E3ADBB-9B84-7510-8C5D-C5C54F42CC70}"/>
              </a:ext>
            </a:extLst>
          </p:cNvPr>
          <p:cNvSpPr>
            <a:spLocks noGrp="1"/>
          </p:cNvSpPr>
          <p:nvPr>
            <p:ph type="sldNum" sz="quarter" idx="11"/>
          </p:nvPr>
        </p:nvSpPr>
        <p:spPr/>
        <p:txBody>
          <a:bodyPr/>
          <a:lstStyle/>
          <a:p>
            <a:fld id="{DA2C159E-F13C-4A85-9A41-E7669D3E0D70}" type="slidenum">
              <a:rPr lang="en-GB" smtClean="0"/>
              <a:pPr/>
              <a:t>77</a:t>
            </a:fld>
            <a:endParaRPr lang="en-GB" dirty="0"/>
          </a:p>
        </p:txBody>
      </p:sp>
      <p:sp>
        <p:nvSpPr>
          <p:cNvPr id="3" name="Title 2">
            <a:extLst>
              <a:ext uri="{FF2B5EF4-FFF2-40B4-BE49-F238E27FC236}">
                <a16:creationId xmlns:a16="http://schemas.microsoft.com/office/drawing/2014/main" id="{F78F768E-4921-1269-C867-BFAB35B9D42A}"/>
              </a:ext>
            </a:extLst>
          </p:cNvPr>
          <p:cNvSpPr>
            <a:spLocks noGrp="1"/>
          </p:cNvSpPr>
          <p:nvPr>
            <p:ph type="title"/>
          </p:nvPr>
        </p:nvSpPr>
        <p:spPr/>
        <p:txBody>
          <a:bodyPr/>
          <a:lstStyle/>
          <a:p>
            <a:r>
              <a:rPr lang="en-GB" dirty="0"/>
              <a:t>Environmental noise</a:t>
            </a:r>
          </a:p>
        </p:txBody>
      </p:sp>
      <p:sp>
        <p:nvSpPr>
          <p:cNvPr id="4" name="Text Placeholder 3">
            <a:extLst>
              <a:ext uri="{FF2B5EF4-FFF2-40B4-BE49-F238E27FC236}">
                <a16:creationId xmlns:a16="http://schemas.microsoft.com/office/drawing/2014/main" id="{47379B3A-F896-CF0B-4361-61C872582675}"/>
              </a:ext>
            </a:extLst>
          </p:cNvPr>
          <p:cNvSpPr>
            <a:spLocks noGrp="1"/>
          </p:cNvSpPr>
          <p:nvPr>
            <p:ph type="body" sz="quarter" idx="12"/>
          </p:nvPr>
        </p:nvSpPr>
        <p:spPr/>
        <p:txBody>
          <a:bodyPr/>
          <a:lstStyle/>
          <a:p>
            <a:pPr lvl="1">
              <a:lnSpc>
                <a:spcPct val="100000"/>
              </a:lnSpc>
            </a:pPr>
            <a:r>
              <a:rPr lang="en-GB" sz="2400" dirty="0">
                <a:latin typeface="Arial" panose="020B0604020202020204" pitchFamily="34" charset="0"/>
                <a:cs typeface="Arial" panose="020B0604020202020204" pitchFamily="34" charset="0"/>
              </a:rPr>
              <a:t>Be aware of noise from corridors, nearby rooms or open windows.</a:t>
            </a:r>
          </a:p>
          <a:p>
            <a:pPr lvl="1">
              <a:lnSpc>
                <a:spcPct val="100000"/>
              </a:lnSpc>
            </a:pPr>
            <a:r>
              <a:rPr lang="en-GB" sz="2400" dirty="0">
                <a:latin typeface="Arial" panose="020B0604020202020204" pitchFamily="34" charset="0"/>
                <a:cs typeface="Arial" panose="020B0604020202020204" pitchFamily="34" charset="0"/>
              </a:rPr>
              <a:t>Politely request quiet before starting if necessary.</a:t>
            </a:r>
          </a:p>
          <a:p>
            <a:pPr lvl="1">
              <a:lnSpc>
                <a:spcPct val="100000"/>
              </a:lnSpc>
            </a:pPr>
            <a:r>
              <a:rPr lang="en-GB" sz="2400" dirty="0">
                <a:latin typeface="Arial" panose="020B0604020202020204" pitchFamily="34" charset="0"/>
                <a:cs typeface="Arial" panose="020B0604020202020204" pitchFamily="34" charset="0"/>
              </a:rPr>
              <a:t>Choose a room layout that minimises interruptions.</a:t>
            </a: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Tip:</a:t>
            </a:r>
            <a:r>
              <a:rPr lang="en-GB" sz="2400" dirty="0">
                <a:latin typeface="Arial" panose="020B0604020202020204" pitchFamily="34" charset="0"/>
                <a:cs typeface="Arial" panose="020B0604020202020204" pitchFamily="34" charset="0"/>
              </a:rPr>
              <a:t> Close doors and windows where possible.</a:t>
            </a:r>
          </a:p>
          <a:p>
            <a:endParaRPr lang="en-GB" dirty="0"/>
          </a:p>
        </p:txBody>
      </p:sp>
      <p:sp>
        <p:nvSpPr>
          <p:cNvPr id="5" name="Footer Placeholder 4">
            <a:extLst>
              <a:ext uri="{FF2B5EF4-FFF2-40B4-BE49-F238E27FC236}">
                <a16:creationId xmlns:a16="http://schemas.microsoft.com/office/drawing/2014/main" id="{11588768-B8D7-5C27-4957-E8F0148A9D9A}"/>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5854383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2178E2-4D60-E3F5-164C-A31118005302}"/>
              </a:ext>
            </a:extLst>
          </p:cNvPr>
          <p:cNvSpPr>
            <a:spLocks noGrp="1"/>
          </p:cNvSpPr>
          <p:nvPr>
            <p:ph type="sldNum" sz="quarter" idx="11"/>
          </p:nvPr>
        </p:nvSpPr>
        <p:spPr/>
        <p:txBody>
          <a:bodyPr/>
          <a:lstStyle/>
          <a:p>
            <a:fld id="{DA2C159E-F13C-4A85-9A41-E7669D3E0D70}" type="slidenum">
              <a:rPr lang="en-GB" smtClean="0"/>
              <a:pPr/>
              <a:t>78</a:t>
            </a:fld>
            <a:endParaRPr lang="en-GB" dirty="0"/>
          </a:p>
        </p:txBody>
      </p:sp>
      <p:sp>
        <p:nvSpPr>
          <p:cNvPr id="3" name="Title 2">
            <a:extLst>
              <a:ext uri="{FF2B5EF4-FFF2-40B4-BE49-F238E27FC236}">
                <a16:creationId xmlns:a16="http://schemas.microsoft.com/office/drawing/2014/main" id="{279F5A04-7624-0EBD-FC35-3A5AE3EE0F76}"/>
              </a:ext>
            </a:extLst>
          </p:cNvPr>
          <p:cNvSpPr>
            <a:spLocks noGrp="1"/>
          </p:cNvSpPr>
          <p:nvPr>
            <p:ph type="title"/>
          </p:nvPr>
        </p:nvSpPr>
        <p:spPr/>
        <p:txBody>
          <a:bodyPr/>
          <a:lstStyle/>
          <a:p>
            <a:r>
              <a:rPr lang="en-GB" sz="3600" dirty="0">
                <a:latin typeface="Arial" panose="020B0604020202020204" pitchFamily="34" charset="0"/>
                <a:cs typeface="Arial" panose="020B0604020202020204" pitchFamily="34" charset="0"/>
              </a:rPr>
              <a:t>Room chat and side conversations</a:t>
            </a:r>
            <a:endParaRPr lang="en-GB" dirty="0"/>
          </a:p>
        </p:txBody>
      </p:sp>
      <p:sp>
        <p:nvSpPr>
          <p:cNvPr id="4" name="Text Placeholder 3">
            <a:extLst>
              <a:ext uri="{FF2B5EF4-FFF2-40B4-BE49-F238E27FC236}">
                <a16:creationId xmlns:a16="http://schemas.microsoft.com/office/drawing/2014/main" id="{8FFE532F-29F1-AC70-27D4-8DF81FBBA456}"/>
              </a:ext>
            </a:extLst>
          </p:cNvPr>
          <p:cNvSpPr>
            <a:spLocks noGrp="1"/>
          </p:cNvSpPr>
          <p:nvPr>
            <p:ph type="body" sz="quarter" idx="12"/>
          </p:nvPr>
        </p:nvSpPr>
        <p:spPr>
          <a:xfrm>
            <a:off x="234000" y="986400"/>
            <a:ext cx="7856263" cy="3601574"/>
          </a:xfrm>
        </p:spPr>
        <p:txBody>
          <a:bodyPr/>
          <a:lstStyle/>
          <a:p>
            <a:pPr lvl="1">
              <a:lnSpc>
                <a:spcPct val="100000"/>
              </a:lnSpc>
            </a:pPr>
            <a:r>
              <a:rPr lang="en-GB" sz="2400" dirty="0">
                <a:latin typeface="Arial" panose="020B0604020202020204" pitchFamily="34" charset="0"/>
                <a:cs typeface="Arial" panose="020B0604020202020204" pitchFamily="34" charset="0"/>
              </a:rPr>
              <a:t>Set expectations early: “Please save questions for the end” (if appropriate).</a:t>
            </a:r>
          </a:p>
          <a:p>
            <a:pPr lvl="1">
              <a:lnSpc>
                <a:spcPct val="100000"/>
              </a:lnSpc>
            </a:pPr>
            <a:r>
              <a:rPr lang="en-GB" sz="2400" dirty="0">
                <a:latin typeface="Arial" panose="020B0604020202020204" pitchFamily="34" charset="0"/>
                <a:cs typeface="Arial" panose="020B0604020202020204" pitchFamily="34" charset="0"/>
              </a:rPr>
              <a:t>Use body language (pause, eye contact) to gently regain control.</a:t>
            </a:r>
          </a:p>
          <a:p>
            <a:pPr lvl="1">
              <a:lnSpc>
                <a:spcPct val="100000"/>
              </a:lnSpc>
            </a:pPr>
            <a:r>
              <a:rPr lang="en-GB" sz="2400" dirty="0">
                <a:latin typeface="Arial" panose="020B0604020202020204" pitchFamily="34" charset="0"/>
                <a:cs typeface="Arial" panose="020B0604020202020204" pitchFamily="34" charset="0"/>
              </a:rPr>
              <a:t>Maintain engaging delivery to minimise boredom-driven chatter.</a:t>
            </a:r>
          </a:p>
          <a:p>
            <a:endParaRPr lang="en-GB" dirty="0"/>
          </a:p>
        </p:txBody>
      </p:sp>
      <p:sp>
        <p:nvSpPr>
          <p:cNvPr id="5" name="Footer Placeholder 4">
            <a:extLst>
              <a:ext uri="{FF2B5EF4-FFF2-40B4-BE49-F238E27FC236}">
                <a16:creationId xmlns:a16="http://schemas.microsoft.com/office/drawing/2014/main" id="{C333A802-AA59-7F6E-BFF7-687B86CD137C}"/>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701850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0ACA4E-5590-1454-8A78-CFC54077967B}"/>
              </a:ext>
            </a:extLst>
          </p:cNvPr>
          <p:cNvSpPr>
            <a:spLocks noGrp="1"/>
          </p:cNvSpPr>
          <p:nvPr>
            <p:ph type="sldNum" sz="quarter" idx="11"/>
          </p:nvPr>
        </p:nvSpPr>
        <p:spPr/>
        <p:txBody>
          <a:bodyPr/>
          <a:lstStyle/>
          <a:p>
            <a:fld id="{DA2C159E-F13C-4A85-9A41-E7669D3E0D70}" type="slidenum">
              <a:rPr lang="en-GB" smtClean="0"/>
              <a:pPr/>
              <a:t>79</a:t>
            </a:fld>
            <a:endParaRPr lang="en-GB" dirty="0"/>
          </a:p>
        </p:txBody>
      </p:sp>
      <p:sp>
        <p:nvSpPr>
          <p:cNvPr id="3" name="Title 2">
            <a:extLst>
              <a:ext uri="{FF2B5EF4-FFF2-40B4-BE49-F238E27FC236}">
                <a16:creationId xmlns:a16="http://schemas.microsoft.com/office/drawing/2014/main" id="{5EA0BF6A-BF9D-5929-FFF1-CC37306E8829}"/>
              </a:ext>
            </a:extLst>
          </p:cNvPr>
          <p:cNvSpPr>
            <a:spLocks noGrp="1"/>
          </p:cNvSpPr>
          <p:nvPr>
            <p:ph type="title"/>
          </p:nvPr>
        </p:nvSpPr>
        <p:spPr/>
        <p:txBody>
          <a:bodyPr/>
          <a:lstStyle/>
          <a:p>
            <a:r>
              <a:rPr lang="en-GB" dirty="0"/>
              <a:t>Noise discussion</a:t>
            </a:r>
          </a:p>
        </p:txBody>
      </p:sp>
      <p:sp>
        <p:nvSpPr>
          <p:cNvPr id="4" name="Text Placeholder 3">
            <a:extLst>
              <a:ext uri="{FF2B5EF4-FFF2-40B4-BE49-F238E27FC236}">
                <a16:creationId xmlns:a16="http://schemas.microsoft.com/office/drawing/2014/main" id="{7F7B198F-CDC1-1F18-A117-B299E7CC6739}"/>
              </a:ext>
            </a:extLst>
          </p:cNvPr>
          <p:cNvSpPr>
            <a:spLocks noGrp="1"/>
          </p:cNvSpPr>
          <p:nvPr>
            <p:ph type="body" sz="quarter" idx="12"/>
          </p:nvPr>
        </p:nvSpPr>
        <p:spPr/>
        <p:txBody>
          <a:bodyPr/>
          <a:lstStyle/>
          <a:p>
            <a:pPr marL="0" lvl="1" indent="0">
              <a:lnSpc>
                <a:spcPct val="100000"/>
              </a:lnSpc>
              <a:buNone/>
            </a:pPr>
            <a:r>
              <a:rPr lang="en-GB" dirty="0"/>
              <a:t>What would you do if the following noises were to happen part way through a live presentation?</a:t>
            </a:r>
          </a:p>
          <a:p>
            <a:pPr lvl="1">
              <a:lnSpc>
                <a:spcPct val="100000"/>
              </a:lnSpc>
            </a:pPr>
            <a:r>
              <a:rPr lang="en-GB" dirty="0"/>
              <a:t>phone rings</a:t>
            </a:r>
          </a:p>
          <a:p>
            <a:pPr lvl="1">
              <a:lnSpc>
                <a:spcPct val="100000"/>
              </a:lnSpc>
            </a:pPr>
            <a:r>
              <a:rPr lang="en-GB" dirty="0"/>
              <a:t>Teams feedback loop (online presentation)</a:t>
            </a:r>
          </a:p>
          <a:p>
            <a:pPr lvl="1">
              <a:lnSpc>
                <a:spcPct val="100000"/>
              </a:lnSpc>
            </a:pPr>
            <a:r>
              <a:rPr lang="en-GB" dirty="0"/>
              <a:t>door opens for late arrivals.</a:t>
            </a:r>
          </a:p>
          <a:p>
            <a:endParaRPr lang="en-GB" dirty="0"/>
          </a:p>
        </p:txBody>
      </p:sp>
      <p:sp>
        <p:nvSpPr>
          <p:cNvPr id="5" name="Footer Placeholder 4">
            <a:extLst>
              <a:ext uri="{FF2B5EF4-FFF2-40B4-BE49-F238E27FC236}">
                <a16:creationId xmlns:a16="http://schemas.microsoft.com/office/drawing/2014/main" id="{80B0A75D-1CB3-1848-BAFC-75FD6BF25E0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609134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BDCC10-4995-43E7-385F-5C31F0B6BED2}"/>
              </a:ext>
            </a:extLst>
          </p:cNvPr>
          <p:cNvSpPr>
            <a:spLocks noGrp="1"/>
          </p:cNvSpPr>
          <p:nvPr>
            <p:ph type="sldNum" sz="quarter" idx="11"/>
          </p:nvPr>
        </p:nvSpPr>
        <p:spPr/>
        <p:txBody>
          <a:bodyPr/>
          <a:lstStyle/>
          <a:p>
            <a:fld id="{DFF8D510-9270-4A44-A8F5-A6989C62EEF5}" type="slidenum">
              <a:rPr lang="en-GB" smtClean="0"/>
              <a:t>8</a:t>
            </a:fld>
            <a:endParaRPr lang="en-GB" dirty="0"/>
          </a:p>
        </p:txBody>
      </p:sp>
      <p:sp>
        <p:nvSpPr>
          <p:cNvPr id="2" name="Title 1">
            <a:extLst>
              <a:ext uri="{FF2B5EF4-FFF2-40B4-BE49-F238E27FC236}">
                <a16:creationId xmlns:a16="http://schemas.microsoft.com/office/drawing/2014/main" id="{BC509814-FF25-0DBD-6EE8-44A7E1E1A815}"/>
              </a:ext>
            </a:extLst>
          </p:cNvPr>
          <p:cNvSpPr>
            <a:spLocks noGrp="1"/>
          </p:cNvSpPr>
          <p:nvPr>
            <p:ph type="title"/>
          </p:nvPr>
        </p:nvSpPr>
        <p:spPr/>
        <p:txBody>
          <a:bodyPr>
            <a:normAutofit/>
          </a:bodyPr>
          <a:lstStyle/>
          <a:p>
            <a:r>
              <a:rPr lang="en-GB" sz="3600" b="1" dirty="0"/>
              <a:t>Use of terminology</a:t>
            </a:r>
          </a:p>
        </p:txBody>
      </p:sp>
      <p:sp>
        <p:nvSpPr>
          <p:cNvPr id="10" name="Text Placeholder 9">
            <a:extLst>
              <a:ext uri="{FF2B5EF4-FFF2-40B4-BE49-F238E27FC236}">
                <a16:creationId xmlns:a16="http://schemas.microsoft.com/office/drawing/2014/main" id="{03B4CB50-0184-C6DD-9632-322731FE13E0}"/>
              </a:ext>
            </a:extLst>
          </p:cNvPr>
          <p:cNvSpPr>
            <a:spLocks noGrp="1"/>
          </p:cNvSpPr>
          <p:nvPr>
            <p:ph type="body" sz="quarter" idx="12"/>
          </p:nvPr>
        </p:nvSpPr>
        <p:spPr/>
        <p:txBody>
          <a:bodyPr>
            <a:normAutofit/>
          </a:bodyPr>
          <a:lstStyle/>
          <a:p>
            <a:pPr lvl="1">
              <a:lnSpc>
                <a:spcPct val="100000"/>
              </a:lnSpc>
            </a:pPr>
            <a:r>
              <a:rPr lang="en-GB" sz="2400" b="0" dirty="0"/>
              <a:t>Use of phrases such as ‘to make you aware’ and ‘risks include’ may close off the audience as they may focus on this content rather than the next section.</a:t>
            </a:r>
          </a:p>
          <a:p>
            <a:pPr lvl="1">
              <a:lnSpc>
                <a:spcPct val="100000"/>
              </a:lnSpc>
            </a:pPr>
            <a:r>
              <a:rPr lang="en-GB" sz="2400" b="0" dirty="0"/>
              <a:t>Use of phrases such as </a:t>
            </a:r>
            <a:r>
              <a:rPr lang="en-GB" dirty="0"/>
              <a:t>‘</a:t>
            </a:r>
            <a:r>
              <a:rPr lang="en-GB" sz="2400" b="0" dirty="0"/>
              <a:t>the benefit of’ and </a:t>
            </a:r>
            <a:r>
              <a:rPr lang="en-GB" dirty="0"/>
              <a:t>‘</a:t>
            </a:r>
            <a:r>
              <a:rPr lang="en-GB" sz="2400" b="0" dirty="0"/>
              <a:t>this will enhance’ encourage the stakeholder’s investment but may detract from the risks of the project.</a:t>
            </a:r>
          </a:p>
          <a:p>
            <a:pPr lvl="1">
              <a:lnSpc>
                <a:spcPct val="100000"/>
              </a:lnSpc>
            </a:pPr>
            <a:r>
              <a:rPr lang="en-GB" sz="2400" b="0" dirty="0"/>
              <a:t>The correct phrasing for the statement is as important as the statement itself.</a:t>
            </a:r>
          </a:p>
          <a:p>
            <a:endParaRPr lang="en-GB" dirty="0"/>
          </a:p>
        </p:txBody>
      </p:sp>
      <p:sp>
        <p:nvSpPr>
          <p:cNvPr id="4" name="Footer Placeholder 3">
            <a:extLst>
              <a:ext uri="{FF2B5EF4-FFF2-40B4-BE49-F238E27FC236}">
                <a16:creationId xmlns:a16="http://schemas.microsoft.com/office/drawing/2014/main" id="{CA6BEBE4-354D-2902-4A11-D446FD8A1187}"/>
              </a:ext>
            </a:extLst>
          </p:cNvPr>
          <p:cNvSpPr>
            <a:spLocks noGrp="1"/>
          </p:cNvSpPr>
          <p:nvPr>
            <p:ph type="ftr" sz="quarter" idx="10"/>
          </p:nvPr>
        </p:nvSpPr>
        <p:spPr/>
        <p:txBody>
          <a:bodyPr/>
          <a:lstStyle/>
          <a:p>
            <a:r>
              <a:rPr lang="en-GB" sz="700" dirty="0"/>
              <a:t>Education &amp; Training Foundation</a:t>
            </a:r>
          </a:p>
          <a:p>
            <a:endParaRPr lang="en-GB" dirty="0"/>
          </a:p>
        </p:txBody>
      </p:sp>
    </p:spTree>
    <p:extLst>
      <p:ext uri="{BB962C8B-B14F-4D97-AF65-F5344CB8AC3E}">
        <p14:creationId xmlns:p14="http://schemas.microsoft.com/office/powerpoint/2010/main" val="1894630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EF2601-4E26-4711-7D16-E577B73BCBDB}"/>
              </a:ext>
            </a:extLst>
          </p:cNvPr>
          <p:cNvSpPr>
            <a:spLocks noGrp="1"/>
          </p:cNvSpPr>
          <p:nvPr>
            <p:ph type="sldNum" sz="quarter" idx="11"/>
          </p:nvPr>
        </p:nvSpPr>
        <p:spPr/>
        <p:txBody>
          <a:bodyPr/>
          <a:lstStyle/>
          <a:p>
            <a:fld id="{DA2C159E-F13C-4A85-9A41-E7669D3E0D70}" type="slidenum">
              <a:rPr lang="en-GB" smtClean="0"/>
              <a:pPr/>
              <a:t>80</a:t>
            </a:fld>
            <a:endParaRPr lang="en-GB" dirty="0"/>
          </a:p>
        </p:txBody>
      </p:sp>
      <p:sp>
        <p:nvSpPr>
          <p:cNvPr id="3" name="Title 2">
            <a:extLst>
              <a:ext uri="{FF2B5EF4-FFF2-40B4-BE49-F238E27FC236}">
                <a16:creationId xmlns:a16="http://schemas.microsoft.com/office/drawing/2014/main" id="{CBBF510B-34CA-AF18-96EF-F9088F296B02}"/>
              </a:ext>
            </a:extLst>
          </p:cNvPr>
          <p:cNvSpPr>
            <a:spLocks noGrp="1"/>
          </p:cNvSpPr>
          <p:nvPr>
            <p:ph type="title"/>
          </p:nvPr>
        </p:nvSpPr>
        <p:spPr/>
        <p:txBody>
          <a:bodyPr/>
          <a:lstStyle/>
          <a:p>
            <a:r>
              <a:rPr lang="en-GB" dirty="0"/>
              <a:t>Stick to a layout</a:t>
            </a:r>
          </a:p>
        </p:txBody>
      </p:sp>
      <p:sp>
        <p:nvSpPr>
          <p:cNvPr id="4" name="Text Placeholder 3">
            <a:extLst>
              <a:ext uri="{FF2B5EF4-FFF2-40B4-BE49-F238E27FC236}">
                <a16:creationId xmlns:a16="http://schemas.microsoft.com/office/drawing/2014/main" id="{F293890E-5399-72DC-7925-ADFCA5D1DEC1}"/>
              </a:ext>
            </a:extLst>
          </p:cNvPr>
          <p:cNvSpPr>
            <a:spLocks noGrp="1"/>
          </p:cNvSpPr>
          <p:nvPr>
            <p:ph type="body" sz="quarter" idx="12"/>
          </p:nvPr>
        </p:nvSpPr>
        <p:spPr/>
        <p:txBody>
          <a:bodyPr/>
          <a:lstStyle/>
          <a:p>
            <a:pPr lvl="1">
              <a:lnSpc>
                <a:spcPct val="100000"/>
              </a:lnSpc>
            </a:pPr>
            <a:r>
              <a:rPr lang="en-GB" dirty="0"/>
              <a:t>Consider the synergy of the presentation. </a:t>
            </a:r>
          </a:p>
          <a:p>
            <a:pPr lvl="1">
              <a:lnSpc>
                <a:spcPct val="100000"/>
              </a:lnSpc>
            </a:pPr>
            <a:r>
              <a:rPr lang="en-GB" dirty="0"/>
              <a:t>Ensure the layout allows the audience to follow the information, to avoid confusion.</a:t>
            </a:r>
          </a:p>
          <a:p>
            <a:endParaRPr lang="en-GB" dirty="0"/>
          </a:p>
          <a:p>
            <a:r>
              <a:rPr lang="en-GB" dirty="0"/>
              <a:t>Think about this when looking at the next two slides.</a:t>
            </a:r>
          </a:p>
        </p:txBody>
      </p:sp>
      <p:sp>
        <p:nvSpPr>
          <p:cNvPr id="5" name="Footer Placeholder 4">
            <a:extLst>
              <a:ext uri="{FF2B5EF4-FFF2-40B4-BE49-F238E27FC236}">
                <a16:creationId xmlns:a16="http://schemas.microsoft.com/office/drawing/2014/main" id="{E09FF87A-CCD0-5D2A-0A74-A09EBECBF10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5440030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282E192-AF23-04E3-9EA3-D20C64DAB4D4}"/>
              </a:ext>
            </a:extLst>
          </p:cNvPr>
          <p:cNvSpPr>
            <a:spLocks noGrp="1"/>
          </p:cNvSpPr>
          <p:nvPr>
            <p:ph type="ftr" sz="quarter" idx="11"/>
          </p:nvPr>
        </p:nvSpPr>
        <p:spPr/>
        <p:txBody>
          <a:bodyPr/>
          <a:lstStyle/>
          <a:p>
            <a:r>
              <a:rPr lang="en-GB" dirty="0"/>
              <a:t>Education &amp; Training Foundation</a:t>
            </a:r>
          </a:p>
        </p:txBody>
      </p:sp>
      <p:sp>
        <p:nvSpPr>
          <p:cNvPr id="5" name="Slide Number Placeholder 4">
            <a:extLst>
              <a:ext uri="{FF2B5EF4-FFF2-40B4-BE49-F238E27FC236}">
                <a16:creationId xmlns:a16="http://schemas.microsoft.com/office/drawing/2014/main" id="{66CCB2BB-581F-A66F-246C-22CD24434A9A}"/>
              </a:ext>
            </a:extLst>
          </p:cNvPr>
          <p:cNvSpPr>
            <a:spLocks noGrp="1"/>
          </p:cNvSpPr>
          <p:nvPr>
            <p:ph type="sldNum" sz="quarter" idx="12"/>
          </p:nvPr>
        </p:nvSpPr>
        <p:spPr/>
        <p:txBody>
          <a:bodyPr/>
          <a:lstStyle/>
          <a:p>
            <a:fld id="{DA2C159E-F13C-4A85-9A41-E7669D3E0D70}" type="slidenum">
              <a:rPr lang="en-GB" smtClean="0"/>
              <a:pPr/>
              <a:t>81</a:t>
            </a:fld>
            <a:endParaRPr lang="en-GB" dirty="0"/>
          </a:p>
        </p:txBody>
      </p:sp>
      <p:sp>
        <p:nvSpPr>
          <p:cNvPr id="6" name="Title 1">
            <a:extLst>
              <a:ext uri="{FF2B5EF4-FFF2-40B4-BE49-F238E27FC236}">
                <a16:creationId xmlns:a16="http://schemas.microsoft.com/office/drawing/2014/main" id="{C4B8AABF-02AF-D0C8-2C75-77F580C45AB1}"/>
              </a:ext>
            </a:extLst>
          </p:cNvPr>
          <p:cNvSpPr txBox="1">
            <a:spLocks noGrp="1"/>
          </p:cNvSpPr>
          <p:nvPr>
            <p:ph type="title" idx="4294967295"/>
          </p:nvPr>
        </p:nvSpPr>
        <p:spPr>
          <a:xfrm>
            <a:off x="1624965" y="132092"/>
            <a:ext cx="6858000" cy="7799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100000"/>
              </a:lnSpc>
              <a:spcBef>
                <a:spcPts val="0"/>
              </a:spcBef>
              <a:buNone/>
              <a:defRPr sz="3600" b="1" kern="1200" cap="none" baseline="0">
                <a:solidFill>
                  <a:schemeClr val="tx1"/>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j-lt"/>
                <a:ea typeface="+mj-ea"/>
                <a:cs typeface="+mj-cs"/>
              </a:rPr>
              <a:t>Portal frame construction</a:t>
            </a:r>
          </a:p>
        </p:txBody>
      </p:sp>
      <p:sp>
        <p:nvSpPr>
          <p:cNvPr id="7" name="Subtitle 2">
            <a:extLst>
              <a:ext uri="{FF2B5EF4-FFF2-40B4-BE49-F238E27FC236}">
                <a16:creationId xmlns:a16="http://schemas.microsoft.com/office/drawing/2014/main" id="{7B18BC2C-52DA-17BD-7095-0C10FE659092}"/>
              </a:ext>
            </a:extLst>
          </p:cNvPr>
          <p:cNvSpPr txBox="1">
            <a:spLocks/>
          </p:cNvSpPr>
          <p:nvPr/>
        </p:nvSpPr>
        <p:spPr>
          <a:xfrm>
            <a:off x="1665514" y="659093"/>
            <a:ext cx="6858000" cy="12418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GB" dirty="0"/>
              <a:t>Retail park</a:t>
            </a:r>
          </a:p>
        </p:txBody>
      </p:sp>
      <p:pic>
        <p:nvPicPr>
          <p:cNvPr id="8" name="Picture 7" descr="An image of the left of the slide of a  concrete portal frame construction, detailing the roof structure and columns">
            <a:extLst>
              <a:ext uri="{FF2B5EF4-FFF2-40B4-BE49-F238E27FC236}">
                <a16:creationId xmlns:a16="http://schemas.microsoft.com/office/drawing/2014/main" id="{F8C7EECF-DC98-2C3A-E21D-85A0F6D3359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61" b="91113" l="27797" r="92712">
                        <a14:foregroundMark x1="29322" y1="20117" x2="29322" y2="20117"/>
                        <a14:foregroundMark x1="27881" y1="35449" x2="27881" y2="35449"/>
                        <a14:foregroundMark x1="28898" y1="91113" x2="28898" y2="91113"/>
                        <a14:foregroundMark x1="92288" y1="68457" x2="92288" y2="68457"/>
                      </a14:backgroundRemoval>
                    </a14:imgEffect>
                  </a14:imgLayer>
                </a14:imgProps>
              </a:ext>
            </a:extLst>
          </a:blip>
          <a:srcRect l="27759"/>
          <a:stretch/>
        </p:blipFill>
        <p:spPr>
          <a:xfrm>
            <a:off x="0" y="853644"/>
            <a:ext cx="3331029" cy="4001417"/>
          </a:xfrm>
          <a:prstGeom prst="rect">
            <a:avLst/>
          </a:prstGeom>
        </p:spPr>
      </p:pic>
      <p:pic>
        <p:nvPicPr>
          <p:cNvPr id="9" name="Picture 8" descr="A steel portal frame construction image of the roof structure and column design.">
            <a:extLst>
              <a:ext uri="{FF2B5EF4-FFF2-40B4-BE49-F238E27FC236}">
                <a16:creationId xmlns:a16="http://schemas.microsoft.com/office/drawing/2014/main" id="{66197A76-ED8D-4F3A-DC98-B824E6A1AE2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817" b="94925" l="4814" r="75289">
                        <a14:foregroundMark x1="5006" y1="43594" x2="5006" y2="43594"/>
                        <a14:foregroundMark x1="68293" y1="42429" x2="68293" y2="42429"/>
                        <a14:foregroundMark x1="72208" y1="32862" x2="72208" y2="32862"/>
                        <a14:foregroundMark x1="74198" y1="32862" x2="74198" y2="32862"/>
                        <a14:foregroundMark x1="75289" y1="21880" x2="75289" y2="21880"/>
                        <a14:foregroundMark x1="75032" y1="13062" x2="75032" y2="13062"/>
                        <a14:foregroundMark x1="47882" y1="94925" x2="47882" y2="94925"/>
                      </a14:backgroundRemoval>
                    </a14:imgEffect>
                  </a14:imgLayer>
                </a14:imgProps>
              </a:ext>
            </a:extLst>
          </a:blip>
          <a:srcRect l="3739" t="2" r="29261" b="-3"/>
          <a:stretch/>
        </p:blipFill>
        <p:spPr>
          <a:xfrm>
            <a:off x="5385936" y="522053"/>
            <a:ext cx="3758064" cy="4333009"/>
          </a:xfrm>
          <a:prstGeom prst="rect">
            <a:avLst/>
          </a:prstGeom>
        </p:spPr>
      </p:pic>
    </p:spTree>
    <p:extLst>
      <p:ext uri="{BB962C8B-B14F-4D97-AF65-F5344CB8AC3E}">
        <p14:creationId xmlns:p14="http://schemas.microsoft.com/office/powerpoint/2010/main" val="3444025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FAF702-E33B-B7D4-A687-855854FD0C88}"/>
              </a:ext>
            </a:extLst>
          </p:cNvPr>
          <p:cNvSpPr>
            <a:spLocks noGrp="1"/>
          </p:cNvSpPr>
          <p:nvPr>
            <p:ph type="sldNum" sz="quarter" idx="11"/>
          </p:nvPr>
        </p:nvSpPr>
        <p:spPr/>
        <p:txBody>
          <a:bodyPr/>
          <a:lstStyle/>
          <a:p>
            <a:fld id="{DA2C159E-F13C-4A85-9A41-E7669D3E0D70}" type="slidenum">
              <a:rPr lang="en-GB" smtClean="0"/>
              <a:pPr/>
              <a:t>82</a:t>
            </a:fld>
            <a:endParaRPr lang="en-GB" dirty="0"/>
          </a:p>
        </p:txBody>
      </p:sp>
      <p:sp>
        <p:nvSpPr>
          <p:cNvPr id="6" name="Title 1">
            <a:extLst>
              <a:ext uri="{FF2B5EF4-FFF2-40B4-BE49-F238E27FC236}">
                <a16:creationId xmlns:a16="http://schemas.microsoft.com/office/drawing/2014/main" id="{173CB7BF-EBC3-8BEF-2AB9-45752660D2F9}"/>
              </a:ext>
            </a:extLst>
          </p:cNvPr>
          <p:cNvSpPr>
            <a:spLocks noGrp="1"/>
          </p:cNvSpPr>
          <p:nvPr>
            <p:ph type="title"/>
          </p:nvPr>
        </p:nvSpPr>
        <p:spPr/>
        <p:txBody>
          <a:bodyPr>
            <a:noAutofit/>
          </a:bodyPr>
          <a:lstStyle/>
          <a:p>
            <a:r>
              <a:rPr lang="en-GB" dirty="0">
                <a:solidFill>
                  <a:srgbClr val="000000"/>
                </a:solidFill>
                <a:latin typeface="Arial" panose="020B0604020202020204" pitchFamily="34" charset="0"/>
                <a:cs typeface="Arial" panose="020B0604020202020204" pitchFamily="34" charset="0"/>
              </a:rPr>
              <a:t>Benefits of steel portal frame construction for retail units in the UK</a:t>
            </a:r>
            <a:endParaRPr lang="en-GB"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51F800BF-0EE1-8A36-260D-FF5889D418CE}"/>
              </a:ext>
            </a:extLst>
          </p:cNvPr>
          <p:cNvSpPr>
            <a:spLocks noGrp="1"/>
          </p:cNvSpPr>
          <p:nvPr>
            <p:ph type="body" sz="quarter" idx="12"/>
          </p:nvPr>
        </p:nvSpPr>
        <p:spPr>
          <a:xfrm>
            <a:off x="270751" y="1439533"/>
            <a:ext cx="7667625" cy="3601574"/>
          </a:xfrm>
        </p:spPr>
        <p:txBody>
          <a:bodyPr/>
          <a:lstStyle/>
          <a:p>
            <a:pPr marL="0" indent="0">
              <a:buFont typeface="Arial" panose="020B0604020202020204" pitchFamily="34" charset="0"/>
              <a:buNone/>
            </a:pPr>
            <a:r>
              <a:rPr lang="en-GB" sz="2400" dirty="0">
                <a:latin typeface="Arial" panose="020B0604020202020204" pitchFamily="34" charset="0"/>
                <a:cs typeface="Arial" panose="020B0604020202020204" pitchFamily="34" charset="0"/>
              </a:rPr>
              <a:t>Steel vs concrete portal frames:</a:t>
            </a:r>
          </a:p>
          <a:p>
            <a:pPr lvl="1">
              <a:lnSpc>
                <a:spcPct val="100000"/>
              </a:lnSpc>
            </a:pPr>
            <a:r>
              <a:rPr lang="en-GB" sz="2400" dirty="0">
                <a:solidFill>
                  <a:srgbClr val="000000"/>
                </a:solidFill>
                <a:latin typeface="Arial" panose="020B0604020202020204" pitchFamily="34" charset="0"/>
                <a:cs typeface="Arial" panose="020B0604020202020204" pitchFamily="34" charset="0"/>
              </a:rPr>
              <a:t>The choice of structure plays a crucial role in the design and cost of retail units.</a:t>
            </a:r>
          </a:p>
          <a:p>
            <a:pPr lvl="1">
              <a:lnSpc>
                <a:spcPct val="100000"/>
              </a:lnSpc>
            </a:pPr>
            <a:r>
              <a:rPr lang="en-GB" sz="2400" dirty="0">
                <a:solidFill>
                  <a:srgbClr val="000000"/>
                </a:solidFill>
                <a:latin typeface="Arial" panose="020B0604020202020204" pitchFamily="34" charset="0"/>
                <a:cs typeface="Arial" panose="020B0604020202020204" pitchFamily="34" charset="0"/>
              </a:rPr>
              <a:t>This presentation explores the advantages of using a steel portal frame construction over a concrete portal frame for retail units in the UK.</a:t>
            </a:r>
          </a:p>
          <a:p>
            <a:pPr lvl="1">
              <a:lnSpc>
                <a:spcPct val="100000"/>
              </a:lnSpc>
            </a:pPr>
            <a:r>
              <a:rPr lang="en-GB" sz="2400" dirty="0">
                <a:solidFill>
                  <a:srgbClr val="000000"/>
                </a:solidFill>
                <a:latin typeface="Arial" panose="020B0604020202020204" pitchFamily="34" charset="0"/>
                <a:cs typeface="Arial" panose="020B0604020202020204" pitchFamily="34" charset="0"/>
              </a:rPr>
              <a:t>We will discuss key factors like speed, cost, strength, durability and flexibility.</a:t>
            </a:r>
          </a:p>
          <a:p>
            <a:endParaRPr lang="en-GB" dirty="0"/>
          </a:p>
        </p:txBody>
      </p:sp>
      <p:sp>
        <p:nvSpPr>
          <p:cNvPr id="4" name="Footer Placeholder 3">
            <a:extLst>
              <a:ext uri="{FF2B5EF4-FFF2-40B4-BE49-F238E27FC236}">
                <a16:creationId xmlns:a16="http://schemas.microsoft.com/office/drawing/2014/main" id="{D8BBAC12-0B17-049A-5252-BEE73285B81B}"/>
              </a:ext>
            </a:extLst>
          </p:cNvPr>
          <p:cNvSpPr>
            <a:spLocks noGrp="1"/>
          </p:cNvSpPr>
          <p:nvPr>
            <p:ph type="ftr" sz="quarter" idx="10"/>
          </p:nvPr>
        </p:nvSpPr>
        <p:spPr/>
        <p:txBody>
          <a:bodyPr/>
          <a:lstStyle/>
          <a:p>
            <a:r>
              <a:rPr lang="en-GB" dirty="0"/>
              <a:t>Education &amp; Training Foundation</a:t>
            </a:r>
          </a:p>
        </p:txBody>
      </p:sp>
      <p:sp>
        <p:nvSpPr>
          <p:cNvPr id="7" name="Content Placeholder 2">
            <a:extLst>
              <a:ext uri="{FF2B5EF4-FFF2-40B4-BE49-F238E27FC236}">
                <a16:creationId xmlns:a16="http://schemas.microsoft.com/office/drawing/2014/main" id="{49C22726-C85F-AAFF-2D56-6A96488B4961}"/>
              </a:ext>
              <a:ext uri="{C183D7F6-B498-43B3-948B-1728B52AA6E4}">
                <adec:decorative xmlns:adec="http://schemas.microsoft.com/office/drawing/2017/decorative" val="1"/>
              </a:ext>
            </a:extLst>
          </p:cNvPr>
          <p:cNvSpPr txBox="1">
            <a:spLocks/>
          </p:cNvSpPr>
          <p:nvPr/>
        </p:nvSpPr>
        <p:spPr>
          <a:xfrm>
            <a:off x="234000" y="1270397"/>
            <a:ext cx="8423593" cy="33944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p>
        </p:txBody>
      </p:sp>
      <p:pic>
        <p:nvPicPr>
          <p:cNvPr id="8" name="Picture 7">
            <a:extLst>
              <a:ext uri="{FF2B5EF4-FFF2-40B4-BE49-F238E27FC236}">
                <a16:creationId xmlns:a16="http://schemas.microsoft.com/office/drawing/2014/main" id="{E71F12D1-E4C9-4109-5F2F-C034BFE96589}"/>
              </a:ext>
              <a:ext uri="{C183D7F6-B498-43B3-948B-1728B52AA6E4}">
                <adec:decorative xmlns:adec="http://schemas.microsoft.com/office/drawing/2017/decorative" val="1"/>
              </a:ext>
            </a:extLst>
          </p:cNvPr>
          <p:cNvPicPr>
            <a:picLocks noChangeAspect="1"/>
          </p:cNvPicPr>
          <p:nvPr/>
        </p:nvPicPr>
        <p:blipFill rotWithShape="1">
          <a:blip r:embed="rId2">
            <a:alphaModFix amt="20000"/>
            <a:duotone>
              <a:schemeClr val="bg2">
                <a:shade val="45000"/>
                <a:satMod val="135000"/>
              </a:schemeClr>
              <a:prstClr val="white"/>
            </a:duotone>
            <a:extLst>
              <a:ext uri="{BEBA8EAE-BF5A-486C-A8C5-ECC9F3942E4B}">
                <a14:imgProps xmlns:a14="http://schemas.microsoft.com/office/drawing/2010/main">
                  <a14:imgLayer r:embed="rId3">
                    <a14:imgEffect>
                      <a14:backgroundRemoval t="9817" b="94925" l="4814" r="75289">
                        <a14:foregroundMark x1="5006" y1="43594" x2="5006" y2="43594"/>
                        <a14:foregroundMark x1="68293" y1="42429" x2="68293" y2="42429"/>
                        <a14:foregroundMark x1="72208" y1="32862" x2="72208" y2="32862"/>
                        <a14:foregroundMark x1="74198" y1="32862" x2="74198" y2="32862"/>
                        <a14:foregroundMark x1="75289" y1="21880" x2="75289" y2="21880"/>
                        <a14:foregroundMark x1="75032" y1="13062" x2="75032" y2="13062"/>
                        <a14:foregroundMark x1="47882" y1="94925" x2="47882" y2="94925"/>
                      </a14:backgroundRemoval>
                    </a14:imgEffect>
                  </a14:imgLayer>
                </a14:imgProps>
              </a:ext>
            </a:extLst>
          </a:blip>
          <a:srcRect l="3739" t="2" r="29261" b="-3"/>
          <a:stretch/>
        </p:blipFill>
        <p:spPr>
          <a:xfrm>
            <a:off x="5385936" y="810492"/>
            <a:ext cx="3758064" cy="4333009"/>
          </a:xfrm>
          <a:prstGeom prst="rect">
            <a:avLst/>
          </a:prstGeom>
        </p:spPr>
      </p:pic>
    </p:spTree>
    <p:extLst>
      <p:ext uri="{BB962C8B-B14F-4D97-AF65-F5344CB8AC3E}">
        <p14:creationId xmlns:p14="http://schemas.microsoft.com/office/powerpoint/2010/main" val="913352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A0D2-D72F-AC87-895B-3CD3815E1B71}"/>
              </a:ext>
            </a:extLst>
          </p:cNvPr>
          <p:cNvSpPr>
            <a:spLocks noGrp="1"/>
          </p:cNvSpPr>
          <p:nvPr>
            <p:ph type="title"/>
          </p:nvPr>
        </p:nvSpPr>
        <p:spPr/>
        <p:txBody>
          <a:bodyPr/>
          <a:lstStyle/>
          <a:p>
            <a:r>
              <a:rPr lang="en-GB" dirty="0"/>
              <a:t>Layout discussion</a:t>
            </a:r>
          </a:p>
        </p:txBody>
      </p:sp>
      <p:sp>
        <p:nvSpPr>
          <p:cNvPr id="3" name="Text Placeholder 2">
            <a:extLst>
              <a:ext uri="{FF2B5EF4-FFF2-40B4-BE49-F238E27FC236}">
                <a16:creationId xmlns:a16="http://schemas.microsoft.com/office/drawing/2014/main" id="{0409350C-8A4B-B166-7E52-24FD844B2174}"/>
              </a:ext>
            </a:extLst>
          </p:cNvPr>
          <p:cNvSpPr>
            <a:spLocks noGrp="1"/>
          </p:cNvSpPr>
          <p:nvPr>
            <p:ph type="body" sz="quarter" idx="14"/>
          </p:nvPr>
        </p:nvSpPr>
        <p:spPr/>
        <p:txBody>
          <a:bodyPr/>
          <a:lstStyle/>
          <a:p>
            <a:r>
              <a:rPr lang="en-GB" b="0" dirty="0"/>
              <a:t>Was the location of the information between the previous two slides easy to follow?</a:t>
            </a:r>
          </a:p>
          <a:p>
            <a:endParaRPr lang="en-GB" b="0" dirty="0"/>
          </a:p>
          <a:p>
            <a:r>
              <a:rPr lang="en-GB" b="0" dirty="0"/>
              <a:t>Are there other aspects of the slides that seem disconnected?</a:t>
            </a:r>
          </a:p>
        </p:txBody>
      </p:sp>
      <p:sp>
        <p:nvSpPr>
          <p:cNvPr id="4" name="Footer Placeholder 3">
            <a:extLst>
              <a:ext uri="{FF2B5EF4-FFF2-40B4-BE49-F238E27FC236}">
                <a16:creationId xmlns:a16="http://schemas.microsoft.com/office/drawing/2014/main" id="{334960D0-2E52-4CC4-C23E-9854CFED50E7}"/>
              </a:ext>
            </a:extLst>
          </p:cNvPr>
          <p:cNvSpPr>
            <a:spLocks noGrp="1"/>
          </p:cNvSpPr>
          <p:nvPr>
            <p:ph type="ftr" sz="quarter" idx="11"/>
          </p:nvPr>
        </p:nvSpPr>
        <p:spPr/>
        <p:txBody>
          <a:bodyPr/>
          <a:lstStyle/>
          <a:p>
            <a:r>
              <a:rPr lang="en-GB" dirty="0"/>
              <a:t>Education &amp; Training Foundation</a:t>
            </a:r>
          </a:p>
        </p:txBody>
      </p:sp>
      <p:sp>
        <p:nvSpPr>
          <p:cNvPr id="5" name="Slide Number Placeholder 4">
            <a:extLst>
              <a:ext uri="{FF2B5EF4-FFF2-40B4-BE49-F238E27FC236}">
                <a16:creationId xmlns:a16="http://schemas.microsoft.com/office/drawing/2014/main" id="{8B7B80B0-E6A9-C3F7-6FDB-8CEF52EEDEE7}"/>
              </a:ext>
            </a:extLst>
          </p:cNvPr>
          <p:cNvSpPr>
            <a:spLocks noGrp="1"/>
          </p:cNvSpPr>
          <p:nvPr>
            <p:ph type="sldNum" sz="quarter" idx="12"/>
          </p:nvPr>
        </p:nvSpPr>
        <p:spPr/>
        <p:txBody>
          <a:bodyPr/>
          <a:lstStyle/>
          <a:p>
            <a:fld id="{DA2C159E-F13C-4A85-9A41-E7669D3E0D70}" type="slidenum">
              <a:rPr lang="en-GB" smtClean="0"/>
              <a:pPr/>
              <a:t>83</a:t>
            </a:fld>
            <a:endParaRPr lang="en-GB" dirty="0"/>
          </a:p>
        </p:txBody>
      </p:sp>
    </p:spTree>
    <p:extLst>
      <p:ext uri="{BB962C8B-B14F-4D97-AF65-F5344CB8AC3E}">
        <p14:creationId xmlns:p14="http://schemas.microsoft.com/office/powerpoint/2010/main" val="4255442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0E55B9-6725-52FE-58F2-A9761E5FFC1D}"/>
              </a:ext>
            </a:extLst>
          </p:cNvPr>
          <p:cNvSpPr>
            <a:spLocks noGrp="1"/>
          </p:cNvSpPr>
          <p:nvPr>
            <p:ph type="sldNum" sz="quarter" idx="11"/>
          </p:nvPr>
        </p:nvSpPr>
        <p:spPr/>
        <p:txBody>
          <a:bodyPr/>
          <a:lstStyle/>
          <a:p>
            <a:fld id="{DA2C159E-F13C-4A85-9A41-E7669D3E0D70}" type="slidenum">
              <a:rPr lang="en-GB" smtClean="0"/>
              <a:pPr/>
              <a:t>84</a:t>
            </a:fld>
            <a:endParaRPr lang="en-GB" dirty="0"/>
          </a:p>
        </p:txBody>
      </p:sp>
      <p:sp>
        <p:nvSpPr>
          <p:cNvPr id="3" name="Title 2">
            <a:extLst>
              <a:ext uri="{FF2B5EF4-FFF2-40B4-BE49-F238E27FC236}">
                <a16:creationId xmlns:a16="http://schemas.microsoft.com/office/drawing/2014/main" id="{AB075649-C8B2-8A6C-AB52-3F5302E777AD}"/>
              </a:ext>
            </a:extLst>
          </p:cNvPr>
          <p:cNvSpPr>
            <a:spLocks noGrp="1"/>
          </p:cNvSpPr>
          <p:nvPr>
            <p:ph type="title"/>
          </p:nvPr>
        </p:nvSpPr>
        <p:spPr/>
        <p:txBody>
          <a:bodyPr/>
          <a:lstStyle/>
          <a:p>
            <a:r>
              <a:rPr lang="en-GB" sz="3600" dirty="0">
                <a:latin typeface="Arial" panose="020B0604020202020204" pitchFamily="34" charset="0"/>
                <a:cs typeface="Arial" panose="020B0604020202020204" pitchFamily="34" charset="0"/>
              </a:rPr>
              <a:t>Overcrowded slides</a:t>
            </a:r>
            <a:endParaRPr lang="en-GB" dirty="0"/>
          </a:p>
        </p:txBody>
      </p:sp>
      <p:sp>
        <p:nvSpPr>
          <p:cNvPr id="4" name="Text Placeholder 3">
            <a:extLst>
              <a:ext uri="{FF2B5EF4-FFF2-40B4-BE49-F238E27FC236}">
                <a16:creationId xmlns:a16="http://schemas.microsoft.com/office/drawing/2014/main" id="{92890C3C-C1FB-0F8C-10B9-B54C8E3ADDDE}"/>
              </a:ext>
            </a:extLst>
          </p:cNvPr>
          <p:cNvSpPr>
            <a:spLocks noGrp="1"/>
          </p:cNvSpPr>
          <p:nvPr>
            <p:ph type="body" sz="quarter" idx="12"/>
          </p:nvPr>
        </p:nvSpPr>
        <p:spPr/>
        <p:txBody>
          <a:bodyPr/>
          <a:lstStyle/>
          <a:p>
            <a:pPr lvl="1">
              <a:lnSpc>
                <a:spcPct val="100000"/>
              </a:lnSpc>
            </a:pPr>
            <a:r>
              <a:rPr lang="en-GB" sz="2400" dirty="0"/>
              <a:t>Limit each slide to one key idea.</a:t>
            </a:r>
          </a:p>
          <a:p>
            <a:pPr lvl="1">
              <a:lnSpc>
                <a:spcPct val="100000"/>
              </a:lnSpc>
            </a:pPr>
            <a:r>
              <a:rPr lang="en-GB" sz="2400" dirty="0"/>
              <a:t>Use keywords, not full sentences.</a:t>
            </a:r>
          </a:p>
          <a:p>
            <a:pPr lvl="1">
              <a:lnSpc>
                <a:spcPct val="100000"/>
              </a:lnSpc>
            </a:pPr>
            <a:r>
              <a:rPr lang="en-GB" sz="2400" dirty="0"/>
              <a:t>Avoid walls of text – aim for visual breathing room.</a:t>
            </a:r>
          </a:p>
          <a:p>
            <a:endParaRPr lang="en-GB" sz="2400" b="1" dirty="0"/>
          </a:p>
          <a:p>
            <a:r>
              <a:rPr lang="en-GB" sz="2400" b="1" dirty="0"/>
              <a:t>Tip: </a:t>
            </a:r>
            <a:r>
              <a:rPr lang="en-GB" sz="2400" dirty="0"/>
              <a:t>If you have to say everything, say it – do not show it.</a:t>
            </a:r>
            <a:endParaRPr lang="en-GB" dirty="0"/>
          </a:p>
        </p:txBody>
      </p:sp>
      <p:sp>
        <p:nvSpPr>
          <p:cNvPr id="5" name="Footer Placeholder 4">
            <a:extLst>
              <a:ext uri="{FF2B5EF4-FFF2-40B4-BE49-F238E27FC236}">
                <a16:creationId xmlns:a16="http://schemas.microsoft.com/office/drawing/2014/main" id="{E93B1B0B-2F0A-4E69-76A5-3027146A4AE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6390688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33C012-2B29-46FE-3087-1665C73E138C}"/>
              </a:ext>
            </a:extLst>
          </p:cNvPr>
          <p:cNvSpPr>
            <a:spLocks noGrp="1"/>
          </p:cNvSpPr>
          <p:nvPr>
            <p:ph type="sldNum" sz="quarter" idx="11"/>
          </p:nvPr>
        </p:nvSpPr>
        <p:spPr/>
        <p:txBody>
          <a:bodyPr/>
          <a:lstStyle/>
          <a:p>
            <a:fld id="{DA2C159E-F13C-4A85-9A41-E7669D3E0D70}" type="slidenum">
              <a:rPr lang="en-GB" smtClean="0"/>
              <a:pPr/>
              <a:t>85</a:t>
            </a:fld>
            <a:endParaRPr lang="en-GB" dirty="0"/>
          </a:p>
        </p:txBody>
      </p:sp>
      <p:sp>
        <p:nvSpPr>
          <p:cNvPr id="6" name="Title 1">
            <a:extLst>
              <a:ext uri="{FF2B5EF4-FFF2-40B4-BE49-F238E27FC236}">
                <a16:creationId xmlns:a16="http://schemas.microsoft.com/office/drawing/2014/main" id="{52EEFEB4-B9C8-2C17-4F53-33B05AA5A9AB}"/>
              </a:ext>
            </a:extLst>
          </p:cNvPr>
          <p:cNvSpPr>
            <a:spLocks noGrp="1"/>
          </p:cNvSpPr>
          <p:nvPr>
            <p:ph type="title"/>
          </p:nvPr>
        </p:nvSpPr>
        <p:spPr>
          <a:xfrm>
            <a:off x="157942" y="185519"/>
            <a:ext cx="8437563" cy="573058"/>
          </a:xfrm>
        </p:spPr>
        <p:txBody>
          <a:bodyPr>
            <a:noAutofit/>
          </a:bodyPr>
          <a:lstStyle/>
          <a:p>
            <a:r>
              <a:rPr lang="en-GB" dirty="0">
                <a:solidFill>
                  <a:srgbClr val="000000"/>
                </a:solidFill>
                <a:latin typeface="Arial" panose="020B0604020202020204" pitchFamily="34" charset="0"/>
                <a:cs typeface="Arial" panose="020B0604020202020204" pitchFamily="34" charset="0"/>
              </a:rPr>
              <a:t>Steel vs concrete example</a:t>
            </a:r>
            <a:endParaRPr lang="en-GB"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E162B1BB-9E68-6D36-5FE7-EADC87D5BF88}"/>
              </a:ext>
            </a:extLst>
          </p:cNvPr>
          <p:cNvSpPr>
            <a:spLocks noGrp="1"/>
          </p:cNvSpPr>
          <p:nvPr>
            <p:ph type="body" sz="quarter" idx="12"/>
          </p:nvPr>
        </p:nvSpPr>
        <p:spPr>
          <a:xfrm>
            <a:off x="157942" y="822958"/>
            <a:ext cx="8902931" cy="3815543"/>
          </a:xfrm>
        </p:spPr>
        <p:txBody>
          <a:bodyPr/>
          <a:lstStyle/>
          <a:p>
            <a:pPr lvl="1">
              <a:lnSpc>
                <a:spcPct val="100000"/>
              </a:lnSpc>
            </a:pPr>
            <a:r>
              <a:rPr lang="en-GB" sz="2200" dirty="0">
                <a:latin typeface="Arial" panose="020B0604020202020204" pitchFamily="34" charset="0"/>
                <a:cs typeface="Arial" panose="020B0604020202020204" pitchFamily="34" charset="0"/>
              </a:rPr>
              <a:t>Steel structures are prefabricated off-site, allowing for quick assembly once delivered.</a:t>
            </a:r>
          </a:p>
          <a:p>
            <a:pPr lvl="1">
              <a:lnSpc>
                <a:spcPct val="100000"/>
              </a:lnSpc>
            </a:pPr>
            <a:r>
              <a:rPr lang="en-GB" sz="2200" dirty="0">
                <a:latin typeface="Arial" panose="020B0604020202020204" pitchFamily="34" charset="0"/>
                <a:cs typeface="Arial" panose="020B0604020202020204" pitchFamily="34" charset="0"/>
              </a:rPr>
              <a:t>On-site construction time is shorter owing to fewer complex steps, such as curing and drying time.</a:t>
            </a:r>
          </a:p>
          <a:p>
            <a:pPr lvl="1">
              <a:lnSpc>
                <a:spcPct val="100000"/>
              </a:lnSpc>
            </a:pPr>
            <a:r>
              <a:rPr lang="en-GB" sz="2200" dirty="0">
                <a:latin typeface="Arial" panose="020B0604020202020204" pitchFamily="34" charset="0"/>
                <a:cs typeface="Arial" panose="020B0604020202020204" pitchFamily="34" charset="0"/>
              </a:rPr>
              <a:t>The reduced construction period can lead to quicker occupancy and revenue generation.</a:t>
            </a:r>
          </a:p>
          <a:p>
            <a:pPr lvl="1">
              <a:lnSpc>
                <a:spcPct val="100000"/>
              </a:lnSpc>
            </a:pPr>
            <a:r>
              <a:rPr lang="en-GB" sz="2200" dirty="0">
                <a:latin typeface="Arial" panose="020B0604020202020204" pitchFamily="34" charset="0"/>
                <a:cs typeface="Arial" panose="020B0604020202020204" pitchFamily="34" charset="0"/>
              </a:rPr>
              <a:t>Concrete frames often require mixing and longer curing times.</a:t>
            </a:r>
          </a:p>
          <a:p>
            <a:pPr lvl="1">
              <a:lnSpc>
                <a:spcPct val="100000"/>
              </a:lnSpc>
            </a:pPr>
            <a:r>
              <a:rPr lang="en-GB" sz="2200" dirty="0">
                <a:latin typeface="Arial" panose="020B0604020202020204" pitchFamily="34" charset="0"/>
                <a:cs typeface="Arial" panose="020B0604020202020204" pitchFamily="34" charset="0"/>
              </a:rPr>
              <a:t>The building process may be delayed because of weather conditions affecting concrete hardening.</a:t>
            </a:r>
          </a:p>
          <a:p>
            <a:pPr lvl="1">
              <a:lnSpc>
                <a:spcPct val="100000"/>
              </a:lnSpc>
            </a:pPr>
            <a:r>
              <a:rPr lang="en-GB" sz="2200" dirty="0">
                <a:solidFill>
                  <a:srgbClr val="000000"/>
                </a:solidFill>
                <a:latin typeface="Arial" panose="020B0604020202020204" pitchFamily="34" charset="0"/>
                <a:cs typeface="Arial" panose="020B0604020202020204" pitchFamily="34" charset="0"/>
              </a:rPr>
              <a:t>Steel construction typically reduces build time by up to 20–30% compared to concrete.</a:t>
            </a:r>
            <a:endParaRPr lang="en-GB" sz="2200" dirty="0">
              <a:latin typeface="Arial" panose="020B0604020202020204" pitchFamily="34" charset="0"/>
              <a:cs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47C4BCE9-9F33-2255-08F4-61184534D91F}"/>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6588754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062898CD-58D1-F260-06B5-F02F2B950424}"/>
              </a:ext>
            </a:extLst>
          </p:cNvPr>
          <p:cNvSpPr>
            <a:spLocks noGrp="1"/>
          </p:cNvSpPr>
          <p:nvPr>
            <p:ph type="sldNum" sz="quarter" idx="11"/>
          </p:nvPr>
        </p:nvSpPr>
        <p:spPr/>
        <p:txBody>
          <a:bodyPr/>
          <a:lstStyle/>
          <a:p>
            <a:fld id="{DA2C159E-F13C-4A85-9A41-E7669D3E0D70}" type="slidenum">
              <a:rPr lang="en-GB" smtClean="0"/>
              <a:pPr/>
              <a:t>86</a:t>
            </a:fld>
            <a:endParaRPr lang="en-GB" dirty="0"/>
          </a:p>
        </p:txBody>
      </p:sp>
      <p:sp>
        <p:nvSpPr>
          <p:cNvPr id="2" name="Title 1">
            <a:extLst>
              <a:ext uri="{FF2B5EF4-FFF2-40B4-BE49-F238E27FC236}">
                <a16:creationId xmlns:a16="http://schemas.microsoft.com/office/drawing/2014/main" id="{934568F1-3BE0-AB00-38A1-D512B71EB61D}"/>
              </a:ext>
            </a:extLst>
          </p:cNvPr>
          <p:cNvSpPr>
            <a:spLocks noGrp="1"/>
          </p:cNvSpPr>
          <p:nvPr>
            <p:ph type="title"/>
          </p:nvPr>
        </p:nvSpPr>
        <p:spPr/>
        <p:txBody>
          <a:bodyPr>
            <a:normAutofit/>
          </a:bodyPr>
          <a:lstStyle/>
          <a:p>
            <a:r>
              <a:rPr lang="en-GB" sz="3600" b="1" dirty="0"/>
              <a:t>Cost-effectiveness</a:t>
            </a:r>
          </a:p>
        </p:txBody>
      </p:sp>
      <p:sp>
        <p:nvSpPr>
          <p:cNvPr id="3" name="Content Placeholder 2">
            <a:extLst>
              <a:ext uri="{FF2B5EF4-FFF2-40B4-BE49-F238E27FC236}">
                <a16:creationId xmlns:a16="http://schemas.microsoft.com/office/drawing/2014/main" id="{52ABE764-E57F-5132-4E91-8ECCA83A7587}"/>
              </a:ext>
            </a:extLst>
          </p:cNvPr>
          <p:cNvSpPr>
            <a:spLocks noGrp="1"/>
          </p:cNvSpPr>
          <p:nvPr>
            <p:ph type="body" sz="quarter" idx="12"/>
          </p:nvPr>
        </p:nvSpPr>
        <p:spPr/>
        <p:txBody>
          <a:bodyPr>
            <a:normAutofit fontScale="92500" lnSpcReduction="20000"/>
          </a:bodyPr>
          <a:lstStyle/>
          <a:p>
            <a:pPr marL="0" indent="0">
              <a:buNone/>
            </a:pPr>
            <a:r>
              <a:rPr lang="en-GB" sz="2600" b="1" dirty="0">
                <a:solidFill>
                  <a:srgbClr val="000000"/>
                </a:solidFill>
                <a:cs typeface="Arial" panose="020B0604020202020204" pitchFamily="34" charset="0"/>
              </a:rPr>
              <a:t>Transport and handling:</a:t>
            </a:r>
            <a:endParaRPr lang="en-GB" sz="2600" dirty="0">
              <a:solidFill>
                <a:srgbClr val="000000"/>
              </a:solidFill>
              <a:cs typeface="Arial" panose="020B0604020202020204" pitchFamily="34" charset="0"/>
            </a:endParaRPr>
          </a:p>
          <a:p>
            <a:pPr lvl="1">
              <a:lnSpc>
                <a:spcPct val="100000"/>
              </a:lnSpc>
            </a:pPr>
            <a:r>
              <a:rPr lang="en-GB" sz="2600" dirty="0">
                <a:solidFill>
                  <a:srgbClr val="000000"/>
                </a:solidFill>
                <a:cs typeface="Arial" panose="020B0604020202020204" pitchFamily="34" charset="0"/>
              </a:rPr>
              <a:t>Steel is a lighter material, resulting in reduced transport and handling costs.</a:t>
            </a:r>
          </a:p>
          <a:p>
            <a:pPr lvl="1">
              <a:lnSpc>
                <a:spcPct val="100000"/>
              </a:lnSpc>
            </a:pPr>
            <a:r>
              <a:rPr lang="en-GB" sz="2600" dirty="0">
                <a:solidFill>
                  <a:srgbClr val="000000"/>
                </a:solidFill>
                <a:cs typeface="Arial" panose="020B0604020202020204" pitchFamily="34" charset="0"/>
              </a:rPr>
              <a:t>Concrete is heavier, leading to higher transport and handling expenses.</a:t>
            </a:r>
          </a:p>
          <a:p>
            <a:pPr marL="0" indent="0">
              <a:buNone/>
            </a:pPr>
            <a:endParaRPr lang="en-GB" sz="2600" dirty="0">
              <a:solidFill>
                <a:srgbClr val="000000"/>
              </a:solidFill>
              <a:cs typeface="Arial" panose="020B0604020202020204" pitchFamily="34" charset="0"/>
            </a:endParaRPr>
          </a:p>
          <a:p>
            <a:pPr marL="0" indent="0">
              <a:buNone/>
            </a:pPr>
            <a:r>
              <a:rPr lang="en-GB" sz="2600" b="1" dirty="0">
                <a:solidFill>
                  <a:srgbClr val="000000"/>
                </a:solidFill>
                <a:cs typeface="Arial" panose="020B0604020202020204" pitchFamily="34" charset="0"/>
              </a:rPr>
              <a:t>Foundation requirements:</a:t>
            </a:r>
            <a:endParaRPr lang="en-GB" sz="2600" dirty="0">
              <a:solidFill>
                <a:srgbClr val="000000"/>
              </a:solidFill>
              <a:cs typeface="Arial" panose="020B0604020202020204" pitchFamily="34" charset="0"/>
            </a:endParaRPr>
          </a:p>
          <a:p>
            <a:pPr lvl="1">
              <a:lnSpc>
                <a:spcPct val="100000"/>
              </a:lnSpc>
            </a:pPr>
            <a:r>
              <a:rPr lang="en-GB" sz="2600" dirty="0">
                <a:solidFill>
                  <a:srgbClr val="000000"/>
                </a:solidFill>
                <a:cs typeface="Arial" panose="020B0604020202020204" pitchFamily="34" charset="0"/>
              </a:rPr>
              <a:t>Steel has lower foundation costs because of the lighter weight of steel frames.</a:t>
            </a:r>
          </a:p>
          <a:p>
            <a:pPr lvl="1"/>
            <a:r>
              <a:rPr lang="en-GB" sz="2600" dirty="0">
                <a:solidFill>
                  <a:srgbClr val="000000"/>
                </a:solidFill>
                <a:cs typeface="Arial" panose="020B0604020202020204" pitchFamily="34" charset="0"/>
              </a:rPr>
              <a:t>Concrete frames often require more complex foundation work, increasing overall costs.</a:t>
            </a:r>
          </a:p>
          <a:p>
            <a:endParaRPr lang="en-GB" dirty="0"/>
          </a:p>
        </p:txBody>
      </p:sp>
      <p:sp>
        <p:nvSpPr>
          <p:cNvPr id="5" name="Footer Placeholder 3">
            <a:extLst>
              <a:ext uri="{FF2B5EF4-FFF2-40B4-BE49-F238E27FC236}">
                <a16:creationId xmlns:a16="http://schemas.microsoft.com/office/drawing/2014/main" id="{485D8D74-48E4-0F29-69C1-F9A12B4DD41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3245161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6F0B09F-35D7-C56A-5B2C-4BDCDB52B449}"/>
              </a:ext>
            </a:extLst>
          </p:cNvPr>
          <p:cNvSpPr>
            <a:spLocks noGrp="1"/>
          </p:cNvSpPr>
          <p:nvPr>
            <p:ph type="sldNum" sz="quarter" idx="11"/>
          </p:nvPr>
        </p:nvSpPr>
        <p:spPr/>
        <p:txBody>
          <a:bodyPr/>
          <a:lstStyle/>
          <a:p>
            <a:fld id="{DA2C159E-F13C-4A85-9A41-E7669D3E0D70}" type="slidenum">
              <a:rPr lang="en-GB" smtClean="0"/>
              <a:pPr/>
              <a:t>87</a:t>
            </a:fld>
            <a:endParaRPr lang="en-GB" dirty="0"/>
          </a:p>
        </p:txBody>
      </p:sp>
      <p:sp>
        <p:nvSpPr>
          <p:cNvPr id="2" name="Title 1">
            <a:extLst>
              <a:ext uri="{FF2B5EF4-FFF2-40B4-BE49-F238E27FC236}">
                <a16:creationId xmlns:a16="http://schemas.microsoft.com/office/drawing/2014/main" id="{21E17721-6106-04D5-9150-DB9F1C9E3A07}"/>
              </a:ext>
            </a:extLst>
          </p:cNvPr>
          <p:cNvSpPr>
            <a:spLocks noGrp="1"/>
          </p:cNvSpPr>
          <p:nvPr>
            <p:ph type="title"/>
          </p:nvPr>
        </p:nvSpPr>
        <p:spPr/>
        <p:txBody>
          <a:bodyPr>
            <a:normAutofit/>
          </a:bodyPr>
          <a:lstStyle/>
          <a:p>
            <a:r>
              <a:rPr lang="en-GB" sz="3600" b="1" dirty="0"/>
              <a:t>Durability</a:t>
            </a:r>
          </a:p>
        </p:txBody>
      </p:sp>
      <p:sp>
        <p:nvSpPr>
          <p:cNvPr id="3" name="Content Placeholder 2">
            <a:extLst>
              <a:ext uri="{FF2B5EF4-FFF2-40B4-BE49-F238E27FC236}">
                <a16:creationId xmlns:a16="http://schemas.microsoft.com/office/drawing/2014/main" id="{5B5047F2-AFA0-2237-D247-2D1444B01FCE}"/>
              </a:ext>
            </a:extLst>
          </p:cNvPr>
          <p:cNvSpPr>
            <a:spLocks noGrp="1"/>
          </p:cNvSpPr>
          <p:nvPr>
            <p:ph type="body" sz="quarter" idx="12"/>
          </p:nvPr>
        </p:nvSpPr>
        <p:spPr/>
        <p:txBody>
          <a:bodyPr>
            <a:normAutofit/>
          </a:bodyPr>
          <a:lstStyle/>
          <a:p>
            <a:pPr marL="0" indent="0">
              <a:buNone/>
            </a:pPr>
            <a:r>
              <a:rPr lang="en-GB" sz="2400" b="1" dirty="0">
                <a:latin typeface="Arial" panose="020B0604020202020204" pitchFamily="34" charset="0"/>
                <a:cs typeface="Arial" panose="020B0604020202020204" pitchFamily="34" charset="0"/>
              </a:rPr>
              <a:t>Steel portal frame:</a:t>
            </a:r>
          </a:p>
          <a:p>
            <a:pPr lvl="1">
              <a:lnSpc>
                <a:spcPct val="100000"/>
              </a:lnSpc>
            </a:pPr>
            <a:r>
              <a:rPr lang="en-GB" sz="2400" dirty="0">
                <a:latin typeface="Arial" panose="020B0604020202020204" pitchFamily="34" charset="0"/>
                <a:cs typeface="Arial" panose="020B0604020202020204" pitchFamily="34" charset="0"/>
              </a:rPr>
              <a:t>Steel frames are corrosion-resistant when treated, improving their longevity.</a:t>
            </a:r>
          </a:p>
          <a:p>
            <a:pPr marL="0" indent="0">
              <a:buNone/>
            </a:pPr>
            <a:endParaRPr lang="en-GB" sz="2400" b="1"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Concrete portal frame:</a:t>
            </a:r>
          </a:p>
          <a:p>
            <a:pPr lvl="1">
              <a:lnSpc>
                <a:spcPct val="100000"/>
              </a:lnSpc>
            </a:pPr>
            <a:r>
              <a:rPr lang="en-GB" sz="2400" dirty="0">
                <a:solidFill>
                  <a:srgbClr val="000000"/>
                </a:solidFill>
                <a:latin typeface="Arial" panose="020B0604020202020204" pitchFamily="34" charset="0"/>
                <a:cs typeface="Arial" panose="020B0604020202020204" pitchFamily="34" charset="0"/>
              </a:rPr>
              <a:t>Applying surface coatings (such as sealers, epoxies or waterproof membranes) significantly enhances durability by reducing water and chemical ingress</a:t>
            </a:r>
            <a:r>
              <a:rPr lang="en-GB" sz="1800" dirty="0">
                <a:solidFill>
                  <a:srgbClr val="000000"/>
                </a:solidFill>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p:txBody>
      </p:sp>
      <p:sp>
        <p:nvSpPr>
          <p:cNvPr id="5" name="Footer Placeholder 3">
            <a:extLst>
              <a:ext uri="{FF2B5EF4-FFF2-40B4-BE49-F238E27FC236}">
                <a16:creationId xmlns:a16="http://schemas.microsoft.com/office/drawing/2014/main" id="{0CD10B62-CF96-A44C-C01C-119AE6ABA10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7338041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DF24AE5-C122-BF88-3DD6-F0C76E7D7260}"/>
              </a:ext>
            </a:extLst>
          </p:cNvPr>
          <p:cNvSpPr>
            <a:spLocks noGrp="1"/>
          </p:cNvSpPr>
          <p:nvPr>
            <p:ph type="sldNum" sz="quarter" idx="11"/>
          </p:nvPr>
        </p:nvSpPr>
        <p:spPr/>
        <p:txBody>
          <a:bodyPr/>
          <a:lstStyle/>
          <a:p>
            <a:fld id="{DFF8D510-9270-4A44-A8F5-A6989C62EEF5}" type="slidenum">
              <a:rPr lang="en-GB" smtClean="0"/>
              <a:pPr/>
              <a:t>88</a:t>
            </a:fld>
            <a:endParaRPr lang="en-GB" dirty="0"/>
          </a:p>
        </p:txBody>
      </p:sp>
      <p:sp>
        <p:nvSpPr>
          <p:cNvPr id="10" name="Title 9">
            <a:extLst>
              <a:ext uri="{FF2B5EF4-FFF2-40B4-BE49-F238E27FC236}">
                <a16:creationId xmlns:a16="http://schemas.microsoft.com/office/drawing/2014/main" id="{4E9BD893-CADB-95B9-D46E-27A7ADE69B3B}"/>
              </a:ext>
            </a:extLst>
          </p:cNvPr>
          <p:cNvSpPr>
            <a:spLocks noGrp="1"/>
          </p:cNvSpPr>
          <p:nvPr>
            <p:ph type="title"/>
          </p:nvPr>
        </p:nvSpPr>
        <p:spPr/>
        <p:txBody>
          <a:bodyPr/>
          <a:lstStyle/>
          <a:p>
            <a:r>
              <a:rPr lang="en-GB" dirty="0"/>
              <a:t>Strength</a:t>
            </a:r>
          </a:p>
        </p:txBody>
      </p:sp>
      <p:sp>
        <p:nvSpPr>
          <p:cNvPr id="3" name="Content Placeholder 2">
            <a:extLst>
              <a:ext uri="{FF2B5EF4-FFF2-40B4-BE49-F238E27FC236}">
                <a16:creationId xmlns:a16="http://schemas.microsoft.com/office/drawing/2014/main" id="{6F0F1422-CBF5-8A7C-0594-B8071B1A12BD}"/>
              </a:ext>
            </a:extLst>
          </p:cNvPr>
          <p:cNvSpPr>
            <a:spLocks noGrp="1"/>
          </p:cNvSpPr>
          <p:nvPr>
            <p:ph type="body" sz="quarter" idx="12"/>
          </p:nvPr>
        </p:nvSpPr>
        <p:spPr/>
        <p:txBody>
          <a:bodyPr/>
          <a:lstStyle/>
          <a:p>
            <a:r>
              <a:rPr lang="en-GB" sz="2000" b="1" dirty="0"/>
              <a:t>Steel portal frame:</a:t>
            </a:r>
          </a:p>
          <a:p>
            <a:pPr lvl="1"/>
            <a:r>
              <a:rPr lang="en-GB" sz="2000" dirty="0"/>
              <a:t>Steel provides excellent tensile strength, allowing it to resist significant stresses.</a:t>
            </a:r>
          </a:p>
          <a:p>
            <a:r>
              <a:rPr lang="en-GB" sz="2000" b="1" dirty="0"/>
              <a:t>Concrete portal frame:</a:t>
            </a:r>
          </a:p>
          <a:p>
            <a:pPr lvl="1"/>
            <a:r>
              <a:rPr lang="en-GB" sz="2000" dirty="0"/>
              <a:t>Concrete offers excellent compressive strength, making it highly effective at bearing heavy vertical loads.</a:t>
            </a:r>
          </a:p>
          <a:p>
            <a:r>
              <a:rPr lang="en-GB" sz="2000" b="1" dirty="0"/>
              <a:t>Comparison:</a:t>
            </a:r>
          </a:p>
          <a:p>
            <a:pPr lvl="1"/>
            <a:r>
              <a:rPr lang="en-GB" sz="2000" dirty="0"/>
              <a:t>Steel excels under tension and dynamic loads, making it ideal for flexible, open-span retail spaces.</a:t>
            </a:r>
          </a:p>
          <a:p>
            <a:pPr lvl="1"/>
            <a:r>
              <a:rPr lang="en-GB" sz="2000" dirty="0"/>
              <a:t>Concrete is robust under compression but less suited to designs requiring wide open spans without additional reinforcement.</a:t>
            </a:r>
          </a:p>
          <a:p>
            <a:endParaRPr lang="en-GB" dirty="0"/>
          </a:p>
        </p:txBody>
      </p:sp>
      <p:sp>
        <p:nvSpPr>
          <p:cNvPr id="19" name="Footer Placeholder 3">
            <a:extLst>
              <a:ext uri="{FF2B5EF4-FFF2-40B4-BE49-F238E27FC236}">
                <a16:creationId xmlns:a16="http://schemas.microsoft.com/office/drawing/2014/main" id="{5AC806BC-802E-5A2E-A29B-8E87623D1F07}"/>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8568062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56B529-B9AD-EDAA-E8DE-A477D5DBADBB}"/>
              </a:ext>
            </a:extLst>
          </p:cNvPr>
          <p:cNvSpPr>
            <a:spLocks noGrp="1"/>
          </p:cNvSpPr>
          <p:nvPr>
            <p:ph type="sldNum" sz="quarter" idx="11"/>
          </p:nvPr>
        </p:nvSpPr>
        <p:spPr/>
        <p:txBody>
          <a:bodyPr/>
          <a:lstStyle/>
          <a:p>
            <a:fld id="{DA2C159E-F13C-4A85-9A41-E7669D3E0D70}" type="slidenum">
              <a:rPr lang="en-GB" smtClean="0"/>
              <a:pPr/>
              <a:t>89</a:t>
            </a:fld>
            <a:endParaRPr lang="en-GB" dirty="0"/>
          </a:p>
        </p:txBody>
      </p:sp>
      <p:sp>
        <p:nvSpPr>
          <p:cNvPr id="3" name="Title 2">
            <a:extLst>
              <a:ext uri="{FF2B5EF4-FFF2-40B4-BE49-F238E27FC236}">
                <a16:creationId xmlns:a16="http://schemas.microsoft.com/office/drawing/2014/main" id="{1C48FC8C-0EE1-56C1-26AC-9E9BAC593EDF}"/>
              </a:ext>
            </a:extLst>
          </p:cNvPr>
          <p:cNvSpPr>
            <a:spLocks noGrp="1"/>
          </p:cNvSpPr>
          <p:nvPr>
            <p:ph type="title"/>
          </p:nvPr>
        </p:nvSpPr>
        <p:spPr/>
        <p:txBody>
          <a:bodyPr/>
          <a:lstStyle/>
          <a:p>
            <a:r>
              <a:rPr lang="en-GB" dirty="0"/>
              <a:t>Image selection</a:t>
            </a:r>
          </a:p>
        </p:txBody>
      </p:sp>
      <p:sp>
        <p:nvSpPr>
          <p:cNvPr id="4" name="Text Placeholder 3">
            <a:extLst>
              <a:ext uri="{FF2B5EF4-FFF2-40B4-BE49-F238E27FC236}">
                <a16:creationId xmlns:a16="http://schemas.microsoft.com/office/drawing/2014/main" id="{A8BF2F90-D482-F5D8-0F65-2281124E9D91}"/>
              </a:ext>
            </a:extLst>
          </p:cNvPr>
          <p:cNvSpPr>
            <a:spLocks noGrp="1"/>
          </p:cNvSpPr>
          <p:nvPr>
            <p:ph type="body" sz="quarter" idx="12"/>
          </p:nvPr>
        </p:nvSpPr>
        <p:spPr/>
        <p:txBody>
          <a:bodyPr/>
          <a:lstStyle/>
          <a:p>
            <a:pPr lvl="1">
              <a:lnSpc>
                <a:spcPct val="100000"/>
              </a:lnSpc>
            </a:pPr>
            <a:r>
              <a:rPr lang="en-GB" sz="2400" dirty="0">
                <a:latin typeface="Arial" panose="020B0604020202020204" pitchFamily="34" charset="0"/>
                <a:cs typeface="Arial" panose="020B0604020202020204" pitchFamily="34" charset="0"/>
              </a:rPr>
              <a:t>Images must support </a:t>
            </a:r>
            <a:r>
              <a:rPr lang="en-GB" dirty="0">
                <a:latin typeface="Arial" panose="020B0604020202020204" pitchFamily="34" charset="0"/>
                <a:cs typeface="Arial" panose="020B0604020202020204" pitchFamily="34" charset="0"/>
              </a:rPr>
              <a:t>specific</a:t>
            </a:r>
            <a:r>
              <a:rPr lang="en-GB" sz="2400" dirty="0">
                <a:latin typeface="Arial" panose="020B0604020202020204" pitchFamily="34" charset="0"/>
                <a:cs typeface="Arial" panose="020B0604020202020204" pitchFamily="34" charset="0"/>
              </a:rPr>
              <a:t> points, not distract. </a:t>
            </a:r>
          </a:p>
          <a:p>
            <a:pPr lvl="1">
              <a:lnSpc>
                <a:spcPct val="100000"/>
              </a:lnSpc>
            </a:pPr>
            <a:r>
              <a:rPr lang="en-GB" sz="2400" dirty="0">
                <a:latin typeface="Arial" panose="020B0604020202020204" pitchFamily="34" charset="0"/>
                <a:cs typeface="Arial" panose="020B0604020202020204" pitchFamily="34" charset="0"/>
              </a:rPr>
              <a:t>Avoid low-quality, irrelevant or overly complex visuals.</a:t>
            </a:r>
          </a:p>
          <a:p>
            <a:pPr lvl="1">
              <a:lnSpc>
                <a:spcPct val="100000"/>
              </a:lnSpc>
            </a:pPr>
            <a:r>
              <a:rPr lang="en-GB" sz="2400" dirty="0">
                <a:latin typeface="Arial" panose="020B0604020202020204" pitchFamily="34" charset="0"/>
                <a:cs typeface="Arial" panose="020B0604020202020204" pitchFamily="34" charset="0"/>
              </a:rPr>
              <a:t>Choose clear, simple graphics that reinforce words.</a:t>
            </a:r>
          </a:p>
          <a:p>
            <a:pPr lvl="1">
              <a:lnSpc>
                <a:spcPct val="100000"/>
              </a:lnSpc>
            </a:pPr>
            <a:r>
              <a:rPr lang="en-GB" sz="2400" dirty="0">
                <a:latin typeface="Arial" panose="020B0604020202020204" pitchFamily="34" charset="0"/>
                <a:cs typeface="Arial" panose="020B0604020202020204" pitchFamily="34" charset="0"/>
              </a:rPr>
              <a:t>Consider contrast for accessibility.</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Tip: </a:t>
            </a:r>
            <a:r>
              <a:rPr lang="en-GB" sz="2400" dirty="0">
                <a:latin typeface="Arial" panose="020B0604020202020204" pitchFamily="34" charset="0"/>
                <a:cs typeface="Arial" panose="020B0604020202020204" pitchFamily="34" charset="0"/>
              </a:rPr>
              <a:t>Ask yourself, “Does this image add clarity?”</a:t>
            </a:r>
          </a:p>
          <a:p>
            <a:endParaRPr lang="en-GB" sz="2400" dirty="0">
              <a:latin typeface="Arial" panose="020B0604020202020204" pitchFamily="34" charset="0"/>
              <a:cs typeface="Arial" panose="020B0604020202020204" pitchFamily="34" charset="0"/>
            </a:endParaRPr>
          </a:p>
          <a:p>
            <a:endParaRPr lang="en-GB" dirty="0"/>
          </a:p>
        </p:txBody>
      </p:sp>
      <p:sp>
        <p:nvSpPr>
          <p:cNvPr id="5" name="Footer Placeholder 4">
            <a:extLst>
              <a:ext uri="{FF2B5EF4-FFF2-40B4-BE49-F238E27FC236}">
                <a16:creationId xmlns:a16="http://schemas.microsoft.com/office/drawing/2014/main" id="{DB1A3C99-62E6-2928-CFD6-B07AB23EB19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62768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7E582C-0CD1-7D31-CF15-327D1A003ECF}"/>
              </a:ext>
            </a:extLst>
          </p:cNvPr>
          <p:cNvSpPr>
            <a:spLocks noGrp="1"/>
          </p:cNvSpPr>
          <p:nvPr>
            <p:ph type="sldNum" sz="quarter" idx="11"/>
          </p:nvPr>
        </p:nvSpPr>
        <p:spPr/>
        <p:txBody>
          <a:bodyPr/>
          <a:lstStyle/>
          <a:p>
            <a:fld id="{DFF8D510-9270-4A44-A8F5-A6989C62EEF5}" type="slidenum">
              <a:rPr lang="en-GB" smtClean="0"/>
              <a:t>9</a:t>
            </a:fld>
            <a:endParaRPr lang="en-GB" dirty="0"/>
          </a:p>
        </p:txBody>
      </p:sp>
      <p:sp>
        <p:nvSpPr>
          <p:cNvPr id="2" name="Title 1">
            <a:extLst>
              <a:ext uri="{FF2B5EF4-FFF2-40B4-BE49-F238E27FC236}">
                <a16:creationId xmlns:a16="http://schemas.microsoft.com/office/drawing/2014/main" id="{CE48E4DF-68B8-D733-0523-9E8F24B93A58}"/>
              </a:ext>
            </a:extLst>
          </p:cNvPr>
          <p:cNvSpPr>
            <a:spLocks noGrp="1"/>
          </p:cNvSpPr>
          <p:nvPr>
            <p:ph type="title"/>
          </p:nvPr>
        </p:nvSpPr>
        <p:spPr/>
        <p:txBody>
          <a:bodyPr>
            <a:normAutofit/>
          </a:bodyPr>
          <a:lstStyle/>
          <a:p>
            <a:r>
              <a:rPr lang="en-GB" sz="3600" b="1" dirty="0"/>
              <a:t>How to be persuasive</a:t>
            </a:r>
          </a:p>
        </p:txBody>
      </p:sp>
      <p:sp>
        <p:nvSpPr>
          <p:cNvPr id="3" name="Content Placeholder 2">
            <a:extLst>
              <a:ext uri="{FF2B5EF4-FFF2-40B4-BE49-F238E27FC236}">
                <a16:creationId xmlns:a16="http://schemas.microsoft.com/office/drawing/2014/main" id="{B386E76A-ED69-8433-4CE5-AEE49CC19D0B}"/>
              </a:ext>
            </a:extLst>
          </p:cNvPr>
          <p:cNvSpPr>
            <a:spLocks noGrp="1"/>
          </p:cNvSpPr>
          <p:nvPr>
            <p:ph type="body" sz="quarter" idx="12"/>
          </p:nvPr>
        </p:nvSpPr>
        <p:spPr/>
        <p:txBody>
          <a:bodyPr vert="horz" lIns="0" tIns="0" rIns="0" bIns="0" rtlCol="0" anchor="t">
            <a:noAutofit/>
          </a:bodyPr>
          <a:lstStyle/>
          <a:p>
            <a:pPr lvl="1"/>
            <a:r>
              <a:rPr lang="en-GB" sz="2400" dirty="0"/>
              <a:t>Identify the needs of the stakeholder.</a:t>
            </a:r>
          </a:p>
          <a:p>
            <a:pPr lvl="1"/>
            <a:r>
              <a:rPr lang="en-GB" sz="2400" dirty="0"/>
              <a:t>Use appropriate acronyms and terminology.</a:t>
            </a:r>
            <a:endParaRPr lang="en-GB" sz="2400" dirty="0">
              <a:cs typeface="Arial"/>
            </a:endParaRPr>
          </a:p>
          <a:p>
            <a:pPr lvl="1"/>
            <a:r>
              <a:rPr lang="en-GB" sz="2400" dirty="0"/>
              <a:t>Use a structure that allows you to walk a stakeholder through the project in a cohesive way.</a:t>
            </a:r>
          </a:p>
          <a:p>
            <a:pPr lvl="1"/>
            <a:r>
              <a:rPr lang="en-GB" sz="2400" dirty="0"/>
              <a:t>Use balanced genuine approaches that</a:t>
            </a:r>
            <a:r>
              <a:rPr lang="en-GB" dirty="0"/>
              <a:t> are</a:t>
            </a:r>
            <a:r>
              <a:rPr lang="en-GB" sz="2400" dirty="0"/>
              <a:t> not too forceful, with selective use of adjectives for greater impact while presenting.</a:t>
            </a:r>
          </a:p>
        </p:txBody>
      </p:sp>
      <p:sp>
        <p:nvSpPr>
          <p:cNvPr id="4" name="Footer Placeholder 3">
            <a:extLst>
              <a:ext uri="{FF2B5EF4-FFF2-40B4-BE49-F238E27FC236}">
                <a16:creationId xmlns:a16="http://schemas.microsoft.com/office/drawing/2014/main" id="{5D2D921C-26C4-037A-A212-2F4480A68BE1}"/>
              </a:ext>
            </a:extLst>
          </p:cNvPr>
          <p:cNvSpPr>
            <a:spLocks noGrp="1"/>
          </p:cNvSpPr>
          <p:nvPr>
            <p:ph type="ftr" sz="quarter" idx="10"/>
          </p:nvPr>
        </p:nvSpPr>
        <p:spPr/>
        <p:txBody>
          <a:bodyPr/>
          <a:lstStyle/>
          <a:p>
            <a:r>
              <a:rPr lang="en-GB" sz="700" dirty="0"/>
              <a:t>Education &amp; Training Foundation</a:t>
            </a:r>
          </a:p>
          <a:p>
            <a:endParaRPr lang="en-GB" dirty="0"/>
          </a:p>
        </p:txBody>
      </p:sp>
    </p:spTree>
    <p:extLst>
      <p:ext uri="{BB962C8B-B14F-4D97-AF65-F5344CB8AC3E}">
        <p14:creationId xmlns:p14="http://schemas.microsoft.com/office/powerpoint/2010/main" val="15404668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5C0E58-F0D2-5045-362E-0BA4F16F2955}"/>
              </a:ext>
              <a:ext uri="{C183D7F6-B498-43B3-948B-1728B52AA6E4}">
                <adec:decorative xmlns:adec="http://schemas.microsoft.com/office/drawing/2017/decorative" val="1"/>
              </a:ext>
            </a:extLst>
          </p:cNvPr>
          <p:cNvPicPr>
            <a:picLocks noChangeAspect="1"/>
          </p:cNvPicPr>
          <p:nvPr/>
        </p:nvPicPr>
        <p:blipFill>
          <a:blip r:embed="rId3">
            <a:alphaModFix amt="55000"/>
          </a:blip>
          <a:srcRect t="9474" b="6256"/>
          <a:stretch/>
        </p:blipFill>
        <p:spPr>
          <a:xfrm>
            <a:off x="15" y="-14450"/>
            <a:ext cx="9143985" cy="5143500"/>
          </a:xfrm>
          <a:prstGeom prst="rect">
            <a:avLst/>
          </a:prstGeom>
        </p:spPr>
      </p:pic>
      <p:sp>
        <p:nvSpPr>
          <p:cNvPr id="2" name="Title 1">
            <a:extLst>
              <a:ext uri="{FF2B5EF4-FFF2-40B4-BE49-F238E27FC236}">
                <a16:creationId xmlns:a16="http://schemas.microsoft.com/office/drawing/2014/main" id="{62EF540E-EA60-F17B-C971-0D8D7FBBC5F0}"/>
              </a:ext>
            </a:extLst>
          </p:cNvPr>
          <p:cNvSpPr>
            <a:spLocks noGrp="1"/>
          </p:cNvSpPr>
          <p:nvPr>
            <p:ph type="title"/>
          </p:nvPr>
        </p:nvSpPr>
        <p:spPr>
          <a:xfrm>
            <a:off x="628650" y="225795"/>
            <a:ext cx="2400300" cy="4189214"/>
          </a:xfrm>
        </p:spPr>
        <p:txBody>
          <a:bodyPr>
            <a:normAutofit/>
          </a:bodyPr>
          <a:lstStyle/>
          <a:p>
            <a:r>
              <a:rPr lang="en-GB" sz="3600" dirty="0">
                <a:solidFill>
                  <a:schemeClr val="tx2"/>
                </a:solidFill>
              </a:rPr>
              <a:t>Design versatility</a:t>
            </a:r>
          </a:p>
        </p:txBody>
      </p:sp>
      <p:sp>
        <p:nvSpPr>
          <p:cNvPr id="30" name="Content Placeholder 2">
            <a:extLst>
              <a:ext uri="{FF2B5EF4-FFF2-40B4-BE49-F238E27FC236}">
                <a16:creationId xmlns:a16="http://schemas.microsoft.com/office/drawing/2014/main" id="{EB27F52B-F1A7-BEBA-3530-684D8715CF1E}"/>
              </a:ext>
            </a:extLst>
          </p:cNvPr>
          <p:cNvSpPr>
            <a:spLocks noGrp="1"/>
          </p:cNvSpPr>
          <p:nvPr>
            <p:ph idx="1"/>
          </p:nvPr>
        </p:nvSpPr>
        <p:spPr>
          <a:xfrm>
            <a:off x="2514600" y="365132"/>
            <a:ext cx="5237922" cy="4290122"/>
          </a:xfrm>
        </p:spPr>
        <p:txBody>
          <a:bodyPr anchor="ctr">
            <a:normAutofit fontScale="25000" lnSpcReduction="20000"/>
          </a:bodyPr>
          <a:lstStyle/>
          <a:p>
            <a:pPr marL="0" indent="0">
              <a:buNone/>
            </a:pPr>
            <a:r>
              <a:rPr lang="en-GB" sz="8000" b="1" dirty="0">
                <a:cs typeface="Arial" panose="020B0604020202020204" pitchFamily="34" charset="0"/>
              </a:rPr>
              <a:t>Steel portal frame:</a:t>
            </a:r>
          </a:p>
          <a:p>
            <a:pPr marL="557213" lvl="1" indent="-214313">
              <a:buFont typeface="Arial" panose="020B0604020202020204" pitchFamily="34" charset="0"/>
              <a:buChar char="•"/>
            </a:pPr>
            <a:r>
              <a:rPr lang="en-GB" sz="8000" b="0" i="0" u="none" strike="noStrike" dirty="0">
                <a:effectLst/>
                <a:cs typeface="Arial" panose="020B0604020202020204" pitchFamily="34" charset="0"/>
              </a:rPr>
              <a:t>open-span designs with fewer internal columns</a:t>
            </a:r>
          </a:p>
          <a:p>
            <a:pPr marL="557213" lvl="1" indent="-214313">
              <a:buFont typeface="Arial" panose="020B0604020202020204" pitchFamily="34" charset="0"/>
              <a:buChar char="•"/>
            </a:pPr>
            <a:r>
              <a:rPr lang="en-GB" sz="8000" dirty="0">
                <a:cs typeface="Arial" panose="020B0604020202020204" pitchFamily="34" charset="0"/>
              </a:rPr>
              <a:t>o</a:t>
            </a:r>
            <a:r>
              <a:rPr lang="en-GB" sz="8000" b="0" i="0" u="none" strike="noStrike" dirty="0">
                <a:effectLst/>
                <a:cs typeface="Arial" panose="020B0604020202020204" pitchFamily="34" charset="0"/>
              </a:rPr>
              <a:t>ffers future expansion or modification</a:t>
            </a:r>
          </a:p>
          <a:p>
            <a:pPr marL="557213" lvl="1" indent="-214313">
              <a:buFont typeface="Arial" panose="020B0604020202020204" pitchFamily="34" charset="0"/>
              <a:buChar char="•"/>
            </a:pPr>
            <a:r>
              <a:rPr lang="en-GB" sz="8000" b="0" i="0" u="none" strike="noStrike" dirty="0">
                <a:effectLst/>
                <a:cs typeface="Arial" panose="020B0604020202020204" pitchFamily="34" charset="0"/>
              </a:rPr>
              <a:t>Ideal for retail units needing large, open interiors.</a:t>
            </a:r>
          </a:p>
          <a:p>
            <a:pPr marL="0" indent="0">
              <a:buNone/>
            </a:pPr>
            <a:r>
              <a:rPr lang="en-GB" sz="8000" b="1" dirty="0">
                <a:cs typeface="Arial" panose="020B0604020202020204" pitchFamily="34" charset="0"/>
              </a:rPr>
              <a:t>Concrete portal frame:</a:t>
            </a:r>
          </a:p>
          <a:p>
            <a:pPr marL="557213" lvl="1" indent="-214313">
              <a:buFont typeface="Arial" panose="020B0604020202020204" pitchFamily="34" charset="0"/>
              <a:buChar char="•"/>
            </a:pPr>
            <a:r>
              <a:rPr lang="en-GB" sz="8000" b="0" i="0" u="none" strike="noStrike" dirty="0">
                <a:effectLst/>
                <a:cs typeface="Arial" panose="020B0604020202020204" pitchFamily="34" charset="0"/>
              </a:rPr>
              <a:t>less flexible </a:t>
            </a:r>
            <a:r>
              <a:rPr lang="en-GB" sz="8000" dirty="0">
                <a:cs typeface="Arial" panose="020B0604020202020204" pitchFamily="34" charset="0"/>
              </a:rPr>
              <a:t>because of</a:t>
            </a:r>
            <a:r>
              <a:rPr lang="en-GB" sz="8000" b="0" i="0" u="none" strike="noStrike" dirty="0">
                <a:effectLst/>
                <a:cs typeface="Arial" panose="020B0604020202020204" pitchFamily="34" charset="0"/>
              </a:rPr>
              <a:t> the material’s weight and rigid nature.</a:t>
            </a:r>
          </a:p>
          <a:p>
            <a:pPr marL="557213" lvl="1" indent="-214313">
              <a:buFont typeface="Arial" panose="020B0604020202020204" pitchFamily="34" charset="0"/>
              <a:buChar char="•"/>
            </a:pPr>
            <a:r>
              <a:rPr lang="en-GB" sz="8000" dirty="0">
                <a:cs typeface="Arial" panose="020B0604020202020204" pitchFamily="34" charset="0"/>
              </a:rPr>
              <a:t>m</a:t>
            </a:r>
            <a:r>
              <a:rPr lang="en-GB" sz="8000" b="0" i="0" u="none" strike="noStrike" dirty="0">
                <a:effectLst/>
                <a:cs typeface="Arial" panose="020B0604020202020204" pitchFamily="34" charset="0"/>
              </a:rPr>
              <a:t>ore internal columns are needed</a:t>
            </a:r>
          </a:p>
          <a:p>
            <a:pPr marL="557213" lvl="1" indent="-214313">
              <a:buFont typeface="Arial" panose="020B0604020202020204" pitchFamily="34" charset="0"/>
              <a:buChar char="•"/>
            </a:pPr>
            <a:r>
              <a:rPr lang="en-GB" sz="8000" dirty="0">
                <a:cs typeface="Arial" panose="020B0604020202020204" pitchFamily="34" charset="0"/>
              </a:rPr>
              <a:t>Less ideal for retail units that need a large open interior.</a:t>
            </a:r>
            <a:endParaRPr lang="en-GB" sz="8000" b="0" i="0" u="none" strike="noStrike" dirty="0">
              <a:effectLst/>
              <a:cs typeface="Arial" panose="020B0604020202020204" pitchFamily="34" charset="0"/>
            </a:endParaRPr>
          </a:p>
          <a:p>
            <a:pPr marL="0" indent="0">
              <a:buNone/>
            </a:pPr>
            <a:r>
              <a:rPr lang="en-GB" sz="8000" b="1" dirty="0">
                <a:cs typeface="Arial" panose="020B0604020202020204" pitchFamily="34" charset="0"/>
              </a:rPr>
              <a:t>Comparison:</a:t>
            </a:r>
          </a:p>
          <a:p>
            <a:pPr>
              <a:buFont typeface="Arial" panose="020B0604020202020204" pitchFamily="34" charset="0"/>
              <a:buChar char="•"/>
            </a:pPr>
            <a:r>
              <a:rPr lang="en-GB" sz="8000" dirty="0">
                <a:cs typeface="Arial" panose="020B0604020202020204" pitchFamily="34" charset="0"/>
              </a:rPr>
              <a:t>Steel portal frames provide greater design versatility, allowing for larger and more adaptable retail spaces.</a:t>
            </a:r>
          </a:p>
          <a:p>
            <a:endParaRPr lang="en-GB" sz="1125" dirty="0">
              <a:solidFill>
                <a:schemeClr val="tx2"/>
              </a:solidFill>
            </a:endParaRPr>
          </a:p>
        </p:txBody>
      </p:sp>
    </p:spTree>
    <p:extLst>
      <p:ext uri="{BB962C8B-B14F-4D97-AF65-F5344CB8AC3E}">
        <p14:creationId xmlns:p14="http://schemas.microsoft.com/office/powerpoint/2010/main" val="1424914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1D8D5-E002-39F9-56B5-039ECE04686F}"/>
              </a:ext>
            </a:extLst>
          </p:cNvPr>
          <p:cNvSpPr>
            <a:spLocks noGrp="1"/>
          </p:cNvSpPr>
          <p:nvPr>
            <p:ph type="sldNum" sz="quarter" idx="11"/>
          </p:nvPr>
        </p:nvSpPr>
        <p:spPr/>
        <p:txBody>
          <a:bodyPr/>
          <a:lstStyle/>
          <a:p>
            <a:fld id="{DA2C159E-F13C-4A85-9A41-E7669D3E0D70}" type="slidenum">
              <a:rPr lang="en-GB" smtClean="0"/>
              <a:pPr/>
              <a:t>91</a:t>
            </a:fld>
            <a:endParaRPr lang="en-GB" dirty="0"/>
          </a:p>
        </p:txBody>
      </p:sp>
      <p:sp>
        <p:nvSpPr>
          <p:cNvPr id="3" name="Title 2">
            <a:extLst>
              <a:ext uri="{FF2B5EF4-FFF2-40B4-BE49-F238E27FC236}">
                <a16:creationId xmlns:a16="http://schemas.microsoft.com/office/drawing/2014/main" id="{6A83A96E-55FF-2CC1-3FA5-022EFDB29DAC}"/>
              </a:ext>
            </a:extLst>
          </p:cNvPr>
          <p:cNvSpPr>
            <a:spLocks noGrp="1"/>
          </p:cNvSpPr>
          <p:nvPr>
            <p:ph type="title"/>
          </p:nvPr>
        </p:nvSpPr>
        <p:spPr>
          <a:xfrm>
            <a:off x="232950" y="102393"/>
            <a:ext cx="6585861" cy="1063296"/>
          </a:xfrm>
        </p:spPr>
        <p:txBody>
          <a:bodyPr>
            <a:noAutofit/>
          </a:bodyPr>
          <a:lstStyle/>
          <a:p>
            <a:r>
              <a:rPr lang="en-GB" dirty="0">
                <a:latin typeface="Arial" panose="020B0604020202020204" pitchFamily="34" charset="0"/>
                <a:cs typeface="Arial" panose="020B0604020202020204" pitchFamily="34" charset="0"/>
              </a:rPr>
              <a:t>Clear and accurate placement of information</a:t>
            </a:r>
            <a:endParaRPr lang="en-GB" dirty="0"/>
          </a:p>
        </p:txBody>
      </p:sp>
      <p:sp>
        <p:nvSpPr>
          <p:cNvPr id="4" name="Text Placeholder 3">
            <a:extLst>
              <a:ext uri="{FF2B5EF4-FFF2-40B4-BE49-F238E27FC236}">
                <a16:creationId xmlns:a16="http://schemas.microsoft.com/office/drawing/2014/main" id="{FB0AF125-D596-7BF3-2AF5-0A61CF240827}"/>
              </a:ext>
            </a:extLst>
          </p:cNvPr>
          <p:cNvSpPr>
            <a:spLocks noGrp="1"/>
          </p:cNvSpPr>
          <p:nvPr>
            <p:ph type="body" sz="quarter" idx="12"/>
          </p:nvPr>
        </p:nvSpPr>
        <p:spPr>
          <a:xfrm>
            <a:off x="232950" y="1302611"/>
            <a:ext cx="7874730" cy="3601574"/>
          </a:xfrm>
        </p:spPr>
        <p:txBody>
          <a:bodyPr/>
          <a:lstStyle/>
          <a:p>
            <a:pPr lvl="1">
              <a:lnSpc>
                <a:spcPct val="100000"/>
              </a:lnSpc>
            </a:pPr>
            <a:r>
              <a:rPr lang="en-GB" sz="2400" dirty="0">
                <a:latin typeface="Arial" panose="020B0604020202020204" pitchFamily="34" charset="0"/>
                <a:cs typeface="Arial" panose="020B0604020202020204" pitchFamily="34" charset="0"/>
              </a:rPr>
              <a:t>Group related points together to aid understanding.</a:t>
            </a:r>
          </a:p>
          <a:p>
            <a:pPr lvl="1">
              <a:lnSpc>
                <a:spcPct val="100000"/>
              </a:lnSpc>
            </a:pPr>
            <a:r>
              <a:rPr lang="en-GB" sz="2400" dirty="0">
                <a:latin typeface="Arial" panose="020B0604020202020204" pitchFamily="34" charset="0"/>
                <a:cs typeface="Arial" panose="020B0604020202020204" pitchFamily="34" charset="0"/>
              </a:rPr>
              <a:t>Align text and images neatly – avoid random placement.</a:t>
            </a:r>
          </a:p>
          <a:p>
            <a:pPr lvl="1">
              <a:lnSpc>
                <a:spcPct val="100000"/>
              </a:lnSpc>
            </a:pPr>
            <a:r>
              <a:rPr lang="en-GB" sz="2400" dirty="0">
                <a:latin typeface="Arial" panose="020B0604020202020204" pitchFamily="34" charset="0"/>
                <a:cs typeface="Arial" panose="020B0604020202020204" pitchFamily="34" charset="0"/>
              </a:rPr>
              <a:t>Prioritise important information by putting it at the top or top-left.</a:t>
            </a:r>
          </a:p>
          <a:p>
            <a:pPr lvl="1">
              <a:lnSpc>
                <a:spcPct val="100000"/>
              </a:lnSpc>
            </a:pPr>
            <a:r>
              <a:rPr lang="en-GB" sz="2400" dirty="0">
                <a:latin typeface="Arial" panose="020B0604020202020204" pitchFamily="34" charset="0"/>
                <a:cs typeface="Arial" panose="020B0604020202020204" pitchFamily="34" charset="0"/>
              </a:rPr>
              <a:t>Use white space to separate different ideas clearly.</a:t>
            </a:r>
          </a:p>
          <a:p>
            <a:pPr marL="0" lvl="1" indent="0">
              <a:lnSpc>
                <a:spcPct val="100000"/>
              </a:lnSpc>
              <a:buNone/>
            </a:pPr>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Tip: </a:t>
            </a:r>
            <a:r>
              <a:rPr lang="en-GB" sz="2400" dirty="0">
                <a:latin typeface="Arial" panose="020B0604020202020204" pitchFamily="34" charset="0"/>
                <a:cs typeface="Arial" panose="020B0604020202020204" pitchFamily="34" charset="0"/>
              </a:rPr>
              <a:t>Design your slide to guide the viewer’s eye naturally.</a:t>
            </a:r>
          </a:p>
          <a:p>
            <a:endParaRPr lang="en-GB" dirty="0"/>
          </a:p>
        </p:txBody>
      </p:sp>
      <p:sp>
        <p:nvSpPr>
          <p:cNvPr id="5" name="Footer Placeholder 4">
            <a:extLst>
              <a:ext uri="{FF2B5EF4-FFF2-40B4-BE49-F238E27FC236}">
                <a16:creationId xmlns:a16="http://schemas.microsoft.com/office/drawing/2014/main" id="{F3AE05A4-0794-70D1-E39D-1BD9C3A617F5}"/>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9531624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540F0D-12A5-5047-C243-1A5153C6FAD2}"/>
              </a:ext>
            </a:extLst>
          </p:cNvPr>
          <p:cNvSpPr>
            <a:spLocks noGrp="1"/>
          </p:cNvSpPr>
          <p:nvPr>
            <p:ph type="sldNum" sz="quarter" idx="11"/>
          </p:nvPr>
        </p:nvSpPr>
        <p:spPr/>
        <p:txBody>
          <a:bodyPr/>
          <a:lstStyle/>
          <a:p>
            <a:fld id="{DA2C159E-F13C-4A85-9A41-E7669D3E0D70}" type="slidenum">
              <a:rPr lang="en-GB" smtClean="0"/>
              <a:pPr/>
              <a:t>92</a:t>
            </a:fld>
            <a:endParaRPr lang="en-GB" dirty="0"/>
          </a:p>
        </p:txBody>
      </p:sp>
      <p:sp>
        <p:nvSpPr>
          <p:cNvPr id="3" name="Title 2">
            <a:extLst>
              <a:ext uri="{FF2B5EF4-FFF2-40B4-BE49-F238E27FC236}">
                <a16:creationId xmlns:a16="http://schemas.microsoft.com/office/drawing/2014/main" id="{FD1C4F1C-170F-8712-CD26-7C37EF67CF83}"/>
              </a:ext>
            </a:extLst>
          </p:cNvPr>
          <p:cNvSpPr>
            <a:spLocks noGrp="1"/>
          </p:cNvSpPr>
          <p:nvPr>
            <p:ph type="title"/>
          </p:nvPr>
        </p:nvSpPr>
        <p:spPr/>
        <p:txBody>
          <a:bodyPr/>
          <a:lstStyle/>
          <a:p>
            <a:r>
              <a:rPr lang="en-GB" sz="3600" dirty="0">
                <a:latin typeface="Arial" panose="020B0604020202020204" pitchFamily="34" charset="0"/>
                <a:cs typeface="Arial" panose="020B0604020202020204" pitchFamily="34" charset="0"/>
              </a:rPr>
              <a:t>Managing your own noise</a:t>
            </a:r>
            <a:endParaRPr lang="en-GB" dirty="0"/>
          </a:p>
        </p:txBody>
      </p:sp>
      <p:sp>
        <p:nvSpPr>
          <p:cNvPr id="4" name="Text Placeholder 3">
            <a:extLst>
              <a:ext uri="{FF2B5EF4-FFF2-40B4-BE49-F238E27FC236}">
                <a16:creationId xmlns:a16="http://schemas.microsoft.com/office/drawing/2014/main" id="{B08C68B5-1408-F492-0BC9-C452A965645F}"/>
              </a:ext>
            </a:extLst>
          </p:cNvPr>
          <p:cNvSpPr>
            <a:spLocks noGrp="1"/>
          </p:cNvSpPr>
          <p:nvPr>
            <p:ph type="body" sz="quarter" idx="12"/>
          </p:nvPr>
        </p:nvSpPr>
        <p:spPr/>
        <p:txBody>
          <a:bodyPr/>
          <a:lstStyle/>
          <a:p>
            <a:pPr lvl="1">
              <a:lnSpc>
                <a:spcPct val="100000"/>
              </a:lnSpc>
            </a:pPr>
            <a:r>
              <a:rPr lang="en-GB" sz="2400" dirty="0">
                <a:latin typeface="Arial" panose="020B0604020202020204" pitchFamily="34" charset="0"/>
                <a:cs typeface="Arial" panose="020B0604020202020204" pitchFamily="34" charset="0"/>
              </a:rPr>
              <a:t>Avoid distracting habits when presenting, such as pacing, tapping or using filler words excessively.</a:t>
            </a:r>
          </a:p>
          <a:p>
            <a:pPr lvl="1">
              <a:lnSpc>
                <a:spcPct val="100000"/>
              </a:lnSpc>
            </a:pPr>
            <a:r>
              <a:rPr lang="en-GB" sz="2400" dirty="0">
                <a:latin typeface="Arial" panose="020B0604020202020204" pitchFamily="34" charset="0"/>
                <a:cs typeface="Arial" panose="020B0604020202020204" pitchFamily="34" charset="0"/>
              </a:rPr>
              <a:t>Speak clearly, and vary your tone and pace to maintain engagement.</a:t>
            </a:r>
          </a:p>
          <a:p>
            <a:pPr lvl="1">
              <a:lnSpc>
                <a:spcPct val="100000"/>
              </a:lnSpc>
            </a:pPr>
            <a:r>
              <a:rPr lang="en-GB" sz="2400" dirty="0">
                <a:latin typeface="Arial" panose="020B0604020202020204" pitchFamily="34" charset="0"/>
                <a:cs typeface="Arial" panose="020B0604020202020204" pitchFamily="34" charset="0"/>
              </a:rPr>
              <a:t>Use purposeful pauses instead of filling silence with ‘um</a:t>
            </a:r>
            <a:r>
              <a:rPr lang="en-GB"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or ‘er’.</a:t>
            </a: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Tip: </a:t>
            </a:r>
            <a:r>
              <a:rPr lang="en-GB" sz="2400" dirty="0">
                <a:latin typeface="Arial" panose="020B0604020202020204" pitchFamily="34" charset="0"/>
                <a:cs typeface="Arial" panose="020B0604020202020204" pitchFamily="34" charset="0"/>
              </a:rPr>
              <a:t>Calm, confident delivery keeps the focus on your message.</a:t>
            </a:r>
          </a:p>
          <a:p>
            <a:endParaRPr lang="en-GB" dirty="0"/>
          </a:p>
        </p:txBody>
      </p:sp>
      <p:sp>
        <p:nvSpPr>
          <p:cNvPr id="5" name="Footer Placeholder 4">
            <a:extLst>
              <a:ext uri="{FF2B5EF4-FFF2-40B4-BE49-F238E27FC236}">
                <a16:creationId xmlns:a16="http://schemas.microsoft.com/office/drawing/2014/main" id="{4B18DE45-3FB7-AADA-D9B7-130920E8C6A4}"/>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8520899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3E0BFA-F868-4F62-0736-8653D0B8BCFE}"/>
              </a:ext>
            </a:extLst>
          </p:cNvPr>
          <p:cNvSpPr>
            <a:spLocks noGrp="1"/>
          </p:cNvSpPr>
          <p:nvPr>
            <p:ph type="sldNum" sz="quarter" idx="11"/>
          </p:nvPr>
        </p:nvSpPr>
        <p:spPr/>
        <p:txBody>
          <a:bodyPr/>
          <a:lstStyle/>
          <a:p>
            <a:fld id="{DA2C159E-F13C-4A85-9A41-E7669D3E0D70}" type="slidenum">
              <a:rPr lang="en-GB" smtClean="0"/>
              <a:pPr/>
              <a:t>93</a:t>
            </a:fld>
            <a:endParaRPr lang="en-GB" dirty="0"/>
          </a:p>
        </p:txBody>
      </p:sp>
      <p:sp>
        <p:nvSpPr>
          <p:cNvPr id="3" name="Title 2">
            <a:extLst>
              <a:ext uri="{FF2B5EF4-FFF2-40B4-BE49-F238E27FC236}">
                <a16:creationId xmlns:a16="http://schemas.microsoft.com/office/drawing/2014/main" id="{B9C4BFC7-1CA7-C521-71F3-B7BFF9F4C6E6}"/>
              </a:ext>
            </a:extLst>
          </p:cNvPr>
          <p:cNvSpPr>
            <a:spLocks noGrp="1"/>
          </p:cNvSpPr>
          <p:nvPr>
            <p:ph type="title"/>
          </p:nvPr>
        </p:nvSpPr>
        <p:spPr/>
        <p:txBody>
          <a:bodyPr/>
          <a:lstStyle/>
          <a:p>
            <a:r>
              <a:rPr lang="en-GB" sz="3600" dirty="0">
                <a:latin typeface="Arial" panose="020B0604020202020204" pitchFamily="34" charset="0"/>
                <a:cs typeface="Arial" panose="020B0604020202020204" pitchFamily="34" charset="0"/>
              </a:rPr>
              <a:t>Simplifying complex ideas</a:t>
            </a:r>
            <a:endParaRPr lang="en-GB" dirty="0"/>
          </a:p>
        </p:txBody>
      </p:sp>
      <p:sp>
        <p:nvSpPr>
          <p:cNvPr id="4" name="Text Placeholder 3">
            <a:extLst>
              <a:ext uri="{FF2B5EF4-FFF2-40B4-BE49-F238E27FC236}">
                <a16:creationId xmlns:a16="http://schemas.microsoft.com/office/drawing/2014/main" id="{6621D50E-360E-5E9F-1FBA-C5622A76F0D1}"/>
              </a:ext>
            </a:extLst>
          </p:cNvPr>
          <p:cNvSpPr>
            <a:spLocks noGrp="1"/>
          </p:cNvSpPr>
          <p:nvPr>
            <p:ph type="body" sz="quarter" idx="12"/>
          </p:nvPr>
        </p:nvSpPr>
        <p:spPr/>
        <p:txBody>
          <a:bodyPr/>
          <a:lstStyle/>
          <a:p>
            <a:pPr lvl="1">
              <a:lnSpc>
                <a:spcPct val="100000"/>
              </a:lnSpc>
            </a:pPr>
            <a:r>
              <a:rPr lang="en-GB" sz="2400" dirty="0">
                <a:latin typeface="Arial" panose="020B0604020202020204" pitchFamily="34" charset="0"/>
                <a:cs typeface="Arial" panose="020B0604020202020204" pitchFamily="34" charset="0"/>
              </a:rPr>
              <a:t>Break complex topics into smaller, manageable points.</a:t>
            </a:r>
          </a:p>
          <a:p>
            <a:pPr lvl="1">
              <a:lnSpc>
                <a:spcPct val="100000"/>
              </a:lnSpc>
            </a:pPr>
            <a:r>
              <a:rPr lang="en-GB" sz="2400" dirty="0">
                <a:latin typeface="Arial" panose="020B0604020202020204" pitchFamily="34" charset="0"/>
                <a:cs typeface="Arial" panose="020B0604020202020204" pitchFamily="34" charset="0"/>
              </a:rPr>
              <a:t>Use simple, supportive visuals to illustrate key ideas.</a:t>
            </a:r>
          </a:p>
          <a:p>
            <a:pPr lvl="1">
              <a:lnSpc>
                <a:spcPct val="100000"/>
              </a:lnSpc>
            </a:pPr>
            <a:r>
              <a:rPr lang="en-GB" sz="2400" dirty="0">
                <a:latin typeface="Arial" panose="020B0604020202020204" pitchFamily="34" charset="0"/>
                <a:cs typeface="Arial" panose="020B0604020202020204" pitchFamily="34" charset="0"/>
              </a:rPr>
              <a:t>Reinforce important messages through subtle repetition.</a:t>
            </a: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Tip: </a:t>
            </a:r>
            <a:r>
              <a:rPr lang="en-GB" sz="2400" dirty="0">
                <a:latin typeface="Arial" panose="020B0604020202020204" pitchFamily="34" charset="0"/>
                <a:cs typeface="Arial" panose="020B0604020202020204" pitchFamily="34" charset="0"/>
              </a:rPr>
              <a:t>Clarity beats complexity – make your key ideas easy to grasp.</a:t>
            </a:r>
          </a:p>
          <a:p>
            <a:endParaRPr lang="en-GB" dirty="0"/>
          </a:p>
        </p:txBody>
      </p:sp>
      <p:sp>
        <p:nvSpPr>
          <p:cNvPr id="5" name="Footer Placeholder 4">
            <a:extLst>
              <a:ext uri="{FF2B5EF4-FFF2-40B4-BE49-F238E27FC236}">
                <a16:creationId xmlns:a16="http://schemas.microsoft.com/office/drawing/2014/main" id="{FA8B3CA4-E014-DDA8-9314-FE258357F183}"/>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582659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833512-20A2-3A79-9AF8-EA08000B49C4}"/>
              </a:ext>
            </a:extLst>
          </p:cNvPr>
          <p:cNvSpPr>
            <a:spLocks noGrp="1"/>
          </p:cNvSpPr>
          <p:nvPr>
            <p:ph type="sldNum" sz="quarter" idx="11"/>
          </p:nvPr>
        </p:nvSpPr>
        <p:spPr/>
        <p:txBody>
          <a:bodyPr/>
          <a:lstStyle/>
          <a:p>
            <a:fld id="{DA2C159E-F13C-4A85-9A41-E7669D3E0D70}" type="slidenum">
              <a:rPr lang="en-GB" smtClean="0"/>
              <a:pPr/>
              <a:t>94</a:t>
            </a:fld>
            <a:endParaRPr lang="en-GB" dirty="0"/>
          </a:p>
        </p:txBody>
      </p:sp>
      <p:sp>
        <p:nvSpPr>
          <p:cNvPr id="3" name="Title 2">
            <a:extLst>
              <a:ext uri="{FF2B5EF4-FFF2-40B4-BE49-F238E27FC236}">
                <a16:creationId xmlns:a16="http://schemas.microsoft.com/office/drawing/2014/main" id="{54854C5E-27DC-E2E4-28F6-31277BC6EE52}"/>
              </a:ext>
            </a:extLst>
          </p:cNvPr>
          <p:cNvSpPr>
            <a:spLocks noGrp="1"/>
          </p:cNvSpPr>
          <p:nvPr>
            <p:ph type="title"/>
          </p:nvPr>
        </p:nvSpPr>
        <p:spPr/>
        <p:txBody>
          <a:bodyPr/>
          <a:lstStyle/>
          <a:p>
            <a:r>
              <a:rPr lang="en-GB" dirty="0"/>
              <a:t>Preparing for the unexpected</a:t>
            </a:r>
          </a:p>
        </p:txBody>
      </p:sp>
      <p:sp>
        <p:nvSpPr>
          <p:cNvPr id="4" name="Text Placeholder 3">
            <a:extLst>
              <a:ext uri="{FF2B5EF4-FFF2-40B4-BE49-F238E27FC236}">
                <a16:creationId xmlns:a16="http://schemas.microsoft.com/office/drawing/2014/main" id="{3AD8773C-DB42-488E-135C-1D5DE5C616B9}"/>
              </a:ext>
            </a:extLst>
          </p:cNvPr>
          <p:cNvSpPr>
            <a:spLocks noGrp="1"/>
          </p:cNvSpPr>
          <p:nvPr>
            <p:ph type="body" sz="quarter" idx="12"/>
          </p:nvPr>
        </p:nvSpPr>
        <p:spPr>
          <a:xfrm>
            <a:off x="234000" y="986400"/>
            <a:ext cx="8274274" cy="3601574"/>
          </a:xfrm>
        </p:spPr>
        <p:txBody>
          <a:bodyPr/>
          <a:lstStyle/>
          <a:p>
            <a:pPr lvl="1">
              <a:lnSpc>
                <a:spcPct val="100000"/>
              </a:lnSpc>
            </a:pPr>
            <a:r>
              <a:rPr lang="en-GB" sz="2400" dirty="0">
                <a:latin typeface="Arial" panose="020B0604020202020204" pitchFamily="34" charset="0"/>
                <a:cs typeface="Arial" panose="020B0604020202020204" pitchFamily="34" charset="0"/>
              </a:rPr>
              <a:t>Test equipment and know how to troubleshoot basic problems.</a:t>
            </a:r>
          </a:p>
          <a:p>
            <a:pPr lvl="1">
              <a:lnSpc>
                <a:spcPct val="100000"/>
              </a:lnSpc>
            </a:pPr>
            <a:r>
              <a:rPr lang="en-GB" sz="2400" dirty="0">
                <a:latin typeface="Arial" panose="020B0604020202020204" pitchFamily="34" charset="0"/>
                <a:cs typeface="Arial" panose="020B0604020202020204" pitchFamily="34" charset="0"/>
              </a:rPr>
              <a:t>Stay composed if interruptions occur. </a:t>
            </a:r>
            <a:r>
              <a:rPr lang="en-GB" dirty="0">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cknowledge them and move on.</a:t>
            </a:r>
          </a:p>
          <a:p>
            <a:pPr lvl="1">
              <a:lnSpc>
                <a:spcPct val="100000"/>
              </a:lnSpc>
            </a:pPr>
            <a:r>
              <a:rPr lang="en-GB" sz="2400" dirty="0">
                <a:latin typeface="Arial" panose="020B0604020202020204" pitchFamily="34" charset="0"/>
                <a:cs typeface="Arial" panose="020B0604020202020204" pitchFamily="34" charset="0"/>
              </a:rPr>
              <a:t>Have a back-up plan for visuals and technology (e.g. printed notes).</a:t>
            </a: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Tip: </a:t>
            </a:r>
            <a:r>
              <a:rPr lang="en-GB" sz="2400" dirty="0">
                <a:latin typeface="Arial" panose="020B0604020202020204" pitchFamily="34" charset="0"/>
                <a:cs typeface="Arial" panose="020B0604020202020204" pitchFamily="34" charset="0"/>
              </a:rPr>
              <a:t>The more you prepare, the less noise you will face on the day.</a:t>
            </a:r>
          </a:p>
          <a:p>
            <a:endParaRPr lang="en-GB" dirty="0"/>
          </a:p>
        </p:txBody>
      </p:sp>
      <p:sp>
        <p:nvSpPr>
          <p:cNvPr id="5" name="Footer Placeholder 4">
            <a:extLst>
              <a:ext uri="{FF2B5EF4-FFF2-40B4-BE49-F238E27FC236}">
                <a16:creationId xmlns:a16="http://schemas.microsoft.com/office/drawing/2014/main" id="{1DBB39F1-4365-CC24-1080-0B89370EB1F2}"/>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6148628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907653-BACC-D891-ECB2-C292FDFEC104}"/>
              </a:ext>
            </a:extLst>
          </p:cNvPr>
          <p:cNvSpPr>
            <a:spLocks noGrp="1"/>
          </p:cNvSpPr>
          <p:nvPr>
            <p:ph type="sldNum" sz="quarter" idx="11"/>
          </p:nvPr>
        </p:nvSpPr>
        <p:spPr/>
        <p:txBody>
          <a:bodyPr/>
          <a:lstStyle/>
          <a:p>
            <a:fld id="{DA2C159E-F13C-4A85-9A41-E7669D3E0D70}" type="slidenum">
              <a:rPr lang="en-GB" smtClean="0"/>
              <a:pPr/>
              <a:t>95</a:t>
            </a:fld>
            <a:endParaRPr lang="en-GB" dirty="0"/>
          </a:p>
        </p:txBody>
      </p:sp>
      <p:sp>
        <p:nvSpPr>
          <p:cNvPr id="3" name="Title 2">
            <a:extLst>
              <a:ext uri="{FF2B5EF4-FFF2-40B4-BE49-F238E27FC236}">
                <a16:creationId xmlns:a16="http://schemas.microsoft.com/office/drawing/2014/main" id="{7BCCADCE-18BB-2F41-0D09-2458B9A5D6BD}"/>
              </a:ext>
            </a:extLst>
          </p:cNvPr>
          <p:cNvSpPr>
            <a:spLocks noGrp="1"/>
          </p:cNvSpPr>
          <p:nvPr>
            <p:ph type="title"/>
          </p:nvPr>
        </p:nvSpPr>
        <p:spPr/>
        <p:txBody>
          <a:bodyPr/>
          <a:lstStyle/>
          <a:p>
            <a:r>
              <a:rPr lang="en-GB" dirty="0"/>
              <a:t>Final thoughts</a:t>
            </a:r>
          </a:p>
        </p:txBody>
      </p:sp>
      <p:sp>
        <p:nvSpPr>
          <p:cNvPr id="4" name="Text Placeholder 3">
            <a:extLst>
              <a:ext uri="{FF2B5EF4-FFF2-40B4-BE49-F238E27FC236}">
                <a16:creationId xmlns:a16="http://schemas.microsoft.com/office/drawing/2014/main" id="{9345E939-5F05-4C97-194D-C8326D8BEE1E}"/>
              </a:ext>
            </a:extLst>
          </p:cNvPr>
          <p:cNvSpPr>
            <a:spLocks noGrp="1"/>
          </p:cNvSpPr>
          <p:nvPr>
            <p:ph type="body" sz="quarter" idx="12"/>
          </p:nvPr>
        </p:nvSpPr>
        <p:spPr/>
        <p:txBody>
          <a:bodyPr/>
          <a:lstStyle/>
          <a:p>
            <a:pPr lvl="1">
              <a:lnSpc>
                <a:spcPct val="100000"/>
              </a:lnSpc>
            </a:pPr>
            <a:r>
              <a:rPr lang="en-GB" i="0" u="none" strike="noStrike" dirty="0">
                <a:solidFill>
                  <a:srgbClr val="000000"/>
                </a:solidFill>
                <a:effectLst/>
              </a:rPr>
              <a:t>Practise with your environment and equipment.</a:t>
            </a:r>
          </a:p>
          <a:p>
            <a:pPr lvl="1">
              <a:lnSpc>
                <a:spcPct val="100000"/>
              </a:lnSpc>
            </a:pPr>
            <a:r>
              <a:rPr lang="en-GB" i="0" u="none" strike="noStrike" dirty="0">
                <a:solidFill>
                  <a:srgbClr val="000000"/>
                </a:solidFill>
                <a:effectLst/>
              </a:rPr>
              <a:t>Design slides for clarity, not decoration.</a:t>
            </a:r>
          </a:p>
          <a:p>
            <a:pPr lvl="1">
              <a:lnSpc>
                <a:spcPct val="100000"/>
              </a:lnSpc>
            </a:pPr>
            <a:r>
              <a:rPr lang="en-GB" i="0" u="none" strike="noStrike" dirty="0">
                <a:solidFill>
                  <a:srgbClr val="000000"/>
                </a:solidFill>
                <a:effectLst/>
              </a:rPr>
              <a:t>Remember: less noise equals more impact.</a:t>
            </a:r>
          </a:p>
          <a:p>
            <a:endParaRPr lang="en-GB" dirty="0"/>
          </a:p>
        </p:txBody>
      </p:sp>
      <p:sp>
        <p:nvSpPr>
          <p:cNvPr id="5" name="Footer Placeholder 4">
            <a:extLst>
              <a:ext uri="{FF2B5EF4-FFF2-40B4-BE49-F238E27FC236}">
                <a16:creationId xmlns:a16="http://schemas.microsoft.com/office/drawing/2014/main" id="{FFBEB697-3A27-51EC-E0D9-F610CF3A23C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5107985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52B7CB-ACE4-8B60-9399-E360FDD56393}"/>
              </a:ext>
            </a:extLst>
          </p:cNvPr>
          <p:cNvSpPr>
            <a:spLocks noGrp="1"/>
          </p:cNvSpPr>
          <p:nvPr>
            <p:ph type="sldNum" sz="quarter" idx="11"/>
          </p:nvPr>
        </p:nvSpPr>
        <p:spPr/>
        <p:txBody>
          <a:bodyPr/>
          <a:lstStyle/>
          <a:p>
            <a:fld id="{DA2C159E-F13C-4A85-9A41-E7669D3E0D70}" type="slidenum">
              <a:rPr lang="en-GB" smtClean="0"/>
              <a:pPr/>
              <a:t>96</a:t>
            </a:fld>
            <a:endParaRPr lang="en-GB" dirty="0"/>
          </a:p>
        </p:txBody>
      </p:sp>
      <p:sp>
        <p:nvSpPr>
          <p:cNvPr id="3" name="Title 2">
            <a:extLst>
              <a:ext uri="{FF2B5EF4-FFF2-40B4-BE49-F238E27FC236}">
                <a16:creationId xmlns:a16="http://schemas.microsoft.com/office/drawing/2014/main" id="{791F045B-120C-CD89-0B47-BC68E94E85DF}"/>
              </a:ext>
            </a:extLst>
          </p:cNvPr>
          <p:cNvSpPr>
            <a:spLocks noGrp="1"/>
          </p:cNvSpPr>
          <p:nvPr>
            <p:ph type="title"/>
          </p:nvPr>
        </p:nvSpPr>
        <p:spPr/>
        <p:txBody>
          <a:bodyPr/>
          <a:lstStyle/>
          <a:p>
            <a:r>
              <a:rPr lang="en-GB" dirty="0"/>
              <a:t>Plenary: simplify to clarify</a:t>
            </a:r>
          </a:p>
        </p:txBody>
      </p:sp>
      <p:sp>
        <p:nvSpPr>
          <p:cNvPr id="4" name="Text Placeholder 3">
            <a:extLst>
              <a:ext uri="{FF2B5EF4-FFF2-40B4-BE49-F238E27FC236}">
                <a16:creationId xmlns:a16="http://schemas.microsoft.com/office/drawing/2014/main" id="{3C74C836-4671-602F-0819-E03499334C0E}"/>
              </a:ext>
            </a:extLst>
          </p:cNvPr>
          <p:cNvSpPr>
            <a:spLocks noGrp="1"/>
          </p:cNvSpPr>
          <p:nvPr>
            <p:ph type="body" sz="quarter" idx="12"/>
          </p:nvPr>
        </p:nvSpPr>
        <p:spPr/>
        <p:txBody>
          <a:bodyPr/>
          <a:lstStyle/>
          <a:p>
            <a:pPr marL="342900" indent="-342900">
              <a:buFont typeface="Arial" panose="020B0604020202020204" pitchFamily="34" charset="0"/>
              <a:buChar char="•"/>
            </a:pPr>
            <a:r>
              <a:rPr lang="en-GB" dirty="0"/>
              <a:t>Read the Simplify to clarify document and identify the information that is necessary for the client.</a:t>
            </a:r>
          </a:p>
          <a:p>
            <a:pPr marL="342900" indent="-342900">
              <a:buFont typeface="Arial" panose="020B0604020202020204" pitchFamily="34" charset="0"/>
              <a:buChar char="•"/>
            </a:pPr>
            <a:r>
              <a:rPr lang="en-GB" dirty="0"/>
              <a:t>Produce a list of five slide titles that could be used for the presentation, excluding the title slide and the ‘any questions’ slide.</a:t>
            </a:r>
          </a:p>
        </p:txBody>
      </p:sp>
      <p:sp>
        <p:nvSpPr>
          <p:cNvPr id="5" name="Footer Placeholder 4">
            <a:extLst>
              <a:ext uri="{FF2B5EF4-FFF2-40B4-BE49-F238E27FC236}">
                <a16:creationId xmlns:a16="http://schemas.microsoft.com/office/drawing/2014/main" id="{2740752E-7E87-5185-4516-148BD2E13CF8}"/>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8334323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68D3C-69F2-69F2-C9CB-D046AB66B8DE}"/>
              </a:ext>
            </a:extLst>
          </p:cNvPr>
          <p:cNvSpPr>
            <a:spLocks noGrp="1"/>
          </p:cNvSpPr>
          <p:nvPr>
            <p:ph type="sldNum" sz="quarter" idx="11"/>
          </p:nvPr>
        </p:nvSpPr>
        <p:spPr/>
        <p:txBody>
          <a:bodyPr/>
          <a:lstStyle/>
          <a:p>
            <a:fld id="{DA2C159E-F13C-4A85-9A41-E7669D3E0D70}" type="slidenum">
              <a:rPr lang="en-GB" smtClean="0"/>
              <a:pPr/>
              <a:t>97</a:t>
            </a:fld>
            <a:endParaRPr lang="en-GB" dirty="0"/>
          </a:p>
        </p:txBody>
      </p:sp>
      <p:sp>
        <p:nvSpPr>
          <p:cNvPr id="3" name="Title 2">
            <a:extLst>
              <a:ext uri="{FF2B5EF4-FFF2-40B4-BE49-F238E27FC236}">
                <a16:creationId xmlns:a16="http://schemas.microsoft.com/office/drawing/2014/main" id="{30972946-C188-52F7-A64D-10664E33E6D9}"/>
              </a:ext>
            </a:extLst>
          </p:cNvPr>
          <p:cNvSpPr>
            <a:spLocks noGrp="1"/>
          </p:cNvSpPr>
          <p:nvPr>
            <p:ph type="title"/>
          </p:nvPr>
        </p:nvSpPr>
        <p:spPr/>
        <p:txBody>
          <a:bodyPr/>
          <a:lstStyle/>
          <a:p>
            <a:r>
              <a:rPr lang="en-US" dirty="0"/>
              <a:t>Next steps</a:t>
            </a:r>
          </a:p>
        </p:txBody>
      </p:sp>
      <p:sp>
        <p:nvSpPr>
          <p:cNvPr id="4" name="Text Placeholder 3">
            <a:extLst>
              <a:ext uri="{FF2B5EF4-FFF2-40B4-BE49-F238E27FC236}">
                <a16:creationId xmlns:a16="http://schemas.microsoft.com/office/drawing/2014/main" id="{468D99C4-BA7F-B355-16EE-18D4E77143C9}"/>
              </a:ext>
            </a:extLst>
          </p:cNvPr>
          <p:cNvSpPr>
            <a:spLocks noGrp="1"/>
          </p:cNvSpPr>
          <p:nvPr>
            <p:ph type="body" sz="quarter" idx="12"/>
          </p:nvPr>
        </p:nvSpPr>
        <p:spPr/>
        <p:txBody>
          <a:bodyPr vert="horz" lIns="0" tIns="0" rIns="0" bIns="0" rtlCol="0" anchor="t">
            <a:noAutofit/>
          </a:bodyPr>
          <a:lstStyle/>
          <a:p>
            <a:r>
              <a:rPr lang="en-US" dirty="0"/>
              <a:t>Produce presentation slides using the Simplify to clarify document. The title of the presentation is:</a:t>
            </a:r>
          </a:p>
          <a:p>
            <a:pPr lvl="1">
              <a:lnSpc>
                <a:spcPct val="100000"/>
              </a:lnSpc>
            </a:pPr>
            <a:r>
              <a:rPr lang="en-US" dirty="0"/>
              <a:t>The benefits of replacing halogen lighting with LED lighting</a:t>
            </a:r>
          </a:p>
          <a:p>
            <a:endParaRPr lang="en-US" dirty="0">
              <a:cs typeface="Arial"/>
            </a:endParaRPr>
          </a:p>
        </p:txBody>
      </p:sp>
      <p:sp>
        <p:nvSpPr>
          <p:cNvPr id="5" name="Footer Placeholder 4">
            <a:extLst>
              <a:ext uri="{FF2B5EF4-FFF2-40B4-BE49-F238E27FC236}">
                <a16:creationId xmlns:a16="http://schemas.microsoft.com/office/drawing/2014/main" id="{420BEC3B-0D60-1C1F-31D8-2030A049069D}"/>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908858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7</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The audience journey</a:t>
            </a:r>
          </a:p>
        </p:txBody>
      </p:sp>
    </p:spTree>
    <p:extLst>
      <p:ext uri="{BB962C8B-B14F-4D97-AF65-F5344CB8AC3E}">
        <p14:creationId xmlns:p14="http://schemas.microsoft.com/office/powerpoint/2010/main" val="495785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E9BB-597F-485B-8518-44C544F88BE2}"/>
              </a:ext>
            </a:extLst>
          </p:cNvPr>
          <p:cNvSpPr>
            <a:spLocks noGrp="1"/>
          </p:cNvSpPr>
          <p:nvPr>
            <p:ph type="title"/>
          </p:nvPr>
        </p:nvSpPr>
        <p:spPr/>
        <p:txBody>
          <a:bodyPr/>
          <a:lstStyle/>
          <a:p>
            <a:r>
              <a:rPr lang="en-GB" dirty="0"/>
              <a:t>Starter</a:t>
            </a:r>
          </a:p>
        </p:txBody>
      </p:sp>
      <p:sp>
        <p:nvSpPr>
          <p:cNvPr id="3" name="Text Placeholder 2">
            <a:extLst>
              <a:ext uri="{FF2B5EF4-FFF2-40B4-BE49-F238E27FC236}">
                <a16:creationId xmlns:a16="http://schemas.microsoft.com/office/drawing/2014/main" id="{92623D61-D37E-DACA-88EF-6C9248BEC6A2}"/>
              </a:ext>
            </a:extLst>
          </p:cNvPr>
          <p:cNvSpPr>
            <a:spLocks noGrp="1"/>
          </p:cNvSpPr>
          <p:nvPr>
            <p:ph type="body" sz="quarter" idx="14"/>
          </p:nvPr>
        </p:nvSpPr>
        <p:spPr/>
        <p:txBody>
          <a:bodyPr/>
          <a:lstStyle/>
          <a:p>
            <a:r>
              <a:rPr lang="en-GB" b="0" i="0" u="none" strike="noStrike" dirty="0">
                <a:solidFill>
                  <a:srgbClr val="000000"/>
                </a:solidFill>
                <a:effectLst/>
              </a:rPr>
              <a:t>Think of a time when a presentation felt like it was meant just for you. </a:t>
            </a:r>
          </a:p>
          <a:p>
            <a:endParaRPr lang="en-GB" b="0" dirty="0">
              <a:solidFill>
                <a:srgbClr val="000000"/>
              </a:solidFill>
            </a:endParaRPr>
          </a:p>
          <a:p>
            <a:r>
              <a:rPr lang="en-GB" b="0" i="0" u="none" strike="noStrike" dirty="0">
                <a:solidFill>
                  <a:srgbClr val="000000"/>
                </a:solidFill>
                <a:effectLst/>
              </a:rPr>
              <a:t>What made it feel that way?</a:t>
            </a:r>
            <a:endParaRPr lang="en-GB" dirty="0"/>
          </a:p>
        </p:txBody>
      </p:sp>
      <p:sp>
        <p:nvSpPr>
          <p:cNvPr id="4" name="Footer Placeholder 3">
            <a:extLst>
              <a:ext uri="{FF2B5EF4-FFF2-40B4-BE49-F238E27FC236}">
                <a16:creationId xmlns:a16="http://schemas.microsoft.com/office/drawing/2014/main" id="{6455F5E9-5939-18F8-B52C-47424B727E80}"/>
              </a:ext>
            </a:extLst>
          </p:cNvPr>
          <p:cNvSpPr>
            <a:spLocks noGrp="1"/>
          </p:cNvSpPr>
          <p:nvPr>
            <p:ph type="ftr" sz="quarter" idx="11"/>
          </p:nvPr>
        </p:nvSpPr>
        <p:spPr/>
        <p:txBody>
          <a:bodyPr/>
          <a:lstStyle/>
          <a:p>
            <a:r>
              <a:rPr lang="en-GB" dirty="0"/>
              <a:t>Education &amp; Training Foundation</a:t>
            </a:r>
          </a:p>
        </p:txBody>
      </p:sp>
      <p:sp>
        <p:nvSpPr>
          <p:cNvPr id="5" name="Slide Number Placeholder 4">
            <a:extLst>
              <a:ext uri="{FF2B5EF4-FFF2-40B4-BE49-F238E27FC236}">
                <a16:creationId xmlns:a16="http://schemas.microsoft.com/office/drawing/2014/main" id="{ED762311-ACAB-C1F5-4CEA-2B27097DEF3D}"/>
              </a:ext>
            </a:extLst>
          </p:cNvPr>
          <p:cNvSpPr>
            <a:spLocks noGrp="1"/>
          </p:cNvSpPr>
          <p:nvPr>
            <p:ph type="sldNum" sz="quarter" idx="12"/>
          </p:nvPr>
        </p:nvSpPr>
        <p:spPr/>
        <p:txBody>
          <a:bodyPr/>
          <a:lstStyle/>
          <a:p>
            <a:fld id="{DA2C159E-F13C-4A85-9A41-E7669D3E0D70}" type="slidenum">
              <a:rPr lang="en-GB" smtClean="0"/>
              <a:pPr/>
              <a:t>99</a:t>
            </a:fld>
            <a:endParaRPr lang="en-GB" dirty="0"/>
          </a:p>
        </p:txBody>
      </p:sp>
    </p:spTree>
    <p:extLst>
      <p:ext uri="{BB962C8B-B14F-4D97-AF65-F5344CB8AC3E}">
        <p14:creationId xmlns:p14="http://schemas.microsoft.com/office/powerpoint/2010/main" val="1421752608"/>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9" ma:contentTypeDescription="Create a new document." ma:contentTypeScope="" ma:versionID="d187684d7a1e7144ec20e0c851cd9de9">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c647aa0055b96075a1a28ac1dd860f1f"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FDD480-834F-48F6-9F87-CDDBF02D13F7}"/>
</file>

<file path=customXml/itemProps2.xml><?xml version="1.0" encoding="utf-8"?>
<ds:datastoreItem xmlns:ds="http://schemas.openxmlformats.org/officeDocument/2006/customXml" ds:itemID="{4A76E745-D9E8-4D93-8B7F-BCE1E4A491AA}">
  <ds:schemaRefs>
    <ds:schemaRef ds:uri="http://purl.org/dc/dcmitype/"/>
    <ds:schemaRef ds:uri="http://www.w3.org/XML/1998/namespace"/>
    <ds:schemaRef ds:uri="http://schemas.microsoft.com/office/2006/documentManagement/types"/>
    <ds:schemaRef ds:uri="3cbb8db0-d6a1-4322-bf4d-be2ae7c700fd"/>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2915eaf0-7986-4081-8efb-67ae03bccfdd"/>
  </ds:schemaRefs>
</ds:datastoreItem>
</file>

<file path=customXml/itemProps3.xml><?xml version="1.0" encoding="utf-8"?>
<ds:datastoreItem xmlns:ds="http://schemas.openxmlformats.org/officeDocument/2006/customXml" ds:itemID="{F9729C5E-FC3E-4187-92B8-5FE37E61E9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2925</TotalTime>
  <Words>8506</Words>
  <Application>Microsoft Office PowerPoint</Application>
  <PresentationFormat>On-screen Show (16:9)</PresentationFormat>
  <Paragraphs>1334</Paragraphs>
  <Slides>176</Slides>
  <Notes>49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176</vt:i4>
      </vt:variant>
    </vt:vector>
  </HeadingPairs>
  <TitlesOfParts>
    <vt:vector size="183" baseType="lpstr">
      <vt:lpstr>Aptos</vt:lpstr>
      <vt:lpstr>Aptos Display</vt:lpstr>
      <vt:lpstr>Arial</vt:lpstr>
      <vt:lpstr>Calibri</vt:lpstr>
      <vt:lpstr>Times New Roman</vt:lpstr>
      <vt:lpstr>ETF Master</vt:lpstr>
      <vt:lpstr>Office Theme</vt:lpstr>
      <vt:lpstr>T LEVEL IN DESIGN, SURVEYING AND PLANNING FOR CONSTRUCTION </vt:lpstr>
      <vt:lpstr>1</vt:lpstr>
      <vt:lpstr>Stakeholder starter task</vt:lpstr>
      <vt:lpstr>Stakeholder card sort</vt:lpstr>
      <vt:lpstr>Task: stakeholder case studies</vt:lpstr>
      <vt:lpstr>Conveying confidence</vt:lpstr>
      <vt:lpstr>Avoiding a negative tone</vt:lpstr>
      <vt:lpstr>Use of terminology</vt:lpstr>
      <vt:lpstr>How to be persuasive</vt:lpstr>
      <vt:lpstr>Task: confident communication</vt:lpstr>
      <vt:lpstr>Prior to a presentation</vt:lpstr>
      <vt:lpstr>Presentation tone</vt:lpstr>
      <vt:lpstr>Considerations during a presentation</vt:lpstr>
      <vt:lpstr>Technical vs non-technical language </vt:lpstr>
      <vt:lpstr>Task: leisure centre </vt:lpstr>
      <vt:lpstr>Next steps</vt:lpstr>
      <vt:lpstr>2</vt:lpstr>
      <vt:lpstr>Starter discussion topics </vt:lpstr>
      <vt:lpstr>Two truths one lie: example</vt:lpstr>
      <vt:lpstr>Two truths one lie: example answer</vt:lpstr>
      <vt:lpstr>Two truths one lie: energy</vt:lpstr>
      <vt:lpstr>Two truths one lie: energy answer</vt:lpstr>
      <vt:lpstr>Two truths one lie: trees</vt:lpstr>
      <vt:lpstr>Two truths one lie: trees answer</vt:lpstr>
      <vt:lpstr>Misinformation</vt:lpstr>
      <vt:lpstr>Task: accuracy handout </vt:lpstr>
      <vt:lpstr>What could cause misinformation?</vt:lpstr>
      <vt:lpstr>Recall advertisement task</vt:lpstr>
      <vt:lpstr>Plenary</vt:lpstr>
      <vt:lpstr>Next steps: partner voice recording</vt:lpstr>
      <vt:lpstr>3</vt:lpstr>
      <vt:lpstr>Starter topics </vt:lpstr>
      <vt:lpstr>Visual aids</vt:lpstr>
      <vt:lpstr>Examples of visual aids</vt:lpstr>
      <vt:lpstr>Task: wall graphics</vt:lpstr>
      <vt:lpstr>What to consider when using visual aids?</vt:lpstr>
      <vt:lpstr>Streetlight infographic</vt:lpstr>
      <vt:lpstr>Task: streetlight infographic </vt:lpstr>
      <vt:lpstr>Targeting information</vt:lpstr>
      <vt:lpstr>Simplicity is key </vt:lpstr>
      <vt:lpstr>Finding the right level</vt:lpstr>
      <vt:lpstr>Project plan task</vt:lpstr>
      <vt:lpstr>Plenary task: visual aid flowchart</vt:lpstr>
      <vt:lpstr>Next steps: record presentation </vt:lpstr>
      <vt:lpstr>4</vt:lpstr>
      <vt:lpstr>Overview of feedback</vt:lpstr>
      <vt:lpstr>Pond starter task</vt:lpstr>
      <vt:lpstr>Feedback</vt:lpstr>
      <vt:lpstr>Types of feedback</vt:lpstr>
      <vt:lpstr>Methods of feedback in construction</vt:lpstr>
      <vt:lpstr>Formative review</vt:lpstr>
      <vt:lpstr>Task: formative feedback</vt:lpstr>
      <vt:lpstr>Constructive feedback</vt:lpstr>
      <vt:lpstr>Peer feedback</vt:lpstr>
      <vt:lpstr>Task: peer feedback</vt:lpstr>
      <vt:lpstr>Self-review</vt:lpstr>
      <vt:lpstr>Self-review in construction</vt:lpstr>
      <vt:lpstr>Plenary task: improving pricing sheet</vt:lpstr>
      <vt:lpstr>Next steps: response to feedback</vt:lpstr>
      <vt:lpstr>5</vt:lpstr>
      <vt:lpstr>Overview: delivering a solution</vt:lpstr>
      <vt:lpstr>Starter: site office solution</vt:lpstr>
      <vt:lpstr>Effective layout</vt:lpstr>
      <vt:lpstr>Detailed views</vt:lpstr>
      <vt:lpstr>Ordering information</vt:lpstr>
      <vt:lpstr>Road improvement task</vt:lpstr>
      <vt:lpstr>Presentation skills</vt:lpstr>
      <vt:lpstr>Orientation to the audience </vt:lpstr>
      <vt:lpstr>Position relative to the screen </vt:lpstr>
      <vt:lpstr>Volume and tone </vt:lpstr>
      <vt:lpstr>Plenary: checklist template </vt:lpstr>
      <vt:lpstr>Next steps: poster</vt:lpstr>
      <vt:lpstr>6</vt:lpstr>
      <vt:lpstr>Starter: tower block</vt:lpstr>
      <vt:lpstr>Reasons to remove distractions</vt:lpstr>
      <vt:lpstr>Equipment noise</vt:lpstr>
      <vt:lpstr>Environmental noise</vt:lpstr>
      <vt:lpstr>Room chat and side conversations</vt:lpstr>
      <vt:lpstr>Noise discussion</vt:lpstr>
      <vt:lpstr>Stick to a layout</vt:lpstr>
      <vt:lpstr>Portal frame construction</vt:lpstr>
      <vt:lpstr>Benefits of steel portal frame construction for retail units in the UK</vt:lpstr>
      <vt:lpstr>Layout discussion</vt:lpstr>
      <vt:lpstr>Overcrowded slides</vt:lpstr>
      <vt:lpstr>Steel vs concrete example</vt:lpstr>
      <vt:lpstr>Cost-effectiveness</vt:lpstr>
      <vt:lpstr>Durability</vt:lpstr>
      <vt:lpstr>Strength</vt:lpstr>
      <vt:lpstr>Image selection</vt:lpstr>
      <vt:lpstr>Design versatility</vt:lpstr>
      <vt:lpstr>Clear and accurate placement of information</vt:lpstr>
      <vt:lpstr>Managing your own noise</vt:lpstr>
      <vt:lpstr>Simplifying complex ideas</vt:lpstr>
      <vt:lpstr>Preparing for the unexpected</vt:lpstr>
      <vt:lpstr>Final thoughts</vt:lpstr>
      <vt:lpstr>Plenary: simplify to clarify</vt:lpstr>
      <vt:lpstr>Next steps</vt:lpstr>
      <vt:lpstr>7</vt:lpstr>
      <vt:lpstr>Starter</vt:lpstr>
      <vt:lpstr>What is the audience journey?</vt:lpstr>
      <vt:lpstr>Why empathy matters</vt:lpstr>
      <vt:lpstr>Considering the secondary audience</vt:lpstr>
      <vt:lpstr>Task: playground design layout</vt:lpstr>
      <vt:lpstr>Four-stage journey</vt:lpstr>
      <vt:lpstr>Council presentation</vt:lpstr>
      <vt:lpstr>Task: plan your audience journey</vt:lpstr>
      <vt:lpstr>Research for reach</vt:lpstr>
      <vt:lpstr>Methods to gather information</vt:lpstr>
      <vt:lpstr>Footbridge planning task</vt:lpstr>
      <vt:lpstr>Thinking emotion</vt:lpstr>
      <vt:lpstr>Storyboarding is…</vt:lpstr>
      <vt:lpstr>Presentation storyboard</vt:lpstr>
      <vt:lpstr>Benefits of a storyboard</vt:lpstr>
      <vt:lpstr>Bakery design brief</vt:lpstr>
      <vt:lpstr>Bakery design task</vt:lpstr>
      <vt:lpstr>Self-review: ask yourself</vt:lpstr>
      <vt:lpstr>Final points</vt:lpstr>
      <vt:lpstr>The audience journey quiz</vt:lpstr>
      <vt:lpstr>The audience journey answers</vt:lpstr>
      <vt:lpstr>Next steps: storyboard</vt:lpstr>
      <vt:lpstr>8</vt:lpstr>
      <vt:lpstr>What is wrong with this set-up?</vt:lpstr>
      <vt:lpstr>The four key areas of focus </vt:lpstr>
      <vt:lpstr>Why preparing for questions is crucial</vt:lpstr>
      <vt:lpstr>Clarifying questions</vt:lpstr>
      <vt:lpstr>Challenging questions</vt:lpstr>
      <vt:lpstr>Off-topic questions</vt:lpstr>
      <vt:lpstr>Open-ended questions</vt:lpstr>
      <vt:lpstr>How to prepare for questions</vt:lpstr>
      <vt:lpstr>Question task</vt:lpstr>
      <vt:lpstr>Reading body language</vt:lpstr>
      <vt:lpstr>Body language cues</vt:lpstr>
      <vt:lpstr>Providing time for digestion</vt:lpstr>
      <vt:lpstr>Purpose of a pause</vt:lpstr>
      <vt:lpstr>The sweet spot</vt:lpstr>
      <vt:lpstr>Strategic use of pauses</vt:lpstr>
      <vt:lpstr>Whole-body energy manifestations</vt:lpstr>
      <vt:lpstr>Common physical manifestations</vt:lpstr>
      <vt:lpstr>Management techniques</vt:lpstr>
      <vt:lpstr>Task: final practice</vt:lpstr>
      <vt:lpstr>Summary</vt:lpstr>
      <vt:lpstr>Plenary: reflection</vt:lpstr>
      <vt:lpstr>Next steps: body language task</vt:lpstr>
      <vt:lpstr>9</vt:lpstr>
      <vt:lpstr>Starter task</vt:lpstr>
      <vt:lpstr>Overview reminder</vt:lpstr>
      <vt:lpstr>Thinking like a stakeholder</vt:lpstr>
      <vt:lpstr>Accuracy of information</vt:lpstr>
      <vt:lpstr>Supporting a delivery</vt:lpstr>
      <vt:lpstr>Methods of review</vt:lpstr>
      <vt:lpstr>Delivering a solution</vt:lpstr>
      <vt:lpstr>Presenting for a colleague</vt:lpstr>
      <vt:lpstr>Removing the noise</vt:lpstr>
      <vt:lpstr>Audience journey</vt:lpstr>
      <vt:lpstr>Planning a delivery</vt:lpstr>
      <vt:lpstr>Task: stakeholder roles</vt:lpstr>
      <vt:lpstr>Task: coffee shop case study</vt:lpstr>
      <vt:lpstr>Task: coffee shop presentation</vt:lpstr>
      <vt:lpstr>Plenary: presenting for others</vt:lpstr>
      <vt:lpstr>Next steps: recording of final delivery</vt:lpstr>
      <vt:lpstr>10</vt:lpstr>
      <vt:lpstr>Starter activity</vt:lpstr>
      <vt:lpstr>Task: prepare a presentation</vt:lpstr>
      <vt:lpstr>Task: present to stakeholders</vt:lpstr>
      <vt:lpstr>Task: presenting feedback</vt:lpstr>
      <vt:lpstr>Task: presenting to new stakeholders</vt:lpstr>
      <vt:lpstr>Task: present to stakeholders</vt:lpstr>
      <vt:lpstr>Task: the critical review</vt:lpstr>
      <vt:lpstr>Next steps: improving oral skills</vt:lpstr>
      <vt:lpstr>10 Learner slides</vt:lpstr>
      <vt:lpstr>Access and site plan</vt:lpstr>
      <vt:lpstr>Potential customer survey</vt:lpstr>
      <vt:lpstr>Financial: building costs</vt:lpstr>
      <vt:lpstr>Financial: estimated sales</vt:lpstr>
      <vt:lpstr>Financial: estimated costs </vt:lpstr>
      <vt:lpstr>Produced and funded 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Elise James</cp:lastModifiedBy>
  <cp:revision>327</cp:revision>
  <dcterms:created xsi:type="dcterms:W3CDTF">2020-10-20T08:50:32Z</dcterms:created>
  <dcterms:modified xsi:type="dcterms:W3CDTF">2025-06-30T15:29:47Z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y fmtid="{D5CDD505-2E9C-101B-9397-08002B2CF9AE}" pid="4" name="Order">
    <vt:r8>64900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