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 id="2147483660" r:id="rId5"/>
  </p:sldMasterIdLst>
  <p:notesMasterIdLst>
    <p:notesMasterId r:id="rId36"/>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7" roundtripDataSignature="AMtx7mhrggJ03bMQJofqLVmYwMm5r2lEY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1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viewProps" Target="viewProps.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customschemas.google.com/relationships/presentationmetadata" Target="metadata"/><Relationship Id="rId40"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1" name="Google Shape;161;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2" name="Google Shape;162;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Google Shape;294;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5" name="Google Shape;295;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sz="1200">
                <a:solidFill>
                  <a:schemeClr val="dk1"/>
                </a:solidFill>
                <a:latin typeface="Calibri"/>
                <a:ea typeface="Calibri"/>
                <a:cs typeface="Calibri"/>
                <a:sym typeface="Calibri"/>
              </a:rPr>
              <a:t>Establish that a 96-tray is so-called because 96 pieces of chocolate fit into the base layer. </a:t>
            </a:r>
            <a:endParaRPr/>
          </a:p>
        </p:txBody>
      </p:sp>
      <p:sp>
        <p:nvSpPr>
          <p:cNvPr id="296" name="Google Shape;296;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6" name="Google Shape;306;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a:t>Explain that the chocolate factory wants to use 96-trays and makes two different trays. Show students the two trays and ask them to explain why they are 96-trays.</a:t>
            </a:r>
            <a:endParaRPr/>
          </a:p>
        </p:txBody>
      </p:sp>
      <p:sp>
        <p:nvSpPr>
          <p:cNvPr id="307" name="Google Shape;307;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25" name="Google Shape;325;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800">
                <a:latin typeface="Arial"/>
                <a:ea typeface="Arial"/>
                <a:cs typeface="Arial"/>
                <a:sym typeface="Arial"/>
              </a:rPr>
              <a:t>Tell students that the factory wants the base layer of each tray to be full when packing the chocolate bars. Ask students to identify which 24-bars are being packed in this ‘24 by 4’ 96-tray and discuss how the ‘12 by 2’ bars have been packed. Check that students are clear about what the 12 and 2 refer to on the ‘12 by 2’ chocolate bars. </a:t>
            </a:r>
            <a:endParaRPr/>
          </a:p>
          <a:p>
            <a:pPr marL="0" lvl="0" indent="0" algn="l" rtl="0">
              <a:spcBef>
                <a:spcPts val="600"/>
              </a:spcBef>
              <a:spcAft>
                <a:spcPts val="0"/>
              </a:spcAft>
              <a:buNone/>
            </a:pPr>
            <a:endParaRPr sz="1800">
              <a:latin typeface="Arial"/>
              <a:ea typeface="Arial"/>
              <a:cs typeface="Arial"/>
              <a:sym typeface="Arial"/>
            </a:endParaRPr>
          </a:p>
          <a:p>
            <a:pPr marL="0" lvl="0" indent="0" algn="l" rtl="0">
              <a:spcBef>
                <a:spcPts val="600"/>
              </a:spcBef>
              <a:spcAft>
                <a:spcPts val="0"/>
              </a:spcAft>
              <a:buNone/>
            </a:pPr>
            <a:r>
              <a:rPr lang="en-US" sz="1800">
                <a:latin typeface="Arial"/>
                <a:ea typeface="Arial"/>
                <a:cs typeface="Arial"/>
                <a:sym typeface="Arial"/>
              </a:rPr>
              <a:t>Tell students that the factory wants to pack each tray with chocolate bars of the same size. Ask students whether any other 24-bars can be packed into the ‘24 by 4’ tray. You may want to distribute the ‘24-bars’ and ‘96-trays’ handouts for students to use.</a:t>
            </a:r>
            <a:endParaRPr/>
          </a:p>
          <a:p>
            <a:pPr marL="0" lvl="0" indent="0" algn="l" rtl="0">
              <a:spcBef>
                <a:spcPts val="600"/>
              </a:spcBef>
              <a:spcAft>
                <a:spcPts val="0"/>
              </a:spcAft>
              <a:buNone/>
            </a:pPr>
            <a:endParaRPr sz="1800">
              <a:latin typeface="Arial"/>
              <a:ea typeface="Arial"/>
              <a:cs typeface="Arial"/>
              <a:sym typeface="Arial"/>
            </a:endParaRPr>
          </a:p>
          <a:p>
            <a:pPr marL="0" lvl="0" indent="0" algn="l" rtl="0">
              <a:spcBef>
                <a:spcPts val="600"/>
              </a:spcBef>
              <a:spcAft>
                <a:spcPts val="0"/>
              </a:spcAft>
              <a:buNone/>
            </a:pPr>
            <a:r>
              <a:rPr lang="en-US" sz="1800">
                <a:latin typeface="Arial"/>
                <a:ea typeface="Arial"/>
                <a:cs typeface="Arial"/>
                <a:sym typeface="Arial"/>
              </a:rPr>
              <a:t>Show students the diagram of four ‘6 by 4’ bars packed in the tray. Check that students can explain why the ‘8 by 3’ bars cannot be packed into this ‘24 by 4’ tray. Remind students that the base layer needs to be full.</a:t>
            </a:r>
            <a:endParaRPr sz="1800">
              <a:latin typeface="Arial"/>
              <a:ea typeface="Arial"/>
              <a:cs typeface="Arial"/>
              <a:sym typeface="Arial"/>
            </a:endParaRPr>
          </a:p>
          <a:p>
            <a:pPr marL="0" lvl="0" indent="0" algn="l" rtl="0">
              <a:spcBef>
                <a:spcPts val="600"/>
              </a:spcBef>
              <a:spcAft>
                <a:spcPts val="0"/>
              </a:spcAft>
              <a:buNone/>
            </a:pPr>
            <a:r>
              <a:rPr lang="en-US" sz="1800">
                <a:latin typeface="Arial"/>
                <a:ea typeface="Arial"/>
                <a:cs typeface="Arial"/>
                <a:sym typeface="Arial"/>
              </a:rPr>
              <a:t> </a:t>
            </a:r>
            <a:endParaRPr sz="1800">
              <a:latin typeface="Arial"/>
              <a:ea typeface="Arial"/>
              <a:cs typeface="Arial"/>
              <a:sym typeface="Arial"/>
            </a:endParaRPr>
          </a:p>
        </p:txBody>
      </p:sp>
      <p:sp>
        <p:nvSpPr>
          <p:cNvPr id="326" name="Google Shape;326;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Google Shape;365;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6" name="Google Shape;366;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800">
                <a:latin typeface="Arial"/>
                <a:ea typeface="Arial"/>
                <a:cs typeface="Arial"/>
                <a:sym typeface="Arial"/>
              </a:rPr>
              <a:t>Give students a few minutes to determine which 24-bars can be packed into the ‘16 by 6’ 96-tray. Reveal the answers as appropriate, depending on the order in which students suggest arrangements. </a:t>
            </a:r>
            <a:endParaRPr sz="1800">
              <a:latin typeface="Arial"/>
              <a:ea typeface="Arial"/>
              <a:cs typeface="Arial"/>
              <a:sym typeface="Arial"/>
            </a:endParaRPr>
          </a:p>
          <a:p>
            <a:pPr marL="342900" lvl="0" indent="-342900" algn="l" rtl="0">
              <a:spcBef>
                <a:spcPts val="600"/>
              </a:spcBef>
              <a:spcAft>
                <a:spcPts val="0"/>
              </a:spcAft>
              <a:buClr>
                <a:srgbClr val="BE0064"/>
              </a:buClr>
              <a:buSzPts val="1800"/>
              <a:buFont typeface="Noto Sans Symbols"/>
              <a:buChar char="∙"/>
            </a:pPr>
            <a:r>
              <a:rPr lang="en-US" sz="1800">
                <a:latin typeface="Arial"/>
                <a:ea typeface="Arial"/>
                <a:cs typeface="Arial"/>
                <a:sym typeface="Arial"/>
              </a:rPr>
              <a:t>Left: Packing ‘8 by 3’</a:t>
            </a:r>
            <a:r>
              <a:rPr lang="en-US" sz="1800" i="1">
                <a:latin typeface="Arial"/>
                <a:ea typeface="Arial"/>
                <a:cs typeface="Arial"/>
                <a:sym typeface="Arial"/>
              </a:rPr>
              <a:t> </a:t>
            </a:r>
            <a:r>
              <a:rPr lang="en-US" sz="1800">
                <a:latin typeface="Arial"/>
                <a:ea typeface="Arial"/>
                <a:cs typeface="Arial"/>
                <a:sym typeface="Arial"/>
              </a:rPr>
              <a:t>bars</a:t>
            </a:r>
            <a:endParaRPr sz="1800">
              <a:latin typeface="Arial"/>
              <a:ea typeface="Arial"/>
              <a:cs typeface="Arial"/>
              <a:sym typeface="Arial"/>
            </a:endParaRPr>
          </a:p>
          <a:p>
            <a:pPr marL="342900" lvl="0" indent="-342900" algn="l" rtl="0">
              <a:spcBef>
                <a:spcPts val="0"/>
              </a:spcBef>
              <a:spcAft>
                <a:spcPts val="0"/>
              </a:spcAft>
              <a:buClr>
                <a:srgbClr val="BE0064"/>
              </a:buClr>
              <a:buSzPts val="1800"/>
              <a:buFont typeface="Noto Sans Symbols"/>
              <a:buChar char="∙"/>
            </a:pPr>
            <a:r>
              <a:rPr lang="en-US" sz="1800">
                <a:latin typeface="Arial"/>
                <a:ea typeface="Arial"/>
                <a:cs typeface="Arial"/>
                <a:sym typeface="Arial"/>
              </a:rPr>
              <a:t>Right: Packing ‘4 by 6’ bars</a:t>
            </a:r>
            <a:endParaRPr sz="1800">
              <a:latin typeface="Arial"/>
              <a:ea typeface="Arial"/>
              <a:cs typeface="Arial"/>
              <a:sym typeface="Arial"/>
            </a:endParaRPr>
          </a:p>
        </p:txBody>
      </p:sp>
      <p:sp>
        <p:nvSpPr>
          <p:cNvPr id="367" name="Google Shape;367;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4"/>
        <p:cNvGrpSpPr/>
        <p:nvPr/>
      </p:nvGrpSpPr>
      <p:grpSpPr>
        <a:xfrm>
          <a:off x="0" y="0"/>
          <a:ext cx="0" cy="0"/>
          <a:chOff x="0" y="0"/>
          <a:chExt cx="0" cy="0"/>
        </a:xfrm>
      </p:grpSpPr>
      <p:sp>
        <p:nvSpPr>
          <p:cNvPr id="405" name="Google Shape;405;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06" name="Google Shape;406;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800">
                <a:latin typeface="Arial"/>
                <a:ea typeface="Arial"/>
                <a:cs typeface="Arial"/>
                <a:sym typeface="Arial"/>
              </a:rPr>
              <a:t>After showing how ‘8 by 3’ bars and ‘4 by 6’ bars can be packed into a ‘16 by 6’ tray, check that students can explain why ‘12 by 2’ bars cannot be packed into a ‘16 by 6’ tray. </a:t>
            </a:r>
            <a:endParaRPr/>
          </a:p>
          <a:p>
            <a:pPr marL="0" lvl="0" indent="0" algn="l" rtl="0">
              <a:spcBef>
                <a:spcPts val="600"/>
              </a:spcBef>
              <a:spcAft>
                <a:spcPts val="0"/>
              </a:spcAft>
              <a:buNone/>
            </a:pPr>
            <a:endParaRPr sz="1800">
              <a:latin typeface="Arial"/>
              <a:ea typeface="Arial"/>
              <a:cs typeface="Arial"/>
              <a:sym typeface="Arial"/>
            </a:endParaRPr>
          </a:p>
          <a:p>
            <a:pPr marL="0" lvl="0" indent="0" algn="l" rtl="0">
              <a:spcBef>
                <a:spcPts val="600"/>
              </a:spcBef>
              <a:spcAft>
                <a:spcPts val="0"/>
              </a:spcAft>
              <a:buNone/>
            </a:pPr>
            <a:r>
              <a:rPr lang="en-US" sz="1200">
                <a:solidFill>
                  <a:schemeClr val="dk1"/>
                </a:solidFill>
                <a:latin typeface="Calibri"/>
                <a:ea typeface="Calibri"/>
                <a:cs typeface="Calibri"/>
                <a:sym typeface="Calibri"/>
              </a:rPr>
              <a:t>Remind students that the factory does not want to mix bars with different dimensions in the same tray</a:t>
            </a:r>
            <a:r>
              <a:rPr lang="en-US" sz="1800"/>
              <a:t> </a:t>
            </a:r>
            <a:r>
              <a:rPr lang="en-US" sz="1800">
                <a:latin typeface="Arial"/>
                <a:ea typeface="Arial"/>
                <a:cs typeface="Arial"/>
                <a:sym typeface="Arial"/>
              </a:rPr>
              <a:t>(so we cannot fill the space that would remain after packing three ‘12 by 2’ bars with a ‘4 by 6’ bar, for example). </a:t>
            </a:r>
            <a:endParaRPr sz="1800">
              <a:latin typeface="Arial"/>
              <a:ea typeface="Arial"/>
              <a:cs typeface="Arial"/>
              <a:sym typeface="Arial"/>
            </a:endParaRPr>
          </a:p>
        </p:txBody>
      </p:sp>
      <p:sp>
        <p:nvSpPr>
          <p:cNvPr id="407" name="Google Shape;407;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1"/>
        <p:cNvGrpSpPr/>
        <p:nvPr/>
      </p:nvGrpSpPr>
      <p:grpSpPr>
        <a:xfrm>
          <a:off x="0" y="0"/>
          <a:ext cx="0" cy="0"/>
          <a:chOff x="0" y="0"/>
          <a:chExt cx="0" cy="0"/>
        </a:xfrm>
      </p:grpSpPr>
      <p:sp>
        <p:nvSpPr>
          <p:cNvPr id="422" name="Google Shape;422;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23" name="Google Shape;423;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800">
                <a:latin typeface="Arial"/>
                <a:ea typeface="Arial"/>
                <a:cs typeface="Arial"/>
                <a:sym typeface="Arial"/>
              </a:rPr>
              <a:t>After establishing that ‘12 by 2’ and ‘6 by 4’ bars can be packed into a ‘24 by 4’ 96-tray, use the animations on the slide to explain to students that bars with dimensions of 6 and 12 will fit into a tray with a side of 24 because 24 is a common multiple of 6 and 12. Similarly, 4 is a common multiple of 2 and 4.</a:t>
            </a:r>
            <a:endParaRPr/>
          </a:p>
        </p:txBody>
      </p:sp>
      <p:sp>
        <p:nvSpPr>
          <p:cNvPr id="424" name="Google Shape;424;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1"/>
        <p:cNvGrpSpPr/>
        <p:nvPr/>
      </p:nvGrpSpPr>
      <p:grpSpPr>
        <a:xfrm>
          <a:off x="0" y="0"/>
          <a:ext cx="0" cy="0"/>
          <a:chOff x="0" y="0"/>
          <a:chExt cx="0" cy="0"/>
        </a:xfrm>
      </p:grpSpPr>
      <p:sp>
        <p:nvSpPr>
          <p:cNvPr id="462" name="Google Shape;462;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63" name="Google Shape;463;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800">
                <a:latin typeface="Arial"/>
                <a:ea typeface="Arial"/>
                <a:cs typeface="Arial"/>
                <a:sym typeface="Arial"/>
              </a:rPr>
              <a:t>This slide uses the same approach as slide 15 to explain why ‘8 by 3’ and ‘4 by 6’ bars can be packed into a ‘16 by 6’ 96-tray; 16 as a common multiple of 8 and 4, and 6 is a common multiple of 3 and 6. </a:t>
            </a:r>
            <a:endParaRPr sz="1800">
              <a:latin typeface="Arial"/>
              <a:ea typeface="Arial"/>
              <a:cs typeface="Arial"/>
              <a:sym typeface="Arial"/>
            </a:endParaRPr>
          </a:p>
        </p:txBody>
      </p:sp>
      <p:sp>
        <p:nvSpPr>
          <p:cNvPr id="464" name="Google Shape;464;p1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1"/>
        <p:cNvGrpSpPr/>
        <p:nvPr/>
      </p:nvGrpSpPr>
      <p:grpSpPr>
        <a:xfrm>
          <a:off x="0" y="0"/>
          <a:ext cx="0" cy="0"/>
          <a:chOff x="0" y="0"/>
          <a:chExt cx="0" cy="0"/>
        </a:xfrm>
      </p:grpSpPr>
      <p:sp>
        <p:nvSpPr>
          <p:cNvPr id="502" name="Google Shape;502;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03" name="Google Shape;503;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Arial"/>
              <a:buNone/>
            </a:pPr>
            <a:r>
              <a:rPr lang="en-US" sz="1800">
                <a:latin typeface="Arial"/>
                <a:ea typeface="Arial"/>
                <a:cs typeface="Arial"/>
                <a:sym typeface="Arial"/>
              </a:rPr>
              <a:t>Ask students if there are any other possible 96-trays that could be made, in addition to the two trays that have been explored. Remind students that the factory only produces chocolate bars that are at least 2 pieces wide so trays need to have a width of at least 2.</a:t>
            </a:r>
            <a:endParaRPr sz="1800">
              <a:latin typeface="Arial"/>
              <a:ea typeface="Arial"/>
              <a:cs typeface="Arial"/>
              <a:sym typeface="Arial"/>
            </a:endParaRPr>
          </a:p>
          <a:p>
            <a:pPr marL="0" marR="0" lvl="0" indent="0" algn="l" rtl="0">
              <a:lnSpc>
                <a:spcPct val="100000"/>
              </a:lnSpc>
              <a:spcBef>
                <a:spcPts val="0"/>
              </a:spcBef>
              <a:spcAft>
                <a:spcPts val="0"/>
              </a:spcAft>
              <a:buClr>
                <a:schemeClr val="dk1"/>
              </a:buClr>
              <a:buSzPts val="1800"/>
              <a:buFont typeface="Calibri"/>
              <a:buNone/>
            </a:pPr>
            <a:endParaRPr sz="1800">
              <a:latin typeface="Arial"/>
              <a:ea typeface="Arial"/>
              <a:cs typeface="Arial"/>
              <a:sym typeface="Arial"/>
            </a:endParaRPr>
          </a:p>
          <a:p>
            <a:pPr marL="0" marR="0" lvl="0" indent="0" algn="l" rtl="0">
              <a:lnSpc>
                <a:spcPct val="100000"/>
              </a:lnSpc>
              <a:spcBef>
                <a:spcPts val="0"/>
              </a:spcBef>
              <a:spcAft>
                <a:spcPts val="0"/>
              </a:spcAft>
              <a:buClr>
                <a:schemeClr val="dk1"/>
              </a:buClr>
              <a:buSzPts val="1800"/>
              <a:buFont typeface="Arial"/>
              <a:buNone/>
            </a:pPr>
            <a:r>
              <a:rPr lang="en-US" sz="1800">
                <a:latin typeface="Arial"/>
                <a:ea typeface="Arial"/>
                <a:cs typeface="Arial"/>
                <a:sym typeface="Arial"/>
              </a:rPr>
              <a:t>The next slide shows the other possible 96-trays.</a:t>
            </a:r>
            <a:endParaRPr/>
          </a:p>
        </p:txBody>
      </p:sp>
      <p:sp>
        <p:nvSpPr>
          <p:cNvPr id="504" name="Google Shape;504;p1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2"/>
        <p:cNvGrpSpPr/>
        <p:nvPr/>
      </p:nvGrpSpPr>
      <p:grpSpPr>
        <a:xfrm>
          <a:off x="0" y="0"/>
          <a:ext cx="0" cy="0"/>
          <a:chOff x="0" y="0"/>
          <a:chExt cx="0" cy="0"/>
        </a:xfrm>
      </p:grpSpPr>
      <p:sp>
        <p:nvSpPr>
          <p:cNvPr id="523" name="Google Shape;523;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24" name="Google Shape;524;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Arial"/>
              <a:buNone/>
            </a:pPr>
            <a:r>
              <a:rPr lang="en-US" sz="1800">
                <a:latin typeface="Arial"/>
                <a:ea typeface="Arial"/>
                <a:cs typeface="Arial"/>
                <a:sym typeface="Arial"/>
              </a:rPr>
              <a:t>Identify all possible 96-trays, highlighting to students that a ‘96 by 1’ tray is not included as the factory only produces chocolate bars that are a least 2 pieces wide. You may want to write the factor pairs for 96 on the board. </a:t>
            </a:r>
            <a:endParaRPr/>
          </a:p>
        </p:txBody>
      </p:sp>
      <p:sp>
        <p:nvSpPr>
          <p:cNvPr id="525" name="Google Shape;525;p1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18</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1"/>
        <p:cNvGrpSpPr/>
        <p:nvPr/>
      </p:nvGrpSpPr>
      <p:grpSpPr>
        <a:xfrm>
          <a:off x="0" y="0"/>
          <a:ext cx="0" cy="0"/>
          <a:chOff x="0" y="0"/>
          <a:chExt cx="0" cy="0"/>
        </a:xfrm>
      </p:grpSpPr>
      <p:sp>
        <p:nvSpPr>
          <p:cNvPr id="552" name="Google Shape;552;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53" name="Google Shape;553;p1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800">
                <a:latin typeface="Arial"/>
                <a:ea typeface="Arial"/>
                <a:cs typeface="Arial"/>
                <a:sym typeface="Arial"/>
              </a:rPr>
              <a:t>Distribute the ‘Chocolate factory’ handout and ask students to work on the tasks in pairs. It is important that they work collaboratively and that they are both able to articulate their collective thinking, as either student may be called upon to explain their work as part of the discussion that follows. Some students may find using squared paper helpful.</a:t>
            </a:r>
            <a:endParaRPr/>
          </a:p>
          <a:p>
            <a:pPr marL="0" lvl="0" indent="0" algn="l" rtl="0">
              <a:spcBef>
                <a:spcPts val="600"/>
              </a:spcBef>
              <a:spcAft>
                <a:spcPts val="0"/>
              </a:spcAft>
              <a:buNone/>
            </a:pPr>
            <a:endParaRPr sz="1800">
              <a:latin typeface="Arial"/>
              <a:ea typeface="Arial"/>
              <a:cs typeface="Arial"/>
              <a:sym typeface="Arial"/>
            </a:endParaRPr>
          </a:p>
          <a:p>
            <a:pPr marL="0" lvl="0" indent="0" algn="l" rtl="0">
              <a:spcBef>
                <a:spcPts val="600"/>
              </a:spcBef>
              <a:spcAft>
                <a:spcPts val="0"/>
              </a:spcAft>
              <a:buNone/>
            </a:pPr>
            <a:r>
              <a:rPr lang="en-US" sz="1800">
                <a:latin typeface="Arial"/>
                <a:ea typeface="Arial"/>
                <a:cs typeface="Arial"/>
                <a:sym typeface="Arial"/>
              </a:rPr>
              <a:t>As students work, circulate amongst them and observe what they are doing. Make a mental note of which pairs’ work you might like to share in the class discussion later. Let students work without your help, but if they are clearly struggling to get started, ask some questions to nudge their thinking. </a:t>
            </a:r>
            <a:endParaRPr/>
          </a:p>
          <a:p>
            <a:pPr marL="0" lvl="0" indent="0" algn="l" rtl="0">
              <a:spcBef>
                <a:spcPts val="600"/>
              </a:spcBef>
              <a:spcAft>
                <a:spcPts val="0"/>
              </a:spcAft>
              <a:buNone/>
            </a:pPr>
            <a:endParaRPr sz="1800">
              <a:latin typeface="Arial"/>
              <a:ea typeface="Arial"/>
              <a:cs typeface="Arial"/>
              <a:sym typeface="Arial"/>
            </a:endParaRPr>
          </a:p>
          <a:p>
            <a:pPr marL="0" lvl="0" indent="0" algn="l" rtl="0">
              <a:spcBef>
                <a:spcPts val="600"/>
              </a:spcBef>
              <a:spcAft>
                <a:spcPts val="0"/>
              </a:spcAft>
              <a:buNone/>
            </a:pPr>
            <a:r>
              <a:rPr lang="en-US" sz="1800">
                <a:latin typeface="Arial"/>
                <a:ea typeface="Arial"/>
                <a:cs typeface="Arial"/>
                <a:sym typeface="Arial"/>
              </a:rPr>
              <a:t>When students have had sufficient time on the tasks, use slides 20 – 26 to support a class discussion. </a:t>
            </a:r>
            <a:endParaRPr sz="1800">
              <a:latin typeface="Arial"/>
              <a:ea typeface="Arial"/>
              <a:cs typeface="Arial"/>
              <a:sym typeface="Arial"/>
            </a:endParaRPr>
          </a:p>
        </p:txBody>
      </p:sp>
      <p:sp>
        <p:nvSpPr>
          <p:cNvPr id="554" name="Google Shape;554;p1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2" name="Google Shape;172;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200">
                <a:solidFill>
                  <a:schemeClr val="dk1"/>
                </a:solidFill>
                <a:latin typeface="Calibri"/>
                <a:ea typeface="Calibri"/>
                <a:cs typeface="Calibri"/>
                <a:sym typeface="Calibri"/>
              </a:rPr>
              <a:t>Before introducing the context for the lesson, spend a few minutes checking students’ understanding of the terms ‘factors’ and ‘multiples’.</a:t>
            </a:r>
            <a:endParaRPr sz="1200">
              <a:solidFill>
                <a:schemeClr val="dk1"/>
              </a:solidFill>
              <a:latin typeface="Calibri"/>
              <a:ea typeface="Calibri"/>
              <a:cs typeface="Calibri"/>
              <a:sym typeface="Calibri"/>
            </a:endParaRPr>
          </a:p>
        </p:txBody>
      </p:sp>
      <p:sp>
        <p:nvSpPr>
          <p:cNvPr id="173" name="Google Shape;173;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6"/>
        <p:cNvGrpSpPr/>
        <p:nvPr/>
      </p:nvGrpSpPr>
      <p:grpSpPr>
        <a:xfrm>
          <a:off x="0" y="0"/>
          <a:ext cx="0" cy="0"/>
          <a:chOff x="0" y="0"/>
          <a:chExt cx="0" cy="0"/>
        </a:xfrm>
      </p:grpSpPr>
      <p:sp>
        <p:nvSpPr>
          <p:cNvPr id="567" name="Google Shape;567;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68" name="Google Shape;568;p2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800">
                <a:latin typeface="Arial"/>
                <a:ea typeface="Arial"/>
                <a:cs typeface="Arial"/>
                <a:sym typeface="Arial"/>
              </a:rPr>
              <a:t>Students may have eliminated some 96-trays without any further exploration by considering the properties of the 24-bars that need to be packed. </a:t>
            </a:r>
            <a:endParaRPr/>
          </a:p>
          <a:p>
            <a:pPr marL="0" lvl="0" indent="0" algn="l" rtl="0">
              <a:spcBef>
                <a:spcPts val="600"/>
              </a:spcBef>
              <a:spcAft>
                <a:spcPts val="0"/>
              </a:spcAft>
              <a:buNone/>
            </a:pPr>
            <a:endParaRPr sz="1800">
              <a:latin typeface="Arial"/>
              <a:ea typeface="Arial"/>
              <a:cs typeface="Arial"/>
              <a:sym typeface="Arial"/>
            </a:endParaRPr>
          </a:p>
          <a:p>
            <a:pPr marL="0" lvl="0" indent="0" algn="l" rtl="0">
              <a:spcBef>
                <a:spcPts val="600"/>
              </a:spcBef>
              <a:spcAft>
                <a:spcPts val="0"/>
              </a:spcAft>
              <a:buNone/>
            </a:pPr>
            <a:r>
              <a:rPr lang="en-US" sz="1800">
                <a:latin typeface="Arial"/>
                <a:ea typeface="Arial"/>
                <a:cs typeface="Arial"/>
                <a:sym typeface="Arial"/>
              </a:rPr>
              <a:t>Check that students can explain why each of the 24-bars can/cannot be packed into each of the 96-trays. Confirm that all three types of 24-bars can be packed into a ‘12 by 8’ tray.  </a:t>
            </a:r>
            <a:endParaRPr sz="1800">
              <a:latin typeface="Arial"/>
              <a:ea typeface="Arial"/>
              <a:cs typeface="Arial"/>
              <a:sym typeface="Arial"/>
            </a:endParaRPr>
          </a:p>
        </p:txBody>
      </p:sp>
      <p:sp>
        <p:nvSpPr>
          <p:cNvPr id="569" name="Google Shape;569;p2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20</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1"/>
        <p:cNvGrpSpPr/>
        <p:nvPr/>
      </p:nvGrpSpPr>
      <p:grpSpPr>
        <a:xfrm>
          <a:off x="0" y="0"/>
          <a:ext cx="0" cy="0"/>
          <a:chOff x="0" y="0"/>
          <a:chExt cx="0" cy="0"/>
        </a:xfrm>
      </p:grpSpPr>
      <p:sp>
        <p:nvSpPr>
          <p:cNvPr id="592" name="Google Shape;592;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93" name="Google Shape;593;p2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When discussing Task B, highlight the value in being systematic and the links with factor pairs of 30. </a:t>
            </a:r>
            <a:endParaRPr/>
          </a:p>
          <a:p>
            <a:pPr marL="0" lvl="0" indent="0" algn="l" rtl="0">
              <a:spcBef>
                <a:spcPts val="0"/>
              </a:spcBef>
              <a:spcAft>
                <a:spcPts val="0"/>
              </a:spcAft>
              <a:buNone/>
            </a:pPr>
            <a:r>
              <a:rPr lang="en-US"/>
              <a:t>Remind students that the chocolate factory only produces bars that are at least 2 pieces wide so a ‘30 by 1’ bar does not need to be considered.</a:t>
            </a:r>
            <a:endParaRPr/>
          </a:p>
        </p:txBody>
      </p:sp>
      <p:sp>
        <p:nvSpPr>
          <p:cNvPr id="594" name="Google Shape;594;p2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21</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4"/>
        <p:cNvGrpSpPr/>
        <p:nvPr/>
      </p:nvGrpSpPr>
      <p:grpSpPr>
        <a:xfrm>
          <a:off x="0" y="0"/>
          <a:ext cx="0" cy="0"/>
          <a:chOff x="0" y="0"/>
          <a:chExt cx="0" cy="0"/>
        </a:xfrm>
      </p:grpSpPr>
      <p:sp>
        <p:nvSpPr>
          <p:cNvPr id="625" name="Google Shape;625;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26" name="Google Shape;626;p2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Check that students have correctly identified all the different types of 24-bars and 30-bars that need to be packed.</a:t>
            </a:r>
            <a:endParaRPr/>
          </a:p>
        </p:txBody>
      </p:sp>
      <p:sp>
        <p:nvSpPr>
          <p:cNvPr id="627" name="Google Shape;627;p2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22</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7"/>
        <p:cNvGrpSpPr/>
        <p:nvPr/>
      </p:nvGrpSpPr>
      <p:grpSpPr>
        <a:xfrm>
          <a:off x="0" y="0"/>
          <a:ext cx="0" cy="0"/>
          <a:chOff x="0" y="0"/>
          <a:chExt cx="0" cy="0"/>
        </a:xfrm>
      </p:grpSpPr>
      <p:sp>
        <p:nvSpPr>
          <p:cNvPr id="668" name="Google Shape;668;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69" name="Google Shape;669;p2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800">
                <a:latin typeface="Arial"/>
                <a:ea typeface="Arial"/>
                <a:cs typeface="Arial"/>
                <a:sym typeface="Arial"/>
              </a:rPr>
              <a:t>Discuss these two questions as a class, making sure that students understand the mathematical vocabulary of ‘highest common factor’ and ‘lowest common multiple’. </a:t>
            </a:r>
            <a:endParaRPr/>
          </a:p>
        </p:txBody>
      </p:sp>
      <p:sp>
        <p:nvSpPr>
          <p:cNvPr id="670" name="Google Shape;670;p2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23</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5"/>
        <p:cNvGrpSpPr/>
        <p:nvPr/>
      </p:nvGrpSpPr>
      <p:grpSpPr>
        <a:xfrm>
          <a:off x="0" y="0"/>
          <a:ext cx="0" cy="0"/>
          <a:chOff x="0" y="0"/>
          <a:chExt cx="0" cy="0"/>
        </a:xfrm>
      </p:grpSpPr>
      <p:sp>
        <p:nvSpPr>
          <p:cNvPr id="686" name="Google Shape;686;p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87" name="Google Shape;687;p2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800">
                <a:latin typeface="Arial"/>
                <a:ea typeface="Arial"/>
                <a:cs typeface="Arial"/>
                <a:sym typeface="Arial"/>
              </a:rPr>
              <a:t>Draw out that the highest common factor of 24 and 30 is 6, and that this means that a tray that is 6 wide could be used to pack 24-bars and 30-bars.</a:t>
            </a:r>
            <a:endParaRPr/>
          </a:p>
        </p:txBody>
      </p:sp>
      <p:sp>
        <p:nvSpPr>
          <p:cNvPr id="688" name="Google Shape;688;p2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24</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7"/>
        <p:cNvGrpSpPr/>
        <p:nvPr/>
      </p:nvGrpSpPr>
      <p:grpSpPr>
        <a:xfrm>
          <a:off x="0" y="0"/>
          <a:ext cx="0" cy="0"/>
          <a:chOff x="0" y="0"/>
          <a:chExt cx="0" cy="0"/>
        </a:xfrm>
      </p:grpSpPr>
      <p:sp>
        <p:nvSpPr>
          <p:cNvPr id="708" name="Google Shape;708;p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09" name="Google Shape;709;p2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200">
                <a:latin typeface="Arial"/>
                <a:ea typeface="Arial"/>
                <a:cs typeface="Arial"/>
                <a:sym typeface="Arial"/>
              </a:rPr>
              <a:t>The lowest common multiple of 24 and 30 is 120; this gives the shortest length of a tray that could fit all possible 24-bars and 30-bars. </a:t>
            </a:r>
            <a:endParaRPr/>
          </a:p>
        </p:txBody>
      </p:sp>
      <p:sp>
        <p:nvSpPr>
          <p:cNvPr id="710" name="Google Shape;710;p2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25</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1"/>
        <p:cNvGrpSpPr/>
        <p:nvPr/>
      </p:nvGrpSpPr>
      <p:grpSpPr>
        <a:xfrm>
          <a:off x="0" y="0"/>
          <a:ext cx="0" cy="0"/>
          <a:chOff x="0" y="0"/>
          <a:chExt cx="0" cy="0"/>
        </a:xfrm>
      </p:grpSpPr>
      <p:sp>
        <p:nvSpPr>
          <p:cNvPr id="722" name="Google Shape;722;p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23" name="Google Shape;723;p2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Check that students can explain how each of the 24-bars and 30-bars can be packed into a ‘120 by 6’ 720-tray. </a:t>
            </a:r>
            <a:endParaRPr/>
          </a:p>
        </p:txBody>
      </p:sp>
      <p:sp>
        <p:nvSpPr>
          <p:cNvPr id="724" name="Google Shape;724;p2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26</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8"/>
        <p:cNvGrpSpPr/>
        <p:nvPr/>
      </p:nvGrpSpPr>
      <p:grpSpPr>
        <a:xfrm>
          <a:off x="0" y="0"/>
          <a:ext cx="0" cy="0"/>
          <a:chOff x="0" y="0"/>
          <a:chExt cx="0" cy="0"/>
        </a:xfrm>
      </p:grpSpPr>
      <p:sp>
        <p:nvSpPr>
          <p:cNvPr id="749" name="Google Shape;749;p2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50" name="Google Shape;750;p2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Bring the discussion to a close by exploring other possible trays that could be used. Students may have found a different tray when completing Task C. Check that the 24-bars and 30-bars can all be packed in the tray and establish that a 720-tray is the smallest size of tray that can be used to pack all the 24-bars and 30-bars. </a:t>
            </a:r>
            <a:endParaRPr/>
          </a:p>
        </p:txBody>
      </p:sp>
      <p:sp>
        <p:nvSpPr>
          <p:cNvPr id="751" name="Google Shape;751;p2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27</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1"/>
        <p:cNvGrpSpPr/>
        <p:nvPr/>
      </p:nvGrpSpPr>
      <p:grpSpPr>
        <a:xfrm>
          <a:off x="0" y="0"/>
          <a:ext cx="0" cy="0"/>
          <a:chOff x="0" y="0"/>
          <a:chExt cx="0" cy="0"/>
        </a:xfrm>
      </p:grpSpPr>
      <p:sp>
        <p:nvSpPr>
          <p:cNvPr id="762" name="Google Shape;762;p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63" name="Google Shape;763;p2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800">
                <a:latin typeface="Arial"/>
                <a:ea typeface="Arial"/>
                <a:cs typeface="Arial"/>
                <a:sym typeface="Arial"/>
              </a:rPr>
              <a:t>Distribute a copy of the ‘Practice question’ handout to each student. Give students a couple of minutes to work on the question individually and then discuss their thinking.   </a:t>
            </a:r>
            <a:endParaRPr/>
          </a:p>
          <a:p>
            <a:pPr marL="0" lvl="0" indent="0" algn="l" rtl="0">
              <a:spcBef>
                <a:spcPts val="600"/>
              </a:spcBef>
              <a:spcAft>
                <a:spcPts val="0"/>
              </a:spcAft>
              <a:buNone/>
            </a:pPr>
            <a:endParaRPr sz="1800">
              <a:latin typeface="Arial"/>
              <a:ea typeface="Arial"/>
              <a:cs typeface="Arial"/>
              <a:sym typeface="Arial"/>
            </a:endParaRPr>
          </a:p>
          <a:p>
            <a:pPr marL="0" lvl="0" indent="0" algn="l" rtl="0">
              <a:spcBef>
                <a:spcPts val="600"/>
              </a:spcBef>
              <a:spcAft>
                <a:spcPts val="0"/>
              </a:spcAft>
              <a:buNone/>
            </a:pPr>
            <a:r>
              <a:rPr lang="en-US" sz="1800">
                <a:latin typeface="Arial"/>
                <a:ea typeface="Arial"/>
                <a:cs typeface="Arial"/>
                <a:sym typeface="Arial"/>
              </a:rPr>
              <a:t>Students may draw diagrams to help them to answer the exam question. The solution has been provided, but rather than using the discussion merely as a check of accuracy, it is important to focus on students’ thinking. </a:t>
            </a:r>
            <a:endParaRPr sz="1800">
              <a:latin typeface="Arial"/>
              <a:ea typeface="Arial"/>
              <a:cs typeface="Arial"/>
              <a:sym typeface="Arial"/>
            </a:endParaRPr>
          </a:p>
        </p:txBody>
      </p:sp>
      <p:sp>
        <p:nvSpPr>
          <p:cNvPr id="764" name="Google Shape;764;p2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28</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7"/>
        <p:cNvGrpSpPr/>
        <p:nvPr/>
      </p:nvGrpSpPr>
      <p:grpSpPr>
        <a:xfrm>
          <a:off x="0" y="0"/>
          <a:ext cx="0" cy="0"/>
          <a:chOff x="0" y="0"/>
          <a:chExt cx="0" cy="0"/>
        </a:xfrm>
      </p:grpSpPr>
      <p:sp>
        <p:nvSpPr>
          <p:cNvPr id="778" name="Google Shape;778;p2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79" name="Google Shape;779;p2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80" name="Google Shape;780;p2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29</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2" name="Google Shape;182;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200">
                <a:solidFill>
                  <a:schemeClr val="dk1"/>
                </a:solidFill>
                <a:latin typeface="Calibri"/>
                <a:ea typeface="Calibri"/>
                <a:cs typeface="Calibri"/>
                <a:sym typeface="Calibri"/>
              </a:rPr>
              <a:t>Tell students that a factory makes chocolate bars of various sizes. Ask them how many pieces are in the bar shown on the slide. Ask them to explain how they worked out the number of pieces. Explain that a chocolate bar containing 24 pieces of chocolate is described as a 24-bar.</a:t>
            </a:r>
            <a:endParaRPr sz="1200">
              <a:solidFill>
                <a:schemeClr val="dk1"/>
              </a:solidFill>
              <a:latin typeface="Calibri"/>
              <a:ea typeface="Calibri"/>
              <a:cs typeface="Calibri"/>
              <a:sym typeface="Calibri"/>
            </a:endParaRPr>
          </a:p>
        </p:txBody>
      </p:sp>
      <p:sp>
        <p:nvSpPr>
          <p:cNvPr id="183" name="Google Shape;183;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p3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89" name="Google Shape;789;p3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30</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2" name="Google Shape;192;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200">
                <a:solidFill>
                  <a:schemeClr val="dk1"/>
                </a:solidFill>
                <a:latin typeface="Calibri"/>
                <a:ea typeface="Calibri"/>
                <a:cs typeface="Calibri"/>
                <a:sym typeface="Calibri"/>
              </a:rPr>
              <a:t>Ask students to work in pairs to find other possible 24-bars and draw them on their mini whiteboards. Some students may find it helpful to use squared paper. </a:t>
            </a:r>
            <a:endParaRPr/>
          </a:p>
          <a:p>
            <a:pPr marL="0" lvl="0" indent="0" algn="l" rtl="0">
              <a:spcBef>
                <a:spcPts val="0"/>
              </a:spcBef>
              <a:spcAft>
                <a:spcPts val="0"/>
              </a:spcAft>
              <a:buNone/>
            </a:pPr>
            <a:r>
              <a:rPr lang="en-US" sz="1200">
                <a:solidFill>
                  <a:schemeClr val="dk1"/>
                </a:solidFill>
                <a:latin typeface="Calibri"/>
                <a:ea typeface="Calibri"/>
                <a:cs typeface="Calibri"/>
                <a:sym typeface="Calibri"/>
              </a:rPr>
              <a:t>Students may struggle to get started, but once they know what to do, it is likely that they will find all possible 24-bars. However, they may not be systematic. Some students may draw a rectangular array, whereas others may simply draw a rectangle with labelled dimensions. </a:t>
            </a:r>
            <a:endParaRPr/>
          </a:p>
          <a:p>
            <a:pPr marL="0" lvl="0" indent="0" algn="l" rtl="0">
              <a:spcBef>
                <a:spcPts val="0"/>
              </a:spcBef>
              <a:spcAft>
                <a:spcPts val="0"/>
              </a:spcAft>
              <a:buNone/>
            </a:pPr>
            <a:endParaRPr/>
          </a:p>
        </p:txBody>
      </p:sp>
      <p:sp>
        <p:nvSpPr>
          <p:cNvPr id="193" name="Google Shape;193;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4" name="Google Shape;20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200">
                <a:latin typeface="Calibri"/>
                <a:ea typeface="Calibri"/>
                <a:cs typeface="Calibri"/>
                <a:sym typeface="Calibri"/>
              </a:rPr>
              <a:t>Ask students to share the other 24-bars they have found and the methods they used to find them. Make sure that all the different configurations of a 24-bar are discussed. </a:t>
            </a:r>
            <a:endParaRPr/>
          </a:p>
          <a:p>
            <a:pPr marL="0" lvl="0" indent="0" algn="l" rtl="0">
              <a:spcBef>
                <a:spcPts val="600"/>
              </a:spcBef>
              <a:spcAft>
                <a:spcPts val="0"/>
              </a:spcAft>
              <a:buNone/>
            </a:pPr>
            <a:endParaRPr sz="1200">
              <a:latin typeface="Calibri"/>
              <a:ea typeface="Calibri"/>
              <a:cs typeface="Calibri"/>
              <a:sym typeface="Calibri"/>
            </a:endParaRPr>
          </a:p>
          <a:p>
            <a:pPr marL="0" marR="0" lvl="0" indent="0" algn="l" rtl="0">
              <a:lnSpc>
                <a:spcPct val="100000"/>
              </a:lnSpc>
              <a:spcBef>
                <a:spcPts val="0"/>
              </a:spcBef>
              <a:spcAft>
                <a:spcPts val="0"/>
              </a:spcAft>
              <a:buClr>
                <a:schemeClr val="dk1"/>
              </a:buClr>
              <a:buSzPts val="1200"/>
              <a:buFont typeface="Calibri"/>
              <a:buNone/>
            </a:pPr>
            <a:r>
              <a:rPr lang="en-US" sz="1200">
                <a:latin typeface="Calibri"/>
                <a:ea typeface="Calibri"/>
                <a:cs typeface="Calibri"/>
                <a:sym typeface="Calibri"/>
              </a:rPr>
              <a:t>Tell students that the factory decides that it is not practical to make chocolate bars that are only one piece wide. Establish that the bars that the factory produces will be at least 2 pieces wide.</a:t>
            </a:r>
            <a:endParaRPr sz="1200">
              <a:latin typeface="Calibri"/>
              <a:ea typeface="Calibri"/>
              <a:cs typeface="Calibri"/>
              <a:sym typeface="Calibri"/>
            </a:endParaRPr>
          </a:p>
          <a:p>
            <a:pPr marL="0" lvl="0" indent="0" algn="l" rtl="0">
              <a:spcBef>
                <a:spcPts val="0"/>
              </a:spcBef>
              <a:spcAft>
                <a:spcPts val="0"/>
              </a:spcAft>
              <a:buNone/>
            </a:pPr>
            <a:endParaRPr/>
          </a:p>
        </p:txBody>
      </p:sp>
      <p:sp>
        <p:nvSpPr>
          <p:cNvPr id="205" name="Google Shape;205;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6" name="Google Shape;226;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200">
                <a:solidFill>
                  <a:schemeClr val="dk1"/>
                </a:solidFill>
                <a:latin typeface="Calibri"/>
                <a:ea typeface="Calibri"/>
                <a:cs typeface="Calibri"/>
                <a:sym typeface="Calibri"/>
              </a:rPr>
              <a:t>If students have drawn their arrays in different orientations, you may want to discuss multiplicative commutativity. Ensure that students understand that a ‘6 by 4’ bar is the same as a ‘4 by 6’ bar and that we can multiply two numbers in any order.</a:t>
            </a:r>
            <a:endParaRPr/>
          </a:p>
        </p:txBody>
      </p:sp>
      <p:sp>
        <p:nvSpPr>
          <p:cNvPr id="227" name="Google Shape;227;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5" name="Google Shape;245;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200">
                <a:solidFill>
                  <a:schemeClr val="dk1"/>
                </a:solidFill>
                <a:latin typeface="Calibri"/>
                <a:ea typeface="Calibri"/>
                <a:cs typeface="Calibri"/>
                <a:sym typeface="Calibri"/>
              </a:rPr>
              <a:t>Ensure that students understand the mathematical vocabulary of ‘factor’, ‘multiple’ and ‘common multiple’. </a:t>
            </a:r>
            <a:endParaRPr/>
          </a:p>
        </p:txBody>
      </p:sp>
      <p:sp>
        <p:nvSpPr>
          <p:cNvPr id="246" name="Google Shape;246;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4" name="Google Shape;264;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800">
                <a:latin typeface="Arial"/>
                <a:ea typeface="Arial"/>
                <a:cs typeface="Arial"/>
                <a:sym typeface="Arial"/>
              </a:rPr>
              <a:t>Reinforce that all numbers have a factor of 1 and the number itself.</a:t>
            </a:r>
            <a:endParaRPr/>
          </a:p>
        </p:txBody>
      </p:sp>
      <p:sp>
        <p:nvSpPr>
          <p:cNvPr id="265" name="Google Shape;265;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Google Shape;283;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4" name="Google Shape;284;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sz="1200">
                <a:solidFill>
                  <a:schemeClr val="dk1"/>
                </a:solidFill>
                <a:latin typeface="Calibri"/>
                <a:ea typeface="Calibri"/>
                <a:cs typeface="Calibri"/>
                <a:sym typeface="Calibri"/>
              </a:rPr>
              <a:t>Introduce the cardboard trays used to pack the chocolate bars. Explain that the trays are described by the number of pieces of chocolate that fit the base layer.</a:t>
            </a:r>
            <a:endParaRPr/>
          </a:p>
        </p:txBody>
      </p:sp>
      <p:sp>
        <p:nvSpPr>
          <p:cNvPr id="285" name="Google Shape;285;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3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3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3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3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4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4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4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4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4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4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4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90"/>
        <p:cNvGrpSpPr/>
        <p:nvPr/>
      </p:nvGrpSpPr>
      <p:grpSpPr>
        <a:xfrm>
          <a:off x="0" y="0"/>
          <a:ext cx="0" cy="0"/>
          <a:chOff x="0" y="0"/>
          <a:chExt cx="0" cy="0"/>
        </a:xfrm>
      </p:grpSpPr>
      <p:sp>
        <p:nvSpPr>
          <p:cNvPr id="91" name="Google Shape;91;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BE0064"/>
              </a:buClr>
              <a:buSzPts val="4400"/>
              <a:buFont typeface="Arial"/>
              <a:buNone/>
              <a:defRPr sz="4400" b="1" i="0" u="none" strike="noStrike" cap="none">
                <a:solidFill>
                  <a:srgbClr val="BE0064"/>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2" name="Google Shape;92;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93" name="Google Shape;93;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4" name="Google Shape;94;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5" name="Google Shape;95;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6"/>
        <p:cNvGrpSpPr/>
        <p:nvPr/>
      </p:nvGrpSpPr>
      <p:grpSpPr>
        <a:xfrm>
          <a:off x="0" y="0"/>
          <a:ext cx="0" cy="0"/>
          <a:chOff x="0" y="0"/>
          <a:chExt cx="0" cy="0"/>
        </a:xfrm>
      </p:grpSpPr>
      <p:sp>
        <p:nvSpPr>
          <p:cNvPr id="97" name="Google Shape;97;p4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8" name="Google Shape;98;p4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Autofit/>
          </a:bodyPr>
          <a:lstStyle>
            <a:lvl1pPr marR="0" lvl="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99" name="Google Shape;99;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1" name="Google Shape;101;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02"/>
        <p:cNvGrpSpPr/>
        <p:nvPr/>
      </p:nvGrpSpPr>
      <p:grpSpPr>
        <a:xfrm>
          <a:off x="0" y="0"/>
          <a:ext cx="0" cy="0"/>
          <a:chOff x="0" y="0"/>
          <a:chExt cx="0" cy="0"/>
        </a:xfrm>
      </p:grpSpPr>
      <p:sp>
        <p:nvSpPr>
          <p:cNvPr id="103" name="Google Shape;103;p4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4" name="Google Shape;104;p4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888888"/>
              </a:buClr>
              <a:buSzPts val="2400"/>
              <a:buFont typeface="Arial"/>
              <a:buNone/>
              <a:defRPr sz="2400" b="0" i="0" u="none" strike="noStrike" cap="none">
                <a:solidFill>
                  <a:srgbClr val="888888"/>
                </a:solidFill>
                <a:latin typeface="Calibri"/>
                <a:ea typeface="Calibri"/>
                <a:cs typeface="Calibri"/>
                <a:sym typeface="Calibri"/>
              </a:defRPr>
            </a:lvl1pPr>
            <a:lvl2pPr marL="914400" marR="0" lvl="1" indent="-228600" algn="l" rtl="0">
              <a:lnSpc>
                <a:spcPct val="90000"/>
              </a:lnSpc>
              <a:spcBef>
                <a:spcPts val="5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2pPr>
            <a:lvl3pPr marL="1371600" marR="0" lvl="2" indent="-228600" algn="l" rtl="0">
              <a:lnSpc>
                <a:spcPct val="90000"/>
              </a:lnSpc>
              <a:spcBef>
                <a:spcPts val="50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3pPr>
            <a:lvl4pPr marL="1828800" marR="0" lvl="3"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4pPr>
            <a:lvl5pPr marL="2286000" marR="0" lvl="4"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5pPr>
            <a:lvl6pPr marL="2743200" marR="0" lvl="5"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6pPr>
            <a:lvl7pPr marL="3200400" marR="0" lvl="6"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7pPr>
            <a:lvl8pPr marL="3657600" marR="0" lvl="7"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8pPr>
            <a:lvl9pPr marL="4114800" marR="0" lvl="8"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9pPr>
          </a:lstStyle>
          <a:p>
            <a:endParaRPr/>
          </a:p>
        </p:txBody>
      </p:sp>
      <p:sp>
        <p:nvSpPr>
          <p:cNvPr id="105" name="Google Shape;105;p4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 name="Google Shape;106;p4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 name="Google Shape;107;p4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08"/>
        <p:cNvGrpSpPr/>
        <p:nvPr/>
      </p:nvGrpSpPr>
      <p:grpSpPr>
        <a:xfrm>
          <a:off x="0" y="0"/>
          <a:ext cx="0" cy="0"/>
          <a:chOff x="0" y="0"/>
          <a:chExt cx="0" cy="0"/>
        </a:xfrm>
      </p:grpSpPr>
      <p:sp>
        <p:nvSpPr>
          <p:cNvPr id="109" name="Google Shape;109;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BE0064"/>
              </a:buClr>
              <a:buSzPts val="4400"/>
              <a:buFont typeface="Arial"/>
              <a:buNone/>
              <a:defRPr sz="4400" b="1" i="0" u="none" strike="noStrike" cap="none">
                <a:solidFill>
                  <a:srgbClr val="BE0064"/>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0" name="Google Shape;110;p47"/>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11" name="Google Shape;111;p47"/>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12" name="Google Shape;112;p4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3" name="Google Shape;113;p4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4" name="Google Shape;114;p4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15"/>
        <p:cNvGrpSpPr/>
        <p:nvPr/>
      </p:nvGrpSpPr>
      <p:grpSpPr>
        <a:xfrm>
          <a:off x="0" y="0"/>
          <a:ext cx="0" cy="0"/>
          <a:chOff x="0" y="0"/>
          <a:chExt cx="0" cy="0"/>
        </a:xfrm>
      </p:grpSpPr>
      <p:sp>
        <p:nvSpPr>
          <p:cNvPr id="116" name="Google Shape;116;p4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BE0064"/>
              </a:buClr>
              <a:buSzPts val="4400"/>
              <a:buFont typeface="Arial"/>
              <a:buNone/>
              <a:defRPr sz="4400" b="1" i="0" u="none" strike="noStrike" cap="none">
                <a:solidFill>
                  <a:srgbClr val="BE0064"/>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7" name="Google Shape;117;p4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118" name="Google Shape;118;p4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19" name="Google Shape;119;p4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120" name="Google Shape;120;p4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1" name="Google Shape;121;p4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2" name="Google Shape;122;p4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3" name="Google Shape;123;p4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4"/>
        <p:cNvGrpSpPr/>
        <p:nvPr/>
      </p:nvGrpSpPr>
      <p:grpSpPr>
        <a:xfrm>
          <a:off x="0" y="0"/>
          <a:ext cx="0" cy="0"/>
          <a:chOff x="0" y="0"/>
          <a:chExt cx="0" cy="0"/>
        </a:xfrm>
      </p:grpSpPr>
      <p:sp>
        <p:nvSpPr>
          <p:cNvPr id="125" name="Google Shape;125;p4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BE0064"/>
              </a:buClr>
              <a:buSzPts val="4400"/>
              <a:buFont typeface="Arial"/>
              <a:buNone/>
              <a:defRPr sz="4400" b="1" i="0" u="none" strike="noStrike" cap="none">
                <a:solidFill>
                  <a:srgbClr val="BE0064"/>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6" name="Google Shape;126;p4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7" name="Google Shape;127;p4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8" name="Google Shape;128;p4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9"/>
        <p:cNvGrpSpPr/>
        <p:nvPr/>
      </p:nvGrpSpPr>
      <p:grpSpPr>
        <a:xfrm>
          <a:off x="0" y="0"/>
          <a:ext cx="0" cy="0"/>
          <a:chOff x="0" y="0"/>
          <a:chExt cx="0" cy="0"/>
        </a:xfrm>
      </p:grpSpPr>
      <p:sp>
        <p:nvSpPr>
          <p:cNvPr id="130" name="Google Shape;130;p5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1" name="Google Shape;131;p5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2" name="Google Shape;132;p5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33"/>
        <p:cNvGrpSpPr/>
        <p:nvPr/>
      </p:nvGrpSpPr>
      <p:grpSpPr>
        <a:xfrm>
          <a:off x="0" y="0"/>
          <a:ext cx="0" cy="0"/>
          <a:chOff x="0" y="0"/>
          <a:chExt cx="0" cy="0"/>
        </a:xfrm>
      </p:grpSpPr>
      <p:sp>
        <p:nvSpPr>
          <p:cNvPr id="134" name="Google Shape;134;p5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BE0064"/>
              </a:buClr>
              <a:buSzPts val="3200"/>
              <a:buFont typeface="Arial"/>
              <a:buNone/>
              <a:defRPr sz="3200" b="1" i="0" u="none" strike="noStrike" cap="none">
                <a:solidFill>
                  <a:srgbClr val="BE0064"/>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5" name="Google Shape;135;p51"/>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90000"/>
              </a:lnSpc>
              <a:spcBef>
                <a:spcPts val="5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36" name="Google Shape;136;p51"/>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137" name="Google Shape;137;p5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8" name="Google Shape;138;p5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9" name="Google Shape;139;p5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40"/>
        <p:cNvGrpSpPr/>
        <p:nvPr/>
      </p:nvGrpSpPr>
      <p:grpSpPr>
        <a:xfrm>
          <a:off x="0" y="0"/>
          <a:ext cx="0" cy="0"/>
          <a:chOff x="0" y="0"/>
          <a:chExt cx="0" cy="0"/>
        </a:xfrm>
      </p:grpSpPr>
      <p:sp>
        <p:nvSpPr>
          <p:cNvPr id="141" name="Google Shape;141;p5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BE0064"/>
              </a:buClr>
              <a:buSzPts val="3200"/>
              <a:buFont typeface="Arial"/>
              <a:buNone/>
              <a:defRPr sz="3200" b="1" i="0" u="none" strike="noStrike" cap="none">
                <a:solidFill>
                  <a:srgbClr val="BE0064"/>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42" name="Google Shape;142;p52"/>
          <p:cNvSpPr>
            <a:spLocks noGrp="1"/>
          </p:cNvSpPr>
          <p:nvPr>
            <p:ph type="pic" idx="2"/>
          </p:nvPr>
        </p:nvSpPr>
        <p:spPr>
          <a:xfrm>
            <a:off x="5183188" y="987425"/>
            <a:ext cx="6172200" cy="4873625"/>
          </a:xfrm>
          <a:prstGeom prst="rect">
            <a:avLst/>
          </a:prstGeom>
          <a:noFill/>
          <a:ln>
            <a:noFill/>
          </a:ln>
        </p:spPr>
      </p:sp>
      <p:sp>
        <p:nvSpPr>
          <p:cNvPr id="143" name="Google Shape;143;p52"/>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144" name="Google Shape;144;p5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5" name="Google Shape;145;p5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6" name="Google Shape;146;p5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47"/>
        <p:cNvGrpSpPr/>
        <p:nvPr/>
      </p:nvGrpSpPr>
      <p:grpSpPr>
        <a:xfrm>
          <a:off x="0" y="0"/>
          <a:ext cx="0" cy="0"/>
          <a:chOff x="0" y="0"/>
          <a:chExt cx="0" cy="0"/>
        </a:xfrm>
      </p:grpSpPr>
      <p:sp>
        <p:nvSpPr>
          <p:cNvPr id="148" name="Google Shape;148;p5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BE0064"/>
              </a:buClr>
              <a:buSzPts val="4400"/>
              <a:buFont typeface="Arial"/>
              <a:buNone/>
              <a:defRPr sz="4400" b="1" i="0" u="none" strike="noStrike" cap="none">
                <a:solidFill>
                  <a:srgbClr val="BE0064"/>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49" name="Google Shape;149;p5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50" name="Google Shape;150;p5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1" name="Google Shape;151;p5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2" name="Google Shape;152;p5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53"/>
        <p:cNvGrpSpPr/>
        <p:nvPr/>
      </p:nvGrpSpPr>
      <p:grpSpPr>
        <a:xfrm>
          <a:off x="0" y="0"/>
          <a:ext cx="0" cy="0"/>
          <a:chOff x="0" y="0"/>
          <a:chExt cx="0" cy="0"/>
        </a:xfrm>
      </p:grpSpPr>
      <p:sp>
        <p:nvSpPr>
          <p:cNvPr id="154" name="Google Shape;154;p5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55" name="Google Shape;155;p5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56" name="Google Shape;156;p5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7" name="Google Shape;157;p5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8" name="Google Shape;158;p5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3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3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3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3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3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3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37"/>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37"/>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3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3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3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3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3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3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3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3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3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3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3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3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4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4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4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4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41"/>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41"/>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42"/>
          <p:cNvSpPr>
            <a:spLocks noGrp="1"/>
          </p:cNvSpPr>
          <p:nvPr>
            <p:ph type="pic" idx="2"/>
          </p:nvPr>
        </p:nvSpPr>
        <p:spPr>
          <a:xfrm>
            <a:off x="5183188" y="987425"/>
            <a:ext cx="6172200" cy="4873625"/>
          </a:xfrm>
          <a:prstGeom prst="rect">
            <a:avLst/>
          </a:prstGeom>
          <a:noFill/>
          <a:ln>
            <a:noFill/>
          </a:ln>
        </p:spPr>
      </p:sp>
      <p:sp>
        <p:nvSpPr>
          <p:cNvPr id="68" name="Google Shape;68;p42"/>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3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4"/>
        <p:cNvGrpSpPr/>
        <p:nvPr/>
      </p:nvGrpSpPr>
      <p:grpSpPr>
        <a:xfrm>
          <a:off x="0" y="0"/>
          <a:ext cx="0" cy="0"/>
          <a:chOff x="0" y="0"/>
          <a:chExt cx="0" cy="0"/>
        </a:xfrm>
      </p:grpSpPr>
      <p:sp>
        <p:nvSpPr>
          <p:cNvPr id="85" name="Google Shape;85;p3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6" name="Google Shape;86;p3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7" name="Google Shape;87;p3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i="0" u="none" strike="noStrike" cap="none">
                <a:solidFill>
                  <a:srgbClr val="000000"/>
                </a:solidFill>
                <a:latin typeface="Arial"/>
                <a:ea typeface="Arial"/>
                <a:cs typeface="Arial"/>
                <a:sym typeface="Arial"/>
              </a:defRPr>
            </a:lvl1pPr>
            <a:lvl2pPr marL="0" marR="0" lvl="1" indent="0" algn="r" rtl="0">
              <a:spcBef>
                <a:spcPts val="0"/>
              </a:spcBef>
              <a:buNone/>
              <a:defRPr sz="1200" b="1" i="0" u="none" strike="noStrike" cap="none">
                <a:solidFill>
                  <a:srgbClr val="000000"/>
                </a:solidFill>
                <a:latin typeface="Arial"/>
                <a:ea typeface="Arial"/>
                <a:cs typeface="Arial"/>
                <a:sym typeface="Arial"/>
              </a:defRPr>
            </a:lvl2pPr>
            <a:lvl3pPr marL="0" marR="0" lvl="2" indent="0" algn="r" rtl="0">
              <a:spcBef>
                <a:spcPts val="0"/>
              </a:spcBef>
              <a:buNone/>
              <a:defRPr sz="1200" b="1" i="0" u="none" strike="noStrike" cap="none">
                <a:solidFill>
                  <a:srgbClr val="000000"/>
                </a:solidFill>
                <a:latin typeface="Arial"/>
                <a:ea typeface="Arial"/>
                <a:cs typeface="Arial"/>
                <a:sym typeface="Arial"/>
              </a:defRPr>
            </a:lvl3pPr>
            <a:lvl4pPr marL="0" marR="0" lvl="3" indent="0" algn="r" rtl="0">
              <a:spcBef>
                <a:spcPts val="0"/>
              </a:spcBef>
              <a:buNone/>
              <a:defRPr sz="1200" b="1" i="0" u="none" strike="noStrike" cap="none">
                <a:solidFill>
                  <a:srgbClr val="000000"/>
                </a:solidFill>
                <a:latin typeface="Arial"/>
                <a:ea typeface="Arial"/>
                <a:cs typeface="Arial"/>
                <a:sym typeface="Arial"/>
              </a:defRPr>
            </a:lvl4pPr>
            <a:lvl5pPr marL="0" marR="0" lvl="4" indent="0" algn="r" rtl="0">
              <a:spcBef>
                <a:spcPts val="0"/>
              </a:spcBef>
              <a:buNone/>
              <a:defRPr sz="1200" b="1" i="0" u="none" strike="noStrike" cap="none">
                <a:solidFill>
                  <a:srgbClr val="000000"/>
                </a:solidFill>
                <a:latin typeface="Arial"/>
                <a:ea typeface="Arial"/>
                <a:cs typeface="Arial"/>
                <a:sym typeface="Arial"/>
              </a:defRPr>
            </a:lvl5pPr>
            <a:lvl6pPr marL="0" marR="0" lvl="5" indent="0" algn="r" rtl="0">
              <a:spcBef>
                <a:spcPts val="0"/>
              </a:spcBef>
              <a:buNone/>
              <a:defRPr sz="1200" b="1" i="0" u="none" strike="noStrike" cap="none">
                <a:solidFill>
                  <a:srgbClr val="000000"/>
                </a:solidFill>
                <a:latin typeface="Arial"/>
                <a:ea typeface="Arial"/>
                <a:cs typeface="Arial"/>
                <a:sym typeface="Arial"/>
              </a:defRPr>
            </a:lvl6pPr>
            <a:lvl7pPr marL="0" marR="0" lvl="6" indent="0" algn="r" rtl="0">
              <a:spcBef>
                <a:spcPts val="0"/>
              </a:spcBef>
              <a:buNone/>
              <a:defRPr sz="1200" b="1" i="0" u="none" strike="noStrike" cap="none">
                <a:solidFill>
                  <a:srgbClr val="000000"/>
                </a:solidFill>
                <a:latin typeface="Arial"/>
                <a:ea typeface="Arial"/>
                <a:cs typeface="Arial"/>
                <a:sym typeface="Arial"/>
              </a:defRPr>
            </a:lvl7pPr>
            <a:lvl8pPr marL="0" marR="0" lvl="7" indent="0" algn="r" rtl="0">
              <a:spcBef>
                <a:spcPts val="0"/>
              </a:spcBef>
              <a:buNone/>
              <a:defRPr sz="1200" b="1" i="0" u="none" strike="noStrike" cap="none">
                <a:solidFill>
                  <a:srgbClr val="000000"/>
                </a:solidFill>
                <a:latin typeface="Arial"/>
                <a:ea typeface="Arial"/>
                <a:cs typeface="Arial"/>
                <a:sym typeface="Arial"/>
              </a:defRPr>
            </a:lvl8pPr>
            <a:lvl9pPr marL="0" marR="0" lvl="8" indent="0" algn="r" rtl="0">
              <a:spcBef>
                <a:spcPts val="0"/>
              </a:spcBef>
              <a:buNone/>
              <a:defRPr sz="1200" b="1"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cxnSp>
        <p:nvCxnSpPr>
          <p:cNvPr id="88" name="Google Shape;88;p33"/>
          <p:cNvCxnSpPr/>
          <p:nvPr/>
        </p:nvCxnSpPr>
        <p:spPr>
          <a:xfrm>
            <a:off x="539999" y="6350379"/>
            <a:ext cx="11088000" cy="0"/>
          </a:xfrm>
          <a:prstGeom prst="straightConnector1">
            <a:avLst/>
          </a:prstGeom>
          <a:noFill/>
          <a:ln w="9525" cap="flat" cmpd="sng">
            <a:solidFill>
              <a:schemeClr val="dk1"/>
            </a:solidFill>
            <a:prstDash val="solid"/>
            <a:miter lim="800000"/>
            <a:headEnd type="none" w="sm" len="sm"/>
            <a:tailEnd type="none" w="sm" len="sm"/>
          </a:ln>
        </p:spPr>
      </p:cxnSp>
      <p:cxnSp>
        <p:nvCxnSpPr>
          <p:cNvPr id="89" name="Google Shape;89;p33"/>
          <p:cNvCxnSpPr/>
          <p:nvPr/>
        </p:nvCxnSpPr>
        <p:spPr>
          <a:xfrm>
            <a:off x="539999" y="1039899"/>
            <a:ext cx="11088000" cy="0"/>
          </a:xfrm>
          <a:prstGeom prst="straightConnector1">
            <a:avLst/>
          </a:prstGeom>
          <a:noFill/>
          <a:ln w="9525" cap="flat" cmpd="sng">
            <a:solidFill>
              <a:srgbClr val="BE0064"/>
            </a:solidFill>
            <a:prstDash val="solid"/>
            <a:miter lim="800000"/>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9.xml"/><Relationship Id="rId1" Type="http://schemas.openxmlformats.org/officeDocument/2006/relationships/slideLayout" Target="../slideLayouts/slideLayout12.xml"/><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0.xml"/><Relationship Id="rId1" Type="http://schemas.openxmlformats.org/officeDocument/2006/relationships/slideLayout" Target="../slideLayouts/slideLayout12.xml"/><Relationship Id="rId5" Type="http://schemas.openxmlformats.org/officeDocument/2006/relationships/image" Target="../media/image18.png"/><Relationship Id="rId4" Type="http://schemas.openxmlformats.org/officeDocument/2006/relationships/image" Target="../media/image17.png"/></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19.png"/><Relationship Id="rId4" Type="http://schemas.openxmlformats.org/officeDocument/2006/relationships/image" Target="../media/image6.png"/></Relationships>
</file>

<file path=ppt/slides/_rels/slide22.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6.png"/><Relationship Id="rId7" Type="http://schemas.openxmlformats.org/officeDocument/2006/relationships/image" Target="../media/image21.png"/><Relationship Id="rId2" Type="http://schemas.openxmlformats.org/officeDocument/2006/relationships/notesSlide" Target="../notesSlides/notesSlide22.xml"/><Relationship Id="rId1" Type="http://schemas.openxmlformats.org/officeDocument/2006/relationships/slideLayout" Target="../slideLayouts/slideLayout12.xml"/><Relationship Id="rId6" Type="http://schemas.openxmlformats.org/officeDocument/2006/relationships/image" Target="../media/image20.png"/><Relationship Id="rId5" Type="http://schemas.openxmlformats.org/officeDocument/2006/relationships/image" Target="../media/image18.png"/><Relationship Id="rId4" Type="http://schemas.openxmlformats.org/officeDocument/2006/relationships/image" Target="../media/image17.png"/></Relationships>
</file>

<file path=ppt/slides/_rels/slide23.xml.rels><?xml version="1.0" encoding="UTF-8" standalone="yes"?>
<Relationships xmlns="http://schemas.openxmlformats.org/package/2006/relationships"><Relationship Id="rId3" Type="http://schemas.openxmlformats.org/officeDocument/2006/relationships/image" Target="../media/image23.jp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6.xml"/><Relationship Id="rId1" Type="http://schemas.openxmlformats.org/officeDocument/2006/relationships/slideLayout" Target="../slideLayouts/slideLayout12.xml"/><Relationship Id="rId4" Type="http://schemas.openxmlformats.org/officeDocument/2006/relationships/image" Target="../media/image25.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1"/>
          <p:cNvSpPr txBox="1">
            <a:spLocks noGrp="1"/>
          </p:cNvSpPr>
          <p:nvPr>
            <p:ph type="ctrTitle"/>
          </p:nvPr>
        </p:nvSpPr>
        <p:spPr>
          <a:xfrm>
            <a:off x="1524000" y="1358537"/>
            <a:ext cx="9144000" cy="1420290"/>
          </a:xfrm>
          <a:prstGeom prst="rect">
            <a:avLst/>
          </a:prstGeom>
          <a:solidFill>
            <a:srgbClr val="BE0064"/>
          </a:solid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000"/>
              <a:buFont typeface="Arial"/>
              <a:buNone/>
            </a:pPr>
            <a:r>
              <a:rPr lang="en-US" sz="4000" b="1" dirty="0">
                <a:solidFill>
                  <a:schemeClr val="lt1"/>
                </a:solidFill>
                <a:latin typeface="Arial"/>
                <a:ea typeface="Arial"/>
                <a:cs typeface="Arial"/>
                <a:sym typeface="Arial"/>
              </a:rPr>
              <a:t>Lesson : 11</a:t>
            </a:r>
            <a:br>
              <a:rPr lang="en-US" sz="4000" b="1" dirty="0">
                <a:solidFill>
                  <a:schemeClr val="lt1"/>
                </a:solidFill>
                <a:latin typeface="Arial"/>
                <a:ea typeface="Arial"/>
                <a:cs typeface="Arial"/>
                <a:sym typeface="Arial"/>
              </a:rPr>
            </a:br>
            <a:r>
              <a:rPr lang="en-US" sz="4000" b="1" dirty="0">
                <a:solidFill>
                  <a:schemeClr val="lt1"/>
                </a:solidFill>
                <a:latin typeface="Arial"/>
                <a:ea typeface="Arial"/>
                <a:cs typeface="Arial"/>
                <a:sym typeface="Arial"/>
              </a:rPr>
              <a:t>Factors and multiples</a:t>
            </a:r>
            <a:endParaRPr sz="4000" dirty="0"/>
          </a:p>
        </p:txBody>
      </p:sp>
      <p:sp>
        <p:nvSpPr>
          <p:cNvPr id="165" name="Google Shape;165;p1"/>
          <p:cNvSpPr txBox="1">
            <a:spLocks noGrp="1"/>
          </p:cNvSpPr>
          <p:nvPr>
            <p:ph type="subTitle" idx="1"/>
          </p:nvPr>
        </p:nvSpPr>
        <p:spPr>
          <a:xfrm>
            <a:off x="1410984" y="3197553"/>
            <a:ext cx="9144000" cy="2673224"/>
          </a:xfrm>
          <a:prstGeom prst="rect">
            <a:avLst/>
          </a:prstGeom>
          <a:noFill/>
          <a:ln w="38100" cap="flat" cmpd="sng">
            <a:solidFill>
              <a:srgbClr val="BE0064"/>
            </a:solidFill>
            <a:prstDash val="solid"/>
            <a:round/>
            <a:headEnd type="none" w="sm" len="sm"/>
            <a:tailEnd type="none" w="sm" len="sm"/>
          </a:ln>
        </p:spPr>
        <p:txBody>
          <a:bodyPr spcFirstLastPara="1" wrap="square" lIns="91425" tIns="45700" rIns="91425" bIns="45700" anchor="t" anchorCtr="0">
            <a:normAutofit fontScale="25000" lnSpcReduction="20000"/>
          </a:bodyPr>
          <a:lstStyle/>
          <a:p>
            <a:pPr marL="0" lvl="0" indent="0" algn="l" rtl="0">
              <a:lnSpc>
                <a:spcPct val="32291"/>
              </a:lnSpc>
              <a:spcBef>
                <a:spcPts val="0"/>
              </a:spcBef>
              <a:spcAft>
                <a:spcPts val="0"/>
              </a:spcAft>
              <a:buClr>
                <a:srgbClr val="BE0064"/>
              </a:buClr>
              <a:buSzPct val="100000"/>
              <a:buNone/>
            </a:pPr>
            <a:endParaRPr lang="en-US" sz="9600" b="1" dirty="0">
              <a:solidFill>
                <a:srgbClr val="BE0064"/>
              </a:solidFill>
              <a:latin typeface="Arial"/>
              <a:ea typeface="Arial"/>
              <a:cs typeface="Arial"/>
              <a:sym typeface="Arial"/>
            </a:endParaRPr>
          </a:p>
          <a:p>
            <a:pPr marL="0" lvl="0" indent="0" algn="l" rtl="0">
              <a:lnSpc>
                <a:spcPct val="32291"/>
              </a:lnSpc>
              <a:spcBef>
                <a:spcPts val="0"/>
              </a:spcBef>
              <a:spcAft>
                <a:spcPts val="0"/>
              </a:spcAft>
              <a:buClr>
                <a:srgbClr val="BE0064"/>
              </a:buClr>
              <a:buSzPct val="100000"/>
              <a:buNone/>
            </a:pPr>
            <a:endParaRPr lang="en-US" sz="9600" b="1" dirty="0">
              <a:solidFill>
                <a:srgbClr val="BE0064"/>
              </a:solidFill>
              <a:latin typeface="Arial"/>
              <a:ea typeface="Arial"/>
              <a:cs typeface="Arial"/>
              <a:sym typeface="Arial"/>
            </a:endParaRPr>
          </a:p>
          <a:p>
            <a:pPr marL="0" lvl="0" indent="0" algn="l" rtl="0">
              <a:lnSpc>
                <a:spcPct val="32291"/>
              </a:lnSpc>
              <a:spcBef>
                <a:spcPts val="0"/>
              </a:spcBef>
              <a:spcAft>
                <a:spcPts val="0"/>
              </a:spcAft>
              <a:buClr>
                <a:srgbClr val="BE0064"/>
              </a:buClr>
              <a:buSzPct val="100000"/>
              <a:buNone/>
            </a:pPr>
            <a:endParaRPr lang="en-US" sz="9600" b="1" dirty="0">
              <a:solidFill>
                <a:srgbClr val="BE0064"/>
              </a:solidFill>
              <a:latin typeface="Arial"/>
              <a:ea typeface="Arial"/>
              <a:cs typeface="Arial"/>
              <a:sym typeface="Arial"/>
            </a:endParaRPr>
          </a:p>
          <a:p>
            <a:pPr marL="0" lvl="0" indent="0" algn="l" rtl="0">
              <a:lnSpc>
                <a:spcPct val="32291"/>
              </a:lnSpc>
              <a:spcBef>
                <a:spcPts val="0"/>
              </a:spcBef>
              <a:spcAft>
                <a:spcPts val="0"/>
              </a:spcAft>
              <a:buClr>
                <a:srgbClr val="BE0064"/>
              </a:buClr>
              <a:buSzPct val="100000"/>
              <a:buNone/>
            </a:pPr>
            <a:endParaRPr lang="en-US" sz="9600" b="1" dirty="0">
              <a:solidFill>
                <a:srgbClr val="BE0064"/>
              </a:solidFill>
              <a:latin typeface="Arial"/>
              <a:ea typeface="Arial"/>
              <a:cs typeface="Arial"/>
              <a:sym typeface="Arial"/>
            </a:endParaRPr>
          </a:p>
          <a:p>
            <a:pPr marL="0" lvl="0" indent="0" algn="l" rtl="0">
              <a:lnSpc>
                <a:spcPct val="32291"/>
              </a:lnSpc>
              <a:spcBef>
                <a:spcPts val="0"/>
              </a:spcBef>
              <a:spcAft>
                <a:spcPts val="0"/>
              </a:spcAft>
              <a:buClr>
                <a:srgbClr val="BE0064"/>
              </a:buClr>
              <a:buSzPct val="100000"/>
              <a:buNone/>
            </a:pPr>
            <a:endParaRPr lang="en-US" sz="9600" b="1" dirty="0">
              <a:solidFill>
                <a:srgbClr val="BE0064"/>
              </a:solidFill>
              <a:latin typeface="Arial"/>
              <a:ea typeface="Arial"/>
              <a:cs typeface="Arial"/>
              <a:sym typeface="Arial"/>
            </a:endParaRPr>
          </a:p>
          <a:p>
            <a:pPr marL="0" lvl="0" indent="0" algn="l" rtl="0">
              <a:lnSpc>
                <a:spcPct val="32291"/>
              </a:lnSpc>
              <a:spcBef>
                <a:spcPts val="0"/>
              </a:spcBef>
              <a:spcAft>
                <a:spcPts val="0"/>
              </a:spcAft>
              <a:buClr>
                <a:srgbClr val="BE0064"/>
              </a:buClr>
              <a:buSzPct val="100000"/>
              <a:buNone/>
            </a:pPr>
            <a:endParaRPr lang="en-US" sz="9600" b="1" dirty="0">
              <a:solidFill>
                <a:srgbClr val="BE0064"/>
              </a:solidFill>
              <a:latin typeface="Arial"/>
              <a:ea typeface="Arial"/>
              <a:cs typeface="Arial"/>
              <a:sym typeface="Arial"/>
            </a:endParaRPr>
          </a:p>
          <a:p>
            <a:pPr marL="0" lvl="0" indent="0" algn="l" rtl="0">
              <a:lnSpc>
                <a:spcPct val="32291"/>
              </a:lnSpc>
              <a:spcBef>
                <a:spcPts val="0"/>
              </a:spcBef>
              <a:spcAft>
                <a:spcPts val="0"/>
              </a:spcAft>
              <a:buClr>
                <a:srgbClr val="BE0064"/>
              </a:buClr>
              <a:buSzPct val="100000"/>
              <a:buNone/>
            </a:pPr>
            <a:endParaRPr lang="en-US" sz="9600" b="1">
              <a:solidFill>
                <a:srgbClr val="BE0064"/>
              </a:solidFill>
              <a:latin typeface="Arial"/>
              <a:ea typeface="Arial"/>
              <a:cs typeface="Arial"/>
              <a:sym typeface="Arial"/>
            </a:endParaRPr>
          </a:p>
          <a:p>
            <a:pPr marL="0" lvl="0" indent="0" algn="l" rtl="0">
              <a:lnSpc>
                <a:spcPct val="32291"/>
              </a:lnSpc>
              <a:spcBef>
                <a:spcPts val="0"/>
              </a:spcBef>
              <a:spcAft>
                <a:spcPts val="0"/>
              </a:spcAft>
              <a:buClr>
                <a:srgbClr val="BE0064"/>
              </a:buClr>
              <a:buSzPct val="100000"/>
              <a:buNone/>
            </a:pPr>
            <a:r>
              <a:rPr lang="en-US" sz="9600" b="1">
                <a:solidFill>
                  <a:srgbClr val="BE0064"/>
                </a:solidFill>
                <a:latin typeface="Arial"/>
                <a:ea typeface="Arial"/>
                <a:cs typeface="Arial"/>
                <a:sym typeface="Arial"/>
              </a:rPr>
              <a:t>Objectives</a:t>
            </a:r>
            <a:endParaRPr dirty="0"/>
          </a:p>
          <a:p>
            <a:pPr marL="231775" lvl="0" indent="-231775" algn="l" rtl="0">
              <a:lnSpc>
                <a:spcPct val="100000"/>
              </a:lnSpc>
              <a:spcBef>
                <a:spcPts val="1200"/>
              </a:spcBef>
              <a:spcAft>
                <a:spcPts val="0"/>
              </a:spcAft>
              <a:buClr>
                <a:schemeClr val="dk1"/>
              </a:buClr>
              <a:buSzPct val="100000"/>
              <a:buFont typeface="Arial"/>
              <a:buChar char="•"/>
            </a:pPr>
            <a:r>
              <a:rPr lang="en-US" sz="9600" dirty="0">
                <a:latin typeface="Arial"/>
                <a:ea typeface="Arial"/>
                <a:cs typeface="Arial"/>
                <a:sym typeface="Arial"/>
              </a:rPr>
              <a:t>Find factors and multiples of numbers less than 100</a:t>
            </a:r>
            <a:endParaRPr dirty="0"/>
          </a:p>
          <a:p>
            <a:pPr marL="231775" lvl="0" indent="-231775" algn="l" rtl="0">
              <a:lnSpc>
                <a:spcPct val="100000"/>
              </a:lnSpc>
              <a:spcBef>
                <a:spcPts val="1200"/>
              </a:spcBef>
              <a:spcAft>
                <a:spcPts val="0"/>
              </a:spcAft>
              <a:buClr>
                <a:schemeClr val="dk1"/>
              </a:buClr>
              <a:buSzPct val="100000"/>
              <a:buFont typeface="Arial"/>
              <a:buChar char="•"/>
            </a:pPr>
            <a:r>
              <a:rPr lang="en-US" sz="9600" dirty="0">
                <a:latin typeface="Arial"/>
                <a:ea typeface="Arial"/>
                <a:cs typeface="Arial"/>
                <a:sym typeface="Arial"/>
              </a:rPr>
              <a:t>Find common factors and common multiples of two numbers</a:t>
            </a:r>
            <a:endParaRPr dirty="0"/>
          </a:p>
          <a:p>
            <a:pPr marL="231775" lvl="0" indent="-231775" algn="l" rtl="0">
              <a:lnSpc>
                <a:spcPct val="100000"/>
              </a:lnSpc>
              <a:spcBef>
                <a:spcPts val="1200"/>
              </a:spcBef>
              <a:spcAft>
                <a:spcPts val="0"/>
              </a:spcAft>
              <a:buClr>
                <a:schemeClr val="dk1"/>
              </a:buClr>
              <a:buSzPct val="100000"/>
              <a:buFont typeface="Arial"/>
              <a:buChar char="•"/>
            </a:pPr>
            <a:r>
              <a:rPr lang="en-US" sz="9600" dirty="0">
                <a:latin typeface="Arial"/>
                <a:ea typeface="Arial"/>
                <a:cs typeface="Arial"/>
                <a:sym typeface="Arial"/>
              </a:rPr>
              <a:t>Solve problems involving HCF and LCM </a:t>
            </a:r>
            <a:endParaRPr dirty="0"/>
          </a:p>
          <a:p>
            <a:pPr marL="231775" lvl="0" indent="-231775" algn="l" rtl="0">
              <a:lnSpc>
                <a:spcPct val="100000"/>
              </a:lnSpc>
              <a:spcBef>
                <a:spcPts val="1200"/>
              </a:spcBef>
              <a:spcAft>
                <a:spcPts val="0"/>
              </a:spcAft>
              <a:buClr>
                <a:schemeClr val="dk1"/>
              </a:buClr>
              <a:buSzPct val="100000"/>
              <a:buFont typeface="Arial"/>
              <a:buChar char="•"/>
            </a:pPr>
            <a:r>
              <a:rPr lang="en-US" sz="9600" dirty="0">
                <a:latin typeface="Arial"/>
                <a:ea typeface="Arial"/>
                <a:cs typeface="Arial"/>
                <a:sym typeface="Arial"/>
              </a:rPr>
              <a:t>Understand how to use representations to provide insight </a:t>
            </a:r>
            <a:br>
              <a:rPr lang="en-US" sz="9600" dirty="0">
                <a:latin typeface="Arial"/>
                <a:ea typeface="Arial"/>
                <a:cs typeface="Arial"/>
                <a:sym typeface="Arial"/>
              </a:rPr>
            </a:br>
            <a:r>
              <a:rPr lang="en-US" sz="9600" dirty="0">
                <a:latin typeface="Arial"/>
                <a:ea typeface="Arial"/>
                <a:cs typeface="Arial"/>
                <a:sym typeface="Arial"/>
              </a:rPr>
              <a:t>into solving problems</a:t>
            </a:r>
            <a:endParaRPr dirty="0"/>
          </a:p>
          <a:p>
            <a:pPr marL="0" lvl="0" indent="0" algn="l" rtl="0">
              <a:lnSpc>
                <a:spcPct val="100000"/>
              </a:lnSpc>
              <a:spcBef>
                <a:spcPts val="1600"/>
              </a:spcBef>
              <a:spcAft>
                <a:spcPts val="0"/>
              </a:spcAft>
              <a:buClr>
                <a:schemeClr val="dk1"/>
              </a:buClr>
              <a:buSzPct val="100000"/>
              <a:buNone/>
            </a:pPr>
            <a:endParaRPr sz="9600" dirty="0">
              <a:latin typeface="Arial"/>
              <a:ea typeface="Arial"/>
              <a:cs typeface="Arial"/>
              <a:sym typeface="Arial"/>
            </a:endParaRPr>
          </a:p>
          <a:p>
            <a:pPr marL="0" lvl="0" indent="0" algn="l" rtl="0">
              <a:lnSpc>
                <a:spcPct val="90000"/>
              </a:lnSpc>
              <a:spcBef>
                <a:spcPts val="1600"/>
              </a:spcBef>
              <a:spcAft>
                <a:spcPts val="0"/>
              </a:spcAft>
              <a:buClr>
                <a:schemeClr val="dk1"/>
              </a:buClr>
              <a:buSzPct val="100000"/>
              <a:buNone/>
            </a:pPr>
            <a:endParaRPr dirty="0"/>
          </a:p>
        </p:txBody>
      </p:sp>
      <p:pic>
        <p:nvPicPr>
          <p:cNvPr id="166" name="Google Shape;166;p1"/>
          <p:cNvPicPr preferRelativeResize="0"/>
          <p:nvPr/>
        </p:nvPicPr>
        <p:blipFill rotWithShape="1">
          <a:blip r:embed="rId3">
            <a:alphaModFix/>
          </a:blip>
          <a:srcRect/>
          <a:stretch/>
        </p:blipFill>
        <p:spPr>
          <a:xfrm>
            <a:off x="9395464" y="262672"/>
            <a:ext cx="2123825" cy="638948"/>
          </a:xfrm>
          <a:prstGeom prst="rect">
            <a:avLst/>
          </a:prstGeom>
          <a:noFill/>
          <a:ln>
            <a:noFill/>
          </a:ln>
        </p:spPr>
      </p:pic>
      <p:pic>
        <p:nvPicPr>
          <p:cNvPr id="167" name="Google Shape;167;p1"/>
          <p:cNvPicPr preferRelativeResize="0"/>
          <p:nvPr/>
        </p:nvPicPr>
        <p:blipFill rotWithShape="1">
          <a:blip r:embed="rId4">
            <a:alphaModFix/>
          </a:blip>
          <a:srcRect/>
          <a:stretch/>
        </p:blipFill>
        <p:spPr>
          <a:xfrm>
            <a:off x="370311" y="322595"/>
            <a:ext cx="3473556" cy="617216"/>
          </a:xfrm>
          <a:prstGeom prst="rect">
            <a:avLst/>
          </a:prstGeom>
          <a:noFill/>
          <a:ln>
            <a:noFill/>
          </a:ln>
        </p:spPr>
      </p:pic>
      <p:sp>
        <p:nvSpPr>
          <p:cNvPr id="168" name="Google Shape;168;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a:t>
            </a:fld>
            <a:endParaRPr/>
          </a:p>
        </p:txBody>
      </p:sp>
      <p:pic>
        <p:nvPicPr>
          <p:cNvPr id="169" name="Google Shape;169;p1"/>
          <p:cNvPicPr preferRelativeResize="0"/>
          <p:nvPr/>
        </p:nvPicPr>
        <p:blipFill rotWithShape="1">
          <a:blip r:embed="rId5">
            <a:alphaModFix/>
          </a:blip>
          <a:srcRect/>
          <a:stretch/>
        </p:blipFill>
        <p:spPr>
          <a:xfrm>
            <a:off x="5525135" y="220356"/>
            <a:ext cx="1408430" cy="71945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298" name="Google Shape;298;p10"/>
          <p:cNvSpPr txBox="1">
            <a:spLocks noGrp="1"/>
          </p:cNvSpPr>
          <p:nvPr>
            <p:ph type="title"/>
          </p:nvPr>
        </p:nvSpPr>
        <p:spPr>
          <a:xfrm>
            <a:off x="450533" y="112165"/>
            <a:ext cx="9144000"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Describing trays</a:t>
            </a:r>
            <a:endParaRPr/>
          </a:p>
        </p:txBody>
      </p:sp>
      <p:sp>
        <p:nvSpPr>
          <p:cNvPr id="299" name="Google Shape;299;p10"/>
          <p:cNvSpPr/>
          <p:nvPr/>
        </p:nvSpPr>
        <p:spPr>
          <a:xfrm>
            <a:off x="2482003" y="5358121"/>
            <a:ext cx="7775992" cy="646986"/>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a:solidFill>
                  <a:schemeClr val="dk1"/>
                </a:solidFill>
                <a:latin typeface="Arial"/>
                <a:ea typeface="Arial"/>
                <a:cs typeface="Arial"/>
                <a:sym typeface="Arial"/>
              </a:rPr>
              <a:t>We describe this as a </a:t>
            </a:r>
            <a:r>
              <a:rPr lang="en-US" sz="3200" b="1" i="0">
                <a:solidFill>
                  <a:schemeClr val="dk1"/>
                </a:solidFill>
                <a:latin typeface="Arial"/>
                <a:ea typeface="Arial"/>
                <a:cs typeface="Arial"/>
                <a:sym typeface="Arial"/>
              </a:rPr>
              <a:t>96-tray</a:t>
            </a:r>
            <a:r>
              <a:rPr lang="en-US" sz="3200" b="0" i="0">
                <a:solidFill>
                  <a:schemeClr val="dk1"/>
                </a:solidFill>
                <a:latin typeface="Arial"/>
                <a:ea typeface="Arial"/>
                <a:cs typeface="Arial"/>
                <a:sym typeface="Arial"/>
              </a:rPr>
              <a:t>.</a:t>
            </a:r>
            <a:endParaRPr/>
          </a:p>
        </p:txBody>
      </p:sp>
      <p:sp>
        <p:nvSpPr>
          <p:cNvPr id="300" name="Google Shape;300;p10"/>
          <p:cNvSpPr txBox="1"/>
          <p:nvPr/>
        </p:nvSpPr>
        <p:spPr>
          <a:xfrm>
            <a:off x="186425" y="1524287"/>
            <a:ext cx="5567681" cy="107721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a:solidFill>
                  <a:schemeClr val="dk1"/>
                </a:solidFill>
                <a:latin typeface="Arial"/>
                <a:ea typeface="Arial"/>
                <a:cs typeface="Arial"/>
                <a:sym typeface="Arial"/>
              </a:rPr>
              <a:t>96 pieces of chocolate </a:t>
            </a:r>
            <a:br>
              <a:rPr lang="en-US" sz="3200">
                <a:solidFill>
                  <a:schemeClr val="dk1"/>
                </a:solidFill>
                <a:latin typeface="Arial"/>
                <a:ea typeface="Arial"/>
                <a:cs typeface="Arial"/>
                <a:sym typeface="Arial"/>
              </a:rPr>
            </a:br>
            <a:r>
              <a:rPr lang="en-US" sz="3200">
                <a:solidFill>
                  <a:schemeClr val="dk1"/>
                </a:solidFill>
                <a:latin typeface="Arial"/>
                <a:ea typeface="Arial"/>
                <a:cs typeface="Arial"/>
                <a:sym typeface="Arial"/>
              </a:rPr>
              <a:t>fit on the base layer.</a:t>
            </a:r>
            <a:endParaRPr/>
          </a:p>
        </p:txBody>
      </p:sp>
      <p:pic>
        <p:nvPicPr>
          <p:cNvPr id="301" name="Google Shape;301;p10" descr="Cardboard tray"/>
          <p:cNvPicPr preferRelativeResize="0"/>
          <p:nvPr/>
        </p:nvPicPr>
        <p:blipFill rotWithShape="1">
          <a:blip r:embed="rId3">
            <a:alphaModFix/>
          </a:blip>
          <a:srcRect l="9258" t="28889" r="9556" b="14665"/>
          <a:stretch/>
        </p:blipFill>
        <p:spPr>
          <a:xfrm>
            <a:off x="6096000" y="1083700"/>
            <a:ext cx="5567680" cy="3870960"/>
          </a:xfrm>
          <a:prstGeom prst="rect">
            <a:avLst/>
          </a:prstGeom>
          <a:noFill/>
          <a:ln>
            <a:noFill/>
          </a:ln>
        </p:spPr>
      </p:pic>
      <p:cxnSp>
        <p:nvCxnSpPr>
          <p:cNvPr id="302" name="Google Shape;302;p10"/>
          <p:cNvCxnSpPr/>
          <p:nvPr/>
        </p:nvCxnSpPr>
        <p:spPr>
          <a:xfrm>
            <a:off x="4838700" y="2119468"/>
            <a:ext cx="1257300" cy="482037"/>
          </a:xfrm>
          <a:prstGeom prst="straightConnector1">
            <a:avLst/>
          </a:prstGeom>
          <a:noFill/>
          <a:ln w="38100" cap="flat" cmpd="sng">
            <a:solidFill>
              <a:schemeClr val="dk1"/>
            </a:solidFill>
            <a:prstDash val="solid"/>
            <a:miter lim="800000"/>
            <a:headEnd type="none" w="sm" len="sm"/>
            <a:tailEnd type="triangle" w="lg" len="lg"/>
          </a:ln>
        </p:spPr>
      </p:cxnSp>
      <p:sp>
        <p:nvSpPr>
          <p:cNvPr id="303" name="Google Shape;303;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b="1">
                <a:solidFill>
                  <a:srgbClr val="000000"/>
                </a:solidFill>
                <a:latin typeface="Arial"/>
                <a:ea typeface="Arial"/>
                <a:cs typeface="Arial"/>
                <a:sym typeface="Arial"/>
              </a:rPr>
              <a:t>10</a:t>
            </a:fld>
            <a:endParaRPr b="1">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Google Shape;309;p11"/>
          <p:cNvSpPr txBox="1">
            <a:spLocks noGrp="1"/>
          </p:cNvSpPr>
          <p:nvPr>
            <p:ph type="title"/>
          </p:nvPr>
        </p:nvSpPr>
        <p:spPr>
          <a:xfrm>
            <a:off x="450533" y="112165"/>
            <a:ext cx="9144000"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Why are these 96-trays?</a:t>
            </a:r>
            <a:endParaRPr/>
          </a:p>
        </p:txBody>
      </p:sp>
      <p:sp>
        <p:nvSpPr>
          <p:cNvPr id="310" name="Google Shape;310;p11"/>
          <p:cNvSpPr/>
          <p:nvPr/>
        </p:nvSpPr>
        <p:spPr>
          <a:xfrm>
            <a:off x="138583" y="1222196"/>
            <a:ext cx="9455950" cy="646986"/>
          </a:xfrm>
          <a:prstGeom prst="roundRect">
            <a:avLst>
              <a:gd name="adj" fmla="val 16667"/>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a:solidFill>
                  <a:schemeClr val="dk1"/>
                </a:solidFill>
                <a:latin typeface="Arial"/>
                <a:ea typeface="Arial"/>
                <a:cs typeface="Arial"/>
                <a:sym typeface="Arial"/>
              </a:rPr>
              <a:t>The chocolate factory makes these two </a:t>
            </a:r>
            <a:r>
              <a:rPr lang="en-US" sz="3200" b="1" i="0">
                <a:solidFill>
                  <a:schemeClr val="dk1"/>
                </a:solidFill>
                <a:latin typeface="Arial"/>
                <a:ea typeface="Arial"/>
                <a:cs typeface="Arial"/>
                <a:sym typeface="Arial"/>
              </a:rPr>
              <a:t>96-trays</a:t>
            </a:r>
            <a:r>
              <a:rPr lang="en-US" sz="3200" b="0" i="0">
                <a:solidFill>
                  <a:schemeClr val="dk1"/>
                </a:solidFill>
                <a:latin typeface="Arial"/>
                <a:ea typeface="Arial"/>
                <a:cs typeface="Arial"/>
                <a:sym typeface="Arial"/>
              </a:rPr>
              <a:t>.</a:t>
            </a:r>
            <a:endParaRPr/>
          </a:p>
        </p:txBody>
      </p:sp>
      <p:grpSp>
        <p:nvGrpSpPr>
          <p:cNvPr id="311" name="Google Shape;311;p11" descr="Rectangle measuring twenty-four by four"/>
          <p:cNvGrpSpPr/>
          <p:nvPr/>
        </p:nvGrpSpPr>
        <p:grpSpPr>
          <a:xfrm>
            <a:off x="1129146" y="2209310"/>
            <a:ext cx="4734808" cy="1903903"/>
            <a:chOff x="595550" y="1952832"/>
            <a:chExt cx="4734808" cy="1903903"/>
          </a:xfrm>
        </p:grpSpPr>
        <p:grpSp>
          <p:nvGrpSpPr>
            <p:cNvPr id="312" name="Google Shape;312;p11" descr="Rectangle measuring twenty-four by four"/>
            <p:cNvGrpSpPr/>
            <p:nvPr/>
          </p:nvGrpSpPr>
          <p:grpSpPr>
            <a:xfrm>
              <a:off x="595550" y="1952832"/>
              <a:ext cx="2745897" cy="1553098"/>
              <a:chOff x="2766800" y="790091"/>
              <a:chExt cx="3369697" cy="1780464"/>
            </a:xfrm>
          </p:grpSpPr>
          <p:sp>
            <p:nvSpPr>
              <p:cNvPr id="313" name="Google Shape;313;p11"/>
              <p:cNvSpPr txBox="1"/>
              <p:nvPr/>
            </p:nvSpPr>
            <p:spPr>
              <a:xfrm>
                <a:off x="5418088" y="790091"/>
                <a:ext cx="718409" cy="59981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24</a:t>
                </a:r>
                <a:endParaRPr/>
              </a:p>
            </p:txBody>
          </p:sp>
          <p:sp>
            <p:nvSpPr>
              <p:cNvPr id="314" name="Google Shape;314;p11"/>
              <p:cNvSpPr txBox="1"/>
              <p:nvPr/>
            </p:nvSpPr>
            <p:spPr>
              <a:xfrm>
                <a:off x="2766800" y="1970738"/>
                <a:ext cx="472514" cy="59981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4</a:t>
                </a:r>
                <a:endParaRPr/>
              </a:p>
            </p:txBody>
          </p:sp>
        </p:grpSp>
        <p:sp>
          <p:nvSpPr>
            <p:cNvPr id="315" name="Google Shape;315;p11"/>
            <p:cNvSpPr/>
            <p:nvPr/>
          </p:nvSpPr>
          <p:spPr>
            <a:xfrm>
              <a:off x="980592" y="2430733"/>
              <a:ext cx="4349766" cy="1426002"/>
            </a:xfrm>
            <a:prstGeom prst="rect">
              <a:avLst/>
            </a:prstGeom>
            <a:solidFill>
              <a:srgbClr val="EFDCBF"/>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grpSp>
        <p:nvGrpSpPr>
          <p:cNvPr id="316" name="Google Shape;316;p11" descr="Rectangle measuring sixteen by six"/>
          <p:cNvGrpSpPr/>
          <p:nvPr/>
        </p:nvGrpSpPr>
        <p:grpSpPr>
          <a:xfrm>
            <a:off x="7241304" y="2209310"/>
            <a:ext cx="3293894" cy="2242122"/>
            <a:chOff x="7788158" y="1990168"/>
            <a:chExt cx="3293894" cy="2242122"/>
          </a:xfrm>
        </p:grpSpPr>
        <p:grpSp>
          <p:nvGrpSpPr>
            <p:cNvPr id="317" name="Google Shape;317;p11" descr="Rectangle measuring sixteen by six"/>
            <p:cNvGrpSpPr/>
            <p:nvPr/>
          </p:nvGrpSpPr>
          <p:grpSpPr>
            <a:xfrm>
              <a:off x="7788158" y="1990168"/>
              <a:ext cx="2066316" cy="1637854"/>
              <a:chOff x="5783046" y="3066101"/>
              <a:chExt cx="2370884" cy="1966130"/>
            </a:xfrm>
          </p:grpSpPr>
          <p:sp>
            <p:nvSpPr>
              <p:cNvPr id="318" name="Google Shape;318;p11"/>
              <p:cNvSpPr txBox="1"/>
              <p:nvPr/>
            </p:nvSpPr>
            <p:spPr>
              <a:xfrm>
                <a:off x="5783046" y="4404142"/>
                <a:ext cx="441796" cy="62808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6</a:t>
                </a:r>
                <a:endParaRPr/>
              </a:p>
            </p:txBody>
          </p:sp>
          <p:sp>
            <p:nvSpPr>
              <p:cNvPr id="319" name="Google Shape;319;p11"/>
              <p:cNvSpPr txBox="1"/>
              <p:nvPr/>
            </p:nvSpPr>
            <p:spPr>
              <a:xfrm>
                <a:off x="7482225" y="3066101"/>
                <a:ext cx="671705" cy="62808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16</a:t>
                </a:r>
                <a:endParaRPr/>
              </a:p>
            </p:txBody>
          </p:sp>
        </p:grpSp>
        <p:sp>
          <p:nvSpPr>
            <p:cNvPr id="320" name="Google Shape;320;p11"/>
            <p:cNvSpPr/>
            <p:nvPr/>
          </p:nvSpPr>
          <p:spPr>
            <a:xfrm>
              <a:off x="8173200" y="2432935"/>
              <a:ext cx="2908852" cy="1799355"/>
            </a:xfrm>
            <a:prstGeom prst="rect">
              <a:avLst/>
            </a:prstGeom>
            <a:solidFill>
              <a:srgbClr val="EFDCBF"/>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321" name="Google Shape;321;p11"/>
          <p:cNvSpPr/>
          <p:nvPr/>
        </p:nvSpPr>
        <p:spPr>
          <a:xfrm>
            <a:off x="2479049" y="5183230"/>
            <a:ext cx="6606755" cy="559491"/>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lnSpc>
                <a:spcPct val="96875"/>
              </a:lnSpc>
              <a:spcBef>
                <a:spcPts val="0"/>
              </a:spcBef>
              <a:spcAft>
                <a:spcPts val="0"/>
              </a:spcAft>
              <a:buNone/>
            </a:pPr>
            <a:r>
              <a:rPr lang="en-US" sz="3200" b="0" i="0">
                <a:solidFill>
                  <a:schemeClr val="dk1"/>
                </a:solidFill>
                <a:latin typeface="Arial"/>
                <a:ea typeface="Arial"/>
                <a:cs typeface="Arial"/>
                <a:sym typeface="Arial"/>
              </a:rPr>
              <a:t>Explain why these are 96-trays.</a:t>
            </a:r>
            <a:endParaRPr sz="3200" b="1" i="0">
              <a:solidFill>
                <a:schemeClr val="dk1"/>
              </a:solidFill>
              <a:latin typeface="Arial"/>
              <a:ea typeface="Arial"/>
              <a:cs typeface="Arial"/>
              <a:sym typeface="Arial"/>
            </a:endParaRPr>
          </a:p>
        </p:txBody>
      </p:sp>
      <p:sp>
        <p:nvSpPr>
          <p:cNvPr id="322" name="Google Shape;322;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b="1">
                <a:solidFill>
                  <a:srgbClr val="000000"/>
                </a:solidFill>
                <a:latin typeface="Arial"/>
                <a:ea typeface="Arial"/>
                <a:cs typeface="Arial"/>
                <a:sym typeface="Arial"/>
              </a:rPr>
              <a:t>11</a:t>
            </a:fld>
            <a:endParaRPr b="1">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28" name="Google Shape;328;p12"/>
          <p:cNvSpPr txBox="1">
            <a:spLocks noGrp="1"/>
          </p:cNvSpPr>
          <p:nvPr>
            <p:ph type="title"/>
          </p:nvPr>
        </p:nvSpPr>
        <p:spPr>
          <a:xfrm>
            <a:off x="450533" y="102267"/>
            <a:ext cx="9144000"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Packing 96-trays</a:t>
            </a:r>
            <a:endParaRPr/>
          </a:p>
        </p:txBody>
      </p:sp>
      <p:sp>
        <p:nvSpPr>
          <p:cNvPr id="329" name="Google Shape;32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b="1">
                <a:solidFill>
                  <a:srgbClr val="000000"/>
                </a:solidFill>
                <a:latin typeface="Arial"/>
                <a:ea typeface="Arial"/>
                <a:cs typeface="Arial"/>
                <a:sym typeface="Arial"/>
              </a:rPr>
              <a:t>12</a:t>
            </a:fld>
            <a:endParaRPr b="1">
              <a:solidFill>
                <a:srgbClr val="000000"/>
              </a:solidFill>
              <a:latin typeface="Arial"/>
              <a:ea typeface="Arial"/>
              <a:cs typeface="Arial"/>
              <a:sym typeface="Arial"/>
            </a:endParaRPr>
          </a:p>
        </p:txBody>
      </p:sp>
      <p:grpSp>
        <p:nvGrpSpPr>
          <p:cNvPr id="330" name="Google Shape;330;p12" descr="A tray that is 24 by 4"/>
          <p:cNvGrpSpPr/>
          <p:nvPr/>
        </p:nvGrpSpPr>
        <p:grpSpPr>
          <a:xfrm>
            <a:off x="4217186" y="3741877"/>
            <a:ext cx="7657504" cy="1891088"/>
            <a:chOff x="2871659" y="3806752"/>
            <a:chExt cx="9036482" cy="1997929"/>
          </a:xfrm>
        </p:grpSpPr>
        <p:sp>
          <p:nvSpPr>
            <p:cNvPr id="331" name="Google Shape;331;p12"/>
            <p:cNvSpPr txBox="1"/>
            <p:nvPr/>
          </p:nvSpPr>
          <p:spPr>
            <a:xfrm>
              <a:off x="2871659" y="4819432"/>
              <a:ext cx="367408" cy="552780"/>
            </a:xfrm>
            <a:prstGeom prst="rect">
              <a:avLst/>
            </a:prstGeom>
            <a:solidFill>
              <a:schemeClr val="lt1"/>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4</a:t>
              </a:r>
              <a:endParaRPr/>
            </a:p>
          </p:txBody>
        </p:sp>
        <p:sp>
          <p:nvSpPr>
            <p:cNvPr id="332" name="Google Shape;332;p12"/>
            <p:cNvSpPr txBox="1"/>
            <p:nvPr/>
          </p:nvSpPr>
          <p:spPr>
            <a:xfrm>
              <a:off x="7309487" y="3806752"/>
              <a:ext cx="690840" cy="552780"/>
            </a:xfrm>
            <a:prstGeom prst="rect">
              <a:avLst/>
            </a:prstGeom>
            <a:solidFill>
              <a:schemeClr val="lt1"/>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24</a:t>
              </a:r>
              <a:endParaRPr/>
            </a:p>
          </p:txBody>
        </p:sp>
        <p:sp>
          <p:nvSpPr>
            <p:cNvPr id="333" name="Google Shape;333;p12"/>
            <p:cNvSpPr txBox="1"/>
            <p:nvPr/>
          </p:nvSpPr>
          <p:spPr>
            <a:xfrm>
              <a:off x="3268141" y="4364681"/>
              <a:ext cx="8640000" cy="1440000"/>
            </a:xfrm>
            <a:prstGeom prst="rect">
              <a:avLst/>
            </a:prstGeom>
            <a:solidFill>
              <a:srgbClr val="EFDCBF"/>
            </a:solidFill>
            <a:ln w="2857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334" name="Google Shape;334;p12"/>
          <p:cNvSpPr/>
          <p:nvPr/>
        </p:nvSpPr>
        <p:spPr>
          <a:xfrm>
            <a:off x="253640" y="1439026"/>
            <a:ext cx="3631277" cy="1532334"/>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0" i="0">
                <a:solidFill>
                  <a:schemeClr val="dk1"/>
                </a:solidFill>
                <a:latin typeface="Arial"/>
                <a:ea typeface="Arial"/>
                <a:cs typeface="Arial"/>
                <a:sym typeface="Arial"/>
              </a:rPr>
              <a:t>Which 24-bars are being packed in this       96-tray?</a:t>
            </a:r>
            <a:endParaRPr/>
          </a:p>
        </p:txBody>
      </p:sp>
      <p:grpSp>
        <p:nvGrpSpPr>
          <p:cNvPr id="335" name="Google Shape;335;p12"/>
          <p:cNvGrpSpPr/>
          <p:nvPr/>
        </p:nvGrpSpPr>
        <p:grpSpPr>
          <a:xfrm>
            <a:off x="4564236" y="4280516"/>
            <a:ext cx="1819925" cy="1362994"/>
            <a:chOff x="3250340" y="4341335"/>
            <a:chExt cx="2147661" cy="1440000"/>
          </a:xfrm>
        </p:grpSpPr>
        <p:pic>
          <p:nvPicPr>
            <p:cNvPr id="336" name="Google Shape;336;p12"/>
            <p:cNvPicPr preferRelativeResize="0"/>
            <p:nvPr/>
          </p:nvPicPr>
          <p:blipFill rotWithShape="1">
            <a:blip r:embed="rId3">
              <a:alphaModFix/>
            </a:blip>
            <a:srcRect t="33118" r="24943"/>
            <a:stretch/>
          </p:blipFill>
          <p:spPr>
            <a:xfrm>
              <a:off x="3250340" y="4341335"/>
              <a:ext cx="2147661" cy="1440000"/>
            </a:xfrm>
            <a:prstGeom prst="rect">
              <a:avLst/>
            </a:prstGeom>
            <a:noFill/>
            <a:ln>
              <a:noFill/>
            </a:ln>
          </p:spPr>
        </p:pic>
        <p:sp>
          <p:nvSpPr>
            <p:cNvPr id="337" name="Google Shape;337;p12"/>
            <p:cNvSpPr txBox="1"/>
            <p:nvPr/>
          </p:nvSpPr>
          <p:spPr>
            <a:xfrm>
              <a:off x="3511220" y="4770034"/>
              <a:ext cx="1496341" cy="55278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6 by 4</a:t>
              </a:r>
              <a:endParaRPr/>
            </a:p>
          </p:txBody>
        </p:sp>
      </p:grpSp>
      <p:sp>
        <p:nvSpPr>
          <p:cNvPr id="338" name="Google Shape;338;p12"/>
          <p:cNvSpPr/>
          <p:nvPr/>
        </p:nvSpPr>
        <p:spPr>
          <a:xfrm>
            <a:off x="274526" y="4108311"/>
            <a:ext cx="3617462" cy="1532334"/>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0" i="0">
                <a:solidFill>
                  <a:schemeClr val="dk1"/>
                </a:solidFill>
                <a:latin typeface="Arial"/>
                <a:ea typeface="Arial"/>
                <a:cs typeface="Arial"/>
                <a:sym typeface="Arial"/>
              </a:rPr>
              <a:t>Can any other </a:t>
            </a:r>
            <a:br>
              <a:rPr lang="en-US" sz="2800" b="0" i="0">
                <a:solidFill>
                  <a:schemeClr val="dk1"/>
                </a:solidFill>
                <a:latin typeface="Arial"/>
                <a:ea typeface="Arial"/>
                <a:cs typeface="Arial"/>
                <a:sym typeface="Arial"/>
              </a:rPr>
            </a:br>
            <a:r>
              <a:rPr lang="en-US" sz="2800" b="0" i="0">
                <a:solidFill>
                  <a:schemeClr val="dk1"/>
                </a:solidFill>
                <a:latin typeface="Arial"/>
                <a:ea typeface="Arial"/>
                <a:cs typeface="Arial"/>
                <a:sym typeface="Arial"/>
              </a:rPr>
              <a:t>24-bars be packed in this 96-tray?</a:t>
            </a:r>
            <a:endParaRPr sz="2800" b="0" i="0">
              <a:solidFill>
                <a:schemeClr val="dk1"/>
              </a:solidFill>
              <a:latin typeface="Calibri"/>
              <a:ea typeface="Calibri"/>
              <a:cs typeface="Calibri"/>
              <a:sym typeface="Calibri"/>
            </a:endParaRPr>
          </a:p>
        </p:txBody>
      </p:sp>
      <p:pic>
        <p:nvPicPr>
          <p:cNvPr id="339" name="Google Shape;339;p12"/>
          <p:cNvPicPr preferRelativeResize="0"/>
          <p:nvPr/>
        </p:nvPicPr>
        <p:blipFill rotWithShape="1">
          <a:blip r:embed="rId4">
            <a:alphaModFix/>
          </a:blip>
          <a:srcRect b="58122"/>
          <a:stretch/>
        </p:blipFill>
        <p:spPr>
          <a:xfrm>
            <a:off x="4425522" y="1654992"/>
            <a:ext cx="3613539" cy="689723"/>
          </a:xfrm>
          <a:prstGeom prst="rect">
            <a:avLst/>
          </a:prstGeom>
          <a:noFill/>
          <a:ln>
            <a:noFill/>
          </a:ln>
        </p:spPr>
      </p:pic>
      <p:grpSp>
        <p:nvGrpSpPr>
          <p:cNvPr id="340" name="Google Shape;340;p12"/>
          <p:cNvGrpSpPr/>
          <p:nvPr/>
        </p:nvGrpSpPr>
        <p:grpSpPr>
          <a:xfrm>
            <a:off x="4425522" y="1654992"/>
            <a:ext cx="7321526" cy="1376594"/>
            <a:chOff x="4375364" y="4180232"/>
            <a:chExt cx="7321526" cy="1362994"/>
          </a:xfrm>
        </p:grpSpPr>
        <p:sp>
          <p:nvSpPr>
            <p:cNvPr id="341" name="Google Shape;341;p12"/>
            <p:cNvSpPr txBox="1"/>
            <p:nvPr/>
          </p:nvSpPr>
          <p:spPr>
            <a:xfrm>
              <a:off x="4375364" y="4180232"/>
              <a:ext cx="7321526" cy="1362994"/>
            </a:xfrm>
            <a:prstGeom prst="rect">
              <a:avLst/>
            </a:prstGeom>
            <a:solidFill>
              <a:srgbClr val="EFDCBF"/>
            </a:solidFill>
            <a:ln w="2857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342" name="Google Shape;342;p12"/>
            <p:cNvPicPr preferRelativeResize="0"/>
            <p:nvPr/>
          </p:nvPicPr>
          <p:blipFill rotWithShape="1">
            <a:blip r:embed="rId4">
              <a:alphaModFix/>
            </a:blip>
            <a:srcRect b="58122"/>
            <a:stretch/>
          </p:blipFill>
          <p:spPr>
            <a:xfrm>
              <a:off x="4375364" y="4180232"/>
              <a:ext cx="3613539" cy="682909"/>
            </a:xfrm>
            <a:prstGeom prst="rect">
              <a:avLst/>
            </a:prstGeom>
            <a:noFill/>
            <a:ln>
              <a:noFill/>
            </a:ln>
          </p:spPr>
        </p:pic>
      </p:grpSp>
      <p:sp>
        <p:nvSpPr>
          <p:cNvPr id="343" name="Google Shape;343;p12"/>
          <p:cNvSpPr txBox="1"/>
          <p:nvPr/>
        </p:nvSpPr>
        <p:spPr>
          <a:xfrm>
            <a:off x="4065009" y="2085925"/>
            <a:ext cx="311341" cy="523219"/>
          </a:xfrm>
          <a:prstGeom prst="rect">
            <a:avLst/>
          </a:prstGeom>
          <a:solidFill>
            <a:schemeClr val="lt1"/>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4</a:t>
            </a:r>
            <a:endParaRPr/>
          </a:p>
        </p:txBody>
      </p:sp>
      <p:sp>
        <p:nvSpPr>
          <p:cNvPr id="344" name="Google Shape;344;p12"/>
          <p:cNvSpPr txBox="1"/>
          <p:nvPr/>
        </p:nvSpPr>
        <p:spPr>
          <a:xfrm>
            <a:off x="7768757" y="1089484"/>
            <a:ext cx="585417" cy="523220"/>
          </a:xfrm>
          <a:prstGeom prst="rect">
            <a:avLst/>
          </a:prstGeom>
          <a:solidFill>
            <a:schemeClr val="lt1"/>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24</a:t>
            </a:r>
            <a:endParaRPr/>
          </a:p>
        </p:txBody>
      </p:sp>
      <p:sp>
        <p:nvSpPr>
          <p:cNvPr id="345" name="Google Shape;345;p12"/>
          <p:cNvSpPr/>
          <p:nvPr/>
        </p:nvSpPr>
        <p:spPr>
          <a:xfrm>
            <a:off x="4420823" y="1660024"/>
            <a:ext cx="7346163" cy="1372958"/>
          </a:xfrm>
          <a:prstGeom prst="rect">
            <a:avLst/>
          </a:prstGeom>
          <a:solidFill>
            <a:srgbClr val="8F5C2E"/>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cxnSp>
        <p:nvCxnSpPr>
          <p:cNvPr id="346" name="Google Shape;346;p12"/>
          <p:cNvCxnSpPr/>
          <p:nvPr/>
        </p:nvCxnSpPr>
        <p:spPr>
          <a:xfrm>
            <a:off x="8040086" y="1671225"/>
            <a:ext cx="7346" cy="1351655"/>
          </a:xfrm>
          <a:prstGeom prst="straightConnector1">
            <a:avLst/>
          </a:prstGeom>
          <a:noFill/>
          <a:ln w="28575" cap="flat" cmpd="sng">
            <a:solidFill>
              <a:schemeClr val="dk1"/>
            </a:solidFill>
            <a:prstDash val="solid"/>
            <a:miter lim="800000"/>
            <a:headEnd type="none" w="sm" len="sm"/>
            <a:tailEnd type="none" w="sm" len="sm"/>
          </a:ln>
        </p:spPr>
      </p:cxnSp>
      <p:cxnSp>
        <p:nvCxnSpPr>
          <p:cNvPr id="347" name="Google Shape;347;p12"/>
          <p:cNvCxnSpPr/>
          <p:nvPr/>
        </p:nvCxnSpPr>
        <p:spPr>
          <a:xfrm flipH="1">
            <a:off x="4405583" y="2322563"/>
            <a:ext cx="7346163" cy="10546"/>
          </a:xfrm>
          <a:prstGeom prst="straightConnector1">
            <a:avLst/>
          </a:prstGeom>
          <a:noFill/>
          <a:ln w="28575" cap="flat" cmpd="sng">
            <a:solidFill>
              <a:schemeClr val="dk1"/>
            </a:solidFill>
            <a:prstDash val="solid"/>
            <a:miter lim="800000"/>
            <a:headEnd type="none" w="sm" len="sm"/>
            <a:tailEnd type="none" w="sm" len="sm"/>
          </a:ln>
        </p:spPr>
      </p:cxnSp>
      <p:sp>
        <p:nvSpPr>
          <p:cNvPr id="348" name="Google Shape;348;p12"/>
          <p:cNvSpPr txBox="1"/>
          <p:nvPr/>
        </p:nvSpPr>
        <p:spPr>
          <a:xfrm>
            <a:off x="9157692" y="1723094"/>
            <a:ext cx="1404552"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a:solidFill>
                  <a:schemeClr val="lt1"/>
                </a:solidFill>
                <a:latin typeface="Arial"/>
                <a:ea typeface="Arial"/>
                <a:cs typeface="Arial"/>
                <a:sym typeface="Arial"/>
              </a:rPr>
              <a:t>12 by 2</a:t>
            </a:r>
            <a:endParaRPr/>
          </a:p>
        </p:txBody>
      </p:sp>
      <p:sp>
        <p:nvSpPr>
          <p:cNvPr id="349" name="Google Shape;349;p12"/>
          <p:cNvSpPr txBox="1"/>
          <p:nvPr/>
        </p:nvSpPr>
        <p:spPr>
          <a:xfrm>
            <a:off x="5503669" y="2392622"/>
            <a:ext cx="1404552"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a:solidFill>
                  <a:schemeClr val="lt1"/>
                </a:solidFill>
                <a:latin typeface="Arial"/>
                <a:ea typeface="Arial"/>
                <a:cs typeface="Arial"/>
                <a:sym typeface="Arial"/>
              </a:rPr>
              <a:t>12 by 2</a:t>
            </a:r>
            <a:endParaRPr/>
          </a:p>
        </p:txBody>
      </p:sp>
      <p:sp>
        <p:nvSpPr>
          <p:cNvPr id="350" name="Google Shape;350;p12"/>
          <p:cNvSpPr txBox="1"/>
          <p:nvPr/>
        </p:nvSpPr>
        <p:spPr>
          <a:xfrm>
            <a:off x="9175303" y="2392622"/>
            <a:ext cx="1404552"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a:solidFill>
                  <a:schemeClr val="lt1"/>
                </a:solidFill>
                <a:latin typeface="Arial"/>
                <a:ea typeface="Arial"/>
                <a:cs typeface="Arial"/>
                <a:sym typeface="Arial"/>
              </a:rPr>
              <a:t>12 by 2</a:t>
            </a:r>
            <a:endParaRPr/>
          </a:p>
        </p:txBody>
      </p:sp>
      <p:pic>
        <p:nvPicPr>
          <p:cNvPr id="351" name="Google Shape;351;p12"/>
          <p:cNvPicPr preferRelativeResize="0"/>
          <p:nvPr/>
        </p:nvPicPr>
        <p:blipFill rotWithShape="1">
          <a:blip r:embed="rId5">
            <a:alphaModFix/>
          </a:blip>
          <a:srcRect b="58122"/>
          <a:stretch/>
        </p:blipFill>
        <p:spPr>
          <a:xfrm>
            <a:off x="4430220" y="1660024"/>
            <a:ext cx="3613539" cy="682909"/>
          </a:xfrm>
          <a:prstGeom prst="rect">
            <a:avLst/>
          </a:prstGeom>
          <a:noFill/>
          <a:ln>
            <a:noFill/>
          </a:ln>
        </p:spPr>
      </p:pic>
      <p:sp>
        <p:nvSpPr>
          <p:cNvPr id="352" name="Google Shape;352;p12"/>
          <p:cNvSpPr txBox="1"/>
          <p:nvPr/>
        </p:nvSpPr>
        <p:spPr>
          <a:xfrm>
            <a:off x="5494546" y="1714802"/>
            <a:ext cx="1404552"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a:solidFill>
                  <a:schemeClr val="lt1"/>
                </a:solidFill>
                <a:latin typeface="Arial"/>
                <a:ea typeface="Arial"/>
                <a:cs typeface="Arial"/>
                <a:sym typeface="Arial"/>
              </a:rPr>
              <a:t>12 by 2</a:t>
            </a:r>
            <a:endParaRPr/>
          </a:p>
        </p:txBody>
      </p:sp>
      <p:grpSp>
        <p:nvGrpSpPr>
          <p:cNvPr id="353" name="Google Shape;353;p12"/>
          <p:cNvGrpSpPr/>
          <p:nvPr/>
        </p:nvGrpSpPr>
        <p:grpSpPr>
          <a:xfrm>
            <a:off x="6367553" y="4268036"/>
            <a:ext cx="5501601" cy="1359145"/>
            <a:chOff x="6373089" y="4273820"/>
            <a:chExt cx="5501601" cy="1359145"/>
          </a:xfrm>
        </p:grpSpPr>
        <p:grpSp>
          <p:nvGrpSpPr>
            <p:cNvPr id="354" name="Google Shape;354;p12"/>
            <p:cNvGrpSpPr/>
            <p:nvPr/>
          </p:nvGrpSpPr>
          <p:grpSpPr>
            <a:xfrm>
              <a:off x="6373089" y="4280967"/>
              <a:ext cx="5501601" cy="1351995"/>
              <a:chOff x="6310927" y="6195043"/>
              <a:chExt cx="1799858" cy="1351995"/>
            </a:xfrm>
          </p:grpSpPr>
          <p:sp>
            <p:nvSpPr>
              <p:cNvPr id="355" name="Google Shape;355;p12"/>
              <p:cNvSpPr/>
              <p:nvPr/>
            </p:nvSpPr>
            <p:spPr>
              <a:xfrm>
                <a:off x="6310927" y="6195043"/>
                <a:ext cx="1799858" cy="1351995"/>
              </a:xfrm>
              <a:prstGeom prst="rect">
                <a:avLst/>
              </a:prstGeom>
              <a:solidFill>
                <a:srgbClr val="8F5C2E"/>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56" name="Google Shape;356;p12"/>
              <p:cNvSpPr txBox="1"/>
              <p:nvPr/>
            </p:nvSpPr>
            <p:spPr>
              <a:xfrm>
                <a:off x="6960854" y="6623424"/>
                <a:ext cx="457804"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6 by 4</a:t>
                </a:r>
                <a:endParaRPr/>
              </a:p>
            </p:txBody>
          </p:sp>
        </p:grpSp>
        <p:sp>
          <p:nvSpPr>
            <p:cNvPr id="357" name="Google Shape;357;p12"/>
            <p:cNvSpPr txBox="1"/>
            <p:nvPr/>
          </p:nvSpPr>
          <p:spPr>
            <a:xfrm>
              <a:off x="6679311" y="4723338"/>
              <a:ext cx="1267998"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6 by 4</a:t>
              </a:r>
              <a:endParaRPr/>
            </a:p>
          </p:txBody>
        </p:sp>
        <p:sp>
          <p:nvSpPr>
            <p:cNvPr id="358" name="Google Shape;358;p12"/>
            <p:cNvSpPr txBox="1"/>
            <p:nvPr/>
          </p:nvSpPr>
          <p:spPr>
            <a:xfrm>
              <a:off x="10295720" y="4702028"/>
              <a:ext cx="1267998"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6 by 4</a:t>
              </a:r>
              <a:endParaRPr/>
            </a:p>
          </p:txBody>
        </p:sp>
        <p:cxnSp>
          <p:nvCxnSpPr>
            <p:cNvPr id="359" name="Google Shape;359;p12"/>
            <p:cNvCxnSpPr/>
            <p:nvPr/>
          </p:nvCxnSpPr>
          <p:spPr>
            <a:xfrm>
              <a:off x="8156887" y="4281310"/>
              <a:ext cx="7346" cy="1351655"/>
            </a:xfrm>
            <a:prstGeom prst="straightConnector1">
              <a:avLst/>
            </a:prstGeom>
            <a:noFill/>
            <a:ln w="28575" cap="flat" cmpd="sng">
              <a:solidFill>
                <a:schemeClr val="dk1"/>
              </a:solidFill>
              <a:prstDash val="solid"/>
              <a:miter lim="800000"/>
              <a:headEnd type="none" w="sm" len="sm"/>
              <a:tailEnd type="none" w="sm" len="sm"/>
            </a:ln>
          </p:spPr>
        </p:cxnSp>
        <p:cxnSp>
          <p:nvCxnSpPr>
            <p:cNvPr id="360" name="Google Shape;360;p12"/>
            <p:cNvCxnSpPr/>
            <p:nvPr/>
          </p:nvCxnSpPr>
          <p:spPr>
            <a:xfrm>
              <a:off x="9976000" y="4273820"/>
              <a:ext cx="7346" cy="1351655"/>
            </a:xfrm>
            <a:prstGeom prst="straightConnector1">
              <a:avLst/>
            </a:prstGeom>
            <a:noFill/>
            <a:ln w="28575" cap="flat" cmpd="sng">
              <a:solidFill>
                <a:schemeClr val="dk1"/>
              </a:solidFill>
              <a:prstDash val="solid"/>
              <a:miter lim="800000"/>
              <a:headEnd type="none" w="sm" len="sm"/>
              <a:tailEnd type="none" w="sm" len="sm"/>
            </a:ln>
          </p:spPr>
        </p:cxnSp>
      </p:grpSp>
      <p:grpSp>
        <p:nvGrpSpPr>
          <p:cNvPr id="361" name="Google Shape;361;p12"/>
          <p:cNvGrpSpPr/>
          <p:nvPr/>
        </p:nvGrpSpPr>
        <p:grpSpPr>
          <a:xfrm>
            <a:off x="9495879" y="211521"/>
            <a:ext cx="2102384" cy="753403"/>
            <a:chOff x="9495879" y="211521"/>
            <a:chExt cx="2102384" cy="753403"/>
          </a:xfrm>
        </p:grpSpPr>
        <p:pic>
          <p:nvPicPr>
            <p:cNvPr id="362" name="Google Shape;362;p12" descr="Document"/>
            <p:cNvPicPr preferRelativeResize="0"/>
            <p:nvPr/>
          </p:nvPicPr>
          <p:blipFill rotWithShape="1">
            <a:blip r:embed="rId6">
              <a:alphaModFix/>
            </a:blip>
            <a:srcRect/>
            <a:stretch/>
          </p:blipFill>
          <p:spPr>
            <a:xfrm>
              <a:off x="10844860" y="211521"/>
              <a:ext cx="753403" cy="753403"/>
            </a:xfrm>
            <a:prstGeom prst="rect">
              <a:avLst/>
            </a:prstGeom>
            <a:noFill/>
            <a:ln>
              <a:noFill/>
            </a:ln>
          </p:spPr>
        </p:pic>
        <p:sp>
          <p:nvSpPr>
            <p:cNvPr id="363" name="Google Shape;363;p12"/>
            <p:cNvSpPr txBox="1"/>
            <p:nvPr/>
          </p:nvSpPr>
          <p:spPr>
            <a:xfrm>
              <a:off x="9495879" y="228785"/>
              <a:ext cx="2091590" cy="707886"/>
            </a:xfrm>
            <a:prstGeom prst="rect">
              <a:avLst/>
            </a:prstGeom>
            <a:noFill/>
            <a:ln w="38100" cap="flat" cmpd="sng">
              <a:solidFill>
                <a:srgbClr val="BE0064"/>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a:solidFill>
                    <a:schemeClr val="dk1"/>
                  </a:solidFill>
                  <a:latin typeface="Arial"/>
                  <a:ea typeface="Arial"/>
                  <a:cs typeface="Arial"/>
                  <a:sym typeface="Arial"/>
                </a:rPr>
                <a:t>Handout</a:t>
              </a:r>
              <a:br>
                <a:rPr lang="en-US" sz="2000" b="1">
                  <a:solidFill>
                    <a:schemeClr val="dk1"/>
                  </a:solidFill>
                  <a:latin typeface="Arial"/>
                  <a:ea typeface="Arial"/>
                  <a:cs typeface="Arial"/>
                  <a:sym typeface="Arial"/>
                </a:rPr>
              </a:br>
              <a:r>
                <a:rPr lang="en-US" sz="2000" b="1">
                  <a:solidFill>
                    <a:schemeClr val="dk1"/>
                  </a:solidFill>
                  <a:latin typeface="Arial"/>
                  <a:ea typeface="Arial"/>
                  <a:cs typeface="Arial"/>
                  <a:sym typeface="Arial"/>
                </a:rPr>
                <a:t>available</a:t>
              </a: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4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4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4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4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5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5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3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3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3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68"/>
        <p:cNvGrpSpPr/>
        <p:nvPr/>
      </p:nvGrpSpPr>
      <p:grpSpPr>
        <a:xfrm>
          <a:off x="0" y="0"/>
          <a:ext cx="0" cy="0"/>
          <a:chOff x="0" y="0"/>
          <a:chExt cx="0" cy="0"/>
        </a:xfrm>
      </p:grpSpPr>
      <p:sp>
        <p:nvSpPr>
          <p:cNvPr id="369" name="Google Shape;369;p13"/>
          <p:cNvSpPr/>
          <p:nvPr/>
        </p:nvSpPr>
        <p:spPr>
          <a:xfrm rot="10800000" flipH="1">
            <a:off x="-27606" y="-17453"/>
            <a:ext cx="2091590" cy="1923564"/>
          </a:xfrm>
          <a:prstGeom prst="triangle">
            <a:avLst>
              <a:gd name="adj" fmla="val 0"/>
            </a:avLst>
          </a:prstGeom>
          <a:solidFill>
            <a:srgbClr val="BE0064"/>
          </a:solidFill>
          <a:ln w="1270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70" name="Google Shape;370;p13"/>
          <p:cNvSpPr txBox="1">
            <a:spLocks noGrp="1"/>
          </p:cNvSpPr>
          <p:nvPr>
            <p:ph type="title"/>
          </p:nvPr>
        </p:nvSpPr>
        <p:spPr>
          <a:xfrm>
            <a:off x="1645919" y="112165"/>
            <a:ext cx="9878503"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A different 96-tray</a:t>
            </a:r>
            <a:endParaRPr/>
          </a:p>
        </p:txBody>
      </p:sp>
      <p:sp>
        <p:nvSpPr>
          <p:cNvPr id="371" name="Google Shape;371;p13"/>
          <p:cNvSpPr txBox="1"/>
          <p:nvPr/>
        </p:nvSpPr>
        <p:spPr>
          <a:xfrm>
            <a:off x="-47451" y="135070"/>
            <a:ext cx="1337347" cy="830997"/>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chemeClr val="lt1"/>
                </a:solidFill>
                <a:latin typeface="Arial"/>
                <a:ea typeface="Arial"/>
                <a:cs typeface="Arial"/>
                <a:sym typeface="Arial"/>
              </a:rPr>
              <a:t>YOUR TURN</a:t>
            </a:r>
            <a:endParaRPr/>
          </a:p>
        </p:txBody>
      </p:sp>
      <p:sp>
        <p:nvSpPr>
          <p:cNvPr id="372" name="Google Shape;372;p13"/>
          <p:cNvSpPr/>
          <p:nvPr/>
        </p:nvSpPr>
        <p:spPr>
          <a:xfrm>
            <a:off x="1086631" y="1663127"/>
            <a:ext cx="3570704" cy="1532334"/>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0" i="0">
                <a:solidFill>
                  <a:schemeClr val="dk1"/>
                </a:solidFill>
                <a:latin typeface="Arial"/>
                <a:ea typeface="Arial"/>
                <a:cs typeface="Arial"/>
                <a:sym typeface="Arial"/>
              </a:rPr>
              <a:t>Which 24-bars can be packed in this 96-tray?</a:t>
            </a:r>
            <a:endParaRPr/>
          </a:p>
        </p:txBody>
      </p:sp>
      <p:grpSp>
        <p:nvGrpSpPr>
          <p:cNvPr id="373" name="Google Shape;373;p13" descr="A tray that is 16 by 6"/>
          <p:cNvGrpSpPr/>
          <p:nvPr/>
        </p:nvGrpSpPr>
        <p:grpSpPr>
          <a:xfrm>
            <a:off x="5619000" y="1174480"/>
            <a:ext cx="5092541" cy="2305084"/>
            <a:chOff x="4480912" y="885587"/>
            <a:chExt cx="6230549" cy="2784275"/>
          </a:xfrm>
        </p:grpSpPr>
        <p:sp>
          <p:nvSpPr>
            <p:cNvPr id="374" name="Google Shape;374;p13"/>
            <p:cNvSpPr txBox="1"/>
            <p:nvPr/>
          </p:nvSpPr>
          <p:spPr>
            <a:xfrm>
              <a:off x="4951461" y="1509862"/>
              <a:ext cx="5760000" cy="2160000"/>
            </a:xfrm>
            <a:prstGeom prst="rect">
              <a:avLst/>
            </a:prstGeom>
            <a:solidFill>
              <a:srgbClr val="EFDCBF"/>
            </a:solidFill>
            <a:ln w="2857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75" name="Google Shape;375;p13"/>
            <p:cNvSpPr txBox="1"/>
            <p:nvPr/>
          </p:nvSpPr>
          <p:spPr>
            <a:xfrm>
              <a:off x="4480912" y="2436458"/>
              <a:ext cx="385042"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6</a:t>
              </a:r>
              <a:endParaRPr/>
            </a:p>
          </p:txBody>
        </p:sp>
        <p:sp>
          <p:nvSpPr>
            <p:cNvPr id="376" name="Google Shape;376;p13"/>
            <p:cNvSpPr txBox="1"/>
            <p:nvPr/>
          </p:nvSpPr>
          <p:spPr>
            <a:xfrm>
              <a:off x="7523689" y="885587"/>
              <a:ext cx="585417" cy="5232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16</a:t>
              </a:r>
              <a:endParaRPr/>
            </a:p>
          </p:txBody>
        </p:sp>
      </p:grpSp>
      <p:sp>
        <p:nvSpPr>
          <p:cNvPr id="377" name="Google Shape;377;p13"/>
          <p:cNvSpPr txBox="1">
            <a:spLocks noGrp="1"/>
          </p:cNvSpPr>
          <p:nvPr>
            <p:ph type="sldNum" idx="12"/>
          </p:nvPr>
        </p:nvSpPr>
        <p:spPr>
          <a:xfrm>
            <a:off x="8584506" y="6404806"/>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13</a:t>
            </a:fld>
            <a:endParaRPr/>
          </a:p>
        </p:txBody>
      </p:sp>
      <p:grpSp>
        <p:nvGrpSpPr>
          <p:cNvPr id="378" name="Google Shape;378;p13"/>
          <p:cNvGrpSpPr/>
          <p:nvPr/>
        </p:nvGrpSpPr>
        <p:grpSpPr>
          <a:xfrm>
            <a:off x="443751" y="3874877"/>
            <a:ext cx="5104415" cy="2256094"/>
            <a:chOff x="386889" y="3969667"/>
            <a:chExt cx="5104415" cy="2256094"/>
          </a:xfrm>
        </p:grpSpPr>
        <p:grpSp>
          <p:nvGrpSpPr>
            <p:cNvPr id="379" name="Google Shape;379;p13" descr="A tray that is 16 by 6 showing four equal chocolate bars in a row filling it. Each bar is 8 by 3."/>
            <p:cNvGrpSpPr/>
            <p:nvPr/>
          </p:nvGrpSpPr>
          <p:grpSpPr>
            <a:xfrm>
              <a:off x="386889" y="3969667"/>
              <a:ext cx="5104415" cy="2256044"/>
              <a:chOff x="4480912" y="944820"/>
              <a:chExt cx="6245077" cy="2725042"/>
            </a:xfrm>
          </p:grpSpPr>
          <p:sp>
            <p:nvSpPr>
              <p:cNvPr id="380" name="Google Shape;380;p13"/>
              <p:cNvSpPr txBox="1"/>
              <p:nvPr/>
            </p:nvSpPr>
            <p:spPr>
              <a:xfrm>
                <a:off x="4965989" y="1509861"/>
                <a:ext cx="5760000" cy="2160001"/>
              </a:xfrm>
              <a:prstGeom prst="rect">
                <a:avLst/>
              </a:prstGeom>
              <a:solidFill>
                <a:srgbClr val="8F5C2E"/>
              </a:solidFill>
              <a:ln w="2857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81" name="Google Shape;381;p13"/>
              <p:cNvSpPr txBox="1"/>
              <p:nvPr/>
            </p:nvSpPr>
            <p:spPr>
              <a:xfrm>
                <a:off x="4480912" y="2436458"/>
                <a:ext cx="385042"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6</a:t>
                </a:r>
                <a:endParaRPr/>
              </a:p>
            </p:txBody>
          </p:sp>
          <p:sp>
            <p:nvSpPr>
              <p:cNvPr id="382" name="Google Shape;382;p13"/>
              <p:cNvSpPr txBox="1"/>
              <p:nvPr/>
            </p:nvSpPr>
            <p:spPr>
              <a:xfrm>
                <a:off x="7523689" y="944820"/>
                <a:ext cx="585417" cy="5232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16</a:t>
                </a:r>
                <a:endParaRPr/>
              </a:p>
            </p:txBody>
          </p:sp>
          <p:sp>
            <p:nvSpPr>
              <p:cNvPr id="383" name="Google Shape;383;p13"/>
              <p:cNvSpPr txBox="1"/>
              <p:nvPr/>
            </p:nvSpPr>
            <p:spPr>
              <a:xfrm>
                <a:off x="5633657" y="2832823"/>
                <a:ext cx="1619442" cy="523221"/>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8 by 3</a:t>
                </a:r>
                <a:endParaRPr/>
              </a:p>
            </p:txBody>
          </p:sp>
          <p:sp>
            <p:nvSpPr>
              <p:cNvPr id="384" name="Google Shape;384;p13"/>
              <p:cNvSpPr txBox="1"/>
              <p:nvPr/>
            </p:nvSpPr>
            <p:spPr>
              <a:xfrm>
                <a:off x="8509480" y="2830001"/>
                <a:ext cx="1619442" cy="523221"/>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8 by 3</a:t>
                </a:r>
                <a:endParaRPr/>
              </a:p>
            </p:txBody>
          </p:sp>
          <p:sp>
            <p:nvSpPr>
              <p:cNvPr id="385" name="Google Shape;385;p13"/>
              <p:cNvSpPr txBox="1"/>
              <p:nvPr/>
            </p:nvSpPr>
            <p:spPr>
              <a:xfrm>
                <a:off x="5630835" y="1885384"/>
                <a:ext cx="1619442" cy="52322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8 by 3</a:t>
                </a:r>
                <a:endParaRPr/>
              </a:p>
            </p:txBody>
          </p:sp>
          <p:sp>
            <p:nvSpPr>
              <p:cNvPr id="386" name="Google Shape;386;p13"/>
              <p:cNvSpPr txBox="1"/>
              <p:nvPr/>
            </p:nvSpPr>
            <p:spPr>
              <a:xfrm>
                <a:off x="8506659" y="1897504"/>
                <a:ext cx="1619442" cy="52322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8 by 3</a:t>
                </a:r>
                <a:endParaRPr/>
              </a:p>
            </p:txBody>
          </p:sp>
        </p:grpSp>
        <p:cxnSp>
          <p:nvCxnSpPr>
            <p:cNvPr id="387" name="Google Shape;387;p13"/>
            <p:cNvCxnSpPr>
              <a:stCxn id="380" idx="0"/>
              <a:endCxn id="380" idx="2"/>
            </p:cNvCxnSpPr>
            <p:nvPr/>
          </p:nvCxnSpPr>
          <p:spPr>
            <a:xfrm>
              <a:off x="3137335" y="4437461"/>
              <a:ext cx="0" cy="1788300"/>
            </a:xfrm>
            <a:prstGeom prst="straightConnector1">
              <a:avLst/>
            </a:prstGeom>
            <a:noFill/>
            <a:ln w="28575" cap="flat" cmpd="sng">
              <a:solidFill>
                <a:schemeClr val="dk1"/>
              </a:solidFill>
              <a:prstDash val="solid"/>
              <a:miter lim="800000"/>
              <a:headEnd type="none" w="sm" len="sm"/>
              <a:tailEnd type="none" w="sm" len="sm"/>
            </a:ln>
          </p:spPr>
        </p:cxnSp>
        <p:cxnSp>
          <p:nvCxnSpPr>
            <p:cNvPr id="388" name="Google Shape;388;p13"/>
            <p:cNvCxnSpPr>
              <a:stCxn id="380" idx="1"/>
              <a:endCxn id="380" idx="3"/>
            </p:cNvCxnSpPr>
            <p:nvPr/>
          </p:nvCxnSpPr>
          <p:spPr>
            <a:xfrm>
              <a:off x="783367" y="5331586"/>
              <a:ext cx="4707900" cy="0"/>
            </a:xfrm>
            <a:prstGeom prst="straightConnector1">
              <a:avLst/>
            </a:prstGeom>
            <a:noFill/>
            <a:ln w="28575" cap="flat" cmpd="sng">
              <a:solidFill>
                <a:schemeClr val="dk1"/>
              </a:solidFill>
              <a:prstDash val="solid"/>
              <a:miter lim="800000"/>
              <a:headEnd type="none" w="sm" len="sm"/>
              <a:tailEnd type="none" w="sm" len="sm"/>
            </a:ln>
          </p:spPr>
        </p:cxnSp>
      </p:grpSp>
      <p:grpSp>
        <p:nvGrpSpPr>
          <p:cNvPr id="389" name="Google Shape;389;p13"/>
          <p:cNvGrpSpPr/>
          <p:nvPr/>
        </p:nvGrpSpPr>
        <p:grpSpPr>
          <a:xfrm>
            <a:off x="6108760" y="3833756"/>
            <a:ext cx="5151477" cy="2261487"/>
            <a:chOff x="5634910" y="3928546"/>
            <a:chExt cx="5151477" cy="2261487"/>
          </a:xfrm>
        </p:grpSpPr>
        <p:grpSp>
          <p:nvGrpSpPr>
            <p:cNvPr id="390" name="Google Shape;390;p13" descr="A tray that is 16 by 6 showing four equal chocolate bars in a row filling it. Each bar is 4 by 6."/>
            <p:cNvGrpSpPr/>
            <p:nvPr/>
          </p:nvGrpSpPr>
          <p:grpSpPr>
            <a:xfrm>
              <a:off x="5634910" y="3928546"/>
              <a:ext cx="5151477" cy="2261485"/>
              <a:chOff x="4483733" y="3588438"/>
              <a:chExt cx="6302655" cy="2731616"/>
            </a:xfrm>
          </p:grpSpPr>
          <p:grpSp>
            <p:nvGrpSpPr>
              <p:cNvPr id="391" name="Google Shape;391;p13"/>
              <p:cNvGrpSpPr/>
              <p:nvPr/>
            </p:nvGrpSpPr>
            <p:grpSpPr>
              <a:xfrm>
                <a:off x="4483733" y="3588438"/>
                <a:ext cx="6257763" cy="2731616"/>
                <a:chOff x="4483733" y="3196556"/>
                <a:chExt cx="6257763" cy="2731616"/>
              </a:xfrm>
            </p:grpSpPr>
            <p:sp>
              <p:nvSpPr>
                <p:cNvPr id="392" name="Google Shape;392;p13"/>
                <p:cNvSpPr txBox="1"/>
                <p:nvPr/>
              </p:nvSpPr>
              <p:spPr>
                <a:xfrm>
                  <a:off x="4981496" y="3768172"/>
                  <a:ext cx="5760000" cy="2160000"/>
                </a:xfrm>
                <a:prstGeom prst="rect">
                  <a:avLst/>
                </a:prstGeom>
                <a:solidFill>
                  <a:srgbClr val="8F5C2E"/>
                </a:solidFill>
                <a:ln w="2857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93" name="Google Shape;393;p13"/>
                <p:cNvSpPr txBox="1"/>
                <p:nvPr/>
              </p:nvSpPr>
              <p:spPr>
                <a:xfrm>
                  <a:off x="4483733" y="4693557"/>
                  <a:ext cx="385042"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6</a:t>
                  </a:r>
                  <a:endParaRPr/>
                </a:p>
              </p:txBody>
            </p:sp>
            <p:sp>
              <p:nvSpPr>
                <p:cNvPr id="394" name="Google Shape;394;p13"/>
                <p:cNvSpPr txBox="1"/>
                <p:nvPr/>
              </p:nvSpPr>
              <p:spPr>
                <a:xfrm>
                  <a:off x="7579542" y="3196556"/>
                  <a:ext cx="585417"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16</a:t>
                  </a:r>
                  <a:endParaRPr/>
                </a:p>
              </p:txBody>
            </p:sp>
          </p:grpSp>
          <p:sp>
            <p:nvSpPr>
              <p:cNvPr id="395" name="Google Shape;395;p13"/>
              <p:cNvSpPr txBox="1"/>
              <p:nvPr/>
            </p:nvSpPr>
            <p:spPr>
              <a:xfrm>
                <a:off x="4940575" y="4966772"/>
                <a:ext cx="1496341" cy="523220"/>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4 by 6</a:t>
                </a:r>
                <a:endParaRPr/>
              </a:p>
            </p:txBody>
          </p:sp>
          <p:sp>
            <p:nvSpPr>
              <p:cNvPr id="396" name="Google Shape;396;p13"/>
              <p:cNvSpPr txBox="1"/>
              <p:nvPr/>
            </p:nvSpPr>
            <p:spPr>
              <a:xfrm>
                <a:off x="6377075" y="4963950"/>
                <a:ext cx="1496341" cy="523220"/>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4 by 6</a:t>
                </a:r>
                <a:endParaRPr/>
              </a:p>
            </p:txBody>
          </p:sp>
          <p:sp>
            <p:nvSpPr>
              <p:cNvPr id="397" name="Google Shape;397;p13"/>
              <p:cNvSpPr txBox="1"/>
              <p:nvPr/>
            </p:nvSpPr>
            <p:spPr>
              <a:xfrm>
                <a:off x="7816398" y="4949838"/>
                <a:ext cx="1496341" cy="523220"/>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4 by 6</a:t>
                </a:r>
                <a:endParaRPr/>
              </a:p>
            </p:txBody>
          </p:sp>
          <p:sp>
            <p:nvSpPr>
              <p:cNvPr id="398" name="Google Shape;398;p13"/>
              <p:cNvSpPr txBox="1"/>
              <p:nvPr/>
            </p:nvSpPr>
            <p:spPr>
              <a:xfrm>
                <a:off x="9290047" y="4948676"/>
                <a:ext cx="1496341" cy="523220"/>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4 by 6</a:t>
                </a:r>
                <a:endParaRPr/>
              </a:p>
            </p:txBody>
          </p:sp>
        </p:grpSp>
        <p:cxnSp>
          <p:nvCxnSpPr>
            <p:cNvPr id="399" name="Google Shape;399;p13"/>
            <p:cNvCxnSpPr/>
            <p:nvPr/>
          </p:nvCxnSpPr>
          <p:spPr>
            <a:xfrm>
              <a:off x="8370563" y="4386653"/>
              <a:ext cx="0" cy="1788250"/>
            </a:xfrm>
            <a:prstGeom prst="straightConnector1">
              <a:avLst/>
            </a:prstGeom>
            <a:noFill/>
            <a:ln w="28575" cap="flat" cmpd="sng">
              <a:solidFill>
                <a:schemeClr val="dk1"/>
              </a:solidFill>
              <a:prstDash val="solid"/>
              <a:miter lim="800000"/>
              <a:headEnd type="none" w="sm" len="sm"/>
              <a:tailEnd type="none" w="sm" len="sm"/>
            </a:ln>
          </p:spPr>
        </p:cxnSp>
        <p:cxnSp>
          <p:nvCxnSpPr>
            <p:cNvPr id="400" name="Google Shape;400;p13"/>
            <p:cNvCxnSpPr/>
            <p:nvPr/>
          </p:nvCxnSpPr>
          <p:spPr>
            <a:xfrm>
              <a:off x="7182434" y="4401781"/>
              <a:ext cx="0" cy="1788250"/>
            </a:xfrm>
            <a:prstGeom prst="straightConnector1">
              <a:avLst/>
            </a:prstGeom>
            <a:noFill/>
            <a:ln w="28575" cap="flat" cmpd="sng">
              <a:solidFill>
                <a:schemeClr val="dk1"/>
              </a:solidFill>
              <a:prstDash val="solid"/>
              <a:miter lim="800000"/>
              <a:headEnd type="none" w="sm" len="sm"/>
              <a:tailEnd type="none" w="sm" len="sm"/>
            </a:ln>
          </p:spPr>
        </p:cxnSp>
        <p:cxnSp>
          <p:nvCxnSpPr>
            <p:cNvPr id="401" name="Google Shape;401;p13"/>
            <p:cNvCxnSpPr/>
            <p:nvPr/>
          </p:nvCxnSpPr>
          <p:spPr>
            <a:xfrm>
              <a:off x="9559535" y="4401783"/>
              <a:ext cx="0" cy="1788250"/>
            </a:xfrm>
            <a:prstGeom prst="straightConnector1">
              <a:avLst/>
            </a:prstGeom>
            <a:noFill/>
            <a:ln w="28575" cap="flat" cmpd="sng">
              <a:solidFill>
                <a:schemeClr val="dk1"/>
              </a:solidFill>
              <a:prstDash val="solid"/>
              <a:miter lim="800000"/>
              <a:headEnd type="none" w="sm" len="sm"/>
              <a:tailEnd type="none" w="sm" len="sm"/>
            </a:ln>
          </p:spPr>
        </p:cxnSp>
      </p:grpSp>
      <p:sp>
        <p:nvSpPr>
          <p:cNvPr id="402" name="Google Shape;402;p13"/>
          <p:cNvSpPr/>
          <p:nvPr/>
        </p:nvSpPr>
        <p:spPr>
          <a:xfrm>
            <a:off x="449696" y="3853862"/>
            <a:ext cx="5263665" cy="2356707"/>
          </a:xfrm>
          <a:prstGeom prst="rect">
            <a:avLst/>
          </a:prstGeom>
          <a:solidFill>
            <a:srgbClr val="BE0064"/>
          </a:solidFill>
          <a:ln w="12700" cap="flat" cmpd="sng">
            <a:solidFill>
              <a:srgbClr val="BE0064"/>
            </a:solidFill>
            <a:prstDash val="solid"/>
            <a:miter lim="800000"/>
            <a:headEnd type="none" w="sm" len="sm"/>
            <a:tailEnd type="none" w="sm" len="sm"/>
          </a:ln>
          <a:effectLst>
            <a:outerShdw blurRad="50800" dist="38100" dir="5400000" algn="t"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03" name="Google Shape;403;p13"/>
          <p:cNvSpPr/>
          <p:nvPr/>
        </p:nvSpPr>
        <p:spPr>
          <a:xfrm>
            <a:off x="6117567" y="3853862"/>
            <a:ext cx="5263665" cy="2356706"/>
          </a:xfrm>
          <a:prstGeom prst="rect">
            <a:avLst/>
          </a:prstGeom>
          <a:solidFill>
            <a:srgbClr val="BE0064"/>
          </a:solidFill>
          <a:ln w="12700" cap="flat" cmpd="sng">
            <a:solidFill>
              <a:srgbClr val="BE0064"/>
            </a:solidFill>
            <a:prstDash val="solid"/>
            <a:miter lim="800000"/>
            <a:headEnd type="none" w="sm" len="sm"/>
            <a:tailEnd type="none" w="sm" len="sm"/>
          </a:ln>
          <a:effectLst>
            <a:outerShdw blurRad="50800" dist="38100" dir="5400000" algn="t"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1"/>
                                          </p:stCondLst>
                                        </p:cTn>
                                        <p:tgtEl>
                                          <p:spTgt spid="40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1"/>
                                          </p:stCondLst>
                                        </p:cTn>
                                        <p:tgtEl>
                                          <p:spTgt spid="40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08"/>
        <p:cNvGrpSpPr/>
        <p:nvPr/>
      </p:nvGrpSpPr>
      <p:grpSpPr>
        <a:xfrm>
          <a:off x="0" y="0"/>
          <a:ext cx="0" cy="0"/>
          <a:chOff x="0" y="0"/>
          <a:chExt cx="0" cy="0"/>
        </a:xfrm>
      </p:grpSpPr>
      <p:sp>
        <p:nvSpPr>
          <p:cNvPr id="409" name="Google Shape;409;p14"/>
          <p:cNvSpPr/>
          <p:nvPr/>
        </p:nvSpPr>
        <p:spPr>
          <a:xfrm rot="10800000" flipH="1">
            <a:off x="-27606" y="-17453"/>
            <a:ext cx="2091590" cy="1923564"/>
          </a:xfrm>
          <a:prstGeom prst="triangle">
            <a:avLst>
              <a:gd name="adj" fmla="val 0"/>
            </a:avLst>
          </a:prstGeom>
          <a:solidFill>
            <a:srgbClr val="BE0064"/>
          </a:solidFill>
          <a:ln w="1270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10" name="Google Shape;410;p14"/>
          <p:cNvSpPr txBox="1">
            <a:spLocks noGrp="1"/>
          </p:cNvSpPr>
          <p:nvPr>
            <p:ph type="title"/>
          </p:nvPr>
        </p:nvSpPr>
        <p:spPr>
          <a:xfrm>
            <a:off x="1645919" y="112165"/>
            <a:ext cx="9878503"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The ‘16 by 6’ tray</a:t>
            </a:r>
            <a:endParaRPr/>
          </a:p>
        </p:txBody>
      </p:sp>
      <p:sp>
        <p:nvSpPr>
          <p:cNvPr id="411" name="Google Shape;411;p14"/>
          <p:cNvSpPr/>
          <p:nvPr/>
        </p:nvSpPr>
        <p:spPr>
          <a:xfrm>
            <a:off x="6799154" y="4544720"/>
            <a:ext cx="4528552" cy="1055608"/>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0" i="0">
                <a:solidFill>
                  <a:schemeClr val="dk1"/>
                </a:solidFill>
                <a:latin typeface="Arial"/>
                <a:ea typeface="Arial"/>
                <a:cs typeface="Arial"/>
                <a:sym typeface="Arial"/>
              </a:rPr>
              <a:t>Can ‘12 by 2’ bars be packed into this 96-tray?</a:t>
            </a:r>
            <a:endParaRPr/>
          </a:p>
        </p:txBody>
      </p:sp>
      <p:grpSp>
        <p:nvGrpSpPr>
          <p:cNvPr id="412" name="Google Shape;412;p14" descr="A tray that is 16 by 6"/>
          <p:cNvGrpSpPr/>
          <p:nvPr/>
        </p:nvGrpSpPr>
        <p:grpSpPr>
          <a:xfrm>
            <a:off x="3098118" y="1174480"/>
            <a:ext cx="5092541" cy="2305084"/>
            <a:chOff x="4480912" y="885587"/>
            <a:chExt cx="6230549" cy="2784275"/>
          </a:xfrm>
        </p:grpSpPr>
        <p:sp>
          <p:nvSpPr>
            <p:cNvPr id="413" name="Google Shape;413;p14"/>
            <p:cNvSpPr txBox="1"/>
            <p:nvPr/>
          </p:nvSpPr>
          <p:spPr>
            <a:xfrm>
              <a:off x="4951461" y="1509862"/>
              <a:ext cx="5760000" cy="2160000"/>
            </a:xfrm>
            <a:prstGeom prst="rect">
              <a:avLst/>
            </a:prstGeom>
            <a:solidFill>
              <a:srgbClr val="EFDCBF"/>
            </a:solidFill>
            <a:ln w="2857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14" name="Google Shape;414;p14"/>
            <p:cNvSpPr txBox="1"/>
            <p:nvPr/>
          </p:nvSpPr>
          <p:spPr>
            <a:xfrm>
              <a:off x="4480912" y="2436458"/>
              <a:ext cx="385042"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6</a:t>
              </a:r>
              <a:endParaRPr/>
            </a:p>
          </p:txBody>
        </p:sp>
        <p:sp>
          <p:nvSpPr>
            <p:cNvPr id="415" name="Google Shape;415;p14"/>
            <p:cNvSpPr txBox="1"/>
            <p:nvPr/>
          </p:nvSpPr>
          <p:spPr>
            <a:xfrm>
              <a:off x="7523689" y="885587"/>
              <a:ext cx="585417" cy="5232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16</a:t>
              </a:r>
              <a:endParaRPr/>
            </a:p>
          </p:txBody>
        </p:sp>
      </p:grpSp>
      <p:sp>
        <p:nvSpPr>
          <p:cNvPr id="416" name="Google Shape;416;p14"/>
          <p:cNvSpPr txBox="1">
            <a:spLocks noGrp="1"/>
          </p:cNvSpPr>
          <p:nvPr>
            <p:ph type="sldNum" idx="12"/>
          </p:nvPr>
        </p:nvSpPr>
        <p:spPr>
          <a:xfrm>
            <a:off x="8584506" y="6404806"/>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14</a:t>
            </a:fld>
            <a:endParaRPr/>
          </a:p>
        </p:txBody>
      </p:sp>
      <p:sp>
        <p:nvSpPr>
          <p:cNvPr id="417" name="Google Shape;417;p14"/>
          <p:cNvSpPr txBox="1"/>
          <p:nvPr/>
        </p:nvSpPr>
        <p:spPr>
          <a:xfrm>
            <a:off x="2896038" y="4231874"/>
            <a:ext cx="584064"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12</a:t>
            </a:r>
            <a:endParaRPr/>
          </a:p>
        </p:txBody>
      </p:sp>
      <p:sp>
        <p:nvSpPr>
          <p:cNvPr id="418" name="Google Shape;418;p14"/>
          <p:cNvSpPr txBox="1"/>
          <p:nvPr/>
        </p:nvSpPr>
        <p:spPr>
          <a:xfrm>
            <a:off x="-86511" y="109536"/>
            <a:ext cx="1785531"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chemeClr val="lt1"/>
                </a:solidFill>
                <a:latin typeface="Arial"/>
                <a:ea typeface="Arial"/>
                <a:cs typeface="Arial"/>
                <a:sym typeface="Arial"/>
              </a:rPr>
              <a:t>DISCUSS</a:t>
            </a:r>
            <a:endParaRPr/>
          </a:p>
        </p:txBody>
      </p:sp>
      <p:pic>
        <p:nvPicPr>
          <p:cNvPr id="419" name="Google Shape;419;p14" descr="Chocolate bar made of 24 squares in 12 columns of 2."/>
          <p:cNvPicPr preferRelativeResize="0"/>
          <p:nvPr/>
        </p:nvPicPr>
        <p:blipFill rotWithShape="1">
          <a:blip r:embed="rId3">
            <a:alphaModFix/>
          </a:blip>
          <a:srcRect b="58122"/>
          <a:stretch/>
        </p:blipFill>
        <p:spPr>
          <a:xfrm>
            <a:off x="1086631" y="4789492"/>
            <a:ext cx="4319997" cy="720000"/>
          </a:xfrm>
          <a:prstGeom prst="rect">
            <a:avLst/>
          </a:prstGeom>
          <a:noFill/>
          <a:ln>
            <a:noFill/>
          </a:ln>
        </p:spPr>
      </p:pic>
      <p:sp>
        <p:nvSpPr>
          <p:cNvPr id="420" name="Google Shape;420;p14"/>
          <p:cNvSpPr txBox="1"/>
          <p:nvPr/>
        </p:nvSpPr>
        <p:spPr>
          <a:xfrm>
            <a:off x="679590" y="4891482"/>
            <a:ext cx="384365"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2</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25"/>
        <p:cNvGrpSpPr/>
        <p:nvPr/>
      </p:nvGrpSpPr>
      <p:grpSpPr>
        <a:xfrm>
          <a:off x="0" y="0"/>
          <a:ext cx="0" cy="0"/>
          <a:chOff x="0" y="0"/>
          <a:chExt cx="0" cy="0"/>
        </a:xfrm>
      </p:grpSpPr>
      <p:grpSp>
        <p:nvGrpSpPr>
          <p:cNvPr id="426" name="Google Shape;426;p15"/>
          <p:cNvGrpSpPr/>
          <p:nvPr/>
        </p:nvGrpSpPr>
        <p:grpSpPr>
          <a:xfrm>
            <a:off x="444630" y="1712354"/>
            <a:ext cx="6953250" cy="3858407"/>
            <a:chOff x="444630" y="1712354"/>
            <a:chExt cx="6953250" cy="3858407"/>
          </a:xfrm>
        </p:grpSpPr>
        <p:grpSp>
          <p:nvGrpSpPr>
            <p:cNvPr id="427" name="Google Shape;427;p15" descr="Two diagrams of 24-bars fitted in two 96-trays. 96-trays are 24 by 4. Top shows it filled with four 12-by-2 bars and bottom shows it filled with four 6-by-4 bars."/>
            <p:cNvGrpSpPr/>
            <p:nvPr/>
          </p:nvGrpSpPr>
          <p:grpSpPr>
            <a:xfrm>
              <a:off x="444630" y="1712354"/>
              <a:ext cx="6953136" cy="3858407"/>
              <a:chOff x="2670319" y="483532"/>
              <a:chExt cx="9234244" cy="5290893"/>
            </a:xfrm>
          </p:grpSpPr>
          <p:sp>
            <p:nvSpPr>
              <p:cNvPr id="428" name="Google Shape;428;p15"/>
              <p:cNvSpPr/>
              <p:nvPr/>
            </p:nvSpPr>
            <p:spPr>
              <a:xfrm>
                <a:off x="3287197" y="1295836"/>
                <a:ext cx="4284000" cy="684000"/>
              </a:xfrm>
              <a:prstGeom prst="rect">
                <a:avLst/>
              </a:prstGeom>
              <a:solidFill>
                <a:srgbClr val="E6C8D9"/>
              </a:solidFill>
              <a:ln w="9525"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29" name="Google Shape;429;p15"/>
              <p:cNvSpPr txBox="1"/>
              <p:nvPr/>
            </p:nvSpPr>
            <p:spPr>
              <a:xfrm>
                <a:off x="3264563" y="1273054"/>
                <a:ext cx="8640000" cy="1440000"/>
              </a:xfrm>
              <a:prstGeom prst="rect">
                <a:avLst/>
              </a:prstGeom>
              <a:solidFill>
                <a:srgbClr val="EFDCBF"/>
              </a:solidFill>
              <a:ln w="2857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30" name="Google Shape;430;p15"/>
              <p:cNvSpPr txBox="1"/>
              <p:nvPr/>
            </p:nvSpPr>
            <p:spPr>
              <a:xfrm>
                <a:off x="7076562" y="483532"/>
                <a:ext cx="911634" cy="71747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24</a:t>
                </a:r>
                <a:endParaRPr/>
              </a:p>
            </p:txBody>
          </p:sp>
          <p:sp>
            <p:nvSpPr>
              <p:cNvPr id="431" name="Google Shape;431;p15"/>
              <p:cNvSpPr txBox="1"/>
              <p:nvPr/>
            </p:nvSpPr>
            <p:spPr>
              <a:xfrm>
                <a:off x="2697323" y="1677921"/>
                <a:ext cx="511362" cy="71747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4</a:t>
                </a:r>
                <a:endParaRPr/>
              </a:p>
            </p:txBody>
          </p:sp>
          <p:sp>
            <p:nvSpPr>
              <p:cNvPr id="432" name="Google Shape;432;p15"/>
              <p:cNvSpPr txBox="1"/>
              <p:nvPr/>
            </p:nvSpPr>
            <p:spPr>
              <a:xfrm>
                <a:off x="5004225" y="2020978"/>
                <a:ext cx="1812118" cy="71747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12 by 2</a:t>
                </a:r>
                <a:endParaRPr/>
              </a:p>
            </p:txBody>
          </p:sp>
          <p:sp>
            <p:nvSpPr>
              <p:cNvPr id="433" name="Google Shape;433;p15"/>
              <p:cNvSpPr txBox="1"/>
              <p:nvPr/>
            </p:nvSpPr>
            <p:spPr>
              <a:xfrm>
                <a:off x="8780637" y="1299213"/>
                <a:ext cx="1937165" cy="71747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12 by 2</a:t>
                </a:r>
                <a:endParaRPr/>
              </a:p>
            </p:txBody>
          </p:sp>
          <p:sp>
            <p:nvSpPr>
              <p:cNvPr id="434" name="Google Shape;434;p15"/>
              <p:cNvSpPr txBox="1"/>
              <p:nvPr/>
            </p:nvSpPr>
            <p:spPr>
              <a:xfrm>
                <a:off x="8820131" y="2036657"/>
                <a:ext cx="1812118" cy="71747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12 by 2</a:t>
                </a:r>
                <a:endParaRPr/>
              </a:p>
            </p:txBody>
          </p:sp>
          <p:sp>
            <p:nvSpPr>
              <p:cNvPr id="435" name="Google Shape;435;p15"/>
              <p:cNvSpPr txBox="1"/>
              <p:nvPr/>
            </p:nvSpPr>
            <p:spPr>
              <a:xfrm>
                <a:off x="3217065" y="4334425"/>
                <a:ext cx="8623081" cy="1440000"/>
              </a:xfrm>
              <a:prstGeom prst="rect">
                <a:avLst/>
              </a:prstGeom>
              <a:solidFill>
                <a:srgbClr val="EFDCBF"/>
              </a:solidFill>
              <a:ln w="2857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36" name="Google Shape;436;p15"/>
              <p:cNvSpPr txBox="1"/>
              <p:nvPr/>
            </p:nvSpPr>
            <p:spPr>
              <a:xfrm>
                <a:off x="7109461" y="3475300"/>
                <a:ext cx="777474" cy="71747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24</a:t>
                </a:r>
                <a:endParaRPr/>
              </a:p>
            </p:txBody>
          </p:sp>
          <p:sp>
            <p:nvSpPr>
              <p:cNvPr id="437" name="Google Shape;437;p15"/>
              <p:cNvSpPr txBox="1"/>
              <p:nvPr/>
            </p:nvSpPr>
            <p:spPr>
              <a:xfrm>
                <a:off x="2670319" y="4787395"/>
                <a:ext cx="511362" cy="71747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4</a:t>
                </a:r>
                <a:endParaRPr/>
              </a:p>
            </p:txBody>
          </p:sp>
          <p:sp>
            <p:nvSpPr>
              <p:cNvPr id="438" name="Google Shape;438;p15"/>
              <p:cNvSpPr txBox="1"/>
              <p:nvPr/>
            </p:nvSpPr>
            <p:spPr>
              <a:xfrm>
                <a:off x="5711423" y="4755871"/>
                <a:ext cx="1542784" cy="71747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6 by 4</a:t>
                </a:r>
                <a:endParaRPr/>
              </a:p>
            </p:txBody>
          </p:sp>
          <p:sp>
            <p:nvSpPr>
              <p:cNvPr id="439" name="Google Shape;439;p15"/>
              <p:cNvSpPr txBox="1"/>
              <p:nvPr/>
            </p:nvSpPr>
            <p:spPr>
              <a:xfrm>
                <a:off x="7805699" y="4757293"/>
                <a:ext cx="1620135" cy="71747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6 by 4</a:t>
                </a:r>
                <a:endParaRPr/>
              </a:p>
            </p:txBody>
          </p:sp>
          <p:sp>
            <p:nvSpPr>
              <p:cNvPr id="440" name="Google Shape;440;p15"/>
              <p:cNvSpPr txBox="1"/>
              <p:nvPr/>
            </p:nvSpPr>
            <p:spPr>
              <a:xfrm>
                <a:off x="9995049" y="4748410"/>
                <a:ext cx="1588870" cy="71747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6 by 4</a:t>
                </a:r>
                <a:endParaRPr/>
              </a:p>
            </p:txBody>
          </p:sp>
          <p:sp>
            <p:nvSpPr>
              <p:cNvPr id="441" name="Google Shape;441;p15"/>
              <p:cNvSpPr txBox="1"/>
              <p:nvPr/>
            </p:nvSpPr>
            <p:spPr>
              <a:xfrm>
                <a:off x="5013911" y="1306800"/>
                <a:ext cx="1812118" cy="71747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12 by 2</a:t>
                </a:r>
                <a:endParaRPr/>
              </a:p>
            </p:txBody>
          </p:sp>
          <p:sp>
            <p:nvSpPr>
              <p:cNvPr id="442" name="Google Shape;442;p15"/>
              <p:cNvSpPr txBox="1"/>
              <p:nvPr/>
            </p:nvSpPr>
            <p:spPr>
              <a:xfrm>
                <a:off x="3482657" y="4770187"/>
                <a:ext cx="1617551" cy="71747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6 by 4</a:t>
                </a:r>
                <a:endParaRPr/>
              </a:p>
            </p:txBody>
          </p:sp>
        </p:grpSp>
        <p:cxnSp>
          <p:nvCxnSpPr>
            <p:cNvPr id="443" name="Google Shape;443;p15"/>
            <p:cNvCxnSpPr>
              <a:stCxn id="429" idx="2"/>
              <a:endCxn id="429" idx="0"/>
            </p:cNvCxnSpPr>
            <p:nvPr/>
          </p:nvCxnSpPr>
          <p:spPr>
            <a:xfrm rot="10800000">
              <a:off x="4144923" y="2288243"/>
              <a:ext cx="0" cy="1050000"/>
            </a:xfrm>
            <a:prstGeom prst="straightConnector1">
              <a:avLst/>
            </a:prstGeom>
            <a:noFill/>
            <a:ln w="28575" cap="flat" cmpd="sng">
              <a:solidFill>
                <a:schemeClr val="dk1"/>
              </a:solidFill>
              <a:prstDash val="solid"/>
              <a:miter lim="800000"/>
              <a:headEnd type="none" w="sm" len="sm"/>
              <a:tailEnd type="none" w="sm" len="sm"/>
            </a:ln>
          </p:spPr>
        </p:cxnSp>
        <p:cxnSp>
          <p:nvCxnSpPr>
            <p:cNvPr id="444" name="Google Shape;444;p15"/>
            <p:cNvCxnSpPr>
              <a:stCxn id="429" idx="1"/>
              <a:endCxn id="429" idx="3"/>
            </p:cNvCxnSpPr>
            <p:nvPr/>
          </p:nvCxnSpPr>
          <p:spPr>
            <a:xfrm>
              <a:off x="892080" y="2813180"/>
              <a:ext cx="6505800" cy="0"/>
            </a:xfrm>
            <a:prstGeom prst="straightConnector1">
              <a:avLst/>
            </a:prstGeom>
            <a:noFill/>
            <a:ln w="28575" cap="flat" cmpd="sng">
              <a:solidFill>
                <a:schemeClr val="dk1"/>
              </a:solidFill>
              <a:prstDash val="solid"/>
              <a:miter lim="800000"/>
              <a:headEnd type="none" w="sm" len="sm"/>
              <a:tailEnd type="none" w="sm" len="sm"/>
            </a:ln>
          </p:spPr>
        </p:cxnSp>
        <p:cxnSp>
          <p:nvCxnSpPr>
            <p:cNvPr id="445" name="Google Shape;445;p15"/>
            <p:cNvCxnSpPr>
              <a:stCxn id="435" idx="2"/>
              <a:endCxn id="435" idx="0"/>
            </p:cNvCxnSpPr>
            <p:nvPr/>
          </p:nvCxnSpPr>
          <p:spPr>
            <a:xfrm rot="10800000">
              <a:off x="4102788" y="4520761"/>
              <a:ext cx="0" cy="1050000"/>
            </a:xfrm>
            <a:prstGeom prst="straightConnector1">
              <a:avLst/>
            </a:prstGeom>
            <a:noFill/>
            <a:ln w="28575" cap="flat" cmpd="sng">
              <a:solidFill>
                <a:schemeClr val="dk1"/>
              </a:solidFill>
              <a:prstDash val="solid"/>
              <a:miter lim="800000"/>
              <a:headEnd type="none" w="sm" len="sm"/>
              <a:tailEnd type="none" w="sm" len="sm"/>
            </a:ln>
          </p:spPr>
        </p:cxnSp>
        <p:cxnSp>
          <p:nvCxnSpPr>
            <p:cNvPr id="446" name="Google Shape;446;p15"/>
            <p:cNvCxnSpPr/>
            <p:nvPr/>
          </p:nvCxnSpPr>
          <p:spPr>
            <a:xfrm rot="10800000">
              <a:off x="5735699" y="4520636"/>
              <a:ext cx="0" cy="1050125"/>
            </a:xfrm>
            <a:prstGeom prst="straightConnector1">
              <a:avLst/>
            </a:prstGeom>
            <a:noFill/>
            <a:ln w="28575" cap="flat" cmpd="sng">
              <a:solidFill>
                <a:schemeClr val="dk1"/>
              </a:solidFill>
              <a:prstDash val="solid"/>
              <a:miter lim="800000"/>
              <a:headEnd type="none" w="sm" len="sm"/>
              <a:tailEnd type="none" w="sm" len="sm"/>
            </a:ln>
          </p:spPr>
        </p:cxnSp>
        <p:cxnSp>
          <p:nvCxnSpPr>
            <p:cNvPr id="447" name="Google Shape;447;p15"/>
            <p:cNvCxnSpPr/>
            <p:nvPr/>
          </p:nvCxnSpPr>
          <p:spPr>
            <a:xfrm rot="10800000">
              <a:off x="2479169" y="4520637"/>
              <a:ext cx="0" cy="1050124"/>
            </a:xfrm>
            <a:prstGeom prst="straightConnector1">
              <a:avLst/>
            </a:prstGeom>
            <a:noFill/>
            <a:ln w="28575" cap="flat" cmpd="sng">
              <a:solidFill>
                <a:schemeClr val="dk1"/>
              </a:solidFill>
              <a:prstDash val="solid"/>
              <a:miter lim="800000"/>
              <a:headEnd type="none" w="sm" len="sm"/>
              <a:tailEnd type="none" w="sm" len="sm"/>
            </a:ln>
          </p:spPr>
        </p:cxnSp>
      </p:grpSp>
      <p:sp>
        <p:nvSpPr>
          <p:cNvPr id="448" name="Google Shape;448;p15"/>
          <p:cNvSpPr txBox="1">
            <a:spLocks noGrp="1"/>
          </p:cNvSpPr>
          <p:nvPr>
            <p:ph type="title"/>
          </p:nvPr>
        </p:nvSpPr>
        <p:spPr>
          <a:xfrm>
            <a:off x="450533" y="112165"/>
            <a:ext cx="9144000"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Packing ‘24 by 4’ 96-trays </a:t>
            </a:r>
            <a:endParaRPr/>
          </a:p>
        </p:txBody>
      </p:sp>
      <p:sp>
        <p:nvSpPr>
          <p:cNvPr id="449" name="Google Shape;449;p15"/>
          <p:cNvSpPr txBox="1"/>
          <p:nvPr/>
        </p:nvSpPr>
        <p:spPr>
          <a:xfrm>
            <a:off x="483152" y="1147241"/>
            <a:ext cx="10019748" cy="489878"/>
          </a:xfrm>
          <a:prstGeom prst="rect">
            <a:avLst/>
          </a:prstGeom>
          <a:noFill/>
          <a:ln>
            <a:noFill/>
          </a:ln>
        </p:spPr>
        <p:txBody>
          <a:bodyPr spcFirstLastPara="1" wrap="square" lIns="91425" tIns="45700" rIns="91425" bIns="45700" anchor="t" anchorCtr="0">
            <a:spAutoFit/>
          </a:bodyPr>
          <a:lstStyle/>
          <a:p>
            <a:pPr marL="0" marR="0" lvl="0" indent="0" algn="l" rtl="0">
              <a:lnSpc>
                <a:spcPct val="110714"/>
              </a:lnSpc>
              <a:spcBef>
                <a:spcPts val="0"/>
              </a:spcBef>
              <a:spcAft>
                <a:spcPts val="0"/>
              </a:spcAft>
              <a:buNone/>
            </a:pPr>
            <a:r>
              <a:rPr lang="en-US" sz="2800">
                <a:solidFill>
                  <a:schemeClr val="dk1"/>
                </a:solidFill>
                <a:latin typeface="Arial"/>
                <a:ea typeface="Arial"/>
                <a:cs typeface="Arial"/>
                <a:sym typeface="Arial"/>
              </a:rPr>
              <a:t>These bars fit in the ‘24 by 4’ 96-trays because:</a:t>
            </a:r>
            <a:endParaRPr/>
          </a:p>
        </p:txBody>
      </p:sp>
      <p:sp>
        <p:nvSpPr>
          <p:cNvPr id="450" name="Google Shape;450;p15"/>
          <p:cNvSpPr/>
          <p:nvPr/>
        </p:nvSpPr>
        <p:spPr>
          <a:xfrm>
            <a:off x="8052102" y="2072510"/>
            <a:ext cx="3570313" cy="138499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24 is a </a:t>
            </a:r>
            <a:br>
              <a:rPr lang="en-US" sz="2800">
                <a:solidFill>
                  <a:schemeClr val="dk1"/>
                </a:solidFill>
                <a:latin typeface="Arial"/>
                <a:ea typeface="Arial"/>
                <a:cs typeface="Arial"/>
                <a:sym typeface="Arial"/>
              </a:rPr>
            </a:br>
            <a:r>
              <a:rPr lang="en-US" sz="2800" b="1">
                <a:solidFill>
                  <a:srgbClr val="BE0064"/>
                </a:solidFill>
                <a:latin typeface="Arial"/>
                <a:ea typeface="Arial"/>
                <a:cs typeface="Arial"/>
                <a:sym typeface="Arial"/>
              </a:rPr>
              <a:t>common multiple </a:t>
            </a:r>
            <a:br>
              <a:rPr lang="en-US" sz="2800" b="1">
                <a:solidFill>
                  <a:schemeClr val="dk1"/>
                </a:solidFill>
                <a:latin typeface="Arial"/>
                <a:ea typeface="Arial"/>
                <a:cs typeface="Arial"/>
                <a:sym typeface="Arial"/>
              </a:rPr>
            </a:br>
            <a:r>
              <a:rPr lang="en-US" sz="2800">
                <a:solidFill>
                  <a:schemeClr val="dk1"/>
                </a:solidFill>
                <a:latin typeface="Arial"/>
                <a:ea typeface="Arial"/>
                <a:cs typeface="Arial"/>
                <a:sym typeface="Arial"/>
              </a:rPr>
              <a:t>of 12 and 6</a:t>
            </a:r>
            <a:endParaRPr/>
          </a:p>
        </p:txBody>
      </p:sp>
      <p:sp>
        <p:nvSpPr>
          <p:cNvPr id="451" name="Google Shape;451;p15"/>
          <p:cNvSpPr/>
          <p:nvPr/>
        </p:nvSpPr>
        <p:spPr>
          <a:xfrm>
            <a:off x="8401642" y="4216587"/>
            <a:ext cx="3257004" cy="138499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4 is a </a:t>
            </a:r>
            <a:br>
              <a:rPr lang="en-US" sz="2800">
                <a:solidFill>
                  <a:schemeClr val="dk1"/>
                </a:solidFill>
                <a:latin typeface="Arial"/>
                <a:ea typeface="Arial"/>
                <a:cs typeface="Arial"/>
                <a:sym typeface="Arial"/>
              </a:rPr>
            </a:br>
            <a:r>
              <a:rPr lang="en-US" sz="2800" b="1">
                <a:solidFill>
                  <a:srgbClr val="4C4EAE"/>
                </a:solidFill>
                <a:latin typeface="Arial"/>
                <a:ea typeface="Arial"/>
                <a:cs typeface="Arial"/>
                <a:sym typeface="Arial"/>
              </a:rPr>
              <a:t>common multiple </a:t>
            </a:r>
            <a:r>
              <a:rPr lang="en-US" sz="2800">
                <a:solidFill>
                  <a:schemeClr val="dk1"/>
                </a:solidFill>
                <a:latin typeface="Arial"/>
                <a:ea typeface="Arial"/>
                <a:cs typeface="Arial"/>
                <a:sym typeface="Arial"/>
              </a:rPr>
              <a:t>of 2 and 4</a:t>
            </a:r>
            <a:endParaRPr/>
          </a:p>
        </p:txBody>
      </p:sp>
      <p:sp>
        <p:nvSpPr>
          <p:cNvPr id="452" name="Google Shape;452;p15" descr="Box highlighting the number four"/>
          <p:cNvSpPr/>
          <p:nvPr/>
        </p:nvSpPr>
        <p:spPr>
          <a:xfrm>
            <a:off x="469998" y="2609193"/>
            <a:ext cx="367890" cy="471570"/>
          </a:xfrm>
          <a:prstGeom prst="frame">
            <a:avLst>
              <a:gd name="adj1" fmla="val 12500"/>
            </a:avLst>
          </a:prstGeom>
          <a:solidFill>
            <a:srgbClr val="4C4EAE"/>
          </a:solidFill>
          <a:ln w="9525" cap="flat" cmpd="sng">
            <a:solidFill>
              <a:srgbClr val="4C4EA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453" name="Google Shape;453;p15" descr="Circle highlighting the number twenty-four"/>
          <p:cNvSpPr/>
          <p:nvPr/>
        </p:nvSpPr>
        <p:spPr>
          <a:xfrm>
            <a:off x="3743361" y="1671513"/>
            <a:ext cx="579558" cy="536074"/>
          </a:xfrm>
          <a:prstGeom prst="ellipse">
            <a:avLst/>
          </a:prstGeom>
          <a:noFill/>
          <a:ln w="5715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54" name="Google Shape;454;p15" descr="Circle highlighting the number twelve"/>
          <p:cNvSpPr/>
          <p:nvPr/>
        </p:nvSpPr>
        <p:spPr>
          <a:xfrm>
            <a:off x="2252508" y="2289501"/>
            <a:ext cx="517617" cy="536074"/>
          </a:xfrm>
          <a:prstGeom prst="ellipse">
            <a:avLst/>
          </a:prstGeom>
          <a:noFill/>
          <a:ln w="5715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55" name="Google Shape;455;p15" descr="circle highlighting the number six"/>
          <p:cNvSpPr/>
          <p:nvPr/>
        </p:nvSpPr>
        <p:spPr>
          <a:xfrm>
            <a:off x="1014981" y="4806237"/>
            <a:ext cx="457558" cy="536074"/>
          </a:xfrm>
          <a:prstGeom prst="ellipse">
            <a:avLst/>
          </a:prstGeom>
          <a:noFill/>
          <a:ln w="5715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56" name="Google Shape;456;p15" descr="Box highlighting the number four"/>
          <p:cNvSpPr/>
          <p:nvPr/>
        </p:nvSpPr>
        <p:spPr>
          <a:xfrm>
            <a:off x="437626" y="4890066"/>
            <a:ext cx="367890" cy="471570"/>
          </a:xfrm>
          <a:prstGeom prst="frame">
            <a:avLst>
              <a:gd name="adj1" fmla="val 12500"/>
            </a:avLst>
          </a:prstGeom>
          <a:solidFill>
            <a:srgbClr val="4C4EAE"/>
          </a:solidFill>
          <a:ln w="9525" cap="flat" cmpd="sng">
            <a:solidFill>
              <a:srgbClr val="4C4EA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457" name="Google Shape;457;p15" descr="Box highlighting the number two"/>
          <p:cNvSpPr/>
          <p:nvPr/>
        </p:nvSpPr>
        <p:spPr>
          <a:xfrm>
            <a:off x="3191137" y="2331971"/>
            <a:ext cx="367890" cy="471570"/>
          </a:xfrm>
          <a:prstGeom prst="frame">
            <a:avLst>
              <a:gd name="adj1" fmla="val 12500"/>
            </a:avLst>
          </a:prstGeom>
          <a:solidFill>
            <a:srgbClr val="4C4EAE"/>
          </a:solidFill>
          <a:ln w="9525" cap="flat" cmpd="sng">
            <a:solidFill>
              <a:srgbClr val="4C4EA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458" name="Google Shape;458;p15" descr="Box highlighting the number four"/>
          <p:cNvSpPr/>
          <p:nvPr/>
        </p:nvSpPr>
        <p:spPr>
          <a:xfrm>
            <a:off x="1872743" y="4864241"/>
            <a:ext cx="367890" cy="471570"/>
          </a:xfrm>
          <a:prstGeom prst="frame">
            <a:avLst>
              <a:gd name="adj1" fmla="val 12500"/>
            </a:avLst>
          </a:prstGeom>
          <a:solidFill>
            <a:srgbClr val="4C4EAE"/>
          </a:solidFill>
          <a:ln w="9525" cap="flat" cmpd="sng">
            <a:solidFill>
              <a:srgbClr val="4C4EA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459" name="Google Shape;459;p15" descr="Circle highlighting the number twenty-four"/>
          <p:cNvSpPr/>
          <p:nvPr/>
        </p:nvSpPr>
        <p:spPr>
          <a:xfrm>
            <a:off x="3787184" y="3909777"/>
            <a:ext cx="579558" cy="536074"/>
          </a:xfrm>
          <a:prstGeom prst="ellipse">
            <a:avLst/>
          </a:prstGeom>
          <a:noFill/>
          <a:ln w="5715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60" name="Google Shape;460;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15</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5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5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5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5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5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5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5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65"/>
        <p:cNvGrpSpPr/>
        <p:nvPr/>
      </p:nvGrpSpPr>
      <p:grpSpPr>
        <a:xfrm>
          <a:off x="0" y="0"/>
          <a:ext cx="0" cy="0"/>
          <a:chOff x="0" y="0"/>
          <a:chExt cx="0" cy="0"/>
        </a:xfrm>
      </p:grpSpPr>
      <p:grpSp>
        <p:nvGrpSpPr>
          <p:cNvPr id="466" name="Google Shape;466;p16"/>
          <p:cNvGrpSpPr/>
          <p:nvPr/>
        </p:nvGrpSpPr>
        <p:grpSpPr>
          <a:xfrm>
            <a:off x="358626" y="1621088"/>
            <a:ext cx="5564156" cy="4474045"/>
            <a:chOff x="358626" y="1621088"/>
            <a:chExt cx="5564156" cy="4474045"/>
          </a:xfrm>
        </p:grpSpPr>
        <p:grpSp>
          <p:nvGrpSpPr>
            <p:cNvPr id="467" name="Google Shape;467;p16"/>
            <p:cNvGrpSpPr/>
            <p:nvPr/>
          </p:nvGrpSpPr>
          <p:grpSpPr>
            <a:xfrm>
              <a:off x="358626" y="1621088"/>
              <a:ext cx="5564156" cy="4465167"/>
              <a:chOff x="358626" y="1621088"/>
              <a:chExt cx="5564156" cy="4465167"/>
            </a:xfrm>
          </p:grpSpPr>
          <p:grpSp>
            <p:nvGrpSpPr>
              <p:cNvPr id="468" name="Google Shape;468;p16" descr="Two diagrams of 24-bars fitted in two 96-trays. 96-trays are 16 by 6. Top shows it filled with four 8-by-3 bars and bottom shows it filled with four 4-by-6 bars."/>
              <p:cNvGrpSpPr/>
              <p:nvPr/>
            </p:nvGrpSpPr>
            <p:grpSpPr>
              <a:xfrm>
                <a:off x="358626" y="1621088"/>
                <a:ext cx="5564156" cy="4465167"/>
                <a:chOff x="358626" y="1621088"/>
                <a:chExt cx="5564156" cy="4465167"/>
              </a:xfrm>
            </p:grpSpPr>
            <p:sp>
              <p:nvSpPr>
                <p:cNvPr id="469" name="Google Shape;469;p16"/>
                <p:cNvSpPr txBox="1"/>
                <p:nvPr/>
              </p:nvSpPr>
              <p:spPr>
                <a:xfrm>
                  <a:off x="815891" y="2136528"/>
                  <a:ext cx="5099002" cy="1483431"/>
                </a:xfrm>
                <a:prstGeom prst="rect">
                  <a:avLst/>
                </a:prstGeom>
                <a:solidFill>
                  <a:srgbClr val="EFDCBF"/>
                </a:solidFill>
                <a:ln w="2857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70" name="Google Shape;470;p16"/>
                <p:cNvSpPr txBox="1"/>
                <p:nvPr/>
              </p:nvSpPr>
              <p:spPr>
                <a:xfrm>
                  <a:off x="358626" y="2696792"/>
                  <a:ext cx="385042"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6</a:t>
                  </a:r>
                  <a:endParaRPr/>
                </a:p>
              </p:txBody>
            </p:sp>
            <p:sp>
              <p:nvSpPr>
                <p:cNvPr id="471" name="Google Shape;471;p16"/>
                <p:cNvSpPr txBox="1"/>
                <p:nvPr/>
              </p:nvSpPr>
              <p:spPr>
                <a:xfrm>
                  <a:off x="3060533" y="1621088"/>
                  <a:ext cx="609732"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16</a:t>
                  </a:r>
                  <a:endParaRPr/>
                </a:p>
              </p:txBody>
            </p:sp>
            <p:sp>
              <p:nvSpPr>
                <p:cNvPr id="472" name="Google Shape;472;p16"/>
                <p:cNvSpPr txBox="1"/>
                <p:nvPr/>
              </p:nvSpPr>
              <p:spPr>
                <a:xfrm>
                  <a:off x="1632197" y="2964060"/>
                  <a:ext cx="1164101"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8 by 3</a:t>
                  </a:r>
                  <a:endParaRPr/>
                </a:p>
              </p:txBody>
            </p:sp>
            <p:sp>
              <p:nvSpPr>
                <p:cNvPr id="473" name="Google Shape;473;p16"/>
                <p:cNvSpPr txBox="1"/>
                <p:nvPr/>
              </p:nvSpPr>
              <p:spPr>
                <a:xfrm>
                  <a:off x="3888454" y="2248054"/>
                  <a:ext cx="1383999"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8 by 3</a:t>
                  </a:r>
                  <a:endParaRPr/>
                </a:p>
              </p:txBody>
            </p:sp>
            <p:sp>
              <p:nvSpPr>
                <p:cNvPr id="474" name="Google Shape;474;p16"/>
                <p:cNvSpPr txBox="1"/>
                <p:nvPr/>
              </p:nvSpPr>
              <p:spPr>
                <a:xfrm>
                  <a:off x="4029917" y="2981121"/>
                  <a:ext cx="1164101"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8 by 3</a:t>
                  </a:r>
                  <a:endParaRPr/>
                </a:p>
              </p:txBody>
            </p:sp>
            <p:sp>
              <p:nvSpPr>
                <p:cNvPr id="475" name="Google Shape;475;p16"/>
                <p:cNvSpPr txBox="1"/>
                <p:nvPr/>
              </p:nvSpPr>
              <p:spPr>
                <a:xfrm>
                  <a:off x="832193" y="4602824"/>
                  <a:ext cx="5082700" cy="1483431"/>
                </a:xfrm>
                <a:prstGeom prst="rect">
                  <a:avLst/>
                </a:prstGeom>
                <a:solidFill>
                  <a:srgbClr val="EFDCBF"/>
                </a:solidFill>
                <a:ln w="2857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76" name="Google Shape;476;p16"/>
                <p:cNvSpPr txBox="1"/>
                <p:nvPr/>
              </p:nvSpPr>
              <p:spPr>
                <a:xfrm>
                  <a:off x="3060533" y="4088482"/>
                  <a:ext cx="585417"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16</a:t>
                  </a:r>
                  <a:endParaRPr/>
                </a:p>
              </p:txBody>
            </p:sp>
            <p:sp>
              <p:nvSpPr>
                <p:cNvPr id="477" name="Google Shape;477;p16"/>
                <p:cNvSpPr txBox="1"/>
                <p:nvPr/>
              </p:nvSpPr>
              <p:spPr>
                <a:xfrm>
                  <a:off x="403304" y="5075316"/>
                  <a:ext cx="385042"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6</a:t>
                  </a:r>
                  <a:endParaRPr/>
                </a:p>
              </p:txBody>
            </p:sp>
            <p:sp>
              <p:nvSpPr>
                <p:cNvPr id="478" name="Google Shape;478;p16"/>
                <p:cNvSpPr txBox="1"/>
                <p:nvPr/>
              </p:nvSpPr>
              <p:spPr>
                <a:xfrm>
                  <a:off x="2182439" y="5061385"/>
                  <a:ext cx="1153461"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4 by 6</a:t>
                  </a:r>
                  <a:endParaRPr/>
                </a:p>
              </p:txBody>
            </p:sp>
            <p:sp>
              <p:nvSpPr>
                <p:cNvPr id="479" name="Google Shape;479;p16"/>
                <p:cNvSpPr txBox="1"/>
                <p:nvPr/>
              </p:nvSpPr>
              <p:spPr>
                <a:xfrm>
                  <a:off x="3472918" y="5032513"/>
                  <a:ext cx="1179941"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4 by 6</a:t>
                  </a:r>
                  <a:endParaRPr/>
                </a:p>
              </p:txBody>
            </p:sp>
            <p:sp>
              <p:nvSpPr>
                <p:cNvPr id="480" name="Google Shape;480;p16"/>
                <p:cNvSpPr txBox="1"/>
                <p:nvPr/>
              </p:nvSpPr>
              <p:spPr>
                <a:xfrm>
                  <a:off x="4702450" y="5023365"/>
                  <a:ext cx="1220332"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4 by 6</a:t>
                  </a:r>
                  <a:endParaRPr/>
                </a:p>
              </p:txBody>
            </p:sp>
            <p:sp>
              <p:nvSpPr>
                <p:cNvPr id="481" name="Google Shape;481;p16"/>
                <p:cNvSpPr txBox="1"/>
                <p:nvPr/>
              </p:nvSpPr>
              <p:spPr>
                <a:xfrm>
                  <a:off x="1652860" y="2259932"/>
                  <a:ext cx="1164101"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8 by 3</a:t>
                  </a:r>
                  <a:endParaRPr/>
                </a:p>
              </p:txBody>
            </p:sp>
            <p:sp>
              <p:nvSpPr>
                <p:cNvPr id="482" name="Google Shape;482;p16"/>
                <p:cNvSpPr txBox="1"/>
                <p:nvPr/>
              </p:nvSpPr>
              <p:spPr>
                <a:xfrm>
                  <a:off x="883210" y="5050903"/>
                  <a:ext cx="1170481"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4 by 6</a:t>
                  </a:r>
                  <a:endParaRPr/>
                </a:p>
              </p:txBody>
            </p:sp>
          </p:grpSp>
          <p:cxnSp>
            <p:nvCxnSpPr>
              <p:cNvPr id="483" name="Google Shape;483;p16"/>
              <p:cNvCxnSpPr>
                <a:stCxn id="469" idx="2"/>
                <a:endCxn id="469" idx="0"/>
              </p:cNvCxnSpPr>
              <p:nvPr/>
            </p:nvCxnSpPr>
            <p:spPr>
              <a:xfrm rot="10800000">
                <a:off x="3365392" y="2136459"/>
                <a:ext cx="0" cy="1483500"/>
              </a:xfrm>
              <a:prstGeom prst="straightConnector1">
                <a:avLst/>
              </a:prstGeom>
              <a:noFill/>
              <a:ln w="28575" cap="flat" cmpd="sng">
                <a:solidFill>
                  <a:schemeClr val="dk1"/>
                </a:solidFill>
                <a:prstDash val="solid"/>
                <a:miter lim="800000"/>
                <a:headEnd type="none" w="sm" len="sm"/>
                <a:tailEnd type="none" w="sm" len="sm"/>
              </a:ln>
            </p:spPr>
          </p:cxnSp>
          <p:cxnSp>
            <p:nvCxnSpPr>
              <p:cNvPr id="484" name="Google Shape;484;p16"/>
              <p:cNvCxnSpPr>
                <a:stCxn id="469" idx="1"/>
                <a:endCxn id="469" idx="3"/>
              </p:cNvCxnSpPr>
              <p:nvPr/>
            </p:nvCxnSpPr>
            <p:spPr>
              <a:xfrm>
                <a:off x="815891" y="2878244"/>
                <a:ext cx="5099100" cy="0"/>
              </a:xfrm>
              <a:prstGeom prst="straightConnector1">
                <a:avLst/>
              </a:prstGeom>
              <a:noFill/>
              <a:ln w="28575" cap="flat" cmpd="sng">
                <a:solidFill>
                  <a:schemeClr val="dk1"/>
                </a:solidFill>
                <a:prstDash val="solid"/>
                <a:miter lim="800000"/>
                <a:headEnd type="none" w="sm" len="sm"/>
                <a:tailEnd type="none" w="sm" len="sm"/>
              </a:ln>
            </p:spPr>
          </p:cxnSp>
        </p:grpSp>
        <p:cxnSp>
          <p:nvCxnSpPr>
            <p:cNvPr id="485" name="Google Shape;485;p16"/>
            <p:cNvCxnSpPr/>
            <p:nvPr/>
          </p:nvCxnSpPr>
          <p:spPr>
            <a:xfrm rot="10800000">
              <a:off x="3335792" y="4611702"/>
              <a:ext cx="0" cy="1483431"/>
            </a:xfrm>
            <a:prstGeom prst="straightConnector1">
              <a:avLst/>
            </a:prstGeom>
            <a:noFill/>
            <a:ln w="28575" cap="flat" cmpd="sng">
              <a:solidFill>
                <a:schemeClr val="dk1"/>
              </a:solidFill>
              <a:prstDash val="solid"/>
              <a:miter lim="800000"/>
              <a:headEnd type="none" w="sm" len="sm"/>
              <a:tailEnd type="none" w="sm" len="sm"/>
            </a:ln>
          </p:spPr>
        </p:cxnSp>
        <p:cxnSp>
          <p:nvCxnSpPr>
            <p:cNvPr id="486" name="Google Shape;486;p16"/>
            <p:cNvCxnSpPr/>
            <p:nvPr/>
          </p:nvCxnSpPr>
          <p:spPr>
            <a:xfrm rot="10800000">
              <a:off x="4654901" y="4611702"/>
              <a:ext cx="0" cy="1483431"/>
            </a:xfrm>
            <a:prstGeom prst="straightConnector1">
              <a:avLst/>
            </a:prstGeom>
            <a:noFill/>
            <a:ln w="28575" cap="flat" cmpd="sng">
              <a:solidFill>
                <a:schemeClr val="dk1"/>
              </a:solidFill>
              <a:prstDash val="solid"/>
              <a:miter lim="800000"/>
              <a:headEnd type="none" w="sm" len="sm"/>
              <a:tailEnd type="none" w="sm" len="sm"/>
            </a:ln>
          </p:spPr>
        </p:cxnSp>
        <p:cxnSp>
          <p:nvCxnSpPr>
            <p:cNvPr id="487" name="Google Shape;487;p16"/>
            <p:cNvCxnSpPr/>
            <p:nvPr/>
          </p:nvCxnSpPr>
          <p:spPr>
            <a:xfrm rot="10800000">
              <a:off x="2053691" y="4589018"/>
              <a:ext cx="0" cy="1483431"/>
            </a:xfrm>
            <a:prstGeom prst="straightConnector1">
              <a:avLst/>
            </a:prstGeom>
            <a:noFill/>
            <a:ln w="28575" cap="flat" cmpd="sng">
              <a:solidFill>
                <a:schemeClr val="dk1"/>
              </a:solidFill>
              <a:prstDash val="solid"/>
              <a:miter lim="800000"/>
              <a:headEnd type="none" w="sm" len="sm"/>
              <a:tailEnd type="none" w="sm" len="sm"/>
            </a:ln>
          </p:spPr>
        </p:cxnSp>
      </p:grpSp>
      <p:sp>
        <p:nvSpPr>
          <p:cNvPr id="488" name="Google Shape;488;p16"/>
          <p:cNvSpPr txBox="1">
            <a:spLocks noGrp="1"/>
          </p:cNvSpPr>
          <p:nvPr>
            <p:ph type="title"/>
          </p:nvPr>
        </p:nvSpPr>
        <p:spPr>
          <a:xfrm>
            <a:off x="450533" y="112165"/>
            <a:ext cx="9144000"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Packing ‘16 by 6’ 96-trays </a:t>
            </a:r>
            <a:endParaRPr/>
          </a:p>
        </p:txBody>
      </p:sp>
      <p:sp>
        <p:nvSpPr>
          <p:cNvPr id="489" name="Google Shape;489;p16"/>
          <p:cNvSpPr txBox="1"/>
          <p:nvPr/>
        </p:nvSpPr>
        <p:spPr>
          <a:xfrm>
            <a:off x="483152" y="1147241"/>
            <a:ext cx="8832298" cy="489878"/>
          </a:xfrm>
          <a:prstGeom prst="rect">
            <a:avLst/>
          </a:prstGeom>
          <a:noFill/>
          <a:ln>
            <a:noFill/>
          </a:ln>
        </p:spPr>
        <p:txBody>
          <a:bodyPr spcFirstLastPara="1" wrap="square" lIns="91425" tIns="45700" rIns="91425" bIns="45700" anchor="t" anchorCtr="0">
            <a:spAutoFit/>
          </a:bodyPr>
          <a:lstStyle/>
          <a:p>
            <a:pPr marL="0" marR="0" lvl="0" indent="0" algn="l" rtl="0">
              <a:lnSpc>
                <a:spcPct val="110714"/>
              </a:lnSpc>
              <a:spcBef>
                <a:spcPts val="0"/>
              </a:spcBef>
              <a:spcAft>
                <a:spcPts val="0"/>
              </a:spcAft>
              <a:buNone/>
            </a:pPr>
            <a:r>
              <a:rPr lang="en-US" sz="2800">
                <a:solidFill>
                  <a:schemeClr val="dk1"/>
                </a:solidFill>
                <a:latin typeface="Arial"/>
                <a:ea typeface="Arial"/>
                <a:cs typeface="Arial"/>
                <a:sym typeface="Arial"/>
              </a:rPr>
              <a:t>These 24-bars fit in the ‘16 by 6’ 96-trays because:</a:t>
            </a:r>
            <a:endParaRPr/>
          </a:p>
        </p:txBody>
      </p:sp>
      <p:sp>
        <p:nvSpPr>
          <p:cNvPr id="490" name="Google Shape;490;p16"/>
          <p:cNvSpPr/>
          <p:nvPr/>
        </p:nvSpPr>
        <p:spPr>
          <a:xfrm>
            <a:off x="7168823" y="2044005"/>
            <a:ext cx="3808102" cy="138499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16 is a </a:t>
            </a:r>
            <a:br>
              <a:rPr lang="en-US" sz="2800">
                <a:solidFill>
                  <a:schemeClr val="dk1"/>
                </a:solidFill>
                <a:latin typeface="Arial"/>
                <a:ea typeface="Arial"/>
                <a:cs typeface="Arial"/>
                <a:sym typeface="Arial"/>
              </a:rPr>
            </a:br>
            <a:r>
              <a:rPr lang="en-US" sz="2800" b="1">
                <a:solidFill>
                  <a:srgbClr val="BE0064"/>
                </a:solidFill>
                <a:latin typeface="Arial"/>
                <a:ea typeface="Arial"/>
                <a:cs typeface="Arial"/>
                <a:sym typeface="Arial"/>
              </a:rPr>
              <a:t>common multiple </a:t>
            </a:r>
            <a:br>
              <a:rPr lang="en-US" sz="2800" b="1">
                <a:solidFill>
                  <a:schemeClr val="dk1"/>
                </a:solidFill>
                <a:latin typeface="Arial"/>
                <a:ea typeface="Arial"/>
                <a:cs typeface="Arial"/>
                <a:sym typeface="Arial"/>
              </a:rPr>
            </a:br>
            <a:r>
              <a:rPr lang="en-US" sz="2800">
                <a:solidFill>
                  <a:schemeClr val="dk1"/>
                </a:solidFill>
                <a:latin typeface="Arial"/>
                <a:ea typeface="Arial"/>
                <a:cs typeface="Arial"/>
                <a:sym typeface="Arial"/>
              </a:rPr>
              <a:t>of 8 and 4</a:t>
            </a:r>
            <a:endParaRPr/>
          </a:p>
        </p:txBody>
      </p:sp>
      <p:sp>
        <p:nvSpPr>
          <p:cNvPr id="491" name="Google Shape;491;p16" descr="Circle highlighting the number sixteen"/>
          <p:cNvSpPr/>
          <p:nvPr/>
        </p:nvSpPr>
        <p:spPr>
          <a:xfrm>
            <a:off x="3074407" y="4069125"/>
            <a:ext cx="579558" cy="536074"/>
          </a:xfrm>
          <a:prstGeom prst="ellipse">
            <a:avLst/>
          </a:prstGeom>
          <a:noFill/>
          <a:ln w="5715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92" name="Google Shape;492;p16" descr="Circle highlighting the number eight"/>
          <p:cNvSpPr/>
          <p:nvPr/>
        </p:nvSpPr>
        <p:spPr>
          <a:xfrm>
            <a:off x="3070738" y="1598736"/>
            <a:ext cx="579558" cy="536074"/>
          </a:xfrm>
          <a:prstGeom prst="ellipse">
            <a:avLst/>
          </a:prstGeom>
          <a:noFill/>
          <a:ln w="5715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93" name="Google Shape;493;p16" descr="Circle highlighting the number four"/>
          <p:cNvSpPr/>
          <p:nvPr/>
        </p:nvSpPr>
        <p:spPr>
          <a:xfrm>
            <a:off x="1645722" y="2272786"/>
            <a:ext cx="367890" cy="523220"/>
          </a:xfrm>
          <a:prstGeom prst="ellipse">
            <a:avLst/>
          </a:prstGeom>
          <a:noFill/>
          <a:ln w="5715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94" name="Google Shape;494;p16" descr="Circle highlighting the number sixteen"/>
          <p:cNvSpPr/>
          <p:nvPr/>
        </p:nvSpPr>
        <p:spPr>
          <a:xfrm>
            <a:off x="891601" y="5024597"/>
            <a:ext cx="367890" cy="536074"/>
          </a:xfrm>
          <a:prstGeom prst="ellipse">
            <a:avLst/>
          </a:prstGeom>
          <a:noFill/>
          <a:ln w="5715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95" name="Google Shape;495;p16"/>
          <p:cNvSpPr/>
          <p:nvPr/>
        </p:nvSpPr>
        <p:spPr>
          <a:xfrm>
            <a:off x="7086273" y="4570026"/>
            <a:ext cx="3973202" cy="138499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6 is a </a:t>
            </a:r>
            <a:br>
              <a:rPr lang="en-US" sz="2800">
                <a:solidFill>
                  <a:schemeClr val="dk1"/>
                </a:solidFill>
                <a:latin typeface="Arial"/>
                <a:ea typeface="Arial"/>
                <a:cs typeface="Arial"/>
                <a:sym typeface="Arial"/>
              </a:rPr>
            </a:br>
            <a:r>
              <a:rPr lang="en-US" sz="2800" b="1">
                <a:solidFill>
                  <a:srgbClr val="4C4EAE"/>
                </a:solidFill>
                <a:latin typeface="Arial"/>
                <a:ea typeface="Arial"/>
                <a:cs typeface="Arial"/>
                <a:sym typeface="Arial"/>
              </a:rPr>
              <a:t>common multiple</a:t>
            </a:r>
            <a:br>
              <a:rPr lang="en-US" sz="2800" b="1">
                <a:solidFill>
                  <a:schemeClr val="dk1"/>
                </a:solidFill>
                <a:latin typeface="Arial"/>
                <a:ea typeface="Arial"/>
                <a:cs typeface="Arial"/>
                <a:sym typeface="Arial"/>
              </a:rPr>
            </a:br>
            <a:r>
              <a:rPr lang="en-US" sz="2800" b="1">
                <a:solidFill>
                  <a:schemeClr val="dk1"/>
                </a:solidFill>
                <a:latin typeface="Arial"/>
                <a:ea typeface="Arial"/>
                <a:cs typeface="Arial"/>
                <a:sym typeface="Arial"/>
              </a:rPr>
              <a:t> </a:t>
            </a:r>
            <a:r>
              <a:rPr lang="en-US" sz="2800">
                <a:solidFill>
                  <a:schemeClr val="dk1"/>
                </a:solidFill>
                <a:latin typeface="Arial"/>
                <a:ea typeface="Arial"/>
                <a:cs typeface="Arial"/>
                <a:sym typeface="Arial"/>
              </a:rPr>
              <a:t>of 3 and 6</a:t>
            </a:r>
            <a:endParaRPr/>
          </a:p>
        </p:txBody>
      </p:sp>
      <p:sp>
        <p:nvSpPr>
          <p:cNvPr id="496" name="Google Shape;496;p16" descr="Box highlighting the number six"/>
          <p:cNvSpPr/>
          <p:nvPr/>
        </p:nvSpPr>
        <p:spPr>
          <a:xfrm>
            <a:off x="371326" y="2725986"/>
            <a:ext cx="367890" cy="471570"/>
          </a:xfrm>
          <a:prstGeom prst="frame">
            <a:avLst>
              <a:gd name="adj1" fmla="val 12500"/>
            </a:avLst>
          </a:prstGeom>
          <a:solidFill>
            <a:srgbClr val="4C4EAE"/>
          </a:solidFill>
          <a:ln w="9525" cap="flat" cmpd="sng">
            <a:solidFill>
              <a:srgbClr val="4C4EA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497" name="Google Shape;497;p16" descr="Box highlighting the number six"/>
          <p:cNvSpPr/>
          <p:nvPr/>
        </p:nvSpPr>
        <p:spPr>
          <a:xfrm>
            <a:off x="399574" y="5089101"/>
            <a:ext cx="367890" cy="471570"/>
          </a:xfrm>
          <a:prstGeom prst="frame">
            <a:avLst>
              <a:gd name="adj1" fmla="val 12500"/>
            </a:avLst>
          </a:prstGeom>
          <a:solidFill>
            <a:srgbClr val="4C4EAE"/>
          </a:solidFill>
          <a:ln w="9525" cap="flat" cmpd="sng">
            <a:solidFill>
              <a:srgbClr val="4C4EA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498" name="Google Shape;498;p16" descr="Box highlighting the number three"/>
          <p:cNvSpPr/>
          <p:nvPr/>
        </p:nvSpPr>
        <p:spPr>
          <a:xfrm>
            <a:off x="2440735" y="2299869"/>
            <a:ext cx="367890" cy="471570"/>
          </a:xfrm>
          <a:prstGeom prst="frame">
            <a:avLst>
              <a:gd name="adj1" fmla="val 12500"/>
            </a:avLst>
          </a:prstGeom>
          <a:solidFill>
            <a:srgbClr val="4C4EAE"/>
          </a:solidFill>
          <a:ln w="9525" cap="flat" cmpd="sng">
            <a:solidFill>
              <a:srgbClr val="4C4EA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499" name="Google Shape;499;p16" descr="Box highlighting the number six"/>
          <p:cNvSpPr/>
          <p:nvPr/>
        </p:nvSpPr>
        <p:spPr>
          <a:xfrm>
            <a:off x="1660715" y="5094949"/>
            <a:ext cx="367890" cy="471570"/>
          </a:xfrm>
          <a:prstGeom prst="frame">
            <a:avLst>
              <a:gd name="adj1" fmla="val 12500"/>
            </a:avLst>
          </a:prstGeom>
          <a:solidFill>
            <a:srgbClr val="4C4EAE"/>
          </a:solidFill>
          <a:ln w="9525" cap="flat" cmpd="sng">
            <a:solidFill>
              <a:srgbClr val="4C4EA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500" name="Google Shape;500;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16</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9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9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9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9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9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9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9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9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505"/>
        <p:cNvGrpSpPr/>
        <p:nvPr/>
      </p:nvGrpSpPr>
      <p:grpSpPr>
        <a:xfrm>
          <a:off x="0" y="0"/>
          <a:ext cx="0" cy="0"/>
          <a:chOff x="0" y="0"/>
          <a:chExt cx="0" cy="0"/>
        </a:xfrm>
      </p:grpSpPr>
      <p:sp>
        <p:nvSpPr>
          <p:cNvPr id="506" name="Google Shape;506;p17"/>
          <p:cNvSpPr/>
          <p:nvPr/>
        </p:nvSpPr>
        <p:spPr>
          <a:xfrm>
            <a:off x="297325" y="1222196"/>
            <a:ext cx="9455950" cy="646986"/>
          </a:xfrm>
          <a:prstGeom prst="roundRect">
            <a:avLst>
              <a:gd name="adj" fmla="val 16667"/>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a:solidFill>
                  <a:schemeClr val="dk1"/>
                </a:solidFill>
                <a:latin typeface="Arial"/>
                <a:ea typeface="Arial"/>
                <a:cs typeface="Arial"/>
                <a:sym typeface="Arial"/>
              </a:rPr>
              <a:t>The chocolate factory makes these two </a:t>
            </a:r>
            <a:r>
              <a:rPr lang="en-US" sz="3200" b="1" i="0">
                <a:solidFill>
                  <a:schemeClr val="dk1"/>
                </a:solidFill>
                <a:latin typeface="Arial"/>
                <a:ea typeface="Arial"/>
                <a:cs typeface="Arial"/>
                <a:sym typeface="Arial"/>
              </a:rPr>
              <a:t>96-trays</a:t>
            </a:r>
            <a:r>
              <a:rPr lang="en-US" sz="3200" b="0" i="0">
                <a:solidFill>
                  <a:schemeClr val="dk1"/>
                </a:solidFill>
                <a:latin typeface="Arial"/>
                <a:ea typeface="Arial"/>
                <a:cs typeface="Arial"/>
                <a:sym typeface="Arial"/>
              </a:rPr>
              <a:t>:</a:t>
            </a:r>
            <a:endParaRPr/>
          </a:p>
        </p:txBody>
      </p:sp>
      <p:grpSp>
        <p:nvGrpSpPr>
          <p:cNvPr id="507" name="Google Shape;507;p17" descr="Rectangle measuring twenty-four by four"/>
          <p:cNvGrpSpPr/>
          <p:nvPr/>
        </p:nvGrpSpPr>
        <p:grpSpPr>
          <a:xfrm>
            <a:off x="1129146" y="2095562"/>
            <a:ext cx="4734808" cy="1903903"/>
            <a:chOff x="595550" y="1952832"/>
            <a:chExt cx="4734808" cy="1903903"/>
          </a:xfrm>
        </p:grpSpPr>
        <p:grpSp>
          <p:nvGrpSpPr>
            <p:cNvPr id="508" name="Google Shape;508;p17" descr="Rectangle measuring twenty-four by four"/>
            <p:cNvGrpSpPr/>
            <p:nvPr/>
          </p:nvGrpSpPr>
          <p:grpSpPr>
            <a:xfrm>
              <a:off x="595550" y="1952832"/>
              <a:ext cx="2745897" cy="1553098"/>
              <a:chOff x="2766800" y="790091"/>
              <a:chExt cx="3369697" cy="1780464"/>
            </a:xfrm>
          </p:grpSpPr>
          <p:sp>
            <p:nvSpPr>
              <p:cNvPr id="509" name="Google Shape;509;p17"/>
              <p:cNvSpPr txBox="1"/>
              <p:nvPr/>
            </p:nvSpPr>
            <p:spPr>
              <a:xfrm>
                <a:off x="5418088" y="790091"/>
                <a:ext cx="718409" cy="59981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24</a:t>
                </a:r>
                <a:endParaRPr/>
              </a:p>
            </p:txBody>
          </p:sp>
          <p:sp>
            <p:nvSpPr>
              <p:cNvPr id="510" name="Google Shape;510;p17"/>
              <p:cNvSpPr txBox="1"/>
              <p:nvPr/>
            </p:nvSpPr>
            <p:spPr>
              <a:xfrm>
                <a:off x="2766800" y="1970738"/>
                <a:ext cx="472514" cy="59981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4</a:t>
                </a:r>
                <a:endParaRPr/>
              </a:p>
            </p:txBody>
          </p:sp>
        </p:grpSp>
        <p:sp>
          <p:nvSpPr>
            <p:cNvPr id="511" name="Google Shape;511;p17"/>
            <p:cNvSpPr/>
            <p:nvPr/>
          </p:nvSpPr>
          <p:spPr>
            <a:xfrm>
              <a:off x="980592" y="2430733"/>
              <a:ext cx="4349766" cy="1426002"/>
            </a:xfrm>
            <a:prstGeom prst="rect">
              <a:avLst/>
            </a:prstGeom>
            <a:solidFill>
              <a:srgbClr val="EFDCBF"/>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grpSp>
        <p:nvGrpSpPr>
          <p:cNvPr id="512" name="Google Shape;512;p17" descr="Rectangle measuring sixteen by six"/>
          <p:cNvGrpSpPr/>
          <p:nvPr/>
        </p:nvGrpSpPr>
        <p:grpSpPr>
          <a:xfrm>
            <a:off x="7241304" y="1792234"/>
            <a:ext cx="3293894" cy="2242122"/>
            <a:chOff x="7788158" y="1990168"/>
            <a:chExt cx="3293894" cy="2242122"/>
          </a:xfrm>
        </p:grpSpPr>
        <p:grpSp>
          <p:nvGrpSpPr>
            <p:cNvPr id="513" name="Google Shape;513;p17" descr="Rectangle measuring sixteen by six"/>
            <p:cNvGrpSpPr/>
            <p:nvPr/>
          </p:nvGrpSpPr>
          <p:grpSpPr>
            <a:xfrm>
              <a:off x="7788158" y="1990168"/>
              <a:ext cx="2066316" cy="1637854"/>
              <a:chOff x="5783046" y="3066101"/>
              <a:chExt cx="2370884" cy="1966130"/>
            </a:xfrm>
          </p:grpSpPr>
          <p:sp>
            <p:nvSpPr>
              <p:cNvPr id="514" name="Google Shape;514;p17"/>
              <p:cNvSpPr txBox="1"/>
              <p:nvPr/>
            </p:nvSpPr>
            <p:spPr>
              <a:xfrm>
                <a:off x="5783046" y="4404142"/>
                <a:ext cx="441796" cy="62808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6</a:t>
                </a:r>
                <a:endParaRPr/>
              </a:p>
            </p:txBody>
          </p:sp>
          <p:sp>
            <p:nvSpPr>
              <p:cNvPr id="515" name="Google Shape;515;p17"/>
              <p:cNvSpPr txBox="1"/>
              <p:nvPr/>
            </p:nvSpPr>
            <p:spPr>
              <a:xfrm>
                <a:off x="7482225" y="3066101"/>
                <a:ext cx="671705" cy="62808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16</a:t>
                </a:r>
                <a:endParaRPr/>
              </a:p>
            </p:txBody>
          </p:sp>
        </p:grpSp>
        <p:sp>
          <p:nvSpPr>
            <p:cNvPr id="516" name="Google Shape;516;p17"/>
            <p:cNvSpPr/>
            <p:nvPr/>
          </p:nvSpPr>
          <p:spPr>
            <a:xfrm>
              <a:off x="8173200" y="2432935"/>
              <a:ext cx="2908852" cy="1799355"/>
            </a:xfrm>
            <a:prstGeom prst="rect">
              <a:avLst/>
            </a:prstGeom>
            <a:solidFill>
              <a:srgbClr val="EFDCBF"/>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517" name="Google Shape;517;p17"/>
          <p:cNvSpPr/>
          <p:nvPr/>
        </p:nvSpPr>
        <p:spPr>
          <a:xfrm>
            <a:off x="1514188" y="5115637"/>
            <a:ext cx="8569263" cy="541992"/>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lnSpc>
                <a:spcPct val="96875"/>
              </a:lnSpc>
              <a:spcBef>
                <a:spcPts val="0"/>
              </a:spcBef>
              <a:spcAft>
                <a:spcPts val="0"/>
              </a:spcAft>
              <a:buNone/>
            </a:pPr>
            <a:r>
              <a:rPr lang="en-US" sz="3200" b="0" i="0">
                <a:solidFill>
                  <a:schemeClr val="dk1"/>
                </a:solidFill>
                <a:latin typeface="Arial"/>
                <a:ea typeface="Arial"/>
                <a:cs typeface="Arial"/>
                <a:sym typeface="Arial"/>
              </a:rPr>
              <a:t>What other possible 96-trays are there?</a:t>
            </a:r>
            <a:endParaRPr sz="3200" b="1" i="0">
              <a:solidFill>
                <a:schemeClr val="dk1"/>
              </a:solidFill>
              <a:latin typeface="Arial"/>
              <a:ea typeface="Arial"/>
              <a:cs typeface="Arial"/>
              <a:sym typeface="Arial"/>
            </a:endParaRPr>
          </a:p>
        </p:txBody>
      </p:sp>
      <p:sp>
        <p:nvSpPr>
          <p:cNvPr id="518" name="Google Shape;51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b="1">
                <a:solidFill>
                  <a:srgbClr val="000000"/>
                </a:solidFill>
                <a:latin typeface="Arial"/>
                <a:ea typeface="Arial"/>
                <a:cs typeface="Arial"/>
                <a:sym typeface="Arial"/>
              </a:rPr>
              <a:t>17</a:t>
            </a:fld>
            <a:endParaRPr b="1">
              <a:solidFill>
                <a:srgbClr val="000000"/>
              </a:solidFill>
              <a:latin typeface="Arial"/>
              <a:ea typeface="Arial"/>
              <a:cs typeface="Arial"/>
              <a:sym typeface="Arial"/>
            </a:endParaRPr>
          </a:p>
        </p:txBody>
      </p:sp>
      <p:sp>
        <p:nvSpPr>
          <p:cNvPr id="519" name="Google Shape;519;p17"/>
          <p:cNvSpPr/>
          <p:nvPr/>
        </p:nvSpPr>
        <p:spPr>
          <a:xfrm rot="10800000" flipH="1">
            <a:off x="-27606" y="-17453"/>
            <a:ext cx="2091590" cy="1923564"/>
          </a:xfrm>
          <a:prstGeom prst="triangle">
            <a:avLst>
              <a:gd name="adj" fmla="val 0"/>
            </a:avLst>
          </a:prstGeom>
          <a:solidFill>
            <a:srgbClr val="BE0064"/>
          </a:solidFill>
          <a:ln w="1270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520" name="Google Shape;520;p17"/>
          <p:cNvSpPr txBox="1"/>
          <p:nvPr/>
        </p:nvSpPr>
        <p:spPr>
          <a:xfrm>
            <a:off x="-86511" y="109536"/>
            <a:ext cx="1785531"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chemeClr val="lt1"/>
                </a:solidFill>
                <a:latin typeface="Arial"/>
                <a:ea typeface="Arial"/>
                <a:cs typeface="Arial"/>
                <a:sym typeface="Arial"/>
              </a:rPr>
              <a:t>DISCUSS</a:t>
            </a:r>
            <a:endParaRPr/>
          </a:p>
        </p:txBody>
      </p:sp>
      <p:sp>
        <p:nvSpPr>
          <p:cNvPr id="521" name="Google Shape;521;p17"/>
          <p:cNvSpPr txBox="1">
            <a:spLocks noGrp="1"/>
          </p:cNvSpPr>
          <p:nvPr>
            <p:ph type="title"/>
          </p:nvPr>
        </p:nvSpPr>
        <p:spPr>
          <a:xfrm>
            <a:off x="1645919" y="112165"/>
            <a:ext cx="7948613"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Other possible 96-trays?</a:t>
            </a:r>
            <a:endParaRPr sz="3600" b="1" i="0" u="none" strike="noStrike" cap="none">
              <a:solidFill>
                <a:srgbClr val="BE0064"/>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526"/>
        <p:cNvGrpSpPr/>
        <p:nvPr/>
      </p:nvGrpSpPr>
      <p:grpSpPr>
        <a:xfrm>
          <a:off x="0" y="0"/>
          <a:ext cx="0" cy="0"/>
          <a:chOff x="0" y="0"/>
          <a:chExt cx="0" cy="0"/>
        </a:xfrm>
      </p:grpSpPr>
      <p:sp>
        <p:nvSpPr>
          <p:cNvPr id="527" name="Google Shape;527;p18"/>
          <p:cNvSpPr txBox="1">
            <a:spLocks noGrp="1"/>
          </p:cNvSpPr>
          <p:nvPr>
            <p:ph type="title"/>
          </p:nvPr>
        </p:nvSpPr>
        <p:spPr>
          <a:xfrm>
            <a:off x="450533" y="112165"/>
            <a:ext cx="9144000"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All possible 96-trays</a:t>
            </a:r>
            <a:endParaRPr/>
          </a:p>
        </p:txBody>
      </p:sp>
      <p:grpSp>
        <p:nvGrpSpPr>
          <p:cNvPr id="528" name="Google Shape;528;p18" descr="Rectangle measuring twenty-four by four"/>
          <p:cNvGrpSpPr/>
          <p:nvPr/>
        </p:nvGrpSpPr>
        <p:grpSpPr>
          <a:xfrm>
            <a:off x="886869" y="1014994"/>
            <a:ext cx="4274578" cy="1775910"/>
            <a:chOff x="573845" y="1880600"/>
            <a:chExt cx="4756513" cy="1976135"/>
          </a:xfrm>
        </p:grpSpPr>
        <p:grpSp>
          <p:nvGrpSpPr>
            <p:cNvPr id="529" name="Google Shape;529;p18" descr="Rectangle measuring twenty-four by four"/>
            <p:cNvGrpSpPr/>
            <p:nvPr/>
          </p:nvGrpSpPr>
          <p:grpSpPr>
            <a:xfrm>
              <a:off x="573845" y="1880600"/>
              <a:ext cx="2903081" cy="1554239"/>
              <a:chOff x="2740164" y="707285"/>
              <a:chExt cx="3562589" cy="1781772"/>
            </a:xfrm>
          </p:grpSpPr>
          <p:sp>
            <p:nvSpPr>
              <p:cNvPr id="530" name="Google Shape;530;p18"/>
              <p:cNvSpPr txBox="1"/>
              <p:nvPr/>
            </p:nvSpPr>
            <p:spPr>
              <a:xfrm>
                <a:off x="5503346" y="707285"/>
                <a:ext cx="799407" cy="66744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24</a:t>
                </a:r>
                <a:endParaRPr/>
              </a:p>
            </p:txBody>
          </p:sp>
          <p:sp>
            <p:nvSpPr>
              <p:cNvPr id="531" name="Google Shape;531;p18"/>
              <p:cNvSpPr txBox="1"/>
              <p:nvPr/>
            </p:nvSpPr>
            <p:spPr>
              <a:xfrm>
                <a:off x="2740164" y="1821614"/>
                <a:ext cx="525787" cy="66744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4</a:t>
                </a:r>
                <a:endParaRPr/>
              </a:p>
            </p:txBody>
          </p:sp>
        </p:grpSp>
        <p:sp>
          <p:nvSpPr>
            <p:cNvPr id="532" name="Google Shape;532;p18"/>
            <p:cNvSpPr/>
            <p:nvPr/>
          </p:nvSpPr>
          <p:spPr>
            <a:xfrm>
              <a:off x="980592" y="2430733"/>
              <a:ext cx="4349766" cy="1426002"/>
            </a:xfrm>
            <a:prstGeom prst="rect">
              <a:avLst/>
            </a:prstGeom>
            <a:solidFill>
              <a:srgbClr val="EFDCBF"/>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grpSp>
        <p:nvGrpSpPr>
          <p:cNvPr id="533" name="Google Shape;533;p18" descr="Rectangle measuring sixteen by six"/>
          <p:cNvGrpSpPr/>
          <p:nvPr/>
        </p:nvGrpSpPr>
        <p:grpSpPr>
          <a:xfrm>
            <a:off x="7392377" y="1004360"/>
            <a:ext cx="2979657" cy="2123600"/>
            <a:chOff x="7766455" y="1869266"/>
            <a:chExt cx="3315597" cy="2363024"/>
          </a:xfrm>
        </p:grpSpPr>
        <p:grpSp>
          <p:nvGrpSpPr>
            <p:cNvPr id="534" name="Google Shape;534;p18" descr="Rectangle measuring sixteen by six"/>
            <p:cNvGrpSpPr/>
            <p:nvPr/>
          </p:nvGrpSpPr>
          <p:grpSpPr>
            <a:xfrm>
              <a:off x="7766455" y="1869266"/>
              <a:ext cx="2121024" cy="1794659"/>
              <a:chOff x="5758142" y="2920965"/>
              <a:chExt cx="2433655" cy="2154363"/>
            </a:xfrm>
          </p:grpSpPr>
          <p:sp>
            <p:nvSpPr>
              <p:cNvPr id="535" name="Google Shape;535;p18"/>
              <p:cNvSpPr txBox="1"/>
              <p:nvPr/>
            </p:nvSpPr>
            <p:spPr>
              <a:xfrm>
                <a:off x="5758142" y="4376425"/>
                <a:ext cx="491606" cy="69890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6</a:t>
                </a:r>
                <a:endParaRPr/>
              </a:p>
            </p:txBody>
          </p:sp>
          <p:sp>
            <p:nvSpPr>
              <p:cNvPr id="536" name="Google Shape;536;p18"/>
              <p:cNvSpPr txBox="1"/>
              <p:nvPr/>
            </p:nvSpPr>
            <p:spPr>
              <a:xfrm>
                <a:off x="7444359" y="2920965"/>
                <a:ext cx="747438" cy="69890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16</a:t>
                </a:r>
                <a:endParaRPr/>
              </a:p>
            </p:txBody>
          </p:sp>
        </p:grpSp>
        <p:sp>
          <p:nvSpPr>
            <p:cNvPr id="537" name="Google Shape;537;p18"/>
            <p:cNvSpPr/>
            <p:nvPr/>
          </p:nvSpPr>
          <p:spPr>
            <a:xfrm>
              <a:off x="8173200" y="2432935"/>
              <a:ext cx="2908852" cy="1799355"/>
            </a:xfrm>
            <a:prstGeom prst="rect">
              <a:avLst/>
            </a:prstGeom>
            <a:solidFill>
              <a:srgbClr val="EFDCBF"/>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538" name="Google Shape;538;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b="1">
                <a:solidFill>
                  <a:srgbClr val="000000"/>
                </a:solidFill>
                <a:latin typeface="Arial"/>
                <a:ea typeface="Arial"/>
                <a:cs typeface="Arial"/>
                <a:sym typeface="Arial"/>
              </a:rPr>
              <a:t>18</a:t>
            </a:fld>
            <a:endParaRPr b="1">
              <a:solidFill>
                <a:srgbClr val="000000"/>
              </a:solidFill>
              <a:latin typeface="Arial"/>
              <a:ea typeface="Arial"/>
              <a:cs typeface="Arial"/>
              <a:sym typeface="Arial"/>
            </a:endParaRPr>
          </a:p>
        </p:txBody>
      </p:sp>
      <p:grpSp>
        <p:nvGrpSpPr>
          <p:cNvPr id="539" name="Google Shape;539;p18"/>
          <p:cNvGrpSpPr/>
          <p:nvPr/>
        </p:nvGrpSpPr>
        <p:grpSpPr>
          <a:xfrm>
            <a:off x="3525499" y="4959230"/>
            <a:ext cx="8126642" cy="1191164"/>
            <a:chOff x="1217865" y="3236001"/>
            <a:chExt cx="9042876" cy="1325461"/>
          </a:xfrm>
        </p:grpSpPr>
        <p:sp>
          <p:nvSpPr>
            <p:cNvPr id="540" name="Google Shape;540;p18"/>
            <p:cNvSpPr/>
            <p:nvPr/>
          </p:nvSpPr>
          <p:spPr>
            <a:xfrm>
              <a:off x="1620741" y="3841463"/>
              <a:ext cx="8640000" cy="719999"/>
            </a:xfrm>
            <a:prstGeom prst="rect">
              <a:avLst/>
            </a:prstGeom>
            <a:solidFill>
              <a:srgbClr val="EFDCBF"/>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541" name="Google Shape;541;p18"/>
            <p:cNvSpPr txBox="1"/>
            <p:nvPr/>
          </p:nvSpPr>
          <p:spPr>
            <a:xfrm>
              <a:off x="1217865" y="3910357"/>
              <a:ext cx="428453" cy="58221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2</a:t>
              </a:r>
              <a:endParaRPr/>
            </a:p>
          </p:txBody>
        </p:sp>
        <p:sp>
          <p:nvSpPr>
            <p:cNvPr id="542" name="Google Shape;542;p18"/>
            <p:cNvSpPr txBox="1"/>
            <p:nvPr/>
          </p:nvSpPr>
          <p:spPr>
            <a:xfrm>
              <a:off x="5550005" y="3236001"/>
              <a:ext cx="651421" cy="58221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48</a:t>
              </a:r>
              <a:endParaRPr/>
            </a:p>
          </p:txBody>
        </p:sp>
      </p:grpSp>
      <p:grpSp>
        <p:nvGrpSpPr>
          <p:cNvPr id="543" name="Google Shape;543;p18"/>
          <p:cNvGrpSpPr/>
          <p:nvPr/>
        </p:nvGrpSpPr>
        <p:grpSpPr>
          <a:xfrm>
            <a:off x="4968928" y="3429000"/>
            <a:ext cx="5591621" cy="1228608"/>
            <a:chOff x="2827581" y="4728030"/>
            <a:chExt cx="6222045" cy="1367127"/>
          </a:xfrm>
        </p:grpSpPr>
        <p:sp>
          <p:nvSpPr>
            <p:cNvPr id="544" name="Google Shape;544;p18"/>
            <p:cNvSpPr/>
            <p:nvPr/>
          </p:nvSpPr>
          <p:spPr>
            <a:xfrm>
              <a:off x="3289626" y="5231157"/>
              <a:ext cx="5760000" cy="864000"/>
            </a:xfrm>
            <a:prstGeom prst="rect">
              <a:avLst/>
            </a:prstGeom>
            <a:solidFill>
              <a:srgbClr val="EFDCBF"/>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545" name="Google Shape;545;p18"/>
            <p:cNvSpPr txBox="1"/>
            <p:nvPr/>
          </p:nvSpPr>
          <p:spPr>
            <a:xfrm>
              <a:off x="2827581" y="5372052"/>
              <a:ext cx="428453" cy="58221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3</a:t>
              </a:r>
              <a:endParaRPr/>
            </a:p>
          </p:txBody>
        </p:sp>
        <p:sp>
          <p:nvSpPr>
            <p:cNvPr id="546" name="Google Shape;546;p18"/>
            <p:cNvSpPr txBox="1"/>
            <p:nvPr/>
          </p:nvSpPr>
          <p:spPr>
            <a:xfrm>
              <a:off x="5843674" y="4728030"/>
              <a:ext cx="651421" cy="58221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32</a:t>
              </a:r>
              <a:endParaRPr/>
            </a:p>
          </p:txBody>
        </p:sp>
      </p:grpSp>
      <p:grpSp>
        <p:nvGrpSpPr>
          <p:cNvPr id="547" name="Google Shape;547;p18"/>
          <p:cNvGrpSpPr/>
          <p:nvPr/>
        </p:nvGrpSpPr>
        <p:grpSpPr>
          <a:xfrm>
            <a:off x="378591" y="2955009"/>
            <a:ext cx="2873227" cy="2846832"/>
            <a:chOff x="8490543" y="979757"/>
            <a:chExt cx="3197167" cy="3167797"/>
          </a:xfrm>
        </p:grpSpPr>
        <p:sp>
          <p:nvSpPr>
            <p:cNvPr id="548" name="Google Shape;548;p18"/>
            <p:cNvSpPr/>
            <p:nvPr/>
          </p:nvSpPr>
          <p:spPr>
            <a:xfrm rot="5400000">
              <a:off x="9010717" y="1470561"/>
              <a:ext cx="2623547" cy="2730439"/>
            </a:xfrm>
            <a:prstGeom prst="rect">
              <a:avLst/>
            </a:prstGeom>
            <a:solidFill>
              <a:srgbClr val="EFDCBF"/>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549" name="Google Shape;549;p18"/>
            <p:cNvSpPr txBox="1"/>
            <p:nvPr/>
          </p:nvSpPr>
          <p:spPr>
            <a:xfrm>
              <a:off x="9996780" y="979757"/>
              <a:ext cx="651421" cy="58221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12</a:t>
              </a:r>
              <a:endParaRPr/>
            </a:p>
          </p:txBody>
        </p:sp>
        <p:sp>
          <p:nvSpPr>
            <p:cNvPr id="550" name="Google Shape;550;p18"/>
            <p:cNvSpPr txBox="1"/>
            <p:nvPr/>
          </p:nvSpPr>
          <p:spPr>
            <a:xfrm>
              <a:off x="8490543" y="2544675"/>
              <a:ext cx="428453" cy="58221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8</a:t>
              </a:r>
              <a:endParaRPr/>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55"/>
        <p:cNvGrpSpPr/>
        <p:nvPr/>
      </p:nvGrpSpPr>
      <p:grpSpPr>
        <a:xfrm>
          <a:off x="0" y="0"/>
          <a:ext cx="0" cy="0"/>
          <a:chOff x="0" y="0"/>
          <a:chExt cx="0" cy="0"/>
        </a:xfrm>
      </p:grpSpPr>
      <p:sp>
        <p:nvSpPr>
          <p:cNvPr id="556" name="Google Shape;556;p19"/>
          <p:cNvSpPr txBox="1">
            <a:spLocks noGrp="1"/>
          </p:cNvSpPr>
          <p:nvPr>
            <p:ph type="title"/>
          </p:nvPr>
        </p:nvSpPr>
        <p:spPr>
          <a:xfrm>
            <a:off x="1645919" y="112165"/>
            <a:ext cx="7948613"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Working in pairs</a:t>
            </a:r>
            <a:endParaRPr/>
          </a:p>
        </p:txBody>
      </p:sp>
      <p:sp>
        <p:nvSpPr>
          <p:cNvPr id="557" name="Google Shape;557;p19"/>
          <p:cNvSpPr/>
          <p:nvPr/>
        </p:nvSpPr>
        <p:spPr>
          <a:xfrm rot="10800000" flipH="1">
            <a:off x="-27606" y="-17453"/>
            <a:ext cx="2091590" cy="1923564"/>
          </a:xfrm>
          <a:prstGeom prst="triangle">
            <a:avLst>
              <a:gd name="adj" fmla="val 0"/>
            </a:avLst>
          </a:prstGeom>
          <a:solidFill>
            <a:srgbClr val="BE0064"/>
          </a:solidFill>
          <a:ln w="1270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558" name="Google Shape;558;p19"/>
          <p:cNvSpPr txBox="1"/>
          <p:nvPr/>
        </p:nvSpPr>
        <p:spPr>
          <a:xfrm>
            <a:off x="-47451" y="135070"/>
            <a:ext cx="1337347" cy="830997"/>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chemeClr val="lt1"/>
                </a:solidFill>
                <a:latin typeface="Arial"/>
                <a:ea typeface="Arial"/>
                <a:cs typeface="Arial"/>
                <a:sym typeface="Arial"/>
              </a:rPr>
              <a:t>YOUR TURN</a:t>
            </a:r>
            <a:endParaRPr/>
          </a:p>
        </p:txBody>
      </p:sp>
      <p:sp>
        <p:nvSpPr>
          <p:cNvPr id="559" name="Google Shape;559;p19"/>
          <p:cNvSpPr txBox="1"/>
          <p:nvPr/>
        </p:nvSpPr>
        <p:spPr>
          <a:xfrm>
            <a:off x="1018189" y="2076087"/>
            <a:ext cx="5042182" cy="2708434"/>
          </a:xfrm>
          <a:prstGeom prst="rect">
            <a:avLst/>
          </a:prstGeom>
          <a:noFill/>
          <a:ln>
            <a:noFill/>
          </a:ln>
        </p:spPr>
        <p:txBody>
          <a:bodyPr spcFirstLastPara="1" wrap="square" lIns="91425" tIns="45700" rIns="91425" bIns="45700" anchor="t" anchorCtr="0">
            <a:spAutoFit/>
          </a:bodyPr>
          <a:lstStyle/>
          <a:p>
            <a:pPr marL="457200" marR="0" lvl="0" indent="-457200" algn="l" rtl="0">
              <a:lnSpc>
                <a:spcPct val="110714"/>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Work in pairs.</a:t>
            </a:r>
            <a:endParaRPr/>
          </a:p>
          <a:p>
            <a:pPr marL="457200" marR="0" lvl="0" indent="-457200" algn="l" rtl="0">
              <a:lnSpc>
                <a:spcPct val="110714"/>
              </a:lnSpc>
              <a:spcBef>
                <a:spcPts val="600"/>
              </a:spcBef>
              <a:spcAft>
                <a:spcPts val="0"/>
              </a:spcAft>
              <a:buClr>
                <a:schemeClr val="dk1"/>
              </a:buClr>
              <a:buSzPts val="2800"/>
              <a:buFont typeface="Arial"/>
              <a:buChar char="•"/>
            </a:pPr>
            <a:r>
              <a:rPr lang="en-US" sz="2800">
                <a:solidFill>
                  <a:schemeClr val="dk1"/>
                </a:solidFill>
                <a:latin typeface="Arial"/>
                <a:ea typeface="Arial"/>
                <a:cs typeface="Arial"/>
                <a:sym typeface="Arial"/>
              </a:rPr>
              <a:t>Take turns.</a:t>
            </a:r>
            <a:endParaRPr/>
          </a:p>
          <a:p>
            <a:pPr marL="457200" marR="0" lvl="0" indent="-457200" algn="l" rtl="0">
              <a:lnSpc>
                <a:spcPct val="110714"/>
              </a:lnSpc>
              <a:spcBef>
                <a:spcPts val="600"/>
              </a:spcBef>
              <a:spcAft>
                <a:spcPts val="0"/>
              </a:spcAft>
              <a:buClr>
                <a:schemeClr val="dk1"/>
              </a:buClr>
              <a:buSzPts val="2800"/>
              <a:buFont typeface="Arial"/>
              <a:buChar char="•"/>
            </a:pPr>
            <a:r>
              <a:rPr lang="en-US" sz="2800">
                <a:solidFill>
                  <a:schemeClr val="dk1"/>
                </a:solidFill>
                <a:latin typeface="Arial"/>
                <a:ea typeface="Arial"/>
                <a:cs typeface="Arial"/>
                <a:sym typeface="Arial"/>
              </a:rPr>
              <a:t>Explain your reasoning to your partner.</a:t>
            </a:r>
            <a:endParaRPr/>
          </a:p>
          <a:p>
            <a:pPr marL="457200" marR="0" lvl="0" indent="-457200" algn="l" rtl="0">
              <a:lnSpc>
                <a:spcPct val="110714"/>
              </a:lnSpc>
              <a:spcBef>
                <a:spcPts val="600"/>
              </a:spcBef>
              <a:spcAft>
                <a:spcPts val="0"/>
              </a:spcAft>
              <a:buClr>
                <a:schemeClr val="dk1"/>
              </a:buClr>
              <a:buSzPts val="2800"/>
              <a:buFont typeface="Arial"/>
              <a:buChar char="•"/>
            </a:pPr>
            <a:r>
              <a:rPr lang="en-US" sz="2800">
                <a:solidFill>
                  <a:schemeClr val="dk1"/>
                </a:solidFill>
                <a:latin typeface="Arial"/>
                <a:ea typeface="Arial"/>
                <a:cs typeface="Arial"/>
                <a:sym typeface="Arial"/>
              </a:rPr>
              <a:t>Agree on the answers before writing them down.</a:t>
            </a:r>
            <a:endParaRPr/>
          </a:p>
        </p:txBody>
      </p:sp>
      <p:sp>
        <p:nvSpPr>
          <p:cNvPr id="560" name="Google Shape;560;p19"/>
          <p:cNvSpPr/>
          <p:nvPr/>
        </p:nvSpPr>
        <p:spPr>
          <a:xfrm>
            <a:off x="769235" y="1788722"/>
            <a:ext cx="5042182" cy="3652702"/>
          </a:xfrm>
          <a:prstGeom prst="roundRect">
            <a:avLst>
              <a:gd name="adj" fmla="val 16667"/>
            </a:avLst>
          </a:prstGeom>
          <a:noFill/>
          <a:ln w="28575"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nvGrpSpPr>
          <p:cNvPr id="561" name="Google Shape;561;p19"/>
          <p:cNvGrpSpPr/>
          <p:nvPr/>
        </p:nvGrpSpPr>
        <p:grpSpPr>
          <a:xfrm>
            <a:off x="9495879" y="211521"/>
            <a:ext cx="2102384" cy="753403"/>
            <a:chOff x="9495879" y="211521"/>
            <a:chExt cx="2102384" cy="753403"/>
          </a:xfrm>
        </p:grpSpPr>
        <p:pic>
          <p:nvPicPr>
            <p:cNvPr id="562" name="Google Shape;562;p19" descr="Document"/>
            <p:cNvPicPr preferRelativeResize="0"/>
            <p:nvPr/>
          </p:nvPicPr>
          <p:blipFill rotWithShape="1">
            <a:blip r:embed="rId3">
              <a:alphaModFix/>
            </a:blip>
            <a:srcRect/>
            <a:stretch/>
          </p:blipFill>
          <p:spPr>
            <a:xfrm>
              <a:off x="10844860" y="211521"/>
              <a:ext cx="753403" cy="753403"/>
            </a:xfrm>
            <a:prstGeom prst="rect">
              <a:avLst/>
            </a:prstGeom>
            <a:noFill/>
            <a:ln>
              <a:noFill/>
            </a:ln>
          </p:spPr>
        </p:pic>
        <p:sp>
          <p:nvSpPr>
            <p:cNvPr id="563" name="Google Shape;563;p19"/>
            <p:cNvSpPr txBox="1"/>
            <p:nvPr/>
          </p:nvSpPr>
          <p:spPr>
            <a:xfrm>
              <a:off x="9495879" y="228785"/>
              <a:ext cx="2091590" cy="707886"/>
            </a:xfrm>
            <a:prstGeom prst="rect">
              <a:avLst/>
            </a:prstGeom>
            <a:noFill/>
            <a:ln w="38100" cap="flat" cmpd="sng">
              <a:solidFill>
                <a:srgbClr val="BE0064"/>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a:solidFill>
                    <a:schemeClr val="dk1"/>
                  </a:solidFill>
                  <a:latin typeface="Arial"/>
                  <a:ea typeface="Arial"/>
                  <a:cs typeface="Arial"/>
                  <a:sym typeface="Arial"/>
                </a:rPr>
                <a:t>Handout</a:t>
              </a:r>
              <a:br>
                <a:rPr lang="en-US" sz="2000" b="1">
                  <a:solidFill>
                    <a:schemeClr val="dk1"/>
                  </a:solidFill>
                  <a:latin typeface="Arial"/>
                  <a:ea typeface="Arial"/>
                  <a:cs typeface="Arial"/>
                  <a:sym typeface="Arial"/>
                </a:rPr>
              </a:br>
              <a:r>
                <a:rPr lang="en-US" sz="2000" b="1">
                  <a:solidFill>
                    <a:schemeClr val="dk1"/>
                  </a:solidFill>
                  <a:latin typeface="Arial"/>
                  <a:ea typeface="Arial"/>
                  <a:cs typeface="Arial"/>
                  <a:sym typeface="Arial"/>
                </a:rPr>
                <a:t>available</a:t>
              </a:r>
              <a:endParaRPr/>
            </a:p>
          </p:txBody>
        </p:sp>
      </p:grpSp>
      <p:sp>
        <p:nvSpPr>
          <p:cNvPr id="564" name="Google Shape;564;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19</a:t>
            </a:fld>
            <a:endParaRPr/>
          </a:p>
        </p:txBody>
      </p:sp>
      <p:pic>
        <p:nvPicPr>
          <p:cNvPr id="565" name="Google Shape;565;p19" descr="CfE_LA_Chocolate_factory_handout_CD.pdf"/>
          <p:cNvPicPr preferRelativeResize="0"/>
          <p:nvPr/>
        </p:nvPicPr>
        <p:blipFill rotWithShape="1">
          <a:blip r:embed="rId4">
            <a:alphaModFix/>
          </a:blip>
          <a:srcRect b="7314"/>
          <a:stretch/>
        </p:blipFill>
        <p:spPr>
          <a:xfrm rot="390689">
            <a:off x="6657293" y="1099937"/>
            <a:ext cx="3979835" cy="5220000"/>
          </a:xfrm>
          <a:prstGeom prst="rect">
            <a:avLst/>
          </a:prstGeom>
          <a:solidFill>
            <a:schemeClr val="lt1"/>
          </a:solidFill>
          <a:ln>
            <a:noFill/>
          </a:ln>
          <a:effectLst>
            <a:outerShdw blurRad="50800" dist="38100" dir="2700000" algn="tl" rotWithShape="0">
              <a:srgbClr val="000000">
                <a:alpha val="42745"/>
              </a:srgb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2"/>
          <p:cNvSpPr txBox="1">
            <a:spLocks noGrp="1"/>
          </p:cNvSpPr>
          <p:nvPr>
            <p:ph type="title"/>
          </p:nvPr>
        </p:nvSpPr>
        <p:spPr>
          <a:xfrm>
            <a:off x="450533" y="112165"/>
            <a:ext cx="9144000"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What do these words mean?</a:t>
            </a:r>
            <a:endParaRPr/>
          </a:p>
        </p:txBody>
      </p:sp>
      <p:sp>
        <p:nvSpPr>
          <p:cNvPr id="176" name="Google Shape;176;p2"/>
          <p:cNvSpPr/>
          <p:nvPr/>
        </p:nvSpPr>
        <p:spPr>
          <a:xfrm>
            <a:off x="1440482" y="3837648"/>
            <a:ext cx="9180000" cy="1191816"/>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u="none" strike="noStrike" cap="none">
                <a:solidFill>
                  <a:schemeClr val="dk1"/>
                </a:solidFill>
                <a:latin typeface="Arial"/>
                <a:ea typeface="Arial"/>
                <a:cs typeface="Arial"/>
                <a:sym typeface="Arial"/>
              </a:rPr>
              <a:t>Explain the two words to the person next to you,</a:t>
            </a:r>
            <a:br>
              <a:rPr lang="en-US" sz="3200" b="0" i="0" u="none" strike="noStrike" cap="none">
                <a:solidFill>
                  <a:schemeClr val="dk1"/>
                </a:solidFill>
                <a:latin typeface="Arial"/>
                <a:ea typeface="Arial"/>
                <a:cs typeface="Arial"/>
                <a:sym typeface="Arial"/>
              </a:rPr>
            </a:br>
            <a:r>
              <a:rPr lang="en-US" sz="3200" b="0" i="0" u="none" strike="noStrike" cap="none">
                <a:solidFill>
                  <a:schemeClr val="dk1"/>
                </a:solidFill>
                <a:latin typeface="Arial"/>
                <a:ea typeface="Arial"/>
                <a:cs typeface="Arial"/>
                <a:sym typeface="Arial"/>
              </a:rPr>
              <a:t>or write their meanings in your notebook.</a:t>
            </a:r>
            <a:endParaRPr/>
          </a:p>
        </p:txBody>
      </p:sp>
      <p:sp>
        <p:nvSpPr>
          <p:cNvPr id="177" name="Google Shape;177;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b="1">
                <a:solidFill>
                  <a:srgbClr val="000000"/>
                </a:solidFill>
                <a:latin typeface="Arial"/>
                <a:ea typeface="Arial"/>
                <a:cs typeface="Arial"/>
                <a:sym typeface="Arial"/>
              </a:rPr>
              <a:t>2</a:t>
            </a:fld>
            <a:endParaRPr b="1">
              <a:solidFill>
                <a:srgbClr val="000000"/>
              </a:solidFill>
              <a:latin typeface="Arial"/>
              <a:ea typeface="Arial"/>
              <a:cs typeface="Arial"/>
              <a:sym typeface="Arial"/>
            </a:endParaRPr>
          </a:p>
        </p:txBody>
      </p:sp>
      <p:sp>
        <p:nvSpPr>
          <p:cNvPr id="178" name="Google Shape;178;p2"/>
          <p:cNvSpPr/>
          <p:nvPr/>
        </p:nvSpPr>
        <p:spPr>
          <a:xfrm>
            <a:off x="1312527" y="1911099"/>
            <a:ext cx="4184524" cy="1021556"/>
          </a:xfrm>
          <a:prstGeom prst="roundRect">
            <a:avLst>
              <a:gd name="adj" fmla="val 16667"/>
            </a:avLst>
          </a:prstGeom>
          <a:noFill/>
          <a:ln w="28575" cap="flat" cmpd="sng">
            <a:solidFill>
              <a:srgbClr val="BE0064"/>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5400" b="1" i="0" u="none" strike="noStrike" cap="none">
                <a:solidFill>
                  <a:schemeClr val="dk1"/>
                </a:solidFill>
                <a:latin typeface="Arial"/>
                <a:ea typeface="Arial"/>
                <a:cs typeface="Arial"/>
                <a:sym typeface="Arial"/>
              </a:rPr>
              <a:t>Factors</a:t>
            </a:r>
            <a:endParaRPr sz="2400" b="1" i="0" u="none" strike="noStrike" cap="none">
              <a:solidFill>
                <a:schemeClr val="dk1"/>
              </a:solidFill>
              <a:latin typeface="Arial"/>
              <a:ea typeface="Arial"/>
              <a:cs typeface="Arial"/>
              <a:sym typeface="Arial"/>
            </a:endParaRPr>
          </a:p>
        </p:txBody>
      </p:sp>
      <p:sp>
        <p:nvSpPr>
          <p:cNvPr id="179" name="Google Shape;179;p2"/>
          <p:cNvSpPr/>
          <p:nvPr/>
        </p:nvSpPr>
        <p:spPr>
          <a:xfrm>
            <a:off x="6518338" y="1906115"/>
            <a:ext cx="4184524" cy="1021556"/>
          </a:xfrm>
          <a:prstGeom prst="roundRect">
            <a:avLst>
              <a:gd name="adj" fmla="val 16667"/>
            </a:avLst>
          </a:prstGeom>
          <a:noFill/>
          <a:ln w="28575" cap="flat" cmpd="sng">
            <a:solidFill>
              <a:srgbClr val="BE0064"/>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5400" b="1" i="0" u="none" strike="noStrike" cap="none">
                <a:solidFill>
                  <a:schemeClr val="dk1"/>
                </a:solidFill>
                <a:latin typeface="Arial"/>
                <a:ea typeface="Arial"/>
                <a:cs typeface="Arial"/>
                <a:sym typeface="Arial"/>
              </a:rPr>
              <a:t>Multiples</a:t>
            </a:r>
            <a:endParaRPr sz="2400" b="1" i="0" u="none" strike="noStrike" cap="none">
              <a:solidFill>
                <a:schemeClr val="dk1"/>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70"/>
        <p:cNvGrpSpPr/>
        <p:nvPr/>
      </p:nvGrpSpPr>
      <p:grpSpPr>
        <a:xfrm>
          <a:off x="0" y="0"/>
          <a:ext cx="0" cy="0"/>
          <a:chOff x="0" y="0"/>
          <a:chExt cx="0" cy="0"/>
        </a:xfrm>
      </p:grpSpPr>
      <p:sp>
        <p:nvSpPr>
          <p:cNvPr id="571" name="Google Shape;571;p20"/>
          <p:cNvSpPr txBox="1">
            <a:spLocks noGrp="1"/>
          </p:cNvSpPr>
          <p:nvPr>
            <p:ph type="body" idx="1"/>
          </p:nvPr>
        </p:nvSpPr>
        <p:spPr>
          <a:xfrm>
            <a:off x="838200" y="1233223"/>
            <a:ext cx="10515600" cy="62547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400"/>
              <a:buNone/>
            </a:pPr>
            <a:r>
              <a:rPr lang="en-US" sz="2400">
                <a:latin typeface="Arial"/>
                <a:ea typeface="Arial"/>
                <a:cs typeface="Arial"/>
                <a:sym typeface="Arial"/>
              </a:rPr>
              <a:t>Find a 96-tray that can be used to pack all three types of 24-bars:</a:t>
            </a:r>
            <a:endParaRPr sz="2400">
              <a:latin typeface="Arial"/>
              <a:ea typeface="Arial"/>
              <a:cs typeface="Arial"/>
              <a:sym typeface="Arial"/>
            </a:endParaRPr>
          </a:p>
          <a:p>
            <a:pPr marL="0" lvl="0" indent="0" algn="l" rtl="0">
              <a:lnSpc>
                <a:spcPct val="90000"/>
              </a:lnSpc>
              <a:spcBef>
                <a:spcPts val="1000"/>
              </a:spcBef>
              <a:spcAft>
                <a:spcPts val="0"/>
              </a:spcAft>
              <a:buClr>
                <a:schemeClr val="dk1"/>
              </a:buClr>
              <a:buSzPts val="2800"/>
              <a:buNone/>
            </a:pPr>
            <a:endParaRPr>
              <a:latin typeface="Arial"/>
              <a:ea typeface="Arial"/>
              <a:cs typeface="Arial"/>
              <a:sym typeface="Arial"/>
            </a:endParaRPr>
          </a:p>
        </p:txBody>
      </p:sp>
      <p:grpSp>
        <p:nvGrpSpPr>
          <p:cNvPr id="572" name="Google Shape;572;p20" descr="Three chocolate bars, each made of twenty-four pieces. First bar is 12 columns of 2. Second bar is 8 columns of 3. Third bar is 6 columns of 4. "/>
          <p:cNvGrpSpPr/>
          <p:nvPr/>
        </p:nvGrpSpPr>
        <p:grpSpPr>
          <a:xfrm>
            <a:off x="784808" y="1446557"/>
            <a:ext cx="9969492" cy="1493821"/>
            <a:chOff x="1571781" y="2018754"/>
            <a:chExt cx="6799401" cy="1055916"/>
          </a:xfrm>
        </p:grpSpPr>
        <p:grpSp>
          <p:nvGrpSpPr>
            <p:cNvPr id="573" name="Google Shape;573;p20"/>
            <p:cNvGrpSpPr/>
            <p:nvPr/>
          </p:nvGrpSpPr>
          <p:grpSpPr>
            <a:xfrm>
              <a:off x="7069433" y="2018754"/>
              <a:ext cx="1301749" cy="1001307"/>
              <a:chOff x="683031" y="-282508"/>
              <a:chExt cx="1301749" cy="1001963"/>
            </a:xfrm>
          </p:grpSpPr>
          <p:sp>
            <p:nvSpPr>
              <p:cNvPr id="574" name="Google Shape;574;p20"/>
              <p:cNvSpPr txBox="1"/>
              <p:nvPr/>
            </p:nvSpPr>
            <p:spPr>
              <a:xfrm>
                <a:off x="683031" y="205740"/>
                <a:ext cx="204363" cy="23044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000000"/>
                    </a:solidFill>
                    <a:latin typeface="Arial"/>
                    <a:ea typeface="Arial"/>
                    <a:cs typeface="Arial"/>
                    <a:sym typeface="Arial"/>
                  </a:rPr>
                  <a:t>4</a:t>
                </a:r>
                <a:endParaRPr sz="2400">
                  <a:solidFill>
                    <a:schemeClr val="dk1"/>
                  </a:solidFill>
                  <a:latin typeface="Arial"/>
                  <a:ea typeface="Arial"/>
                  <a:cs typeface="Arial"/>
                  <a:sym typeface="Arial"/>
                </a:endParaRPr>
              </a:p>
            </p:txBody>
          </p:sp>
          <p:pic>
            <p:nvPicPr>
              <p:cNvPr id="575" name="Google Shape;575;p20"/>
              <p:cNvPicPr preferRelativeResize="0"/>
              <p:nvPr/>
            </p:nvPicPr>
            <p:blipFill rotWithShape="1">
              <a:blip r:embed="rId3">
                <a:alphaModFix/>
              </a:blip>
              <a:srcRect t="33118" r="24943"/>
              <a:stretch/>
            </p:blipFill>
            <p:spPr>
              <a:xfrm>
                <a:off x="910995" y="0"/>
                <a:ext cx="1073785" cy="719455"/>
              </a:xfrm>
              <a:prstGeom prst="rect">
                <a:avLst/>
              </a:prstGeom>
              <a:noFill/>
              <a:ln>
                <a:noFill/>
              </a:ln>
            </p:spPr>
          </p:pic>
          <p:sp>
            <p:nvSpPr>
              <p:cNvPr id="576" name="Google Shape;576;p20"/>
              <p:cNvSpPr txBox="1"/>
              <p:nvPr/>
            </p:nvSpPr>
            <p:spPr>
              <a:xfrm>
                <a:off x="1298980" y="-282508"/>
                <a:ext cx="204363" cy="23044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000000"/>
                    </a:solidFill>
                    <a:latin typeface="Arial"/>
                    <a:ea typeface="Arial"/>
                    <a:cs typeface="Arial"/>
                    <a:sym typeface="Arial"/>
                  </a:rPr>
                  <a:t>6</a:t>
                </a:r>
                <a:endParaRPr sz="2400">
                  <a:solidFill>
                    <a:schemeClr val="dk1"/>
                  </a:solidFill>
                  <a:latin typeface="Arial"/>
                  <a:ea typeface="Arial"/>
                  <a:cs typeface="Arial"/>
                  <a:sym typeface="Arial"/>
                </a:endParaRPr>
              </a:p>
            </p:txBody>
          </p:sp>
        </p:grpSp>
        <p:grpSp>
          <p:nvGrpSpPr>
            <p:cNvPr id="577" name="Google Shape;577;p20"/>
            <p:cNvGrpSpPr/>
            <p:nvPr/>
          </p:nvGrpSpPr>
          <p:grpSpPr>
            <a:xfrm>
              <a:off x="1571781" y="2371463"/>
              <a:ext cx="2387599" cy="644787"/>
              <a:chOff x="-287071" y="-286213"/>
              <a:chExt cx="2387599" cy="645623"/>
            </a:xfrm>
          </p:grpSpPr>
          <p:pic>
            <p:nvPicPr>
              <p:cNvPr id="578" name="Google Shape;578;p20"/>
              <p:cNvPicPr preferRelativeResize="0"/>
              <p:nvPr/>
            </p:nvPicPr>
            <p:blipFill rotWithShape="1">
              <a:blip r:embed="rId4">
                <a:alphaModFix/>
              </a:blip>
              <a:srcRect b="58122"/>
              <a:stretch/>
            </p:blipFill>
            <p:spPr>
              <a:xfrm>
                <a:off x="-58472" y="0"/>
                <a:ext cx="2159000" cy="359410"/>
              </a:xfrm>
              <a:prstGeom prst="rect">
                <a:avLst/>
              </a:prstGeom>
              <a:noFill/>
              <a:ln>
                <a:noFill/>
              </a:ln>
            </p:spPr>
          </p:pic>
          <p:sp>
            <p:nvSpPr>
              <p:cNvPr id="579" name="Google Shape;579;p20"/>
              <p:cNvSpPr txBox="1"/>
              <p:nvPr/>
            </p:nvSpPr>
            <p:spPr>
              <a:xfrm>
                <a:off x="-287071" y="23834"/>
                <a:ext cx="204363" cy="2305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000000"/>
                    </a:solidFill>
                    <a:latin typeface="Arial"/>
                    <a:ea typeface="Arial"/>
                    <a:cs typeface="Arial"/>
                    <a:sym typeface="Arial"/>
                  </a:rPr>
                  <a:t>2</a:t>
                </a:r>
                <a:endParaRPr sz="2400">
                  <a:solidFill>
                    <a:schemeClr val="dk1"/>
                  </a:solidFill>
                  <a:latin typeface="Arial"/>
                  <a:ea typeface="Arial"/>
                  <a:cs typeface="Arial"/>
                  <a:sym typeface="Arial"/>
                </a:endParaRPr>
              </a:p>
            </p:txBody>
          </p:sp>
          <p:sp>
            <p:nvSpPr>
              <p:cNvPr id="580" name="Google Shape;580;p20"/>
              <p:cNvSpPr txBox="1"/>
              <p:nvPr/>
            </p:nvSpPr>
            <p:spPr>
              <a:xfrm>
                <a:off x="821212" y="-286213"/>
                <a:ext cx="302773" cy="2305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000000"/>
                    </a:solidFill>
                    <a:latin typeface="Arial"/>
                    <a:ea typeface="Arial"/>
                    <a:cs typeface="Arial"/>
                    <a:sym typeface="Arial"/>
                  </a:rPr>
                  <a:t>12</a:t>
                </a:r>
                <a:endParaRPr sz="2400">
                  <a:solidFill>
                    <a:schemeClr val="dk1"/>
                  </a:solidFill>
                  <a:latin typeface="Arial"/>
                  <a:ea typeface="Arial"/>
                  <a:cs typeface="Arial"/>
                  <a:sym typeface="Arial"/>
                </a:endParaRPr>
              </a:p>
            </p:txBody>
          </p:sp>
        </p:grpSp>
        <p:grpSp>
          <p:nvGrpSpPr>
            <p:cNvPr id="581" name="Google Shape;581;p20"/>
            <p:cNvGrpSpPr/>
            <p:nvPr/>
          </p:nvGrpSpPr>
          <p:grpSpPr>
            <a:xfrm>
              <a:off x="4705121" y="2252271"/>
              <a:ext cx="1644650" cy="822399"/>
              <a:chOff x="257374" y="-278758"/>
              <a:chExt cx="1644650" cy="822953"/>
            </a:xfrm>
          </p:grpSpPr>
          <p:pic>
            <p:nvPicPr>
              <p:cNvPr id="582" name="Google Shape;582;p20"/>
              <p:cNvPicPr preferRelativeResize="0"/>
              <p:nvPr/>
            </p:nvPicPr>
            <p:blipFill rotWithShape="1">
              <a:blip r:embed="rId5">
                <a:alphaModFix/>
              </a:blip>
              <a:srcRect t="49717"/>
              <a:stretch/>
            </p:blipFill>
            <p:spPr>
              <a:xfrm>
                <a:off x="462479" y="0"/>
                <a:ext cx="1439545" cy="544195"/>
              </a:xfrm>
              <a:prstGeom prst="rect">
                <a:avLst/>
              </a:prstGeom>
              <a:noFill/>
              <a:ln>
                <a:noFill/>
              </a:ln>
            </p:spPr>
          </p:pic>
          <p:sp>
            <p:nvSpPr>
              <p:cNvPr id="583" name="Google Shape;583;p20"/>
              <p:cNvSpPr txBox="1"/>
              <p:nvPr/>
            </p:nvSpPr>
            <p:spPr>
              <a:xfrm>
                <a:off x="257374" y="148590"/>
                <a:ext cx="204363" cy="23044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000000"/>
                    </a:solidFill>
                    <a:latin typeface="Arial"/>
                    <a:ea typeface="Arial"/>
                    <a:cs typeface="Arial"/>
                    <a:sym typeface="Arial"/>
                  </a:rPr>
                  <a:t>3</a:t>
                </a:r>
                <a:endParaRPr sz="2400">
                  <a:solidFill>
                    <a:schemeClr val="dk1"/>
                  </a:solidFill>
                  <a:latin typeface="Arial"/>
                  <a:ea typeface="Arial"/>
                  <a:cs typeface="Arial"/>
                  <a:sym typeface="Arial"/>
                </a:endParaRPr>
              </a:p>
            </p:txBody>
          </p:sp>
          <p:sp>
            <p:nvSpPr>
              <p:cNvPr id="584" name="Google Shape;584;p20"/>
              <p:cNvSpPr txBox="1"/>
              <p:nvPr/>
            </p:nvSpPr>
            <p:spPr>
              <a:xfrm>
                <a:off x="1057475" y="-278758"/>
                <a:ext cx="204363" cy="23044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000000"/>
                    </a:solidFill>
                    <a:latin typeface="Arial"/>
                    <a:ea typeface="Arial"/>
                    <a:cs typeface="Arial"/>
                    <a:sym typeface="Arial"/>
                  </a:rPr>
                  <a:t>8</a:t>
                </a:r>
                <a:endParaRPr sz="2400">
                  <a:solidFill>
                    <a:schemeClr val="dk1"/>
                  </a:solidFill>
                  <a:latin typeface="Arial"/>
                  <a:ea typeface="Arial"/>
                  <a:cs typeface="Arial"/>
                  <a:sym typeface="Arial"/>
                </a:endParaRPr>
              </a:p>
            </p:txBody>
          </p:sp>
        </p:grpSp>
      </p:grpSp>
      <p:sp>
        <p:nvSpPr>
          <p:cNvPr id="585" name="Google Shape;585;p20"/>
          <p:cNvSpPr txBox="1"/>
          <p:nvPr/>
        </p:nvSpPr>
        <p:spPr>
          <a:xfrm>
            <a:off x="5598762" y="3643295"/>
            <a:ext cx="6023675" cy="2353134"/>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2400"/>
              <a:buFont typeface="Arial"/>
              <a:buNone/>
            </a:pPr>
            <a:r>
              <a:rPr lang="en-US" sz="2400">
                <a:solidFill>
                  <a:schemeClr val="dk1"/>
                </a:solidFill>
                <a:latin typeface="Arial"/>
                <a:ea typeface="Arial"/>
                <a:cs typeface="Arial"/>
                <a:sym typeface="Arial"/>
              </a:rPr>
              <a:t>‘12 by 2’ bars are the only bars that fit</a:t>
            </a:r>
            <a:endParaRPr/>
          </a:p>
          <a:p>
            <a:pPr marL="0" marR="0" lvl="0" indent="0" algn="l" rtl="0">
              <a:lnSpc>
                <a:spcPct val="90000"/>
              </a:lnSpc>
              <a:spcBef>
                <a:spcPts val="1000"/>
              </a:spcBef>
              <a:spcAft>
                <a:spcPts val="0"/>
              </a:spcAft>
              <a:buClr>
                <a:schemeClr val="dk1"/>
              </a:buClr>
              <a:buSzPts val="2400"/>
              <a:buFont typeface="Arial"/>
              <a:buNone/>
            </a:pPr>
            <a:r>
              <a:rPr lang="en-US" sz="2400">
                <a:solidFill>
                  <a:schemeClr val="dk1"/>
                </a:solidFill>
                <a:latin typeface="Arial"/>
                <a:ea typeface="Arial"/>
                <a:cs typeface="Arial"/>
                <a:sym typeface="Arial"/>
              </a:rPr>
              <a:t>‘8 by 3’ bars are the only bars that fit</a:t>
            </a:r>
            <a:endParaRPr/>
          </a:p>
          <a:p>
            <a:pPr marL="0" marR="0" lvl="0" indent="0" algn="l" rtl="0">
              <a:lnSpc>
                <a:spcPct val="90000"/>
              </a:lnSpc>
              <a:spcBef>
                <a:spcPts val="1000"/>
              </a:spcBef>
              <a:spcAft>
                <a:spcPts val="0"/>
              </a:spcAft>
              <a:buClr>
                <a:schemeClr val="dk1"/>
              </a:buClr>
              <a:buSzPts val="2400"/>
              <a:buFont typeface="Arial"/>
              <a:buNone/>
            </a:pPr>
            <a:r>
              <a:rPr lang="en-US" sz="2400">
                <a:solidFill>
                  <a:schemeClr val="dk1"/>
                </a:solidFill>
                <a:latin typeface="Arial"/>
                <a:ea typeface="Arial"/>
                <a:cs typeface="Arial"/>
                <a:sym typeface="Arial"/>
              </a:rPr>
              <a:t>‘12 by 2’ and ‘6 by 4’ bars both fit</a:t>
            </a:r>
            <a:endParaRPr/>
          </a:p>
          <a:p>
            <a:pPr marL="0" marR="0" lvl="0" indent="0" algn="l" rtl="0">
              <a:lnSpc>
                <a:spcPct val="90000"/>
              </a:lnSpc>
              <a:spcBef>
                <a:spcPts val="1000"/>
              </a:spcBef>
              <a:spcAft>
                <a:spcPts val="0"/>
              </a:spcAft>
              <a:buClr>
                <a:schemeClr val="dk1"/>
              </a:buClr>
              <a:buSzPts val="2400"/>
              <a:buFont typeface="Arial"/>
              <a:buNone/>
            </a:pPr>
            <a:r>
              <a:rPr lang="en-US" sz="2400">
                <a:solidFill>
                  <a:schemeClr val="dk1"/>
                </a:solidFill>
                <a:latin typeface="Arial"/>
                <a:ea typeface="Arial"/>
                <a:cs typeface="Arial"/>
                <a:sym typeface="Arial"/>
              </a:rPr>
              <a:t>‘8 by 3’ and ‘6 by 4’ bars both fit</a:t>
            </a:r>
            <a:endParaRPr/>
          </a:p>
          <a:p>
            <a:pPr marL="0" marR="0" lvl="0" indent="0" algn="l" rtl="0">
              <a:lnSpc>
                <a:spcPct val="90000"/>
              </a:lnSpc>
              <a:spcBef>
                <a:spcPts val="1000"/>
              </a:spcBef>
              <a:spcAft>
                <a:spcPts val="0"/>
              </a:spcAft>
              <a:buClr>
                <a:schemeClr val="dk1"/>
              </a:buClr>
              <a:buSzPts val="2400"/>
              <a:buFont typeface="Arial"/>
              <a:buNone/>
            </a:pPr>
            <a:r>
              <a:rPr lang="en-US" sz="2400">
                <a:solidFill>
                  <a:schemeClr val="dk1"/>
                </a:solidFill>
                <a:latin typeface="Arial"/>
                <a:ea typeface="Arial"/>
                <a:cs typeface="Arial"/>
                <a:sym typeface="Arial"/>
              </a:rPr>
              <a:t>‘12 by 2’, ‘8 by 3’ and ‘6 by 4’ bars all fit</a:t>
            </a:r>
            <a:endParaRPr/>
          </a:p>
          <a:p>
            <a:pPr marL="0" marR="0" lvl="0" indent="0" algn="l" rtl="0">
              <a:lnSpc>
                <a:spcPct val="90000"/>
              </a:lnSpc>
              <a:spcBef>
                <a:spcPts val="1000"/>
              </a:spcBef>
              <a:spcAft>
                <a:spcPts val="0"/>
              </a:spcAft>
              <a:buClr>
                <a:schemeClr val="dk1"/>
              </a:buClr>
              <a:buSzPts val="2400"/>
              <a:buFont typeface="Arial"/>
              <a:buNone/>
            </a:pPr>
            <a:endParaRPr sz="2400">
              <a:solidFill>
                <a:schemeClr val="dk1"/>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2400"/>
              <a:buFont typeface="Arial"/>
              <a:buNone/>
            </a:pPr>
            <a:endParaRPr sz="2400">
              <a:solidFill>
                <a:schemeClr val="dk1"/>
              </a:solidFill>
              <a:latin typeface="Arial"/>
              <a:ea typeface="Arial"/>
              <a:cs typeface="Arial"/>
              <a:sym typeface="Arial"/>
            </a:endParaRPr>
          </a:p>
        </p:txBody>
      </p:sp>
      <p:sp>
        <p:nvSpPr>
          <p:cNvPr id="586" name="Google Shape;586;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20</a:t>
            </a:fld>
            <a:endParaRPr/>
          </a:p>
        </p:txBody>
      </p:sp>
      <p:sp>
        <p:nvSpPr>
          <p:cNvPr id="587" name="Google Shape;587;p20"/>
          <p:cNvSpPr/>
          <p:nvPr/>
        </p:nvSpPr>
        <p:spPr>
          <a:xfrm rot="10800000" flipH="1">
            <a:off x="-27606" y="-17453"/>
            <a:ext cx="2091590" cy="1923564"/>
          </a:xfrm>
          <a:prstGeom prst="triangle">
            <a:avLst>
              <a:gd name="adj" fmla="val 0"/>
            </a:avLst>
          </a:prstGeom>
          <a:solidFill>
            <a:srgbClr val="BE0064"/>
          </a:solidFill>
          <a:ln w="1270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588" name="Google Shape;588;p20"/>
          <p:cNvSpPr txBox="1"/>
          <p:nvPr/>
        </p:nvSpPr>
        <p:spPr>
          <a:xfrm>
            <a:off x="-86511" y="109536"/>
            <a:ext cx="1785531"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chemeClr val="lt1"/>
                </a:solidFill>
                <a:latin typeface="Arial"/>
                <a:ea typeface="Arial"/>
                <a:cs typeface="Arial"/>
                <a:sym typeface="Arial"/>
              </a:rPr>
              <a:t>REVIEW</a:t>
            </a:r>
            <a:endParaRPr/>
          </a:p>
        </p:txBody>
      </p:sp>
      <p:sp>
        <p:nvSpPr>
          <p:cNvPr id="589" name="Google Shape;589;p20"/>
          <p:cNvSpPr txBox="1"/>
          <p:nvPr/>
        </p:nvSpPr>
        <p:spPr>
          <a:xfrm>
            <a:off x="1645919" y="3195899"/>
            <a:ext cx="3781647" cy="3074272"/>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2400"/>
              <a:buFont typeface="Arial"/>
              <a:buNone/>
            </a:pPr>
            <a:r>
              <a:rPr lang="en-US" sz="2400">
                <a:solidFill>
                  <a:schemeClr val="dk1"/>
                </a:solidFill>
                <a:latin typeface="Arial"/>
                <a:ea typeface="Arial"/>
                <a:cs typeface="Arial"/>
                <a:sym typeface="Arial"/>
              </a:rPr>
              <a:t>Possible 96-trays: </a:t>
            </a:r>
            <a:endParaRPr/>
          </a:p>
          <a:p>
            <a:pPr marL="228600" marR="0" lvl="0" indent="-228600" algn="l" rtl="0">
              <a:lnSpc>
                <a:spcPct val="90000"/>
              </a:lnSpc>
              <a:spcBef>
                <a:spcPts val="1000"/>
              </a:spcBef>
              <a:spcAft>
                <a:spcPts val="0"/>
              </a:spcAft>
              <a:buClr>
                <a:schemeClr val="dk1"/>
              </a:buClr>
              <a:buSzPts val="2400"/>
              <a:buFont typeface="Arial"/>
              <a:buChar char="•"/>
            </a:pPr>
            <a:r>
              <a:rPr lang="en-US" sz="2400">
                <a:solidFill>
                  <a:schemeClr val="dk1"/>
                </a:solidFill>
                <a:latin typeface="Arial"/>
                <a:ea typeface="Arial"/>
                <a:cs typeface="Arial"/>
                <a:sym typeface="Arial"/>
              </a:rPr>
              <a:t>‘48 by 2’ tray	</a:t>
            </a:r>
            <a:endParaRPr/>
          </a:p>
          <a:p>
            <a:pPr marL="228600" marR="0" lvl="0" indent="-228600" algn="l" rtl="0">
              <a:lnSpc>
                <a:spcPct val="90000"/>
              </a:lnSpc>
              <a:spcBef>
                <a:spcPts val="1000"/>
              </a:spcBef>
              <a:spcAft>
                <a:spcPts val="0"/>
              </a:spcAft>
              <a:buClr>
                <a:schemeClr val="dk1"/>
              </a:buClr>
              <a:buSzPts val="2400"/>
              <a:buFont typeface="Arial"/>
              <a:buChar char="•"/>
            </a:pPr>
            <a:r>
              <a:rPr lang="en-US" sz="2400">
                <a:solidFill>
                  <a:schemeClr val="dk1"/>
                </a:solidFill>
                <a:latin typeface="Arial"/>
                <a:ea typeface="Arial"/>
                <a:cs typeface="Arial"/>
                <a:sym typeface="Arial"/>
              </a:rPr>
              <a:t>‘32 by 3’ tray	</a:t>
            </a:r>
            <a:endParaRPr/>
          </a:p>
          <a:p>
            <a:pPr marL="228600" marR="0" lvl="0" indent="-228600" algn="l" rtl="0">
              <a:lnSpc>
                <a:spcPct val="90000"/>
              </a:lnSpc>
              <a:spcBef>
                <a:spcPts val="1000"/>
              </a:spcBef>
              <a:spcAft>
                <a:spcPts val="0"/>
              </a:spcAft>
              <a:buClr>
                <a:schemeClr val="dk1"/>
              </a:buClr>
              <a:buSzPts val="2400"/>
              <a:buFont typeface="Arial"/>
              <a:buChar char="•"/>
            </a:pPr>
            <a:r>
              <a:rPr lang="en-US" sz="2400">
                <a:solidFill>
                  <a:schemeClr val="dk1"/>
                </a:solidFill>
                <a:latin typeface="Arial"/>
                <a:ea typeface="Arial"/>
                <a:cs typeface="Arial"/>
                <a:sym typeface="Arial"/>
              </a:rPr>
              <a:t>‘24 by 4’ tray	</a:t>
            </a:r>
            <a:endParaRPr/>
          </a:p>
          <a:p>
            <a:pPr marL="228600" marR="0" lvl="0" indent="-228600" algn="l" rtl="0">
              <a:lnSpc>
                <a:spcPct val="90000"/>
              </a:lnSpc>
              <a:spcBef>
                <a:spcPts val="1000"/>
              </a:spcBef>
              <a:spcAft>
                <a:spcPts val="0"/>
              </a:spcAft>
              <a:buClr>
                <a:schemeClr val="dk1"/>
              </a:buClr>
              <a:buSzPts val="2400"/>
              <a:buFont typeface="Arial"/>
              <a:buChar char="•"/>
            </a:pPr>
            <a:r>
              <a:rPr lang="en-US" sz="2400">
                <a:solidFill>
                  <a:schemeClr val="dk1"/>
                </a:solidFill>
                <a:latin typeface="Arial"/>
                <a:ea typeface="Arial"/>
                <a:cs typeface="Arial"/>
                <a:sym typeface="Arial"/>
              </a:rPr>
              <a:t>‘16 by 6’ tray	</a:t>
            </a:r>
            <a:endParaRPr/>
          </a:p>
          <a:p>
            <a:pPr marL="228600" marR="0" lvl="0" indent="-228600" algn="l" rtl="0">
              <a:lnSpc>
                <a:spcPct val="90000"/>
              </a:lnSpc>
              <a:spcBef>
                <a:spcPts val="1000"/>
              </a:spcBef>
              <a:spcAft>
                <a:spcPts val="0"/>
              </a:spcAft>
              <a:buClr>
                <a:schemeClr val="dk1"/>
              </a:buClr>
              <a:buSzPts val="2400"/>
              <a:buFont typeface="Arial"/>
              <a:buChar char="•"/>
            </a:pPr>
            <a:r>
              <a:rPr lang="en-US" sz="2400">
                <a:solidFill>
                  <a:schemeClr val="dk1"/>
                </a:solidFill>
                <a:latin typeface="Arial"/>
                <a:ea typeface="Arial"/>
                <a:cs typeface="Arial"/>
                <a:sym typeface="Arial"/>
              </a:rPr>
              <a:t>‘12 by 8’ tray			</a:t>
            </a:r>
            <a:endParaRPr/>
          </a:p>
          <a:p>
            <a:pPr marL="0" marR="0" lvl="0" indent="0" algn="l" rtl="0">
              <a:lnSpc>
                <a:spcPct val="90000"/>
              </a:lnSpc>
              <a:spcBef>
                <a:spcPts val="1000"/>
              </a:spcBef>
              <a:spcAft>
                <a:spcPts val="0"/>
              </a:spcAft>
              <a:buClr>
                <a:schemeClr val="dk1"/>
              </a:buClr>
              <a:buSzPts val="2400"/>
              <a:buFont typeface="Arial"/>
              <a:buNone/>
            </a:pPr>
            <a:endParaRPr sz="2400">
              <a:solidFill>
                <a:schemeClr val="dk1"/>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2400"/>
              <a:buFont typeface="Arial"/>
              <a:buNone/>
            </a:pPr>
            <a:endParaRPr sz="2400">
              <a:solidFill>
                <a:schemeClr val="dk1"/>
              </a:solidFill>
              <a:latin typeface="Arial"/>
              <a:ea typeface="Arial"/>
              <a:cs typeface="Arial"/>
              <a:sym typeface="Arial"/>
            </a:endParaRPr>
          </a:p>
        </p:txBody>
      </p:sp>
      <p:sp>
        <p:nvSpPr>
          <p:cNvPr id="590" name="Google Shape;590;p20"/>
          <p:cNvSpPr txBox="1">
            <a:spLocks noGrp="1"/>
          </p:cNvSpPr>
          <p:nvPr>
            <p:ph type="title"/>
          </p:nvPr>
        </p:nvSpPr>
        <p:spPr>
          <a:xfrm>
            <a:off x="1645919" y="112165"/>
            <a:ext cx="7948613"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Task A</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8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8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8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85">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85">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85">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8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95"/>
        <p:cNvGrpSpPr/>
        <p:nvPr/>
      </p:nvGrpSpPr>
      <p:grpSpPr>
        <a:xfrm>
          <a:off x="0" y="0"/>
          <a:ext cx="0" cy="0"/>
          <a:chOff x="0" y="0"/>
          <a:chExt cx="0" cy="0"/>
        </a:xfrm>
      </p:grpSpPr>
      <p:sp>
        <p:nvSpPr>
          <p:cNvPr id="596" name="Google Shape;596;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21</a:t>
            </a:fld>
            <a:endParaRPr/>
          </a:p>
        </p:txBody>
      </p:sp>
      <p:sp>
        <p:nvSpPr>
          <p:cNvPr id="597" name="Google Shape;597;p21"/>
          <p:cNvSpPr/>
          <p:nvPr/>
        </p:nvSpPr>
        <p:spPr>
          <a:xfrm rot="10800000" flipH="1">
            <a:off x="-27606" y="-17453"/>
            <a:ext cx="2091590" cy="1923564"/>
          </a:xfrm>
          <a:prstGeom prst="triangle">
            <a:avLst>
              <a:gd name="adj" fmla="val 0"/>
            </a:avLst>
          </a:prstGeom>
          <a:solidFill>
            <a:srgbClr val="BE0064"/>
          </a:solidFill>
          <a:ln w="1270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598" name="Google Shape;598;p21"/>
          <p:cNvSpPr txBox="1"/>
          <p:nvPr/>
        </p:nvSpPr>
        <p:spPr>
          <a:xfrm>
            <a:off x="-86511" y="109536"/>
            <a:ext cx="1785531"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chemeClr val="lt1"/>
                </a:solidFill>
                <a:latin typeface="Arial"/>
                <a:ea typeface="Arial"/>
                <a:cs typeface="Arial"/>
                <a:sym typeface="Arial"/>
              </a:rPr>
              <a:t>REVIEW</a:t>
            </a:r>
            <a:endParaRPr/>
          </a:p>
        </p:txBody>
      </p:sp>
      <p:sp>
        <p:nvSpPr>
          <p:cNvPr id="599" name="Google Shape;599;p21"/>
          <p:cNvSpPr txBox="1">
            <a:spLocks noGrp="1"/>
          </p:cNvSpPr>
          <p:nvPr>
            <p:ph type="title"/>
          </p:nvPr>
        </p:nvSpPr>
        <p:spPr>
          <a:xfrm>
            <a:off x="1645919" y="112165"/>
            <a:ext cx="7948613"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Task B</a:t>
            </a:r>
            <a:endParaRPr/>
          </a:p>
        </p:txBody>
      </p:sp>
      <p:grpSp>
        <p:nvGrpSpPr>
          <p:cNvPr id="600" name="Google Shape;600;p21"/>
          <p:cNvGrpSpPr/>
          <p:nvPr/>
        </p:nvGrpSpPr>
        <p:grpSpPr>
          <a:xfrm>
            <a:off x="628134" y="2283969"/>
            <a:ext cx="10761514" cy="395519"/>
            <a:chOff x="278874" y="2556937"/>
            <a:chExt cx="10761514" cy="395519"/>
          </a:xfrm>
        </p:grpSpPr>
        <p:pic>
          <p:nvPicPr>
            <p:cNvPr id="601" name="Google Shape;601;p21"/>
            <p:cNvPicPr preferRelativeResize="0"/>
            <p:nvPr/>
          </p:nvPicPr>
          <p:blipFill rotWithShape="1">
            <a:blip r:embed="rId3">
              <a:alphaModFix/>
            </a:blip>
            <a:srcRect l="1" t="81987" r="-82"/>
            <a:stretch/>
          </p:blipFill>
          <p:spPr>
            <a:xfrm>
              <a:off x="278874" y="2557257"/>
              <a:ext cx="2900132" cy="392751"/>
            </a:xfrm>
            <a:prstGeom prst="rect">
              <a:avLst/>
            </a:prstGeom>
            <a:noFill/>
            <a:ln>
              <a:noFill/>
            </a:ln>
          </p:spPr>
        </p:pic>
        <p:pic>
          <p:nvPicPr>
            <p:cNvPr id="602" name="Google Shape;602;p21"/>
            <p:cNvPicPr preferRelativeResize="0"/>
            <p:nvPr/>
          </p:nvPicPr>
          <p:blipFill rotWithShape="1">
            <a:blip r:embed="rId3">
              <a:alphaModFix/>
            </a:blip>
            <a:srcRect l="1" t="81987" r="-82"/>
            <a:stretch/>
          </p:blipFill>
          <p:spPr>
            <a:xfrm>
              <a:off x="3149292" y="2559705"/>
              <a:ext cx="2900132" cy="392751"/>
            </a:xfrm>
            <a:prstGeom prst="rect">
              <a:avLst/>
            </a:prstGeom>
            <a:noFill/>
            <a:ln>
              <a:noFill/>
            </a:ln>
          </p:spPr>
        </p:pic>
        <p:pic>
          <p:nvPicPr>
            <p:cNvPr id="603" name="Google Shape;603;p21"/>
            <p:cNvPicPr preferRelativeResize="0"/>
            <p:nvPr/>
          </p:nvPicPr>
          <p:blipFill rotWithShape="1">
            <a:blip r:embed="rId3">
              <a:alphaModFix/>
            </a:blip>
            <a:srcRect l="1" t="81987" r="-82"/>
            <a:stretch/>
          </p:blipFill>
          <p:spPr>
            <a:xfrm>
              <a:off x="6006508" y="2558680"/>
              <a:ext cx="2900132" cy="392751"/>
            </a:xfrm>
            <a:prstGeom prst="rect">
              <a:avLst/>
            </a:prstGeom>
            <a:noFill/>
            <a:ln>
              <a:noFill/>
            </a:ln>
          </p:spPr>
        </p:pic>
        <p:pic>
          <p:nvPicPr>
            <p:cNvPr id="604" name="Google Shape;604;p21"/>
            <p:cNvPicPr preferRelativeResize="0"/>
            <p:nvPr/>
          </p:nvPicPr>
          <p:blipFill rotWithShape="1">
            <a:blip r:embed="rId3">
              <a:alphaModFix/>
            </a:blip>
            <a:srcRect t="81987" r="25196"/>
            <a:stretch/>
          </p:blipFill>
          <p:spPr>
            <a:xfrm>
              <a:off x="8872735" y="2556937"/>
              <a:ext cx="2167653" cy="392751"/>
            </a:xfrm>
            <a:prstGeom prst="rect">
              <a:avLst/>
            </a:prstGeom>
            <a:noFill/>
            <a:ln>
              <a:noFill/>
            </a:ln>
          </p:spPr>
        </p:pic>
      </p:grpSp>
      <p:sp>
        <p:nvSpPr>
          <p:cNvPr id="605" name="Google Shape;605;p21"/>
          <p:cNvSpPr/>
          <p:nvPr/>
        </p:nvSpPr>
        <p:spPr>
          <a:xfrm>
            <a:off x="2785112" y="1194045"/>
            <a:ext cx="6606755" cy="559491"/>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lnSpc>
                <a:spcPct val="96875"/>
              </a:lnSpc>
              <a:spcBef>
                <a:spcPts val="0"/>
              </a:spcBef>
              <a:spcAft>
                <a:spcPts val="0"/>
              </a:spcAft>
              <a:buNone/>
            </a:pPr>
            <a:r>
              <a:rPr lang="en-US" sz="3200" b="0" i="0">
                <a:solidFill>
                  <a:schemeClr val="dk1"/>
                </a:solidFill>
                <a:latin typeface="Arial"/>
                <a:ea typeface="Arial"/>
                <a:cs typeface="Arial"/>
                <a:sym typeface="Arial"/>
              </a:rPr>
              <a:t>All possible types of 30-bars?</a:t>
            </a:r>
            <a:endParaRPr sz="3200" b="1" i="0">
              <a:solidFill>
                <a:schemeClr val="dk1"/>
              </a:solidFill>
              <a:latin typeface="Arial"/>
              <a:ea typeface="Arial"/>
              <a:cs typeface="Arial"/>
              <a:sym typeface="Arial"/>
            </a:endParaRPr>
          </a:p>
        </p:txBody>
      </p:sp>
      <p:grpSp>
        <p:nvGrpSpPr>
          <p:cNvPr id="606" name="Google Shape;606;p21"/>
          <p:cNvGrpSpPr/>
          <p:nvPr/>
        </p:nvGrpSpPr>
        <p:grpSpPr>
          <a:xfrm>
            <a:off x="1005642" y="4231874"/>
            <a:ext cx="3965639" cy="1582038"/>
            <a:chOff x="1005642" y="4231874"/>
            <a:chExt cx="3965639" cy="1582038"/>
          </a:xfrm>
        </p:grpSpPr>
        <p:grpSp>
          <p:nvGrpSpPr>
            <p:cNvPr id="607" name="Google Shape;607;p21"/>
            <p:cNvGrpSpPr/>
            <p:nvPr/>
          </p:nvGrpSpPr>
          <p:grpSpPr>
            <a:xfrm>
              <a:off x="1399303" y="4733912"/>
              <a:ext cx="3571978" cy="1080000"/>
              <a:chOff x="926418" y="4288082"/>
              <a:chExt cx="3571978" cy="1080000"/>
            </a:xfrm>
          </p:grpSpPr>
          <p:pic>
            <p:nvPicPr>
              <p:cNvPr id="608" name="Google Shape;608;p21" descr="Chocolate bar made of 24 squares in 8 columns of 3."/>
              <p:cNvPicPr preferRelativeResize="0"/>
              <p:nvPr/>
            </p:nvPicPr>
            <p:blipFill rotWithShape="1">
              <a:blip r:embed="rId4">
                <a:alphaModFix/>
              </a:blip>
              <a:srcRect t="49717"/>
              <a:stretch/>
            </p:blipFill>
            <p:spPr>
              <a:xfrm>
                <a:off x="926418" y="4288082"/>
                <a:ext cx="2854476" cy="1080000"/>
              </a:xfrm>
              <a:prstGeom prst="rect">
                <a:avLst/>
              </a:prstGeom>
              <a:noFill/>
              <a:ln>
                <a:noFill/>
              </a:ln>
            </p:spPr>
          </p:pic>
          <p:pic>
            <p:nvPicPr>
              <p:cNvPr id="609" name="Google Shape;609;p21" descr="Chocolate bar made of 24 squares in 8 columns of 3."/>
              <p:cNvPicPr preferRelativeResize="0"/>
              <p:nvPr/>
            </p:nvPicPr>
            <p:blipFill rotWithShape="1">
              <a:blip r:embed="rId5">
                <a:alphaModFix/>
              </a:blip>
              <a:srcRect t="49717" r="73693"/>
              <a:stretch/>
            </p:blipFill>
            <p:spPr>
              <a:xfrm>
                <a:off x="3747474" y="4288082"/>
                <a:ext cx="750922" cy="1080000"/>
              </a:xfrm>
              <a:prstGeom prst="rect">
                <a:avLst/>
              </a:prstGeom>
              <a:noFill/>
              <a:ln>
                <a:noFill/>
              </a:ln>
            </p:spPr>
          </p:pic>
        </p:grpSp>
        <p:sp>
          <p:nvSpPr>
            <p:cNvPr id="610" name="Google Shape;610;p21"/>
            <p:cNvSpPr txBox="1"/>
            <p:nvPr/>
          </p:nvSpPr>
          <p:spPr>
            <a:xfrm>
              <a:off x="2869016" y="4231874"/>
              <a:ext cx="584064"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10</a:t>
              </a:r>
              <a:endParaRPr/>
            </a:p>
          </p:txBody>
        </p:sp>
        <p:sp>
          <p:nvSpPr>
            <p:cNvPr id="611" name="Google Shape;611;p21"/>
            <p:cNvSpPr txBox="1"/>
            <p:nvPr/>
          </p:nvSpPr>
          <p:spPr>
            <a:xfrm>
              <a:off x="1005642" y="4984882"/>
              <a:ext cx="384365"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3</a:t>
              </a:r>
              <a:endParaRPr/>
            </a:p>
          </p:txBody>
        </p:sp>
      </p:grpSp>
      <p:sp>
        <p:nvSpPr>
          <p:cNvPr id="612" name="Google Shape;612;p21"/>
          <p:cNvSpPr txBox="1"/>
          <p:nvPr/>
        </p:nvSpPr>
        <p:spPr>
          <a:xfrm>
            <a:off x="5686864" y="1822477"/>
            <a:ext cx="707623"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30</a:t>
            </a:r>
            <a:endParaRPr/>
          </a:p>
        </p:txBody>
      </p:sp>
      <p:grpSp>
        <p:nvGrpSpPr>
          <p:cNvPr id="613" name="Google Shape;613;p21"/>
          <p:cNvGrpSpPr/>
          <p:nvPr/>
        </p:nvGrpSpPr>
        <p:grpSpPr>
          <a:xfrm>
            <a:off x="260777" y="2810074"/>
            <a:ext cx="5747140" cy="1160338"/>
            <a:chOff x="260777" y="2810074"/>
            <a:chExt cx="5747140" cy="1160338"/>
          </a:xfrm>
        </p:grpSpPr>
        <p:grpSp>
          <p:nvGrpSpPr>
            <p:cNvPr id="614" name="Google Shape;614;p21"/>
            <p:cNvGrpSpPr/>
            <p:nvPr/>
          </p:nvGrpSpPr>
          <p:grpSpPr>
            <a:xfrm>
              <a:off x="606242" y="3250412"/>
              <a:ext cx="5401675" cy="720000"/>
              <a:chOff x="484643" y="3358492"/>
              <a:chExt cx="5401675" cy="720000"/>
            </a:xfrm>
          </p:grpSpPr>
          <p:pic>
            <p:nvPicPr>
              <p:cNvPr id="615" name="Google Shape;615;p21" descr="Chocolate bar made of 24 squares in 12 columns of 2."/>
              <p:cNvPicPr preferRelativeResize="0"/>
              <p:nvPr/>
            </p:nvPicPr>
            <p:blipFill rotWithShape="1">
              <a:blip r:embed="rId6">
                <a:alphaModFix/>
              </a:blip>
              <a:srcRect b="58122"/>
              <a:stretch/>
            </p:blipFill>
            <p:spPr>
              <a:xfrm>
                <a:off x="484643" y="3358492"/>
                <a:ext cx="4319997" cy="720000"/>
              </a:xfrm>
              <a:prstGeom prst="rect">
                <a:avLst/>
              </a:prstGeom>
              <a:noFill/>
              <a:ln>
                <a:noFill/>
              </a:ln>
            </p:spPr>
          </p:pic>
          <p:pic>
            <p:nvPicPr>
              <p:cNvPr id="616" name="Google Shape;616;p21" descr="Chocolate bar made of 24 squares in 12 columns of 2."/>
              <p:cNvPicPr preferRelativeResize="0"/>
              <p:nvPr/>
            </p:nvPicPr>
            <p:blipFill rotWithShape="1">
              <a:blip r:embed="rId6">
                <a:alphaModFix/>
              </a:blip>
              <a:srcRect r="74188" b="58122"/>
              <a:stretch/>
            </p:blipFill>
            <p:spPr>
              <a:xfrm>
                <a:off x="4771220" y="3358492"/>
                <a:ext cx="1115098" cy="720000"/>
              </a:xfrm>
              <a:prstGeom prst="rect">
                <a:avLst/>
              </a:prstGeom>
              <a:noFill/>
              <a:ln>
                <a:noFill/>
              </a:ln>
            </p:spPr>
          </p:pic>
        </p:grpSp>
        <p:sp>
          <p:nvSpPr>
            <p:cNvPr id="617" name="Google Shape;617;p21"/>
            <p:cNvSpPr txBox="1"/>
            <p:nvPr/>
          </p:nvSpPr>
          <p:spPr>
            <a:xfrm>
              <a:off x="2994393" y="2810074"/>
              <a:ext cx="707623"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15</a:t>
              </a:r>
              <a:endParaRPr/>
            </a:p>
          </p:txBody>
        </p:sp>
        <p:sp>
          <p:nvSpPr>
            <p:cNvPr id="618" name="Google Shape;618;p21"/>
            <p:cNvSpPr txBox="1"/>
            <p:nvPr/>
          </p:nvSpPr>
          <p:spPr>
            <a:xfrm>
              <a:off x="260777" y="3313432"/>
              <a:ext cx="384365"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2</a:t>
              </a:r>
              <a:endParaRPr/>
            </a:p>
          </p:txBody>
        </p:sp>
      </p:grpSp>
      <p:sp>
        <p:nvSpPr>
          <p:cNvPr id="619" name="Google Shape;619;p21"/>
          <p:cNvSpPr txBox="1"/>
          <p:nvPr/>
        </p:nvSpPr>
        <p:spPr>
          <a:xfrm>
            <a:off x="221877" y="2156268"/>
            <a:ext cx="384365"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1</a:t>
            </a:r>
            <a:endParaRPr/>
          </a:p>
        </p:txBody>
      </p:sp>
      <p:grpSp>
        <p:nvGrpSpPr>
          <p:cNvPr id="620" name="Google Shape;620;p21"/>
          <p:cNvGrpSpPr/>
          <p:nvPr/>
        </p:nvGrpSpPr>
        <p:grpSpPr>
          <a:xfrm>
            <a:off x="7441901" y="3069862"/>
            <a:ext cx="2538568" cy="2298220"/>
            <a:chOff x="7441901" y="3069862"/>
            <a:chExt cx="2538568" cy="2298220"/>
          </a:xfrm>
        </p:grpSpPr>
        <p:pic>
          <p:nvPicPr>
            <p:cNvPr id="621" name="Google Shape;621;p21" descr="Chocolate bar made of 24 squares in 6 columns of 4."/>
            <p:cNvPicPr preferRelativeResize="0"/>
            <p:nvPr/>
          </p:nvPicPr>
          <p:blipFill rotWithShape="1">
            <a:blip r:embed="rId7">
              <a:alphaModFix/>
            </a:blip>
            <a:srcRect t="15677" r="24943" b="1"/>
            <a:stretch/>
          </p:blipFill>
          <p:spPr>
            <a:xfrm>
              <a:off x="7832810" y="3552569"/>
              <a:ext cx="2147659" cy="1815513"/>
            </a:xfrm>
            <a:prstGeom prst="rect">
              <a:avLst/>
            </a:prstGeom>
            <a:noFill/>
            <a:ln>
              <a:noFill/>
            </a:ln>
          </p:spPr>
        </p:pic>
        <p:sp>
          <p:nvSpPr>
            <p:cNvPr id="622" name="Google Shape;622;p21"/>
            <p:cNvSpPr txBox="1"/>
            <p:nvPr/>
          </p:nvSpPr>
          <p:spPr>
            <a:xfrm flipH="1">
              <a:off x="8721669" y="3069862"/>
              <a:ext cx="521577"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6</a:t>
              </a:r>
              <a:endParaRPr/>
            </a:p>
          </p:txBody>
        </p:sp>
        <p:sp>
          <p:nvSpPr>
            <p:cNvPr id="623" name="Google Shape;623;p21"/>
            <p:cNvSpPr txBox="1"/>
            <p:nvPr/>
          </p:nvSpPr>
          <p:spPr>
            <a:xfrm flipH="1">
              <a:off x="7441901" y="4207023"/>
              <a:ext cx="521577"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5</a:t>
              </a: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1"/>
                                          </p:stCondLst>
                                        </p:cTn>
                                        <p:tgtEl>
                                          <p:spTgt spid="612"/>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1"/>
                                          </p:stCondLst>
                                        </p:cTn>
                                        <p:tgtEl>
                                          <p:spTgt spid="619"/>
                                        </p:tgtEl>
                                        <p:attrNameLst>
                                          <p:attrName>style.visibility</p:attrName>
                                        </p:attrNameLst>
                                      </p:cBhvr>
                                      <p:to>
                                        <p:strVal val="hidden"/>
                                      </p:to>
                                    </p:set>
                                  </p:childTnLst>
                                </p:cTn>
                              </p:par>
                              <p:par>
                                <p:cTn id="9" presetID="1" presetClass="exit" presetSubtype="0" fill="hold" nodeType="withEffect">
                                  <p:stCondLst>
                                    <p:cond delay="0"/>
                                  </p:stCondLst>
                                  <p:childTnLst>
                                    <p:set>
                                      <p:cBhvr>
                                        <p:cTn id="10" dur="1" fill="hold">
                                          <p:stCondLst>
                                            <p:cond delay="1"/>
                                          </p:stCondLst>
                                        </p:cTn>
                                        <p:tgtEl>
                                          <p:spTgt spid="60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28"/>
        <p:cNvGrpSpPr/>
        <p:nvPr/>
      </p:nvGrpSpPr>
      <p:grpSpPr>
        <a:xfrm>
          <a:off x="0" y="0"/>
          <a:ext cx="0" cy="0"/>
          <a:chOff x="0" y="0"/>
          <a:chExt cx="0" cy="0"/>
        </a:xfrm>
      </p:grpSpPr>
      <p:sp>
        <p:nvSpPr>
          <p:cNvPr id="629" name="Google Shape;629;p22"/>
          <p:cNvSpPr txBox="1">
            <a:spLocks noGrp="1"/>
          </p:cNvSpPr>
          <p:nvPr>
            <p:ph type="body" idx="1"/>
          </p:nvPr>
        </p:nvSpPr>
        <p:spPr>
          <a:xfrm>
            <a:off x="838200" y="1217675"/>
            <a:ext cx="10515600" cy="59266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r>
              <a:rPr lang="en-US">
                <a:latin typeface="Arial"/>
                <a:ea typeface="Arial"/>
                <a:cs typeface="Arial"/>
                <a:sym typeface="Arial"/>
              </a:rPr>
              <a:t>24-bars:</a:t>
            </a:r>
            <a:endParaRPr/>
          </a:p>
        </p:txBody>
      </p:sp>
      <p:sp>
        <p:nvSpPr>
          <p:cNvPr id="630" name="Google Shape;630;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22</a:t>
            </a:fld>
            <a:endParaRPr/>
          </a:p>
        </p:txBody>
      </p:sp>
      <p:sp>
        <p:nvSpPr>
          <p:cNvPr id="631" name="Google Shape;631;p22"/>
          <p:cNvSpPr/>
          <p:nvPr/>
        </p:nvSpPr>
        <p:spPr>
          <a:xfrm rot="10800000" flipH="1">
            <a:off x="-27606" y="-17453"/>
            <a:ext cx="2091590" cy="1923564"/>
          </a:xfrm>
          <a:prstGeom prst="triangle">
            <a:avLst>
              <a:gd name="adj" fmla="val 0"/>
            </a:avLst>
          </a:prstGeom>
          <a:solidFill>
            <a:srgbClr val="BE0064"/>
          </a:solidFill>
          <a:ln w="1270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32" name="Google Shape;632;p22"/>
          <p:cNvSpPr txBox="1"/>
          <p:nvPr/>
        </p:nvSpPr>
        <p:spPr>
          <a:xfrm>
            <a:off x="-86511" y="109536"/>
            <a:ext cx="1785531"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chemeClr val="lt1"/>
                </a:solidFill>
                <a:latin typeface="Arial"/>
                <a:ea typeface="Arial"/>
                <a:cs typeface="Arial"/>
                <a:sym typeface="Arial"/>
              </a:rPr>
              <a:t>REVIEW</a:t>
            </a:r>
            <a:endParaRPr/>
          </a:p>
        </p:txBody>
      </p:sp>
      <p:sp>
        <p:nvSpPr>
          <p:cNvPr id="633" name="Google Shape;633;p22"/>
          <p:cNvSpPr txBox="1">
            <a:spLocks noGrp="1"/>
          </p:cNvSpPr>
          <p:nvPr>
            <p:ph type="title"/>
          </p:nvPr>
        </p:nvSpPr>
        <p:spPr>
          <a:xfrm>
            <a:off x="1645919" y="112165"/>
            <a:ext cx="7948613"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Task C</a:t>
            </a:r>
            <a:endParaRPr/>
          </a:p>
        </p:txBody>
      </p:sp>
      <p:grpSp>
        <p:nvGrpSpPr>
          <p:cNvPr id="634" name="Google Shape;634;p22" descr="Three chocolate bars, each made of twenty-four pieces. First bar is 12 columns of 2. Second bar is 8 columns of 3. Third bar is 6 columns of 4. "/>
          <p:cNvGrpSpPr/>
          <p:nvPr/>
        </p:nvGrpSpPr>
        <p:grpSpPr>
          <a:xfrm>
            <a:off x="822906" y="1149337"/>
            <a:ext cx="9931394" cy="1493821"/>
            <a:chOff x="1597765" y="2018754"/>
            <a:chExt cx="6773417" cy="1055916"/>
          </a:xfrm>
        </p:grpSpPr>
        <p:grpSp>
          <p:nvGrpSpPr>
            <p:cNvPr id="635" name="Google Shape;635;p22"/>
            <p:cNvGrpSpPr/>
            <p:nvPr/>
          </p:nvGrpSpPr>
          <p:grpSpPr>
            <a:xfrm>
              <a:off x="7069433" y="2018754"/>
              <a:ext cx="1301749" cy="1001307"/>
              <a:chOff x="683031" y="-282508"/>
              <a:chExt cx="1301749" cy="1001963"/>
            </a:xfrm>
          </p:grpSpPr>
          <p:sp>
            <p:nvSpPr>
              <p:cNvPr id="636" name="Google Shape;636;p22"/>
              <p:cNvSpPr txBox="1"/>
              <p:nvPr/>
            </p:nvSpPr>
            <p:spPr>
              <a:xfrm>
                <a:off x="683031" y="205740"/>
                <a:ext cx="204363" cy="23044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000000"/>
                    </a:solidFill>
                    <a:latin typeface="Arial"/>
                    <a:ea typeface="Arial"/>
                    <a:cs typeface="Arial"/>
                    <a:sym typeface="Arial"/>
                  </a:rPr>
                  <a:t>4</a:t>
                </a:r>
                <a:endParaRPr sz="2400">
                  <a:solidFill>
                    <a:schemeClr val="dk1"/>
                  </a:solidFill>
                  <a:latin typeface="Arial"/>
                  <a:ea typeface="Arial"/>
                  <a:cs typeface="Arial"/>
                  <a:sym typeface="Arial"/>
                </a:endParaRPr>
              </a:p>
            </p:txBody>
          </p:sp>
          <p:pic>
            <p:nvPicPr>
              <p:cNvPr id="637" name="Google Shape;637;p22"/>
              <p:cNvPicPr preferRelativeResize="0"/>
              <p:nvPr/>
            </p:nvPicPr>
            <p:blipFill rotWithShape="1">
              <a:blip r:embed="rId3">
                <a:alphaModFix/>
              </a:blip>
              <a:srcRect t="33118" r="24943"/>
              <a:stretch/>
            </p:blipFill>
            <p:spPr>
              <a:xfrm>
                <a:off x="910995" y="0"/>
                <a:ext cx="1073785" cy="719455"/>
              </a:xfrm>
              <a:prstGeom prst="rect">
                <a:avLst/>
              </a:prstGeom>
              <a:noFill/>
              <a:ln>
                <a:noFill/>
              </a:ln>
            </p:spPr>
          </p:pic>
          <p:sp>
            <p:nvSpPr>
              <p:cNvPr id="638" name="Google Shape;638;p22"/>
              <p:cNvSpPr txBox="1"/>
              <p:nvPr/>
            </p:nvSpPr>
            <p:spPr>
              <a:xfrm>
                <a:off x="1298980" y="-282508"/>
                <a:ext cx="204363" cy="23044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000000"/>
                    </a:solidFill>
                    <a:latin typeface="Arial"/>
                    <a:ea typeface="Arial"/>
                    <a:cs typeface="Arial"/>
                    <a:sym typeface="Arial"/>
                  </a:rPr>
                  <a:t>6</a:t>
                </a:r>
                <a:endParaRPr sz="2400">
                  <a:solidFill>
                    <a:schemeClr val="dk1"/>
                  </a:solidFill>
                  <a:latin typeface="Arial"/>
                  <a:ea typeface="Arial"/>
                  <a:cs typeface="Arial"/>
                  <a:sym typeface="Arial"/>
                </a:endParaRPr>
              </a:p>
            </p:txBody>
          </p:sp>
        </p:grpSp>
        <p:grpSp>
          <p:nvGrpSpPr>
            <p:cNvPr id="639" name="Google Shape;639;p22"/>
            <p:cNvGrpSpPr/>
            <p:nvPr/>
          </p:nvGrpSpPr>
          <p:grpSpPr>
            <a:xfrm>
              <a:off x="1597765" y="2398395"/>
              <a:ext cx="2361615" cy="617855"/>
              <a:chOff x="-261087" y="-259247"/>
              <a:chExt cx="2361615" cy="618657"/>
            </a:xfrm>
          </p:grpSpPr>
          <p:pic>
            <p:nvPicPr>
              <p:cNvPr id="640" name="Google Shape;640;p22"/>
              <p:cNvPicPr preferRelativeResize="0"/>
              <p:nvPr/>
            </p:nvPicPr>
            <p:blipFill rotWithShape="1">
              <a:blip r:embed="rId4">
                <a:alphaModFix/>
              </a:blip>
              <a:srcRect b="58122"/>
              <a:stretch/>
            </p:blipFill>
            <p:spPr>
              <a:xfrm>
                <a:off x="-58472" y="0"/>
                <a:ext cx="2159000" cy="359410"/>
              </a:xfrm>
              <a:prstGeom prst="rect">
                <a:avLst/>
              </a:prstGeom>
              <a:noFill/>
              <a:ln>
                <a:noFill/>
              </a:ln>
            </p:spPr>
          </p:pic>
          <p:sp>
            <p:nvSpPr>
              <p:cNvPr id="641" name="Google Shape;641;p22"/>
              <p:cNvSpPr txBox="1"/>
              <p:nvPr/>
            </p:nvSpPr>
            <p:spPr>
              <a:xfrm>
                <a:off x="-261087" y="10351"/>
                <a:ext cx="204363" cy="2305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000000"/>
                    </a:solidFill>
                    <a:latin typeface="Arial"/>
                    <a:ea typeface="Arial"/>
                    <a:cs typeface="Arial"/>
                    <a:sym typeface="Arial"/>
                  </a:rPr>
                  <a:t>2</a:t>
                </a:r>
                <a:endParaRPr sz="2400">
                  <a:solidFill>
                    <a:schemeClr val="dk1"/>
                  </a:solidFill>
                  <a:latin typeface="Arial"/>
                  <a:ea typeface="Arial"/>
                  <a:cs typeface="Arial"/>
                  <a:sym typeface="Arial"/>
                </a:endParaRPr>
              </a:p>
            </p:txBody>
          </p:sp>
          <p:sp>
            <p:nvSpPr>
              <p:cNvPr id="642" name="Google Shape;642;p22"/>
              <p:cNvSpPr txBox="1"/>
              <p:nvPr/>
            </p:nvSpPr>
            <p:spPr>
              <a:xfrm>
                <a:off x="821212" y="-259247"/>
                <a:ext cx="302773" cy="2305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000000"/>
                    </a:solidFill>
                    <a:latin typeface="Arial"/>
                    <a:ea typeface="Arial"/>
                    <a:cs typeface="Arial"/>
                    <a:sym typeface="Arial"/>
                  </a:rPr>
                  <a:t>12</a:t>
                </a:r>
                <a:endParaRPr sz="2400">
                  <a:solidFill>
                    <a:schemeClr val="dk1"/>
                  </a:solidFill>
                  <a:latin typeface="Arial"/>
                  <a:ea typeface="Arial"/>
                  <a:cs typeface="Arial"/>
                  <a:sym typeface="Arial"/>
                </a:endParaRPr>
              </a:p>
            </p:txBody>
          </p:sp>
        </p:grpSp>
        <p:grpSp>
          <p:nvGrpSpPr>
            <p:cNvPr id="643" name="Google Shape;643;p22"/>
            <p:cNvGrpSpPr/>
            <p:nvPr/>
          </p:nvGrpSpPr>
          <p:grpSpPr>
            <a:xfrm>
              <a:off x="4705121" y="2261821"/>
              <a:ext cx="1644650" cy="812849"/>
              <a:chOff x="257374" y="-269202"/>
              <a:chExt cx="1644650" cy="813397"/>
            </a:xfrm>
          </p:grpSpPr>
          <p:pic>
            <p:nvPicPr>
              <p:cNvPr id="644" name="Google Shape;644;p22"/>
              <p:cNvPicPr preferRelativeResize="0"/>
              <p:nvPr/>
            </p:nvPicPr>
            <p:blipFill rotWithShape="1">
              <a:blip r:embed="rId5">
                <a:alphaModFix/>
              </a:blip>
              <a:srcRect t="49717"/>
              <a:stretch/>
            </p:blipFill>
            <p:spPr>
              <a:xfrm>
                <a:off x="462479" y="0"/>
                <a:ext cx="1439545" cy="544195"/>
              </a:xfrm>
              <a:prstGeom prst="rect">
                <a:avLst/>
              </a:prstGeom>
              <a:noFill/>
              <a:ln>
                <a:noFill/>
              </a:ln>
            </p:spPr>
          </p:pic>
          <p:sp>
            <p:nvSpPr>
              <p:cNvPr id="645" name="Google Shape;645;p22"/>
              <p:cNvSpPr txBox="1"/>
              <p:nvPr/>
            </p:nvSpPr>
            <p:spPr>
              <a:xfrm>
                <a:off x="257374" y="148590"/>
                <a:ext cx="204363" cy="23044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000000"/>
                    </a:solidFill>
                    <a:latin typeface="Arial"/>
                    <a:ea typeface="Arial"/>
                    <a:cs typeface="Arial"/>
                    <a:sym typeface="Arial"/>
                  </a:rPr>
                  <a:t>3</a:t>
                </a:r>
                <a:endParaRPr sz="2400">
                  <a:solidFill>
                    <a:schemeClr val="dk1"/>
                  </a:solidFill>
                  <a:latin typeface="Arial"/>
                  <a:ea typeface="Arial"/>
                  <a:cs typeface="Arial"/>
                  <a:sym typeface="Arial"/>
                </a:endParaRPr>
              </a:p>
            </p:txBody>
          </p:sp>
          <p:sp>
            <p:nvSpPr>
              <p:cNvPr id="646" name="Google Shape;646;p22"/>
              <p:cNvSpPr txBox="1"/>
              <p:nvPr/>
            </p:nvSpPr>
            <p:spPr>
              <a:xfrm>
                <a:off x="1066690" y="-269202"/>
                <a:ext cx="204363" cy="23044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000000"/>
                    </a:solidFill>
                    <a:latin typeface="Arial"/>
                    <a:ea typeface="Arial"/>
                    <a:cs typeface="Arial"/>
                    <a:sym typeface="Arial"/>
                  </a:rPr>
                  <a:t>8</a:t>
                </a:r>
                <a:endParaRPr sz="2400">
                  <a:solidFill>
                    <a:schemeClr val="dk1"/>
                  </a:solidFill>
                  <a:latin typeface="Arial"/>
                  <a:ea typeface="Arial"/>
                  <a:cs typeface="Arial"/>
                  <a:sym typeface="Arial"/>
                </a:endParaRPr>
              </a:p>
            </p:txBody>
          </p:sp>
        </p:grpSp>
      </p:grpSp>
      <p:sp>
        <p:nvSpPr>
          <p:cNvPr id="647" name="Google Shape;647;p22"/>
          <p:cNvSpPr txBox="1"/>
          <p:nvPr/>
        </p:nvSpPr>
        <p:spPr>
          <a:xfrm>
            <a:off x="841979" y="3007783"/>
            <a:ext cx="10515600" cy="59266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2800"/>
              <a:buFont typeface="Arial"/>
              <a:buNone/>
            </a:pPr>
            <a:r>
              <a:rPr lang="en-US" sz="2800">
                <a:solidFill>
                  <a:schemeClr val="dk1"/>
                </a:solidFill>
                <a:latin typeface="Arial"/>
                <a:ea typeface="Arial"/>
                <a:cs typeface="Arial"/>
                <a:sym typeface="Arial"/>
              </a:rPr>
              <a:t>30-bars:</a:t>
            </a:r>
            <a:endParaRPr/>
          </a:p>
        </p:txBody>
      </p:sp>
      <p:grpSp>
        <p:nvGrpSpPr>
          <p:cNvPr id="648" name="Google Shape;648;p22"/>
          <p:cNvGrpSpPr/>
          <p:nvPr/>
        </p:nvGrpSpPr>
        <p:grpSpPr>
          <a:xfrm>
            <a:off x="5367898" y="3258299"/>
            <a:ext cx="2843983" cy="1188606"/>
            <a:chOff x="1005642" y="4156522"/>
            <a:chExt cx="3965639" cy="1657390"/>
          </a:xfrm>
        </p:grpSpPr>
        <p:grpSp>
          <p:nvGrpSpPr>
            <p:cNvPr id="649" name="Google Shape;649;p22"/>
            <p:cNvGrpSpPr/>
            <p:nvPr/>
          </p:nvGrpSpPr>
          <p:grpSpPr>
            <a:xfrm>
              <a:off x="1399303" y="4733912"/>
              <a:ext cx="3571978" cy="1080000"/>
              <a:chOff x="926418" y="4288082"/>
              <a:chExt cx="3571978" cy="1080000"/>
            </a:xfrm>
          </p:grpSpPr>
          <p:pic>
            <p:nvPicPr>
              <p:cNvPr id="650" name="Google Shape;650;p22" descr="Chocolate bar made of 24 squares in 8 columns of 3."/>
              <p:cNvPicPr preferRelativeResize="0"/>
              <p:nvPr/>
            </p:nvPicPr>
            <p:blipFill rotWithShape="1">
              <a:blip r:embed="rId6">
                <a:alphaModFix/>
              </a:blip>
              <a:srcRect t="49717"/>
              <a:stretch/>
            </p:blipFill>
            <p:spPr>
              <a:xfrm>
                <a:off x="926418" y="4288082"/>
                <a:ext cx="2854476" cy="1080000"/>
              </a:xfrm>
              <a:prstGeom prst="rect">
                <a:avLst/>
              </a:prstGeom>
              <a:noFill/>
              <a:ln>
                <a:noFill/>
              </a:ln>
            </p:spPr>
          </p:pic>
          <p:pic>
            <p:nvPicPr>
              <p:cNvPr id="651" name="Google Shape;651;p22" descr="Chocolate bar made of 24 squares in 8 columns of 3."/>
              <p:cNvPicPr preferRelativeResize="0"/>
              <p:nvPr/>
            </p:nvPicPr>
            <p:blipFill rotWithShape="1">
              <a:blip r:embed="rId6">
                <a:alphaModFix/>
              </a:blip>
              <a:srcRect t="49717" r="73693"/>
              <a:stretch/>
            </p:blipFill>
            <p:spPr>
              <a:xfrm>
                <a:off x="3747474" y="4288082"/>
                <a:ext cx="750922" cy="1080000"/>
              </a:xfrm>
              <a:prstGeom prst="rect">
                <a:avLst/>
              </a:prstGeom>
              <a:noFill/>
              <a:ln>
                <a:noFill/>
              </a:ln>
            </p:spPr>
          </p:pic>
        </p:grpSp>
        <p:sp>
          <p:nvSpPr>
            <p:cNvPr id="652" name="Google Shape;652;p22"/>
            <p:cNvSpPr txBox="1"/>
            <p:nvPr/>
          </p:nvSpPr>
          <p:spPr>
            <a:xfrm>
              <a:off x="2869015" y="4156522"/>
              <a:ext cx="527006" cy="46166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dk1"/>
                  </a:solidFill>
                  <a:latin typeface="Arial"/>
                  <a:ea typeface="Arial"/>
                  <a:cs typeface="Arial"/>
                  <a:sym typeface="Arial"/>
                </a:rPr>
                <a:t>10</a:t>
              </a:r>
              <a:endParaRPr/>
            </a:p>
          </p:txBody>
        </p:sp>
        <p:sp>
          <p:nvSpPr>
            <p:cNvPr id="653" name="Google Shape;653;p22"/>
            <p:cNvSpPr txBox="1"/>
            <p:nvPr/>
          </p:nvSpPr>
          <p:spPr>
            <a:xfrm>
              <a:off x="1005642" y="4984882"/>
              <a:ext cx="355837"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dk1"/>
                  </a:solidFill>
                  <a:latin typeface="Arial"/>
                  <a:ea typeface="Arial"/>
                  <a:cs typeface="Arial"/>
                  <a:sym typeface="Arial"/>
                </a:rPr>
                <a:t>3</a:t>
              </a:r>
              <a:endParaRPr/>
            </a:p>
          </p:txBody>
        </p:sp>
      </p:grpSp>
      <p:grpSp>
        <p:nvGrpSpPr>
          <p:cNvPr id="654" name="Google Shape;654;p22"/>
          <p:cNvGrpSpPr/>
          <p:nvPr/>
        </p:nvGrpSpPr>
        <p:grpSpPr>
          <a:xfrm>
            <a:off x="839406" y="3482744"/>
            <a:ext cx="4324527" cy="935356"/>
            <a:chOff x="225632" y="2719754"/>
            <a:chExt cx="5782285" cy="1250658"/>
          </a:xfrm>
        </p:grpSpPr>
        <p:grpSp>
          <p:nvGrpSpPr>
            <p:cNvPr id="655" name="Google Shape;655;p22"/>
            <p:cNvGrpSpPr/>
            <p:nvPr/>
          </p:nvGrpSpPr>
          <p:grpSpPr>
            <a:xfrm>
              <a:off x="606242" y="3250412"/>
              <a:ext cx="5401675" cy="720000"/>
              <a:chOff x="484643" y="3358492"/>
              <a:chExt cx="5401675" cy="720000"/>
            </a:xfrm>
          </p:grpSpPr>
          <p:pic>
            <p:nvPicPr>
              <p:cNvPr id="656" name="Google Shape;656;p22" descr="Chocolate bar made of 24 squares in 12 columns of 2."/>
              <p:cNvPicPr preferRelativeResize="0"/>
              <p:nvPr/>
            </p:nvPicPr>
            <p:blipFill rotWithShape="1">
              <a:blip r:embed="rId7">
                <a:alphaModFix/>
              </a:blip>
              <a:srcRect b="58122"/>
              <a:stretch/>
            </p:blipFill>
            <p:spPr>
              <a:xfrm>
                <a:off x="484643" y="3358492"/>
                <a:ext cx="4319997" cy="720000"/>
              </a:xfrm>
              <a:prstGeom prst="rect">
                <a:avLst/>
              </a:prstGeom>
              <a:noFill/>
              <a:ln>
                <a:noFill/>
              </a:ln>
            </p:spPr>
          </p:pic>
          <p:pic>
            <p:nvPicPr>
              <p:cNvPr id="657" name="Google Shape;657;p22" descr="Chocolate bar made of 24 squares in 12 columns of 2."/>
              <p:cNvPicPr preferRelativeResize="0"/>
              <p:nvPr/>
            </p:nvPicPr>
            <p:blipFill rotWithShape="1">
              <a:blip r:embed="rId7">
                <a:alphaModFix/>
              </a:blip>
              <a:srcRect r="74188" b="58122"/>
              <a:stretch/>
            </p:blipFill>
            <p:spPr>
              <a:xfrm>
                <a:off x="4771220" y="3358492"/>
                <a:ext cx="1115098" cy="720000"/>
              </a:xfrm>
              <a:prstGeom prst="rect">
                <a:avLst/>
              </a:prstGeom>
              <a:noFill/>
              <a:ln>
                <a:noFill/>
              </a:ln>
            </p:spPr>
          </p:pic>
        </p:grpSp>
        <p:sp>
          <p:nvSpPr>
            <p:cNvPr id="658" name="Google Shape;658;p22"/>
            <p:cNvSpPr txBox="1"/>
            <p:nvPr/>
          </p:nvSpPr>
          <p:spPr>
            <a:xfrm>
              <a:off x="2922131" y="2719754"/>
              <a:ext cx="707623" cy="61728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dk1"/>
                  </a:solidFill>
                  <a:latin typeface="Arial"/>
                  <a:ea typeface="Arial"/>
                  <a:cs typeface="Arial"/>
                  <a:sym typeface="Arial"/>
                </a:rPr>
                <a:t>15</a:t>
              </a:r>
              <a:endParaRPr/>
            </a:p>
          </p:txBody>
        </p:sp>
        <p:sp>
          <p:nvSpPr>
            <p:cNvPr id="659" name="Google Shape;659;p22"/>
            <p:cNvSpPr txBox="1"/>
            <p:nvPr/>
          </p:nvSpPr>
          <p:spPr>
            <a:xfrm>
              <a:off x="225632" y="3313431"/>
              <a:ext cx="475786" cy="61728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dk1"/>
                  </a:solidFill>
                  <a:latin typeface="Arial"/>
                  <a:ea typeface="Arial"/>
                  <a:cs typeface="Arial"/>
                  <a:sym typeface="Arial"/>
                </a:rPr>
                <a:t>2</a:t>
              </a:r>
              <a:endParaRPr/>
            </a:p>
          </p:txBody>
        </p:sp>
      </p:grpSp>
      <p:grpSp>
        <p:nvGrpSpPr>
          <p:cNvPr id="660" name="Google Shape;660;p22"/>
          <p:cNvGrpSpPr/>
          <p:nvPr/>
        </p:nvGrpSpPr>
        <p:grpSpPr>
          <a:xfrm>
            <a:off x="8910370" y="2884375"/>
            <a:ext cx="1871998" cy="1750757"/>
            <a:chOff x="7441901" y="2977632"/>
            <a:chExt cx="2538568" cy="2390450"/>
          </a:xfrm>
        </p:grpSpPr>
        <p:pic>
          <p:nvPicPr>
            <p:cNvPr id="661" name="Google Shape;661;p22" descr="Chocolate bar made of 24 squares in 6 columns of 4."/>
            <p:cNvPicPr preferRelativeResize="0"/>
            <p:nvPr/>
          </p:nvPicPr>
          <p:blipFill rotWithShape="1">
            <a:blip r:embed="rId8">
              <a:alphaModFix/>
            </a:blip>
            <a:srcRect t="15677" r="24943" b="1"/>
            <a:stretch/>
          </p:blipFill>
          <p:spPr>
            <a:xfrm>
              <a:off x="7832810" y="3552569"/>
              <a:ext cx="2147659" cy="1815513"/>
            </a:xfrm>
            <a:prstGeom prst="rect">
              <a:avLst/>
            </a:prstGeom>
            <a:noFill/>
            <a:ln>
              <a:noFill/>
            </a:ln>
          </p:spPr>
        </p:pic>
        <p:sp>
          <p:nvSpPr>
            <p:cNvPr id="662" name="Google Shape;662;p22"/>
            <p:cNvSpPr txBox="1"/>
            <p:nvPr/>
          </p:nvSpPr>
          <p:spPr>
            <a:xfrm flipH="1">
              <a:off x="8721669" y="2977632"/>
              <a:ext cx="521577" cy="63034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dk1"/>
                  </a:solidFill>
                  <a:latin typeface="Arial"/>
                  <a:ea typeface="Arial"/>
                  <a:cs typeface="Arial"/>
                  <a:sym typeface="Arial"/>
                </a:rPr>
                <a:t>6</a:t>
              </a:r>
              <a:endParaRPr/>
            </a:p>
          </p:txBody>
        </p:sp>
        <p:sp>
          <p:nvSpPr>
            <p:cNvPr id="663" name="Google Shape;663;p22"/>
            <p:cNvSpPr txBox="1"/>
            <p:nvPr/>
          </p:nvSpPr>
          <p:spPr>
            <a:xfrm flipH="1">
              <a:off x="7441901" y="4207024"/>
              <a:ext cx="521577" cy="63034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dk1"/>
                  </a:solidFill>
                  <a:latin typeface="Arial"/>
                  <a:ea typeface="Arial"/>
                  <a:cs typeface="Arial"/>
                  <a:sym typeface="Arial"/>
                </a:rPr>
                <a:t>5</a:t>
              </a:r>
              <a:endParaRPr/>
            </a:p>
          </p:txBody>
        </p:sp>
      </p:grpSp>
      <p:sp>
        <p:nvSpPr>
          <p:cNvPr id="664" name="Google Shape;664;p22"/>
          <p:cNvSpPr/>
          <p:nvPr/>
        </p:nvSpPr>
        <p:spPr>
          <a:xfrm>
            <a:off x="1675365" y="4947502"/>
            <a:ext cx="8405563" cy="1191816"/>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a:solidFill>
                  <a:schemeClr val="dk1"/>
                </a:solidFill>
                <a:latin typeface="Arial"/>
                <a:ea typeface="Arial"/>
                <a:cs typeface="Arial"/>
                <a:sym typeface="Arial"/>
              </a:rPr>
              <a:t>The chocolate factory wants a tray that can be used to pack 24-bars and 30-bars.</a:t>
            </a:r>
            <a:endParaRPr/>
          </a:p>
        </p:txBody>
      </p:sp>
      <p:sp>
        <p:nvSpPr>
          <p:cNvPr id="665" name="Google Shape;665;p22"/>
          <p:cNvSpPr/>
          <p:nvPr/>
        </p:nvSpPr>
        <p:spPr>
          <a:xfrm>
            <a:off x="852289" y="1203984"/>
            <a:ext cx="10219724" cy="1772913"/>
          </a:xfrm>
          <a:prstGeom prst="rect">
            <a:avLst/>
          </a:prstGeom>
          <a:noFill/>
          <a:ln w="28575"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66" name="Google Shape;666;p22"/>
          <p:cNvSpPr/>
          <p:nvPr/>
        </p:nvSpPr>
        <p:spPr>
          <a:xfrm>
            <a:off x="854130" y="2976897"/>
            <a:ext cx="10219724" cy="1772913"/>
          </a:xfrm>
          <a:prstGeom prst="rect">
            <a:avLst/>
          </a:prstGeom>
          <a:noFill/>
          <a:ln w="28575"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71"/>
        <p:cNvGrpSpPr/>
        <p:nvPr/>
      </p:nvGrpSpPr>
      <p:grpSpPr>
        <a:xfrm>
          <a:off x="0" y="0"/>
          <a:ext cx="0" cy="0"/>
          <a:chOff x="0" y="0"/>
          <a:chExt cx="0" cy="0"/>
        </a:xfrm>
      </p:grpSpPr>
      <p:sp>
        <p:nvSpPr>
          <p:cNvPr id="672" name="Google Shape;672;p23"/>
          <p:cNvSpPr txBox="1">
            <a:spLocks noGrp="1"/>
          </p:cNvSpPr>
          <p:nvPr>
            <p:ph type="title"/>
          </p:nvPr>
        </p:nvSpPr>
        <p:spPr>
          <a:xfrm>
            <a:off x="1640112" y="112165"/>
            <a:ext cx="11556340"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200"/>
              <a:buFont typeface="Arial"/>
              <a:buNone/>
            </a:pPr>
            <a:r>
              <a:rPr lang="en-US" sz="3200" b="1" i="0" u="none" strike="noStrike" cap="none">
                <a:solidFill>
                  <a:srgbClr val="BE0064"/>
                </a:solidFill>
                <a:latin typeface="Arial"/>
                <a:ea typeface="Arial"/>
                <a:cs typeface="Arial"/>
                <a:sym typeface="Arial"/>
              </a:rPr>
              <a:t>Highest Common Factor / Lowest Common Multiple</a:t>
            </a:r>
            <a:r>
              <a:rPr lang="en-US" sz="2800" b="1" i="0" u="none" strike="noStrike" cap="none">
                <a:solidFill>
                  <a:srgbClr val="BE0064"/>
                </a:solidFill>
                <a:latin typeface="Arial"/>
                <a:ea typeface="Arial"/>
                <a:cs typeface="Arial"/>
                <a:sym typeface="Arial"/>
              </a:rPr>
              <a:t>  </a:t>
            </a:r>
            <a:endParaRPr/>
          </a:p>
        </p:txBody>
      </p:sp>
      <p:sp>
        <p:nvSpPr>
          <p:cNvPr id="673" name="Google Shape;673;p23"/>
          <p:cNvSpPr/>
          <p:nvPr/>
        </p:nvSpPr>
        <p:spPr>
          <a:xfrm rot="10800000" flipH="1">
            <a:off x="-27606" y="-17453"/>
            <a:ext cx="2091590" cy="1923564"/>
          </a:xfrm>
          <a:prstGeom prst="triangle">
            <a:avLst>
              <a:gd name="adj" fmla="val 0"/>
            </a:avLst>
          </a:prstGeom>
          <a:solidFill>
            <a:srgbClr val="BE0064"/>
          </a:solidFill>
          <a:ln w="1270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74" name="Google Shape;674;p23"/>
          <p:cNvSpPr txBox="1"/>
          <p:nvPr/>
        </p:nvSpPr>
        <p:spPr>
          <a:xfrm>
            <a:off x="-86511" y="109536"/>
            <a:ext cx="1785531"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chemeClr val="lt1"/>
                </a:solidFill>
                <a:latin typeface="Arial"/>
                <a:ea typeface="Arial"/>
                <a:cs typeface="Arial"/>
                <a:sym typeface="Arial"/>
              </a:rPr>
              <a:t>DISCUSS</a:t>
            </a:r>
            <a:endParaRPr/>
          </a:p>
        </p:txBody>
      </p:sp>
      <p:pic>
        <p:nvPicPr>
          <p:cNvPr id="675" name="Google Shape;675;p23" descr="Cardboard tray"/>
          <p:cNvPicPr preferRelativeResize="0"/>
          <p:nvPr/>
        </p:nvPicPr>
        <p:blipFill rotWithShape="1">
          <a:blip r:embed="rId3">
            <a:alphaModFix/>
          </a:blip>
          <a:srcRect l="9258" t="28889" r="9556" b="14665"/>
          <a:stretch/>
        </p:blipFill>
        <p:spPr>
          <a:xfrm>
            <a:off x="7117165" y="1212901"/>
            <a:ext cx="3364942" cy="2339494"/>
          </a:xfrm>
          <a:prstGeom prst="rect">
            <a:avLst/>
          </a:prstGeom>
          <a:noFill/>
          <a:ln>
            <a:noFill/>
          </a:ln>
        </p:spPr>
      </p:pic>
      <p:sp>
        <p:nvSpPr>
          <p:cNvPr id="676" name="Google Shape;676;p23"/>
          <p:cNvSpPr txBox="1"/>
          <p:nvPr/>
        </p:nvSpPr>
        <p:spPr>
          <a:xfrm>
            <a:off x="728312" y="5057043"/>
            <a:ext cx="10625488" cy="887422"/>
          </a:xfrm>
          <a:prstGeom prst="rect">
            <a:avLst/>
          </a:prstGeom>
          <a:noFill/>
          <a:ln>
            <a:noFill/>
          </a:ln>
        </p:spPr>
        <p:txBody>
          <a:bodyPr spcFirstLastPara="1" wrap="square" lIns="91425" tIns="45700" rIns="91425" bIns="45700" anchor="t" anchorCtr="0">
            <a:spAutoFit/>
          </a:bodyPr>
          <a:lstStyle/>
          <a:p>
            <a:pPr marL="457200" marR="0" lvl="0" indent="-457200" algn="l" rtl="0">
              <a:lnSpc>
                <a:spcPct val="110714"/>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How can working out the </a:t>
            </a:r>
            <a:r>
              <a:rPr lang="en-US" sz="2800" b="1">
                <a:solidFill>
                  <a:schemeClr val="dk1"/>
                </a:solidFill>
                <a:latin typeface="Arial"/>
                <a:ea typeface="Arial"/>
                <a:cs typeface="Arial"/>
                <a:sym typeface="Arial"/>
              </a:rPr>
              <a:t>lowest</a:t>
            </a:r>
            <a:r>
              <a:rPr lang="en-US" sz="2800">
                <a:solidFill>
                  <a:schemeClr val="dk1"/>
                </a:solidFill>
                <a:latin typeface="Arial"/>
                <a:ea typeface="Arial"/>
                <a:cs typeface="Arial"/>
                <a:sym typeface="Arial"/>
              </a:rPr>
              <a:t> </a:t>
            </a:r>
            <a:r>
              <a:rPr lang="en-US" sz="2800" b="1">
                <a:solidFill>
                  <a:schemeClr val="dk1"/>
                </a:solidFill>
                <a:latin typeface="Arial"/>
                <a:ea typeface="Arial"/>
                <a:cs typeface="Arial"/>
                <a:sym typeface="Arial"/>
              </a:rPr>
              <a:t>common multiple</a:t>
            </a:r>
            <a:r>
              <a:rPr lang="en-US" sz="2800">
                <a:solidFill>
                  <a:schemeClr val="dk1"/>
                </a:solidFill>
                <a:latin typeface="Arial"/>
                <a:ea typeface="Arial"/>
                <a:cs typeface="Arial"/>
                <a:sym typeface="Arial"/>
              </a:rPr>
              <a:t> help in packing chocolate bars?</a:t>
            </a:r>
            <a:endParaRPr/>
          </a:p>
        </p:txBody>
      </p:sp>
      <p:sp>
        <p:nvSpPr>
          <p:cNvPr id="677" name="Google Shape;677;p23"/>
          <p:cNvSpPr txBox="1"/>
          <p:nvPr/>
        </p:nvSpPr>
        <p:spPr>
          <a:xfrm>
            <a:off x="728312" y="4017007"/>
            <a:ext cx="10445295" cy="887422"/>
          </a:xfrm>
          <a:prstGeom prst="rect">
            <a:avLst/>
          </a:prstGeom>
          <a:noFill/>
          <a:ln>
            <a:noFill/>
          </a:ln>
        </p:spPr>
        <p:txBody>
          <a:bodyPr spcFirstLastPara="1" wrap="square" lIns="91425" tIns="45700" rIns="91425" bIns="45700" anchor="t" anchorCtr="0">
            <a:spAutoFit/>
          </a:bodyPr>
          <a:lstStyle/>
          <a:p>
            <a:pPr marL="457200" marR="0" lvl="0" indent="-457200" algn="l" rtl="0">
              <a:lnSpc>
                <a:spcPct val="110714"/>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How can working out the </a:t>
            </a:r>
            <a:r>
              <a:rPr lang="en-US" sz="2800" b="1">
                <a:solidFill>
                  <a:schemeClr val="dk1"/>
                </a:solidFill>
                <a:latin typeface="Arial"/>
                <a:ea typeface="Arial"/>
                <a:cs typeface="Arial"/>
                <a:sym typeface="Arial"/>
              </a:rPr>
              <a:t>highest</a:t>
            </a:r>
            <a:r>
              <a:rPr lang="en-US" sz="2800">
                <a:solidFill>
                  <a:schemeClr val="dk1"/>
                </a:solidFill>
                <a:latin typeface="Arial"/>
                <a:ea typeface="Arial"/>
                <a:cs typeface="Arial"/>
                <a:sym typeface="Arial"/>
              </a:rPr>
              <a:t> </a:t>
            </a:r>
            <a:r>
              <a:rPr lang="en-US" sz="2800" b="1">
                <a:solidFill>
                  <a:schemeClr val="dk1"/>
                </a:solidFill>
                <a:latin typeface="Arial"/>
                <a:ea typeface="Arial"/>
                <a:cs typeface="Arial"/>
                <a:sym typeface="Arial"/>
              </a:rPr>
              <a:t>common factor</a:t>
            </a:r>
            <a:r>
              <a:rPr lang="en-US" sz="2800">
                <a:solidFill>
                  <a:schemeClr val="dk1"/>
                </a:solidFill>
                <a:latin typeface="Arial"/>
                <a:ea typeface="Arial"/>
                <a:cs typeface="Arial"/>
                <a:sym typeface="Arial"/>
              </a:rPr>
              <a:t> help in packing chocolate bars?</a:t>
            </a:r>
            <a:endParaRPr/>
          </a:p>
        </p:txBody>
      </p:sp>
      <p:sp>
        <p:nvSpPr>
          <p:cNvPr id="678" name="Google Shape;678;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23</a:t>
            </a:fld>
            <a:endParaRPr/>
          </a:p>
        </p:txBody>
      </p:sp>
      <p:grpSp>
        <p:nvGrpSpPr>
          <p:cNvPr id="679" name="Google Shape;679;p23" descr="Chocolate bar labelled &quot;24-bar&quot; made of 24 squares in six columns of four."/>
          <p:cNvGrpSpPr/>
          <p:nvPr/>
        </p:nvGrpSpPr>
        <p:grpSpPr>
          <a:xfrm>
            <a:off x="1991691" y="1957072"/>
            <a:ext cx="1795490" cy="1189840"/>
            <a:chOff x="8602872" y="1886297"/>
            <a:chExt cx="1795490" cy="1189840"/>
          </a:xfrm>
        </p:grpSpPr>
        <p:sp>
          <p:nvSpPr>
            <p:cNvPr id="680" name="Google Shape;680;p23"/>
            <p:cNvSpPr/>
            <p:nvPr/>
          </p:nvSpPr>
          <p:spPr>
            <a:xfrm>
              <a:off x="8602872" y="1886297"/>
              <a:ext cx="1795490" cy="1189840"/>
            </a:xfrm>
            <a:prstGeom prst="rect">
              <a:avLst/>
            </a:prstGeom>
            <a:solidFill>
              <a:srgbClr val="8F5C2E"/>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81" name="Google Shape;681;p23" descr="Rectangle labelled &quot;24-bar&quot;."/>
            <p:cNvSpPr/>
            <p:nvPr/>
          </p:nvSpPr>
          <p:spPr>
            <a:xfrm>
              <a:off x="8812429" y="2128653"/>
              <a:ext cx="1406179" cy="578882"/>
            </a:xfrm>
            <a:prstGeom prst="roundRect">
              <a:avLst>
                <a:gd name="adj" fmla="val 16667"/>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1" i="0">
                  <a:solidFill>
                    <a:schemeClr val="lt1"/>
                  </a:solidFill>
                  <a:latin typeface="Arial"/>
                  <a:ea typeface="Arial"/>
                  <a:cs typeface="Arial"/>
                  <a:sym typeface="Arial"/>
                </a:rPr>
                <a:t>24-bar</a:t>
              </a:r>
              <a:endParaRPr/>
            </a:p>
          </p:txBody>
        </p:sp>
      </p:grpSp>
      <p:grpSp>
        <p:nvGrpSpPr>
          <p:cNvPr id="682" name="Google Shape;682;p23" descr="Rectangle labelled &quot;30-bar&quot;."/>
          <p:cNvGrpSpPr/>
          <p:nvPr/>
        </p:nvGrpSpPr>
        <p:grpSpPr>
          <a:xfrm>
            <a:off x="4428710" y="1789886"/>
            <a:ext cx="1795490" cy="1467353"/>
            <a:chOff x="8576170" y="3513395"/>
            <a:chExt cx="1795490" cy="1467353"/>
          </a:xfrm>
        </p:grpSpPr>
        <p:sp>
          <p:nvSpPr>
            <p:cNvPr id="683" name="Google Shape;683;p23"/>
            <p:cNvSpPr/>
            <p:nvPr/>
          </p:nvSpPr>
          <p:spPr>
            <a:xfrm>
              <a:off x="8576170" y="3513395"/>
              <a:ext cx="1795490" cy="1467353"/>
            </a:xfrm>
            <a:prstGeom prst="rect">
              <a:avLst/>
            </a:prstGeom>
            <a:solidFill>
              <a:srgbClr val="8F5C2E"/>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84" name="Google Shape;684;p23"/>
            <p:cNvSpPr/>
            <p:nvPr/>
          </p:nvSpPr>
          <p:spPr>
            <a:xfrm>
              <a:off x="8789469" y="3895439"/>
              <a:ext cx="1406179" cy="578882"/>
            </a:xfrm>
            <a:prstGeom prst="roundRect">
              <a:avLst>
                <a:gd name="adj" fmla="val 16667"/>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1" i="0">
                  <a:solidFill>
                    <a:schemeClr val="lt1"/>
                  </a:solidFill>
                  <a:latin typeface="Arial"/>
                  <a:ea typeface="Arial"/>
                  <a:cs typeface="Arial"/>
                  <a:sym typeface="Arial"/>
                </a:rPr>
                <a:t>30-bar</a:t>
              </a: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89"/>
        <p:cNvGrpSpPr/>
        <p:nvPr/>
      </p:nvGrpSpPr>
      <p:grpSpPr>
        <a:xfrm>
          <a:off x="0" y="0"/>
          <a:ext cx="0" cy="0"/>
          <a:chOff x="0" y="0"/>
          <a:chExt cx="0" cy="0"/>
        </a:xfrm>
      </p:grpSpPr>
      <p:grpSp>
        <p:nvGrpSpPr>
          <p:cNvPr id="690" name="Google Shape;690;p24"/>
          <p:cNvGrpSpPr/>
          <p:nvPr/>
        </p:nvGrpSpPr>
        <p:grpSpPr>
          <a:xfrm>
            <a:off x="1483077" y="4209561"/>
            <a:ext cx="1863453" cy="498643"/>
            <a:chOff x="3055219" y="4290621"/>
            <a:chExt cx="1863453" cy="498643"/>
          </a:xfrm>
        </p:grpSpPr>
        <p:sp>
          <p:nvSpPr>
            <p:cNvPr id="691" name="Google Shape;691;p24"/>
            <p:cNvSpPr/>
            <p:nvPr/>
          </p:nvSpPr>
          <p:spPr>
            <a:xfrm>
              <a:off x="4643940" y="4295422"/>
              <a:ext cx="274732" cy="493842"/>
            </a:xfrm>
            <a:prstGeom prst="rect">
              <a:avLst/>
            </a:prstGeom>
            <a:solidFill>
              <a:srgbClr val="E6C8D9"/>
            </a:solidFill>
            <a:ln w="28575" cap="flat" cmpd="sng">
              <a:solidFill>
                <a:srgbClr val="E6C8D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92" name="Google Shape;692;p24"/>
            <p:cNvSpPr/>
            <p:nvPr/>
          </p:nvSpPr>
          <p:spPr>
            <a:xfrm>
              <a:off x="3829730" y="4295422"/>
              <a:ext cx="274732" cy="493842"/>
            </a:xfrm>
            <a:prstGeom prst="rect">
              <a:avLst/>
            </a:prstGeom>
            <a:solidFill>
              <a:srgbClr val="E6C8D9"/>
            </a:solidFill>
            <a:ln w="28575" cap="flat" cmpd="sng">
              <a:solidFill>
                <a:srgbClr val="E6C8D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93" name="Google Shape;693;p24"/>
            <p:cNvSpPr/>
            <p:nvPr/>
          </p:nvSpPr>
          <p:spPr>
            <a:xfrm>
              <a:off x="3448730" y="4295422"/>
              <a:ext cx="274732" cy="493842"/>
            </a:xfrm>
            <a:prstGeom prst="rect">
              <a:avLst/>
            </a:prstGeom>
            <a:solidFill>
              <a:srgbClr val="E6C8D9"/>
            </a:solidFill>
            <a:ln w="28575" cap="flat" cmpd="sng">
              <a:solidFill>
                <a:srgbClr val="E6C8D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94" name="Google Shape;694;p24"/>
            <p:cNvSpPr/>
            <p:nvPr/>
          </p:nvSpPr>
          <p:spPr>
            <a:xfrm>
              <a:off x="3055219" y="4290621"/>
              <a:ext cx="274732" cy="493842"/>
            </a:xfrm>
            <a:prstGeom prst="rect">
              <a:avLst/>
            </a:prstGeom>
            <a:solidFill>
              <a:srgbClr val="E6C8D9"/>
            </a:solidFill>
            <a:ln w="28575" cap="flat" cmpd="sng">
              <a:solidFill>
                <a:srgbClr val="E6C8D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grpSp>
        <p:nvGrpSpPr>
          <p:cNvPr id="695" name="Google Shape;695;p24"/>
          <p:cNvGrpSpPr/>
          <p:nvPr/>
        </p:nvGrpSpPr>
        <p:grpSpPr>
          <a:xfrm>
            <a:off x="1493700" y="2804118"/>
            <a:ext cx="1858407" cy="495930"/>
            <a:chOff x="3166533" y="2858703"/>
            <a:chExt cx="1858407" cy="477250"/>
          </a:xfrm>
        </p:grpSpPr>
        <p:sp>
          <p:nvSpPr>
            <p:cNvPr id="696" name="Google Shape;696;p24"/>
            <p:cNvSpPr/>
            <p:nvPr/>
          </p:nvSpPr>
          <p:spPr>
            <a:xfrm>
              <a:off x="4755254" y="2863504"/>
              <a:ext cx="269686" cy="472449"/>
            </a:xfrm>
            <a:prstGeom prst="rect">
              <a:avLst/>
            </a:prstGeom>
            <a:solidFill>
              <a:srgbClr val="E6C8D9"/>
            </a:solidFill>
            <a:ln w="28575" cap="flat" cmpd="sng">
              <a:solidFill>
                <a:srgbClr val="E6C8D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97" name="Google Shape;697;p24"/>
            <p:cNvSpPr/>
            <p:nvPr/>
          </p:nvSpPr>
          <p:spPr>
            <a:xfrm>
              <a:off x="3941044" y="2863504"/>
              <a:ext cx="269686" cy="472449"/>
            </a:xfrm>
            <a:prstGeom prst="rect">
              <a:avLst/>
            </a:prstGeom>
            <a:solidFill>
              <a:srgbClr val="E6C8D9"/>
            </a:solidFill>
            <a:ln w="28575" cap="flat" cmpd="sng">
              <a:solidFill>
                <a:srgbClr val="E6C8D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98" name="Google Shape;698;p24"/>
            <p:cNvSpPr/>
            <p:nvPr/>
          </p:nvSpPr>
          <p:spPr>
            <a:xfrm>
              <a:off x="3560044" y="2863504"/>
              <a:ext cx="269686" cy="472449"/>
            </a:xfrm>
            <a:prstGeom prst="rect">
              <a:avLst/>
            </a:prstGeom>
            <a:solidFill>
              <a:srgbClr val="E6C8D9"/>
            </a:solidFill>
            <a:ln w="28575" cap="flat" cmpd="sng">
              <a:solidFill>
                <a:srgbClr val="E6C8D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99" name="Google Shape;699;p24"/>
            <p:cNvSpPr/>
            <p:nvPr/>
          </p:nvSpPr>
          <p:spPr>
            <a:xfrm>
              <a:off x="3166533" y="2858703"/>
              <a:ext cx="269686" cy="472449"/>
            </a:xfrm>
            <a:prstGeom prst="rect">
              <a:avLst/>
            </a:prstGeom>
            <a:solidFill>
              <a:srgbClr val="E6C8D9"/>
            </a:solidFill>
            <a:ln w="28575" cap="flat" cmpd="sng">
              <a:solidFill>
                <a:srgbClr val="E6C8D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700" name="Google Shape;700;p24"/>
          <p:cNvSpPr txBox="1">
            <a:spLocks noGrp="1"/>
          </p:cNvSpPr>
          <p:nvPr>
            <p:ph type="title"/>
          </p:nvPr>
        </p:nvSpPr>
        <p:spPr>
          <a:xfrm>
            <a:off x="450533" y="112165"/>
            <a:ext cx="9144000"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Highest common factor</a:t>
            </a:r>
            <a:endParaRPr/>
          </a:p>
        </p:txBody>
      </p:sp>
      <p:sp>
        <p:nvSpPr>
          <p:cNvPr id="701" name="Google Shape;701;p24"/>
          <p:cNvSpPr/>
          <p:nvPr/>
        </p:nvSpPr>
        <p:spPr>
          <a:xfrm>
            <a:off x="507344" y="2315916"/>
            <a:ext cx="4815185" cy="954107"/>
          </a:xfrm>
          <a:prstGeom prst="rect">
            <a:avLst/>
          </a:prstGeom>
          <a:noFill/>
          <a:ln>
            <a:noFill/>
          </a:ln>
        </p:spPr>
        <p:txBody>
          <a:bodyPr spcFirstLastPara="1" wrap="square" lIns="91425" tIns="45700" rIns="91425" bIns="45700" anchor="t" anchorCtr="0">
            <a:spAutoFit/>
          </a:bodyPr>
          <a:lstStyle/>
          <a:p>
            <a:pPr marL="457200" marR="0" lvl="0" indent="-457200" algn="l" rtl="0">
              <a:spcBef>
                <a:spcPts val="0"/>
              </a:spcBef>
              <a:spcAft>
                <a:spcPts val="0"/>
              </a:spcAft>
              <a:buClr>
                <a:schemeClr val="dk1"/>
              </a:buClr>
              <a:buSzPts val="2800"/>
              <a:buFont typeface="Arial"/>
              <a:buChar char="•"/>
            </a:pPr>
            <a:r>
              <a:rPr lang="en-US" sz="2800" b="1">
                <a:solidFill>
                  <a:schemeClr val="dk1"/>
                </a:solidFill>
                <a:latin typeface="Arial"/>
                <a:ea typeface="Arial"/>
                <a:cs typeface="Arial"/>
                <a:sym typeface="Arial"/>
              </a:rPr>
              <a:t>Factors</a:t>
            </a:r>
            <a:r>
              <a:rPr lang="en-US" sz="2800">
                <a:solidFill>
                  <a:schemeClr val="dk1"/>
                </a:solidFill>
                <a:latin typeface="Arial"/>
                <a:ea typeface="Arial"/>
                <a:cs typeface="Arial"/>
                <a:sym typeface="Arial"/>
              </a:rPr>
              <a:t> of 24</a:t>
            </a:r>
            <a:endParaRPr/>
          </a:p>
          <a:p>
            <a:pPr marL="0" marR="0" lvl="0" indent="0" algn="l" rtl="0">
              <a:spcBef>
                <a:spcPts val="0"/>
              </a:spcBef>
              <a:spcAft>
                <a:spcPts val="0"/>
              </a:spcAft>
              <a:buNone/>
            </a:pPr>
            <a:r>
              <a:rPr lang="en-US" sz="2800">
                <a:solidFill>
                  <a:schemeClr val="dk1"/>
                </a:solidFill>
                <a:latin typeface="Arial"/>
                <a:ea typeface="Arial"/>
                <a:cs typeface="Arial"/>
                <a:sym typeface="Arial"/>
              </a:rPr>
              <a:t>	1, 2, 3, 4, 6, 8, 12, 24</a:t>
            </a:r>
            <a:endParaRPr/>
          </a:p>
        </p:txBody>
      </p:sp>
      <p:sp>
        <p:nvSpPr>
          <p:cNvPr id="702" name="Google Shape;702;p24"/>
          <p:cNvSpPr/>
          <p:nvPr/>
        </p:nvSpPr>
        <p:spPr>
          <a:xfrm>
            <a:off x="507344" y="3772290"/>
            <a:ext cx="4978386" cy="954107"/>
          </a:xfrm>
          <a:prstGeom prst="rect">
            <a:avLst/>
          </a:prstGeom>
          <a:noFill/>
          <a:ln>
            <a:noFill/>
          </a:ln>
        </p:spPr>
        <p:txBody>
          <a:bodyPr spcFirstLastPara="1" wrap="square" lIns="91425" tIns="45700" rIns="91425" bIns="45700" anchor="t" anchorCtr="0">
            <a:spAutoFit/>
          </a:bodyPr>
          <a:lstStyle/>
          <a:p>
            <a:pPr marL="457200" marR="0" lvl="0" indent="-457200" algn="l" rtl="0">
              <a:spcBef>
                <a:spcPts val="0"/>
              </a:spcBef>
              <a:spcAft>
                <a:spcPts val="0"/>
              </a:spcAft>
              <a:buClr>
                <a:schemeClr val="dk1"/>
              </a:buClr>
              <a:buSzPts val="2800"/>
              <a:buFont typeface="Arial"/>
              <a:buChar char="•"/>
            </a:pPr>
            <a:r>
              <a:rPr lang="en-US" sz="2800" b="1">
                <a:solidFill>
                  <a:schemeClr val="dk1"/>
                </a:solidFill>
                <a:latin typeface="Arial"/>
                <a:ea typeface="Arial"/>
                <a:cs typeface="Arial"/>
                <a:sym typeface="Arial"/>
              </a:rPr>
              <a:t>Factors</a:t>
            </a:r>
            <a:r>
              <a:rPr lang="en-US" sz="2800">
                <a:solidFill>
                  <a:schemeClr val="dk1"/>
                </a:solidFill>
                <a:latin typeface="Arial"/>
                <a:ea typeface="Arial"/>
                <a:cs typeface="Arial"/>
                <a:sym typeface="Arial"/>
              </a:rPr>
              <a:t> of 30</a:t>
            </a:r>
            <a:endParaRPr/>
          </a:p>
          <a:p>
            <a:pPr marL="0" marR="0" lvl="0" indent="0" algn="l" rtl="0">
              <a:spcBef>
                <a:spcPts val="0"/>
              </a:spcBef>
              <a:spcAft>
                <a:spcPts val="0"/>
              </a:spcAft>
              <a:buNone/>
            </a:pPr>
            <a:r>
              <a:rPr lang="en-US" sz="2800">
                <a:solidFill>
                  <a:schemeClr val="dk1"/>
                </a:solidFill>
                <a:latin typeface="Arial"/>
                <a:ea typeface="Arial"/>
                <a:cs typeface="Arial"/>
                <a:sym typeface="Arial"/>
              </a:rPr>
              <a:t>	1, 2, 3, 5, 6, 10, 15, 30</a:t>
            </a:r>
            <a:endParaRPr/>
          </a:p>
        </p:txBody>
      </p:sp>
      <p:sp>
        <p:nvSpPr>
          <p:cNvPr id="703" name="Google Shape;703;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24</a:t>
            </a:fld>
            <a:endParaRPr/>
          </a:p>
        </p:txBody>
      </p:sp>
      <p:sp>
        <p:nvSpPr>
          <p:cNvPr id="704" name="Google Shape;704;p24"/>
          <p:cNvSpPr/>
          <p:nvPr/>
        </p:nvSpPr>
        <p:spPr>
          <a:xfrm>
            <a:off x="2120677" y="5350283"/>
            <a:ext cx="7826753" cy="578882"/>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0" i="0">
                <a:solidFill>
                  <a:schemeClr val="dk1"/>
                </a:solidFill>
                <a:latin typeface="Arial"/>
                <a:ea typeface="Arial"/>
                <a:cs typeface="Arial"/>
                <a:sym typeface="Arial"/>
              </a:rPr>
              <a:t>6 is the </a:t>
            </a:r>
            <a:r>
              <a:rPr lang="en-US" sz="2800" b="1" i="0">
                <a:solidFill>
                  <a:schemeClr val="dk1"/>
                </a:solidFill>
                <a:latin typeface="Arial"/>
                <a:ea typeface="Arial"/>
                <a:cs typeface="Arial"/>
                <a:sym typeface="Arial"/>
              </a:rPr>
              <a:t>highest</a:t>
            </a:r>
            <a:r>
              <a:rPr lang="en-US" sz="2800" b="0" i="0">
                <a:solidFill>
                  <a:schemeClr val="dk1"/>
                </a:solidFill>
                <a:latin typeface="Arial"/>
                <a:ea typeface="Arial"/>
                <a:cs typeface="Arial"/>
                <a:sym typeface="Arial"/>
              </a:rPr>
              <a:t> </a:t>
            </a:r>
            <a:r>
              <a:rPr lang="en-US" sz="2800" b="1" i="0">
                <a:solidFill>
                  <a:schemeClr val="dk1"/>
                </a:solidFill>
                <a:latin typeface="Arial"/>
                <a:ea typeface="Arial"/>
                <a:cs typeface="Arial"/>
                <a:sym typeface="Arial"/>
              </a:rPr>
              <a:t>common factor</a:t>
            </a:r>
            <a:r>
              <a:rPr lang="en-US" sz="2800" b="0" i="0">
                <a:solidFill>
                  <a:schemeClr val="dk1"/>
                </a:solidFill>
                <a:latin typeface="Arial"/>
                <a:ea typeface="Arial"/>
                <a:cs typeface="Arial"/>
                <a:sym typeface="Arial"/>
              </a:rPr>
              <a:t> of 24 and 30.</a:t>
            </a:r>
            <a:endParaRPr/>
          </a:p>
        </p:txBody>
      </p:sp>
      <p:sp>
        <p:nvSpPr>
          <p:cNvPr id="705" name="Google Shape;705;p24"/>
          <p:cNvSpPr txBox="1"/>
          <p:nvPr/>
        </p:nvSpPr>
        <p:spPr>
          <a:xfrm>
            <a:off x="1633550" y="1212641"/>
            <a:ext cx="8780613" cy="887422"/>
          </a:xfrm>
          <a:prstGeom prst="rect">
            <a:avLst/>
          </a:prstGeom>
          <a:noFill/>
          <a:ln>
            <a:noFill/>
          </a:ln>
        </p:spPr>
        <p:txBody>
          <a:bodyPr spcFirstLastPara="1" wrap="square" lIns="91425" tIns="45700" rIns="91425" bIns="45700" anchor="t" anchorCtr="0">
            <a:spAutoFit/>
          </a:bodyPr>
          <a:lstStyle/>
          <a:p>
            <a:pPr marL="0" marR="0" lvl="0" indent="0" algn="ctr" rtl="0">
              <a:lnSpc>
                <a:spcPct val="110714"/>
              </a:lnSpc>
              <a:spcBef>
                <a:spcPts val="0"/>
              </a:spcBef>
              <a:spcAft>
                <a:spcPts val="0"/>
              </a:spcAft>
              <a:buNone/>
            </a:pPr>
            <a:r>
              <a:rPr lang="en-US" sz="2800">
                <a:solidFill>
                  <a:schemeClr val="dk1"/>
                </a:solidFill>
                <a:latin typeface="Arial"/>
                <a:ea typeface="Arial"/>
                <a:cs typeface="Arial"/>
                <a:sym typeface="Arial"/>
              </a:rPr>
              <a:t>How can working out the </a:t>
            </a:r>
            <a:r>
              <a:rPr lang="en-US" sz="2800" b="1">
                <a:solidFill>
                  <a:schemeClr val="dk1"/>
                </a:solidFill>
                <a:latin typeface="Arial"/>
                <a:ea typeface="Arial"/>
                <a:cs typeface="Arial"/>
                <a:sym typeface="Arial"/>
              </a:rPr>
              <a:t>highest</a:t>
            </a:r>
            <a:r>
              <a:rPr lang="en-US" sz="2800">
                <a:solidFill>
                  <a:schemeClr val="dk1"/>
                </a:solidFill>
                <a:latin typeface="Arial"/>
                <a:ea typeface="Arial"/>
                <a:cs typeface="Arial"/>
                <a:sym typeface="Arial"/>
              </a:rPr>
              <a:t> </a:t>
            </a:r>
            <a:r>
              <a:rPr lang="en-US" sz="2800" b="1">
                <a:solidFill>
                  <a:schemeClr val="dk1"/>
                </a:solidFill>
                <a:latin typeface="Arial"/>
                <a:ea typeface="Arial"/>
                <a:cs typeface="Arial"/>
                <a:sym typeface="Arial"/>
              </a:rPr>
              <a:t>common factor</a:t>
            </a:r>
            <a:r>
              <a:rPr lang="en-US" sz="2800">
                <a:solidFill>
                  <a:schemeClr val="dk1"/>
                </a:solidFill>
                <a:latin typeface="Arial"/>
                <a:ea typeface="Arial"/>
                <a:cs typeface="Arial"/>
                <a:sym typeface="Arial"/>
              </a:rPr>
              <a:t> help in packing chocolate bars?</a:t>
            </a:r>
            <a:endParaRPr/>
          </a:p>
        </p:txBody>
      </p:sp>
      <p:sp>
        <p:nvSpPr>
          <p:cNvPr id="706" name="Google Shape;706;p24"/>
          <p:cNvSpPr/>
          <p:nvPr/>
        </p:nvSpPr>
        <p:spPr>
          <a:xfrm>
            <a:off x="1914233" y="1210273"/>
            <a:ext cx="8313604" cy="943524"/>
          </a:xfrm>
          <a:prstGeom prst="roundRect">
            <a:avLst>
              <a:gd name="adj" fmla="val 16667"/>
            </a:avLst>
          </a:prstGeom>
          <a:noFill/>
          <a:ln w="28575"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0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02">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02">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9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9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11"/>
        <p:cNvGrpSpPr/>
        <p:nvPr/>
      </p:nvGrpSpPr>
      <p:grpSpPr>
        <a:xfrm>
          <a:off x="0" y="0"/>
          <a:ext cx="0" cy="0"/>
          <a:chOff x="0" y="0"/>
          <a:chExt cx="0" cy="0"/>
        </a:xfrm>
      </p:grpSpPr>
      <p:sp>
        <p:nvSpPr>
          <p:cNvPr id="712" name="Google Shape;712;p25"/>
          <p:cNvSpPr/>
          <p:nvPr/>
        </p:nvSpPr>
        <p:spPr>
          <a:xfrm>
            <a:off x="3304286" y="4275986"/>
            <a:ext cx="579063" cy="490941"/>
          </a:xfrm>
          <a:prstGeom prst="rect">
            <a:avLst/>
          </a:prstGeom>
          <a:solidFill>
            <a:srgbClr val="E6C8D9"/>
          </a:solidFill>
          <a:ln w="28575" cap="flat" cmpd="sng">
            <a:solidFill>
              <a:srgbClr val="E6C8D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713" name="Google Shape;713;p25"/>
          <p:cNvSpPr/>
          <p:nvPr/>
        </p:nvSpPr>
        <p:spPr>
          <a:xfrm>
            <a:off x="3893081" y="2819612"/>
            <a:ext cx="579063" cy="490941"/>
          </a:xfrm>
          <a:prstGeom prst="rect">
            <a:avLst/>
          </a:prstGeom>
          <a:solidFill>
            <a:srgbClr val="E6C8D9"/>
          </a:solidFill>
          <a:ln w="28575" cap="flat" cmpd="sng">
            <a:solidFill>
              <a:srgbClr val="E6C8D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714" name="Google Shape;714;p25"/>
          <p:cNvSpPr txBox="1">
            <a:spLocks noGrp="1"/>
          </p:cNvSpPr>
          <p:nvPr>
            <p:ph type="title"/>
          </p:nvPr>
        </p:nvSpPr>
        <p:spPr>
          <a:xfrm>
            <a:off x="450533" y="112165"/>
            <a:ext cx="9144000"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Lowest common multiple</a:t>
            </a:r>
            <a:endParaRPr sz="3600" b="1" i="0" u="none" strike="noStrike" cap="none">
              <a:solidFill>
                <a:srgbClr val="BE0064"/>
              </a:solidFill>
              <a:latin typeface="Arial"/>
              <a:ea typeface="Arial"/>
              <a:cs typeface="Arial"/>
              <a:sym typeface="Arial"/>
            </a:endParaRPr>
          </a:p>
        </p:txBody>
      </p:sp>
      <p:sp>
        <p:nvSpPr>
          <p:cNvPr id="715" name="Google Shape;715;p25"/>
          <p:cNvSpPr/>
          <p:nvPr/>
        </p:nvSpPr>
        <p:spPr>
          <a:xfrm>
            <a:off x="507343" y="2356446"/>
            <a:ext cx="7518197" cy="954107"/>
          </a:xfrm>
          <a:prstGeom prst="rect">
            <a:avLst/>
          </a:prstGeom>
          <a:noFill/>
          <a:ln>
            <a:noFill/>
          </a:ln>
        </p:spPr>
        <p:txBody>
          <a:bodyPr spcFirstLastPara="1" wrap="square" lIns="91425" tIns="45700" rIns="91425" bIns="45700" anchor="t" anchorCtr="0">
            <a:spAutoFit/>
          </a:bodyPr>
          <a:lstStyle/>
          <a:p>
            <a:pPr marL="457200" marR="0" lvl="0" indent="-457200" algn="l" rtl="0">
              <a:spcBef>
                <a:spcPts val="0"/>
              </a:spcBef>
              <a:spcAft>
                <a:spcPts val="0"/>
              </a:spcAft>
              <a:buClr>
                <a:schemeClr val="dk1"/>
              </a:buClr>
              <a:buSzPts val="2800"/>
              <a:buFont typeface="Arial"/>
              <a:buChar char="•"/>
            </a:pPr>
            <a:r>
              <a:rPr lang="en-US" sz="2800" b="1">
                <a:solidFill>
                  <a:schemeClr val="dk1"/>
                </a:solidFill>
                <a:latin typeface="Arial"/>
                <a:ea typeface="Arial"/>
                <a:cs typeface="Arial"/>
                <a:sym typeface="Arial"/>
              </a:rPr>
              <a:t>Multiples</a:t>
            </a:r>
            <a:r>
              <a:rPr lang="en-US" sz="2800">
                <a:solidFill>
                  <a:schemeClr val="dk1"/>
                </a:solidFill>
                <a:latin typeface="Arial"/>
                <a:ea typeface="Arial"/>
                <a:cs typeface="Arial"/>
                <a:sym typeface="Arial"/>
              </a:rPr>
              <a:t> of 24</a:t>
            </a:r>
            <a:endParaRPr/>
          </a:p>
          <a:p>
            <a:pPr marL="0" marR="0" lvl="0" indent="0" algn="l" rtl="0">
              <a:spcBef>
                <a:spcPts val="0"/>
              </a:spcBef>
              <a:spcAft>
                <a:spcPts val="0"/>
              </a:spcAft>
              <a:buNone/>
            </a:pPr>
            <a:r>
              <a:rPr lang="en-US" sz="2800">
                <a:solidFill>
                  <a:schemeClr val="dk1"/>
                </a:solidFill>
                <a:latin typeface="Arial"/>
                <a:ea typeface="Arial"/>
                <a:cs typeface="Arial"/>
                <a:sym typeface="Arial"/>
              </a:rPr>
              <a:t>	24, 48, 72, 96, 120, 144, 168, 192, … </a:t>
            </a:r>
            <a:endParaRPr/>
          </a:p>
        </p:txBody>
      </p:sp>
      <p:sp>
        <p:nvSpPr>
          <p:cNvPr id="716" name="Google Shape;716;p25"/>
          <p:cNvSpPr/>
          <p:nvPr/>
        </p:nvSpPr>
        <p:spPr>
          <a:xfrm>
            <a:off x="507344" y="3812820"/>
            <a:ext cx="8693656" cy="954107"/>
          </a:xfrm>
          <a:prstGeom prst="rect">
            <a:avLst/>
          </a:prstGeom>
          <a:noFill/>
          <a:ln>
            <a:noFill/>
          </a:ln>
        </p:spPr>
        <p:txBody>
          <a:bodyPr spcFirstLastPara="1" wrap="square" lIns="91425" tIns="45700" rIns="91425" bIns="45700" anchor="t" anchorCtr="0">
            <a:spAutoFit/>
          </a:bodyPr>
          <a:lstStyle/>
          <a:p>
            <a:pPr marL="457200" marR="0" lvl="0" indent="-457200" algn="l" rtl="0">
              <a:spcBef>
                <a:spcPts val="0"/>
              </a:spcBef>
              <a:spcAft>
                <a:spcPts val="0"/>
              </a:spcAft>
              <a:buClr>
                <a:schemeClr val="dk1"/>
              </a:buClr>
              <a:buSzPts val="2800"/>
              <a:buFont typeface="Arial"/>
              <a:buChar char="•"/>
            </a:pPr>
            <a:r>
              <a:rPr lang="en-US" sz="2800" b="1">
                <a:solidFill>
                  <a:schemeClr val="dk1"/>
                </a:solidFill>
                <a:latin typeface="Arial"/>
                <a:ea typeface="Arial"/>
                <a:cs typeface="Arial"/>
                <a:sym typeface="Arial"/>
              </a:rPr>
              <a:t>Multiples</a:t>
            </a:r>
            <a:r>
              <a:rPr lang="en-US" sz="2800">
                <a:solidFill>
                  <a:schemeClr val="dk1"/>
                </a:solidFill>
                <a:latin typeface="Arial"/>
                <a:ea typeface="Arial"/>
                <a:cs typeface="Arial"/>
                <a:sym typeface="Arial"/>
              </a:rPr>
              <a:t> of 30</a:t>
            </a:r>
            <a:endParaRPr/>
          </a:p>
          <a:p>
            <a:pPr marL="0" marR="0" lvl="0" indent="0" algn="l" rtl="0">
              <a:spcBef>
                <a:spcPts val="0"/>
              </a:spcBef>
              <a:spcAft>
                <a:spcPts val="0"/>
              </a:spcAft>
              <a:buNone/>
            </a:pPr>
            <a:r>
              <a:rPr lang="en-US" sz="2800">
                <a:solidFill>
                  <a:schemeClr val="dk1"/>
                </a:solidFill>
                <a:latin typeface="Arial"/>
                <a:ea typeface="Arial"/>
                <a:cs typeface="Arial"/>
                <a:sym typeface="Arial"/>
              </a:rPr>
              <a:t>	30, 60, 90, 120, 150, 180, 210, 240, …</a:t>
            </a:r>
            <a:endParaRPr/>
          </a:p>
        </p:txBody>
      </p:sp>
      <p:sp>
        <p:nvSpPr>
          <p:cNvPr id="717" name="Google Shape;717;p25"/>
          <p:cNvSpPr/>
          <p:nvPr/>
        </p:nvSpPr>
        <p:spPr>
          <a:xfrm>
            <a:off x="1454859" y="5278943"/>
            <a:ext cx="9137775" cy="578882"/>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0" i="0">
                <a:solidFill>
                  <a:schemeClr val="dk1"/>
                </a:solidFill>
                <a:latin typeface="Arial"/>
                <a:ea typeface="Arial"/>
                <a:cs typeface="Arial"/>
                <a:sym typeface="Arial"/>
              </a:rPr>
              <a:t>120 is the </a:t>
            </a:r>
            <a:r>
              <a:rPr lang="en-US" sz="2800" b="1" i="0">
                <a:solidFill>
                  <a:schemeClr val="dk1"/>
                </a:solidFill>
                <a:latin typeface="Arial"/>
                <a:ea typeface="Arial"/>
                <a:cs typeface="Arial"/>
                <a:sym typeface="Arial"/>
              </a:rPr>
              <a:t>lowest</a:t>
            </a:r>
            <a:r>
              <a:rPr lang="en-US" sz="2800" b="0" i="0">
                <a:solidFill>
                  <a:schemeClr val="dk1"/>
                </a:solidFill>
                <a:latin typeface="Arial"/>
                <a:ea typeface="Arial"/>
                <a:cs typeface="Arial"/>
                <a:sym typeface="Arial"/>
              </a:rPr>
              <a:t> </a:t>
            </a:r>
            <a:r>
              <a:rPr lang="en-US" sz="2800" b="1" i="0">
                <a:solidFill>
                  <a:schemeClr val="dk1"/>
                </a:solidFill>
                <a:latin typeface="Arial"/>
                <a:ea typeface="Arial"/>
                <a:cs typeface="Arial"/>
                <a:sym typeface="Arial"/>
              </a:rPr>
              <a:t>common multiple</a:t>
            </a:r>
            <a:r>
              <a:rPr lang="en-US" sz="2800" b="0" i="0">
                <a:solidFill>
                  <a:schemeClr val="dk1"/>
                </a:solidFill>
                <a:latin typeface="Arial"/>
                <a:ea typeface="Arial"/>
                <a:cs typeface="Arial"/>
                <a:sym typeface="Arial"/>
              </a:rPr>
              <a:t> of 24 and 30.</a:t>
            </a:r>
            <a:endParaRPr/>
          </a:p>
        </p:txBody>
      </p:sp>
      <p:sp>
        <p:nvSpPr>
          <p:cNvPr id="718" name="Google Shape;718;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25</a:t>
            </a:fld>
            <a:endParaRPr/>
          </a:p>
        </p:txBody>
      </p:sp>
      <p:sp>
        <p:nvSpPr>
          <p:cNvPr id="719" name="Google Shape;719;p25"/>
          <p:cNvSpPr/>
          <p:nvPr/>
        </p:nvSpPr>
        <p:spPr>
          <a:xfrm>
            <a:off x="1914233" y="1210273"/>
            <a:ext cx="8313604" cy="943524"/>
          </a:xfrm>
          <a:prstGeom prst="roundRect">
            <a:avLst>
              <a:gd name="adj" fmla="val 16667"/>
            </a:avLst>
          </a:prstGeom>
          <a:noFill/>
          <a:ln w="28575"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720" name="Google Shape;720;p25"/>
          <p:cNvSpPr txBox="1"/>
          <p:nvPr/>
        </p:nvSpPr>
        <p:spPr>
          <a:xfrm>
            <a:off x="1652600" y="1250741"/>
            <a:ext cx="8780613" cy="887422"/>
          </a:xfrm>
          <a:prstGeom prst="rect">
            <a:avLst/>
          </a:prstGeom>
          <a:noFill/>
          <a:ln>
            <a:noFill/>
          </a:ln>
        </p:spPr>
        <p:txBody>
          <a:bodyPr spcFirstLastPara="1" wrap="square" lIns="91425" tIns="45700" rIns="91425" bIns="45700" anchor="t" anchorCtr="0">
            <a:spAutoFit/>
          </a:bodyPr>
          <a:lstStyle/>
          <a:p>
            <a:pPr marL="0" marR="0" lvl="0" indent="0" algn="ctr" rtl="0">
              <a:lnSpc>
                <a:spcPct val="110714"/>
              </a:lnSpc>
              <a:spcBef>
                <a:spcPts val="0"/>
              </a:spcBef>
              <a:spcAft>
                <a:spcPts val="0"/>
              </a:spcAft>
              <a:buNone/>
            </a:pPr>
            <a:r>
              <a:rPr lang="en-US" sz="2800">
                <a:solidFill>
                  <a:schemeClr val="dk1"/>
                </a:solidFill>
                <a:latin typeface="Arial"/>
                <a:ea typeface="Arial"/>
                <a:cs typeface="Arial"/>
                <a:sym typeface="Arial"/>
              </a:rPr>
              <a:t>How can working out the </a:t>
            </a:r>
            <a:r>
              <a:rPr lang="en-US" sz="2800" b="1">
                <a:solidFill>
                  <a:schemeClr val="dk1"/>
                </a:solidFill>
                <a:latin typeface="Arial"/>
                <a:ea typeface="Arial"/>
                <a:cs typeface="Arial"/>
                <a:sym typeface="Arial"/>
              </a:rPr>
              <a:t>lowest</a:t>
            </a:r>
            <a:r>
              <a:rPr lang="en-US" sz="2800">
                <a:solidFill>
                  <a:schemeClr val="dk1"/>
                </a:solidFill>
                <a:latin typeface="Arial"/>
                <a:ea typeface="Arial"/>
                <a:cs typeface="Arial"/>
                <a:sym typeface="Arial"/>
              </a:rPr>
              <a:t> </a:t>
            </a:r>
            <a:r>
              <a:rPr lang="en-US" sz="2800" b="1">
                <a:solidFill>
                  <a:schemeClr val="dk1"/>
                </a:solidFill>
                <a:latin typeface="Arial"/>
                <a:ea typeface="Arial"/>
                <a:cs typeface="Arial"/>
                <a:sym typeface="Arial"/>
              </a:rPr>
              <a:t>common multiple</a:t>
            </a:r>
            <a:r>
              <a:rPr lang="en-US" sz="2800">
                <a:solidFill>
                  <a:schemeClr val="dk1"/>
                </a:solidFill>
                <a:latin typeface="Arial"/>
                <a:ea typeface="Arial"/>
                <a:cs typeface="Arial"/>
                <a:sym typeface="Arial"/>
              </a:rPr>
              <a:t> help in packing chocolate bars?</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6">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25"/>
        <p:cNvGrpSpPr/>
        <p:nvPr/>
      </p:nvGrpSpPr>
      <p:grpSpPr>
        <a:xfrm>
          <a:off x="0" y="0"/>
          <a:ext cx="0" cy="0"/>
          <a:chOff x="0" y="0"/>
          <a:chExt cx="0" cy="0"/>
        </a:xfrm>
      </p:grpSpPr>
      <p:sp>
        <p:nvSpPr>
          <p:cNvPr id="726" name="Google Shape;726;p26"/>
          <p:cNvSpPr txBox="1">
            <a:spLocks noGrp="1"/>
          </p:cNvSpPr>
          <p:nvPr>
            <p:ph type="title"/>
          </p:nvPr>
        </p:nvSpPr>
        <p:spPr>
          <a:xfrm>
            <a:off x="450533" y="112165"/>
            <a:ext cx="9144000"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Packing 24-bars and 30-bars</a:t>
            </a:r>
            <a:endParaRPr/>
          </a:p>
        </p:txBody>
      </p:sp>
      <p:sp>
        <p:nvSpPr>
          <p:cNvPr id="727" name="Google Shape;727;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26</a:t>
            </a:fld>
            <a:endParaRPr/>
          </a:p>
        </p:txBody>
      </p:sp>
      <p:sp>
        <p:nvSpPr>
          <p:cNvPr id="728" name="Google Shape;728;p26"/>
          <p:cNvSpPr/>
          <p:nvPr/>
        </p:nvSpPr>
        <p:spPr>
          <a:xfrm>
            <a:off x="1488345" y="1368053"/>
            <a:ext cx="9144000" cy="1416794"/>
          </a:xfrm>
          <a:prstGeom prst="rect">
            <a:avLst/>
          </a:prstGeom>
          <a:solidFill>
            <a:srgbClr val="EFDCBF"/>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729" name="Google Shape;729;p26"/>
          <p:cNvSpPr/>
          <p:nvPr/>
        </p:nvSpPr>
        <p:spPr>
          <a:xfrm>
            <a:off x="4227108" y="1801305"/>
            <a:ext cx="3676836" cy="578882"/>
          </a:xfrm>
          <a:prstGeom prst="roundRect">
            <a:avLst>
              <a:gd name="adj" fmla="val 16667"/>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1" i="0">
                <a:solidFill>
                  <a:schemeClr val="dk1"/>
                </a:solidFill>
                <a:latin typeface="Arial"/>
                <a:ea typeface="Arial"/>
                <a:cs typeface="Arial"/>
                <a:sym typeface="Arial"/>
              </a:rPr>
              <a:t>24-bars or 30-bars</a:t>
            </a:r>
            <a:endParaRPr/>
          </a:p>
        </p:txBody>
      </p:sp>
      <p:sp>
        <p:nvSpPr>
          <p:cNvPr id="730" name="Google Shape;730;p26"/>
          <p:cNvSpPr txBox="1"/>
          <p:nvPr/>
        </p:nvSpPr>
        <p:spPr>
          <a:xfrm>
            <a:off x="5641698" y="1006954"/>
            <a:ext cx="612593"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Arial"/>
                <a:ea typeface="Arial"/>
                <a:cs typeface="Arial"/>
                <a:sym typeface="Arial"/>
              </a:rPr>
              <a:t>120</a:t>
            </a:r>
            <a:endParaRPr sz="2800">
              <a:solidFill>
                <a:schemeClr val="dk1"/>
              </a:solidFill>
              <a:latin typeface="Arial"/>
              <a:ea typeface="Arial"/>
              <a:cs typeface="Arial"/>
              <a:sym typeface="Arial"/>
            </a:endParaRPr>
          </a:p>
        </p:txBody>
      </p:sp>
      <p:sp>
        <p:nvSpPr>
          <p:cNvPr id="731" name="Google Shape;731;p26"/>
          <p:cNvSpPr txBox="1"/>
          <p:nvPr/>
        </p:nvSpPr>
        <p:spPr>
          <a:xfrm>
            <a:off x="1166553" y="1884982"/>
            <a:ext cx="327308"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Arial"/>
                <a:ea typeface="Arial"/>
                <a:cs typeface="Arial"/>
                <a:sym typeface="Arial"/>
              </a:rPr>
              <a:t>6</a:t>
            </a:r>
            <a:endParaRPr sz="2400">
              <a:solidFill>
                <a:schemeClr val="dk1"/>
              </a:solidFill>
              <a:latin typeface="Arial"/>
              <a:ea typeface="Arial"/>
              <a:cs typeface="Arial"/>
              <a:sym typeface="Arial"/>
            </a:endParaRPr>
          </a:p>
        </p:txBody>
      </p:sp>
      <p:grpSp>
        <p:nvGrpSpPr>
          <p:cNvPr id="732" name="Google Shape;732;p26" descr="Diagram to show that 4 by 6 bars, 8 by 3 bars and 12 by 2 bars can all be packed in Fi's 720-tray."/>
          <p:cNvGrpSpPr/>
          <p:nvPr/>
        </p:nvGrpSpPr>
        <p:grpSpPr>
          <a:xfrm>
            <a:off x="437931" y="2818853"/>
            <a:ext cx="10121503" cy="1756169"/>
            <a:chOff x="-1544292" y="3170113"/>
            <a:chExt cx="10121503" cy="1756169"/>
          </a:xfrm>
        </p:grpSpPr>
        <p:sp>
          <p:nvSpPr>
            <p:cNvPr id="733" name="Google Shape;733;p26"/>
            <p:cNvSpPr txBox="1"/>
            <p:nvPr/>
          </p:nvSpPr>
          <p:spPr>
            <a:xfrm>
              <a:off x="-1544292" y="3170113"/>
              <a:ext cx="2495867"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dk1"/>
                  </a:solidFill>
                  <a:latin typeface="Arial"/>
                  <a:ea typeface="Arial"/>
                  <a:cs typeface="Arial"/>
                  <a:sym typeface="Arial"/>
                </a:rPr>
                <a:t>Packing 24-bars:</a:t>
              </a:r>
              <a:endParaRPr/>
            </a:p>
          </p:txBody>
        </p:sp>
        <p:pic>
          <p:nvPicPr>
            <p:cNvPr id="734" name="Google Shape;734;p26"/>
            <p:cNvPicPr preferRelativeResize="0"/>
            <p:nvPr/>
          </p:nvPicPr>
          <p:blipFill rotWithShape="1">
            <a:blip r:embed="rId3">
              <a:alphaModFix/>
            </a:blip>
            <a:srcRect/>
            <a:stretch/>
          </p:blipFill>
          <p:spPr>
            <a:xfrm>
              <a:off x="26936" y="3459432"/>
              <a:ext cx="6391275" cy="1466850"/>
            </a:xfrm>
            <a:prstGeom prst="rect">
              <a:avLst/>
            </a:prstGeom>
            <a:noFill/>
            <a:ln>
              <a:noFill/>
            </a:ln>
          </p:spPr>
        </p:pic>
        <p:sp>
          <p:nvSpPr>
            <p:cNvPr id="735" name="Google Shape;735;p26"/>
            <p:cNvSpPr txBox="1"/>
            <p:nvPr/>
          </p:nvSpPr>
          <p:spPr>
            <a:xfrm>
              <a:off x="6418211" y="3359101"/>
              <a:ext cx="2159000" cy="1472711"/>
            </a:xfrm>
            <a:prstGeom prst="rect">
              <a:avLst/>
            </a:prstGeom>
            <a:noFill/>
            <a:ln>
              <a:noFill/>
            </a:ln>
          </p:spPr>
          <p:txBody>
            <a:bodyPr spcFirstLastPara="1" wrap="square" lIns="91425" tIns="45700" rIns="91425" bIns="45700" anchor="t" anchorCtr="0">
              <a:spAutoFit/>
            </a:bodyPr>
            <a:lstStyle/>
            <a:p>
              <a:pPr marL="0" marR="0" lvl="0" indent="0" algn="l" rtl="0">
                <a:lnSpc>
                  <a:spcPct val="170000"/>
                </a:lnSpc>
                <a:spcBef>
                  <a:spcPts val="0"/>
                </a:spcBef>
                <a:spcAft>
                  <a:spcPts val="0"/>
                </a:spcAft>
                <a:buNone/>
              </a:pPr>
              <a:r>
                <a:rPr lang="en-US" sz="1800">
                  <a:solidFill>
                    <a:schemeClr val="dk1"/>
                  </a:solidFill>
                  <a:latin typeface="Arial"/>
                  <a:ea typeface="Arial"/>
                  <a:cs typeface="Arial"/>
                  <a:sym typeface="Arial"/>
                </a:rPr>
                <a:t>30 ‘4 by 6’ bars</a:t>
              </a:r>
              <a:endParaRPr/>
            </a:p>
            <a:p>
              <a:pPr marL="0" marR="0" lvl="0" indent="0" algn="l" rtl="0">
                <a:lnSpc>
                  <a:spcPct val="170000"/>
                </a:lnSpc>
                <a:spcBef>
                  <a:spcPts val="0"/>
                </a:spcBef>
                <a:spcAft>
                  <a:spcPts val="0"/>
                </a:spcAft>
                <a:buNone/>
              </a:pPr>
              <a:r>
                <a:rPr lang="en-US" sz="1800">
                  <a:solidFill>
                    <a:schemeClr val="dk1"/>
                  </a:solidFill>
                  <a:latin typeface="Arial"/>
                  <a:ea typeface="Arial"/>
                  <a:cs typeface="Arial"/>
                  <a:sym typeface="Arial"/>
                </a:rPr>
                <a:t>30 ‘8 by 3’ bars</a:t>
              </a:r>
              <a:endParaRPr/>
            </a:p>
            <a:p>
              <a:pPr marL="0" marR="0" lvl="0" indent="0" algn="l" rtl="0">
                <a:lnSpc>
                  <a:spcPct val="170000"/>
                </a:lnSpc>
                <a:spcBef>
                  <a:spcPts val="0"/>
                </a:spcBef>
                <a:spcAft>
                  <a:spcPts val="0"/>
                </a:spcAft>
                <a:buNone/>
              </a:pPr>
              <a:r>
                <a:rPr lang="en-US" sz="1800">
                  <a:solidFill>
                    <a:schemeClr val="dk1"/>
                  </a:solidFill>
                  <a:latin typeface="Arial"/>
                  <a:ea typeface="Arial"/>
                  <a:cs typeface="Arial"/>
                  <a:sym typeface="Arial"/>
                </a:rPr>
                <a:t>30 ‘12 by 2’ bars</a:t>
              </a:r>
              <a:endParaRPr/>
            </a:p>
          </p:txBody>
        </p:sp>
      </p:grpSp>
      <p:grpSp>
        <p:nvGrpSpPr>
          <p:cNvPr id="736" name="Google Shape;736;p26" descr="Diagram to show that 4by 6 bars, 10 by 3 bars and 15 by 2 bars can all be packed in Fi's 720-tray."/>
          <p:cNvGrpSpPr/>
          <p:nvPr/>
        </p:nvGrpSpPr>
        <p:grpSpPr>
          <a:xfrm>
            <a:off x="436412" y="4441263"/>
            <a:ext cx="10148525" cy="1879093"/>
            <a:chOff x="-1045904" y="3927883"/>
            <a:chExt cx="10148525" cy="1879093"/>
          </a:xfrm>
        </p:grpSpPr>
        <p:sp>
          <p:nvSpPr>
            <p:cNvPr id="737" name="Google Shape;737;p26"/>
            <p:cNvSpPr txBox="1"/>
            <p:nvPr/>
          </p:nvSpPr>
          <p:spPr>
            <a:xfrm>
              <a:off x="-1045904" y="3927883"/>
              <a:ext cx="2495867"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dk1"/>
                  </a:solidFill>
                  <a:latin typeface="Arial"/>
                  <a:ea typeface="Arial"/>
                  <a:cs typeface="Arial"/>
                  <a:sym typeface="Arial"/>
                </a:rPr>
                <a:t>Packing 30-bars:</a:t>
              </a:r>
              <a:endParaRPr/>
            </a:p>
          </p:txBody>
        </p:sp>
        <p:sp>
          <p:nvSpPr>
            <p:cNvPr id="738" name="Google Shape;738;p26"/>
            <p:cNvSpPr txBox="1"/>
            <p:nvPr/>
          </p:nvSpPr>
          <p:spPr>
            <a:xfrm>
              <a:off x="6943621" y="4192391"/>
              <a:ext cx="2159000" cy="1472711"/>
            </a:xfrm>
            <a:prstGeom prst="rect">
              <a:avLst/>
            </a:prstGeom>
            <a:noFill/>
            <a:ln>
              <a:noFill/>
            </a:ln>
          </p:spPr>
          <p:txBody>
            <a:bodyPr spcFirstLastPara="1" wrap="square" lIns="91425" tIns="45700" rIns="91425" bIns="45700" anchor="t" anchorCtr="0">
              <a:spAutoFit/>
            </a:bodyPr>
            <a:lstStyle/>
            <a:p>
              <a:pPr marL="0" marR="0" lvl="0" indent="0" algn="l" rtl="0">
                <a:lnSpc>
                  <a:spcPct val="170000"/>
                </a:lnSpc>
                <a:spcBef>
                  <a:spcPts val="0"/>
                </a:spcBef>
                <a:spcAft>
                  <a:spcPts val="0"/>
                </a:spcAft>
                <a:buNone/>
              </a:pPr>
              <a:r>
                <a:rPr lang="en-US" sz="1800">
                  <a:solidFill>
                    <a:schemeClr val="dk1"/>
                  </a:solidFill>
                  <a:latin typeface="Arial"/>
                  <a:ea typeface="Arial"/>
                  <a:cs typeface="Arial"/>
                  <a:sym typeface="Arial"/>
                </a:rPr>
                <a:t>24 ‘5 by 6’ bars</a:t>
              </a:r>
              <a:endParaRPr/>
            </a:p>
            <a:p>
              <a:pPr marL="0" marR="0" lvl="0" indent="0" algn="l" rtl="0">
                <a:lnSpc>
                  <a:spcPct val="170000"/>
                </a:lnSpc>
                <a:spcBef>
                  <a:spcPts val="0"/>
                </a:spcBef>
                <a:spcAft>
                  <a:spcPts val="0"/>
                </a:spcAft>
                <a:buNone/>
              </a:pPr>
              <a:r>
                <a:rPr lang="en-US" sz="1800">
                  <a:solidFill>
                    <a:schemeClr val="dk1"/>
                  </a:solidFill>
                  <a:latin typeface="Arial"/>
                  <a:ea typeface="Arial"/>
                  <a:cs typeface="Arial"/>
                  <a:sym typeface="Arial"/>
                </a:rPr>
                <a:t>24 ‘10 by 3’ bars</a:t>
              </a:r>
              <a:endParaRPr/>
            </a:p>
            <a:p>
              <a:pPr marL="0" marR="0" lvl="0" indent="0" algn="l" rtl="0">
                <a:lnSpc>
                  <a:spcPct val="170000"/>
                </a:lnSpc>
                <a:spcBef>
                  <a:spcPts val="0"/>
                </a:spcBef>
                <a:spcAft>
                  <a:spcPts val="0"/>
                </a:spcAft>
                <a:buNone/>
              </a:pPr>
              <a:r>
                <a:rPr lang="en-US" sz="1800">
                  <a:solidFill>
                    <a:schemeClr val="dk1"/>
                  </a:solidFill>
                  <a:latin typeface="Arial"/>
                  <a:ea typeface="Arial"/>
                  <a:cs typeface="Arial"/>
                  <a:sym typeface="Arial"/>
                </a:rPr>
                <a:t>24 ‘15 by 2’ bars</a:t>
              </a:r>
              <a:endParaRPr/>
            </a:p>
          </p:txBody>
        </p:sp>
        <p:pic>
          <p:nvPicPr>
            <p:cNvPr id="739" name="Google Shape;739;p26"/>
            <p:cNvPicPr preferRelativeResize="0"/>
            <p:nvPr/>
          </p:nvPicPr>
          <p:blipFill rotWithShape="1">
            <a:blip r:embed="rId4">
              <a:alphaModFix/>
            </a:blip>
            <a:srcRect/>
            <a:stretch/>
          </p:blipFill>
          <p:spPr>
            <a:xfrm>
              <a:off x="521372" y="4292501"/>
              <a:ext cx="6334125" cy="1514475"/>
            </a:xfrm>
            <a:prstGeom prst="rect">
              <a:avLst/>
            </a:prstGeom>
            <a:noFill/>
            <a:ln>
              <a:noFill/>
            </a:ln>
          </p:spPr>
        </p:pic>
      </p:grpSp>
      <p:sp>
        <p:nvSpPr>
          <p:cNvPr id="740" name="Google Shape;740;p26"/>
          <p:cNvSpPr txBox="1"/>
          <p:nvPr/>
        </p:nvSpPr>
        <p:spPr>
          <a:xfrm>
            <a:off x="4865871" y="2883808"/>
            <a:ext cx="527007"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a:solidFill>
                  <a:schemeClr val="dk1"/>
                </a:solidFill>
                <a:latin typeface="Arial"/>
                <a:ea typeface="Arial"/>
                <a:cs typeface="Arial"/>
                <a:sym typeface="Arial"/>
              </a:rPr>
              <a:t>120</a:t>
            </a:r>
            <a:endParaRPr/>
          </a:p>
        </p:txBody>
      </p:sp>
      <p:sp>
        <p:nvSpPr>
          <p:cNvPr id="741" name="Google Shape;741;p26"/>
          <p:cNvSpPr txBox="1"/>
          <p:nvPr/>
        </p:nvSpPr>
        <p:spPr>
          <a:xfrm>
            <a:off x="1883719" y="3144288"/>
            <a:ext cx="298780"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a:solidFill>
                  <a:schemeClr val="dk1"/>
                </a:solidFill>
                <a:latin typeface="Arial"/>
                <a:ea typeface="Arial"/>
                <a:cs typeface="Arial"/>
                <a:sym typeface="Arial"/>
              </a:rPr>
              <a:t>6</a:t>
            </a:r>
            <a:endParaRPr/>
          </a:p>
        </p:txBody>
      </p:sp>
      <p:sp>
        <p:nvSpPr>
          <p:cNvPr id="742" name="Google Shape;742;p26"/>
          <p:cNvSpPr txBox="1"/>
          <p:nvPr/>
        </p:nvSpPr>
        <p:spPr>
          <a:xfrm>
            <a:off x="1887498" y="3607418"/>
            <a:ext cx="298780"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a:solidFill>
                  <a:schemeClr val="dk1"/>
                </a:solidFill>
                <a:latin typeface="Arial"/>
                <a:ea typeface="Arial"/>
                <a:cs typeface="Arial"/>
                <a:sym typeface="Arial"/>
              </a:rPr>
              <a:t>6</a:t>
            </a:r>
            <a:endParaRPr/>
          </a:p>
        </p:txBody>
      </p:sp>
      <p:sp>
        <p:nvSpPr>
          <p:cNvPr id="743" name="Google Shape;743;p26"/>
          <p:cNvSpPr txBox="1"/>
          <p:nvPr/>
        </p:nvSpPr>
        <p:spPr>
          <a:xfrm>
            <a:off x="1887498" y="4093778"/>
            <a:ext cx="298780"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a:solidFill>
                  <a:schemeClr val="dk1"/>
                </a:solidFill>
                <a:latin typeface="Arial"/>
                <a:ea typeface="Arial"/>
                <a:cs typeface="Arial"/>
                <a:sym typeface="Arial"/>
              </a:rPr>
              <a:t>6</a:t>
            </a:r>
            <a:endParaRPr/>
          </a:p>
        </p:txBody>
      </p:sp>
      <p:sp>
        <p:nvSpPr>
          <p:cNvPr id="744" name="Google Shape;744;p26"/>
          <p:cNvSpPr txBox="1"/>
          <p:nvPr/>
        </p:nvSpPr>
        <p:spPr>
          <a:xfrm>
            <a:off x="1873987" y="4877358"/>
            <a:ext cx="298780"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a:solidFill>
                  <a:schemeClr val="dk1"/>
                </a:solidFill>
                <a:latin typeface="Arial"/>
                <a:ea typeface="Arial"/>
                <a:cs typeface="Arial"/>
                <a:sym typeface="Arial"/>
              </a:rPr>
              <a:t>6</a:t>
            </a:r>
            <a:endParaRPr/>
          </a:p>
        </p:txBody>
      </p:sp>
      <p:sp>
        <p:nvSpPr>
          <p:cNvPr id="745" name="Google Shape;745;p26"/>
          <p:cNvSpPr txBox="1"/>
          <p:nvPr/>
        </p:nvSpPr>
        <p:spPr>
          <a:xfrm>
            <a:off x="1877766" y="5340488"/>
            <a:ext cx="298780"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a:solidFill>
                  <a:schemeClr val="dk1"/>
                </a:solidFill>
                <a:latin typeface="Arial"/>
                <a:ea typeface="Arial"/>
                <a:cs typeface="Arial"/>
                <a:sym typeface="Arial"/>
              </a:rPr>
              <a:t>6</a:t>
            </a:r>
            <a:endParaRPr/>
          </a:p>
        </p:txBody>
      </p:sp>
      <p:sp>
        <p:nvSpPr>
          <p:cNvPr id="746" name="Google Shape;746;p26"/>
          <p:cNvSpPr txBox="1"/>
          <p:nvPr/>
        </p:nvSpPr>
        <p:spPr>
          <a:xfrm>
            <a:off x="1877766" y="5826848"/>
            <a:ext cx="298780"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a:solidFill>
                  <a:schemeClr val="dk1"/>
                </a:solidFill>
                <a:latin typeface="Arial"/>
                <a:ea typeface="Arial"/>
                <a:cs typeface="Arial"/>
                <a:sym typeface="Arial"/>
              </a:rPr>
              <a:t>6</a:t>
            </a:r>
            <a:endParaRPr/>
          </a:p>
        </p:txBody>
      </p:sp>
      <p:sp>
        <p:nvSpPr>
          <p:cNvPr id="747" name="Google Shape;747;p26"/>
          <p:cNvSpPr txBox="1"/>
          <p:nvPr/>
        </p:nvSpPr>
        <p:spPr>
          <a:xfrm>
            <a:off x="4869650" y="4562838"/>
            <a:ext cx="527007"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a:solidFill>
                  <a:schemeClr val="dk1"/>
                </a:solidFill>
                <a:latin typeface="Arial"/>
                <a:ea typeface="Arial"/>
                <a:cs typeface="Arial"/>
                <a:sym typeface="Arial"/>
              </a:rPr>
              <a:t>120</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4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4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4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4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4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4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4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4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52"/>
        <p:cNvGrpSpPr/>
        <p:nvPr/>
      </p:nvGrpSpPr>
      <p:grpSpPr>
        <a:xfrm>
          <a:off x="0" y="0"/>
          <a:ext cx="0" cy="0"/>
          <a:chOff x="0" y="0"/>
          <a:chExt cx="0" cy="0"/>
        </a:xfrm>
      </p:grpSpPr>
      <p:sp>
        <p:nvSpPr>
          <p:cNvPr id="753" name="Google Shape;753;p27"/>
          <p:cNvSpPr txBox="1">
            <a:spLocks noGrp="1"/>
          </p:cNvSpPr>
          <p:nvPr>
            <p:ph type="title"/>
          </p:nvPr>
        </p:nvSpPr>
        <p:spPr>
          <a:xfrm>
            <a:off x="450533" y="112165"/>
            <a:ext cx="9144000"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Packing 24-bars and 30-bars</a:t>
            </a:r>
            <a:endParaRPr/>
          </a:p>
        </p:txBody>
      </p:sp>
      <p:sp>
        <p:nvSpPr>
          <p:cNvPr id="754" name="Google Shape;754;p27"/>
          <p:cNvSpPr/>
          <p:nvPr/>
        </p:nvSpPr>
        <p:spPr>
          <a:xfrm>
            <a:off x="1878030" y="3738728"/>
            <a:ext cx="8174163" cy="578890"/>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0" i="0">
                <a:solidFill>
                  <a:schemeClr val="dk1"/>
                </a:solidFill>
                <a:latin typeface="Arial"/>
                <a:ea typeface="Arial"/>
                <a:cs typeface="Arial"/>
                <a:sym typeface="Arial"/>
              </a:rPr>
              <a:t>What other dimensions could the tray have?</a:t>
            </a:r>
            <a:endParaRPr/>
          </a:p>
        </p:txBody>
      </p:sp>
      <p:sp>
        <p:nvSpPr>
          <p:cNvPr id="755" name="Google Shape;755;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27</a:t>
            </a:fld>
            <a:endParaRPr/>
          </a:p>
        </p:txBody>
      </p:sp>
      <p:sp>
        <p:nvSpPr>
          <p:cNvPr id="756" name="Google Shape;756;p27"/>
          <p:cNvSpPr/>
          <p:nvPr/>
        </p:nvSpPr>
        <p:spPr>
          <a:xfrm>
            <a:off x="1488345" y="1732823"/>
            <a:ext cx="9144000" cy="1416794"/>
          </a:xfrm>
          <a:prstGeom prst="rect">
            <a:avLst/>
          </a:prstGeom>
          <a:solidFill>
            <a:srgbClr val="EFDCBF"/>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757" name="Google Shape;757;p27"/>
          <p:cNvSpPr/>
          <p:nvPr/>
        </p:nvSpPr>
        <p:spPr>
          <a:xfrm>
            <a:off x="4227108" y="2166075"/>
            <a:ext cx="3676836" cy="578882"/>
          </a:xfrm>
          <a:prstGeom prst="roundRect">
            <a:avLst>
              <a:gd name="adj" fmla="val 16667"/>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1" i="0">
                <a:solidFill>
                  <a:schemeClr val="dk1"/>
                </a:solidFill>
                <a:latin typeface="Arial"/>
                <a:ea typeface="Arial"/>
                <a:cs typeface="Arial"/>
                <a:sym typeface="Arial"/>
              </a:rPr>
              <a:t>24-bars or 30-bars</a:t>
            </a:r>
            <a:endParaRPr/>
          </a:p>
        </p:txBody>
      </p:sp>
      <p:sp>
        <p:nvSpPr>
          <p:cNvPr id="758" name="Google Shape;758;p27"/>
          <p:cNvSpPr txBox="1"/>
          <p:nvPr/>
        </p:nvSpPr>
        <p:spPr>
          <a:xfrm>
            <a:off x="5695742" y="1358214"/>
            <a:ext cx="612593"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Arial"/>
                <a:ea typeface="Arial"/>
                <a:cs typeface="Arial"/>
                <a:sym typeface="Arial"/>
              </a:rPr>
              <a:t>120</a:t>
            </a:r>
            <a:endParaRPr sz="2800">
              <a:solidFill>
                <a:schemeClr val="dk1"/>
              </a:solidFill>
              <a:latin typeface="Arial"/>
              <a:ea typeface="Arial"/>
              <a:cs typeface="Arial"/>
              <a:sym typeface="Arial"/>
            </a:endParaRPr>
          </a:p>
        </p:txBody>
      </p:sp>
      <p:sp>
        <p:nvSpPr>
          <p:cNvPr id="759" name="Google Shape;759;p27"/>
          <p:cNvSpPr txBox="1"/>
          <p:nvPr/>
        </p:nvSpPr>
        <p:spPr>
          <a:xfrm>
            <a:off x="1166553" y="2211652"/>
            <a:ext cx="327308"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Arial"/>
                <a:ea typeface="Arial"/>
                <a:cs typeface="Arial"/>
                <a:sym typeface="Arial"/>
              </a:rPr>
              <a:t>6</a:t>
            </a:r>
            <a:endParaRPr sz="2400">
              <a:solidFill>
                <a:schemeClr val="dk1"/>
              </a:solidFill>
              <a:latin typeface="Arial"/>
              <a:ea typeface="Arial"/>
              <a:cs typeface="Arial"/>
              <a:sym typeface="Arial"/>
            </a:endParaRPr>
          </a:p>
        </p:txBody>
      </p:sp>
      <p:sp>
        <p:nvSpPr>
          <p:cNvPr id="760" name="Google Shape;760;p27"/>
          <p:cNvSpPr/>
          <p:nvPr/>
        </p:nvSpPr>
        <p:spPr>
          <a:xfrm>
            <a:off x="4170831" y="4802104"/>
            <a:ext cx="4183060" cy="578882"/>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0" i="0">
                <a:solidFill>
                  <a:schemeClr val="dk1"/>
                </a:solidFill>
                <a:latin typeface="Arial"/>
                <a:ea typeface="Arial"/>
                <a:cs typeface="Arial"/>
                <a:sym typeface="Arial"/>
              </a:rPr>
              <a:t>Is there a limit?</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765"/>
        <p:cNvGrpSpPr/>
        <p:nvPr/>
      </p:nvGrpSpPr>
      <p:grpSpPr>
        <a:xfrm>
          <a:off x="0" y="0"/>
          <a:ext cx="0" cy="0"/>
          <a:chOff x="0" y="0"/>
          <a:chExt cx="0" cy="0"/>
        </a:xfrm>
      </p:grpSpPr>
      <p:sp>
        <p:nvSpPr>
          <p:cNvPr id="766" name="Google Shape;766;p28"/>
          <p:cNvSpPr txBox="1">
            <a:spLocks noGrp="1"/>
          </p:cNvSpPr>
          <p:nvPr>
            <p:ph type="title"/>
          </p:nvPr>
        </p:nvSpPr>
        <p:spPr>
          <a:xfrm>
            <a:off x="1645919" y="112165"/>
            <a:ext cx="7948613"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Practice question</a:t>
            </a:r>
            <a:endParaRPr/>
          </a:p>
        </p:txBody>
      </p:sp>
      <p:sp>
        <p:nvSpPr>
          <p:cNvPr id="767" name="Google Shape;767;p28"/>
          <p:cNvSpPr/>
          <p:nvPr/>
        </p:nvSpPr>
        <p:spPr>
          <a:xfrm rot="10800000" flipH="1">
            <a:off x="-27606" y="-17453"/>
            <a:ext cx="2091590" cy="1923564"/>
          </a:xfrm>
          <a:prstGeom prst="triangle">
            <a:avLst>
              <a:gd name="adj" fmla="val 0"/>
            </a:avLst>
          </a:prstGeom>
          <a:solidFill>
            <a:srgbClr val="BE0064"/>
          </a:solidFill>
          <a:ln w="1270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768" name="Google Shape;768;p28"/>
          <p:cNvSpPr txBox="1"/>
          <p:nvPr/>
        </p:nvSpPr>
        <p:spPr>
          <a:xfrm>
            <a:off x="-19845" y="165505"/>
            <a:ext cx="1511714"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chemeClr val="lt1"/>
                </a:solidFill>
                <a:latin typeface="Arial"/>
                <a:ea typeface="Arial"/>
                <a:cs typeface="Arial"/>
                <a:sym typeface="Arial"/>
              </a:rPr>
              <a:t>REVIEW</a:t>
            </a:r>
            <a:endParaRPr/>
          </a:p>
        </p:txBody>
      </p:sp>
      <p:sp>
        <p:nvSpPr>
          <p:cNvPr id="769" name="Google Shape;769;p28"/>
          <p:cNvSpPr txBox="1"/>
          <p:nvPr/>
        </p:nvSpPr>
        <p:spPr>
          <a:xfrm>
            <a:off x="950436" y="1072512"/>
            <a:ext cx="7853656" cy="504753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Times New Roman"/>
                <a:ea typeface="Times New Roman"/>
                <a:cs typeface="Times New Roman"/>
                <a:sym typeface="Times New Roman"/>
              </a:rPr>
              <a:t>Find the highest common factor (HCF) of 72 and 90.</a:t>
            </a:r>
            <a:endParaRPr/>
          </a:p>
          <a:p>
            <a:pPr marL="0" marR="0" lvl="0" indent="0" algn="l" rtl="0">
              <a:spcBef>
                <a:spcPts val="0"/>
              </a:spcBef>
              <a:spcAft>
                <a:spcPts val="0"/>
              </a:spcAft>
              <a:buNone/>
            </a:pPr>
            <a:endParaRPr sz="280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endParaRPr sz="180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endParaRPr sz="180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endParaRPr sz="180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endParaRPr sz="180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endParaRPr sz="180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endParaRPr sz="180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endParaRPr sz="280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endParaRPr sz="280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endParaRPr sz="2800">
              <a:solidFill>
                <a:schemeClr val="dk1"/>
              </a:solidFill>
              <a:latin typeface="Times New Roman"/>
              <a:ea typeface="Times New Roman"/>
              <a:cs typeface="Times New Roman"/>
              <a:sym typeface="Times New Roman"/>
            </a:endParaRPr>
          </a:p>
          <a:p>
            <a:pPr marL="0" marR="0" lvl="0" indent="0" algn="r" rtl="0">
              <a:spcBef>
                <a:spcPts val="0"/>
              </a:spcBef>
              <a:spcAft>
                <a:spcPts val="0"/>
              </a:spcAft>
              <a:buNone/>
            </a:pPr>
            <a:r>
              <a:rPr lang="en-US" sz="2800">
                <a:solidFill>
                  <a:schemeClr val="dk1"/>
                </a:solidFill>
                <a:latin typeface="Times New Roman"/>
                <a:ea typeface="Times New Roman"/>
                <a:cs typeface="Times New Roman"/>
                <a:sym typeface="Times New Roman"/>
              </a:rPr>
              <a:t>………………………………………</a:t>
            </a:r>
            <a:endParaRPr/>
          </a:p>
          <a:p>
            <a:pPr marL="0" marR="0" lvl="0" indent="0" algn="r" rtl="0">
              <a:spcBef>
                <a:spcPts val="0"/>
              </a:spcBef>
              <a:spcAft>
                <a:spcPts val="0"/>
              </a:spcAft>
              <a:buNone/>
            </a:pPr>
            <a:r>
              <a:rPr lang="en-US" sz="2800" b="1">
                <a:solidFill>
                  <a:schemeClr val="dk1"/>
                </a:solidFill>
                <a:latin typeface="Times New Roman"/>
                <a:ea typeface="Times New Roman"/>
                <a:cs typeface="Times New Roman"/>
                <a:sym typeface="Times New Roman"/>
              </a:rPr>
              <a:t>(2)</a:t>
            </a:r>
            <a:endParaRPr/>
          </a:p>
          <a:p>
            <a:pPr marL="0" marR="0" lvl="0" indent="0" algn="r" rtl="0">
              <a:spcBef>
                <a:spcPts val="0"/>
              </a:spcBef>
              <a:spcAft>
                <a:spcPts val="0"/>
              </a:spcAft>
              <a:buNone/>
            </a:pPr>
            <a:r>
              <a:rPr lang="en-US" sz="1800" i="1">
                <a:solidFill>
                  <a:schemeClr val="dk1"/>
                </a:solidFill>
                <a:latin typeface="Calibri"/>
                <a:ea typeface="Calibri"/>
                <a:cs typeface="Calibri"/>
                <a:sym typeface="Calibri"/>
              </a:rPr>
              <a:t>Q24 from May 2019, 1MA1/1F</a:t>
            </a:r>
            <a:endParaRPr sz="1800">
              <a:solidFill>
                <a:schemeClr val="dk1"/>
              </a:solidFill>
              <a:latin typeface="Calibri"/>
              <a:ea typeface="Calibri"/>
              <a:cs typeface="Calibri"/>
              <a:sym typeface="Calibri"/>
            </a:endParaRPr>
          </a:p>
        </p:txBody>
      </p:sp>
      <p:sp>
        <p:nvSpPr>
          <p:cNvPr id="770" name="Google Shape;770;p28"/>
          <p:cNvSpPr/>
          <p:nvPr/>
        </p:nvSpPr>
        <p:spPr>
          <a:xfrm>
            <a:off x="9725179" y="5271610"/>
            <a:ext cx="1957057" cy="828089"/>
          </a:xfrm>
          <a:prstGeom prst="roundRect">
            <a:avLst>
              <a:gd name="adj" fmla="val 16667"/>
            </a:avLst>
          </a:prstGeom>
          <a:noFill/>
          <a:ln w="1905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771" name="Google Shape;771;p28"/>
          <p:cNvSpPr txBox="1"/>
          <p:nvPr/>
        </p:nvSpPr>
        <p:spPr>
          <a:xfrm>
            <a:off x="9761750" y="5465840"/>
            <a:ext cx="1797777"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18</a:t>
            </a:r>
            <a:endParaRPr/>
          </a:p>
        </p:txBody>
      </p:sp>
      <p:grpSp>
        <p:nvGrpSpPr>
          <p:cNvPr id="772" name="Google Shape;772;p28"/>
          <p:cNvGrpSpPr/>
          <p:nvPr/>
        </p:nvGrpSpPr>
        <p:grpSpPr>
          <a:xfrm>
            <a:off x="9495879" y="211521"/>
            <a:ext cx="2102384" cy="753403"/>
            <a:chOff x="9495879" y="211521"/>
            <a:chExt cx="2102384" cy="753403"/>
          </a:xfrm>
        </p:grpSpPr>
        <p:pic>
          <p:nvPicPr>
            <p:cNvPr id="773" name="Google Shape;773;p28" descr="Document"/>
            <p:cNvPicPr preferRelativeResize="0"/>
            <p:nvPr/>
          </p:nvPicPr>
          <p:blipFill rotWithShape="1">
            <a:blip r:embed="rId3">
              <a:alphaModFix/>
            </a:blip>
            <a:srcRect/>
            <a:stretch/>
          </p:blipFill>
          <p:spPr>
            <a:xfrm>
              <a:off x="10844860" y="211521"/>
              <a:ext cx="753403" cy="753403"/>
            </a:xfrm>
            <a:prstGeom prst="rect">
              <a:avLst/>
            </a:prstGeom>
            <a:noFill/>
            <a:ln>
              <a:noFill/>
            </a:ln>
          </p:spPr>
        </p:pic>
        <p:sp>
          <p:nvSpPr>
            <p:cNvPr id="774" name="Google Shape;774;p28"/>
            <p:cNvSpPr txBox="1"/>
            <p:nvPr/>
          </p:nvSpPr>
          <p:spPr>
            <a:xfrm>
              <a:off x="9495879" y="228785"/>
              <a:ext cx="2091590" cy="707886"/>
            </a:xfrm>
            <a:prstGeom prst="rect">
              <a:avLst/>
            </a:prstGeom>
            <a:noFill/>
            <a:ln w="38100" cap="flat" cmpd="sng">
              <a:solidFill>
                <a:srgbClr val="BE0064"/>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a:solidFill>
                    <a:schemeClr val="dk1"/>
                  </a:solidFill>
                  <a:latin typeface="Arial"/>
                  <a:ea typeface="Arial"/>
                  <a:cs typeface="Arial"/>
                  <a:sym typeface="Arial"/>
                </a:rPr>
                <a:t>Handout</a:t>
              </a:r>
              <a:br>
                <a:rPr lang="en-US" sz="2000" b="1">
                  <a:solidFill>
                    <a:schemeClr val="dk1"/>
                  </a:solidFill>
                  <a:latin typeface="Arial"/>
                  <a:ea typeface="Arial"/>
                  <a:cs typeface="Arial"/>
                  <a:sym typeface="Arial"/>
                </a:rPr>
              </a:br>
              <a:r>
                <a:rPr lang="en-US" sz="2000" b="1">
                  <a:solidFill>
                    <a:schemeClr val="dk1"/>
                  </a:solidFill>
                  <a:latin typeface="Arial"/>
                  <a:ea typeface="Arial"/>
                  <a:cs typeface="Arial"/>
                  <a:sym typeface="Arial"/>
                </a:rPr>
                <a:t>available</a:t>
              </a:r>
              <a:endParaRPr/>
            </a:p>
          </p:txBody>
        </p:sp>
      </p:grpSp>
      <p:sp>
        <p:nvSpPr>
          <p:cNvPr id="775" name="Google Shape;775;p28"/>
          <p:cNvSpPr/>
          <p:nvPr/>
        </p:nvSpPr>
        <p:spPr>
          <a:xfrm>
            <a:off x="9594533" y="5235657"/>
            <a:ext cx="2087704" cy="864042"/>
          </a:xfrm>
          <a:prstGeom prst="rect">
            <a:avLst/>
          </a:prstGeom>
          <a:solidFill>
            <a:srgbClr val="BE0064"/>
          </a:solidFill>
          <a:ln w="12700" cap="flat" cmpd="sng">
            <a:solidFill>
              <a:srgbClr val="BE0064"/>
            </a:solidFill>
            <a:prstDash val="solid"/>
            <a:miter lim="800000"/>
            <a:headEnd type="none" w="sm" len="sm"/>
            <a:tailEnd type="none" w="sm" len="sm"/>
          </a:ln>
          <a:effectLst>
            <a:outerShdw blurRad="50800" dist="38100" dir="5400000" algn="t"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776" name="Google Shape;776;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28</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1"/>
                                          </p:stCondLst>
                                        </p:cTn>
                                        <p:tgtEl>
                                          <p:spTgt spid="77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781"/>
        <p:cNvGrpSpPr/>
        <p:nvPr/>
      </p:nvGrpSpPr>
      <p:grpSpPr>
        <a:xfrm>
          <a:off x="0" y="0"/>
          <a:ext cx="0" cy="0"/>
          <a:chOff x="0" y="0"/>
          <a:chExt cx="0" cy="0"/>
        </a:xfrm>
      </p:grpSpPr>
      <p:sp>
        <p:nvSpPr>
          <p:cNvPr id="782" name="Google Shape;782;p29"/>
          <p:cNvSpPr txBox="1">
            <a:spLocks noGrp="1"/>
          </p:cNvSpPr>
          <p:nvPr>
            <p:ph type="ctrTitle"/>
          </p:nvPr>
        </p:nvSpPr>
        <p:spPr>
          <a:xfrm>
            <a:off x="1419497" y="433421"/>
            <a:ext cx="9144000" cy="1395379"/>
          </a:xfrm>
          <a:prstGeom prst="rect">
            <a:avLst/>
          </a:prstGeom>
          <a:solidFill>
            <a:srgbClr val="BE0064"/>
          </a:solidFill>
          <a:ln w="9525" cap="flat" cmpd="sng">
            <a:solidFill>
              <a:srgbClr val="BE0064"/>
            </a:solidFill>
            <a:prstDash val="solid"/>
            <a:round/>
            <a:headEnd type="none" w="sm" len="sm"/>
            <a:tailEnd type="none" w="sm" len="sm"/>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000"/>
              <a:buFont typeface="Arial"/>
              <a:buNone/>
            </a:pPr>
            <a:r>
              <a:rPr lang="en-US" sz="4000" b="1">
                <a:solidFill>
                  <a:schemeClr val="lt1"/>
                </a:solidFill>
                <a:latin typeface="Arial"/>
                <a:ea typeface="Arial"/>
                <a:cs typeface="Arial"/>
                <a:sym typeface="Arial"/>
              </a:rPr>
              <a:t>Lesson review: </a:t>
            </a:r>
            <a:br>
              <a:rPr lang="en-US" sz="4000" b="1">
                <a:solidFill>
                  <a:schemeClr val="lt1"/>
                </a:solidFill>
                <a:latin typeface="Arial"/>
                <a:ea typeface="Arial"/>
                <a:cs typeface="Arial"/>
                <a:sym typeface="Arial"/>
              </a:rPr>
            </a:br>
            <a:r>
              <a:rPr lang="en-US" sz="4000" b="1">
                <a:solidFill>
                  <a:schemeClr val="lt1"/>
                </a:solidFill>
                <a:latin typeface="Arial"/>
                <a:ea typeface="Arial"/>
                <a:cs typeface="Arial"/>
                <a:sym typeface="Arial"/>
              </a:rPr>
              <a:t>Factors and multiples</a:t>
            </a:r>
            <a:endParaRPr sz="4000"/>
          </a:p>
        </p:txBody>
      </p:sp>
      <p:sp>
        <p:nvSpPr>
          <p:cNvPr id="783" name="Google Shape;783;p29"/>
          <p:cNvSpPr txBox="1">
            <a:spLocks noGrp="1"/>
          </p:cNvSpPr>
          <p:nvPr>
            <p:ph type="subTitle" idx="1"/>
          </p:nvPr>
        </p:nvSpPr>
        <p:spPr>
          <a:xfrm>
            <a:off x="1419497" y="2050369"/>
            <a:ext cx="9144000" cy="2807171"/>
          </a:xfrm>
          <a:prstGeom prst="rect">
            <a:avLst/>
          </a:prstGeom>
          <a:noFill/>
          <a:ln w="38100" cap="flat" cmpd="sng">
            <a:solidFill>
              <a:srgbClr val="BE0064"/>
            </a:solidFill>
            <a:prstDash val="solid"/>
            <a:round/>
            <a:headEnd type="none" w="sm" len="sm"/>
            <a:tailEnd type="none" w="sm" len="sm"/>
          </a:ln>
        </p:spPr>
        <p:txBody>
          <a:bodyPr spcFirstLastPara="1" wrap="square" lIns="91425" tIns="45700" rIns="91425" bIns="45700" anchor="t" anchorCtr="0">
            <a:normAutofit fontScale="25000" lnSpcReduction="20000"/>
          </a:bodyPr>
          <a:lstStyle/>
          <a:p>
            <a:pPr marL="0" lvl="0" indent="0" algn="l" rtl="0">
              <a:lnSpc>
                <a:spcPct val="120000"/>
              </a:lnSpc>
              <a:spcBef>
                <a:spcPts val="0"/>
              </a:spcBef>
              <a:spcAft>
                <a:spcPts val="0"/>
              </a:spcAft>
              <a:buClr>
                <a:srgbClr val="BE0064"/>
              </a:buClr>
              <a:buSzPct val="100000"/>
              <a:buNone/>
            </a:pPr>
            <a:r>
              <a:rPr lang="en-US" sz="9600" b="1">
                <a:solidFill>
                  <a:srgbClr val="BE0064"/>
                </a:solidFill>
                <a:latin typeface="Arial"/>
                <a:ea typeface="Arial"/>
                <a:cs typeface="Arial"/>
                <a:sym typeface="Arial"/>
              </a:rPr>
              <a:t>Objectives</a:t>
            </a:r>
            <a:endParaRPr/>
          </a:p>
          <a:p>
            <a:pPr marL="231775" lvl="0" indent="-231775" algn="l" rtl="0">
              <a:lnSpc>
                <a:spcPct val="120000"/>
              </a:lnSpc>
              <a:spcBef>
                <a:spcPts val="600"/>
              </a:spcBef>
              <a:spcAft>
                <a:spcPts val="0"/>
              </a:spcAft>
              <a:buClr>
                <a:schemeClr val="dk1"/>
              </a:buClr>
              <a:buSzPct val="100000"/>
              <a:buFont typeface="Arial"/>
              <a:buChar char="•"/>
            </a:pPr>
            <a:r>
              <a:rPr lang="en-US" sz="9600">
                <a:latin typeface="Arial"/>
                <a:ea typeface="Arial"/>
                <a:cs typeface="Arial"/>
                <a:sym typeface="Arial"/>
              </a:rPr>
              <a:t>Find factors and multiples of numbers less than 100</a:t>
            </a:r>
            <a:endParaRPr/>
          </a:p>
          <a:p>
            <a:pPr marL="231775" lvl="0" indent="-231775" algn="l" rtl="0">
              <a:lnSpc>
                <a:spcPct val="120000"/>
              </a:lnSpc>
              <a:spcBef>
                <a:spcPts val="600"/>
              </a:spcBef>
              <a:spcAft>
                <a:spcPts val="0"/>
              </a:spcAft>
              <a:buClr>
                <a:schemeClr val="dk1"/>
              </a:buClr>
              <a:buSzPct val="100000"/>
              <a:buFont typeface="Arial"/>
              <a:buChar char="•"/>
            </a:pPr>
            <a:r>
              <a:rPr lang="en-US" sz="9600">
                <a:latin typeface="Arial"/>
                <a:ea typeface="Arial"/>
                <a:cs typeface="Arial"/>
                <a:sym typeface="Arial"/>
              </a:rPr>
              <a:t>Find common factors and common multiples of two numbers</a:t>
            </a:r>
            <a:endParaRPr/>
          </a:p>
          <a:p>
            <a:pPr marL="231775" lvl="0" indent="-231775" algn="l" rtl="0">
              <a:lnSpc>
                <a:spcPct val="120000"/>
              </a:lnSpc>
              <a:spcBef>
                <a:spcPts val="600"/>
              </a:spcBef>
              <a:spcAft>
                <a:spcPts val="0"/>
              </a:spcAft>
              <a:buClr>
                <a:schemeClr val="dk1"/>
              </a:buClr>
              <a:buSzPct val="100000"/>
              <a:buFont typeface="Arial"/>
              <a:buChar char="•"/>
            </a:pPr>
            <a:r>
              <a:rPr lang="en-US" sz="9600">
                <a:latin typeface="Arial"/>
                <a:ea typeface="Arial"/>
                <a:cs typeface="Arial"/>
                <a:sym typeface="Arial"/>
              </a:rPr>
              <a:t>Solve problems using HCF and LCM </a:t>
            </a:r>
            <a:endParaRPr/>
          </a:p>
          <a:p>
            <a:pPr marL="231775" lvl="0" indent="-231775" algn="l" rtl="0">
              <a:lnSpc>
                <a:spcPct val="120000"/>
              </a:lnSpc>
              <a:spcBef>
                <a:spcPts val="600"/>
              </a:spcBef>
              <a:spcAft>
                <a:spcPts val="0"/>
              </a:spcAft>
              <a:buClr>
                <a:schemeClr val="dk1"/>
              </a:buClr>
              <a:buSzPct val="100000"/>
              <a:buFont typeface="Arial"/>
              <a:buChar char="•"/>
            </a:pPr>
            <a:r>
              <a:rPr lang="en-US" sz="9600">
                <a:latin typeface="Arial"/>
                <a:ea typeface="Arial"/>
                <a:cs typeface="Arial"/>
                <a:sym typeface="Arial"/>
              </a:rPr>
              <a:t>Understand how to use representations to provide insight into </a:t>
            </a:r>
            <a:br>
              <a:rPr lang="en-US" sz="9600">
                <a:latin typeface="Arial"/>
                <a:ea typeface="Arial"/>
                <a:cs typeface="Arial"/>
                <a:sym typeface="Arial"/>
              </a:rPr>
            </a:br>
            <a:r>
              <a:rPr lang="en-US" sz="9600">
                <a:latin typeface="Arial"/>
                <a:ea typeface="Arial"/>
                <a:cs typeface="Arial"/>
                <a:sym typeface="Arial"/>
              </a:rPr>
              <a:t>solving problems</a:t>
            </a:r>
            <a:endParaRPr/>
          </a:p>
        </p:txBody>
      </p:sp>
      <p:sp>
        <p:nvSpPr>
          <p:cNvPr id="784" name="Google Shape;784;p29"/>
          <p:cNvSpPr txBox="1"/>
          <p:nvPr/>
        </p:nvSpPr>
        <p:spPr>
          <a:xfrm>
            <a:off x="1419497" y="5079854"/>
            <a:ext cx="9144000" cy="1753057"/>
          </a:xfrm>
          <a:prstGeom prst="rect">
            <a:avLst/>
          </a:prstGeom>
          <a:noFill/>
          <a:ln>
            <a:noFill/>
          </a:ln>
        </p:spPr>
        <p:txBody>
          <a:bodyPr spcFirstLastPara="1" wrap="square" lIns="91425" tIns="45700" rIns="91425" bIns="45700" anchor="t" anchorCtr="0">
            <a:normAutofit/>
          </a:bodyPr>
          <a:lstStyle/>
          <a:p>
            <a:pPr marL="0" marR="0" lvl="0" indent="0" algn="l" rtl="0">
              <a:lnSpc>
                <a:spcPct val="129166"/>
              </a:lnSpc>
              <a:spcBef>
                <a:spcPts val="0"/>
              </a:spcBef>
              <a:spcAft>
                <a:spcPts val="0"/>
              </a:spcAft>
              <a:buClr>
                <a:srgbClr val="BE0064"/>
              </a:buClr>
              <a:buSzPts val="2400"/>
              <a:buFont typeface="Arial"/>
              <a:buNone/>
            </a:pPr>
            <a:r>
              <a:rPr lang="en-US" sz="2400" b="1">
                <a:solidFill>
                  <a:srgbClr val="BE0064"/>
                </a:solidFill>
                <a:latin typeface="Arial"/>
                <a:ea typeface="Arial"/>
                <a:cs typeface="Arial"/>
                <a:sym typeface="Arial"/>
              </a:rPr>
              <a:t>Suggested further steps/areas to work on</a:t>
            </a:r>
            <a:endParaRPr/>
          </a:p>
          <a:p>
            <a:pPr marL="231775" marR="0" lvl="0" indent="-231775" algn="l" rtl="0">
              <a:lnSpc>
                <a:spcPct val="129166"/>
              </a:lnSpc>
              <a:spcBef>
                <a:spcPts val="1600"/>
              </a:spcBef>
              <a:spcAft>
                <a:spcPts val="0"/>
              </a:spcAft>
              <a:buClr>
                <a:schemeClr val="dk1"/>
              </a:buClr>
              <a:buSzPts val="2400"/>
              <a:buFont typeface="Arial"/>
              <a:buChar char="•"/>
            </a:pPr>
            <a:r>
              <a:rPr lang="en-US" sz="2400">
                <a:solidFill>
                  <a:schemeClr val="dk1"/>
                </a:solidFill>
                <a:latin typeface="Arial"/>
                <a:ea typeface="Arial"/>
                <a:cs typeface="Arial"/>
                <a:sym typeface="Arial"/>
              </a:rPr>
              <a:t>Find all the factor pairs, HCF and LCM using prime factorisation</a:t>
            </a:r>
            <a:endParaRPr/>
          </a:p>
        </p:txBody>
      </p:sp>
      <p:sp>
        <p:nvSpPr>
          <p:cNvPr id="785" name="Google Shape;785;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29</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3"/>
          <p:cNvSpPr txBox="1">
            <a:spLocks noGrp="1"/>
          </p:cNvSpPr>
          <p:nvPr>
            <p:ph type="title"/>
          </p:nvPr>
        </p:nvSpPr>
        <p:spPr>
          <a:xfrm>
            <a:off x="450533" y="112165"/>
            <a:ext cx="9144000"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Chocolate bar factory</a:t>
            </a:r>
            <a:endParaRPr/>
          </a:p>
        </p:txBody>
      </p:sp>
      <p:sp>
        <p:nvSpPr>
          <p:cNvPr id="186" name="Google Shape;186;p3"/>
          <p:cNvSpPr txBox="1"/>
          <p:nvPr/>
        </p:nvSpPr>
        <p:spPr>
          <a:xfrm>
            <a:off x="454373" y="1353100"/>
            <a:ext cx="10735505" cy="495435"/>
          </a:xfrm>
          <a:prstGeom prst="rect">
            <a:avLst/>
          </a:prstGeom>
          <a:noFill/>
          <a:ln>
            <a:noFill/>
          </a:ln>
        </p:spPr>
        <p:txBody>
          <a:bodyPr spcFirstLastPara="1" wrap="square" lIns="91425" tIns="45700" rIns="91425" bIns="45700" anchor="t" anchorCtr="0">
            <a:spAutoFit/>
          </a:bodyPr>
          <a:lstStyle/>
          <a:p>
            <a:pPr marL="0" marR="0" lvl="0" indent="0" algn="l" rtl="0">
              <a:lnSpc>
                <a:spcPct val="96875"/>
              </a:lnSpc>
              <a:spcBef>
                <a:spcPts val="0"/>
              </a:spcBef>
              <a:spcAft>
                <a:spcPts val="0"/>
              </a:spcAft>
              <a:buNone/>
            </a:pPr>
            <a:r>
              <a:rPr lang="en-US" sz="3200" b="0" i="0" u="none" strike="noStrike" cap="none">
                <a:solidFill>
                  <a:schemeClr val="dk1"/>
                </a:solidFill>
                <a:latin typeface="Arial"/>
                <a:ea typeface="Arial"/>
                <a:cs typeface="Arial"/>
                <a:sym typeface="Arial"/>
              </a:rPr>
              <a:t>How many pieces are in this chocolate bar?</a:t>
            </a:r>
            <a:endParaRPr/>
          </a:p>
        </p:txBody>
      </p:sp>
      <p:pic>
        <p:nvPicPr>
          <p:cNvPr id="187" name="Google Shape;187;p3" descr="Chocolate bar made of 24 squares in 6 columns of 4."/>
          <p:cNvPicPr preferRelativeResize="0"/>
          <p:nvPr/>
        </p:nvPicPr>
        <p:blipFill rotWithShape="1">
          <a:blip r:embed="rId3">
            <a:alphaModFix/>
          </a:blip>
          <a:srcRect t="33530" r="24943" b="-1"/>
          <a:stretch/>
        </p:blipFill>
        <p:spPr>
          <a:xfrm>
            <a:off x="1090768" y="2360912"/>
            <a:ext cx="4284989" cy="2855426"/>
          </a:xfrm>
          <a:prstGeom prst="rect">
            <a:avLst/>
          </a:prstGeom>
          <a:noFill/>
          <a:ln>
            <a:noFill/>
          </a:ln>
        </p:spPr>
      </p:pic>
      <p:sp>
        <p:nvSpPr>
          <p:cNvPr id="188" name="Google Shape;188;p3"/>
          <p:cNvSpPr/>
          <p:nvPr/>
        </p:nvSpPr>
        <p:spPr>
          <a:xfrm>
            <a:off x="6225557" y="2776007"/>
            <a:ext cx="5208925" cy="1736646"/>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u="none" strike="noStrike" cap="none">
                <a:solidFill>
                  <a:schemeClr val="dk1"/>
                </a:solidFill>
                <a:latin typeface="Arial"/>
                <a:ea typeface="Arial"/>
                <a:cs typeface="Arial"/>
                <a:sym typeface="Arial"/>
              </a:rPr>
              <a:t>A chocolate bar containing 24 pieces of chocolate </a:t>
            </a:r>
            <a:br>
              <a:rPr lang="en-US" sz="3200" b="0" i="0" u="none" strike="noStrike" cap="none">
                <a:solidFill>
                  <a:schemeClr val="dk1"/>
                </a:solidFill>
                <a:latin typeface="Arial"/>
                <a:ea typeface="Arial"/>
                <a:cs typeface="Arial"/>
                <a:sym typeface="Arial"/>
              </a:rPr>
            </a:br>
            <a:r>
              <a:rPr lang="en-US" sz="3200" b="0" i="0" u="none" strike="noStrike" cap="none">
                <a:solidFill>
                  <a:schemeClr val="dk1"/>
                </a:solidFill>
                <a:latin typeface="Arial"/>
                <a:ea typeface="Arial"/>
                <a:cs typeface="Arial"/>
                <a:sym typeface="Arial"/>
              </a:rPr>
              <a:t>is described as a </a:t>
            </a:r>
            <a:r>
              <a:rPr lang="en-US" sz="3200" b="1" i="0" u="none" strike="noStrike" cap="none">
                <a:solidFill>
                  <a:schemeClr val="dk1"/>
                </a:solidFill>
                <a:latin typeface="Arial"/>
                <a:ea typeface="Arial"/>
                <a:cs typeface="Arial"/>
                <a:sym typeface="Arial"/>
              </a:rPr>
              <a:t>24-bar</a:t>
            </a:r>
            <a:r>
              <a:rPr lang="en-US" sz="3200" b="0" i="0" u="none" strike="noStrike" cap="none">
                <a:solidFill>
                  <a:schemeClr val="dk1"/>
                </a:solidFill>
                <a:latin typeface="Arial"/>
                <a:ea typeface="Arial"/>
                <a:cs typeface="Arial"/>
                <a:sym typeface="Arial"/>
              </a:rPr>
              <a:t>.</a:t>
            </a:r>
            <a:endParaRPr/>
          </a:p>
        </p:txBody>
      </p:sp>
      <p:sp>
        <p:nvSpPr>
          <p:cNvPr id="189" name="Google Shape;189;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b="1">
                <a:solidFill>
                  <a:srgbClr val="000000"/>
                </a:solidFill>
                <a:latin typeface="Arial"/>
                <a:ea typeface="Arial"/>
                <a:cs typeface="Arial"/>
                <a:sym typeface="Arial"/>
              </a:rPr>
              <a:t>3</a:t>
            </a:fld>
            <a:endParaRPr b="1">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30"/>
          <p:cNvSpPr txBox="1">
            <a:spLocks noGrp="1"/>
          </p:cNvSpPr>
          <p:nvPr>
            <p:ph type="ctrTitle"/>
          </p:nvPr>
        </p:nvSpPr>
        <p:spPr>
          <a:xfrm>
            <a:off x="1524000" y="1358537"/>
            <a:ext cx="9144000" cy="1420290"/>
          </a:xfrm>
          <a:prstGeom prst="rect">
            <a:avLst/>
          </a:prstGeom>
          <a:solidFill>
            <a:srgbClr val="BE0064"/>
          </a:solid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000"/>
              <a:buFont typeface="Arial"/>
              <a:buNone/>
            </a:pPr>
            <a:r>
              <a:rPr lang="en-US" sz="4000" b="1" dirty="0">
                <a:solidFill>
                  <a:schemeClr val="lt1"/>
                </a:solidFill>
                <a:latin typeface="Arial"/>
                <a:ea typeface="Arial"/>
                <a:cs typeface="Arial"/>
                <a:sym typeface="Arial"/>
              </a:rPr>
              <a:t>Lesson 11: </a:t>
            </a:r>
            <a:br>
              <a:rPr lang="en-US" sz="4000" b="1" dirty="0">
                <a:solidFill>
                  <a:schemeClr val="lt1"/>
                </a:solidFill>
                <a:latin typeface="Arial"/>
                <a:ea typeface="Arial"/>
                <a:cs typeface="Arial"/>
                <a:sym typeface="Arial"/>
              </a:rPr>
            </a:br>
            <a:r>
              <a:rPr lang="en-US" sz="4000" b="1" dirty="0">
                <a:solidFill>
                  <a:schemeClr val="lt1"/>
                </a:solidFill>
                <a:latin typeface="Arial"/>
                <a:ea typeface="Arial"/>
                <a:cs typeface="Arial"/>
                <a:sym typeface="Arial"/>
              </a:rPr>
              <a:t>Credits</a:t>
            </a:r>
            <a:endParaRPr sz="4000" dirty="0"/>
          </a:p>
        </p:txBody>
      </p:sp>
      <p:sp>
        <p:nvSpPr>
          <p:cNvPr id="792" name="Google Shape;792;p30"/>
          <p:cNvSpPr txBox="1">
            <a:spLocks noGrp="1"/>
          </p:cNvSpPr>
          <p:nvPr>
            <p:ph type="subTitle" idx="1"/>
          </p:nvPr>
        </p:nvSpPr>
        <p:spPr>
          <a:xfrm>
            <a:off x="1524000" y="3001436"/>
            <a:ext cx="9144000" cy="3203421"/>
          </a:xfrm>
          <a:prstGeom prst="rect">
            <a:avLst/>
          </a:prstGeom>
          <a:noFill/>
          <a:ln w="38100" cap="flat" cmpd="sng">
            <a:solidFill>
              <a:srgbClr val="BE0064"/>
            </a:solidFill>
            <a:prstDash val="solid"/>
            <a:round/>
            <a:headEnd type="none" w="sm" len="sm"/>
            <a:tailEnd type="none" w="sm" len="sm"/>
          </a:ln>
        </p:spPr>
        <p:txBody>
          <a:bodyPr spcFirstLastPara="1" wrap="square" lIns="91425" tIns="45700" rIns="91425" bIns="45700" anchor="t" anchorCtr="0">
            <a:normAutofit fontScale="47500" lnSpcReduction="20000"/>
          </a:bodyPr>
          <a:lstStyle/>
          <a:p>
            <a:pPr marL="0" lvl="0" indent="0" algn="l" rtl="0">
              <a:lnSpc>
                <a:spcPct val="46268"/>
              </a:lnSpc>
              <a:spcBef>
                <a:spcPts val="0"/>
              </a:spcBef>
              <a:spcAft>
                <a:spcPts val="0"/>
              </a:spcAft>
              <a:buClr>
                <a:srgbClr val="BE0064"/>
              </a:buClr>
              <a:buSzPct val="100000"/>
              <a:buNone/>
            </a:pPr>
            <a:r>
              <a:rPr lang="en-US" sz="6700" b="1" dirty="0">
                <a:solidFill>
                  <a:srgbClr val="BE0064"/>
                </a:solidFill>
                <a:latin typeface="Arial"/>
                <a:ea typeface="Arial"/>
                <a:cs typeface="Arial"/>
                <a:sym typeface="Arial"/>
              </a:rPr>
              <a:t>Photo acknowledgements</a:t>
            </a:r>
            <a:endParaRPr dirty="0"/>
          </a:p>
          <a:p>
            <a:pPr marL="0" lvl="0" indent="0" algn="l" rtl="0">
              <a:lnSpc>
                <a:spcPct val="90000"/>
              </a:lnSpc>
              <a:spcBef>
                <a:spcPts val="1600"/>
              </a:spcBef>
              <a:spcAft>
                <a:spcPts val="0"/>
              </a:spcAft>
              <a:buClr>
                <a:srgbClr val="000000"/>
              </a:buClr>
              <a:buSzPct val="100000"/>
              <a:buNone/>
            </a:pPr>
            <a:r>
              <a:rPr lang="en-US" sz="6700" b="1" i="0" dirty="0">
                <a:solidFill>
                  <a:srgbClr val="000000"/>
                </a:solidFill>
                <a:latin typeface="Arial"/>
                <a:ea typeface="Arial"/>
                <a:cs typeface="Arial"/>
                <a:sym typeface="Arial"/>
              </a:rPr>
              <a:t>Shutterstock.com: </a:t>
            </a:r>
            <a:r>
              <a:rPr lang="en-US" sz="6700" dirty="0">
                <a:solidFill>
                  <a:srgbClr val="000000"/>
                </a:solidFill>
                <a:latin typeface="Arial"/>
                <a:ea typeface="Arial"/>
                <a:cs typeface="Arial"/>
                <a:sym typeface="Arial"/>
              </a:rPr>
              <a:t>Vincent Giordano Photo</a:t>
            </a:r>
            <a:endParaRPr sz="6700" dirty="0">
              <a:solidFill>
                <a:srgbClr val="222222"/>
              </a:solidFill>
              <a:latin typeface="Arial"/>
              <a:ea typeface="Arial"/>
              <a:cs typeface="Arial"/>
              <a:sym typeface="Arial"/>
            </a:endParaRPr>
          </a:p>
          <a:p>
            <a:pPr marL="0" lvl="0" indent="0" algn="l" rtl="0">
              <a:lnSpc>
                <a:spcPct val="46268"/>
              </a:lnSpc>
              <a:spcBef>
                <a:spcPts val="600"/>
              </a:spcBef>
              <a:spcAft>
                <a:spcPts val="0"/>
              </a:spcAft>
              <a:buClr>
                <a:srgbClr val="BE0064"/>
              </a:buClr>
              <a:buSzPct val="100000"/>
              <a:buNone/>
            </a:pPr>
            <a:r>
              <a:rPr lang="en-US" sz="6700" b="1" dirty="0">
                <a:solidFill>
                  <a:srgbClr val="BE0064"/>
                </a:solidFill>
                <a:latin typeface="Arial"/>
                <a:ea typeface="Arial"/>
                <a:cs typeface="Arial"/>
                <a:sym typeface="Arial"/>
              </a:rPr>
              <a:t>Text acknowledgements</a:t>
            </a:r>
            <a:endParaRPr dirty="0"/>
          </a:p>
          <a:p>
            <a:pPr marL="0" lvl="0" indent="0" algn="l" rtl="0">
              <a:lnSpc>
                <a:spcPct val="90000"/>
              </a:lnSpc>
              <a:spcBef>
                <a:spcPts val="1600"/>
              </a:spcBef>
              <a:spcAft>
                <a:spcPts val="0"/>
              </a:spcAft>
              <a:buClr>
                <a:srgbClr val="000000"/>
              </a:buClr>
              <a:buSzPct val="100000"/>
              <a:buNone/>
            </a:pPr>
            <a:r>
              <a:rPr lang="en-US" sz="6700" b="1" i="0" dirty="0">
                <a:solidFill>
                  <a:srgbClr val="000000"/>
                </a:solidFill>
                <a:latin typeface="Arial"/>
                <a:ea typeface="Arial"/>
                <a:cs typeface="Arial"/>
                <a:sym typeface="Arial"/>
              </a:rPr>
              <a:t>Pearson Education Ltd: </a:t>
            </a:r>
            <a:r>
              <a:rPr lang="en-US" sz="6700" b="0" i="0" dirty="0">
                <a:solidFill>
                  <a:srgbClr val="000000"/>
                </a:solidFill>
                <a:latin typeface="Arial"/>
                <a:ea typeface="Arial"/>
                <a:cs typeface="Arial"/>
                <a:sym typeface="Arial"/>
              </a:rPr>
              <a:t>Pearson Edexcel GCSE (9 – 1) Mathematics Paper 1F (Non-Calculator) Foundation Tier May 2019 1MA1</a:t>
            </a:r>
            <a:r>
              <a:rPr lang="en-US" sz="6700" dirty="0">
                <a:solidFill>
                  <a:srgbClr val="000000"/>
                </a:solidFill>
                <a:latin typeface="Arial"/>
                <a:ea typeface="Arial"/>
                <a:cs typeface="Arial"/>
                <a:sym typeface="Arial"/>
              </a:rPr>
              <a:t>/1</a:t>
            </a:r>
            <a:endParaRPr sz="9600" dirty="0">
              <a:latin typeface="Arial"/>
              <a:ea typeface="Arial"/>
              <a:cs typeface="Arial"/>
              <a:sym typeface="Arial"/>
            </a:endParaRPr>
          </a:p>
        </p:txBody>
      </p:sp>
      <p:pic>
        <p:nvPicPr>
          <p:cNvPr id="793" name="Google Shape;793;p30"/>
          <p:cNvPicPr preferRelativeResize="0"/>
          <p:nvPr/>
        </p:nvPicPr>
        <p:blipFill rotWithShape="1">
          <a:blip r:embed="rId3">
            <a:alphaModFix/>
          </a:blip>
          <a:srcRect/>
          <a:stretch/>
        </p:blipFill>
        <p:spPr>
          <a:xfrm>
            <a:off x="9395464" y="262672"/>
            <a:ext cx="2123825" cy="638948"/>
          </a:xfrm>
          <a:prstGeom prst="rect">
            <a:avLst/>
          </a:prstGeom>
          <a:noFill/>
          <a:ln>
            <a:noFill/>
          </a:ln>
        </p:spPr>
      </p:pic>
      <p:pic>
        <p:nvPicPr>
          <p:cNvPr id="794" name="Google Shape;794;p30"/>
          <p:cNvPicPr preferRelativeResize="0"/>
          <p:nvPr/>
        </p:nvPicPr>
        <p:blipFill rotWithShape="1">
          <a:blip r:embed="rId4">
            <a:alphaModFix/>
          </a:blip>
          <a:srcRect/>
          <a:stretch/>
        </p:blipFill>
        <p:spPr>
          <a:xfrm>
            <a:off x="370311" y="322595"/>
            <a:ext cx="3473556" cy="617216"/>
          </a:xfrm>
          <a:prstGeom prst="rect">
            <a:avLst/>
          </a:prstGeom>
          <a:noFill/>
          <a:ln>
            <a:noFill/>
          </a:ln>
        </p:spPr>
      </p:pic>
      <p:sp>
        <p:nvSpPr>
          <p:cNvPr id="795" name="Google Shape;795;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30</a:t>
            </a:fld>
            <a:endParaRPr/>
          </a:p>
        </p:txBody>
      </p:sp>
      <p:pic>
        <p:nvPicPr>
          <p:cNvPr id="796" name="Google Shape;796;p30"/>
          <p:cNvPicPr preferRelativeResize="0"/>
          <p:nvPr/>
        </p:nvPicPr>
        <p:blipFill rotWithShape="1">
          <a:blip r:embed="rId5">
            <a:alphaModFix/>
          </a:blip>
          <a:srcRect/>
          <a:stretch/>
        </p:blipFill>
        <p:spPr>
          <a:xfrm>
            <a:off x="5525135" y="220356"/>
            <a:ext cx="1408430" cy="71945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4"/>
          <p:cNvSpPr txBox="1">
            <a:spLocks noGrp="1"/>
          </p:cNvSpPr>
          <p:nvPr>
            <p:ph type="title"/>
          </p:nvPr>
        </p:nvSpPr>
        <p:spPr>
          <a:xfrm>
            <a:off x="1645919" y="112165"/>
            <a:ext cx="7948613"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24-bars</a:t>
            </a:r>
            <a:endParaRPr/>
          </a:p>
        </p:txBody>
      </p:sp>
      <p:sp>
        <p:nvSpPr>
          <p:cNvPr id="196" name="Google Shape;196;p4"/>
          <p:cNvSpPr/>
          <p:nvPr/>
        </p:nvSpPr>
        <p:spPr>
          <a:xfrm rot="10800000" flipH="1">
            <a:off x="-27606" y="-17453"/>
            <a:ext cx="2091590" cy="1923564"/>
          </a:xfrm>
          <a:prstGeom prst="triangle">
            <a:avLst>
              <a:gd name="adj" fmla="val 0"/>
            </a:avLst>
          </a:prstGeom>
          <a:solidFill>
            <a:srgbClr val="BE0064"/>
          </a:solidFill>
          <a:ln w="1270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97" name="Google Shape;197;p4"/>
          <p:cNvSpPr txBox="1"/>
          <p:nvPr/>
        </p:nvSpPr>
        <p:spPr>
          <a:xfrm>
            <a:off x="-47451" y="135070"/>
            <a:ext cx="1337347" cy="830997"/>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i="0" u="none" strike="noStrike" cap="none">
                <a:solidFill>
                  <a:schemeClr val="lt1"/>
                </a:solidFill>
                <a:latin typeface="Arial"/>
                <a:ea typeface="Arial"/>
                <a:cs typeface="Arial"/>
                <a:sym typeface="Arial"/>
              </a:rPr>
              <a:t>YOUR TURN</a:t>
            </a:r>
            <a:endParaRPr/>
          </a:p>
        </p:txBody>
      </p:sp>
      <p:sp>
        <p:nvSpPr>
          <p:cNvPr id="198" name="Google Shape;198;p4"/>
          <p:cNvSpPr/>
          <p:nvPr/>
        </p:nvSpPr>
        <p:spPr>
          <a:xfrm>
            <a:off x="6518675" y="2856470"/>
            <a:ext cx="4013946" cy="646986"/>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u="none" strike="noStrike" cap="none">
                <a:solidFill>
                  <a:schemeClr val="dk1"/>
                </a:solidFill>
                <a:latin typeface="Arial"/>
                <a:ea typeface="Arial"/>
                <a:cs typeface="Arial"/>
                <a:sym typeface="Arial"/>
              </a:rPr>
              <a:t>6 pieces by 4 pieces</a:t>
            </a:r>
            <a:endParaRPr/>
          </a:p>
        </p:txBody>
      </p:sp>
      <p:sp>
        <p:nvSpPr>
          <p:cNvPr id="199" name="Google Shape;199;p4"/>
          <p:cNvSpPr txBox="1"/>
          <p:nvPr/>
        </p:nvSpPr>
        <p:spPr>
          <a:xfrm>
            <a:off x="1177432" y="5356296"/>
            <a:ext cx="9792000" cy="505694"/>
          </a:xfrm>
          <a:prstGeom prst="rect">
            <a:avLst/>
          </a:prstGeom>
          <a:noFill/>
          <a:ln>
            <a:noFill/>
          </a:ln>
        </p:spPr>
        <p:txBody>
          <a:bodyPr spcFirstLastPara="1" wrap="square" lIns="91425" tIns="45700" rIns="91425" bIns="45700" anchor="t" anchorCtr="0">
            <a:spAutoFit/>
          </a:bodyPr>
          <a:lstStyle/>
          <a:p>
            <a:pPr marL="0" marR="0" lvl="0" indent="0" algn="ctr" rtl="0">
              <a:lnSpc>
                <a:spcPct val="96875"/>
              </a:lnSpc>
              <a:spcBef>
                <a:spcPts val="0"/>
              </a:spcBef>
              <a:spcAft>
                <a:spcPts val="0"/>
              </a:spcAft>
              <a:buNone/>
            </a:pPr>
            <a:r>
              <a:rPr lang="en-US" sz="3200" b="0" i="0" u="none" strike="noStrike" cap="none">
                <a:solidFill>
                  <a:schemeClr val="dk1"/>
                </a:solidFill>
                <a:latin typeface="Arial"/>
                <a:ea typeface="Arial"/>
                <a:cs typeface="Arial"/>
                <a:sym typeface="Arial"/>
              </a:rPr>
              <a:t>What other possible 24-bars are there?</a:t>
            </a:r>
            <a:endParaRPr/>
          </a:p>
        </p:txBody>
      </p:sp>
      <p:sp>
        <p:nvSpPr>
          <p:cNvPr id="200" name="Google Shape;200;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a:t>
            </a:fld>
            <a:endParaRPr/>
          </a:p>
        </p:txBody>
      </p:sp>
      <p:pic>
        <p:nvPicPr>
          <p:cNvPr id="201" name="Google Shape;201;p4" descr="Chocolate bar made of 24 squares in 6 columns of 4."/>
          <p:cNvPicPr preferRelativeResize="0"/>
          <p:nvPr/>
        </p:nvPicPr>
        <p:blipFill rotWithShape="1">
          <a:blip r:embed="rId3">
            <a:alphaModFix/>
          </a:blip>
          <a:srcRect t="33530" r="24943" b="-1"/>
          <a:stretch/>
        </p:blipFill>
        <p:spPr>
          <a:xfrm>
            <a:off x="1811011" y="1830091"/>
            <a:ext cx="4284989" cy="285542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5"/>
          <p:cNvSpPr txBox="1">
            <a:spLocks noGrp="1"/>
          </p:cNvSpPr>
          <p:nvPr>
            <p:ph type="title"/>
          </p:nvPr>
        </p:nvSpPr>
        <p:spPr>
          <a:xfrm>
            <a:off x="1645919" y="112165"/>
            <a:ext cx="7948613"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Possible 24-bars</a:t>
            </a:r>
            <a:endParaRPr/>
          </a:p>
        </p:txBody>
      </p:sp>
      <p:sp>
        <p:nvSpPr>
          <p:cNvPr id="208" name="Google Shape;208;p5"/>
          <p:cNvSpPr/>
          <p:nvPr/>
        </p:nvSpPr>
        <p:spPr>
          <a:xfrm rot="10800000" flipH="1">
            <a:off x="-27606" y="-17453"/>
            <a:ext cx="2091590" cy="1923564"/>
          </a:xfrm>
          <a:prstGeom prst="triangle">
            <a:avLst>
              <a:gd name="adj" fmla="val 0"/>
            </a:avLst>
          </a:prstGeom>
          <a:solidFill>
            <a:srgbClr val="BE0064"/>
          </a:solidFill>
          <a:ln w="1270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09" name="Google Shape;209;p5"/>
          <p:cNvSpPr txBox="1"/>
          <p:nvPr/>
        </p:nvSpPr>
        <p:spPr>
          <a:xfrm>
            <a:off x="-19845" y="165505"/>
            <a:ext cx="1161193" cy="830997"/>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i="0" u="none" strike="noStrike" cap="none">
                <a:solidFill>
                  <a:schemeClr val="lt1"/>
                </a:solidFill>
                <a:latin typeface="Arial"/>
                <a:ea typeface="Arial"/>
                <a:cs typeface="Arial"/>
                <a:sym typeface="Arial"/>
              </a:rPr>
              <a:t>LET’S</a:t>
            </a:r>
            <a:endParaRPr/>
          </a:p>
          <a:p>
            <a:pPr marL="0" marR="0" lvl="0" indent="0" algn="ctr" rtl="0">
              <a:spcBef>
                <a:spcPts val="0"/>
              </a:spcBef>
              <a:spcAft>
                <a:spcPts val="0"/>
              </a:spcAft>
              <a:buNone/>
            </a:pPr>
            <a:r>
              <a:rPr lang="en-US" sz="2400" b="1" i="0" u="none" strike="noStrike" cap="none">
                <a:solidFill>
                  <a:schemeClr val="lt1"/>
                </a:solidFill>
                <a:latin typeface="Arial"/>
                <a:ea typeface="Arial"/>
                <a:cs typeface="Arial"/>
                <a:sym typeface="Arial"/>
              </a:rPr>
              <a:t>LOOK</a:t>
            </a:r>
            <a:endParaRPr/>
          </a:p>
        </p:txBody>
      </p:sp>
      <p:pic>
        <p:nvPicPr>
          <p:cNvPr id="210" name="Google Shape;210;p5" descr="Chocolate bar made of 24 squares in 6 columns of 4."/>
          <p:cNvPicPr preferRelativeResize="0"/>
          <p:nvPr/>
        </p:nvPicPr>
        <p:blipFill rotWithShape="1">
          <a:blip r:embed="rId3">
            <a:alphaModFix/>
          </a:blip>
          <a:srcRect t="33118" r="24943"/>
          <a:stretch/>
        </p:blipFill>
        <p:spPr>
          <a:xfrm>
            <a:off x="3907867" y="1186111"/>
            <a:ext cx="2147659" cy="1440000"/>
          </a:xfrm>
          <a:prstGeom prst="rect">
            <a:avLst/>
          </a:prstGeom>
          <a:noFill/>
          <a:ln>
            <a:noFill/>
          </a:ln>
        </p:spPr>
      </p:pic>
      <p:sp>
        <p:nvSpPr>
          <p:cNvPr id="211" name="Google Shape;211;p5"/>
          <p:cNvSpPr/>
          <p:nvPr/>
        </p:nvSpPr>
        <p:spPr>
          <a:xfrm>
            <a:off x="6392856" y="1483695"/>
            <a:ext cx="4184524" cy="646986"/>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u="none" strike="noStrike" cap="none">
                <a:solidFill>
                  <a:schemeClr val="dk1"/>
                </a:solidFill>
                <a:latin typeface="Arial"/>
                <a:ea typeface="Arial"/>
                <a:cs typeface="Arial"/>
                <a:sym typeface="Arial"/>
              </a:rPr>
              <a:t>6 pieces by 4 pieces</a:t>
            </a:r>
            <a:endParaRPr sz="2400" b="0" i="0" u="none" strike="noStrike" cap="none">
              <a:solidFill>
                <a:schemeClr val="dk1"/>
              </a:solidFill>
              <a:latin typeface="Arial"/>
              <a:ea typeface="Arial"/>
              <a:cs typeface="Arial"/>
              <a:sym typeface="Arial"/>
            </a:endParaRPr>
          </a:p>
        </p:txBody>
      </p:sp>
      <p:pic>
        <p:nvPicPr>
          <p:cNvPr id="212" name="Google Shape;212;p5" descr="Chocolate bar made of 24 squares in 8 columns of 3."/>
          <p:cNvPicPr preferRelativeResize="0"/>
          <p:nvPr/>
        </p:nvPicPr>
        <p:blipFill rotWithShape="1">
          <a:blip r:embed="rId4">
            <a:alphaModFix/>
          </a:blip>
          <a:srcRect t="49717"/>
          <a:stretch/>
        </p:blipFill>
        <p:spPr>
          <a:xfrm>
            <a:off x="3582641" y="2767331"/>
            <a:ext cx="2854476" cy="1080000"/>
          </a:xfrm>
          <a:prstGeom prst="rect">
            <a:avLst/>
          </a:prstGeom>
          <a:noFill/>
          <a:ln>
            <a:noFill/>
          </a:ln>
        </p:spPr>
      </p:pic>
      <p:sp>
        <p:nvSpPr>
          <p:cNvPr id="213" name="Google Shape;213;p5"/>
          <p:cNvSpPr/>
          <p:nvPr/>
        </p:nvSpPr>
        <p:spPr>
          <a:xfrm>
            <a:off x="6855648" y="2937953"/>
            <a:ext cx="4290352" cy="646986"/>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u="none" strike="noStrike" cap="none">
                <a:solidFill>
                  <a:schemeClr val="dk1"/>
                </a:solidFill>
                <a:latin typeface="Arial"/>
                <a:ea typeface="Arial"/>
                <a:cs typeface="Arial"/>
                <a:sym typeface="Arial"/>
              </a:rPr>
              <a:t>8 pieces by 3 pieces</a:t>
            </a:r>
            <a:endParaRPr sz="2400" b="0" i="0" u="none" strike="noStrike" cap="none">
              <a:solidFill>
                <a:schemeClr val="dk1"/>
              </a:solidFill>
              <a:latin typeface="Arial"/>
              <a:ea typeface="Arial"/>
              <a:cs typeface="Arial"/>
              <a:sym typeface="Arial"/>
            </a:endParaRPr>
          </a:p>
        </p:txBody>
      </p:sp>
      <p:pic>
        <p:nvPicPr>
          <p:cNvPr id="214" name="Google Shape;214;p5" descr="Chocolate bar made of 24 squares in 12 columns of 2."/>
          <p:cNvPicPr preferRelativeResize="0"/>
          <p:nvPr/>
        </p:nvPicPr>
        <p:blipFill rotWithShape="1">
          <a:blip r:embed="rId5">
            <a:alphaModFix/>
          </a:blip>
          <a:srcRect b="58122"/>
          <a:stretch/>
        </p:blipFill>
        <p:spPr>
          <a:xfrm>
            <a:off x="2834136" y="4011207"/>
            <a:ext cx="4319997" cy="720000"/>
          </a:xfrm>
          <a:prstGeom prst="rect">
            <a:avLst/>
          </a:prstGeom>
          <a:noFill/>
          <a:ln>
            <a:noFill/>
          </a:ln>
        </p:spPr>
      </p:pic>
      <p:sp>
        <p:nvSpPr>
          <p:cNvPr id="215" name="Google Shape;215;p5"/>
          <p:cNvSpPr/>
          <p:nvPr/>
        </p:nvSpPr>
        <p:spPr>
          <a:xfrm>
            <a:off x="7556946" y="3984291"/>
            <a:ext cx="4290353" cy="646986"/>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u="none" strike="noStrike" cap="none">
                <a:solidFill>
                  <a:schemeClr val="dk1"/>
                </a:solidFill>
                <a:latin typeface="Arial"/>
                <a:ea typeface="Arial"/>
                <a:cs typeface="Arial"/>
                <a:sym typeface="Arial"/>
              </a:rPr>
              <a:t>12 pieces by 2 pieces</a:t>
            </a:r>
            <a:endParaRPr sz="2400" b="0" i="0" u="none" strike="noStrike" cap="none">
              <a:solidFill>
                <a:schemeClr val="dk1"/>
              </a:solidFill>
              <a:latin typeface="Arial"/>
              <a:ea typeface="Arial"/>
              <a:cs typeface="Arial"/>
              <a:sym typeface="Arial"/>
            </a:endParaRPr>
          </a:p>
        </p:txBody>
      </p:sp>
      <p:grpSp>
        <p:nvGrpSpPr>
          <p:cNvPr id="216" name="Google Shape;216;p5" descr="Chocolate bar made of twenty-four squares in one row of twenty-four; sides labelled one and twenty-four."/>
          <p:cNvGrpSpPr/>
          <p:nvPr/>
        </p:nvGrpSpPr>
        <p:grpSpPr>
          <a:xfrm>
            <a:off x="285812" y="5415119"/>
            <a:ext cx="8640000" cy="393223"/>
            <a:chOff x="-1851107" y="5521669"/>
            <a:chExt cx="17021888" cy="774695"/>
          </a:xfrm>
        </p:grpSpPr>
        <p:pic>
          <p:nvPicPr>
            <p:cNvPr id="217" name="Google Shape;217;p5"/>
            <p:cNvPicPr preferRelativeResize="0"/>
            <p:nvPr/>
          </p:nvPicPr>
          <p:blipFill rotWithShape="1">
            <a:blip r:embed="rId6">
              <a:alphaModFix/>
            </a:blip>
            <a:srcRect l="1" t="81987" r="-82"/>
            <a:stretch/>
          </p:blipFill>
          <p:spPr>
            <a:xfrm>
              <a:off x="-1851107" y="5521669"/>
              <a:ext cx="5713626" cy="773765"/>
            </a:xfrm>
            <a:prstGeom prst="rect">
              <a:avLst/>
            </a:prstGeom>
            <a:noFill/>
            <a:ln>
              <a:noFill/>
            </a:ln>
          </p:spPr>
        </p:pic>
        <p:pic>
          <p:nvPicPr>
            <p:cNvPr id="218" name="Google Shape;218;p5"/>
            <p:cNvPicPr preferRelativeResize="0"/>
            <p:nvPr/>
          </p:nvPicPr>
          <p:blipFill rotWithShape="1">
            <a:blip r:embed="rId6">
              <a:alphaModFix/>
            </a:blip>
            <a:srcRect l="1" t="81987" r="-82"/>
            <a:stretch/>
          </p:blipFill>
          <p:spPr>
            <a:xfrm>
              <a:off x="3801309" y="5522599"/>
              <a:ext cx="5713626" cy="773765"/>
            </a:xfrm>
            <a:prstGeom prst="rect">
              <a:avLst/>
            </a:prstGeom>
            <a:noFill/>
            <a:ln>
              <a:noFill/>
            </a:ln>
          </p:spPr>
        </p:pic>
        <p:pic>
          <p:nvPicPr>
            <p:cNvPr id="219" name="Google Shape;219;p5"/>
            <p:cNvPicPr preferRelativeResize="0"/>
            <p:nvPr/>
          </p:nvPicPr>
          <p:blipFill rotWithShape="1">
            <a:blip r:embed="rId6">
              <a:alphaModFix/>
            </a:blip>
            <a:srcRect l="1" t="81987" r="-82"/>
            <a:stretch/>
          </p:blipFill>
          <p:spPr>
            <a:xfrm>
              <a:off x="9457155" y="5521720"/>
              <a:ext cx="5713626" cy="773765"/>
            </a:xfrm>
            <a:prstGeom prst="rect">
              <a:avLst/>
            </a:prstGeom>
            <a:noFill/>
            <a:ln>
              <a:noFill/>
            </a:ln>
          </p:spPr>
        </p:pic>
      </p:grpSp>
      <p:sp>
        <p:nvSpPr>
          <p:cNvPr id="220" name="Google Shape;220;p5"/>
          <p:cNvSpPr/>
          <p:nvPr/>
        </p:nvSpPr>
        <p:spPr>
          <a:xfrm>
            <a:off x="9024518" y="4968527"/>
            <a:ext cx="2807980" cy="1191816"/>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u="none" strike="noStrike" cap="none">
                <a:solidFill>
                  <a:schemeClr val="dk1"/>
                </a:solidFill>
                <a:latin typeface="Arial"/>
                <a:ea typeface="Arial"/>
                <a:cs typeface="Arial"/>
                <a:sym typeface="Arial"/>
              </a:rPr>
              <a:t>24 pieces</a:t>
            </a:r>
            <a:br>
              <a:rPr lang="en-US" sz="3200" b="0" i="0" u="none" strike="noStrike" cap="none">
                <a:solidFill>
                  <a:schemeClr val="dk1"/>
                </a:solidFill>
                <a:latin typeface="Arial"/>
                <a:ea typeface="Arial"/>
                <a:cs typeface="Arial"/>
                <a:sym typeface="Arial"/>
              </a:rPr>
            </a:br>
            <a:r>
              <a:rPr lang="en-US" sz="3200" b="0" i="0" u="none" strike="noStrike" cap="none">
                <a:solidFill>
                  <a:schemeClr val="dk1"/>
                </a:solidFill>
                <a:latin typeface="Arial"/>
                <a:ea typeface="Arial"/>
                <a:cs typeface="Arial"/>
                <a:sym typeface="Arial"/>
              </a:rPr>
              <a:t>by 1 piece</a:t>
            </a:r>
            <a:endParaRPr sz="2400" b="0" i="0" u="none" strike="noStrike" cap="none">
              <a:solidFill>
                <a:schemeClr val="dk1"/>
              </a:solidFill>
              <a:latin typeface="Arial"/>
              <a:ea typeface="Arial"/>
              <a:cs typeface="Arial"/>
              <a:sym typeface="Arial"/>
            </a:endParaRPr>
          </a:p>
        </p:txBody>
      </p:sp>
      <p:sp>
        <p:nvSpPr>
          <p:cNvPr id="221" name="Google Shape;221;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a:t>
            </a:fld>
            <a:endParaRPr/>
          </a:p>
        </p:txBody>
      </p:sp>
      <p:sp>
        <p:nvSpPr>
          <p:cNvPr id="222" name="Google Shape;222;p5"/>
          <p:cNvSpPr/>
          <p:nvPr/>
        </p:nvSpPr>
        <p:spPr>
          <a:xfrm>
            <a:off x="506637" y="1398132"/>
            <a:ext cx="2737285" cy="2485787"/>
          </a:xfrm>
          <a:prstGeom prst="roundRect">
            <a:avLst>
              <a:gd name="adj" fmla="val 16667"/>
            </a:avLst>
          </a:prstGeom>
          <a:noFill/>
          <a:ln w="28575" cap="flat" cmpd="sng">
            <a:solidFill>
              <a:srgbClr val="BE0064"/>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0" i="0" u="none" strike="noStrike" cap="none">
                <a:solidFill>
                  <a:schemeClr val="dk1"/>
                </a:solidFill>
                <a:latin typeface="Arial"/>
                <a:ea typeface="Arial"/>
                <a:cs typeface="Arial"/>
                <a:sym typeface="Arial"/>
              </a:rPr>
              <a:t>The bars produced by the factory are at least 2 pieces wide</a:t>
            </a:r>
            <a:endParaRPr sz="3200" b="0" i="0" u="none" strike="noStrike" cap="none">
              <a:solidFill>
                <a:schemeClr val="dk1"/>
              </a:solidFill>
              <a:latin typeface="Arial"/>
              <a:ea typeface="Arial"/>
              <a:cs typeface="Arial"/>
              <a:sym typeface="Arial"/>
            </a:endParaRPr>
          </a:p>
        </p:txBody>
      </p:sp>
      <p:cxnSp>
        <p:nvCxnSpPr>
          <p:cNvPr id="223" name="Google Shape;223;p5"/>
          <p:cNvCxnSpPr/>
          <p:nvPr/>
        </p:nvCxnSpPr>
        <p:spPr>
          <a:xfrm>
            <a:off x="310233" y="4846392"/>
            <a:ext cx="11546686" cy="0"/>
          </a:xfrm>
          <a:prstGeom prst="straightConnector1">
            <a:avLst/>
          </a:prstGeom>
          <a:noFill/>
          <a:ln w="28575" cap="flat" cmpd="sng">
            <a:solidFill>
              <a:srgbClr val="BE0064"/>
            </a:solidFill>
            <a:prstDash val="dash"/>
            <a:miter lim="800000"/>
            <a:headEnd type="none" w="sm" len="sm"/>
            <a:tailEnd type="none" w="sm" len="sm"/>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6"/>
          <p:cNvSpPr txBox="1">
            <a:spLocks noGrp="1"/>
          </p:cNvSpPr>
          <p:nvPr>
            <p:ph type="title"/>
          </p:nvPr>
        </p:nvSpPr>
        <p:spPr>
          <a:xfrm>
            <a:off x="450533" y="112165"/>
            <a:ext cx="9144000"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Multiplying</a:t>
            </a:r>
            <a:endParaRPr/>
          </a:p>
        </p:txBody>
      </p:sp>
      <p:grpSp>
        <p:nvGrpSpPr>
          <p:cNvPr id="230" name="Google Shape;230;p6" descr="Chocolate bar made of twenty-four squares in six columns of four; sides labelled 'six' and 'four'."/>
          <p:cNvGrpSpPr/>
          <p:nvPr/>
        </p:nvGrpSpPr>
        <p:grpSpPr>
          <a:xfrm>
            <a:off x="3008134" y="1883221"/>
            <a:ext cx="2454080" cy="1841628"/>
            <a:chOff x="3008134" y="1883221"/>
            <a:chExt cx="2454080" cy="1841628"/>
          </a:xfrm>
        </p:grpSpPr>
        <p:grpSp>
          <p:nvGrpSpPr>
            <p:cNvPr id="231" name="Google Shape;231;p6"/>
            <p:cNvGrpSpPr/>
            <p:nvPr/>
          </p:nvGrpSpPr>
          <p:grpSpPr>
            <a:xfrm>
              <a:off x="3008134" y="1883221"/>
              <a:ext cx="1576574" cy="1381399"/>
              <a:chOff x="3008134" y="1883221"/>
              <a:chExt cx="1576574" cy="1381399"/>
            </a:xfrm>
          </p:grpSpPr>
          <p:sp>
            <p:nvSpPr>
              <p:cNvPr id="232" name="Google Shape;232;p6"/>
              <p:cNvSpPr txBox="1"/>
              <p:nvPr/>
            </p:nvSpPr>
            <p:spPr>
              <a:xfrm>
                <a:off x="4228520" y="1883221"/>
                <a:ext cx="35618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0" i="0" u="none" strike="noStrike" cap="none">
                    <a:solidFill>
                      <a:schemeClr val="dk1"/>
                    </a:solidFill>
                    <a:latin typeface="Arial"/>
                    <a:ea typeface="Arial"/>
                    <a:cs typeface="Arial"/>
                    <a:sym typeface="Arial"/>
                  </a:rPr>
                  <a:t>6</a:t>
                </a:r>
                <a:endParaRPr/>
              </a:p>
            </p:txBody>
          </p:sp>
          <p:sp>
            <p:nvSpPr>
              <p:cNvPr id="233" name="Google Shape;233;p6"/>
              <p:cNvSpPr txBox="1"/>
              <p:nvPr/>
            </p:nvSpPr>
            <p:spPr>
              <a:xfrm>
                <a:off x="3008134" y="2802955"/>
                <a:ext cx="35618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dk1"/>
                    </a:solidFill>
                    <a:latin typeface="Arial"/>
                    <a:ea typeface="Arial"/>
                    <a:cs typeface="Arial"/>
                    <a:sym typeface="Arial"/>
                  </a:rPr>
                  <a:t>4</a:t>
                </a:r>
                <a:endParaRPr/>
              </a:p>
            </p:txBody>
          </p:sp>
        </p:grpSp>
        <p:pic>
          <p:nvPicPr>
            <p:cNvPr id="234" name="Google Shape;234;p6" descr="cc"/>
            <p:cNvPicPr preferRelativeResize="0"/>
            <p:nvPr/>
          </p:nvPicPr>
          <p:blipFill rotWithShape="1">
            <a:blip r:embed="rId3">
              <a:alphaModFix/>
            </a:blip>
            <a:srcRect t="33118" r="24943"/>
            <a:stretch/>
          </p:blipFill>
          <p:spPr>
            <a:xfrm>
              <a:off x="3314555" y="2284849"/>
              <a:ext cx="2147659" cy="1440000"/>
            </a:xfrm>
            <a:prstGeom prst="rect">
              <a:avLst/>
            </a:prstGeom>
            <a:noFill/>
            <a:ln>
              <a:noFill/>
            </a:ln>
          </p:spPr>
        </p:pic>
      </p:grpSp>
      <p:grpSp>
        <p:nvGrpSpPr>
          <p:cNvPr id="235" name="Google Shape;235;p6" descr="Chocolate bar made of twenty-four squares in 4 columns of 6; sides labelled 'four' and 'six'."/>
          <p:cNvGrpSpPr/>
          <p:nvPr/>
        </p:nvGrpSpPr>
        <p:grpSpPr>
          <a:xfrm>
            <a:off x="6650728" y="1524432"/>
            <a:ext cx="1825638" cy="2552542"/>
            <a:chOff x="6650728" y="1524432"/>
            <a:chExt cx="1825638" cy="2552542"/>
          </a:xfrm>
        </p:grpSpPr>
        <p:sp>
          <p:nvSpPr>
            <p:cNvPr id="236" name="Google Shape;236;p6"/>
            <p:cNvSpPr txBox="1"/>
            <p:nvPr/>
          </p:nvSpPr>
          <p:spPr>
            <a:xfrm>
              <a:off x="6650728" y="2772312"/>
              <a:ext cx="35618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dk1"/>
                  </a:solidFill>
                  <a:latin typeface="Arial"/>
                  <a:ea typeface="Arial"/>
                  <a:cs typeface="Arial"/>
                  <a:sym typeface="Arial"/>
                </a:rPr>
                <a:t>6</a:t>
              </a:r>
              <a:endParaRPr/>
            </a:p>
          </p:txBody>
        </p:sp>
        <p:pic>
          <p:nvPicPr>
            <p:cNvPr id="237" name="Google Shape;237;p6" descr="Chocolate bar made of 24 squares in 6 rows of 4."/>
            <p:cNvPicPr preferRelativeResize="0"/>
            <p:nvPr/>
          </p:nvPicPr>
          <p:blipFill rotWithShape="1">
            <a:blip r:embed="rId3">
              <a:alphaModFix/>
            </a:blip>
            <a:srcRect t="33118" r="24943"/>
            <a:stretch/>
          </p:blipFill>
          <p:spPr>
            <a:xfrm rot="5400000">
              <a:off x="6682536" y="2283145"/>
              <a:ext cx="2147659" cy="1440000"/>
            </a:xfrm>
            <a:prstGeom prst="rect">
              <a:avLst/>
            </a:prstGeom>
            <a:noFill/>
            <a:ln>
              <a:noFill/>
            </a:ln>
          </p:spPr>
        </p:pic>
        <p:sp>
          <p:nvSpPr>
            <p:cNvPr id="238" name="Google Shape;238;p6"/>
            <p:cNvSpPr txBox="1"/>
            <p:nvPr/>
          </p:nvSpPr>
          <p:spPr>
            <a:xfrm>
              <a:off x="7578271" y="1524432"/>
              <a:ext cx="35618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dk1"/>
                  </a:solidFill>
                  <a:latin typeface="Arial"/>
                  <a:ea typeface="Arial"/>
                  <a:cs typeface="Arial"/>
                  <a:sym typeface="Arial"/>
                </a:rPr>
                <a:t>4</a:t>
              </a:r>
              <a:endParaRPr/>
            </a:p>
          </p:txBody>
        </p:sp>
      </p:grpSp>
      <p:sp>
        <p:nvSpPr>
          <p:cNvPr id="239" name="Google Shape;239;p6"/>
          <p:cNvSpPr/>
          <p:nvPr/>
        </p:nvSpPr>
        <p:spPr>
          <a:xfrm>
            <a:off x="9655813" y="1229489"/>
            <a:ext cx="1406179" cy="578882"/>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0" i="0" u="none">
                <a:solidFill>
                  <a:schemeClr val="dk1"/>
                </a:solidFill>
                <a:latin typeface="Arial"/>
                <a:ea typeface="Arial"/>
                <a:cs typeface="Arial"/>
                <a:sym typeface="Arial"/>
              </a:rPr>
              <a:t>24-bar</a:t>
            </a:r>
            <a:endParaRPr/>
          </a:p>
        </p:txBody>
      </p:sp>
      <p:sp>
        <p:nvSpPr>
          <p:cNvPr id="240" name="Google Shape;240;p6"/>
          <p:cNvSpPr txBox="1"/>
          <p:nvPr/>
        </p:nvSpPr>
        <p:spPr>
          <a:xfrm>
            <a:off x="3849264" y="4273088"/>
            <a:ext cx="5003293" cy="5847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a:solidFill>
                  <a:schemeClr val="dk1"/>
                </a:solidFill>
                <a:latin typeface="Arial"/>
                <a:ea typeface="Arial"/>
                <a:cs typeface="Arial"/>
                <a:sym typeface="Arial"/>
              </a:rPr>
              <a:t>6 × 4              =     4 × 6    </a:t>
            </a:r>
            <a:endParaRPr/>
          </a:p>
        </p:txBody>
      </p:sp>
      <p:sp>
        <p:nvSpPr>
          <p:cNvPr id="241" name="Google Shape;241;p6"/>
          <p:cNvSpPr/>
          <p:nvPr/>
        </p:nvSpPr>
        <p:spPr>
          <a:xfrm>
            <a:off x="3314555" y="4932634"/>
            <a:ext cx="5632578" cy="1055608"/>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0" i="0" u="none">
                <a:solidFill>
                  <a:schemeClr val="dk1"/>
                </a:solidFill>
                <a:latin typeface="Arial"/>
                <a:ea typeface="Arial"/>
                <a:cs typeface="Arial"/>
                <a:sym typeface="Arial"/>
              </a:rPr>
              <a:t>We can multiply the two numbers in any order.</a:t>
            </a:r>
            <a:endParaRPr/>
          </a:p>
        </p:txBody>
      </p:sp>
      <p:sp>
        <p:nvSpPr>
          <p:cNvPr id="242" name="Google Shape;242;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p7"/>
          <p:cNvSpPr txBox="1">
            <a:spLocks noGrp="1"/>
          </p:cNvSpPr>
          <p:nvPr>
            <p:ph type="title"/>
          </p:nvPr>
        </p:nvSpPr>
        <p:spPr>
          <a:xfrm>
            <a:off x="450533" y="112165"/>
            <a:ext cx="9144000"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Factors and multiples</a:t>
            </a:r>
            <a:endParaRPr/>
          </a:p>
        </p:txBody>
      </p:sp>
      <p:grpSp>
        <p:nvGrpSpPr>
          <p:cNvPr id="249" name="Google Shape;249;p7" descr="Key idea"/>
          <p:cNvGrpSpPr/>
          <p:nvPr/>
        </p:nvGrpSpPr>
        <p:grpSpPr>
          <a:xfrm>
            <a:off x="1769853" y="1470805"/>
            <a:ext cx="8999999" cy="4211997"/>
            <a:chOff x="1259457" y="1949570"/>
            <a:chExt cx="8212347" cy="3916392"/>
          </a:xfrm>
        </p:grpSpPr>
        <p:sp>
          <p:nvSpPr>
            <p:cNvPr id="250" name="Google Shape;250;p7"/>
            <p:cNvSpPr txBox="1"/>
            <p:nvPr/>
          </p:nvSpPr>
          <p:spPr>
            <a:xfrm>
              <a:off x="1259457" y="1949570"/>
              <a:ext cx="1990237" cy="523220"/>
            </a:xfrm>
            <a:prstGeom prst="rect">
              <a:avLst/>
            </a:prstGeom>
            <a:solidFill>
              <a:srgbClr val="BE0064"/>
            </a:solidFill>
            <a:ln w="38100" cap="flat" cmpd="sng">
              <a:solidFill>
                <a:srgbClr val="BE0064"/>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a:solidFill>
                    <a:schemeClr val="lt1"/>
                  </a:solidFill>
                  <a:latin typeface="Arial"/>
                  <a:ea typeface="Arial"/>
                  <a:cs typeface="Arial"/>
                  <a:sym typeface="Arial"/>
                </a:rPr>
                <a:t>KEY IDEA</a:t>
              </a:r>
              <a:endParaRPr sz="1800">
                <a:solidFill>
                  <a:schemeClr val="dk1"/>
                </a:solidFill>
                <a:latin typeface="Calibri"/>
                <a:ea typeface="Calibri"/>
                <a:cs typeface="Calibri"/>
                <a:sym typeface="Calibri"/>
              </a:endParaRPr>
            </a:p>
          </p:txBody>
        </p:sp>
        <p:sp>
          <p:nvSpPr>
            <p:cNvPr id="251" name="Google Shape;251;p7"/>
            <p:cNvSpPr/>
            <p:nvPr/>
          </p:nvSpPr>
          <p:spPr>
            <a:xfrm>
              <a:off x="1259457" y="1949570"/>
              <a:ext cx="8212347" cy="3916392"/>
            </a:xfrm>
            <a:prstGeom prst="rect">
              <a:avLst/>
            </a:prstGeom>
            <a:noFill/>
            <a:ln w="3810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grpSp>
        <p:nvGrpSpPr>
          <p:cNvPr id="252" name="Google Shape;252;p7" descr="Chocolate bar made of twenty-four squares in eight columns of three; sides labelled eight and three."/>
          <p:cNvGrpSpPr/>
          <p:nvPr/>
        </p:nvGrpSpPr>
        <p:grpSpPr>
          <a:xfrm>
            <a:off x="4466517" y="1627607"/>
            <a:ext cx="3199243" cy="1533443"/>
            <a:chOff x="4466517" y="1627607"/>
            <a:chExt cx="3199243" cy="1533443"/>
          </a:xfrm>
        </p:grpSpPr>
        <p:sp>
          <p:nvSpPr>
            <p:cNvPr id="253" name="Google Shape;253;p7"/>
            <p:cNvSpPr txBox="1"/>
            <p:nvPr/>
          </p:nvSpPr>
          <p:spPr>
            <a:xfrm>
              <a:off x="4466517" y="2386877"/>
              <a:ext cx="35618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dk1"/>
                  </a:solidFill>
                  <a:latin typeface="Arial"/>
                  <a:ea typeface="Arial"/>
                  <a:cs typeface="Arial"/>
                  <a:sym typeface="Arial"/>
                </a:rPr>
                <a:t>3</a:t>
              </a:r>
              <a:endParaRPr/>
            </a:p>
          </p:txBody>
        </p:sp>
        <p:sp>
          <p:nvSpPr>
            <p:cNvPr id="254" name="Google Shape;254;p7"/>
            <p:cNvSpPr txBox="1"/>
            <p:nvPr/>
          </p:nvSpPr>
          <p:spPr>
            <a:xfrm>
              <a:off x="6060428" y="1627607"/>
              <a:ext cx="35618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dk1"/>
                  </a:solidFill>
                  <a:latin typeface="Arial"/>
                  <a:ea typeface="Arial"/>
                  <a:cs typeface="Arial"/>
                  <a:sym typeface="Arial"/>
                </a:rPr>
                <a:t>8</a:t>
              </a:r>
              <a:endParaRPr/>
            </a:p>
          </p:txBody>
        </p:sp>
        <p:pic>
          <p:nvPicPr>
            <p:cNvPr id="255" name="Google Shape;255;p7" descr="Chocolate bar made of 24 squares in 3 rows of 8."/>
            <p:cNvPicPr preferRelativeResize="0"/>
            <p:nvPr/>
          </p:nvPicPr>
          <p:blipFill rotWithShape="1">
            <a:blip r:embed="rId3">
              <a:alphaModFix/>
            </a:blip>
            <a:srcRect t="49717"/>
            <a:stretch/>
          </p:blipFill>
          <p:spPr>
            <a:xfrm>
              <a:off x="4811284" y="2081050"/>
              <a:ext cx="2854476" cy="1080000"/>
            </a:xfrm>
            <a:prstGeom prst="rect">
              <a:avLst/>
            </a:prstGeom>
            <a:noFill/>
            <a:ln>
              <a:noFill/>
            </a:ln>
          </p:spPr>
        </p:pic>
      </p:grpSp>
      <p:sp>
        <p:nvSpPr>
          <p:cNvPr id="256" name="Google Shape;256;p7"/>
          <p:cNvSpPr/>
          <p:nvPr/>
        </p:nvSpPr>
        <p:spPr>
          <a:xfrm>
            <a:off x="7892408" y="2328268"/>
            <a:ext cx="1406179" cy="578882"/>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0" i="0">
                <a:solidFill>
                  <a:schemeClr val="dk1"/>
                </a:solidFill>
                <a:latin typeface="Arial"/>
                <a:ea typeface="Arial"/>
                <a:cs typeface="Arial"/>
                <a:sym typeface="Arial"/>
              </a:rPr>
              <a:t>24-bar</a:t>
            </a:r>
            <a:endParaRPr/>
          </a:p>
        </p:txBody>
      </p:sp>
      <p:sp>
        <p:nvSpPr>
          <p:cNvPr id="257" name="Google Shape;257;p7"/>
          <p:cNvSpPr/>
          <p:nvPr/>
        </p:nvSpPr>
        <p:spPr>
          <a:xfrm>
            <a:off x="2109044" y="3375108"/>
            <a:ext cx="3683861" cy="954107"/>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3 is a </a:t>
            </a:r>
            <a:r>
              <a:rPr lang="en-US" sz="2800" b="1">
                <a:solidFill>
                  <a:schemeClr val="dk1"/>
                </a:solidFill>
                <a:latin typeface="Arial"/>
                <a:ea typeface="Arial"/>
                <a:cs typeface="Arial"/>
                <a:sym typeface="Arial"/>
              </a:rPr>
              <a:t>factor</a:t>
            </a:r>
            <a:r>
              <a:rPr lang="en-US" sz="2800">
                <a:solidFill>
                  <a:schemeClr val="dk1"/>
                </a:solidFill>
                <a:latin typeface="Arial"/>
                <a:ea typeface="Arial"/>
                <a:cs typeface="Arial"/>
                <a:sym typeface="Arial"/>
              </a:rPr>
              <a:t> of 24</a:t>
            </a:r>
            <a:endParaRPr/>
          </a:p>
          <a:p>
            <a:pPr marL="0" marR="0" lvl="0" indent="0" algn="ctr" rtl="0">
              <a:spcBef>
                <a:spcPts val="0"/>
              </a:spcBef>
              <a:spcAft>
                <a:spcPts val="0"/>
              </a:spcAft>
              <a:buNone/>
            </a:pPr>
            <a:r>
              <a:rPr lang="en-US" sz="2800">
                <a:solidFill>
                  <a:schemeClr val="dk1"/>
                </a:solidFill>
                <a:latin typeface="Arial"/>
                <a:ea typeface="Arial"/>
                <a:cs typeface="Arial"/>
                <a:sym typeface="Arial"/>
              </a:rPr>
              <a:t>8 is a</a:t>
            </a:r>
            <a:r>
              <a:rPr lang="en-US" sz="2800" b="1">
                <a:solidFill>
                  <a:schemeClr val="dk1"/>
                </a:solidFill>
                <a:latin typeface="Arial"/>
                <a:ea typeface="Arial"/>
                <a:cs typeface="Arial"/>
                <a:sym typeface="Arial"/>
              </a:rPr>
              <a:t> factor </a:t>
            </a:r>
            <a:r>
              <a:rPr lang="en-US" sz="2800">
                <a:solidFill>
                  <a:schemeClr val="dk1"/>
                </a:solidFill>
                <a:latin typeface="Arial"/>
                <a:ea typeface="Arial"/>
                <a:cs typeface="Arial"/>
                <a:sym typeface="Arial"/>
              </a:rPr>
              <a:t>of 24</a:t>
            </a:r>
            <a:endParaRPr/>
          </a:p>
        </p:txBody>
      </p:sp>
      <p:sp>
        <p:nvSpPr>
          <p:cNvPr id="258" name="Google Shape;258;p7"/>
          <p:cNvSpPr/>
          <p:nvPr/>
        </p:nvSpPr>
        <p:spPr>
          <a:xfrm>
            <a:off x="6495408" y="3331322"/>
            <a:ext cx="3683861" cy="954107"/>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24 is a </a:t>
            </a:r>
            <a:r>
              <a:rPr lang="en-US" sz="2800" b="1">
                <a:solidFill>
                  <a:schemeClr val="dk1"/>
                </a:solidFill>
                <a:latin typeface="Arial"/>
                <a:ea typeface="Arial"/>
                <a:cs typeface="Arial"/>
                <a:sym typeface="Arial"/>
              </a:rPr>
              <a:t>multiple</a:t>
            </a:r>
            <a:r>
              <a:rPr lang="en-US" sz="2800">
                <a:solidFill>
                  <a:schemeClr val="dk1"/>
                </a:solidFill>
                <a:latin typeface="Arial"/>
                <a:ea typeface="Arial"/>
                <a:cs typeface="Arial"/>
                <a:sym typeface="Arial"/>
              </a:rPr>
              <a:t> of 3 </a:t>
            </a:r>
            <a:endParaRPr/>
          </a:p>
          <a:p>
            <a:pPr marL="0" marR="0" lvl="0" indent="0" algn="ctr" rtl="0">
              <a:spcBef>
                <a:spcPts val="0"/>
              </a:spcBef>
              <a:spcAft>
                <a:spcPts val="0"/>
              </a:spcAft>
              <a:buNone/>
            </a:pPr>
            <a:r>
              <a:rPr lang="en-US" sz="2800">
                <a:solidFill>
                  <a:schemeClr val="dk1"/>
                </a:solidFill>
                <a:latin typeface="Arial"/>
                <a:ea typeface="Arial"/>
                <a:cs typeface="Arial"/>
                <a:sym typeface="Arial"/>
              </a:rPr>
              <a:t>24 is a</a:t>
            </a:r>
            <a:r>
              <a:rPr lang="en-US" sz="2800" b="1">
                <a:solidFill>
                  <a:schemeClr val="dk1"/>
                </a:solidFill>
                <a:latin typeface="Arial"/>
                <a:ea typeface="Arial"/>
                <a:cs typeface="Arial"/>
                <a:sym typeface="Arial"/>
              </a:rPr>
              <a:t> multiple </a:t>
            </a:r>
            <a:r>
              <a:rPr lang="en-US" sz="2800">
                <a:solidFill>
                  <a:schemeClr val="dk1"/>
                </a:solidFill>
                <a:latin typeface="Arial"/>
                <a:ea typeface="Arial"/>
                <a:cs typeface="Arial"/>
                <a:sym typeface="Arial"/>
              </a:rPr>
              <a:t>of 8</a:t>
            </a:r>
            <a:endParaRPr/>
          </a:p>
        </p:txBody>
      </p:sp>
      <p:sp>
        <p:nvSpPr>
          <p:cNvPr id="259" name="Google Shape;259;p7"/>
          <p:cNvSpPr/>
          <p:nvPr/>
        </p:nvSpPr>
        <p:spPr>
          <a:xfrm>
            <a:off x="6096000" y="4468304"/>
            <a:ext cx="4552232" cy="1055608"/>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0" i="0">
                <a:solidFill>
                  <a:schemeClr val="dk1"/>
                </a:solidFill>
                <a:latin typeface="Arial"/>
                <a:ea typeface="Arial"/>
                <a:cs typeface="Arial"/>
                <a:sym typeface="Arial"/>
              </a:rPr>
              <a:t>24 is a </a:t>
            </a:r>
            <a:r>
              <a:rPr lang="en-US" sz="2800" b="1" i="0">
                <a:solidFill>
                  <a:schemeClr val="dk1"/>
                </a:solidFill>
                <a:latin typeface="Arial"/>
                <a:ea typeface="Arial"/>
                <a:cs typeface="Arial"/>
                <a:sym typeface="Arial"/>
              </a:rPr>
              <a:t>common multiple</a:t>
            </a:r>
            <a:r>
              <a:rPr lang="en-US" sz="2800" b="0" i="0">
                <a:solidFill>
                  <a:schemeClr val="dk1"/>
                </a:solidFill>
                <a:latin typeface="Arial"/>
                <a:ea typeface="Arial"/>
                <a:cs typeface="Arial"/>
                <a:sym typeface="Arial"/>
              </a:rPr>
              <a:t> of 3 and 8.</a:t>
            </a:r>
            <a:endParaRPr/>
          </a:p>
        </p:txBody>
      </p:sp>
      <p:pic>
        <p:nvPicPr>
          <p:cNvPr id="260" name="Google Shape;260;p7"/>
          <p:cNvPicPr preferRelativeResize="0"/>
          <p:nvPr/>
        </p:nvPicPr>
        <p:blipFill rotWithShape="1">
          <a:blip r:embed="rId4">
            <a:alphaModFix/>
          </a:blip>
          <a:srcRect/>
          <a:stretch/>
        </p:blipFill>
        <p:spPr>
          <a:xfrm>
            <a:off x="855453" y="1215478"/>
            <a:ext cx="914400" cy="914400"/>
          </a:xfrm>
          <a:prstGeom prst="rect">
            <a:avLst/>
          </a:prstGeom>
          <a:noFill/>
          <a:ln>
            <a:noFill/>
          </a:ln>
        </p:spPr>
      </p:pic>
      <p:sp>
        <p:nvSpPr>
          <p:cNvPr id="261" name="Google Shape;261;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Google Shape;267;p8"/>
          <p:cNvSpPr txBox="1">
            <a:spLocks noGrp="1"/>
          </p:cNvSpPr>
          <p:nvPr>
            <p:ph type="title"/>
          </p:nvPr>
        </p:nvSpPr>
        <p:spPr>
          <a:xfrm>
            <a:off x="450533" y="112165"/>
            <a:ext cx="9144000"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Factors of 24</a:t>
            </a:r>
            <a:endParaRPr/>
          </a:p>
        </p:txBody>
      </p:sp>
      <p:grpSp>
        <p:nvGrpSpPr>
          <p:cNvPr id="268" name="Google Shape;268;p8" descr="Key idea"/>
          <p:cNvGrpSpPr/>
          <p:nvPr/>
        </p:nvGrpSpPr>
        <p:grpSpPr>
          <a:xfrm>
            <a:off x="1769853" y="1470804"/>
            <a:ext cx="8999999" cy="4206175"/>
            <a:chOff x="1259457" y="1949570"/>
            <a:chExt cx="8212347" cy="3916392"/>
          </a:xfrm>
        </p:grpSpPr>
        <p:sp>
          <p:nvSpPr>
            <p:cNvPr id="269" name="Google Shape;269;p8"/>
            <p:cNvSpPr txBox="1"/>
            <p:nvPr/>
          </p:nvSpPr>
          <p:spPr>
            <a:xfrm>
              <a:off x="1259457" y="1949570"/>
              <a:ext cx="1990237" cy="523220"/>
            </a:xfrm>
            <a:prstGeom prst="rect">
              <a:avLst/>
            </a:prstGeom>
            <a:solidFill>
              <a:srgbClr val="BE0064"/>
            </a:solidFill>
            <a:ln w="38100" cap="flat" cmpd="sng">
              <a:solidFill>
                <a:srgbClr val="BE0064"/>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a:solidFill>
                    <a:schemeClr val="lt1"/>
                  </a:solidFill>
                  <a:latin typeface="Arial"/>
                  <a:ea typeface="Arial"/>
                  <a:cs typeface="Arial"/>
                  <a:sym typeface="Arial"/>
                </a:rPr>
                <a:t>KEY IDEA</a:t>
              </a:r>
              <a:endParaRPr sz="1800">
                <a:solidFill>
                  <a:schemeClr val="dk1"/>
                </a:solidFill>
                <a:latin typeface="Calibri"/>
                <a:ea typeface="Calibri"/>
                <a:cs typeface="Calibri"/>
                <a:sym typeface="Calibri"/>
              </a:endParaRPr>
            </a:p>
          </p:txBody>
        </p:sp>
        <p:sp>
          <p:nvSpPr>
            <p:cNvPr id="270" name="Google Shape;270;p8"/>
            <p:cNvSpPr/>
            <p:nvPr/>
          </p:nvSpPr>
          <p:spPr>
            <a:xfrm>
              <a:off x="1259457" y="1949570"/>
              <a:ext cx="8212347" cy="3916392"/>
            </a:xfrm>
            <a:prstGeom prst="rect">
              <a:avLst/>
            </a:prstGeom>
            <a:noFill/>
            <a:ln w="38100" cap="flat" cmpd="sng">
              <a:solidFill>
                <a:srgbClr val="BE00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grpSp>
        <p:nvGrpSpPr>
          <p:cNvPr id="271" name="Google Shape;271;p8" descr="Chocolate bar made of twenty-four squares in one row of twenty-four; sides labelled one and twenty-four."/>
          <p:cNvGrpSpPr/>
          <p:nvPr/>
        </p:nvGrpSpPr>
        <p:grpSpPr>
          <a:xfrm>
            <a:off x="1766122" y="2374449"/>
            <a:ext cx="8926843" cy="963001"/>
            <a:chOff x="1766122" y="2374449"/>
            <a:chExt cx="8926843" cy="963001"/>
          </a:xfrm>
        </p:grpSpPr>
        <p:grpSp>
          <p:nvGrpSpPr>
            <p:cNvPr id="272" name="Google Shape;272;p8" descr="Chocolate bar made of twenty-four squares in one row of twenty-four; sides labelled one and twenty-four."/>
            <p:cNvGrpSpPr/>
            <p:nvPr/>
          </p:nvGrpSpPr>
          <p:grpSpPr>
            <a:xfrm>
              <a:off x="2052965" y="2903109"/>
              <a:ext cx="8640000" cy="393223"/>
              <a:chOff x="-1851107" y="5521669"/>
              <a:chExt cx="17021888" cy="774695"/>
            </a:xfrm>
          </p:grpSpPr>
          <p:pic>
            <p:nvPicPr>
              <p:cNvPr id="273" name="Google Shape;273;p8"/>
              <p:cNvPicPr preferRelativeResize="0"/>
              <p:nvPr/>
            </p:nvPicPr>
            <p:blipFill rotWithShape="1">
              <a:blip r:embed="rId3">
                <a:alphaModFix/>
              </a:blip>
              <a:srcRect l="1" t="81987" r="-82"/>
              <a:stretch/>
            </p:blipFill>
            <p:spPr>
              <a:xfrm>
                <a:off x="-1851107" y="5521669"/>
                <a:ext cx="5713626" cy="773765"/>
              </a:xfrm>
              <a:prstGeom prst="rect">
                <a:avLst/>
              </a:prstGeom>
              <a:noFill/>
              <a:ln>
                <a:noFill/>
              </a:ln>
            </p:spPr>
          </p:pic>
          <p:pic>
            <p:nvPicPr>
              <p:cNvPr id="274" name="Google Shape;274;p8"/>
              <p:cNvPicPr preferRelativeResize="0"/>
              <p:nvPr/>
            </p:nvPicPr>
            <p:blipFill rotWithShape="1">
              <a:blip r:embed="rId3">
                <a:alphaModFix/>
              </a:blip>
              <a:srcRect l="1" t="81987" r="-82"/>
              <a:stretch/>
            </p:blipFill>
            <p:spPr>
              <a:xfrm>
                <a:off x="3801309" y="5522599"/>
                <a:ext cx="5713626" cy="773765"/>
              </a:xfrm>
              <a:prstGeom prst="rect">
                <a:avLst/>
              </a:prstGeom>
              <a:noFill/>
              <a:ln>
                <a:noFill/>
              </a:ln>
            </p:spPr>
          </p:pic>
          <p:pic>
            <p:nvPicPr>
              <p:cNvPr id="275" name="Google Shape;275;p8"/>
              <p:cNvPicPr preferRelativeResize="0"/>
              <p:nvPr/>
            </p:nvPicPr>
            <p:blipFill rotWithShape="1">
              <a:blip r:embed="rId3">
                <a:alphaModFix/>
              </a:blip>
              <a:srcRect l="1" t="81987" r="-82"/>
              <a:stretch/>
            </p:blipFill>
            <p:spPr>
              <a:xfrm>
                <a:off x="9457155" y="5521720"/>
                <a:ext cx="5713626" cy="773765"/>
              </a:xfrm>
              <a:prstGeom prst="rect">
                <a:avLst/>
              </a:prstGeom>
              <a:noFill/>
              <a:ln>
                <a:noFill/>
              </a:ln>
            </p:spPr>
          </p:pic>
        </p:grpSp>
        <p:sp>
          <p:nvSpPr>
            <p:cNvPr id="276" name="Google Shape;276;p8"/>
            <p:cNvSpPr txBox="1"/>
            <p:nvPr/>
          </p:nvSpPr>
          <p:spPr>
            <a:xfrm>
              <a:off x="5844385" y="2374449"/>
              <a:ext cx="527709"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dk1"/>
                  </a:solidFill>
                  <a:latin typeface="Arial"/>
                  <a:ea typeface="Arial"/>
                  <a:cs typeface="Arial"/>
                  <a:sym typeface="Arial"/>
                </a:rPr>
                <a:t>24</a:t>
              </a:r>
              <a:endParaRPr/>
            </a:p>
          </p:txBody>
        </p:sp>
        <p:sp>
          <p:nvSpPr>
            <p:cNvPr id="277" name="Google Shape;277;p8"/>
            <p:cNvSpPr txBox="1"/>
            <p:nvPr/>
          </p:nvSpPr>
          <p:spPr>
            <a:xfrm>
              <a:off x="1766122" y="2875785"/>
              <a:ext cx="34065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dk1"/>
                  </a:solidFill>
                  <a:latin typeface="Calibri"/>
                  <a:ea typeface="Calibri"/>
                  <a:cs typeface="Calibri"/>
                  <a:sym typeface="Calibri"/>
                </a:rPr>
                <a:t>1</a:t>
              </a:r>
              <a:endParaRPr/>
            </a:p>
          </p:txBody>
        </p:sp>
      </p:grpSp>
      <p:sp>
        <p:nvSpPr>
          <p:cNvPr id="278" name="Google Shape;278;p8"/>
          <p:cNvSpPr/>
          <p:nvPr/>
        </p:nvSpPr>
        <p:spPr>
          <a:xfrm>
            <a:off x="9144055" y="1627607"/>
            <a:ext cx="1406179" cy="578882"/>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0" i="0">
                <a:solidFill>
                  <a:schemeClr val="dk1"/>
                </a:solidFill>
                <a:latin typeface="Arial"/>
                <a:ea typeface="Arial"/>
                <a:cs typeface="Arial"/>
                <a:sym typeface="Arial"/>
              </a:rPr>
              <a:t>24-bar</a:t>
            </a:r>
            <a:endParaRPr/>
          </a:p>
        </p:txBody>
      </p:sp>
      <p:sp>
        <p:nvSpPr>
          <p:cNvPr id="279" name="Google Shape;279;p8"/>
          <p:cNvSpPr/>
          <p:nvPr/>
        </p:nvSpPr>
        <p:spPr>
          <a:xfrm>
            <a:off x="4268683" y="3766817"/>
            <a:ext cx="4002337" cy="1532334"/>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0" i="0">
                <a:solidFill>
                  <a:schemeClr val="dk1"/>
                </a:solidFill>
                <a:latin typeface="Arial"/>
                <a:ea typeface="Arial"/>
                <a:cs typeface="Arial"/>
                <a:sym typeface="Arial"/>
              </a:rPr>
              <a:t>All numbers </a:t>
            </a:r>
            <a:br>
              <a:rPr lang="en-US" sz="2800" b="0" i="0">
                <a:solidFill>
                  <a:schemeClr val="dk1"/>
                </a:solidFill>
                <a:latin typeface="Arial"/>
                <a:ea typeface="Arial"/>
                <a:cs typeface="Arial"/>
                <a:sym typeface="Arial"/>
              </a:rPr>
            </a:br>
            <a:r>
              <a:rPr lang="en-US" sz="2800" b="0" i="0">
                <a:solidFill>
                  <a:schemeClr val="dk1"/>
                </a:solidFill>
                <a:latin typeface="Arial"/>
                <a:ea typeface="Arial"/>
                <a:cs typeface="Arial"/>
                <a:sym typeface="Arial"/>
              </a:rPr>
              <a:t>have a </a:t>
            </a:r>
            <a:r>
              <a:rPr lang="en-US" sz="2800" b="1" i="0">
                <a:solidFill>
                  <a:schemeClr val="dk1"/>
                </a:solidFill>
                <a:latin typeface="Arial"/>
                <a:ea typeface="Arial"/>
                <a:cs typeface="Arial"/>
                <a:sym typeface="Arial"/>
              </a:rPr>
              <a:t>factor of 1</a:t>
            </a:r>
            <a:r>
              <a:rPr lang="en-US" sz="2800" b="0" i="0">
                <a:solidFill>
                  <a:schemeClr val="dk1"/>
                </a:solidFill>
                <a:latin typeface="Arial"/>
                <a:ea typeface="Arial"/>
                <a:cs typeface="Arial"/>
                <a:sym typeface="Arial"/>
              </a:rPr>
              <a:t> and </a:t>
            </a:r>
            <a:r>
              <a:rPr lang="en-US" sz="2800" b="1" i="0">
                <a:solidFill>
                  <a:schemeClr val="dk1"/>
                </a:solidFill>
                <a:latin typeface="Arial"/>
                <a:ea typeface="Arial"/>
                <a:cs typeface="Arial"/>
                <a:sym typeface="Arial"/>
              </a:rPr>
              <a:t>the number itself</a:t>
            </a:r>
            <a:r>
              <a:rPr lang="en-US" sz="2800" b="0" i="0">
                <a:solidFill>
                  <a:schemeClr val="dk1"/>
                </a:solidFill>
                <a:latin typeface="Arial"/>
                <a:ea typeface="Arial"/>
                <a:cs typeface="Arial"/>
                <a:sym typeface="Arial"/>
              </a:rPr>
              <a:t>.</a:t>
            </a:r>
            <a:endParaRPr/>
          </a:p>
        </p:txBody>
      </p:sp>
      <p:pic>
        <p:nvPicPr>
          <p:cNvPr id="280" name="Google Shape;280;p8"/>
          <p:cNvPicPr preferRelativeResize="0"/>
          <p:nvPr/>
        </p:nvPicPr>
        <p:blipFill rotWithShape="1">
          <a:blip r:embed="rId4">
            <a:alphaModFix/>
          </a:blip>
          <a:srcRect/>
          <a:stretch/>
        </p:blipFill>
        <p:spPr>
          <a:xfrm>
            <a:off x="855453" y="1215478"/>
            <a:ext cx="914400" cy="914400"/>
          </a:xfrm>
          <a:prstGeom prst="rect">
            <a:avLst/>
          </a:prstGeom>
          <a:noFill/>
          <a:ln>
            <a:noFill/>
          </a:ln>
        </p:spPr>
      </p:pic>
      <p:sp>
        <p:nvSpPr>
          <p:cNvPr id="281" name="Google Shape;281;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7" name="Google Shape;287;p9"/>
          <p:cNvSpPr txBox="1">
            <a:spLocks noGrp="1"/>
          </p:cNvSpPr>
          <p:nvPr>
            <p:ph type="title"/>
          </p:nvPr>
        </p:nvSpPr>
        <p:spPr>
          <a:xfrm>
            <a:off x="450533" y="112165"/>
            <a:ext cx="9144000" cy="101704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BE0064"/>
              </a:buClr>
              <a:buSzPts val="3600"/>
              <a:buFont typeface="Arial"/>
              <a:buNone/>
            </a:pPr>
            <a:r>
              <a:rPr lang="en-US" sz="3600" b="1" i="0" u="none" strike="noStrike" cap="none">
                <a:solidFill>
                  <a:srgbClr val="BE0064"/>
                </a:solidFill>
                <a:latin typeface="Arial"/>
                <a:ea typeface="Arial"/>
                <a:cs typeface="Arial"/>
                <a:sym typeface="Arial"/>
              </a:rPr>
              <a:t>Packing chocolate bars into trays</a:t>
            </a:r>
            <a:endParaRPr/>
          </a:p>
        </p:txBody>
      </p:sp>
      <p:pic>
        <p:nvPicPr>
          <p:cNvPr id="288" name="Google Shape;288;p9" descr="Cardboard tray"/>
          <p:cNvPicPr preferRelativeResize="0"/>
          <p:nvPr/>
        </p:nvPicPr>
        <p:blipFill rotWithShape="1">
          <a:blip r:embed="rId3">
            <a:alphaModFix/>
          </a:blip>
          <a:srcRect l="9258" t="28889" r="9556" b="14665"/>
          <a:stretch/>
        </p:blipFill>
        <p:spPr>
          <a:xfrm>
            <a:off x="1290320" y="2103120"/>
            <a:ext cx="5567680" cy="3870960"/>
          </a:xfrm>
          <a:prstGeom prst="rect">
            <a:avLst/>
          </a:prstGeom>
          <a:noFill/>
          <a:ln>
            <a:noFill/>
          </a:ln>
        </p:spPr>
      </p:pic>
      <p:sp>
        <p:nvSpPr>
          <p:cNvPr id="289" name="Google Shape;289;p9"/>
          <p:cNvSpPr txBox="1"/>
          <p:nvPr/>
        </p:nvSpPr>
        <p:spPr>
          <a:xfrm>
            <a:off x="450533" y="1207353"/>
            <a:ext cx="5878679" cy="495435"/>
          </a:xfrm>
          <a:prstGeom prst="rect">
            <a:avLst/>
          </a:prstGeom>
          <a:noFill/>
          <a:ln>
            <a:noFill/>
          </a:ln>
        </p:spPr>
        <p:txBody>
          <a:bodyPr spcFirstLastPara="1" wrap="square" lIns="91425" tIns="45700" rIns="91425" bIns="45700" anchor="t" anchorCtr="0">
            <a:spAutoFit/>
          </a:bodyPr>
          <a:lstStyle/>
          <a:p>
            <a:pPr marL="0" marR="0" lvl="0" indent="0" algn="l" rtl="0">
              <a:lnSpc>
                <a:spcPct val="96875"/>
              </a:lnSpc>
              <a:spcBef>
                <a:spcPts val="0"/>
              </a:spcBef>
              <a:spcAft>
                <a:spcPts val="0"/>
              </a:spcAft>
              <a:buNone/>
            </a:pPr>
            <a:r>
              <a:rPr lang="en-US" sz="3200">
                <a:solidFill>
                  <a:schemeClr val="dk1"/>
                </a:solidFill>
                <a:latin typeface="Arial"/>
                <a:ea typeface="Arial"/>
                <a:cs typeface="Arial"/>
                <a:sym typeface="Arial"/>
              </a:rPr>
              <a:t>Cardboard tray</a:t>
            </a:r>
            <a:endParaRPr/>
          </a:p>
        </p:txBody>
      </p:sp>
      <p:sp>
        <p:nvSpPr>
          <p:cNvPr id="290" name="Google Shape;290;p9"/>
          <p:cNvSpPr/>
          <p:nvPr/>
        </p:nvSpPr>
        <p:spPr>
          <a:xfrm>
            <a:off x="7077694" y="2174544"/>
            <a:ext cx="4740710" cy="2281476"/>
          </a:xfrm>
          <a:prstGeom prst="roundRect">
            <a:avLst>
              <a:gd name="adj" fmla="val 16667"/>
            </a:avLst>
          </a:prstGeom>
          <a:solidFill>
            <a:srgbClr val="E6C8D9"/>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a:solidFill>
                  <a:schemeClr val="dk1"/>
                </a:solidFill>
                <a:latin typeface="Arial"/>
                <a:ea typeface="Arial"/>
                <a:cs typeface="Arial"/>
                <a:sym typeface="Arial"/>
              </a:rPr>
              <a:t>The trays are described by the </a:t>
            </a:r>
            <a:r>
              <a:rPr lang="en-US" sz="3200" b="1" i="0">
                <a:solidFill>
                  <a:schemeClr val="dk1"/>
                </a:solidFill>
                <a:latin typeface="Arial"/>
                <a:ea typeface="Arial"/>
                <a:cs typeface="Arial"/>
                <a:sym typeface="Arial"/>
              </a:rPr>
              <a:t>number of pieces of chocolate </a:t>
            </a:r>
            <a:r>
              <a:rPr lang="en-US" sz="3200" b="0" i="0">
                <a:solidFill>
                  <a:schemeClr val="dk1"/>
                </a:solidFill>
                <a:latin typeface="Arial"/>
                <a:ea typeface="Arial"/>
                <a:cs typeface="Arial"/>
                <a:sym typeface="Arial"/>
              </a:rPr>
              <a:t>that fit the </a:t>
            </a:r>
            <a:r>
              <a:rPr lang="en-US" sz="3200" b="1" i="0">
                <a:solidFill>
                  <a:schemeClr val="dk1"/>
                </a:solidFill>
                <a:latin typeface="Arial"/>
                <a:ea typeface="Arial"/>
                <a:cs typeface="Arial"/>
                <a:sym typeface="Arial"/>
              </a:rPr>
              <a:t>base layer.</a:t>
            </a:r>
            <a:endParaRPr/>
          </a:p>
        </p:txBody>
      </p:sp>
      <p:cxnSp>
        <p:nvCxnSpPr>
          <p:cNvPr id="291" name="Google Shape;291;p9"/>
          <p:cNvCxnSpPr/>
          <p:nvPr/>
        </p:nvCxnSpPr>
        <p:spPr>
          <a:xfrm>
            <a:off x="1916766" y="1763064"/>
            <a:ext cx="822960" cy="822960"/>
          </a:xfrm>
          <a:prstGeom prst="straightConnector1">
            <a:avLst/>
          </a:prstGeom>
          <a:noFill/>
          <a:ln w="38100" cap="flat" cmpd="sng">
            <a:solidFill>
              <a:schemeClr val="dk1"/>
            </a:solidFill>
            <a:prstDash val="solid"/>
            <a:miter lim="800000"/>
            <a:headEnd type="none" w="sm" len="sm"/>
            <a:tailEnd type="triangle" w="lg" len="lg"/>
          </a:ln>
        </p:spPr>
      </p:cxnSp>
      <p:sp>
        <p:nvSpPr>
          <p:cNvPr id="292" name="Google Shape;29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b="1">
                <a:solidFill>
                  <a:srgbClr val="000000"/>
                </a:solidFill>
                <a:latin typeface="Arial"/>
                <a:ea typeface="Arial"/>
                <a:cs typeface="Arial"/>
                <a:sym typeface="Arial"/>
              </a:rPr>
              <a:t>9</a:t>
            </a:fld>
            <a:endParaRPr b="1">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A5EAA7B92BF643A9DF7FB42895D1F6" ma:contentTypeVersion="18" ma:contentTypeDescription="Create a new document." ma:contentTypeScope="" ma:versionID="c62f68ab48f709daf7a1cf300eba7c75">
  <xsd:schema xmlns:xsd="http://www.w3.org/2001/XMLSchema" xmlns:xs="http://www.w3.org/2001/XMLSchema" xmlns:p="http://schemas.microsoft.com/office/2006/metadata/properties" xmlns:ns2="d8465555-14fc-4b2a-bc04-d86be66f091c" xmlns:ns3="24ec57ad-4400-4e6b-b0ee-7b1e20d69afc" targetNamespace="http://schemas.microsoft.com/office/2006/metadata/properties" ma:root="true" ma:fieldsID="de1bd6db52eb86d31f395a493fb595d2" ns2:_="" ns3:_="">
    <xsd:import namespace="d8465555-14fc-4b2a-bc04-d86be66f091c"/>
    <xsd:import namespace="24ec57ad-4400-4e6b-b0ee-7b1e20d69af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465555-14fc-4b2a-bc04-d86be66f09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4ec57ad-4400-4e6b-b0ee-7b1e20d69af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d742d19-9655-4749-864c-21a7180a672d}" ma:internalName="TaxCatchAll" ma:showField="CatchAllData" ma:web="24ec57ad-4400-4e6b-b0ee-7b1e20d69af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24ec57ad-4400-4e6b-b0ee-7b1e20d69afc" xsi:nil="true"/>
    <lcf76f155ced4ddcb4097134ff3c332f xmlns="d8465555-14fc-4b2a-bc04-d86be66f091c">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9803F76-B37B-41DC-8719-B8C84BB9E449}"/>
</file>

<file path=customXml/itemProps2.xml><?xml version="1.0" encoding="utf-8"?>
<ds:datastoreItem xmlns:ds="http://schemas.openxmlformats.org/officeDocument/2006/customXml" ds:itemID="{74C82DEA-900E-4D2B-BEAF-8843893E108B}">
  <ds:schemaRefs>
    <ds:schemaRef ds:uri="http://schemas.microsoft.com/office/2006/metadata/properties"/>
    <ds:schemaRef ds:uri="http://schemas.microsoft.com/office/infopath/2007/PartnerControls"/>
    <ds:schemaRef ds:uri="a943fffa-545b-4eca-b17d-5f9a138dda08"/>
    <ds:schemaRef ds:uri="c5cf19a6-e467-491d-9af0-5a70f09a6a41"/>
  </ds:schemaRefs>
</ds:datastoreItem>
</file>

<file path=customXml/itemProps3.xml><?xml version="1.0" encoding="utf-8"?>
<ds:datastoreItem xmlns:ds="http://schemas.openxmlformats.org/officeDocument/2006/customXml" ds:itemID="{850CDF8D-B07F-4D74-A826-7187418F426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2787</Words>
  <Application>Microsoft Macintosh PowerPoint</Application>
  <PresentationFormat>Widescreen</PresentationFormat>
  <Paragraphs>402</Paragraphs>
  <Slides>30</Slides>
  <Notes>30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30</vt:i4>
      </vt:variant>
    </vt:vector>
  </HeadingPairs>
  <TitlesOfParts>
    <vt:vector size="36" baseType="lpstr">
      <vt:lpstr>Arial</vt:lpstr>
      <vt:lpstr>Calibri</vt:lpstr>
      <vt:lpstr>Noto Sans Symbols</vt:lpstr>
      <vt:lpstr>Times New Roman</vt:lpstr>
      <vt:lpstr>Office Theme</vt:lpstr>
      <vt:lpstr>Custom Design</vt:lpstr>
      <vt:lpstr>Lesson : 11 Factors and multiples</vt:lpstr>
      <vt:lpstr>What do these words mean?</vt:lpstr>
      <vt:lpstr>Chocolate bar factory</vt:lpstr>
      <vt:lpstr>24-bars</vt:lpstr>
      <vt:lpstr>Possible 24-bars</vt:lpstr>
      <vt:lpstr>Multiplying</vt:lpstr>
      <vt:lpstr>Factors and multiples</vt:lpstr>
      <vt:lpstr>Factors of 24</vt:lpstr>
      <vt:lpstr>Packing chocolate bars into trays</vt:lpstr>
      <vt:lpstr>Describing trays</vt:lpstr>
      <vt:lpstr>Why are these 96-trays?</vt:lpstr>
      <vt:lpstr>Packing 96-trays</vt:lpstr>
      <vt:lpstr>A different 96-tray</vt:lpstr>
      <vt:lpstr>The ‘16 by 6’ tray</vt:lpstr>
      <vt:lpstr>Packing ‘24 by 4’ 96-trays </vt:lpstr>
      <vt:lpstr>Packing ‘16 by 6’ 96-trays </vt:lpstr>
      <vt:lpstr>Other possible 96-trays?</vt:lpstr>
      <vt:lpstr>All possible 96-trays</vt:lpstr>
      <vt:lpstr>Working in pairs</vt:lpstr>
      <vt:lpstr>Task A</vt:lpstr>
      <vt:lpstr>Task B</vt:lpstr>
      <vt:lpstr>Task C</vt:lpstr>
      <vt:lpstr>Highest Common Factor / Lowest Common Multiple  </vt:lpstr>
      <vt:lpstr>Highest common factor</vt:lpstr>
      <vt:lpstr>Lowest common multiple</vt:lpstr>
      <vt:lpstr>Packing 24-bars and 30-bars</vt:lpstr>
      <vt:lpstr>Packing 24-bars and 30-bars</vt:lpstr>
      <vt:lpstr>Practice question</vt:lpstr>
      <vt:lpstr>Lesson review:  Factors and multiples</vt:lpstr>
      <vt:lpstr>Lesson 11:  Credits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 11 Factors and multiples</dc:title>
  <dc:creator>Pearson</dc:creator>
  <cp:lastModifiedBy>Steve Pardoe</cp:lastModifiedBy>
  <cp:revision>2</cp:revision>
  <dcterms:created xsi:type="dcterms:W3CDTF">2021-03-24T10:45:40Z</dcterms:created>
  <dcterms:modified xsi:type="dcterms:W3CDTF">2023-04-12T09:00:30Z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0x010100E1A5EAA7B92BF643A9DF7FB42895D1F6</vt:lpwstr>
  </property>
  <property fmtid="{D5CDD505-2E9C-101B-9397-08002B2CF9AE}" pid="3" name="MediaServiceImageTags">
    <vt:lpwstr/>
  </property>
</Properties>
</file>