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Anton" pitchFamily="2" charset="0"/>
      <p:regular r:id="rId18"/>
    </p:embeddedFont>
    <p:embeddedFont>
      <p:font typeface="Caveat" panose="020B0604020202020204" charset="0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Medium" panose="00000600000000000000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DABA2-C7A2-40F3-AA62-2B9BEABE96E3}" v="7" dt="2024-08-28T12:48:52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 snapToGrid="0">
      <p:cViewPr varScale="1">
        <p:scale>
          <a:sx n="81" d="100"/>
          <a:sy n="81" d="100"/>
        </p:scale>
        <p:origin x="126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84feeea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884feee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e6f7e2f55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e6f7e2f551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mins - adding to previous thoughts after reflection and practice </a:t>
            </a:r>
            <a:endParaRPr/>
          </a:p>
        </p:txBody>
      </p:sp>
      <p:sp>
        <p:nvSpPr>
          <p:cNvPr id="349" name="Google Shape;349;g1e6f7e2f551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6f7e2f55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e6f7e2f551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questions, comments, and discussions.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Encourage participants to seek clarification and share their experiences.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Summarise key takeaways from the session.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Commitment to follow-up activities or assignments for participants.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e6f7e2f551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86fe21e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886fe21e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e6f7e2f55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e6f7e2f55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Key aim : Explore the role of mentoring in supporting apprentices' career development and equip participants with mentoring skills.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Highlight the goal of the training.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Skills and knowledge participants will acquire.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1e6f7e2f551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6f7e2f55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e6f7e2f551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mins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e6f7e2f551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6f7e2f5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e6f7e2f55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mins…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Understanding the Mentor's Role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Define the mentor's role in career development.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responsibilities and expectations associated with mentoring apprentices.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e6f7e2f551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d0b3c66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7d0b3c66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Establishing a Mentoring Relationship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5000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strategies for building rapport and trust with apprentices.</a:t>
            </a:r>
            <a:endParaRPr>
              <a:solidFill>
                <a:srgbClr val="500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Provide guidance on creating mentoring agreements and setting clear objectives.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27d0b3c667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e6f7e2f5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e6f7e2f55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Nurturing Professional Growth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Explore strategies for supporting apprentices in acquiring new skills and knowledge.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the importance of continuous learning.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1e6f7e2f55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e6f7e2f55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e6f7e2f551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30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Addressing Work-Life Balance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the importance of work-life balance and personal well-being.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Explore how mentors can support apprentices in this area.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e6f7e2f551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6f7e2f55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e6f7e2f551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mins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Providing Guidance on Industry Trends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Explain the mentor's role in keeping apprentices informed about industry trends and opportunities.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how mentors can assist with career alignment.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e6f7e2f55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tfoundation.co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1">
  <p:cSld name="Title Slide_opt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5368835"/>
            <a:ext cx="3239590" cy="1489165"/>
          </a:xfrm>
          <a:custGeom>
            <a:avLst/>
            <a:gdLst/>
            <a:ahLst/>
            <a:cxnLst/>
            <a:rect l="l" t="t" r="r" b="b"/>
            <a:pathLst>
              <a:path w="3239590" h="1489165" extrusionOk="0">
                <a:moveTo>
                  <a:pt x="6532" y="0"/>
                </a:moveTo>
                <a:lnTo>
                  <a:pt x="3239590" y="111035"/>
                </a:lnTo>
                <a:lnTo>
                  <a:pt x="3076304" y="1489165"/>
                </a:lnTo>
                <a:lnTo>
                  <a:pt x="0" y="1482635"/>
                </a:lnTo>
                <a:cubicBezTo>
                  <a:pt x="2177" y="988423"/>
                  <a:pt x="4355" y="494212"/>
                  <a:pt x="6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_opt 2">
  <p:cSld name="Single Image_opt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1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6084000" y="1548000"/>
            <a:ext cx="5436000" cy="37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Reversed_opt 1">
  <p:cSld name="Single Image Reversed_opt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084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084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864000" y="900000"/>
            <a:ext cx="4644000" cy="46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90" name="Google Shape;9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Reversed_opt 2">
  <p:cSld name="Single Image Reversed_opt 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084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6084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>
            <a:spLocks noGrp="1"/>
          </p:cNvSpPr>
          <p:nvPr>
            <p:ph type="pic" idx="2"/>
          </p:nvPr>
        </p:nvSpPr>
        <p:spPr>
          <a:xfrm>
            <a:off x="666000" y="1692000"/>
            <a:ext cx="5004000" cy="345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2">
  <p:cSld name="Double Image_opt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4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6156000" y="648000"/>
            <a:ext cx="3528000" cy="471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14"/>
          <p:cNvSpPr>
            <a:spLocks noGrp="1"/>
          </p:cNvSpPr>
          <p:nvPr>
            <p:ph type="pic" idx="3"/>
          </p:nvPr>
        </p:nvSpPr>
        <p:spPr>
          <a:xfrm>
            <a:off x="9287999" y="3240000"/>
            <a:ext cx="2520000" cy="306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3">
  <p:cSld name="Double Image_opt 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15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>
            <a:spLocks noGrp="1"/>
          </p:cNvSpPr>
          <p:nvPr>
            <p:ph type="pic" idx="2"/>
          </p:nvPr>
        </p:nvSpPr>
        <p:spPr>
          <a:xfrm>
            <a:off x="6300000" y="648000"/>
            <a:ext cx="55332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15"/>
          <p:cNvSpPr>
            <a:spLocks noGrp="1"/>
          </p:cNvSpPr>
          <p:nvPr>
            <p:ph type="pic" idx="3"/>
          </p:nvPr>
        </p:nvSpPr>
        <p:spPr>
          <a:xfrm>
            <a:off x="6300000" y="3553200"/>
            <a:ext cx="55332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1">
  <p:cSld name="Double Image Reversed_opt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>
            <a:spLocks noGrp="1"/>
          </p:cNvSpPr>
          <p:nvPr>
            <p:ph type="pic" idx="2"/>
          </p:nvPr>
        </p:nvSpPr>
        <p:spPr>
          <a:xfrm>
            <a:off x="360000" y="144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16"/>
          <p:cNvSpPr>
            <a:spLocks noGrp="1"/>
          </p:cNvSpPr>
          <p:nvPr>
            <p:ph type="pic" idx="3"/>
          </p:nvPr>
        </p:nvSpPr>
        <p:spPr>
          <a:xfrm>
            <a:off x="3168000" y="288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17" name="Google Shape;11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2">
  <p:cSld name="Double Image Reversed_op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360000" y="360000"/>
            <a:ext cx="4464000" cy="34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7"/>
          <p:cNvSpPr>
            <a:spLocks noGrp="1"/>
          </p:cNvSpPr>
          <p:nvPr>
            <p:ph type="pic" idx="3"/>
          </p:nvPr>
        </p:nvSpPr>
        <p:spPr>
          <a:xfrm>
            <a:off x="3168000" y="363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25" name="Google Shape;12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3">
  <p:cSld name="Double Image Reversed_opt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720000" y="864000"/>
            <a:ext cx="4860000" cy="219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8"/>
          <p:cNvSpPr>
            <a:spLocks noGrp="1"/>
          </p:cNvSpPr>
          <p:nvPr>
            <p:ph type="pic" idx="3"/>
          </p:nvPr>
        </p:nvSpPr>
        <p:spPr>
          <a:xfrm>
            <a:off x="720000" y="3348000"/>
            <a:ext cx="4860000" cy="219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1">
  <p:cSld name="Triple Image_opt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1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6156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19"/>
          <p:cNvSpPr>
            <a:spLocks noGrp="1"/>
          </p:cNvSpPr>
          <p:nvPr>
            <p:ph type="pic" idx="3"/>
          </p:nvPr>
        </p:nvSpPr>
        <p:spPr>
          <a:xfrm>
            <a:off x="9000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19"/>
          <p:cNvSpPr>
            <a:spLocks noGrp="1"/>
          </p:cNvSpPr>
          <p:nvPr>
            <p:ph type="pic" idx="4"/>
          </p:nvPr>
        </p:nvSpPr>
        <p:spPr>
          <a:xfrm>
            <a:off x="9000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2">
  <p:cSld name="Triple Image_opt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20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>
            <a:spLocks noGrp="1"/>
          </p:cNvSpPr>
          <p:nvPr>
            <p:ph type="pic" idx="2"/>
          </p:nvPr>
        </p:nvSpPr>
        <p:spPr>
          <a:xfrm>
            <a:off x="8496000" y="3096000"/>
            <a:ext cx="3348000" cy="3348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20"/>
          <p:cNvSpPr>
            <a:spLocks noGrp="1"/>
          </p:cNvSpPr>
          <p:nvPr>
            <p:ph type="pic" idx="3"/>
          </p:nvPr>
        </p:nvSpPr>
        <p:spPr>
          <a:xfrm>
            <a:off x="6156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20"/>
          <p:cNvSpPr>
            <a:spLocks noGrp="1"/>
          </p:cNvSpPr>
          <p:nvPr>
            <p:ph type="pic" idx="4"/>
          </p:nvPr>
        </p:nvSpPr>
        <p:spPr>
          <a:xfrm>
            <a:off x="9000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_opt 1">
  <p:cSld name="Single Image_op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6660000" y="1080000"/>
            <a:ext cx="4644000" cy="46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3">
  <p:cSld name="Triple Image_opt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21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>
            <a:spLocks noGrp="1"/>
          </p:cNvSpPr>
          <p:nvPr>
            <p:ph type="pic" idx="2"/>
          </p:nvPr>
        </p:nvSpPr>
        <p:spPr>
          <a:xfrm>
            <a:off x="6300000" y="504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21"/>
          <p:cNvSpPr>
            <a:spLocks noGrp="1"/>
          </p:cNvSpPr>
          <p:nvPr>
            <p:ph type="pic" idx="3"/>
          </p:nvPr>
        </p:nvSpPr>
        <p:spPr>
          <a:xfrm>
            <a:off x="7884000" y="2538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21"/>
          <p:cNvSpPr>
            <a:spLocks noGrp="1"/>
          </p:cNvSpPr>
          <p:nvPr>
            <p:ph type="pic" idx="4"/>
          </p:nvPr>
        </p:nvSpPr>
        <p:spPr>
          <a:xfrm>
            <a:off x="6300000" y="4572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1">
  <p:cSld name="Triple Image Reversed_opt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>
            <a:spLocks noGrp="1"/>
          </p:cNvSpPr>
          <p:nvPr>
            <p:ph type="pic" idx="2"/>
          </p:nvPr>
        </p:nvSpPr>
        <p:spPr>
          <a:xfrm>
            <a:off x="360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22"/>
          <p:cNvSpPr>
            <a:spLocks noGrp="1"/>
          </p:cNvSpPr>
          <p:nvPr>
            <p:ph type="pic" idx="3"/>
          </p:nvPr>
        </p:nvSpPr>
        <p:spPr>
          <a:xfrm>
            <a:off x="3168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p22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>
            <a:spLocks noGrp="1"/>
          </p:cNvSpPr>
          <p:nvPr>
            <p:ph type="pic" idx="4"/>
          </p:nvPr>
        </p:nvSpPr>
        <p:spPr>
          <a:xfrm>
            <a:off x="3168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2">
  <p:cSld name="Triple Image Reversed_opt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2"/>
          </p:nvPr>
        </p:nvSpPr>
        <p:spPr>
          <a:xfrm>
            <a:off x="360000" y="1188000"/>
            <a:ext cx="3096000" cy="432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23"/>
          <p:cNvSpPr>
            <a:spLocks noGrp="1"/>
          </p:cNvSpPr>
          <p:nvPr>
            <p:ph type="pic" idx="3"/>
          </p:nvPr>
        </p:nvSpPr>
        <p:spPr>
          <a:xfrm>
            <a:off x="3168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23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>
            <a:spLocks noGrp="1"/>
          </p:cNvSpPr>
          <p:nvPr>
            <p:ph type="pic" idx="4"/>
          </p:nvPr>
        </p:nvSpPr>
        <p:spPr>
          <a:xfrm>
            <a:off x="3168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3">
  <p:cSld name="Triple Image Reversed_opt 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>
            <a:spLocks noGrp="1"/>
          </p:cNvSpPr>
          <p:nvPr>
            <p:ph type="pic" idx="2"/>
          </p:nvPr>
        </p:nvSpPr>
        <p:spPr>
          <a:xfrm>
            <a:off x="2124000" y="504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24"/>
          <p:cNvSpPr>
            <a:spLocks noGrp="1"/>
          </p:cNvSpPr>
          <p:nvPr>
            <p:ph type="pic" idx="3"/>
          </p:nvPr>
        </p:nvSpPr>
        <p:spPr>
          <a:xfrm>
            <a:off x="360000" y="2178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p24"/>
          <p:cNvSpPr>
            <a:spLocks noGrp="1"/>
          </p:cNvSpPr>
          <p:nvPr>
            <p:ph type="pic" idx="4"/>
          </p:nvPr>
        </p:nvSpPr>
        <p:spPr>
          <a:xfrm>
            <a:off x="2124000" y="3852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24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360000" y="1871999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64332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/Graph Slide">
  <p:cSld name="Table/Graph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8244000" y="1872000"/>
            <a:ext cx="3589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2"/>
          </p:nvPr>
        </p:nvSpPr>
        <p:spPr>
          <a:xfrm>
            <a:off x="360000" y="1872000"/>
            <a:ext cx="756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Slide">
  <p:cSld name="Stat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510448" y="484742"/>
            <a:ext cx="11141725" cy="5354198"/>
          </a:xfrm>
          <a:custGeom>
            <a:avLst/>
            <a:gdLst/>
            <a:ahLst/>
            <a:cxnLst/>
            <a:rect l="l" t="t" r="r" b="b"/>
            <a:pathLst>
              <a:path w="11141725" h="5354198" extrusionOk="0">
                <a:moveTo>
                  <a:pt x="0" y="0"/>
                </a:moveTo>
                <a:lnTo>
                  <a:pt x="11141725" y="536154"/>
                </a:lnTo>
                <a:lnTo>
                  <a:pt x="10987490" y="5354198"/>
                </a:lnTo>
                <a:lnTo>
                  <a:pt x="0" y="528075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2016000" y="2952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 cap="none">
                <a:latin typeface="Anton"/>
                <a:ea typeface="Anton"/>
                <a:cs typeface="Anton"/>
                <a:sym typeface="Anton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cap="none"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2"/>
          </p:nvPr>
        </p:nvSpPr>
        <p:spPr>
          <a:xfrm>
            <a:off x="6577200" y="2952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 cap="none">
                <a:latin typeface="Anton"/>
                <a:ea typeface="Anton"/>
                <a:cs typeface="Anton"/>
                <a:sym typeface="Anton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cap="none"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510448" y="484742"/>
            <a:ext cx="11141725" cy="5354198"/>
          </a:xfrm>
          <a:custGeom>
            <a:avLst/>
            <a:gdLst/>
            <a:ahLst/>
            <a:cxnLst/>
            <a:rect l="l" t="t" r="r" b="b"/>
            <a:pathLst>
              <a:path w="11141725" h="5354198" extrusionOk="0">
                <a:moveTo>
                  <a:pt x="0" y="0"/>
                </a:moveTo>
                <a:lnTo>
                  <a:pt x="11141725" y="536154"/>
                </a:lnTo>
                <a:lnTo>
                  <a:pt x="10987490" y="5354198"/>
                </a:lnTo>
                <a:lnTo>
                  <a:pt x="0" y="528075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28"/>
          <p:cNvSpPr>
            <a:spLocks noGrp="1"/>
          </p:cNvSpPr>
          <p:nvPr>
            <p:ph type="pic" idx="2"/>
          </p:nvPr>
        </p:nvSpPr>
        <p:spPr>
          <a:xfrm>
            <a:off x="12600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28"/>
          <p:cNvSpPr>
            <a:spLocks noGrp="1"/>
          </p:cNvSpPr>
          <p:nvPr>
            <p:ph type="pic" idx="3"/>
          </p:nvPr>
        </p:nvSpPr>
        <p:spPr>
          <a:xfrm>
            <a:off x="48366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28"/>
          <p:cNvSpPr>
            <a:spLocks noGrp="1"/>
          </p:cNvSpPr>
          <p:nvPr>
            <p:ph type="pic" idx="4"/>
          </p:nvPr>
        </p:nvSpPr>
        <p:spPr>
          <a:xfrm>
            <a:off x="84132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28"/>
          <p:cNvSpPr>
            <a:spLocks noGrp="1"/>
          </p:cNvSpPr>
          <p:nvPr>
            <p:ph type="pic" idx="5"/>
          </p:nvPr>
        </p:nvSpPr>
        <p:spPr>
          <a:xfrm>
            <a:off x="12600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>
            <a:spLocks noGrp="1"/>
          </p:cNvSpPr>
          <p:nvPr>
            <p:ph type="pic" idx="6"/>
          </p:nvPr>
        </p:nvSpPr>
        <p:spPr>
          <a:xfrm>
            <a:off x="48384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8"/>
          <p:cNvSpPr>
            <a:spLocks noGrp="1"/>
          </p:cNvSpPr>
          <p:nvPr>
            <p:ph type="pic" idx="7"/>
          </p:nvPr>
        </p:nvSpPr>
        <p:spPr>
          <a:xfrm>
            <a:off x="84132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59999" y="1835999"/>
            <a:ext cx="702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76" y="0"/>
            <a:ext cx="49926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_Editable Image">
  <p:cSld name="Thank You_Editable Imag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 rot="-180000">
            <a:off x="3196800" y="2160000"/>
            <a:ext cx="4102753" cy="1269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ctrTitle"/>
          </p:nvPr>
        </p:nvSpPr>
        <p:spPr>
          <a:xfrm>
            <a:off x="360000" y="144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 rot="-180000">
            <a:off x="3196800" y="2160000"/>
            <a:ext cx="4102753" cy="1269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360000" y="144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114732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a_Title slide">
  <p:cSld name="1a_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73" y="546281"/>
            <a:ext cx="3919533" cy="139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>
            <a:spLocks noGrp="1"/>
          </p:cNvSpPr>
          <p:nvPr>
            <p:ph type="ctrTitle"/>
          </p:nvPr>
        </p:nvSpPr>
        <p:spPr>
          <a:xfrm>
            <a:off x="939977" y="3991479"/>
            <a:ext cx="101772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1"/>
          </p:nvPr>
        </p:nvSpPr>
        <p:spPr>
          <a:xfrm>
            <a:off x="951128" y="5228105"/>
            <a:ext cx="55641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2"/>
          </p:nvPr>
        </p:nvSpPr>
        <p:spPr>
          <a:xfrm>
            <a:off x="939977" y="5788551"/>
            <a:ext cx="7764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3"/>
          </p:nvPr>
        </p:nvSpPr>
        <p:spPr>
          <a:xfrm>
            <a:off x="6515100" y="566738"/>
            <a:ext cx="5232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_Content slide">
  <p:cSld name="4a_Content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483872" y="560367"/>
            <a:ext cx="111444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6225042"/>
            <a:ext cx="1298114" cy="4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491615" y="1708353"/>
            <a:ext cx="111648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_Content slide">
  <p:cSld name="4b_Content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483872" y="560367"/>
            <a:ext cx="112635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6225042"/>
            <a:ext cx="1298114" cy="4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491616" y="1708353"/>
            <a:ext cx="538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2"/>
          </p:nvPr>
        </p:nvSpPr>
        <p:spPr>
          <a:xfrm>
            <a:off x="6354912" y="1708353"/>
            <a:ext cx="538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Option 2 blue">
  <p:cSld name="3_Title Slide Option 2 blue">
    <p:bg>
      <p:bgPr>
        <a:solidFill>
          <a:srgbClr val="006EF5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083" y="385111"/>
            <a:ext cx="1189913" cy="629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5184960" y="3904195"/>
            <a:ext cx="6623100" cy="16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ctrTitle"/>
          </p:nvPr>
        </p:nvSpPr>
        <p:spPr>
          <a:xfrm>
            <a:off x="5184960" y="2041795"/>
            <a:ext cx="6623100" cy="16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82400" rIns="0" bIns="0" anchor="ctr" anchorCtr="0">
            <a:noAutofit/>
          </a:bodyPr>
          <a:lstStyle>
            <a:lvl1pPr lvl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rgbClr val="005AC5"/>
              </a:buClr>
              <a:buSzPts val="6000"/>
              <a:buFont typeface="Arial"/>
              <a:buNone/>
              <a:defRPr sz="6000" b="1" cap="none">
                <a:solidFill>
                  <a:srgbClr val="005A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5184960" y="3919421"/>
            <a:ext cx="64071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144000" rIns="0" bIns="144000" anchor="t" anchorCtr="0">
            <a:noAutofit/>
          </a:bodyPr>
          <a:lstStyle>
            <a:lvl1pPr lvl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2"/>
          </p:nvPr>
        </p:nvSpPr>
        <p:spPr>
          <a:xfrm>
            <a:off x="5184960" y="5050752"/>
            <a:ext cx="6407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t" anchorCtr="0">
            <a:noAutofit/>
          </a:bodyPr>
          <a:lstStyle>
            <a:lvl1pPr marL="457200" lvl="0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3"/>
          </p:nvPr>
        </p:nvSpPr>
        <p:spPr>
          <a:xfrm>
            <a:off x="5184960" y="4281563"/>
            <a:ext cx="64071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144000" rIns="0" bIns="144000" anchor="b" anchorCtr="0">
            <a:noAutofit/>
          </a:bodyPr>
          <a:lstStyle>
            <a:lvl1pPr marL="457200" lvl="0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56" y="5784143"/>
            <a:ext cx="6623040" cy="71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1">
  <p:cSld name="Thank You_1">
    <p:bg>
      <p:bgPr>
        <a:solidFill>
          <a:srgbClr val="006EF5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083" y="385109"/>
            <a:ext cx="1189913" cy="629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>
            <a:off x="5184960" y="3904195"/>
            <a:ext cx="6623100" cy="16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5184960" y="2041795"/>
            <a:ext cx="6623100" cy="16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82400" rIns="0" bIns="0" anchor="ctr" anchorCtr="0">
            <a:noAutofit/>
          </a:bodyPr>
          <a:lstStyle/>
          <a:p>
            <a:pPr marL="0" marR="0" lvl="0" indent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rgbClr val="005AC5"/>
              </a:buClr>
              <a:buSzPts val="6000"/>
              <a:buFont typeface="Arial"/>
              <a:buNone/>
            </a:pPr>
            <a:endParaRPr sz="6000" b="1" cap="none">
              <a:solidFill>
                <a:srgbClr val="005A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56" y="5784143"/>
            <a:ext cx="6623040" cy="7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/>
          <p:nvPr/>
        </p:nvSpPr>
        <p:spPr>
          <a:xfrm>
            <a:off x="5197323" y="4000436"/>
            <a:ext cx="6215100" cy="144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92000" tIns="192000" rIns="121900" bIns="96000" anchor="ctr" anchorCtr="0">
            <a:noAutofit/>
          </a:bodyPr>
          <a:lstStyle/>
          <a:p>
            <a:pPr marL="0" marR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43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/>
          </p:nvPr>
        </p:nvSpPr>
        <p:spPr>
          <a:xfrm>
            <a:off x="5197323" y="2040853"/>
            <a:ext cx="65757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168000" rIns="0" bIns="48000" anchor="t" anchorCtr="0">
            <a:noAutofit/>
          </a:bodyPr>
          <a:lstStyle>
            <a:lvl1pPr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 descr="www.ETFOUNDATION.CO.UK&#10;"/>
          <p:cNvSpPr txBox="1"/>
          <p:nvPr/>
        </p:nvSpPr>
        <p:spPr>
          <a:xfrm>
            <a:off x="5197323" y="3077461"/>
            <a:ext cx="6467100" cy="6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60925" rIns="121900" bIns="1440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1"/>
          </p:nvPr>
        </p:nvSpPr>
        <p:spPr>
          <a:xfrm>
            <a:off x="5197323" y="2665645"/>
            <a:ext cx="42915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0" tIns="0" rIns="0" bIns="0" anchor="t" anchorCtr="0">
            <a:normAutofit/>
          </a:bodyPr>
          <a:lstStyle>
            <a:lvl1pPr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1">
  <p:cSld name="Double Image_opt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6156000" y="144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" name="Google Shape;41;p5"/>
          <p:cNvSpPr>
            <a:spLocks noGrp="1"/>
          </p:cNvSpPr>
          <p:nvPr>
            <p:ph type="pic" idx="3"/>
          </p:nvPr>
        </p:nvSpPr>
        <p:spPr>
          <a:xfrm>
            <a:off x="9000000" y="273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2">
  <p:cSld name="Title Slide_op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 rot="-188436">
            <a:off x="210939" y="3456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>
            <a:spLocks noGrp="1"/>
          </p:cNvSpPr>
          <p:nvPr>
            <p:ph type="pic" idx="4"/>
          </p:nvPr>
        </p:nvSpPr>
        <p:spPr>
          <a:xfrm>
            <a:off x="5976000" y="360000"/>
            <a:ext cx="5857200" cy="4968000"/>
          </a:xfrm>
          <a:prstGeom prst="rect">
            <a:avLst/>
          </a:prstGeom>
          <a:noFill/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3">
  <p:cSld name="Title Slide_op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 descr="A tall tower in the middle of a body of water&#10;&#10;Description automatically generated with low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40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3600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5418000"/>
            <a:ext cx="12193200" cy="1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720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7200000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Editable Image">
  <p:cSld name="Title Slide_Editable Image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0" y="5368835"/>
            <a:ext cx="3239590" cy="1489165"/>
          </a:xfrm>
          <a:custGeom>
            <a:avLst/>
            <a:gdLst/>
            <a:ahLst/>
            <a:cxnLst/>
            <a:rect l="l" t="t" r="r" b="b"/>
            <a:pathLst>
              <a:path w="3239590" h="1489165" extrusionOk="0">
                <a:moveTo>
                  <a:pt x="6532" y="0"/>
                </a:moveTo>
                <a:lnTo>
                  <a:pt x="3239590" y="111035"/>
                </a:lnTo>
                <a:lnTo>
                  <a:pt x="3076304" y="1489165"/>
                </a:lnTo>
                <a:lnTo>
                  <a:pt x="0" y="1482635"/>
                </a:lnTo>
                <a:cubicBezTo>
                  <a:pt x="2177" y="988423"/>
                  <a:pt x="4355" y="494212"/>
                  <a:pt x="6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-1" y="-1"/>
            <a:ext cx="12193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">
  <p:cSld name="Chapter Brea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 rot="-188436">
            <a:off x="196871" y="3492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_Editable Image">
  <p:cSld name="Chapter Break_Editable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ubTitle" idx="1"/>
          </p:nvPr>
        </p:nvSpPr>
        <p:spPr>
          <a:xfrm rot="-188436">
            <a:off x="196871" y="3492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2;p36">
            <a:extLst>
              <a:ext uri="{FF2B5EF4-FFF2-40B4-BE49-F238E27FC236}">
                <a16:creationId xmlns:a16="http://schemas.microsoft.com/office/drawing/2014/main" id="{BE52D0B2-6B75-F4C5-A417-7D657F6B0F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4960" y="2110579"/>
            <a:ext cx="6623100" cy="1656000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08000" tIns="1368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APPRENTICESHIP WORKFORCE DEVELOPMENT</a:t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3ADF8-1DA0-8522-2E4C-2AD559516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95250" indent="0"/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SESSION 3:</a:t>
            </a:r>
            <a:r>
              <a:rPr lang="en-GB" sz="1800" b="0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Mentoring for Degree Apprenticeship career development, building effective communication and relationships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2"/>
          </p:nvPr>
        </p:nvSpPr>
        <p:spPr>
          <a:xfrm>
            <a:off x="5280496" y="5146288"/>
            <a:ext cx="6407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t" anchorCtr="0">
            <a:noAutofit/>
          </a:bodyPr>
          <a:lstStyle/>
          <a:p>
            <a:pPr marL="0" lvl="0" indent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dirty="0"/>
              <a:t>By University of Portsmouth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>
            <a:spLocks noGrp="1"/>
          </p:cNvSpPr>
          <p:nvPr>
            <p:ph type="title"/>
          </p:nvPr>
        </p:nvSpPr>
        <p:spPr>
          <a:xfrm>
            <a:off x="8549400" y="1008000"/>
            <a:ext cx="31506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Coaching V Mentor </a:t>
            </a:r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>
            <a:off x="6300000" y="2565525"/>
            <a:ext cx="5400000" cy="32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Explore the differences between coaching and mentoring, particularly in the context of apprentice development.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Reflecting on our thoughts from the first session… need for a hybrid role? 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3" name="Google Shape;353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800" y="3571200"/>
            <a:ext cx="3394422" cy="22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75" y="714550"/>
            <a:ext cx="3394422" cy="22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Conclusion and next steps </a:t>
            </a:r>
            <a:endParaRPr dirty="0"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1"/>
          </p:nvPr>
        </p:nvSpPr>
        <p:spPr>
          <a:xfrm>
            <a:off x="3325500" y="1872000"/>
            <a:ext cx="83745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GB" b="0">
                <a:latin typeface="Montserrat Medium"/>
                <a:ea typeface="Montserrat Medium"/>
                <a:cs typeface="Montserrat Medium"/>
                <a:sym typeface="Montserrat Medium"/>
              </a:rPr>
              <a:t>Key steps </a:t>
            </a: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GB" b="0">
                <a:latin typeface="Montserrat Medium"/>
                <a:ea typeface="Montserrat Medium"/>
                <a:cs typeface="Montserrat Medium"/>
                <a:sym typeface="Montserrat Medium"/>
              </a:rPr>
              <a:t>Resources available </a:t>
            </a: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GB" b="0">
                <a:latin typeface="Montserrat Medium"/>
                <a:ea typeface="Montserrat Medium"/>
                <a:cs typeface="Montserrat Medium"/>
                <a:sym typeface="Montserrat Medium"/>
              </a:rPr>
              <a:t>What next? </a:t>
            </a: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2" name="Google Shape;362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00" y="3093422"/>
            <a:ext cx="4111925" cy="27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ctrTitle"/>
          </p:nvPr>
        </p:nvSpPr>
        <p:spPr>
          <a:xfrm>
            <a:off x="5197323" y="2040853"/>
            <a:ext cx="65757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168000" rIns="0" bIns="48000" anchor="t" anchorCtr="0">
            <a:noAutofit/>
          </a:bodyPr>
          <a:lstStyle/>
          <a:p>
            <a:pPr marL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Claire Middleton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83;p52">
            <a:extLst>
              <a:ext uri="{FF2B5EF4-FFF2-40B4-BE49-F238E27FC236}">
                <a16:creationId xmlns:a16="http://schemas.microsoft.com/office/drawing/2014/main" id="{B63B977E-BB72-8AC7-80E5-CEE7A0E5B4B4}"/>
              </a:ext>
            </a:extLst>
          </p:cNvPr>
          <p:cNvSpPr txBox="1">
            <a:spLocks noGrp="1"/>
          </p:cNvSpPr>
          <p:nvPr/>
        </p:nvSpPr>
        <p:spPr>
          <a:xfrm>
            <a:off x="5197323" y="2630883"/>
            <a:ext cx="5392418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0" tIns="0" rIns="0" bIns="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ctr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Degree Apprenticeship Manager – University of Portsmouth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 descr="Across two line placeholder"/>
          <p:cNvSpPr txBox="1">
            <a:spLocks noGrp="1"/>
          </p:cNvSpPr>
          <p:nvPr>
            <p:ph type="title" idx="4294967295"/>
          </p:nvPr>
        </p:nvSpPr>
        <p:spPr>
          <a:xfrm rot="-188494">
            <a:off x="1609725" y="2566988"/>
            <a:ext cx="7997825" cy="2435225"/>
          </a:xfrm>
          <a:prstGeom prst="rect">
            <a:avLst/>
          </a:prstGeom>
          <a:solidFill>
            <a:schemeClr val="accent2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44000" tIns="144000" rIns="144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Session 3: Mentoring for Degree Apprenticeship career development, building effective communication and relationships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19th Nov 2023</a:t>
            </a:r>
          </a:p>
        </p:txBody>
      </p:sp>
      <p:sp>
        <p:nvSpPr>
          <p:cNvPr id="289" name="Google Shape;289;p40" descr="Presenter names place holder"/>
          <p:cNvSpPr txBox="1">
            <a:spLocks noGrp="1"/>
          </p:cNvSpPr>
          <p:nvPr>
            <p:ph type="body" idx="3"/>
          </p:nvPr>
        </p:nvSpPr>
        <p:spPr>
          <a:xfrm>
            <a:off x="255775" y="5177226"/>
            <a:ext cx="2777100" cy="138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Becky Quew-Jones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Faculty Learning and Teaching Lead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Principal lecturer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8033975" y="1008000"/>
            <a:ext cx="35142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session today …</a:t>
            </a:r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"/>
              <a:buChar char="●"/>
            </a:pPr>
            <a:r>
              <a:rPr lang="en-GB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Key aim:  </a:t>
            </a:r>
            <a:r>
              <a:rPr lang="en-GB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Explore the role of mentoring in supporting apprentices' career development and equipping with appropriate mentoring skills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Share mentoring strategies and tools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Practice mentoring skills using knowledge gained 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2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00" y="2415600"/>
            <a:ext cx="3043200" cy="202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5008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from last session </a:t>
            </a:r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3666700" y="2880000"/>
            <a:ext cx="8033400" cy="295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500" b="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What key concepts and skills covered in the previous session did you have chance to practice? </a:t>
            </a:r>
            <a:endParaRPr sz="2500" b="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725" y="4110250"/>
            <a:ext cx="4579053" cy="25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Understanding the Mentors role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the Mentor's Role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Defining the mentor's role in career development for apprentices 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600"/>
              <a:buFont typeface="Montserrat Medium"/>
              <a:buChar char="○"/>
            </a:pPr>
            <a:r>
              <a:rPr lang="en-GB" sz="1600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behaviours </a:t>
            </a:r>
            <a:endParaRPr sz="1600"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 responsibilities and expectations associated with mentoring apprentices</a:t>
            </a:r>
            <a:r>
              <a:rPr lang="en-GB" sz="1200" b="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b="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Montserrat"/>
              <a:buChar char="○"/>
            </a:pPr>
            <a:r>
              <a:rPr lang="en-GB" sz="160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Assessment plan </a:t>
            </a:r>
            <a:endParaRPr sz="160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050" y="2358750"/>
            <a:ext cx="3043200" cy="227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8069700" y="1008000"/>
            <a:ext cx="36303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Establishing a mentor relationship 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1"/>
          </p:nvPr>
        </p:nvSpPr>
        <p:spPr>
          <a:xfrm>
            <a:off x="6300000" y="2387875"/>
            <a:ext cx="5400000" cy="34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Establishing a Mentoring Relationship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Strategies for building rapport and trust with apprentices.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Guidance on creating mentoring agreements and setting clear objectives.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1" name="Google Shape;32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325" y="2316600"/>
            <a:ext cx="3127685" cy="20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Nurturing professional Growth </a:t>
            </a:r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4200525" y="2310075"/>
            <a:ext cx="7499400" cy="35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Strategies for supporting apprentices in acquiring new skills and knowledge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Montserrat Medium"/>
              <a:buChar char="○"/>
            </a:pPr>
            <a:r>
              <a:rPr lang="en-GB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Internal opportunities</a:t>
            </a:r>
            <a:endParaRPr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Montserrat Medium"/>
              <a:buChar char="○"/>
            </a:pPr>
            <a:r>
              <a:rPr lang="en-GB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External opportunities</a:t>
            </a:r>
            <a:endParaRPr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Importance of continuous learning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100"/>
              <a:buFont typeface="Montserrat Medium"/>
              <a:buChar char="○"/>
            </a:pPr>
            <a:r>
              <a:rPr lang="en-GB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Impact of apprentice on rest of team 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9" name="Google Shape;32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5" y="581025"/>
            <a:ext cx="3043199" cy="203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Addressing Work Life balance Issues </a:t>
            </a:r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6300000" y="2583300"/>
            <a:ext cx="5400000" cy="32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Importance of work-life balance and personal well-being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Exploring how mentors can support apprentices in this area.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100"/>
              <a:buFont typeface="Montserrat Medium"/>
              <a:buChar char="○"/>
            </a:pPr>
            <a:r>
              <a:rPr lang="en-GB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Linking to Uni resources 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950" y="2485225"/>
            <a:ext cx="3043200" cy="202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4000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Providing guidance on industry trends </a:t>
            </a:r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6300000" y="2476700"/>
            <a:ext cx="5400000" cy="3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Mentor's role in keeping apprentices informed about industry trends and opportunities.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69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Assisting with career alignment within the apprenticeship programme.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" name="Google Shape;345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13" y="1947863"/>
            <a:ext cx="52673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rne - Porstmou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0FF"/>
      </a:accent1>
      <a:accent2>
        <a:srgbClr val="DBFF00"/>
      </a:accent2>
      <a:accent3>
        <a:srgbClr val="3C023C"/>
      </a:accent3>
      <a:accent4>
        <a:srgbClr val="E1E1E1"/>
      </a:accent4>
      <a:accent5>
        <a:srgbClr val="00A0FF"/>
      </a:accent5>
      <a:accent6>
        <a:srgbClr val="DBFF00"/>
      </a:accent6>
      <a:hlink>
        <a:srgbClr val="3C023C"/>
      </a:hlink>
      <a:folHlink>
        <a:srgbClr val="E1E1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43fffa-545b-4eca-b17d-5f9a138dda08" xsi:nil="true"/>
    <lcf76f155ced4ddcb4097134ff3c332f xmlns="c5cf19a6-e467-491d-9af0-5a70f09a6a4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6BF2C10D2AD44BB79F8BFF365B8C2" ma:contentTypeVersion="18" ma:contentTypeDescription="Create a new document." ma:contentTypeScope="" ma:versionID="0714f0b77b20790e3834ddd750b91639">
  <xsd:schema xmlns:xsd="http://www.w3.org/2001/XMLSchema" xmlns:xs="http://www.w3.org/2001/XMLSchema" xmlns:p="http://schemas.microsoft.com/office/2006/metadata/properties" xmlns:ns2="a943fffa-545b-4eca-b17d-5f9a138dda08" xmlns:ns3="c5cf19a6-e467-491d-9af0-5a70f09a6a41" targetNamespace="http://schemas.microsoft.com/office/2006/metadata/properties" ma:root="true" ma:fieldsID="7b7ff79a9314cc1d162676be4fbabe60" ns2:_="" ns3:_="">
    <xsd:import namespace="a943fffa-545b-4eca-b17d-5f9a138dda08"/>
    <xsd:import namespace="c5cf19a6-e467-491d-9af0-5a70f09a6a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fffa-545b-4eca-b17d-5f9a138dd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9c5b39-4955-4e83-95b2-d0ef9563bab7}" ma:internalName="TaxCatchAll" ma:showField="CatchAllData" ma:web="a943fffa-545b-4eca-b17d-5f9a138dd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f19a6-e467-491d-9af0-5a70f09a6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da56a-0d36-40e2-ad5d-df46f4111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622BC-8970-46DE-AABD-C4767AD9DD6F}">
  <ds:schemaRefs>
    <ds:schemaRef ds:uri="a943fffa-545b-4eca-b17d-5f9a138dda08"/>
    <ds:schemaRef ds:uri="http://schemas.microsoft.com/office/infopath/2007/PartnerControls"/>
    <ds:schemaRef ds:uri="c5cf19a6-e467-491d-9af0-5a70f09a6a41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428A86-53B0-48A8-8CF9-68F4413A9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5BD6A-46ED-4B85-8DF2-295F8B3A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3fffa-545b-4eca-b17d-5f9a138dda08"/>
    <ds:schemaRef ds:uri="c5cf19a6-e467-491d-9af0-5a70f09a6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</vt:lpstr>
      <vt:lpstr>Anton</vt:lpstr>
      <vt:lpstr>Montserrat</vt:lpstr>
      <vt:lpstr>Montserrat Medium</vt:lpstr>
      <vt:lpstr>Caveat</vt:lpstr>
      <vt:lpstr>Arial</vt:lpstr>
      <vt:lpstr>Calibri</vt:lpstr>
      <vt:lpstr>Office Theme</vt:lpstr>
      <vt:lpstr>APPRENTICESHIP WORKFORCE DEVELOPMENT </vt:lpstr>
      <vt:lpstr>Session 3: Mentoring for Degree Apprenticeship career development, building effective communication and relationships  19th Nov 2023</vt:lpstr>
      <vt:lpstr>The session today …</vt:lpstr>
      <vt:lpstr>Recap from last session </vt:lpstr>
      <vt:lpstr>Understanding the Mentors role</vt:lpstr>
      <vt:lpstr>Establishing a mentor relationship </vt:lpstr>
      <vt:lpstr>Nurturing professional Growth </vt:lpstr>
      <vt:lpstr>Addressing Work Life balance Issues </vt:lpstr>
      <vt:lpstr>Providing guidance on industry trends </vt:lpstr>
      <vt:lpstr>Coaching V Mentor </vt:lpstr>
      <vt:lpstr>Conclusion and next steps </vt:lpstr>
      <vt:lpstr>Claire Middleton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3: Mentoring for Degree Apprenticeship career development, building effective communication and relationships  19th Nov 2023</dc:title>
  <dc:creator>Tammie Harwin</dc:creator>
  <cp:lastModifiedBy>Hannah Colford</cp:lastModifiedBy>
  <cp:revision>2</cp:revision>
  <dcterms:modified xsi:type="dcterms:W3CDTF">2024-08-28T12:48:52Z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0x01010062C6BF2C10D2AD44BB79F8BFF365B8C2</vt:lpwstr>
  </property>
</Properties>
</file>