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Raleway" pitchFamily="2" charset="0"/>
      <p:regular r:id="rId29"/>
      <p:bold r:id="rId30"/>
      <p:italic r:id="rId31"/>
      <p:boldItalic r:id="rId32"/>
    </p:embeddedFont>
    <p:embeddedFont>
      <p:font typeface="Source Sans Pro" panose="020B0503030403020204" pitchFamily="34" charset="0"/>
      <p:regular r:id="rId33"/>
      <p:bold r:id="rId34"/>
      <p:italic r:id="rId35"/>
      <p:boldItalic r:id="rId36"/>
    </p:embeddedFont>
    <p:embeddedFont>
      <p:font typeface="Spectral SemiBold"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819EB-C643-469A-8831-C530E570B6E8}" v="1" dt="2024-05-23T20:17:24.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7" y="3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ie Harwin" userId="64b9b3c494b02905" providerId="LiveId" clId="{73F819EB-C643-469A-8831-C530E570B6E8}"/>
    <pc:docChg chg="undo custSel modSld">
      <pc:chgData name="Tammie Harwin" userId="64b9b3c494b02905" providerId="LiveId" clId="{73F819EB-C643-469A-8831-C530E570B6E8}" dt="2024-05-23T20:18:29.956" v="178" actId="20577"/>
      <pc:docMkLst>
        <pc:docMk/>
      </pc:docMkLst>
      <pc:sldChg chg="addSp delSp modSp mod">
        <pc:chgData name="Tammie Harwin" userId="64b9b3c494b02905" providerId="LiveId" clId="{73F819EB-C643-469A-8831-C530E570B6E8}" dt="2024-05-23T20:18:29.956" v="178" actId="20577"/>
        <pc:sldMkLst>
          <pc:docMk/>
          <pc:sldMk cId="0" sldId="256"/>
        </pc:sldMkLst>
        <pc:spChg chg="add del mod">
          <ac:chgData name="Tammie Harwin" userId="64b9b3c494b02905" providerId="LiveId" clId="{73F819EB-C643-469A-8831-C530E570B6E8}" dt="2024-05-23T20:18:22.841" v="177" actId="403"/>
          <ac:spMkLst>
            <pc:docMk/>
            <pc:sldMk cId="0" sldId="256"/>
            <ac:spMk id="3" creationId="{01CAFF6B-E309-6EA1-B452-6BB1ABF4E752}"/>
          </ac:spMkLst>
        </pc:spChg>
        <pc:spChg chg="add del">
          <ac:chgData name="Tammie Harwin" userId="64b9b3c494b02905" providerId="LiveId" clId="{73F819EB-C643-469A-8831-C530E570B6E8}" dt="2024-05-23T20:17:39.309" v="120" actId="22"/>
          <ac:spMkLst>
            <pc:docMk/>
            <pc:sldMk cId="0" sldId="256"/>
            <ac:spMk id="5" creationId="{84415D2F-00CA-AC25-057B-B121F52FC54C}"/>
          </ac:spMkLst>
        </pc:spChg>
        <pc:spChg chg="del mod">
          <ac:chgData name="Tammie Harwin" userId="64b9b3c494b02905" providerId="LiveId" clId="{73F819EB-C643-469A-8831-C530E570B6E8}" dt="2024-05-23T20:17:32.486" v="117" actId="478"/>
          <ac:spMkLst>
            <pc:docMk/>
            <pc:sldMk cId="0" sldId="256"/>
            <ac:spMk id="232" creationId="{00000000-0000-0000-0000-000000000000}"/>
          </ac:spMkLst>
        </pc:spChg>
        <pc:spChg chg="mod">
          <ac:chgData name="Tammie Harwin" userId="64b9b3c494b02905" providerId="LiveId" clId="{73F819EB-C643-469A-8831-C530E570B6E8}" dt="2024-05-23T20:18:29.956" v="178" actId="20577"/>
          <ac:spMkLst>
            <pc:docMk/>
            <pc:sldMk cId="0" sldId="256"/>
            <ac:spMk id="233" creationId="{00000000-0000-0000-0000-000000000000}"/>
          </ac:spMkLst>
        </pc:spChg>
        <pc:spChg chg="mod">
          <ac:chgData name="Tammie Harwin" userId="64b9b3c494b02905" providerId="LiveId" clId="{73F819EB-C643-469A-8831-C530E570B6E8}" dt="2023-10-05T18:37:30.986" v="109" actId="20577"/>
          <ac:spMkLst>
            <pc:docMk/>
            <pc:sldMk cId="0" sldId="256"/>
            <ac:spMk id="234" creationId="{00000000-0000-0000-0000-000000000000}"/>
          </ac:spMkLst>
        </pc:spChg>
      </pc:sldChg>
      <pc:sldChg chg="modSp mod">
        <pc:chgData name="Tammie Harwin" userId="64b9b3c494b02905" providerId="LiveId" clId="{73F819EB-C643-469A-8831-C530E570B6E8}" dt="2024-05-23T20:17:24.997" v="113" actId="27636"/>
        <pc:sldMkLst>
          <pc:docMk/>
          <pc:sldMk cId="0" sldId="257"/>
        </pc:sldMkLst>
        <pc:spChg chg="mod">
          <ac:chgData name="Tammie Harwin" userId="64b9b3c494b02905" providerId="LiveId" clId="{73F819EB-C643-469A-8831-C530E570B6E8}" dt="2024-05-23T20:17:24.997" v="113" actId="27636"/>
          <ac:spMkLst>
            <pc:docMk/>
            <pc:sldMk cId="0" sldId="257"/>
            <ac:spMk id="240" creationId="{00000000-0000-0000-0000-000000000000}"/>
          </ac:spMkLst>
        </pc:spChg>
      </pc:sldChg>
      <pc:sldChg chg="modSp mod">
        <pc:chgData name="Tammie Harwin" userId="64b9b3c494b02905" providerId="LiveId" clId="{73F819EB-C643-469A-8831-C530E570B6E8}" dt="2023-10-05T18:36:22.046" v="30" actId="20577"/>
        <pc:sldMkLst>
          <pc:docMk/>
          <pc:sldMk cId="0" sldId="280"/>
        </pc:sldMkLst>
        <pc:spChg chg="mod">
          <ac:chgData name="Tammie Harwin" userId="64b9b3c494b02905" providerId="LiveId" clId="{73F819EB-C643-469A-8831-C530E570B6E8}" dt="2023-10-05T18:35:28.416" v="3" actId="255"/>
          <ac:spMkLst>
            <pc:docMk/>
            <pc:sldMk cId="0" sldId="280"/>
            <ac:spMk id="402" creationId="{00000000-0000-0000-0000-000000000000}"/>
          </ac:spMkLst>
        </pc:spChg>
        <pc:spChg chg="mod">
          <ac:chgData name="Tammie Harwin" userId="64b9b3c494b02905" providerId="LiveId" clId="{73F819EB-C643-469A-8831-C530E570B6E8}" dt="2023-10-05T18:36:22.046" v="30" actId="20577"/>
          <ac:spMkLst>
            <pc:docMk/>
            <pc:sldMk cId="0" sldId="280"/>
            <ac:spMk id="40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77ea8d8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477ea8d8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7e93c8251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7e93c8251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7e93c8251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7e93c8251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e93c8251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7e93c8251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82e57db16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282e57db16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82e57db167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82e57db16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7e93c8251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7e93c8251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7e93c8251a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7e93c8251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e93c8251a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7e93c8251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7e93c8251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7e93c8251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3a4cf28ed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83a4cf28ed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2e57db1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2e57db1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7e93c8251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7e93c8251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82e57db167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82e57db16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7e93c8251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7e93c8251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2e57db167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282e57db16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83a4cf28ed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83a4cf28ed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7f819d421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g27f819d421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3a4cf28e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3a4cf28e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b316cf0e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7b316cf0e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e93c8251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7e93c8251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e93c8251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7e93c8251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83a4cf28ed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83a4cf28ed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7e93c8251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7e93c8251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e93c8251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7e93c8251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68675"/>
            <a:ext cx="8982600" cy="499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14750" y="-3848100"/>
            <a:ext cx="13744800" cy="7497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3" name="Google Shape;13;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6" name="Google Shape;56;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7" name="Google Shape;57;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1 blue (Locked)">
  <p:cSld name="Title Slide Option 1 blue (Locke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67" name="Google Shape;67;p14"/>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14"/>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4"/>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0" name="Google Shape;70;p14"/>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72" name="Google Shape;72;p1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73" name="Google Shape;73;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76" name="Google Shape;76;p1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5"/>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9" name="Google Shape;79;p15"/>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81" name="Google Shape;81;p1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82" name="Google Shape;82;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85" name="Google Shape;85;p16"/>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6"/>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8" name="Google Shape;88;p16"/>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0" name="Google Shape;90;p1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91" name="Google Shape;9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94" name="Google Shape;94;p17"/>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17"/>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p17"/>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8" name="Google Shape;98;p17"/>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9" name="Google Shape;99;p1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0" name="Google Shape;10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03" name="Google Shape;103;p18"/>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18"/>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8"/>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06" name="Google Shape;106;p18"/>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7" name="Google Shape;107;p18"/>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08" name="Google Shape;108;p1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9" name="Google Shape;10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12" name="Google Shape;112;p1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19"/>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9"/>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15" name="Google Shape;115;p19"/>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9"/>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17" name="Google Shape;117;p1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18" name="Google Shape;118;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Option 2 blue">
  <p:cSld name="3_Title Slide Option 2 blue">
    <p:bg>
      <p:bgPr>
        <a:solidFill>
          <a:srgbClr val="006EF5"/>
        </a:solidFill>
        <a:effectLst/>
      </p:bgPr>
    </p:bg>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21" name="Google Shape;121;p2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20"/>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4" name="Google Shape;124;p20"/>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2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26" name="Google Shape;126;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a:off x="251520" y="986400"/>
            <a:ext cx="7200900" cy="3459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4500"/>
              <a:buNone/>
              <a:defRPr sz="4500" b="1" cap="none">
                <a:solidFill>
                  <a:srgbClr val="005AC5"/>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0" name="Google Shape;130;p2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2"/>
          <p:cNvSpPr txBox="1">
            <a:spLocks noGrp="1"/>
          </p:cNvSpPr>
          <p:nvPr>
            <p:ph type="body" idx="1"/>
          </p:nvPr>
        </p:nvSpPr>
        <p:spPr>
          <a:xfrm>
            <a:off x="234000" y="986399"/>
            <a:ext cx="8441700" cy="3601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3600"/>
              <a:buNone/>
              <a:defRPr sz="3600" b="1">
                <a:solidFill>
                  <a:srgbClr val="005AC5"/>
                </a:solidFill>
              </a:defRPr>
            </a:lvl1pPr>
            <a:lvl2pPr marL="914400" lvl="1" indent="-228600" algn="l" rtl="0">
              <a:lnSpc>
                <a:spcPct val="100000"/>
              </a:lnSpc>
              <a:spcBef>
                <a:spcPts val="0"/>
              </a:spcBef>
              <a:spcAft>
                <a:spcPts val="0"/>
              </a:spcAft>
              <a:buClr>
                <a:schemeClr val="dk1"/>
              </a:buClr>
              <a:buSzPts val="3600"/>
              <a:buNone/>
              <a:defRPr sz="3600"/>
            </a:lvl2pPr>
            <a:lvl3pPr marL="1371600" lvl="2" indent="-228600" algn="l" rtl="0">
              <a:lnSpc>
                <a:spcPct val="100000"/>
              </a:lnSpc>
              <a:spcBef>
                <a:spcPts val="0"/>
              </a:spcBef>
              <a:spcAft>
                <a:spcPts val="0"/>
              </a:spcAft>
              <a:buClr>
                <a:schemeClr val="dk1"/>
              </a:buClr>
              <a:buSzPts val="3600"/>
              <a:buNone/>
              <a:defRPr sz="3600"/>
            </a:lvl3pPr>
            <a:lvl4pPr marL="1828800" lvl="3" indent="-228600" algn="l" rtl="0">
              <a:lnSpc>
                <a:spcPct val="100000"/>
              </a:lnSpc>
              <a:spcBef>
                <a:spcPts val="0"/>
              </a:spcBef>
              <a:spcAft>
                <a:spcPts val="0"/>
              </a:spcAft>
              <a:buClr>
                <a:schemeClr val="dk1"/>
              </a:buClr>
              <a:buSzPts val="3600"/>
              <a:buNone/>
              <a:defRPr sz="3600"/>
            </a:lvl4pPr>
            <a:lvl5pPr marL="2286000" lvl="4" indent="-228600" algn="l" rtl="0">
              <a:lnSpc>
                <a:spcPct val="100000"/>
              </a:lnSpc>
              <a:spcBef>
                <a:spcPts val="0"/>
              </a:spcBef>
              <a:spcAft>
                <a:spcPts val="0"/>
              </a:spcAft>
              <a:buClr>
                <a:schemeClr val="dk1"/>
              </a:buClr>
              <a:buSzPts val="3600"/>
              <a:buNone/>
              <a:defRPr sz="3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137"/>
        <p:cNvGrpSpPr/>
        <p:nvPr/>
      </p:nvGrpSpPr>
      <p:grpSpPr>
        <a:xfrm>
          <a:off x="0" y="0"/>
          <a:ext cx="0" cy="0"/>
          <a:chOff x="0" y="0"/>
          <a:chExt cx="0" cy="0"/>
        </a:xfrm>
      </p:grpSpPr>
      <p:sp>
        <p:nvSpPr>
          <p:cNvPr id="138" name="Google Shape;138;p2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9" name="Google Shape;139;p2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a:off x="234000" y="986400"/>
            <a:ext cx="76677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0"/>
              </a:spcBef>
              <a:spcAft>
                <a:spcPts val="0"/>
              </a:spcAft>
              <a:buClr>
                <a:schemeClr val="dk1"/>
              </a:buClr>
              <a:buSzPts val="2700"/>
              <a:buNone/>
              <a:defRPr sz="2700"/>
            </a:lvl1pPr>
            <a:lvl2pPr marL="914400" lvl="1" indent="-400050" algn="l" rtl="0">
              <a:lnSpc>
                <a:spcPct val="103703"/>
              </a:lnSpc>
              <a:spcBef>
                <a:spcPts val="0"/>
              </a:spcBef>
              <a:spcAft>
                <a:spcPts val="0"/>
              </a:spcAft>
              <a:buClr>
                <a:schemeClr val="dk1"/>
              </a:buClr>
              <a:buSzPts val="2700"/>
              <a:buChar char="–"/>
              <a:defRPr sz="2700"/>
            </a:lvl2pPr>
            <a:lvl3pPr marL="1371600" lvl="2" indent="-400050" algn="l" rtl="0">
              <a:lnSpc>
                <a:spcPct val="103703"/>
              </a:lnSpc>
              <a:spcBef>
                <a:spcPts val="540"/>
              </a:spcBef>
              <a:spcAft>
                <a:spcPts val="0"/>
              </a:spcAft>
              <a:buClr>
                <a:schemeClr val="dk1"/>
              </a:buClr>
              <a:buSzPts val="2700"/>
              <a:buChar char="•"/>
              <a:defRPr sz="2700"/>
            </a:lvl3pPr>
            <a:lvl4pPr marL="1828800" lvl="3" indent="-400050" algn="l" rtl="0">
              <a:lnSpc>
                <a:spcPct val="103703"/>
              </a:lnSpc>
              <a:spcBef>
                <a:spcPts val="540"/>
              </a:spcBef>
              <a:spcAft>
                <a:spcPts val="0"/>
              </a:spcAft>
              <a:buClr>
                <a:schemeClr val="dk1"/>
              </a:buClr>
              <a:buSzPts val="2700"/>
              <a:buChar char="–"/>
              <a:defRPr sz="2700"/>
            </a:lvl4pPr>
            <a:lvl5pPr marL="2286000" lvl="4" indent="-400050" algn="l" rtl="0">
              <a:lnSpc>
                <a:spcPct val="103703"/>
              </a:lnSpc>
              <a:spcBef>
                <a:spcPts val="540"/>
              </a:spcBef>
              <a:spcAft>
                <a:spcPts val="0"/>
              </a:spcAft>
              <a:buClr>
                <a:schemeClr val="dk1"/>
              </a:buClr>
              <a:buSzPts val="2700"/>
              <a:buChar char="»"/>
              <a:defRPr sz="27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 name="Google Shape;141;p2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006EF5"/>
        </a:solidFill>
        <a:effectLst/>
      </p:bgPr>
    </p:bg>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44" name="Google Shape;144;p24"/>
          <p:cNvSpPr/>
          <p:nvPr/>
        </p:nvSpPr>
        <p:spPr>
          <a:xfrm>
            <a:off x="3888720" y="3596661"/>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24"/>
          <p:cNvSpPr txBox="1">
            <a:spLocks noGrp="1"/>
          </p:cNvSpPr>
          <p:nvPr>
            <p:ph type="ctrTitle"/>
          </p:nvPr>
        </p:nvSpPr>
        <p:spPr>
          <a:xfrm>
            <a:off x="3888720" y="2199861"/>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56944"/>
              </a:lnSpc>
              <a:spcBef>
                <a:spcPts val="0"/>
              </a:spcBef>
              <a:spcAft>
                <a:spcPts val="0"/>
              </a:spcAft>
              <a:buClr>
                <a:srgbClr val="005AC5"/>
              </a:buClr>
              <a:buSzPts val="7200"/>
              <a:buFont typeface="Arial"/>
              <a:buNone/>
              <a:defRPr sz="72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4"/>
          <p:cNvSpPr txBox="1">
            <a:spLocks noGrp="1"/>
          </p:cNvSpPr>
          <p:nvPr>
            <p:ph type="subTitle" idx="1"/>
          </p:nvPr>
        </p:nvSpPr>
        <p:spPr>
          <a:xfrm>
            <a:off x="3888720" y="3608080"/>
            <a:ext cx="4805400" cy="7638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00000"/>
              </a:lnSpc>
              <a:spcBef>
                <a:spcPts val="0"/>
              </a:spcBef>
              <a:spcAft>
                <a:spcPts val="0"/>
              </a:spcAft>
              <a:buClr>
                <a:schemeClr val="lt1"/>
              </a:buClr>
              <a:buSzPts val="3200"/>
              <a:buNone/>
              <a:defRPr sz="320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5"/>
          <p:cNvSpPr txBox="1">
            <a:spLocks noGrp="1"/>
          </p:cNvSpPr>
          <p:nvPr>
            <p:ph type="body" idx="1"/>
          </p:nvPr>
        </p:nvSpPr>
        <p:spPr>
          <a:xfrm>
            <a:off x="234000" y="986400"/>
            <a:ext cx="39600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540"/>
              </a:spcBef>
              <a:spcAft>
                <a:spcPts val="0"/>
              </a:spcAft>
              <a:buClr>
                <a:schemeClr val="dk1"/>
              </a:buClr>
              <a:buSzPts val="2700"/>
              <a:buNone/>
              <a:defRPr sz="2700" b="1"/>
            </a:lvl1pPr>
            <a:lvl2pPr marL="914400" lvl="1" indent="-400050" algn="l" rtl="0">
              <a:lnSpc>
                <a:spcPct val="103703"/>
              </a:lnSpc>
              <a:spcBef>
                <a:spcPts val="0"/>
              </a:spcBef>
              <a:spcAft>
                <a:spcPts val="0"/>
              </a:spcAft>
              <a:buClr>
                <a:schemeClr val="dk1"/>
              </a:buClr>
              <a:buSzPts val="2700"/>
              <a:buFont typeface="Calibri"/>
              <a:buChar char="–"/>
              <a:defRPr sz="2700" b="1"/>
            </a:lvl2pPr>
            <a:lvl3pPr marL="1371600" lvl="2" indent="-400050" algn="l" rtl="0">
              <a:lnSpc>
                <a:spcPct val="103703"/>
              </a:lnSpc>
              <a:spcBef>
                <a:spcPts val="540"/>
              </a:spcBef>
              <a:spcAft>
                <a:spcPts val="0"/>
              </a:spcAft>
              <a:buClr>
                <a:schemeClr val="dk1"/>
              </a:buClr>
              <a:buSzPts val="2700"/>
              <a:buFont typeface="Calibri"/>
              <a:buChar char="–"/>
              <a:defRPr sz="2700" b="1"/>
            </a:lvl3pPr>
            <a:lvl4pPr marL="1828800" lvl="3" indent="-400050" algn="l" rtl="0">
              <a:lnSpc>
                <a:spcPct val="103703"/>
              </a:lnSpc>
              <a:spcBef>
                <a:spcPts val="540"/>
              </a:spcBef>
              <a:spcAft>
                <a:spcPts val="0"/>
              </a:spcAft>
              <a:buClr>
                <a:schemeClr val="dk1"/>
              </a:buClr>
              <a:buSzPts val="2700"/>
              <a:buFont typeface="Calibri"/>
              <a:buChar char="–"/>
              <a:defRPr sz="2700" b="1"/>
            </a:lvl4pPr>
            <a:lvl5pPr marL="2286000" lvl="4" indent="-400050" algn="l" rtl="0">
              <a:lnSpc>
                <a:spcPct val="103703"/>
              </a:lnSpc>
              <a:spcBef>
                <a:spcPts val="540"/>
              </a:spcBef>
              <a:spcAft>
                <a:spcPts val="0"/>
              </a:spcAft>
              <a:buClr>
                <a:schemeClr val="dk1"/>
              </a:buClr>
              <a:buSzPts val="2700"/>
              <a:buFont typeface="Calibri"/>
              <a:buChar char="–"/>
              <a:defRPr sz="2700" b="1"/>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p25"/>
          <p:cNvSpPr txBox="1">
            <a:spLocks noGrp="1"/>
          </p:cNvSpPr>
          <p:nvPr>
            <p:ph type="body" idx="2"/>
          </p:nvPr>
        </p:nvSpPr>
        <p:spPr>
          <a:xfrm>
            <a:off x="4572000" y="987425"/>
            <a:ext cx="3384600" cy="36006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a:lvl1pPr>
            <a:lvl2pPr marL="914400" lvl="1" indent="-314325" algn="l" rtl="0">
              <a:lnSpc>
                <a:spcPct val="118518"/>
              </a:lnSpc>
              <a:spcBef>
                <a:spcPts val="270"/>
              </a:spcBef>
              <a:spcAft>
                <a:spcPts val="0"/>
              </a:spcAft>
              <a:buClr>
                <a:schemeClr val="dk1"/>
              </a:buClr>
              <a:buSzPts val="1350"/>
              <a:buFont typeface="Calibri"/>
              <a:buChar char="–"/>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p2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2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6"/>
          <p:cNvSpPr txBox="1">
            <a:spLocks noGrp="1"/>
          </p:cNvSpPr>
          <p:nvPr>
            <p:ph type="body" idx="1"/>
          </p:nvPr>
        </p:nvSpPr>
        <p:spPr>
          <a:xfrm>
            <a:off x="234000" y="986400"/>
            <a:ext cx="41220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26"/>
          <p:cNvSpPr txBox="1">
            <a:spLocks noGrp="1"/>
          </p:cNvSpPr>
          <p:nvPr>
            <p:ph type="body" idx="2"/>
          </p:nvPr>
        </p:nvSpPr>
        <p:spPr>
          <a:xfrm>
            <a:off x="4499992" y="986400"/>
            <a:ext cx="41757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7" name="Google Shape;157;p26"/>
          <p:cNvSpPr txBox="1">
            <a:spLocks noGrp="1"/>
          </p:cNvSpPr>
          <p:nvPr>
            <p:ph type="body" idx="3"/>
          </p:nvPr>
        </p:nvSpPr>
        <p:spPr>
          <a:xfrm>
            <a:off x="234000" y="2825999"/>
            <a:ext cx="41220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8" name="Google Shape;158;p26"/>
          <p:cNvSpPr txBox="1">
            <a:spLocks noGrp="1"/>
          </p:cNvSpPr>
          <p:nvPr>
            <p:ph type="body" idx="4"/>
          </p:nvPr>
        </p:nvSpPr>
        <p:spPr>
          <a:xfrm>
            <a:off x="4499992" y="2825999"/>
            <a:ext cx="41757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7"/>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4" name="Google Shape;164;p27"/>
          <p:cNvSpPr>
            <a:spLocks noGrp="1"/>
          </p:cNvSpPr>
          <p:nvPr>
            <p:ph type="pic" idx="2"/>
          </p:nvPr>
        </p:nvSpPr>
        <p:spPr>
          <a:xfrm>
            <a:off x="4500564" y="1059582"/>
            <a:ext cx="4362600" cy="3672300"/>
          </a:xfrm>
          <a:prstGeom prst="rect">
            <a:avLst/>
          </a:prstGeom>
          <a:noFill/>
          <a:ln>
            <a:noFill/>
          </a:ln>
        </p:spPr>
      </p:sp>
      <p:sp>
        <p:nvSpPr>
          <p:cNvPr id="165" name="Google Shape;165;p2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67" name="Google Shape;167;p27"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8"/>
          <p:cNvSpPr txBox="1">
            <a:spLocks noGrp="1"/>
          </p:cNvSpPr>
          <p:nvPr>
            <p:ph type="body" idx="1"/>
          </p:nvPr>
        </p:nvSpPr>
        <p:spPr>
          <a:xfrm>
            <a:off x="234000" y="1059582"/>
            <a:ext cx="4105200" cy="3528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8"/>
          <p:cNvSpPr>
            <a:spLocks noGrp="1"/>
          </p:cNvSpPr>
          <p:nvPr>
            <p:ph type="pic" idx="2"/>
          </p:nvPr>
        </p:nvSpPr>
        <p:spPr>
          <a:xfrm>
            <a:off x="4500564" y="1059582"/>
            <a:ext cx="4362600" cy="3508500"/>
          </a:xfrm>
          <a:prstGeom prst="rect">
            <a:avLst/>
          </a:prstGeom>
          <a:noFill/>
          <a:ln>
            <a:noFill/>
          </a:ln>
        </p:spPr>
      </p:sp>
      <p:sp>
        <p:nvSpPr>
          <p:cNvPr id="172" name="Google Shape;172;p2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006EF5"/>
        </a:solidFill>
        <a:effectLst/>
      </p:bgPr>
    </p:bg>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176" name="Google Shape;176;p2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29"/>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178" name="Google Shape;17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179" name="Google Shape;179;p29"/>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180" name="Google Shape;180;p29"/>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9"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182" name="Google Shape;182;p29"/>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183"/>
        <p:cNvGrpSpPr/>
        <p:nvPr/>
      </p:nvGrpSpPr>
      <p:grpSpPr>
        <a:xfrm>
          <a:off x="0" y="0"/>
          <a:ext cx="0" cy="0"/>
          <a:chOff x="0" y="0"/>
          <a:chExt cx="0" cy="0"/>
        </a:xfrm>
      </p:grpSpPr>
      <p:sp>
        <p:nvSpPr>
          <p:cNvPr id="184" name="Google Shape;184;p30"/>
          <p:cNvSpPr>
            <a:spLocks noGrp="1"/>
          </p:cNvSpPr>
          <p:nvPr>
            <p:ph type="pic" idx="2"/>
          </p:nvPr>
        </p:nvSpPr>
        <p:spPr>
          <a:xfrm>
            <a:off x="0" y="0"/>
            <a:ext cx="9144000" cy="5143500"/>
          </a:xfrm>
          <a:prstGeom prst="rect">
            <a:avLst/>
          </a:prstGeom>
          <a:solidFill>
            <a:schemeClr val="lt2"/>
          </a:solidFill>
          <a:ln>
            <a:noFill/>
          </a:ln>
        </p:spPr>
      </p:sp>
      <p:sp>
        <p:nvSpPr>
          <p:cNvPr id="185" name="Google Shape;185;p3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30"/>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8" name="Google Shape;188;p3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9" name="Google Shape;189;p3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90" name="Google Shape;190;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Option 3n blue">
  <p:cSld name="2_Title Slide Option 3n blue">
    <p:bg>
      <p:bgPr>
        <a:solidFill>
          <a:srgbClr val="006EF5"/>
        </a:solidFill>
        <a:effectLst/>
      </p:bgPr>
    </p:bg>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93" name="Google Shape;193;p31"/>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31"/>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31"/>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96" name="Google Shape;196;p31"/>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7" name="Google Shape;197;p31"/>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98" name="Google Shape;198;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312420">
            <a:off x="-5629285" y="-2797611"/>
            <a:ext cx="13744820" cy="3638424"/>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23" name="Google Shape;23;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32"/>
          <p:cNvSpPr>
            <a:spLocks noGrp="1"/>
          </p:cNvSpPr>
          <p:nvPr>
            <p:ph type="pic" idx="2"/>
          </p:nvPr>
        </p:nvSpPr>
        <p:spPr>
          <a:xfrm>
            <a:off x="4500564" y="1059582"/>
            <a:ext cx="4362600" cy="3672300"/>
          </a:xfrm>
          <a:prstGeom prst="rect">
            <a:avLst/>
          </a:prstGeom>
          <a:noFill/>
          <a:ln>
            <a:noFill/>
          </a:ln>
        </p:spPr>
      </p:sp>
      <p:pic>
        <p:nvPicPr>
          <p:cNvPr id="203" name="Google Shape;203;p32"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
        <p:nvSpPr>
          <p:cNvPr id="204" name="Google Shape;204;p3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33"/>
          <p:cNvSpPr txBox="1">
            <a:spLocks noGrp="1"/>
          </p:cNvSpPr>
          <p:nvPr>
            <p:ph type="body" idx="1"/>
          </p:nvPr>
        </p:nvSpPr>
        <p:spPr>
          <a:xfrm>
            <a:off x="234000" y="987425"/>
            <a:ext cx="41220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9" name="Google Shape;209;p33"/>
          <p:cNvSpPr txBox="1">
            <a:spLocks noGrp="1"/>
          </p:cNvSpPr>
          <p:nvPr>
            <p:ph type="body" idx="2"/>
          </p:nvPr>
        </p:nvSpPr>
        <p:spPr>
          <a:xfrm>
            <a:off x="4500563" y="987425"/>
            <a:ext cx="42105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0" name="Google Shape;210;p3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34"/>
          <p:cNvSpPr txBox="1">
            <a:spLocks noGrp="1"/>
          </p:cNvSpPr>
          <p:nvPr>
            <p:ph type="body" idx="1"/>
          </p:nvPr>
        </p:nvSpPr>
        <p:spPr>
          <a:xfrm>
            <a:off x="251520" y="2825999"/>
            <a:ext cx="25203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5" name="Google Shape;215;p34"/>
          <p:cNvSpPr txBox="1">
            <a:spLocks noGrp="1"/>
          </p:cNvSpPr>
          <p:nvPr>
            <p:ph type="body" idx="2"/>
          </p:nvPr>
        </p:nvSpPr>
        <p:spPr>
          <a:xfrm>
            <a:off x="3304304" y="2825999"/>
            <a:ext cx="25128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6" name="Google Shape;216;p34"/>
          <p:cNvSpPr txBox="1">
            <a:spLocks noGrp="1"/>
          </p:cNvSpPr>
          <p:nvPr>
            <p:ph type="body" idx="3"/>
          </p:nvPr>
        </p:nvSpPr>
        <p:spPr>
          <a:xfrm>
            <a:off x="6349607" y="2825999"/>
            <a:ext cx="25134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4"/>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4"/>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006EF5"/>
        </a:solidFill>
        <a:effectLst/>
      </p:bgPr>
    </p:bg>
    <p:spTree>
      <p:nvGrpSpPr>
        <p:cNvPr id="1" name="Shape 219"/>
        <p:cNvGrpSpPr/>
        <p:nvPr/>
      </p:nvGrpSpPr>
      <p:grpSpPr>
        <a:xfrm>
          <a:off x="0" y="0"/>
          <a:ext cx="0" cy="0"/>
          <a:chOff x="0" y="0"/>
          <a:chExt cx="0" cy="0"/>
        </a:xfrm>
      </p:grpSpPr>
      <p:pic>
        <p:nvPicPr>
          <p:cNvPr id="220" name="Google Shape;22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221" name="Google Shape;221;p3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35"/>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223" name="Google Shape;223;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224" name="Google Shape;224;p35"/>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225" name="Google Shape;225;p35"/>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5"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227" name="Google Shape;227;p35"/>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9" name="Google Shape;39;p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2" name="Google Shape;42;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7" name="Google Shape;47;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9" name="Google Shape;49;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52" name="Google Shape;52;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52094" y="205979"/>
            <a:ext cx="8423700" cy="8574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Google Shape;62;p13"/>
          <p:cNvSpPr txBox="1">
            <a:spLocks noGrp="1"/>
          </p:cNvSpPr>
          <p:nvPr>
            <p:ph type="body" idx="1"/>
          </p:nvPr>
        </p:nvSpPr>
        <p:spPr>
          <a:xfrm>
            <a:off x="252094" y="1200151"/>
            <a:ext cx="8423700" cy="33945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rive.google.com/file/d/18LaFo7jY1hFzcHA_ohbwk734eX8mA5in/view"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hyperlink" Target="http://drive.google.com/file/d/1oVygZEc1gS5Io_G07xdKVkDPasF_wIyH/view"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moodle.port.ac.uk/mod/glossary/showentry.php?eid=4493&amp;displayformat=dictionary"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drive.google.com/file/d/1ksFlSeyE1iqnizmVOajSjdl2g0fxCoN0/view"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uvac.ac.uk/registratio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pdp.etfoundation.co.uk/programmes/awd/resourcesnotavailable?rids=172,173,167,166,168,169,170,171&amp;_gl=1*cl2nb7*_ga*MTQ1NzgzMzcxNC4xNjg4NjM0NDgz*_ga_6F0PEMWK3W*MTY4ODk3ODY3NS4xLjEuMTY4ODk3ODcyMi4xMy4wLjA." TargetMode="External"/><Relationship Id="rId5" Type="http://schemas.openxmlformats.org/officeDocument/2006/relationships/hyperlink" Target="https://www.et-foundation.co.uk/professional-development/apprenticeships/" TargetMode="External"/><Relationship Id="rId4" Type="http://schemas.openxmlformats.org/officeDocument/2006/relationships/hyperlink" Target="https://uvac.ac.uk/apprenticeship-workforce-development-programm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3" name="Google Shape;233;p3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p>
            <a:pPr marL="0" indent="0"/>
            <a:r>
              <a:rPr lang="en-GB" sz="1400" dirty="0">
                <a:solidFill>
                  <a:srgbClr val="FFFFFF"/>
                </a:solidFill>
              </a:rPr>
              <a:t>CPD to </a:t>
            </a:r>
            <a:r>
              <a:rPr lang="en-US" sz="1400" dirty="0">
                <a:solidFill>
                  <a:srgbClr val="FFFFFF"/>
                </a:solidFill>
              </a:rPr>
              <a:t>Support Academic Colleagues with </a:t>
            </a:r>
            <a:r>
              <a:rPr lang="en-US" sz="1400">
                <a:solidFill>
                  <a:srgbClr val="FFFFFF"/>
                </a:solidFill>
              </a:rPr>
              <a:t>Apprenticeship Requirements</a:t>
            </a:r>
          </a:p>
          <a:p>
            <a:pPr marL="0" indent="0"/>
            <a:r>
              <a:rPr lang="en-GB"/>
              <a:t>SESSION </a:t>
            </a:r>
            <a:r>
              <a:rPr lang="en-GB" dirty="0"/>
              <a:t>3 - End Point Assessment</a:t>
            </a:r>
          </a:p>
        </p:txBody>
      </p:sp>
      <p:sp>
        <p:nvSpPr>
          <p:cNvPr id="234" name="Google Shape;234;p36"/>
          <p:cNvSpPr txBox="1">
            <a:spLocks noGrp="1"/>
          </p:cNvSpPr>
          <p:nvPr>
            <p:ph type="body" idx="3"/>
          </p:nvPr>
        </p:nvSpPr>
        <p:spPr>
          <a:xfrm>
            <a:off x="3888725" y="3632500"/>
            <a:ext cx="4805400" cy="532800"/>
          </a:xfrm>
          <a:prstGeom prst="rect">
            <a:avLst/>
          </a:prstGeom>
          <a:noFill/>
          <a:ln>
            <a:noFill/>
          </a:ln>
        </p:spPr>
        <p:txBody>
          <a:bodyPr spcFirstLastPara="1" wrap="square" lIns="108000" tIns="108000" rIns="0" bIns="108000" anchor="b" anchorCtr="0">
            <a:noAutofit/>
          </a:bodyPr>
          <a:lstStyle/>
          <a:p>
            <a:pPr marL="0" lvl="0" indent="0" algn="l" rtl="0">
              <a:lnSpc>
                <a:spcPct val="118518"/>
              </a:lnSpc>
              <a:spcBef>
                <a:spcPts val="0"/>
              </a:spcBef>
              <a:spcAft>
                <a:spcPts val="0"/>
              </a:spcAft>
              <a:buClr>
                <a:schemeClr val="lt1"/>
              </a:buClr>
              <a:buSzPts val="1350"/>
              <a:buFont typeface="Arial"/>
              <a:buNone/>
            </a:pPr>
            <a:r>
              <a:rPr lang="en-GB" dirty="0"/>
              <a:t>By University of Portsmouth</a:t>
            </a:r>
            <a:endParaRPr dirty="0"/>
          </a:p>
        </p:txBody>
      </p:sp>
      <p:sp>
        <p:nvSpPr>
          <p:cNvPr id="3" name="Title 2">
            <a:extLst>
              <a:ext uri="{FF2B5EF4-FFF2-40B4-BE49-F238E27FC236}">
                <a16:creationId xmlns:a16="http://schemas.microsoft.com/office/drawing/2014/main" id="{01CAFF6B-E309-6EA1-B452-6BB1ABF4E752}"/>
              </a:ext>
            </a:extLst>
          </p:cNvPr>
          <p:cNvSpPr>
            <a:spLocks noGrp="1"/>
          </p:cNvSpPr>
          <p:nvPr>
            <p:ph type="ctrTitle"/>
          </p:nvPr>
        </p:nvSpPr>
        <p:spPr/>
        <p:txBody>
          <a:bodyPr/>
          <a:lstStyle/>
          <a:p>
            <a:r>
              <a:rPr lang="en-GB" sz="2400" dirty="0"/>
              <a:t>APPRENTICESHIP WORKFORCE DEVELOPMENT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600"/>
              <a:t>Common types of end point assessment</a:t>
            </a:r>
            <a:endParaRPr sz="2600"/>
          </a:p>
        </p:txBody>
      </p:sp>
      <p:sp>
        <p:nvSpPr>
          <p:cNvPr id="300" name="Google Shape;300;p45"/>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GB" sz="2150" b="1">
                <a:solidFill>
                  <a:schemeClr val="dk1"/>
                </a:solidFill>
                <a:highlight>
                  <a:srgbClr val="FEFEFE"/>
                </a:highlight>
                <a:latin typeface="Arial"/>
                <a:ea typeface="Arial"/>
                <a:cs typeface="Arial"/>
                <a:sym typeface="Arial"/>
              </a:rPr>
              <a:t>A practical assessment</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This is a set task that is assessed within a simulated environment. The EPAO and assessment plan will describe the conditions of the practical assessment.</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2150" b="1">
                <a:solidFill>
                  <a:schemeClr val="dk1"/>
                </a:solidFill>
                <a:highlight>
                  <a:srgbClr val="FEFEFE"/>
                </a:highlight>
                <a:latin typeface="Arial"/>
                <a:ea typeface="Arial"/>
                <a:cs typeface="Arial"/>
                <a:sym typeface="Arial"/>
              </a:rPr>
              <a:t>An interview</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An interview takes place between the apprentice and the end point assessor; it may also involve the employer and an industry expert. The end point assessment plan for the relevant standard will provide information on the interview requirements and the KSBs that will be assessed.</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2150" b="1">
                <a:solidFill>
                  <a:schemeClr val="dk1"/>
                </a:solidFill>
                <a:highlight>
                  <a:srgbClr val="FEFEFE"/>
                </a:highlight>
                <a:latin typeface="Arial"/>
                <a:ea typeface="Arial"/>
                <a:cs typeface="Arial"/>
                <a:sym typeface="Arial"/>
              </a:rPr>
              <a:t>A project</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If an apprentice is required to undertake a project this typically will meet the needs of a business and often require employer approval. Some projects are completed prior to gateway, others may require approval at Gateway and are conducted between gateway and the live assessment. The EPAO will provide information on the type of project, the KSBs it must cover and the parameters of the project and the required time frames.</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2150" b="1">
                <a:solidFill>
                  <a:schemeClr val="dk1"/>
                </a:solidFill>
                <a:highlight>
                  <a:srgbClr val="FEFEFE"/>
                </a:highlight>
                <a:latin typeface="Arial"/>
                <a:ea typeface="Arial"/>
                <a:cs typeface="Arial"/>
                <a:sym typeface="Arial"/>
              </a:rPr>
              <a:t>A presentation</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This assessment method is often used to allow an apprentice to report or demonstrate something they have achieved, this could be a project or portfolio, or a set task from the EPAO. </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2150" b="1">
                <a:solidFill>
                  <a:schemeClr val="dk1"/>
                </a:solidFill>
                <a:highlight>
                  <a:srgbClr val="FEFEFE"/>
                </a:highlight>
                <a:latin typeface="Arial"/>
                <a:ea typeface="Arial"/>
                <a:cs typeface="Arial"/>
                <a:sym typeface="Arial"/>
              </a:rPr>
              <a:t>Knowledge based test</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There are different types of test that an apprentice might be set, for example multiple choice, short answer and scenario based. The end point assessment plan will identify the style of test and the relevant KSBs it will cover.</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0"/>
              </a:spcAft>
              <a:buNone/>
            </a:pPr>
            <a:r>
              <a:rPr lang="en-GB" sz="2150" b="1">
                <a:solidFill>
                  <a:schemeClr val="dk1"/>
                </a:solidFill>
                <a:highlight>
                  <a:srgbClr val="FEFEFE"/>
                </a:highlight>
                <a:latin typeface="Arial"/>
                <a:ea typeface="Arial"/>
                <a:cs typeface="Arial"/>
                <a:sym typeface="Arial"/>
              </a:rPr>
              <a:t>Portfolio of evidence and/or competency log</a:t>
            </a:r>
            <a:endParaRPr sz="2150" b="1">
              <a:solidFill>
                <a:schemeClr val="dk1"/>
              </a:solidFill>
              <a:highlight>
                <a:srgbClr val="FEFEFE"/>
              </a:highlight>
              <a:latin typeface="Arial"/>
              <a:ea typeface="Arial"/>
              <a:cs typeface="Arial"/>
              <a:sym typeface="Arial"/>
            </a:endParaRPr>
          </a:p>
          <a:p>
            <a:pPr marL="139700" marR="139700" lvl="0" indent="0" algn="l" rtl="0">
              <a:spcBef>
                <a:spcPts val="0"/>
              </a:spcBef>
              <a:spcAft>
                <a:spcPts val="0"/>
              </a:spcAft>
              <a:buNone/>
            </a:pPr>
            <a:r>
              <a:rPr lang="en-GB" sz="1200">
                <a:solidFill>
                  <a:schemeClr val="dk2"/>
                </a:solidFill>
                <a:highlight>
                  <a:srgbClr val="FEFEFE"/>
                </a:highlight>
                <a:latin typeface="Arial"/>
                <a:ea typeface="Arial"/>
                <a:cs typeface="Arial"/>
                <a:sym typeface="Arial"/>
              </a:rPr>
              <a:t>A portfolio is made up of evidence that demonstrates competence against the KSBS. Different EPAOs will require different forms of evidence within the portfolio but some typical examples could be: work based reports, work based projects, minutes of meetings, examples of CPD, appraisals or witness testimonies. Portfolios often underpin other elements of an end point assessment for example a professional discussion or interview.</a:t>
            </a:r>
            <a:endParaRPr sz="1200">
              <a:solidFill>
                <a:schemeClr val="dk2"/>
              </a:solidFill>
              <a:highlight>
                <a:srgbClr val="FEFEFE"/>
              </a:highlight>
              <a:latin typeface="Arial"/>
              <a:ea typeface="Arial"/>
              <a:cs typeface="Arial"/>
              <a:sym typeface="Arial"/>
            </a:endParaRPr>
          </a:p>
          <a:p>
            <a:pPr marL="0" lvl="0" indent="0" algn="l" rtl="0">
              <a:spcBef>
                <a:spcPts val="1200"/>
              </a:spcBef>
              <a:spcAft>
                <a:spcPts val="1200"/>
              </a:spcAft>
              <a:buClr>
                <a:schemeClr val="dk2"/>
              </a:buClr>
              <a:buSzPct val="74324"/>
              <a:buFont typeface="Arial"/>
              <a:buNone/>
            </a:pPr>
            <a:r>
              <a:rPr lang="en-GB" sz="1480">
                <a:solidFill>
                  <a:schemeClr val="dk1"/>
                </a:solidFill>
                <a:latin typeface="Arial"/>
                <a:ea typeface="Arial"/>
                <a:cs typeface="Arial"/>
                <a:sym typeface="Arial"/>
              </a:rPr>
              <a:t>You can find more information at https://www.instituteforapprenticeships.org/developing-new-apprenticeships/resources/assessment-methods-and-grading-descriptors/</a:t>
            </a:r>
            <a:endParaRPr sz="148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6"/>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Portfolio of Evidence</a:t>
            </a:r>
            <a:endParaRPr/>
          </a:p>
        </p:txBody>
      </p:sp>
      <p:sp>
        <p:nvSpPr>
          <p:cNvPr id="306" name="Google Shape;306;p46"/>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2"/>
              </a:buClr>
              <a:buSzPts val="1100"/>
              <a:buFont typeface="Arial"/>
              <a:buNone/>
            </a:pPr>
            <a:r>
              <a:rPr lang="en-GB" sz="1300" b="1">
                <a:solidFill>
                  <a:schemeClr val="dk1"/>
                </a:solidFill>
                <a:highlight>
                  <a:srgbClr val="FFFFFF"/>
                </a:highlight>
                <a:latin typeface="Arial"/>
                <a:ea typeface="Arial"/>
                <a:cs typeface="Arial"/>
                <a:sym typeface="Arial"/>
              </a:rPr>
              <a:t>Evidence and competency logs</a:t>
            </a:r>
            <a:endParaRPr sz="1300" b="1">
              <a:solidFill>
                <a:schemeClr val="dk1"/>
              </a:solidFill>
              <a:highlight>
                <a:srgbClr val="FFFFFF"/>
              </a:highlight>
              <a:latin typeface="Arial"/>
              <a:ea typeface="Arial"/>
              <a:cs typeface="Arial"/>
              <a:sym typeface="Arial"/>
            </a:endParaRPr>
          </a:p>
          <a:p>
            <a:pPr marL="0" lvl="0" indent="0" algn="l" rtl="0">
              <a:spcBef>
                <a:spcPts val="400"/>
              </a:spcBef>
              <a:spcAft>
                <a:spcPts val="0"/>
              </a:spcAft>
              <a:buClr>
                <a:schemeClr val="dk2"/>
              </a:buClr>
              <a:buSzPts val="1100"/>
              <a:buFont typeface="Arial"/>
              <a:buNone/>
            </a:pPr>
            <a:endParaRPr sz="1300" b="1">
              <a:solidFill>
                <a:schemeClr val="dk1"/>
              </a:solidFill>
              <a:highlight>
                <a:srgbClr val="FFFFFF"/>
              </a:highlight>
              <a:latin typeface="Arial"/>
              <a:ea typeface="Arial"/>
              <a:cs typeface="Arial"/>
              <a:sym typeface="Arial"/>
            </a:endParaRPr>
          </a:p>
          <a:p>
            <a:pPr marL="0" lvl="0" indent="0" algn="l" rtl="0">
              <a:spcBef>
                <a:spcPts val="4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Many of the apprenticeship standards delivered at </a:t>
            </a:r>
            <a:r>
              <a:rPr lang="en-GB" sz="1150">
                <a:solidFill>
                  <a:schemeClr val="accent3"/>
                </a:solidFill>
                <a:highlight>
                  <a:srgbClr val="FFFFFF"/>
                </a:highlight>
                <a:latin typeface="Arial"/>
                <a:ea typeface="Arial"/>
                <a:cs typeface="Arial"/>
                <a:sym typeface="Arial"/>
              </a:rPr>
              <a:t>UoP</a:t>
            </a:r>
            <a:r>
              <a:rPr lang="en-GB" sz="1150">
                <a:solidFill>
                  <a:schemeClr val="dk2"/>
                </a:solidFill>
                <a:highlight>
                  <a:srgbClr val="FFFFFF"/>
                </a:highlight>
                <a:latin typeface="Arial"/>
                <a:ea typeface="Arial"/>
                <a:cs typeface="Arial"/>
                <a:sym typeface="Arial"/>
              </a:rPr>
              <a:t> require the apprentices to create a portfolio of evidence or competency log as part of the end point assessment. This assessment method is designed to allow an apprentice to share a range of examples from their time on the apprenticeship that demonstrates their occupational competency.</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This can be a difficult task for apprentices if they are not provided direction on this activity from the early stages of their programme or given clear guidance on how it can be developed. It has often been a barrier to apprentices successfully completing their end point assessments on time if they are asked to create this work in the final stages of the programme, particularly if this coincides with final academic assessments. It can add more pressure to an already challenging period for apprentices especially when there have been no timetabled sessions to support this activity. </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It is vital that apprentices are informed of this requirement and are regularly encouraged to consider if any of their recent activities could be used to demonstrate their knowledge, skills and behaviours to encourage gradual development. This advice is echoed by many of the external end point assessment organisations (EPAOs) we use for our non integrated degree apprenticeships. </a:t>
            </a: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50">
                <a:solidFill>
                  <a:schemeClr val="dk2"/>
                </a:solidFill>
                <a:highlight>
                  <a:srgbClr val="FFFFFF"/>
                </a:highlight>
                <a:latin typeface="Arial"/>
                <a:ea typeface="Arial"/>
                <a:cs typeface="Arial"/>
                <a:sym typeface="Arial"/>
              </a:rPr>
              <a:t>Portfolio mapping documents and/or competency logs will be provided by the End Point Assessment Organisation assessing apprentices on your standard</a:t>
            </a:r>
            <a:r>
              <a:rPr lang="en-GB" sz="1150">
                <a:solidFill>
                  <a:schemeClr val="accent3"/>
                </a:solidFill>
                <a:highlight>
                  <a:srgbClr val="FFFFFF"/>
                </a:highlight>
                <a:latin typeface="Arial"/>
                <a:ea typeface="Arial"/>
                <a:cs typeface="Arial"/>
                <a:sym typeface="Arial"/>
              </a:rPr>
              <a:t> or will need to be created if internal </a:t>
            </a:r>
            <a:r>
              <a:rPr lang="en-GB" sz="1150">
                <a:solidFill>
                  <a:schemeClr val="dk2"/>
                </a:solidFill>
                <a:highlight>
                  <a:srgbClr val="FFFFFF"/>
                </a:highlight>
                <a:latin typeface="Arial"/>
                <a:ea typeface="Arial"/>
                <a:cs typeface="Arial"/>
                <a:sym typeface="Arial"/>
              </a:rPr>
              <a:t> Here is an example page of a blank mapping document. These require apprentices to clearly signpost the end point assessor to evidence of how they meet the required. KSBs.</a:t>
            </a:r>
            <a:endParaRPr sz="1150">
              <a:solidFill>
                <a:schemeClr val="dk2"/>
              </a:solidFill>
              <a:highlight>
                <a:srgbClr val="FFFFFF"/>
              </a:highlight>
              <a:latin typeface="Arial"/>
              <a:ea typeface="Arial"/>
              <a:cs typeface="Arial"/>
              <a:sym typeface="Arial"/>
            </a:endParaRPr>
          </a:p>
          <a:p>
            <a:pPr marL="0" lvl="0" indent="0" algn="l" rtl="0">
              <a:spcBef>
                <a:spcPts val="0"/>
              </a:spcBef>
              <a:spcAft>
                <a:spcPts val="1200"/>
              </a:spcAft>
              <a:buNone/>
            </a:pPr>
            <a:endParaRPr sz="935">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Example evidence locator </a:t>
            </a:r>
            <a:endParaRPr/>
          </a:p>
        </p:txBody>
      </p:sp>
      <p:pic>
        <p:nvPicPr>
          <p:cNvPr id="312" name="Google Shape;312;p47"/>
          <p:cNvPicPr preferRelativeResize="0"/>
          <p:nvPr/>
        </p:nvPicPr>
        <p:blipFill rotWithShape="1">
          <a:blip r:embed="rId3" cstate="email">
            <a:alphaModFix/>
            <a:extLst>
              <a:ext uri="{28A0092B-C50C-407E-A947-70E740481C1C}">
                <a14:useLocalDpi xmlns:a14="http://schemas.microsoft.com/office/drawing/2010/main"/>
              </a:ext>
            </a:extLst>
          </a:blip>
          <a:srcRect t="4246" b="6364"/>
          <a:stretch/>
        </p:blipFill>
        <p:spPr>
          <a:xfrm>
            <a:off x="371575" y="991025"/>
            <a:ext cx="7444349" cy="3923149"/>
          </a:xfrm>
          <a:prstGeom prst="rect">
            <a:avLst/>
          </a:prstGeom>
          <a:noFill/>
          <a:ln>
            <a:noFill/>
          </a:ln>
        </p:spPr>
      </p:pic>
      <p:sp>
        <p:nvSpPr>
          <p:cNvPr id="313" name="Google Shape;313;p47"/>
          <p:cNvSpPr txBox="1"/>
          <p:nvPr/>
        </p:nvSpPr>
        <p:spPr>
          <a:xfrm rot="868547">
            <a:off x="2588877" y="2716488"/>
            <a:ext cx="3907655" cy="139952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500">
                <a:solidFill>
                  <a:schemeClr val="accent3"/>
                </a:solidFill>
                <a:latin typeface="Spectral SemiBold"/>
                <a:ea typeface="Spectral SemiBold"/>
                <a:cs typeface="Spectral SemiBold"/>
                <a:sym typeface="Spectral SemiBold"/>
              </a:rPr>
              <a:t>REPLACE WITH YOUR OWN</a:t>
            </a:r>
            <a:endParaRPr sz="3500">
              <a:solidFill>
                <a:schemeClr val="accent3"/>
              </a:solidFill>
              <a:latin typeface="Spectral SemiBold"/>
              <a:ea typeface="Spectral SemiBold"/>
              <a:cs typeface="Spectral SemiBold"/>
              <a:sym typeface="Spectral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Portfolio Activity </a:t>
            </a:r>
            <a:endParaRPr/>
          </a:p>
        </p:txBody>
      </p:sp>
      <p:sp>
        <p:nvSpPr>
          <p:cNvPr id="319" name="Google Shape;319;p48"/>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solidFill>
                  <a:schemeClr val="accent3"/>
                </a:solidFill>
              </a:rPr>
              <a:t>This section can be adapted  to your setting or audience. Suggested activities depend on the groups level of existing knowledge could include:</a:t>
            </a:r>
            <a:endParaRPr>
              <a:solidFill>
                <a:schemeClr val="accent3"/>
              </a:solidFill>
            </a:endParaRPr>
          </a:p>
          <a:p>
            <a:pPr marL="0" lvl="0" indent="0" algn="l" rtl="0">
              <a:spcBef>
                <a:spcPts val="1200"/>
              </a:spcBef>
              <a:spcAft>
                <a:spcPts val="0"/>
              </a:spcAft>
              <a:buNone/>
            </a:pPr>
            <a:endParaRPr>
              <a:solidFill>
                <a:schemeClr val="accent3"/>
              </a:solidFill>
            </a:endParaRPr>
          </a:p>
          <a:p>
            <a:pPr marL="0" lvl="0" indent="0" algn="l" rtl="0">
              <a:spcBef>
                <a:spcPts val="1200"/>
              </a:spcBef>
              <a:spcAft>
                <a:spcPts val="0"/>
              </a:spcAft>
              <a:buNone/>
            </a:pPr>
            <a:r>
              <a:rPr lang="en-GB">
                <a:solidFill>
                  <a:schemeClr val="accent3"/>
                </a:solidFill>
              </a:rPr>
              <a:t>Pair and share or groups together creating lists of suggested evidence. </a:t>
            </a:r>
            <a:endParaRPr>
              <a:solidFill>
                <a:schemeClr val="accent3"/>
              </a:solidFill>
            </a:endParaRPr>
          </a:p>
          <a:p>
            <a:pPr marL="0" lvl="0" indent="0" algn="l" rtl="0">
              <a:spcBef>
                <a:spcPts val="1200"/>
              </a:spcBef>
              <a:spcAft>
                <a:spcPts val="0"/>
              </a:spcAft>
              <a:buNone/>
            </a:pPr>
            <a:r>
              <a:rPr lang="en-GB">
                <a:solidFill>
                  <a:schemeClr val="accent3"/>
                </a:solidFill>
              </a:rPr>
              <a:t>If the group needs to focus on a  specific standards, they could populate sections of the evidence template with ideas. Copies should be handed out at the session. </a:t>
            </a:r>
            <a:endParaRPr>
              <a:solidFill>
                <a:schemeClr val="accent3"/>
              </a:solidFill>
            </a:endParaRPr>
          </a:p>
          <a:p>
            <a:pPr marL="0" lvl="0" indent="0" algn="l" rtl="0">
              <a:spcBef>
                <a:spcPts val="1200"/>
              </a:spcBef>
              <a:spcAft>
                <a:spcPts val="0"/>
              </a:spcAft>
              <a:buNone/>
            </a:pPr>
            <a:r>
              <a:rPr lang="en-GB">
                <a:solidFill>
                  <a:schemeClr val="accent3"/>
                </a:solidFill>
              </a:rPr>
              <a:t>Those teaching specialist sections or modules could share what ideas they have for evidence (and perhaps how they integrate this into teaching)</a:t>
            </a:r>
            <a:endParaRPr>
              <a:solidFill>
                <a:schemeClr val="accent3"/>
              </a:solidFill>
            </a:endParaRPr>
          </a:p>
          <a:p>
            <a:pPr marL="0" lvl="0" indent="0" algn="l" rtl="0">
              <a:spcBef>
                <a:spcPts val="1200"/>
              </a:spcBef>
              <a:spcAft>
                <a:spcPts val="0"/>
              </a:spcAft>
              <a:buNone/>
            </a:pPr>
            <a:r>
              <a:rPr lang="en-GB">
                <a:solidFill>
                  <a:schemeClr val="accent3"/>
                </a:solidFill>
              </a:rPr>
              <a:t>This could also include pre-made recordings from apprentices describing what evidence they used in their end point assessment. </a:t>
            </a:r>
            <a:endParaRPr>
              <a:solidFill>
                <a:schemeClr val="accent3"/>
              </a:solidFill>
            </a:endParaRPr>
          </a:p>
          <a:p>
            <a:pPr marL="0" lvl="0" indent="0" algn="l" rtl="0">
              <a:spcBef>
                <a:spcPts val="1200"/>
              </a:spcBef>
              <a:spcAft>
                <a:spcPts val="0"/>
              </a:spcAft>
              <a:buNone/>
            </a:pPr>
            <a:r>
              <a:rPr lang="en-GB">
                <a:solidFill>
                  <a:schemeClr val="accent3"/>
                </a:solidFill>
              </a:rPr>
              <a:t>You could also use pre-recorded or written guidance from specific EPAOs. </a:t>
            </a:r>
            <a:endParaRPr>
              <a:solidFill>
                <a:schemeClr val="accent3"/>
              </a:solidFill>
            </a:endParaRPr>
          </a:p>
          <a:p>
            <a:pPr marL="0" lvl="0" indent="0" algn="l" rtl="0">
              <a:spcBef>
                <a:spcPts val="1200"/>
              </a:spcBef>
              <a:spcAft>
                <a:spcPts val="0"/>
              </a:spcAft>
              <a:buNone/>
            </a:pPr>
            <a:endParaRPr>
              <a:solidFill>
                <a:schemeClr val="accent3"/>
              </a:solidFill>
            </a:endParaRPr>
          </a:p>
          <a:p>
            <a:pPr marL="0" lvl="0" indent="0" algn="l" rtl="0">
              <a:spcBef>
                <a:spcPts val="1200"/>
              </a:spcBef>
              <a:spcAft>
                <a:spcPts val="1200"/>
              </a:spcAft>
              <a:buNone/>
            </a:pPr>
            <a:endParaRPr>
              <a:solidFill>
                <a:schemeClr val="accent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Case studies</a:t>
            </a:r>
            <a:endParaRPr/>
          </a:p>
        </p:txBody>
      </p:sp>
      <p:sp>
        <p:nvSpPr>
          <p:cNvPr id="325" name="Google Shape;325;p4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Watch the two recordings and highlight good practice and concerns with the experiences of the two apprentices.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26" name="Google Shape;326;p49"/>
          <p:cNvSpPr txBox="1"/>
          <p:nvPr/>
        </p:nvSpPr>
        <p:spPr>
          <a:xfrm>
            <a:off x="587600" y="4197225"/>
            <a:ext cx="7989900" cy="51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2"/>
              </a:buClr>
              <a:buSzPts val="1100"/>
              <a:buFont typeface="Arial"/>
              <a:buNone/>
            </a:pPr>
            <a:r>
              <a:rPr lang="en-GB" sz="1000">
                <a:solidFill>
                  <a:schemeClr val="accent3"/>
                </a:solidFill>
                <a:latin typeface="Source Sans Pro"/>
                <a:ea typeface="Source Sans Pro"/>
                <a:cs typeface="Source Sans Pro"/>
                <a:sym typeface="Source Sans Pro"/>
              </a:rPr>
              <a:t>You could also embed videos or podcasts from your own apprentices. We have embedded a podcast of an apprentices describing what they found  helped them towards successfully achieving their end point assessment</a:t>
            </a:r>
            <a:endParaRPr sz="600">
              <a:solidFill>
                <a:schemeClr val="accent3"/>
              </a:solidFill>
              <a:latin typeface="Source Sans Pro"/>
              <a:ea typeface="Source Sans Pro"/>
              <a:cs typeface="Source Sans Pro"/>
              <a:sym typeface="Source Sans Pro"/>
            </a:endParaRPr>
          </a:p>
        </p:txBody>
      </p:sp>
      <p:pic>
        <p:nvPicPr>
          <p:cNvPr id="327" name="Google Shape;327;p49" title="Emily - Case Study 3_default.mp4">
            <a:hlinkClick r:id="rId3"/>
          </p:cNvPr>
          <p:cNvPicPr preferRelativeResize="0"/>
          <p:nvPr/>
        </p:nvPicPr>
        <p:blipFill>
          <a:blip r:embed="rId4">
            <a:alphaModFix/>
          </a:blip>
          <a:stretch>
            <a:fillRect/>
          </a:stretch>
        </p:blipFill>
        <p:spPr>
          <a:xfrm>
            <a:off x="950525" y="1843925"/>
            <a:ext cx="2796450" cy="2097350"/>
          </a:xfrm>
          <a:prstGeom prst="rect">
            <a:avLst/>
          </a:prstGeom>
          <a:noFill/>
          <a:ln>
            <a:noFill/>
          </a:ln>
        </p:spPr>
      </p:pic>
      <p:pic>
        <p:nvPicPr>
          <p:cNvPr id="328" name="Google Shape;328;p49" title="Mark - Case Study 3_default.mp4">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773800" y="1827850"/>
            <a:ext cx="2796450" cy="21299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fade">
                                      <p:cBhvr>
                                        <p:cTn id="12"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Reflections from case studies</a:t>
            </a:r>
            <a:endParaRPr/>
          </a:p>
        </p:txBody>
      </p:sp>
      <p:sp>
        <p:nvSpPr>
          <p:cNvPr id="334" name="Google Shape;334;p50"/>
          <p:cNvSpPr txBox="1">
            <a:spLocks noGrp="1"/>
          </p:cNvSpPr>
          <p:nvPr>
            <p:ph type="body" idx="1"/>
          </p:nvPr>
        </p:nvSpPr>
        <p:spPr>
          <a:xfrm>
            <a:off x="311700" y="1119150"/>
            <a:ext cx="8520600" cy="3891600"/>
          </a:xfrm>
          <a:prstGeom prst="rect">
            <a:avLst/>
          </a:prstGeom>
        </p:spPr>
        <p:txBody>
          <a:bodyPr spcFirstLastPara="1" wrap="square" lIns="91425" tIns="91425" rIns="91425" bIns="91425" anchor="t" anchorCtr="0">
            <a:normAutofit/>
          </a:bodyPr>
          <a:lstStyle/>
          <a:p>
            <a:pPr marL="457200" lvl="0" indent="-304800" algn="l" rtl="0">
              <a:spcBef>
                <a:spcPts val="1800"/>
              </a:spcBef>
              <a:spcAft>
                <a:spcPts val="0"/>
              </a:spcAft>
              <a:buClr>
                <a:schemeClr val="dk2"/>
              </a:buClr>
              <a:buSzPts val="1200"/>
              <a:buFont typeface="Arial"/>
              <a:buAutoNum type="arabicPeriod"/>
            </a:pPr>
            <a:r>
              <a:rPr lang="en-GB" sz="1200">
                <a:solidFill>
                  <a:schemeClr val="dk2"/>
                </a:solidFill>
                <a:highlight>
                  <a:srgbClr val="ECECEC"/>
                </a:highlight>
                <a:latin typeface="Arial"/>
                <a:ea typeface="Arial"/>
                <a:cs typeface="Arial"/>
                <a:sym typeface="Arial"/>
              </a:rPr>
              <a:t>M</a:t>
            </a:r>
            <a:r>
              <a:rPr lang="en-GB" sz="1200">
                <a:solidFill>
                  <a:schemeClr val="dk2"/>
                </a:solidFill>
                <a:highlight>
                  <a:schemeClr val="lt1"/>
                </a:highlight>
                <a:latin typeface="Arial"/>
                <a:ea typeface="Arial"/>
                <a:cs typeface="Arial"/>
                <a:sym typeface="Arial"/>
              </a:rPr>
              <a:t>ark received constructive feedback on his formative assessments.</a:t>
            </a:r>
            <a:endParaRPr sz="1200">
              <a:solidFill>
                <a:schemeClr val="dk2"/>
              </a:solidFill>
              <a:highlight>
                <a:schemeClr val="lt1"/>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eriod"/>
            </a:pPr>
            <a:r>
              <a:rPr lang="en-GB" sz="1200">
                <a:solidFill>
                  <a:schemeClr val="dk2"/>
                </a:solidFill>
                <a:highlight>
                  <a:schemeClr val="lt1"/>
                </a:highlight>
                <a:latin typeface="Arial"/>
                <a:ea typeface="Arial"/>
                <a:cs typeface="Arial"/>
                <a:sym typeface="Arial"/>
              </a:rPr>
              <a:t>Emily did not fully understand what was expected from the start of their apprenticeship.</a:t>
            </a:r>
            <a:endParaRPr sz="1200">
              <a:solidFill>
                <a:schemeClr val="dk2"/>
              </a:solidFill>
              <a:highlight>
                <a:schemeClr val="lt1"/>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eriod"/>
            </a:pPr>
            <a:r>
              <a:rPr lang="en-GB" sz="1200">
                <a:solidFill>
                  <a:schemeClr val="dk2"/>
                </a:solidFill>
                <a:highlight>
                  <a:schemeClr val="lt1"/>
                </a:highlight>
                <a:latin typeface="Arial"/>
                <a:ea typeface="Arial"/>
                <a:cs typeface="Arial"/>
                <a:sym typeface="Arial"/>
              </a:rPr>
              <a:t>Mark’s module assessments were reflective of what is required in their End Point Assessment throughout their apprenticeship.</a:t>
            </a:r>
            <a:endParaRPr sz="1200">
              <a:solidFill>
                <a:schemeClr val="dk2"/>
              </a:solidFill>
              <a:highlight>
                <a:schemeClr val="lt1"/>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eriod"/>
            </a:pPr>
            <a:r>
              <a:rPr lang="en-GB" sz="1200">
                <a:solidFill>
                  <a:schemeClr val="dk2"/>
                </a:solidFill>
                <a:highlight>
                  <a:schemeClr val="lt1"/>
                </a:highlight>
                <a:latin typeface="Arial"/>
                <a:ea typeface="Arial"/>
                <a:cs typeface="Arial"/>
                <a:sym typeface="Arial"/>
              </a:rPr>
              <a:t>Emily did not receive extra time during her End Point Assessment as the EPAO was not aware of her additional requirements.</a:t>
            </a:r>
            <a:endParaRPr sz="1200">
              <a:solidFill>
                <a:schemeClr val="dk2"/>
              </a:solidFill>
              <a:highlight>
                <a:schemeClr val="lt1"/>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eriod"/>
            </a:pPr>
            <a:r>
              <a:rPr lang="en-GB" sz="1200">
                <a:solidFill>
                  <a:schemeClr val="dk2"/>
                </a:solidFill>
                <a:highlight>
                  <a:schemeClr val="lt1"/>
                </a:highlight>
                <a:latin typeface="Arial"/>
                <a:ea typeface="Arial"/>
                <a:cs typeface="Arial"/>
                <a:sym typeface="Arial"/>
              </a:rPr>
              <a:t>Mark knew who their End Point Assessment Organisation were and accessed their End Point Assessment Plan.</a:t>
            </a:r>
            <a:endParaRPr sz="1200">
              <a:solidFill>
                <a:schemeClr val="dk2"/>
              </a:solidFill>
              <a:highlight>
                <a:schemeClr val="lt1"/>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AutoNum type="arabicPeriod"/>
            </a:pPr>
            <a:r>
              <a:rPr lang="en-GB" sz="1200">
                <a:solidFill>
                  <a:schemeClr val="dk2"/>
                </a:solidFill>
                <a:highlight>
                  <a:schemeClr val="lt1"/>
                </a:highlight>
                <a:latin typeface="Arial"/>
                <a:ea typeface="Arial"/>
                <a:cs typeface="Arial"/>
                <a:sym typeface="Arial"/>
              </a:rPr>
              <a:t>Mark was made aware of the importance of their EPA, and made arrangements ensuring they were in a quiet and private room, with no interruptions.</a:t>
            </a:r>
            <a:endParaRPr sz="1200">
              <a:solidFill>
                <a:schemeClr val="dk2"/>
              </a:solidFill>
              <a:highlight>
                <a:schemeClr val="lt1"/>
              </a:highlight>
              <a:latin typeface="Arial"/>
              <a:ea typeface="Arial"/>
              <a:cs typeface="Arial"/>
              <a:sym typeface="Arial"/>
            </a:endParaRPr>
          </a:p>
          <a:p>
            <a:pPr marL="0" lvl="0" indent="0" algn="l" rtl="0">
              <a:spcBef>
                <a:spcPts val="1200"/>
              </a:spcBef>
              <a:spcAft>
                <a:spcPts val="1200"/>
              </a:spcAft>
              <a:buNone/>
            </a:pPr>
            <a:endParaRPr/>
          </a:p>
        </p:txBody>
      </p:sp>
      <p:pic>
        <p:nvPicPr>
          <p:cNvPr id="335" name="Google Shape;335;p5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05625" y="3055125"/>
            <a:ext cx="3548549" cy="1753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Gateway</a:t>
            </a:r>
            <a:endParaRPr/>
          </a:p>
          <a:p>
            <a:pPr marL="0" lvl="0" indent="0" algn="l" rtl="0">
              <a:spcBef>
                <a:spcPts val="0"/>
              </a:spcBef>
              <a:spcAft>
                <a:spcPts val="0"/>
              </a:spcAft>
              <a:buNone/>
            </a:pPr>
            <a:endParaRPr/>
          </a:p>
        </p:txBody>
      </p:sp>
      <p:sp>
        <p:nvSpPr>
          <p:cNvPr id="341" name="Google Shape;341;p51"/>
          <p:cNvSpPr txBox="1">
            <a:spLocks noGrp="1"/>
          </p:cNvSpPr>
          <p:nvPr>
            <p:ph type="body" idx="1"/>
          </p:nvPr>
        </p:nvSpPr>
        <p:spPr>
          <a:xfrm>
            <a:off x="311700" y="982000"/>
            <a:ext cx="8520600" cy="233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GB" sz="1100">
                <a:solidFill>
                  <a:schemeClr val="dk2"/>
                </a:solidFill>
                <a:highlight>
                  <a:srgbClr val="FFFFFF"/>
                </a:highlight>
                <a:latin typeface="Arial"/>
                <a:ea typeface="Arial"/>
                <a:cs typeface="Arial"/>
                <a:sym typeface="Arial"/>
              </a:rPr>
              <a:t>Gateway takes place before an EPA can start. </a:t>
            </a:r>
            <a:r>
              <a:rPr lang="en-GB" sz="1100">
                <a:solidFill>
                  <a:schemeClr val="accent3"/>
                </a:solidFill>
                <a:highlight>
                  <a:srgbClr val="FFFFFF"/>
                </a:highlight>
                <a:latin typeface="Arial"/>
                <a:ea typeface="Arial"/>
                <a:cs typeface="Arial"/>
                <a:sym typeface="Arial"/>
              </a:rPr>
              <a:t>The University </a:t>
            </a:r>
            <a:r>
              <a:rPr lang="en-GB" sz="1100">
                <a:solidFill>
                  <a:schemeClr val="dk2"/>
                </a:solidFill>
                <a:highlight>
                  <a:srgbClr val="FFFFFF"/>
                </a:highlight>
                <a:latin typeface="Arial"/>
                <a:ea typeface="Arial"/>
                <a:cs typeface="Arial"/>
                <a:sym typeface="Arial"/>
              </a:rPr>
              <a:t>will liaise with the employer and review the apprentice’s knowledge, skills and behaviours to see if they have met the minimum requirements of the apprenticeship set out in the apprenticeship standard, and are ready to take EPA. Once the requirements are evidenced, the apprentice can begin the EPA.</a:t>
            </a:r>
            <a:endParaRPr sz="11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00">
                <a:solidFill>
                  <a:schemeClr val="dk2"/>
                </a:solidFill>
                <a:highlight>
                  <a:srgbClr val="FFFFFF"/>
                </a:highlight>
                <a:latin typeface="Arial"/>
                <a:ea typeface="Arial"/>
                <a:cs typeface="Arial"/>
                <a:sym typeface="Arial"/>
              </a:rPr>
              <a:t>As the training provider, the </a:t>
            </a:r>
            <a:r>
              <a:rPr lang="en-GB" sz="1100">
                <a:solidFill>
                  <a:schemeClr val="accent3"/>
                </a:solidFill>
                <a:highlight>
                  <a:srgbClr val="FFFFFF"/>
                </a:highlight>
                <a:latin typeface="Arial"/>
                <a:ea typeface="Arial"/>
                <a:cs typeface="Arial"/>
                <a:sym typeface="Arial"/>
              </a:rPr>
              <a:t>University </a:t>
            </a:r>
            <a:r>
              <a:rPr lang="en-GB" sz="1100">
                <a:solidFill>
                  <a:schemeClr val="dk2"/>
                </a:solidFill>
                <a:highlight>
                  <a:srgbClr val="FFFFFF"/>
                </a:highlight>
                <a:latin typeface="Arial"/>
                <a:ea typeface="Arial"/>
                <a:cs typeface="Arial"/>
                <a:sym typeface="Arial"/>
              </a:rPr>
              <a:t>can no longer provide new learning for apprentices after they have gone through the gateway, but will still maintain a supportive role during the EPA period for its apprentices.</a:t>
            </a:r>
            <a:endParaRPr sz="11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00">
                <a:solidFill>
                  <a:schemeClr val="dk2"/>
                </a:solidFill>
                <a:highlight>
                  <a:srgbClr val="FFFFFF"/>
                </a:highlight>
                <a:latin typeface="Arial"/>
                <a:ea typeface="Arial"/>
                <a:cs typeface="Arial"/>
                <a:sym typeface="Arial"/>
              </a:rPr>
              <a:t>For non-integrated apprenticeships,</a:t>
            </a:r>
            <a:r>
              <a:rPr lang="en-GB" sz="1100">
                <a:solidFill>
                  <a:schemeClr val="accent3"/>
                </a:solidFill>
                <a:highlight>
                  <a:srgbClr val="FFFFFF"/>
                </a:highlight>
                <a:latin typeface="Arial"/>
                <a:ea typeface="Arial"/>
                <a:cs typeface="Arial"/>
                <a:sym typeface="Arial"/>
              </a:rPr>
              <a:t> the University</a:t>
            </a:r>
            <a:r>
              <a:rPr lang="en-GB" sz="1100">
                <a:solidFill>
                  <a:schemeClr val="dk2"/>
                </a:solidFill>
                <a:highlight>
                  <a:srgbClr val="FFFFFF"/>
                </a:highlight>
                <a:latin typeface="Arial"/>
                <a:ea typeface="Arial"/>
                <a:cs typeface="Arial"/>
                <a:sym typeface="Arial"/>
              </a:rPr>
              <a:t> will gather EPA gateway evidence to submit to the chosen EPAO.</a:t>
            </a:r>
            <a:endParaRPr sz="1100">
              <a:solidFill>
                <a:schemeClr val="dk2"/>
              </a:solidFill>
              <a:highlight>
                <a:srgbClr val="FFFFFF"/>
              </a:highlight>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sz="1100">
                <a:solidFill>
                  <a:schemeClr val="dk1"/>
                </a:solidFill>
                <a:highlight>
                  <a:schemeClr val="lt1"/>
                </a:highlight>
                <a:latin typeface="Arial"/>
                <a:ea typeface="Arial"/>
                <a:cs typeface="Arial"/>
                <a:sym typeface="Arial"/>
              </a:rPr>
              <a:t>What are the key gateway criteria?</a:t>
            </a:r>
            <a:endParaRPr sz="1100">
              <a:solidFill>
                <a:schemeClr val="dk1"/>
              </a:solidFill>
              <a:highlight>
                <a:schemeClr val="lt1"/>
              </a:highlight>
            </a:endParaRPr>
          </a:p>
        </p:txBody>
      </p:sp>
      <p:pic>
        <p:nvPicPr>
          <p:cNvPr id="342" name="Google Shape;342;p51"/>
          <p:cNvPicPr preferRelativeResize="0"/>
          <p:nvPr/>
        </p:nvPicPr>
        <p:blipFill>
          <a:blip r:embed="rId3">
            <a:alphaModFix/>
          </a:blip>
          <a:stretch>
            <a:fillRect/>
          </a:stretch>
        </p:blipFill>
        <p:spPr>
          <a:xfrm>
            <a:off x="6630200" y="2526638"/>
            <a:ext cx="2095500" cy="2181225"/>
          </a:xfrm>
          <a:prstGeom prst="rect">
            <a:avLst/>
          </a:prstGeom>
          <a:noFill/>
          <a:ln>
            <a:noFill/>
          </a:ln>
        </p:spPr>
      </p:pic>
      <p:sp>
        <p:nvSpPr>
          <p:cNvPr id="343" name="Google Shape;343;p51"/>
          <p:cNvSpPr txBox="1"/>
          <p:nvPr/>
        </p:nvSpPr>
        <p:spPr>
          <a:xfrm>
            <a:off x="311700" y="2922800"/>
            <a:ext cx="6167400" cy="22209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sz="1100">
                <a:solidFill>
                  <a:schemeClr val="dk1"/>
                </a:solidFill>
                <a:highlight>
                  <a:schemeClr val="lt1"/>
                </a:highlight>
              </a:rPr>
              <a:t>Achieved level 2 in English and Maths or equivalent.</a:t>
            </a:r>
            <a:endParaRPr sz="1100">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GB" sz="1100">
                <a:solidFill>
                  <a:schemeClr val="dk1"/>
                </a:solidFill>
                <a:highlight>
                  <a:schemeClr val="lt1"/>
                </a:highlight>
              </a:rPr>
              <a:t>Reached the minimum Off the Job hours requirement. </a:t>
            </a:r>
            <a:endParaRPr sz="1100">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GB" sz="1100">
                <a:solidFill>
                  <a:schemeClr val="dk1"/>
                </a:solidFill>
                <a:highlight>
                  <a:schemeClr val="lt1"/>
                </a:highlight>
              </a:rPr>
              <a:t>The apprentice has reached the minimum duration required on their apprenticeship programme. </a:t>
            </a:r>
            <a:endParaRPr sz="1100">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GB" sz="1100">
                <a:solidFill>
                  <a:schemeClr val="dk1"/>
                </a:solidFill>
                <a:highlight>
                  <a:schemeClr val="lt1"/>
                </a:highlight>
              </a:rPr>
              <a:t>The apprentice, employer and</a:t>
            </a:r>
            <a:r>
              <a:rPr lang="en-GB" sz="1100">
                <a:solidFill>
                  <a:schemeClr val="accent3"/>
                </a:solidFill>
                <a:highlight>
                  <a:schemeClr val="lt1"/>
                </a:highlight>
              </a:rPr>
              <a:t> university </a:t>
            </a:r>
            <a:r>
              <a:rPr lang="en-GB" sz="1100">
                <a:solidFill>
                  <a:schemeClr val="dk1"/>
                </a:solidFill>
                <a:highlight>
                  <a:schemeClr val="lt1"/>
                </a:highlight>
              </a:rPr>
              <a:t>have confirmed that the apprentice has met the required KSBs</a:t>
            </a:r>
            <a:endParaRPr sz="1100">
              <a:solidFill>
                <a:schemeClr val="dk1"/>
              </a:solidFill>
              <a:highlight>
                <a:schemeClr val="lt1"/>
              </a:highlight>
            </a:endParaRPr>
          </a:p>
          <a:p>
            <a:pPr marL="457200" lvl="0" indent="-298450" algn="l" rtl="0">
              <a:lnSpc>
                <a:spcPct val="115000"/>
              </a:lnSpc>
              <a:spcBef>
                <a:spcPts val="0"/>
              </a:spcBef>
              <a:spcAft>
                <a:spcPts val="0"/>
              </a:spcAft>
              <a:buClr>
                <a:schemeClr val="dk1"/>
              </a:buClr>
              <a:buSzPts val="1100"/>
              <a:buChar char="●"/>
            </a:pPr>
            <a:r>
              <a:rPr lang="en-GB" sz="1100">
                <a:solidFill>
                  <a:schemeClr val="dk1"/>
                </a:solidFill>
                <a:highlight>
                  <a:schemeClr val="lt1"/>
                </a:highlight>
                <a:uFill>
                  <a:noFill/>
                </a:uFill>
                <a:hlinkClick r:id="rId4">
                  <a:extLst>
                    <a:ext uri="{A12FA001-AC4F-418D-AE19-62706E023703}">
                      <ahyp:hlinkClr xmlns:ahyp="http://schemas.microsoft.com/office/drawing/2018/hyperlinkcolor" val="tx"/>
                    </a:ext>
                  </a:extLst>
                </a:hlinkClick>
              </a:rPr>
              <a:t>For a non-i</a:t>
            </a:r>
            <a:r>
              <a:rPr lang="en-GB" sz="1100">
                <a:solidFill>
                  <a:schemeClr val="dk1"/>
                </a:solidFill>
                <a:highlight>
                  <a:schemeClr val="lt1"/>
                </a:highlight>
              </a:rPr>
              <a:t>ntegrated apprenticeship, they have achieved the required qualification.</a:t>
            </a:r>
            <a:endParaRPr sz="1100">
              <a:solidFill>
                <a:schemeClr val="dk1"/>
              </a:solidFill>
              <a:highlight>
                <a:schemeClr val="lt1"/>
              </a:highlight>
            </a:endParaRPr>
          </a:p>
          <a:p>
            <a:pPr marL="0" lvl="0" indent="0" algn="l" rtl="0">
              <a:lnSpc>
                <a:spcPct val="115000"/>
              </a:lnSpc>
              <a:spcBef>
                <a:spcPts val="1200"/>
              </a:spcBef>
              <a:spcAft>
                <a:spcPts val="0"/>
              </a:spcAft>
              <a:buNone/>
            </a:pPr>
            <a:endParaRPr sz="900">
              <a:solidFill>
                <a:schemeClr val="accent3"/>
              </a:solidFill>
              <a:highlight>
                <a:schemeClr val="lt1"/>
              </a:highlight>
            </a:endParaRPr>
          </a:p>
          <a:p>
            <a:pPr marL="0" lvl="0" indent="0" algn="l" rtl="0">
              <a:lnSpc>
                <a:spcPct val="115000"/>
              </a:lnSpc>
              <a:spcBef>
                <a:spcPts val="1200"/>
              </a:spcBef>
              <a:spcAft>
                <a:spcPts val="1200"/>
              </a:spcAft>
              <a:buNone/>
            </a:pPr>
            <a:endParaRPr sz="1100">
              <a:solidFill>
                <a:schemeClr val="accent1"/>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GB" sz="2400"/>
              <a:t>Benefits of working with former apprentices</a:t>
            </a:r>
            <a:endParaRPr sz="2400"/>
          </a:p>
        </p:txBody>
      </p:sp>
      <p:sp>
        <p:nvSpPr>
          <p:cNvPr id="349" name="Google Shape;349;p52"/>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Autofit/>
          </a:bodyPr>
          <a:lstStyle/>
          <a:p>
            <a:pPr marL="457200" lvl="0" indent="-307657" algn="l" rtl="0">
              <a:lnSpc>
                <a:spcPct val="105000"/>
              </a:lnSpc>
              <a:spcBef>
                <a:spcPts val="0"/>
              </a:spcBef>
              <a:spcAft>
                <a:spcPts val="0"/>
              </a:spcAft>
              <a:buSzPts val="1245"/>
              <a:buChar char="●"/>
            </a:pPr>
            <a:r>
              <a:rPr lang="en-GB" sz="1245"/>
              <a:t>Supports building a network of apprentices. Our apprentices value the opportunity to network with like minded professionals. </a:t>
            </a:r>
            <a:br>
              <a:rPr lang="en-GB" sz="1245"/>
            </a:br>
            <a:endParaRPr sz="1245"/>
          </a:p>
          <a:p>
            <a:pPr marL="457200" lvl="0" indent="-307657" algn="l" rtl="0">
              <a:lnSpc>
                <a:spcPct val="105000"/>
              </a:lnSpc>
              <a:spcBef>
                <a:spcPts val="0"/>
              </a:spcBef>
              <a:spcAft>
                <a:spcPts val="0"/>
              </a:spcAft>
              <a:buSzPts val="1245"/>
              <a:buChar char="●"/>
            </a:pPr>
            <a:r>
              <a:rPr lang="en-GB" sz="1245"/>
              <a:t>Apprentices can see the end results.  It also allows all involved in delivery the opportunity to see progression after completion. </a:t>
            </a:r>
            <a:br>
              <a:rPr lang="en-GB" sz="1245"/>
            </a:br>
            <a:endParaRPr sz="1245"/>
          </a:p>
          <a:p>
            <a:pPr marL="457200" lvl="0" indent="-307657" algn="l" rtl="0">
              <a:lnSpc>
                <a:spcPct val="105000"/>
              </a:lnSpc>
              <a:spcBef>
                <a:spcPts val="0"/>
              </a:spcBef>
              <a:spcAft>
                <a:spcPts val="0"/>
              </a:spcAft>
              <a:buSzPts val="1245"/>
              <a:buChar char="●"/>
            </a:pPr>
            <a:r>
              <a:rPr lang="en-GB" sz="1245"/>
              <a:t>Former apprentices have offered relatable top tips on managing time, expectations and other commitments. We can build upon what they find helpful.</a:t>
            </a:r>
            <a:br>
              <a:rPr lang="en-GB" sz="1245"/>
            </a:br>
            <a:endParaRPr sz="1245"/>
          </a:p>
          <a:p>
            <a:pPr marL="457200" lvl="0" indent="-307657" algn="l" rtl="0">
              <a:lnSpc>
                <a:spcPct val="105000"/>
              </a:lnSpc>
              <a:spcBef>
                <a:spcPts val="0"/>
              </a:spcBef>
              <a:spcAft>
                <a:spcPts val="0"/>
              </a:spcAft>
              <a:buSzPts val="1245"/>
              <a:buChar char="●"/>
            </a:pPr>
            <a:r>
              <a:rPr lang="en-GB" sz="1245"/>
              <a:t>Apprentice appreciate hearing from someone who h</a:t>
            </a:r>
            <a:r>
              <a:rPr lang="en-GB" sz="1245">
                <a:solidFill>
                  <a:schemeClr val="dk2"/>
                </a:solidFill>
              </a:rPr>
              <a:t>as “been </a:t>
            </a:r>
            <a:r>
              <a:rPr lang="en-GB" sz="1245"/>
              <a:t>there and done it”.</a:t>
            </a:r>
            <a:br>
              <a:rPr lang="en-GB" sz="1245"/>
            </a:br>
            <a:endParaRPr sz="1245"/>
          </a:p>
          <a:p>
            <a:pPr marL="457200" lvl="0" indent="-278368" algn="l" rtl="0">
              <a:lnSpc>
                <a:spcPct val="105000"/>
              </a:lnSpc>
              <a:spcBef>
                <a:spcPts val="0"/>
              </a:spcBef>
              <a:spcAft>
                <a:spcPts val="0"/>
              </a:spcAft>
              <a:buSzPts val="784"/>
              <a:buChar char="●"/>
            </a:pPr>
            <a:r>
              <a:rPr lang="en-GB" sz="1245"/>
              <a:t>Strengthens collaborative relationships with your institution. For example, we have had an apprentice employer sponsor a PHD. </a:t>
            </a:r>
            <a:br>
              <a:rPr lang="en-GB" sz="983"/>
            </a:br>
            <a:endParaRPr sz="1245"/>
          </a:p>
          <a:p>
            <a:pPr marL="457200" lvl="0" indent="-278368" algn="l" rtl="0">
              <a:lnSpc>
                <a:spcPct val="105000"/>
              </a:lnSpc>
              <a:spcBef>
                <a:spcPts val="0"/>
              </a:spcBef>
              <a:spcAft>
                <a:spcPts val="0"/>
              </a:spcAft>
              <a:buSzPts val="784"/>
              <a:buChar char="●"/>
            </a:pPr>
            <a:r>
              <a:rPr lang="en-GB" sz="1245"/>
              <a:t>This may support with progression to further studies including moving from level 6 to level 7 and beyond. </a:t>
            </a:r>
            <a:br>
              <a:rPr lang="en-GB" sz="983"/>
            </a:br>
            <a:endParaRPr sz="983"/>
          </a:p>
          <a:p>
            <a:pPr marL="457200" lvl="0" indent="-278368" algn="l" rtl="0">
              <a:lnSpc>
                <a:spcPct val="105000"/>
              </a:lnSpc>
              <a:spcBef>
                <a:spcPts val="0"/>
              </a:spcBef>
              <a:spcAft>
                <a:spcPts val="0"/>
              </a:spcAft>
              <a:buSzPts val="784"/>
              <a:buChar char="●"/>
            </a:pPr>
            <a:r>
              <a:rPr lang="en-GB" sz="1150"/>
              <a:t>After studying at level 7, some apprentice express interest in academic careers. We have seen some moves into the space and some supporting guest lectures in both degree apprenticeship and standard programmes</a:t>
            </a:r>
            <a:r>
              <a:rPr lang="en-GB" sz="983"/>
              <a:t>. </a:t>
            </a:r>
            <a:endParaRPr sz="817"/>
          </a:p>
          <a:p>
            <a:pPr marL="0" lvl="0" indent="0" algn="l" rtl="0">
              <a:spcBef>
                <a:spcPts val="1200"/>
              </a:spcBef>
              <a:spcAft>
                <a:spcPts val="1200"/>
              </a:spcAft>
              <a:buClr>
                <a:schemeClr val="dk2"/>
              </a:buClr>
              <a:buSzPts val="523"/>
              <a:buFont typeface="Arial"/>
              <a:buNone/>
            </a:pPr>
            <a:r>
              <a:rPr lang="en-GB" sz="831">
                <a:solidFill>
                  <a:schemeClr val="accent3"/>
                </a:solidFill>
                <a:highlight>
                  <a:schemeClr val="lt1"/>
                </a:highlight>
                <a:latin typeface="Arial"/>
                <a:ea typeface="Arial"/>
                <a:cs typeface="Arial"/>
                <a:sym typeface="Arial"/>
              </a:rPr>
              <a:t>We have collected examples from our own apprentices providing reflections on what was helpful in preparing for their end point assessment. These are available as podcasts and these are helpful in adding personal examples. </a:t>
            </a:r>
            <a:endParaRPr sz="102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Achievement</a:t>
            </a:r>
            <a:endParaRPr/>
          </a:p>
        </p:txBody>
      </p:sp>
      <p:sp>
        <p:nvSpPr>
          <p:cNvPr id="355" name="Google Shape;355;p53"/>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GB" sz="1100">
                <a:solidFill>
                  <a:schemeClr val="dk2"/>
                </a:solidFill>
                <a:highlight>
                  <a:schemeClr val="lt1"/>
                </a:highlight>
                <a:latin typeface="Arial"/>
                <a:ea typeface="Arial"/>
                <a:cs typeface="Arial"/>
                <a:sym typeface="Arial"/>
              </a:rPr>
              <a:t>Apprenticeship achievement data is reported and published via the Education and Skills Funding Agency (ESFA) which is accessible to employers and is published annually. </a:t>
            </a:r>
            <a:r>
              <a:rPr lang="en-GB" sz="1100">
                <a:solidFill>
                  <a:schemeClr val="accent3"/>
                </a:solidFill>
                <a:highlight>
                  <a:schemeClr val="lt1"/>
                </a:highlight>
                <a:latin typeface="Arial"/>
                <a:ea typeface="Arial"/>
                <a:cs typeface="Arial"/>
                <a:sym typeface="Arial"/>
              </a:rPr>
              <a:t>For more information on this please refer to session 1 (what is an apprenticeship).</a:t>
            </a:r>
            <a:endParaRPr sz="1100">
              <a:solidFill>
                <a:schemeClr val="accent3"/>
              </a:solidFill>
              <a:highlight>
                <a:schemeClr val="lt1"/>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00">
                <a:solidFill>
                  <a:schemeClr val="dk2"/>
                </a:solidFill>
                <a:highlight>
                  <a:schemeClr val="lt1"/>
                </a:highlight>
                <a:latin typeface="Arial"/>
                <a:ea typeface="Arial"/>
                <a:cs typeface="Arial"/>
                <a:sym typeface="Arial"/>
              </a:rPr>
              <a:t>As EPA is a key component of the apprenticeship standard, an apprentice can not fully achieve their programme if they do not complete this part. Failure to do so impacts the </a:t>
            </a:r>
            <a:r>
              <a:rPr lang="en-GB" sz="1100">
                <a:solidFill>
                  <a:schemeClr val="accent3"/>
                </a:solidFill>
                <a:highlight>
                  <a:schemeClr val="lt1"/>
                </a:highlight>
                <a:latin typeface="Arial"/>
                <a:ea typeface="Arial"/>
                <a:cs typeface="Arial"/>
                <a:sym typeface="Arial"/>
              </a:rPr>
              <a:t>University </a:t>
            </a:r>
            <a:r>
              <a:rPr lang="en-GB" sz="1100">
                <a:solidFill>
                  <a:schemeClr val="dk2"/>
                </a:solidFill>
                <a:highlight>
                  <a:schemeClr val="lt1"/>
                </a:highlight>
                <a:latin typeface="Arial"/>
                <a:ea typeface="Arial"/>
                <a:cs typeface="Arial"/>
                <a:sym typeface="Arial"/>
              </a:rPr>
              <a:t>achievement data, as well as funding we receive.</a:t>
            </a:r>
            <a:endParaRPr sz="1100">
              <a:solidFill>
                <a:schemeClr val="dk2"/>
              </a:solidFill>
              <a:highlight>
                <a:schemeClr val="lt1"/>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00">
                <a:solidFill>
                  <a:schemeClr val="dk2"/>
                </a:solidFill>
                <a:highlight>
                  <a:schemeClr val="lt1"/>
                </a:highlight>
                <a:latin typeface="Arial"/>
                <a:ea typeface="Arial"/>
                <a:cs typeface="Arial"/>
                <a:sym typeface="Arial"/>
              </a:rPr>
              <a:t>End Point Assessment accounts for 20% of the overall funding the</a:t>
            </a:r>
            <a:r>
              <a:rPr lang="en-GB" sz="1100">
                <a:solidFill>
                  <a:schemeClr val="accent3"/>
                </a:solidFill>
                <a:highlight>
                  <a:schemeClr val="lt1"/>
                </a:highlight>
                <a:latin typeface="Arial"/>
                <a:ea typeface="Arial"/>
                <a:cs typeface="Arial"/>
                <a:sym typeface="Arial"/>
              </a:rPr>
              <a:t> University </a:t>
            </a:r>
            <a:r>
              <a:rPr lang="en-GB" sz="1100">
                <a:solidFill>
                  <a:schemeClr val="dk2"/>
                </a:solidFill>
                <a:highlight>
                  <a:schemeClr val="lt1"/>
                </a:highlight>
                <a:latin typeface="Arial"/>
                <a:ea typeface="Arial"/>
                <a:cs typeface="Arial"/>
                <a:sym typeface="Arial"/>
              </a:rPr>
              <a:t>is able to draw down. If an apprentice does not complete their EPA, the </a:t>
            </a:r>
            <a:r>
              <a:rPr lang="en-GB" sz="1100">
                <a:solidFill>
                  <a:schemeClr val="accent3"/>
                </a:solidFill>
                <a:highlight>
                  <a:schemeClr val="lt1"/>
                </a:highlight>
                <a:latin typeface="Arial"/>
                <a:ea typeface="Arial"/>
                <a:cs typeface="Arial"/>
                <a:sym typeface="Arial"/>
              </a:rPr>
              <a:t>University </a:t>
            </a:r>
            <a:r>
              <a:rPr lang="en-GB" sz="1100">
                <a:solidFill>
                  <a:schemeClr val="dk2"/>
                </a:solidFill>
                <a:highlight>
                  <a:schemeClr val="lt1"/>
                </a:highlight>
                <a:latin typeface="Arial"/>
                <a:ea typeface="Arial"/>
                <a:cs typeface="Arial"/>
                <a:sym typeface="Arial"/>
              </a:rPr>
              <a:t>will only receive 80% of the available funds.</a:t>
            </a:r>
            <a:endParaRPr sz="1100">
              <a:solidFill>
                <a:schemeClr val="dk2"/>
              </a:solidFill>
              <a:highlight>
                <a:schemeClr val="lt1"/>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100">
                <a:solidFill>
                  <a:schemeClr val="dk2"/>
                </a:solidFill>
                <a:highlight>
                  <a:srgbClr val="FFFFFF"/>
                </a:highlight>
                <a:latin typeface="Arial"/>
                <a:ea typeface="Arial"/>
                <a:cs typeface="Arial"/>
                <a:sym typeface="Arial"/>
              </a:rPr>
              <a:t>Non-integrated apprenticeships can result in apprentices completing their degree award and then disengaging from the end point assessment. Eventually, all degree apprenticeships will become integrated, until this change, we need to ensure that the end goal we are supporting the apprentice to achieve is the end point assessment.</a:t>
            </a:r>
            <a:endParaRPr sz="11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endParaRPr sz="1100">
              <a:solidFill>
                <a:schemeClr val="dk2"/>
              </a:solidFill>
              <a:latin typeface="Arial"/>
              <a:ea typeface="Arial"/>
              <a:cs typeface="Arial"/>
              <a:sym typeface="Arial"/>
            </a:endParaRPr>
          </a:p>
          <a:p>
            <a:pPr marL="0" lvl="0" indent="0" algn="l" rtl="0">
              <a:spcBef>
                <a:spcPts val="1200"/>
              </a:spcBef>
              <a:spcAft>
                <a:spcPts val="1200"/>
              </a:spcAft>
              <a:buNone/>
            </a:pPr>
            <a:endParaRPr sz="1400">
              <a:solidFill>
                <a:schemeClr val="dk1"/>
              </a:solidFill>
            </a:endParaRPr>
          </a:p>
        </p:txBody>
      </p:sp>
      <p:sp>
        <p:nvSpPr>
          <p:cNvPr id="356" name="Google Shape;356;p53"/>
          <p:cNvSpPr/>
          <p:nvPr/>
        </p:nvSpPr>
        <p:spPr>
          <a:xfrm>
            <a:off x="459500" y="3536450"/>
            <a:ext cx="7989600" cy="1131600"/>
          </a:xfrm>
          <a:prstGeom prst="roundRect">
            <a:avLst>
              <a:gd name="adj" fmla="val 16667"/>
            </a:avLst>
          </a:pr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latin typeface="Source Sans Pro"/>
                <a:ea typeface="Source Sans Pro"/>
                <a:cs typeface="Source Sans Pro"/>
                <a:sym typeface="Source Sans Pro"/>
              </a:rPr>
              <a:t>If you have concerns that an apprentice is not planning to engage with the EPA, this should immediately be raised to the </a:t>
            </a:r>
            <a:r>
              <a:rPr lang="en-GB">
                <a:solidFill>
                  <a:schemeClr val="accent3"/>
                </a:solidFill>
                <a:latin typeface="Source Sans Pro"/>
                <a:ea typeface="Source Sans Pro"/>
                <a:cs typeface="Source Sans Pro"/>
                <a:sym typeface="Source Sans Pro"/>
              </a:rPr>
              <a:t>correct </a:t>
            </a:r>
            <a:r>
              <a:rPr lang="en-GB">
                <a:solidFill>
                  <a:schemeClr val="accent3"/>
                </a:solidFill>
                <a:highlight>
                  <a:schemeClr val="lt1"/>
                </a:highlight>
                <a:latin typeface="Source Sans Pro"/>
                <a:ea typeface="Source Sans Pro"/>
                <a:cs typeface="Source Sans Pro"/>
                <a:sym typeface="Source Sans Pro"/>
              </a:rPr>
              <a:t>department/person in your organisation</a:t>
            </a:r>
            <a:r>
              <a:rPr lang="en-GB">
                <a:highlight>
                  <a:schemeClr val="lt1"/>
                </a:highlight>
                <a:latin typeface="Source Sans Pro"/>
                <a:ea typeface="Source Sans Pro"/>
                <a:cs typeface="Source Sans Pro"/>
                <a:sym typeface="Source Sans Pro"/>
              </a:rPr>
              <a:t> as</a:t>
            </a:r>
            <a:r>
              <a:rPr lang="en-GB">
                <a:latin typeface="Source Sans Pro"/>
                <a:ea typeface="Source Sans Pro"/>
                <a:cs typeface="Source Sans Pro"/>
                <a:sym typeface="Source Sans Pro"/>
              </a:rPr>
              <a:t> it is a contractual arrangement between the University, the apprentice and their employer.</a:t>
            </a:r>
            <a:endParaRPr>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Case study</a:t>
            </a:r>
            <a:endParaRPr/>
          </a:p>
        </p:txBody>
      </p:sp>
      <p:sp>
        <p:nvSpPr>
          <p:cNvPr id="362" name="Google Shape;362;p54"/>
          <p:cNvSpPr txBox="1">
            <a:spLocks noGrp="1"/>
          </p:cNvSpPr>
          <p:nvPr>
            <p:ph type="body" idx="1"/>
          </p:nvPr>
        </p:nvSpPr>
        <p:spPr>
          <a:xfrm>
            <a:off x="311700" y="1101475"/>
            <a:ext cx="8520600" cy="3779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 </a:t>
            </a:r>
            <a:endParaRPr/>
          </a:p>
        </p:txBody>
      </p:sp>
      <p:pic>
        <p:nvPicPr>
          <p:cNvPr id="363" name="Google Shape;363;p54" title="Samuel - Case Study 3_default.mp4">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705375" y="1101475"/>
            <a:ext cx="4572000" cy="3429000"/>
          </a:xfrm>
          <a:prstGeom prst="rect">
            <a:avLst/>
          </a:prstGeom>
          <a:noFill/>
          <a:ln>
            <a:noFill/>
          </a:ln>
        </p:spPr>
      </p:pic>
      <p:sp>
        <p:nvSpPr>
          <p:cNvPr id="364" name="Google Shape;364;p54"/>
          <p:cNvSpPr txBox="1"/>
          <p:nvPr/>
        </p:nvSpPr>
        <p:spPr>
          <a:xfrm>
            <a:off x="679175" y="1343125"/>
            <a:ext cx="3159300" cy="25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latin typeface="Source Sans Pro"/>
                <a:ea typeface="Source Sans Pro"/>
                <a:cs typeface="Source Sans Pro"/>
                <a:sym typeface="Source Sans Pro"/>
              </a:rPr>
              <a:t>Watch the video and reflect on the the case study. What steps could have been taken to ensure Samuel successfully completed EPA?</a:t>
            </a:r>
            <a:endParaRPr sz="2200">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Delivery guidance </a:t>
            </a:r>
            <a:endParaRPr>
              <a:latin typeface="Arial"/>
              <a:ea typeface="Arial"/>
              <a:cs typeface="Arial"/>
              <a:sym typeface="Arial"/>
            </a:endParaRPr>
          </a:p>
        </p:txBody>
      </p:sp>
      <p:sp>
        <p:nvSpPr>
          <p:cNvPr id="240" name="Google Shape;240;p3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Arial"/>
                <a:ea typeface="Arial"/>
                <a:cs typeface="Arial"/>
                <a:sym typeface="Arial"/>
              </a:rPr>
              <a:t>Three sessions have been created grouping together three key themes to underpin degree apprenticeship delivery. </a:t>
            </a:r>
            <a:endParaRPr>
              <a:latin typeface="Arial"/>
              <a:ea typeface="Arial"/>
              <a:cs typeface="Arial"/>
              <a:sym typeface="Arial"/>
            </a:endParaRPr>
          </a:p>
          <a:p>
            <a:pPr marL="457200" lvl="0" indent="0" algn="l" rtl="0">
              <a:spcBef>
                <a:spcPts val="1200"/>
              </a:spcBef>
              <a:spcAft>
                <a:spcPts val="0"/>
              </a:spcAft>
              <a:buNone/>
            </a:pPr>
            <a:r>
              <a:rPr lang="en-GB">
                <a:solidFill>
                  <a:schemeClr val="dk1"/>
                </a:solidFill>
                <a:latin typeface="Arial"/>
                <a:ea typeface="Arial"/>
                <a:cs typeface="Arial"/>
                <a:sym typeface="Arial"/>
              </a:rPr>
              <a:t>Introduction to apprenticeships</a:t>
            </a:r>
            <a:endParaRPr>
              <a:solidFill>
                <a:schemeClr val="dk1"/>
              </a:solidFill>
              <a:latin typeface="Arial"/>
              <a:ea typeface="Arial"/>
              <a:cs typeface="Arial"/>
              <a:sym typeface="Arial"/>
            </a:endParaRPr>
          </a:p>
          <a:p>
            <a:pPr marL="457200" lvl="0" indent="0" algn="l" rtl="0">
              <a:spcBef>
                <a:spcPts val="1200"/>
              </a:spcBef>
              <a:spcAft>
                <a:spcPts val="0"/>
              </a:spcAft>
              <a:buNone/>
            </a:pPr>
            <a:r>
              <a:rPr lang="en-GB">
                <a:solidFill>
                  <a:schemeClr val="dk1"/>
                </a:solidFill>
                <a:latin typeface="Arial"/>
                <a:ea typeface="Arial"/>
                <a:cs typeface="Arial"/>
                <a:sym typeface="Arial"/>
              </a:rPr>
              <a:t>Knowledge, Skills and behaviours</a:t>
            </a:r>
            <a:endParaRPr>
              <a:solidFill>
                <a:schemeClr val="dk1"/>
              </a:solidFill>
              <a:latin typeface="Arial"/>
              <a:ea typeface="Arial"/>
              <a:cs typeface="Arial"/>
              <a:sym typeface="Arial"/>
            </a:endParaRPr>
          </a:p>
          <a:p>
            <a:pPr marL="457200" lvl="0" indent="0" algn="l" rtl="0">
              <a:spcBef>
                <a:spcPts val="1200"/>
              </a:spcBef>
              <a:spcAft>
                <a:spcPts val="0"/>
              </a:spcAft>
              <a:buNone/>
            </a:pPr>
            <a:r>
              <a:rPr lang="en-GB">
                <a:solidFill>
                  <a:schemeClr val="dk1"/>
                </a:solidFill>
                <a:latin typeface="Arial"/>
                <a:ea typeface="Arial"/>
                <a:cs typeface="Arial"/>
                <a:sym typeface="Arial"/>
              </a:rPr>
              <a:t>End Point assessment</a:t>
            </a:r>
            <a:endParaRPr>
              <a:latin typeface="Arial"/>
              <a:ea typeface="Arial"/>
              <a:cs typeface="Arial"/>
              <a:sym typeface="Arial"/>
            </a:endParaRPr>
          </a:p>
          <a:p>
            <a:pPr marL="0" lvl="0" indent="0" algn="l" rtl="0">
              <a:spcBef>
                <a:spcPts val="1200"/>
              </a:spcBef>
              <a:spcAft>
                <a:spcPts val="0"/>
              </a:spcAft>
              <a:buNone/>
            </a:pPr>
            <a:r>
              <a:rPr lang="en-GB">
                <a:solidFill>
                  <a:srgbClr val="212121"/>
                </a:solidFill>
                <a:latin typeface="Arial"/>
                <a:ea typeface="Arial"/>
                <a:cs typeface="Arial"/>
                <a:sym typeface="Arial"/>
              </a:rPr>
              <a:t>Colleagues are welcome to attend any session but it is strongly advised that Session 1 is attended first as an introduction, after which the remaining sessions can be completed in any order.</a:t>
            </a:r>
            <a:endParaRPr>
              <a:solidFill>
                <a:srgbClr val="212121"/>
              </a:solidFill>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sz="1200">
                <a:solidFill>
                  <a:schemeClr val="accent3"/>
                </a:solidFill>
                <a:latin typeface="Arial"/>
                <a:ea typeface="Arial"/>
                <a:cs typeface="Arial"/>
                <a:sym typeface="Arial"/>
              </a:rPr>
              <a:t>The slide package has been designed as a base for providers to adapt to their own institution and apprentice population. We recognise the slides may be text heavy, but again this is to allow full dissemination of the content from our aligned CPD Site. This will allow provider colleagues to create their own online CPD or develop alternative face to face delivery. Text will be written in blue where it prompts for personalised content to be added.</a:t>
            </a:r>
            <a:r>
              <a:rPr lang="en-GB" sz="1200">
                <a:solidFill>
                  <a:srgbClr val="212121"/>
                </a:solidFill>
                <a:latin typeface="Arial"/>
                <a:ea typeface="Arial"/>
                <a:cs typeface="Arial"/>
                <a:sym typeface="Arial"/>
              </a:rPr>
              <a:t> </a:t>
            </a:r>
            <a:endParaRPr sz="1200">
              <a:solidFill>
                <a:srgbClr val="21212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5"/>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Knowledge check </a:t>
            </a:r>
            <a:endParaRPr/>
          </a:p>
        </p:txBody>
      </p:sp>
      <p:sp>
        <p:nvSpPr>
          <p:cNvPr id="370" name="Google Shape;370;p55"/>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endParaRPr sz="1400">
              <a:solidFill>
                <a:schemeClr val="dk1"/>
              </a:solidFill>
              <a:latin typeface="Arial"/>
              <a:ea typeface="Arial"/>
              <a:cs typeface="Arial"/>
              <a:sym typeface="Arial"/>
            </a:endParaRPr>
          </a:p>
          <a:p>
            <a:pPr marL="457200" lvl="0" indent="-317500" algn="l" rtl="0">
              <a:spcBef>
                <a:spcPts val="1200"/>
              </a:spcBef>
              <a:spcAft>
                <a:spcPts val="0"/>
              </a:spcAft>
              <a:buClr>
                <a:schemeClr val="dk1"/>
              </a:buClr>
              <a:buSzPts val="1400"/>
              <a:buFont typeface="Arial"/>
              <a:buAutoNum type="arabicPeriod"/>
            </a:pPr>
            <a:r>
              <a:rPr lang="en-GB" sz="1400">
                <a:solidFill>
                  <a:schemeClr val="dk1"/>
                </a:solidFill>
                <a:latin typeface="Arial"/>
                <a:ea typeface="Arial"/>
                <a:cs typeface="Arial"/>
                <a:sym typeface="Arial"/>
              </a:rPr>
              <a:t>Where can you find all of the information relevant to the apprenticeship standard and what is required for End Point Assessment in your area? </a:t>
            </a:r>
            <a:br>
              <a:rPr lang="en-GB"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a:p>
            <a:pPr marL="457200" lvl="0" indent="-317500" algn="l" rtl="0">
              <a:spcBef>
                <a:spcPts val="0"/>
              </a:spcBef>
              <a:spcAft>
                <a:spcPts val="0"/>
              </a:spcAft>
              <a:buClr>
                <a:schemeClr val="dk1"/>
              </a:buClr>
              <a:buSzPts val="1400"/>
              <a:buFont typeface="Arial"/>
              <a:buAutoNum type="arabicPeriod"/>
            </a:pPr>
            <a:r>
              <a:rPr lang="en-GB" sz="1400">
                <a:solidFill>
                  <a:schemeClr val="dk1"/>
                </a:solidFill>
                <a:latin typeface="Arial"/>
                <a:ea typeface="Arial"/>
                <a:cs typeface="Arial"/>
                <a:sym typeface="Arial"/>
              </a:rPr>
              <a:t>Portfolios of evidence are one of the most common forms of assessment used within End Point Assessments.  How can apprentices be supported to meet the requirements of this type of assessment? </a:t>
            </a:r>
            <a:endParaRPr sz="1400">
              <a:solidFill>
                <a:schemeClr val="dk1"/>
              </a:solidFill>
              <a:latin typeface="Arial"/>
              <a:ea typeface="Arial"/>
              <a:cs typeface="Arial"/>
              <a:sym typeface="Arial"/>
            </a:endParaRPr>
          </a:p>
          <a:p>
            <a:pPr marL="457200" lvl="0" indent="-228600" algn="l" rtl="0">
              <a:spcBef>
                <a:spcPts val="0"/>
              </a:spcBef>
              <a:spcAft>
                <a:spcPts val="0"/>
              </a:spcAft>
              <a:buClr>
                <a:schemeClr val="dk1"/>
              </a:buClr>
              <a:buSzPts val="1400"/>
              <a:buFont typeface="Arial"/>
              <a:buNone/>
            </a:pPr>
            <a:endParaRPr sz="1400">
              <a:solidFill>
                <a:schemeClr val="dk1"/>
              </a:solidFill>
              <a:highlight>
                <a:srgbClr val="DDDDDD"/>
              </a:highlight>
              <a:latin typeface="Arial"/>
              <a:ea typeface="Arial"/>
              <a:cs typeface="Arial"/>
              <a:sym typeface="Arial"/>
            </a:endParaRPr>
          </a:p>
          <a:p>
            <a:pPr marL="457200" lvl="0" indent="-317500" algn="l" rtl="0">
              <a:spcBef>
                <a:spcPts val="0"/>
              </a:spcBef>
              <a:spcAft>
                <a:spcPts val="0"/>
              </a:spcAft>
              <a:buClr>
                <a:schemeClr val="dk1"/>
              </a:buClr>
              <a:buSzPts val="1400"/>
              <a:buFont typeface="Arial"/>
              <a:buAutoNum type="arabicPeriod"/>
            </a:pPr>
            <a:r>
              <a:rPr lang="en-GB" sz="1400">
                <a:solidFill>
                  <a:schemeClr val="dk1"/>
                </a:solidFill>
                <a:latin typeface="Arial"/>
                <a:ea typeface="Arial"/>
                <a:cs typeface="Arial"/>
                <a:sym typeface="Arial"/>
              </a:rPr>
              <a:t>Which statements apply to non-integrated apprenticeships?</a:t>
            </a:r>
            <a:endParaRPr sz="1400">
              <a:solidFill>
                <a:schemeClr val="accent3"/>
              </a:solidFill>
              <a:latin typeface="Arial"/>
              <a:ea typeface="Arial"/>
              <a:cs typeface="Arial"/>
              <a:sym typeface="Arial"/>
            </a:endParaRPr>
          </a:p>
          <a:p>
            <a:pPr marL="457200" lvl="0" indent="-317500" algn="l" rtl="0">
              <a:spcBef>
                <a:spcPts val="0"/>
              </a:spcBef>
              <a:spcAft>
                <a:spcPts val="0"/>
              </a:spcAft>
              <a:buClr>
                <a:schemeClr val="dk2"/>
              </a:buClr>
              <a:buSzPts val="1400"/>
              <a:buFont typeface="Arial"/>
              <a:buChar char="●"/>
            </a:pPr>
            <a:r>
              <a:rPr lang="en-GB" sz="1400">
                <a:solidFill>
                  <a:schemeClr val="dk2"/>
                </a:solidFill>
                <a:highlight>
                  <a:schemeClr val="lt1"/>
                </a:highlight>
                <a:latin typeface="Arial"/>
                <a:ea typeface="Arial"/>
                <a:cs typeface="Arial"/>
                <a:sym typeface="Arial"/>
              </a:rPr>
              <a:t>EPA has credits that contribute to the overall Degree Award</a:t>
            </a:r>
            <a:endParaRPr sz="1400">
              <a:solidFill>
                <a:schemeClr val="dk2"/>
              </a:solidFill>
              <a:highlight>
                <a:schemeClr val="lt1"/>
              </a:highlight>
              <a:latin typeface="Arial"/>
              <a:ea typeface="Arial"/>
              <a:cs typeface="Arial"/>
              <a:sym typeface="Arial"/>
            </a:endParaRPr>
          </a:p>
          <a:p>
            <a:pPr marL="457200" lvl="0" indent="-317500" algn="l" rtl="0">
              <a:spcBef>
                <a:spcPts val="0"/>
              </a:spcBef>
              <a:spcAft>
                <a:spcPts val="0"/>
              </a:spcAft>
              <a:buClr>
                <a:schemeClr val="dk2"/>
              </a:buClr>
              <a:buSzPts val="1400"/>
              <a:buFont typeface="Arial"/>
              <a:buChar char="●"/>
            </a:pPr>
            <a:r>
              <a:rPr lang="en-GB" sz="1400">
                <a:solidFill>
                  <a:schemeClr val="dk2"/>
                </a:solidFill>
                <a:highlight>
                  <a:schemeClr val="lt1"/>
                </a:highlight>
                <a:latin typeface="Arial"/>
                <a:ea typeface="Arial"/>
                <a:cs typeface="Arial"/>
                <a:sym typeface="Arial"/>
              </a:rPr>
              <a:t>There is a higher rate of withdrawal from this type of apprenticeship standard</a:t>
            </a:r>
            <a:endParaRPr sz="1400">
              <a:solidFill>
                <a:schemeClr val="dk2"/>
              </a:solidFill>
              <a:highlight>
                <a:schemeClr val="lt1"/>
              </a:highlight>
              <a:latin typeface="Arial"/>
              <a:ea typeface="Arial"/>
              <a:cs typeface="Arial"/>
              <a:sym typeface="Arial"/>
            </a:endParaRPr>
          </a:p>
          <a:p>
            <a:pPr marL="457200" lvl="0" indent="-317500" algn="l" rtl="0">
              <a:spcBef>
                <a:spcPts val="0"/>
              </a:spcBef>
              <a:spcAft>
                <a:spcPts val="0"/>
              </a:spcAft>
              <a:buClr>
                <a:schemeClr val="dk2"/>
              </a:buClr>
              <a:buSzPts val="1400"/>
              <a:buFont typeface="Arial"/>
              <a:buChar char="●"/>
            </a:pPr>
            <a:r>
              <a:rPr lang="en-GB" sz="1400">
                <a:solidFill>
                  <a:schemeClr val="dk2"/>
                </a:solidFill>
                <a:highlight>
                  <a:schemeClr val="lt1"/>
                </a:highlight>
                <a:latin typeface="Arial"/>
                <a:ea typeface="Arial"/>
                <a:cs typeface="Arial"/>
                <a:sym typeface="Arial"/>
              </a:rPr>
              <a:t>Apprentices must complete their Degree prior to EPA</a:t>
            </a:r>
            <a:endParaRPr sz="1400">
              <a:solidFill>
                <a:schemeClr val="dk2"/>
              </a:solidFill>
              <a:highlight>
                <a:schemeClr val="lt1"/>
              </a:highlight>
              <a:latin typeface="Arial"/>
              <a:ea typeface="Arial"/>
              <a:cs typeface="Arial"/>
              <a:sym typeface="Arial"/>
            </a:endParaRPr>
          </a:p>
          <a:p>
            <a:pPr marL="457200" lvl="0" indent="-317500" algn="l" rtl="0">
              <a:spcBef>
                <a:spcPts val="0"/>
              </a:spcBef>
              <a:spcAft>
                <a:spcPts val="0"/>
              </a:spcAft>
              <a:buClr>
                <a:schemeClr val="dk2"/>
              </a:buClr>
              <a:buSzPts val="1400"/>
              <a:buFont typeface="Arial"/>
              <a:buChar char="●"/>
            </a:pPr>
            <a:r>
              <a:rPr lang="en-GB" sz="1400">
                <a:solidFill>
                  <a:schemeClr val="dk2"/>
                </a:solidFill>
                <a:highlight>
                  <a:schemeClr val="lt1"/>
                </a:highlight>
                <a:latin typeface="Arial"/>
                <a:ea typeface="Arial"/>
                <a:cs typeface="Arial"/>
                <a:sym typeface="Arial"/>
              </a:rPr>
              <a:t>The University of Portsmouth is the EPAO</a:t>
            </a:r>
            <a:endParaRPr sz="1400">
              <a:solidFill>
                <a:schemeClr val="dk2"/>
              </a:solidFill>
              <a:highlight>
                <a:schemeClr val="lt1"/>
              </a:highlight>
              <a:latin typeface="Arial"/>
              <a:ea typeface="Arial"/>
              <a:cs typeface="Arial"/>
              <a:sym typeface="Arial"/>
            </a:endParaRPr>
          </a:p>
          <a:p>
            <a:pPr marL="457200" lvl="0" indent="-317500" algn="l" rtl="0">
              <a:spcBef>
                <a:spcPts val="0"/>
              </a:spcBef>
              <a:spcAft>
                <a:spcPts val="0"/>
              </a:spcAft>
              <a:buClr>
                <a:schemeClr val="dk2"/>
              </a:buClr>
              <a:buSzPts val="1400"/>
              <a:buFont typeface="Arial"/>
              <a:buChar char="●"/>
            </a:pPr>
            <a:r>
              <a:rPr lang="en-GB" sz="1400">
                <a:solidFill>
                  <a:schemeClr val="dk2"/>
                </a:solidFill>
                <a:highlight>
                  <a:schemeClr val="lt1"/>
                </a:highlight>
                <a:latin typeface="Arial"/>
                <a:ea typeface="Arial"/>
                <a:cs typeface="Arial"/>
                <a:sym typeface="Arial"/>
              </a:rPr>
              <a:t>The employer chooses the EPAO</a:t>
            </a:r>
            <a:endParaRPr sz="1400">
              <a:solidFill>
                <a:schemeClr val="accent3"/>
              </a:solidFill>
              <a:latin typeface="Arial"/>
              <a:ea typeface="Arial"/>
              <a:cs typeface="Arial"/>
              <a:sym typeface="Arial"/>
            </a:endParaRPr>
          </a:p>
          <a:p>
            <a:pPr marL="0" lvl="0" indent="0" algn="l" rtl="0">
              <a:spcBef>
                <a:spcPts val="1200"/>
              </a:spcBef>
              <a:spcAft>
                <a:spcPts val="1200"/>
              </a:spcAft>
              <a:buNone/>
            </a:pPr>
            <a:r>
              <a:rPr lang="en-GB" sz="1150">
                <a:solidFill>
                  <a:schemeClr val="accent3"/>
                </a:solidFill>
                <a:latin typeface="Arial"/>
                <a:ea typeface="Arial"/>
                <a:cs typeface="Arial"/>
                <a:sym typeface="Arial"/>
              </a:rPr>
              <a:t>Discuss as a group - answers shown on next slide. </a:t>
            </a:r>
            <a:endParaRPr sz="115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6"/>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Knowledge check - answers </a:t>
            </a:r>
            <a:endParaRPr/>
          </a:p>
        </p:txBody>
      </p:sp>
      <p:sp>
        <p:nvSpPr>
          <p:cNvPr id="376" name="Google Shape;376;p56"/>
          <p:cNvSpPr txBox="1">
            <a:spLocks noGrp="1"/>
          </p:cNvSpPr>
          <p:nvPr>
            <p:ph type="body" idx="1"/>
          </p:nvPr>
        </p:nvSpPr>
        <p:spPr>
          <a:xfrm>
            <a:off x="368850" y="993425"/>
            <a:ext cx="8520600" cy="3891600"/>
          </a:xfrm>
          <a:prstGeom prst="rect">
            <a:avLst/>
          </a:prstGeom>
        </p:spPr>
        <p:txBody>
          <a:bodyPr spcFirstLastPara="1" wrap="square" lIns="91425" tIns="91425" rIns="91425" bIns="91425" anchor="t" anchorCtr="0">
            <a:normAutofit fontScale="92500" lnSpcReduction="10000"/>
          </a:bodyPr>
          <a:lstStyle/>
          <a:p>
            <a:pPr marL="457200" lvl="0" indent="-307895" algn="l" rtl="0">
              <a:spcBef>
                <a:spcPts val="0"/>
              </a:spcBef>
              <a:spcAft>
                <a:spcPts val="0"/>
              </a:spcAft>
              <a:buClr>
                <a:schemeClr val="dk2"/>
              </a:buClr>
              <a:buSzPct val="100000"/>
              <a:buFont typeface="Arial"/>
              <a:buAutoNum type="arabicPeriod"/>
            </a:pPr>
            <a:r>
              <a:rPr lang="en-GB" sz="1350">
                <a:solidFill>
                  <a:schemeClr val="dk2"/>
                </a:solidFill>
                <a:latin typeface="Arial"/>
                <a:ea typeface="Arial"/>
                <a:cs typeface="Arial"/>
                <a:sym typeface="Arial"/>
              </a:rPr>
              <a:t>Where can you find all of the information relevant to the apprenticeship standard and what is required for End Point Assessment in your area? </a:t>
            </a:r>
            <a:endParaRPr sz="1350">
              <a:solidFill>
                <a:schemeClr val="dk2"/>
              </a:solidFill>
              <a:latin typeface="Arial"/>
              <a:ea typeface="Arial"/>
              <a:cs typeface="Arial"/>
              <a:sym typeface="Arial"/>
            </a:endParaRPr>
          </a:p>
          <a:p>
            <a:pPr marL="457200" lvl="0" indent="-307895" algn="l" rtl="0">
              <a:spcBef>
                <a:spcPts val="0"/>
              </a:spcBef>
              <a:spcAft>
                <a:spcPts val="0"/>
              </a:spcAft>
              <a:buClr>
                <a:schemeClr val="dk1"/>
              </a:buClr>
              <a:buSzPct val="100000"/>
              <a:buFont typeface="Arial"/>
              <a:buChar char="-"/>
            </a:pPr>
            <a:r>
              <a:rPr lang="en-GB" sz="1350">
                <a:solidFill>
                  <a:schemeClr val="dk1"/>
                </a:solidFill>
                <a:latin typeface="Arial"/>
                <a:ea typeface="Arial"/>
                <a:cs typeface="Arial"/>
                <a:sym typeface="Arial"/>
              </a:rPr>
              <a:t>Ifate - but can also include institution specific support.</a:t>
            </a:r>
            <a:br>
              <a:rPr lang="en-GB" sz="1350">
                <a:solidFill>
                  <a:schemeClr val="dk1"/>
                </a:solidFill>
                <a:latin typeface="Arial"/>
                <a:ea typeface="Arial"/>
                <a:cs typeface="Arial"/>
                <a:sym typeface="Arial"/>
              </a:rPr>
            </a:br>
            <a:endParaRPr sz="1350">
              <a:solidFill>
                <a:schemeClr val="dk1"/>
              </a:solidFill>
              <a:latin typeface="Arial"/>
              <a:ea typeface="Arial"/>
              <a:cs typeface="Arial"/>
              <a:sym typeface="Arial"/>
            </a:endParaRPr>
          </a:p>
          <a:p>
            <a:pPr marL="457200" lvl="0" indent="-307895" algn="l" rtl="0">
              <a:spcBef>
                <a:spcPts val="0"/>
              </a:spcBef>
              <a:spcAft>
                <a:spcPts val="0"/>
              </a:spcAft>
              <a:buSzPct val="100000"/>
              <a:buFont typeface="Arial"/>
              <a:buAutoNum type="arabicPeriod"/>
            </a:pPr>
            <a:r>
              <a:rPr lang="en-GB" sz="1350">
                <a:solidFill>
                  <a:schemeClr val="dk2"/>
                </a:solidFill>
                <a:latin typeface="Arial"/>
                <a:ea typeface="Arial"/>
                <a:cs typeface="Arial"/>
                <a:sym typeface="Arial"/>
              </a:rPr>
              <a:t>Portfolios of evidence are one of the most common forms of assessment used within End Point Assessments.  How can apprentices be supported to meet the requirements of this type of assessment? </a:t>
            </a:r>
            <a:br>
              <a:rPr lang="en-GB" sz="1350">
                <a:solidFill>
                  <a:schemeClr val="dk2"/>
                </a:solidFill>
                <a:latin typeface="Arial"/>
                <a:ea typeface="Arial"/>
                <a:cs typeface="Arial"/>
                <a:sym typeface="Arial"/>
              </a:rPr>
            </a:br>
            <a:r>
              <a:rPr lang="en-GB" sz="1350">
                <a:solidFill>
                  <a:schemeClr val="accent3"/>
                </a:solidFill>
                <a:latin typeface="Arial"/>
                <a:ea typeface="Arial"/>
                <a:cs typeface="Arial"/>
                <a:sym typeface="Arial"/>
              </a:rPr>
              <a:t>- Answers include</a:t>
            </a:r>
            <a:br>
              <a:rPr lang="en-GB" sz="1350">
                <a:solidFill>
                  <a:schemeClr val="accent3"/>
                </a:solidFill>
                <a:latin typeface="Arial"/>
                <a:ea typeface="Arial"/>
                <a:cs typeface="Arial"/>
                <a:sym typeface="Arial"/>
              </a:rPr>
            </a:br>
            <a:r>
              <a:rPr lang="en-GB" sz="1200">
                <a:solidFill>
                  <a:schemeClr val="dk1"/>
                </a:solidFill>
                <a:highlight>
                  <a:schemeClr val="lt1"/>
                </a:highlight>
                <a:latin typeface="Arial"/>
                <a:ea typeface="Arial"/>
                <a:cs typeface="Arial"/>
                <a:sym typeface="Arial"/>
              </a:rPr>
              <a:t>Integrate Knowledge, Skills and Behaviours into delivery, enabling links to theory and practice.</a:t>
            </a:r>
            <a:br>
              <a:rPr lang="en-GB" sz="1200">
                <a:solidFill>
                  <a:schemeClr val="dk1"/>
                </a:solidFill>
                <a:highlight>
                  <a:schemeClr val="lt1"/>
                </a:highlight>
                <a:latin typeface="Arial"/>
                <a:ea typeface="Arial"/>
                <a:cs typeface="Arial"/>
                <a:sym typeface="Arial"/>
              </a:rPr>
            </a:br>
            <a:r>
              <a:rPr lang="en-GB" sz="1200">
                <a:solidFill>
                  <a:schemeClr val="dk1"/>
                </a:solidFill>
                <a:highlight>
                  <a:schemeClr val="lt1"/>
                </a:highlight>
                <a:latin typeface="Arial"/>
                <a:ea typeface="Arial"/>
                <a:cs typeface="Arial"/>
                <a:sym typeface="Arial"/>
              </a:rPr>
              <a:t>To compile evidence for their portfolio from the start of the apprenticeship.</a:t>
            </a:r>
            <a:br>
              <a:rPr lang="en-GB" sz="1200">
                <a:solidFill>
                  <a:schemeClr val="dk1"/>
                </a:solidFill>
                <a:highlight>
                  <a:schemeClr val="lt1"/>
                </a:highlight>
                <a:latin typeface="Arial"/>
                <a:ea typeface="Arial"/>
                <a:cs typeface="Arial"/>
                <a:sym typeface="Arial"/>
              </a:rPr>
            </a:br>
            <a:r>
              <a:rPr lang="en-GB" sz="1200">
                <a:solidFill>
                  <a:schemeClr val="dk1"/>
                </a:solidFill>
                <a:highlight>
                  <a:schemeClr val="lt1"/>
                </a:highlight>
                <a:latin typeface="Arial"/>
                <a:ea typeface="Arial"/>
                <a:cs typeface="Arial"/>
                <a:sym typeface="Arial"/>
              </a:rPr>
              <a:t>Use the relevant evidence locator/mapping document provided by the End Point Assessment Organisation.</a:t>
            </a:r>
            <a:endParaRPr sz="1200">
              <a:solidFill>
                <a:schemeClr val="dk1"/>
              </a:solidFill>
              <a:highlight>
                <a:schemeClr val="lt1"/>
              </a:highlight>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a:solidFill>
                  <a:schemeClr val="dk1"/>
                </a:solidFill>
                <a:highlight>
                  <a:schemeClr val="lt1"/>
                </a:highlight>
                <a:latin typeface="Arial"/>
                <a:ea typeface="Arial"/>
                <a:cs typeface="Arial"/>
                <a:sym typeface="Arial"/>
              </a:rPr>
              <a:t>Direct apprentices to the required EPA plan which contains the assessment expectations and marking criteria.</a:t>
            </a:r>
            <a:br>
              <a:rPr lang="en-GB" sz="1200">
                <a:solidFill>
                  <a:schemeClr val="dk1"/>
                </a:solidFill>
                <a:highlight>
                  <a:schemeClr val="lt1"/>
                </a:highlight>
                <a:latin typeface="Arial"/>
                <a:ea typeface="Arial"/>
                <a:cs typeface="Arial"/>
                <a:sym typeface="Arial"/>
              </a:rPr>
            </a:br>
            <a:endParaRPr sz="1200">
              <a:solidFill>
                <a:schemeClr val="dk1"/>
              </a:solidFill>
              <a:highlight>
                <a:schemeClr val="lt1"/>
              </a:highlight>
              <a:latin typeface="Arial"/>
              <a:ea typeface="Arial"/>
              <a:cs typeface="Arial"/>
              <a:sym typeface="Arial"/>
            </a:endParaRPr>
          </a:p>
          <a:p>
            <a:pPr marL="457200" lvl="0" indent="-307895" algn="l" rtl="0">
              <a:spcBef>
                <a:spcPts val="0"/>
              </a:spcBef>
              <a:spcAft>
                <a:spcPts val="0"/>
              </a:spcAft>
              <a:buClr>
                <a:schemeClr val="dk2"/>
              </a:buClr>
              <a:buSzPct val="100000"/>
              <a:buFont typeface="Arial"/>
              <a:buAutoNum type="arabicPeriod"/>
            </a:pPr>
            <a:r>
              <a:rPr lang="en-GB" sz="1350">
                <a:solidFill>
                  <a:schemeClr val="dk2"/>
                </a:solidFill>
                <a:latin typeface="Arial"/>
                <a:ea typeface="Arial"/>
                <a:cs typeface="Arial"/>
                <a:sym typeface="Arial"/>
              </a:rPr>
              <a:t>Please tick all that apply to non-integrated apprenticeships.</a:t>
            </a:r>
            <a:br>
              <a:rPr lang="en-GB" sz="1350">
                <a:solidFill>
                  <a:schemeClr val="dk2"/>
                </a:solidFill>
                <a:latin typeface="Arial"/>
                <a:ea typeface="Arial"/>
                <a:cs typeface="Arial"/>
                <a:sym typeface="Arial"/>
              </a:rPr>
            </a:br>
            <a:endParaRPr sz="1350">
              <a:solidFill>
                <a:schemeClr val="dk2"/>
              </a:solidFill>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a:solidFill>
                  <a:schemeClr val="dk1"/>
                </a:solidFill>
                <a:highlight>
                  <a:schemeClr val="lt1"/>
                </a:highlight>
                <a:latin typeface="Arial"/>
                <a:ea typeface="Arial"/>
                <a:cs typeface="Arial"/>
                <a:sym typeface="Arial"/>
              </a:rPr>
              <a:t>    EPA has credits that contribute to the overall Degree Award</a:t>
            </a:r>
            <a:endParaRPr sz="1200">
              <a:solidFill>
                <a:schemeClr val="dk1"/>
              </a:solidFill>
              <a:highlight>
                <a:schemeClr val="lt1"/>
              </a:highlight>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b="1">
                <a:solidFill>
                  <a:schemeClr val="dk1"/>
                </a:solidFill>
                <a:highlight>
                  <a:schemeClr val="lt1"/>
                </a:highlight>
                <a:latin typeface="Arial"/>
                <a:ea typeface="Arial"/>
                <a:cs typeface="Arial"/>
                <a:sym typeface="Arial"/>
              </a:rPr>
              <a:t>✓ There is a higher rate of withdrawal from this type of apprenticeship standard</a:t>
            </a:r>
            <a:endParaRPr sz="1200" b="1">
              <a:solidFill>
                <a:schemeClr val="dk1"/>
              </a:solidFill>
              <a:highlight>
                <a:schemeClr val="lt1"/>
              </a:highlight>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b="1">
                <a:solidFill>
                  <a:schemeClr val="dk1"/>
                </a:solidFill>
                <a:highlight>
                  <a:schemeClr val="lt1"/>
                </a:highlight>
                <a:latin typeface="Arial"/>
                <a:ea typeface="Arial"/>
                <a:cs typeface="Arial"/>
                <a:sym typeface="Arial"/>
              </a:rPr>
              <a:t>✓ Apprentices must complete their Degree prior to EPA</a:t>
            </a:r>
            <a:endParaRPr sz="1200" b="1">
              <a:solidFill>
                <a:schemeClr val="dk1"/>
              </a:solidFill>
              <a:highlight>
                <a:schemeClr val="lt1"/>
              </a:highlight>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a:solidFill>
                  <a:schemeClr val="dk1"/>
                </a:solidFill>
                <a:highlight>
                  <a:schemeClr val="lt1"/>
                </a:highlight>
                <a:latin typeface="Arial"/>
                <a:ea typeface="Arial"/>
                <a:cs typeface="Arial"/>
                <a:sym typeface="Arial"/>
              </a:rPr>
              <a:t>    The University of Portsmouth is the EPAO</a:t>
            </a:r>
            <a:endParaRPr sz="1200">
              <a:solidFill>
                <a:schemeClr val="dk1"/>
              </a:solidFill>
              <a:highlight>
                <a:schemeClr val="lt1"/>
              </a:highlight>
              <a:latin typeface="Arial"/>
              <a:ea typeface="Arial"/>
              <a:cs typeface="Arial"/>
              <a:sym typeface="Arial"/>
            </a:endParaRPr>
          </a:p>
          <a:p>
            <a:pPr marL="457200" lvl="0" indent="-228600" algn="l" rtl="0">
              <a:spcBef>
                <a:spcPts val="0"/>
              </a:spcBef>
              <a:spcAft>
                <a:spcPts val="0"/>
              </a:spcAft>
              <a:buClr>
                <a:schemeClr val="dk1"/>
              </a:buClr>
              <a:buSzPct val="100000"/>
              <a:buFont typeface="Arial"/>
              <a:buNone/>
            </a:pPr>
            <a:r>
              <a:rPr lang="en-GB" sz="1200" b="1">
                <a:solidFill>
                  <a:schemeClr val="dk1"/>
                </a:solidFill>
                <a:highlight>
                  <a:schemeClr val="lt1"/>
                </a:highlight>
                <a:latin typeface="Arial"/>
                <a:ea typeface="Arial"/>
                <a:cs typeface="Arial"/>
                <a:sym typeface="Arial"/>
              </a:rPr>
              <a:t>✓ The employer chooses the EPAO</a:t>
            </a:r>
            <a:endParaRPr sz="1200" b="1">
              <a:solidFill>
                <a:schemeClr val="dk1"/>
              </a:solidFill>
              <a:highlight>
                <a:schemeClr val="lt1"/>
              </a:highlight>
              <a:latin typeface="Arial"/>
              <a:ea typeface="Arial"/>
              <a:cs typeface="Arial"/>
              <a:sym typeface="Arial"/>
            </a:endParaRPr>
          </a:p>
          <a:p>
            <a:pPr marL="0" lvl="0" indent="0" algn="l" rtl="0">
              <a:spcBef>
                <a:spcPts val="1200"/>
              </a:spcBef>
              <a:spcAft>
                <a:spcPts val="1200"/>
              </a:spcAft>
              <a:buNone/>
            </a:pPr>
            <a:endParaRPr sz="135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Knowledge check</a:t>
            </a:r>
            <a:endParaRPr/>
          </a:p>
        </p:txBody>
      </p:sp>
      <p:sp>
        <p:nvSpPr>
          <p:cNvPr id="382" name="Google Shape;382;p57"/>
          <p:cNvSpPr txBox="1">
            <a:spLocks noGrp="1"/>
          </p:cNvSpPr>
          <p:nvPr>
            <p:ph type="body" idx="1"/>
          </p:nvPr>
        </p:nvSpPr>
        <p:spPr>
          <a:xfrm>
            <a:off x="311700" y="1564425"/>
            <a:ext cx="8520600" cy="3309300"/>
          </a:xfrm>
          <a:prstGeom prst="rect">
            <a:avLst/>
          </a:prstGeom>
        </p:spPr>
        <p:txBody>
          <a:bodyPr spcFirstLastPara="1" wrap="square" lIns="91425" tIns="91425" rIns="91425" bIns="91425" anchor="t" anchorCtr="0">
            <a:normAutofit/>
          </a:bodyPr>
          <a:lstStyle/>
          <a:p>
            <a:pPr marL="457200" lvl="0" indent="-228600" algn="l" rtl="0">
              <a:spcBef>
                <a:spcPts val="2900"/>
              </a:spcBef>
              <a:spcAft>
                <a:spcPts val="0"/>
              </a:spcAft>
              <a:buClr>
                <a:schemeClr val="accent3"/>
              </a:buClr>
              <a:buSzPts val="1200"/>
              <a:buFont typeface="Arial"/>
              <a:buNone/>
            </a:pPr>
            <a:r>
              <a:rPr lang="en-GB" sz="1200">
                <a:solidFill>
                  <a:schemeClr val="accent3"/>
                </a:solidFill>
                <a:highlight>
                  <a:schemeClr val="lt1"/>
                </a:highlight>
                <a:latin typeface="Arial"/>
                <a:ea typeface="Arial"/>
                <a:cs typeface="Arial"/>
                <a:sym typeface="Arial"/>
              </a:rPr>
              <a:t>When they have evidence of maths and English at level 2 or equivalent</a:t>
            </a:r>
            <a:endParaRPr sz="1200">
              <a:solidFill>
                <a:schemeClr val="accent3"/>
              </a:solidFill>
              <a:highlight>
                <a:schemeClr val="lt1"/>
              </a:highlight>
              <a:latin typeface="Arial"/>
              <a:ea typeface="Arial"/>
              <a:cs typeface="Arial"/>
              <a:sym typeface="Arial"/>
            </a:endParaRPr>
          </a:p>
          <a:p>
            <a:pPr marL="457200" lvl="0" indent="-228600" algn="l" rtl="0">
              <a:spcBef>
                <a:spcPts val="0"/>
              </a:spcBef>
              <a:spcAft>
                <a:spcPts val="0"/>
              </a:spcAft>
              <a:buClr>
                <a:schemeClr val="accent3"/>
              </a:buClr>
              <a:buSzPts val="1200"/>
              <a:buFont typeface="Arial"/>
              <a:buNone/>
            </a:pPr>
            <a:r>
              <a:rPr lang="en-GB" sz="1200">
                <a:solidFill>
                  <a:schemeClr val="accent3"/>
                </a:solidFill>
                <a:highlight>
                  <a:schemeClr val="lt1"/>
                </a:highlight>
                <a:latin typeface="Arial"/>
                <a:ea typeface="Arial"/>
                <a:cs typeface="Arial"/>
                <a:sym typeface="Arial"/>
              </a:rPr>
              <a:t>When they have met their required Off the Job Training hours</a:t>
            </a:r>
            <a:endParaRPr sz="1200">
              <a:solidFill>
                <a:schemeClr val="accent3"/>
              </a:solidFill>
              <a:highlight>
                <a:schemeClr val="lt1"/>
              </a:highlight>
              <a:latin typeface="Arial"/>
              <a:ea typeface="Arial"/>
              <a:cs typeface="Arial"/>
              <a:sym typeface="Arial"/>
            </a:endParaRPr>
          </a:p>
          <a:p>
            <a:pPr marL="457200" lvl="0" indent="-228600" algn="l" rtl="0">
              <a:spcBef>
                <a:spcPts val="0"/>
              </a:spcBef>
              <a:spcAft>
                <a:spcPts val="0"/>
              </a:spcAft>
              <a:buClr>
                <a:schemeClr val="accent3"/>
              </a:buClr>
              <a:buSzPts val="1200"/>
              <a:buFont typeface="Arial"/>
              <a:buNone/>
            </a:pPr>
            <a:r>
              <a:rPr lang="en-GB" sz="1200">
                <a:solidFill>
                  <a:schemeClr val="accent3"/>
                </a:solidFill>
                <a:highlight>
                  <a:schemeClr val="lt1"/>
                </a:highlight>
                <a:latin typeface="Arial"/>
                <a:ea typeface="Arial"/>
                <a:cs typeface="Arial"/>
                <a:sym typeface="Arial"/>
              </a:rPr>
              <a:t>When the apprentice, employer and University have agreed that the apprentice is competent in all Knowledge, Skills and Behaviours</a:t>
            </a:r>
            <a:endParaRPr sz="1200">
              <a:solidFill>
                <a:schemeClr val="accent3"/>
              </a:solidFill>
              <a:highlight>
                <a:schemeClr val="lt1"/>
              </a:highlight>
              <a:latin typeface="Arial"/>
              <a:ea typeface="Arial"/>
              <a:cs typeface="Arial"/>
              <a:sym typeface="Arial"/>
            </a:endParaRPr>
          </a:p>
          <a:p>
            <a:pPr marL="457200" lvl="0" indent="-228600" algn="l" rtl="0">
              <a:spcBef>
                <a:spcPts val="0"/>
              </a:spcBef>
              <a:spcAft>
                <a:spcPts val="0"/>
              </a:spcAft>
              <a:buClr>
                <a:schemeClr val="accent3"/>
              </a:buClr>
              <a:buSzPts val="1200"/>
              <a:buFont typeface="Arial"/>
              <a:buNone/>
            </a:pPr>
            <a:r>
              <a:rPr lang="en-GB" sz="1200">
                <a:solidFill>
                  <a:schemeClr val="accent3"/>
                </a:solidFill>
                <a:highlight>
                  <a:schemeClr val="lt1"/>
                </a:highlight>
                <a:latin typeface="Arial"/>
                <a:ea typeface="Arial"/>
                <a:cs typeface="Arial"/>
                <a:sym typeface="Arial"/>
              </a:rPr>
              <a:t>When the apprentice, employer and University has signed the required Gateway Declaration</a:t>
            </a:r>
            <a:endParaRPr sz="1200">
              <a:solidFill>
                <a:schemeClr val="accent3"/>
              </a:solidFill>
              <a:highlight>
                <a:schemeClr val="lt1"/>
              </a:highlight>
              <a:latin typeface="Arial"/>
              <a:ea typeface="Arial"/>
              <a:cs typeface="Arial"/>
              <a:sym typeface="Arial"/>
            </a:endParaRPr>
          </a:p>
          <a:p>
            <a:pPr marL="457200" lvl="0" indent="-228600" algn="l" rtl="0">
              <a:spcBef>
                <a:spcPts val="0"/>
              </a:spcBef>
              <a:spcAft>
                <a:spcPts val="0"/>
              </a:spcAft>
              <a:buClr>
                <a:schemeClr val="accent3"/>
              </a:buClr>
              <a:buSzPts val="1200"/>
              <a:buFont typeface="Arial"/>
              <a:buNone/>
            </a:pPr>
            <a:r>
              <a:rPr lang="en-GB" sz="1200">
                <a:solidFill>
                  <a:schemeClr val="accent3"/>
                </a:solidFill>
                <a:highlight>
                  <a:schemeClr val="lt1"/>
                </a:highlight>
                <a:latin typeface="Arial"/>
                <a:ea typeface="Arial"/>
                <a:cs typeface="Arial"/>
                <a:sym typeface="Arial"/>
              </a:rPr>
              <a:t>When the apprentice has provided all evidence for Gateway as listed in the assessment plan</a:t>
            </a:r>
            <a:endParaRPr sz="1200">
              <a:solidFill>
                <a:schemeClr val="accent3"/>
              </a:solidFill>
              <a:highlight>
                <a:schemeClr val="lt1"/>
              </a:highlight>
              <a:latin typeface="Arial"/>
              <a:ea typeface="Arial"/>
              <a:cs typeface="Arial"/>
              <a:sym typeface="Arial"/>
            </a:endParaRPr>
          </a:p>
          <a:p>
            <a:pPr marL="0" lvl="0" indent="0" algn="l" rtl="0">
              <a:spcBef>
                <a:spcPts val="2300"/>
              </a:spcBef>
              <a:spcAft>
                <a:spcPts val="1200"/>
              </a:spcAft>
              <a:buNone/>
            </a:pPr>
            <a:endParaRPr/>
          </a:p>
        </p:txBody>
      </p:sp>
      <p:pic>
        <p:nvPicPr>
          <p:cNvPr id="383" name="Google Shape;383;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22265" y="3046625"/>
            <a:ext cx="4081800" cy="1583700"/>
          </a:xfrm>
          <a:prstGeom prst="rect">
            <a:avLst/>
          </a:prstGeom>
          <a:noFill/>
          <a:ln>
            <a:noFill/>
          </a:ln>
        </p:spPr>
      </p:pic>
      <p:sp>
        <p:nvSpPr>
          <p:cNvPr id="384" name="Google Shape;384;p57"/>
          <p:cNvSpPr txBox="1"/>
          <p:nvPr/>
        </p:nvSpPr>
        <p:spPr>
          <a:xfrm>
            <a:off x="358650" y="1051725"/>
            <a:ext cx="74787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100"/>
              </a:spcAft>
              <a:buClr>
                <a:schemeClr val="dk2"/>
              </a:buClr>
              <a:buSzPts val="1100"/>
              <a:buFont typeface="Arial"/>
              <a:buNone/>
            </a:pPr>
            <a:r>
              <a:rPr lang="en-GB" sz="1250">
                <a:solidFill>
                  <a:schemeClr val="dk2"/>
                </a:solidFill>
              </a:rPr>
              <a:t>When is an apprentice ready for Gateway? </a:t>
            </a:r>
            <a:r>
              <a:rPr lang="en-GB" sz="1250">
                <a:solidFill>
                  <a:schemeClr val="accent3"/>
                </a:solidFill>
              </a:rPr>
              <a:t>Discuss what is required. Click for answers.</a:t>
            </a:r>
            <a:endParaRPr>
              <a:solidFill>
                <a:schemeClr val="accent3"/>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8"/>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Who can support</a:t>
            </a:r>
            <a:endParaRPr>
              <a:latin typeface="Arial"/>
              <a:ea typeface="Arial"/>
              <a:cs typeface="Arial"/>
              <a:sym typeface="Arial"/>
            </a:endParaRPr>
          </a:p>
        </p:txBody>
      </p:sp>
      <p:sp>
        <p:nvSpPr>
          <p:cNvPr id="390" name="Google Shape;390;p58"/>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700">
                <a:solidFill>
                  <a:schemeClr val="accent3"/>
                </a:solidFill>
                <a:highlight>
                  <a:schemeClr val="lt1"/>
                </a:highlight>
                <a:latin typeface="Arial"/>
                <a:ea typeface="Arial"/>
                <a:cs typeface="Arial"/>
                <a:sym typeface="Arial"/>
              </a:rPr>
              <a:t>List the the contacts and departments it may be necessary to liaise with in your organisation. You may wish to then have a discussion on why they may need to contact each type of contact.</a:t>
            </a:r>
            <a:endParaRPr sz="1700">
              <a:solidFill>
                <a:schemeClr val="accent3"/>
              </a:solidFill>
              <a:highlight>
                <a:schemeClr val="lt1"/>
              </a:highlight>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Course leaders</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Course administrators</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Quality manager</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Head of school</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Work based tutor</a:t>
            </a:r>
            <a:endParaRPr>
              <a:latin typeface="Arial"/>
              <a:ea typeface="Arial"/>
              <a:cs typeface="Arial"/>
              <a:sym typeface="Arial"/>
            </a:endParaRPr>
          </a:p>
          <a:p>
            <a:pPr marL="0" lvl="0" indent="0" algn="l" rtl="0">
              <a:spcBef>
                <a:spcPts val="1200"/>
              </a:spcBef>
              <a:spcAft>
                <a:spcPts val="0"/>
              </a:spcAft>
              <a:buNone/>
            </a:pPr>
            <a:r>
              <a:rPr lang="en-GB">
                <a:latin typeface="Arial"/>
                <a:ea typeface="Arial"/>
                <a:cs typeface="Arial"/>
                <a:sym typeface="Arial"/>
              </a:rPr>
              <a:t>Degree apprenticeship team </a:t>
            </a:r>
            <a:endParaRPr>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a:solidFill>
                  <a:schemeClr val="dk1"/>
                </a:solidFill>
                <a:latin typeface="Arial"/>
                <a:ea typeface="Arial"/>
                <a:cs typeface="Arial"/>
                <a:sym typeface="Arial"/>
              </a:rPr>
              <a:t>Attend session 1 and 2 if you haven't already done so</a:t>
            </a:r>
            <a:endParaRPr>
              <a:latin typeface="Arial"/>
              <a:ea typeface="Arial"/>
              <a:cs typeface="Arial"/>
              <a:sym typeface="Arial"/>
            </a:endParaRPr>
          </a:p>
        </p:txBody>
      </p:sp>
      <p:sp>
        <p:nvSpPr>
          <p:cNvPr id="391" name="Google Shape;391;p58"/>
          <p:cNvSpPr/>
          <p:nvPr/>
        </p:nvSpPr>
        <p:spPr>
          <a:xfrm>
            <a:off x="5319025" y="1640725"/>
            <a:ext cx="2518350" cy="31670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3"/>
                </a:solidFill>
                <a:latin typeface="Aria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CPD for you - Further Support</a:t>
            </a:r>
            <a:endParaRPr>
              <a:latin typeface="Arial"/>
              <a:ea typeface="Arial"/>
              <a:cs typeface="Arial"/>
              <a:sym typeface="Arial"/>
            </a:endParaRPr>
          </a:p>
        </p:txBody>
      </p:sp>
      <p:sp>
        <p:nvSpPr>
          <p:cNvPr id="397" name="Google Shape;397;p5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2"/>
              </a:buClr>
              <a:buSzPct val="51162"/>
              <a:buFont typeface="Arial"/>
              <a:buNone/>
            </a:pPr>
            <a:endParaRPr sz="2150" b="1">
              <a:solidFill>
                <a:srgbClr val="222266"/>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Engage in continuous professional development to stay up-to-date with the latest industry practices, teaching methodologies, and assessment techniques. Actively seek opportunities for training, networking, and collaboration to enhance your own expertise and contribute to the continuous improvement of the degree apprenticeship program. You can take advantage of our UVAC membership as UVAC regularly delivers apprenticeship CPD.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Colleagues can access UVAC. You will need to register under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and this will allow access to all the member content. You can do this here - </a:t>
            </a:r>
            <a:r>
              <a:rPr lang="en-GB" sz="1200" u="sng">
                <a:solidFill>
                  <a:schemeClr val="dk1"/>
                </a:solidFill>
                <a:highlight>
                  <a:srgbClr val="FEFEFE"/>
                </a:highlight>
                <a:latin typeface="Arial"/>
                <a:ea typeface="Arial"/>
                <a:cs typeface="Arial"/>
                <a:sym typeface="Arial"/>
                <a:hlinkClick r:id="rId3">
                  <a:extLst>
                    <a:ext uri="{A12FA001-AC4F-418D-AE19-62706E023703}">
                      <ahyp:hlinkClr xmlns:ahyp="http://schemas.microsoft.com/office/drawing/2018/hyperlinkcolor" val="tx"/>
                    </a:ext>
                  </a:extLst>
                </a:hlinkClick>
              </a:rPr>
              <a:t>https://uvac.ac.uk/registration/</a:t>
            </a:r>
            <a:r>
              <a:rPr lang="en-GB" sz="1200">
                <a:solidFill>
                  <a:schemeClr val="dk2"/>
                </a:solidFill>
                <a:highlight>
                  <a:srgbClr val="FEFEFE"/>
                </a:highlight>
                <a:latin typeface="Arial"/>
                <a:ea typeface="Arial"/>
                <a:cs typeface="Arial"/>
                <a:sym typeface="Arial"/>
              </a:rPr>
              <a:t> and just select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from the dropdown menu.</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Once your membership is approved, you can access previously recorded webinars, resources and guides and can register for upcoming live webinars and sessions.</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The </a:t>
            </a:r>
            <a:r>
              <a:rPr lang="en-GB" sz="1200" u="sng">
                <a:solidFill>
                  <a:schemeClr val="dk1"/>
                </a:solidFill>
                <a:highlight>
                  <a:srgbClr val="FEFEFE"/>
                </a:highlight>
                <a:latin typeface="Arial"/>
                <a:ea typeface="Arial"/>
                <a:cs typeface="Arial"/>
                <a:sym typeface="Arial"/>
                <a:hlinkClick r:id="rId4">
                  <a:extLst>
                    <a:ext uri="{A12FA001-AC4F-418D-AE19-62706E023703}">
                      <ahyp:hlinkClr xmlns:ahyp="http://schemas.microsoft.com/office/drawing/2018/hyperlinkcolor" val="tx"/>
                    </a:ext>
                  </a:extLst>
                </a:hlinkClick>
              </a:rPr>
              <a:t>AWD training</a:t>
            </a:r>
            <a:r>
              <a:rPr lang="en-GB" sz="1200">
                <a:solidFill>
                  <a:schemeClr val="dk2"/>
                </a:solidFill>
                <a:highlight>
                  <a:srgbClr val="FEFEFE"/>
                </a:highlight>
                <a:latin typeface="Arial"/>
                <a:ea typeface="Arial"/>
                <a:cs typeface="Arial"/>
                <a:sym typeface="Arial"/>
              </a:rPr>
              <a:t> and resources via the UVAC site, or you can go </a:t>
            </a:r>
            <a:r>
              <a:rPr lang="en-GB" sz="1200" u="sng">
                <a:solidFill>
                  <a:schemeClr val="dk1"/>
                </a:solidFill>
                <a:highlight>
                  <a:srgbClr val="FEFEFE"/>
                </a:highlight>
                <a:latin typeface="Arial"/>
                <a:ea typeface="Arial"/>
                <a:cs typeface="Arial"/>
                <a:sym typeface="Arial"/>
                <a:hlinkClick r:id="rId5">
                  <a:extLst>
                    <a:ext uri="{A12FA001-AC4F-418D-AE19-62706E023703}">
                      <ahyp:hlinkClr xmlns:ahyp="http://schemas.microsoft.com/office/drawing/2018/hyperlinkcolor" val="tx"/>
                    </a:ext>
                  </a:extLst>
                </a:hlinkClick>
              </a:rPr>
              <a:t>direct to ETF</a:t>
            </a:r>
            <a:r>
              <a:rPr lang="en-GB" sz="1200" u="sng">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to book. There are </a:t>
            </a:r>
            <a:r>
              <a:rPr lang="en-GB" sz="1200" u="sng">
                <a:solidFill>
                  <a:schemeClr val="dk1"/>
                </a:solidFill>
                <a:highlight>
                  <a:srgbClr val="FEFEFE"/>
                </a:highlight>
                <a:latin typeface="Arial"/>
                <a:ea typeface="Arial"/>
                <a:cs typeface="Arial"/>
                <a:sym typeface="Arial"/>
                <a:hlinkClick r:id="rId6">
                  <a:extLst>
                    <a:ext uri="{A12FA001-AC4F-418D-AE19-62706E023703}">
                      <ahyp:hlinkClr xmlns:ahyp="http://schemas.microsoft.com/office/drawing/2018/hyperlinkcolor" val="tx"/>
                    </a:ext>
                  </a:extLst>
                </a:hlinkClick>
              </a:rPr>
              <a:t>8 open access online courses available</a:t>
            </a:r>
            <a:r>
              <a:rPr lang="en-GB" sz="1200">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delivered via the FutureLearn Platform.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our own learning and teaching gateway </a:t>
            </a:r>
            <a:r>
              <a:rPr lang="en-GB" sz="1200">
                <a:solidFill>
                  <a:schemeClr val="accent3"/>
                </a:solidFill>
                <a:highlight>
                  <a:srgbClr val="FEFEFE"/>
                </a:highlight>
                <a:latin typeface="Arial"/>
                <a:ea typeface="Arial"/>
                <a:cs typeface="Arial"/>
                <a:sym typeface="Arial"/>
              </a:rPr>
              <a:t>here </a:t>
            </a:r>
            <a:r>
              <a:rPr lang="en-GB" sz="1200">
                <a:solidFill>
                  <a:schemeClr val="dk2"/>
                </a:solidFill>
                <a:highlight>
                  <a:srgbClr val="FEFEFE"/>
                </a:highlight>
                <a:latin typeface="Arial"/>
                <a:ea typeface="Arial"/>
                <a:cs typeface="Arial"/>
                <a:sym typeface="Arial"/>
              </a:rPr>
              <a:t>to browse a range of CPD options.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accent3"/>
                </a:solidFill>
                <a:highlight>
                  <a:srgbClr val="FEFEFE"/>
                </a:highlight>
                <a:latin typeface="Arial"/>
                <a:ea typeface="Arial"/>
                <a:cs typeface="Arial"/>
                <a:sym typeface="Arial"/>
              </a:rPr>
              <a:t>You can remind colleagues that the Powerpoint will be shared or provide a link at the end to all the resources. You may wish to ask if colleagues have undertaken any other training. </a:t>
            </a:r>
            <a:endParaRPr sz="1200">
              <a:solidFill>
                <a:schemeClr val="accent3"/>
              </a:solidFill>
              <a:highlight>
                <a:srgbClr val="FEFEFE"/>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0"/>
          <p:cNvSpPr txBox="1">
            <a:spLocks noGrp="1"/>
          </p:cNvSpPr>
          <p:nvPr>
            <p:ph type="ctrTitle"/>
          </p:nvPr>
        </p:nvSpPr>
        <p:spPr>
          <a:xfrm>
            <a:off x="3898000" y="815819"/>
            <a:ext cx="4931700" cy="1041000"/>
          </a:xfrm>
          <a:prstGeom prst="rect">
            <a:avLst/>
          </a:prstGeom>
          <a:solidFill>
            <a:schemeClr val="lt1"/>
          </a:solidFill>
          <a:ln>
            <a:noFill/>
          </a:ln>
        </p:spPr>
        <p:txBody>
          <a:bodyPr spcFirstLastPara="1" wrap="square" lIns="144000" tIns="126000" rIns="0" bIns="36000" anchor="t" anchorCtr="0">
            <a:noAutofit/>
          </a:bodyPr>
          <a:lstStyle/>
          <a:p>
            <a:pPr marL="0" lvl="0" indent="0" algn="l" rtl="0">
              <a:lnSpc>
                <a:spcPct val="91111"/>
              </a:lnSpc>
              <a:spcBef>
                <a:spcPts val="0"/>
              </a:spcBef>
              <a:spcAft>
                <a:spcPts val="0"/>
              </a:spcAft>
              <a:buClr>
                <a:schemeClr val="lt1"/>
              </a:buClr>
              <a:buSzPts val="4500"/>
              <a:buFont typeface="Arial"/>
              <a:buNone/>
            </a:pPr>
            <a:r>
              <a:rPr lang="en-GB" sz="2400" dirty="0"/>
              <a:t>AWD Project: CPD to </a:t>
            </a:r>
            <a:r>
              <a:rPr lang="en-US" sz="2400" dirty="0"/>
              <a:t>Support Academic Colleagues with Apprenticeship Requirements</a:t>
            </a:r>
            <a:endParaRPr sz="2400" dirty="0"/>
          </a:p>
        </p:txBody>
      </p:sp>
      <p:sp>
        <p:nvSpPr>
          <p:cNvPr id="403" name="Google Shape;403;p60"/>
          <p:cNvSpPr txBox="1">
            <a:spLocks noGrp="1"/>
          </p:cNvSpPr>
          <p:nvPr>
            <p:ph type="subTitle" idx="1"/>
          </p:nvPr>
        </p:nvSpPr>
        <p:spPr>
          <a:xfrm>
            <a:off x="3898000" y="1979550"/>
            <a:ext cx="3218700" cy="592200"/>
          </a:xfrm>
          <a:prstGeom prst="rect">
            <a:avLst/>
          </a:prstGeom>
          <a:noFill/>
          <a:ln>
            <a:noFill/>
          </a:ln>
        </p:spPr>
        <p:txBody>
          <a:bodyPr spcFirstLastPara="1" wrap="square" lIns="144000" tIns="0" rIns="0" bIns="0" anchor="t" anchorCtr="0">
            <a:normAutofit/>
          </a:bodyPr>
          <a:lstStyle/>
          <a:p>
            <a:pPr marL="0" lvl="0" indent="0" algn="l" rtl="0">
              <a:lnSpc>
                <a:spcPct val="118518"/>
              </a:lnSpc>
              <a:spcBef>
                <a:spcPts val="0"/>
              </a:spcBef>
              <a:spcAft>
                <a:spcPts val="0"/>
              </a:spcAft>
              <a:buClr>
                <a:schemeClr val="lt1"/>
              </a:buClr>
              <a:buSzPts val="1350"/>
              <a:buFont typeface="Arial"/>
              <a:buNone/>
            </a:pPr>
            <a:r>
              <a:rPr lang="en-GB" sz="1350" b="1" dirty="0">
                <a:solidFill>
                  <a:schemeClr val="accent4"/>
                </a:solidFill>
              </a:rPr>
              <a:t>Session 3 - EPA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7930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Welcome </a:t>
            </a:r>
            <a:endParaRPr>
              <a:latin typeface="Arial"/>
              <a:ea typeface="Arial"/>
              <a:cs typeface="Arial"/>
              <a:sym typeface="Arial"/>
            </a:endParaRPr>
          </a:p>
        </p:txBody>
      </p:sp>
      <p:sp>
        <p:nvSpPr>
          <p:cNvPr id="246" name="Google Shape;246;p38"/>
          <p:cNvSpPr txBox="1">
            <a:spLocks noGrp="1"/>
          </p:cNvSpPr>
          <p:nvPr>
            <p:ph type="body" idx="1"/>
          </p:nvPr>
        </p:nvSpPr>
        <p:spPr>
          <a:xfrm>
            <a:off x="311700" y="1012550"/>
            <a:ext cx="8520600" cy="346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Arial"/>
                <a:ea typeface="Arial"/>
                <a:cs typeface="Arial"/>
                <a:sym typeface="Arial"/>
              </a:rPr>
              <a:t>All colleagues </a:t>
            </a:r>
            <a:r>
              <a:rPr lang="en-GB">
                <a:solidFill>
                  <a:schemeClr val="accent3"/>
                </a:solidFill>
                <a:latin typeface="Arial"/>
                <a:ea typeface="Arial"/>
                <a:cs typeface="Arial"/>
                <a:sym typeface="Arial"/>
              </a:rPr>
              <a:t>(number dependent)</a:t>
            </a:r>
            <a:r>
              <a:rPr lang="en-GB">
                <a:latin typeface="Arial"/>
                <a:ea typeface="Arial"/>
                <a:cs typeface="Arial"/>
                <a:sym typeface="Arial"/>
              </a:rPr>
              <a:t> introduce themselves and their involvement, interest and understanding level of apprenticeships. </a:t>
            </a:r>
            <a:endParaRPr>
              <a:latin typeface="Arial"/>
              <a:ea typeface="Arial"/>
              <a:cs typeface="Arial"/>
              <a:sym typeface="Arial"/>
            </a:endParaRPr>
          </a:p>
          <a:p>
            <a:pPr marL="0" lvl="0" indent="0" algn="l" rtl="0">
              <a:spcBef>
                <a:spcPts val="1200"/>
              </a:spcBef>
              <a:spcAft>
                <a:spcPts val="1200"/>
              </a:spcAft>
              <a:buNone/>
            </a:pPr>
            <a:r>
              <a:rPr lang="en-GB">
                <a:latin typeface="Arial"/>
                <a:ea typeface="Arial"/>
                <a:cs typeface="Arial"/>
                <a:sym typeface="Arial"/>
              </a:rPr>
              <a:t>Colleagues should also share their expectation of the session. </a:t>
            </a:r>
            <a:endParaRPr>
              <a:latin typeface="Arial"/>
              <a:ea typeface="Arial"/>
              <a:cs typeface="Arial"/>
              <a:sym typeface="Arial"/>
            </a:endParaRPr>
          </a:p>
        </p:txBody>
      </p:sp>
      <p:sp>
        <p:nvSpPr>
          <p:cNvPr id="247" name="Google Shape;247;p38"/>
          <p:cNvSpPr/>
          <p:nvPr/>
        </p:nvSpPr>
        <p:spPr>
          <a:xfrm>
            <a:off x="471950" y="3105975"/>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Practical takeaways </a:t>
            </a:r>
            <a:endParaRPr/>
          </a:p>
        </p:txBody>
      </p:sp>
      <p:sp>
        <p:nvSpPr>
          <p:cNvPr id="248" name="Google Shape;248;p38"/>
          <p:cNvSpPr/>
          <p:nvPr/>
        </p:nvSpPr>
        <p:spPr>
          <a:xfrm>
            <a:off x="4662300" y="3074925"/>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apprentices may differ from standard students</a:t>
            </a:r>
            <a:endParaRPr/>
          </a:p>
        </p:txBody>
      </p:sp>
      <p:sp>
        <p:nvSpPr>
          <p:cNvPr id="249" name="Google Shape;249;p38"/>
          <p:cNvSpPr/>
          <p:nvPr/>
        </p:nvSpPr>
        <p:spPr>
          <a:xfrm>
            <a:off x="6669300" y="218205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can I support apprentices</a:t>
            </a:r>
            <a:endParaRPr/>
          </a:p>
        </p:txBody>
      </p:sp>
      <p:sp>
        <p:nvSpPr>
          <p:cNvPr id="250" name="Google Shape;250;p38"/>
          <p:cNvSpPr/>
          <p:nvPr/>
        </p:nvSpPr>
        <p:spPr>
          <a:xfrm>
            <a:off x="2708875" y="231350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What are the rules and regs?</a:t>
            </a:r>
            <a:endParaRPr/>
          </a:p>
        </p:txBody>
      </p:sp>
      <p:sp>
        <p:nvSpPr>
          <p:cNvPr id="251" name="Google Shape;251;p38"/>
          <p:cNvSpPr txBox="1"/>
          <p:nvPr/>
        </p:nvSpPr>
        <p:spPr>
          <a:xfrm>
            <a:off x="76325" y="4609300"/>
            <a:ext cx="8882700" cy="44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sz="1200">
                <a:solidFill>
                  <a:schemeClr val="accent3"/>
                </a:solidFill>
                <a:latin typeface="Source Sans Pro"/>
                <a:ea typeface="Source Sans Pro"/>
                <a:cs typeface="Source Sans Pro"/>
                <a:sym typeface="Source Sans Pro"/>
              </a:rPr>
              <a:t>Introduction session - we do recommended you have attended or completed the introduction session</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Introduction to EPA</a:t>
            </a:r>
            <a:endParaRPr/>
          </a:p>
        </p:txBody>
      </p:sp>
      <p:sp>
        <p:nvSpPr>
          <p:cNvPr id="257" name="Google Shape;257;p39"/>
          <p:cNvSpPr txBox="1"/>
          <p:nvPr/>
        </p:nvSpPr>
        <p:spPr>
          <a:xfrm>
            <a:off x="768625" y="1234400"/>
            <a:ext cx="7833300" cy="106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a:solidFill>
                  <a:schemeClr val="dk1"/>
                </a:solidFill>
                <a:latin typeface="Source Sans Pro"/>
                <a:ea typeface="Source Sans Pro"/>
                <a:cs typeface="Source Sans Pro"/>
                <a:sym typeface="Source Sans Pro"/>
              </a:rPr>
              <a:t>This session covers </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GB" sz="1600">
                <a:solidFill>
                  <a:schemeClr val="dk1"/>
                </a:solidFill>
                <a:latin typeface="Source Sans Pro"/>
                <a:ea typeface="Source Sans Pro"/>
                <a:cs typeface="Source Sans Pro"/>
                <a:sym typeface="Source Sans Pro"/>
              </a:rPr>
              <a:t>Types of end point assessment</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GB" sz="1600">
                <a:solidFill>
                  <a:schemeClr val="dk1"/>
                </a:solidFill>
                <a:latin typeface="Source Sans Pro"/>
                <a:ea typeface="Source Sans Pro"/>
                <a:cs typeface="Source Sans Pro"/>
                <a:sym typeface="Source Sans Pro"/>
              </a:rPr>
              <a:t>Common assessment methods</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GB" sz="1600">
                <a:solidFill>
                  <a:schemeClr val="dk1"/>
                </a:solidFill>
                <a:latin typeface="Source Sans Pro"/>
                <a:ea typeface="Source Sans Pro"/>
                <a:cs typeface="Source Sans Pro"/>
                <a:sym typeface="Source Sans Pro"/>
              </a:rPr>
              <a:t>The importance of end point assessment</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GB" sz="1600">
                <a:solidFill>
                  <a:schemeClr val="dk1"/>
                </a:solidFill>
                <a:latin typeface="Source Sans Pro"/>
                <a:ea typeface="Source Sans Pro"/>
                <a:cs typeface="Source Sans Pro"/>
                <a:sym typeface="Source Sans Pro"/>
              </a:rPr>
              <a:t>Best practice</a:t>
            </a:r>
            <a:endParaRPr sz="1600">
              <a:solidFill>
                <a:schemeClr val="dk1"/>
              </a:solidFill>
              <a:latin typeface="Source Sans Pro"/>
              <a:ea typeface="Source Sans Pro"/>
              <a:cs typeface="Source Sans Pro"/>
              <a:sym typeface="Source Sans Pro"/>
            </a:endParaRPr>
          </a:p>
          <a:p>
            <a:pPr marL="457200" lvl="0" indent="-330200" algn="l" rtl="0">
              <a:spcBef>
                <a:spcPts val="0"/>
              </a:spcBef>
              <a:spcAft>
                <a:spcPts val="0"/>
              </a:spcAft>
              <a:buClr>
                <a:schemeClr val="dk1"/>
              </a:buClr>
              <a:buSzPts val="1600"/>
              <a:buFont typeface="Source Sans Pro"/>
              <a:buChar char="●"/>
            </a:pPr>
            <a:r>
              <a:rPr lang="en-GB" sz="1600">
                <a:solidFill>
                  <a:schemeClr val="dk1"/>
                </a:solidFill>
                <a:latin typeface="Source Sans Pro"/>
                <a:ea typeface="Source Sans Pro"/>
                <a:cs typeface="Source Sans Pro"/>
                <a:sym typeface="Source Sans Pro"/>
              </a:rPr>
              <a:t>How you can help. </a:t>
            </a:r>
            <a:endParaRPr sz="16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258" name="Google Shape;258;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92775" y="2406275"/>
            <a:ext cx="4033525" cy="244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What is End Point Assessment</a:t>
            </a:r>
            <a:endParaRPr/>
          </a:p>
        </p:txBody>
      </p:sp>
      <p:sp>
        <p:nvSpPr>
          <p:cNvPr id="264" name="Google Shape;264;p40"/>
          <p:cNvSpPr txBox="1">
            <a:spLocks noGrp="1"/>
          </p:cNvSpPr>
          <p:nvPr>
            <p:ph type="body" idx="1"/>
          </p:nvPr>
        </p:nvSpPr>
        <p:spPr>
          <a:xfrm>
            <a:off x="163100" y="1107725"/>
            <a:ext cx="8520600" cy="38916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Font typeface="Arial"/>
              <a:buChar char="●"/>
            </a:pPr>
            <a:r>
              <a:rPr lang="en-GB" sz="1400" b="1">
                <a:solidFill>
                  <a:schemeClr val="dk1"/>
                </a:solidFill>
                <a:highlight>
                  <a:schemeClr val="lt1"/>
                </a:highlight>
                <a:latin typeface="Arial"/>
                <a:ea typeface="Arial"/>
                <a:cs typeface="Arial"/>
                <a:sym typeface="Arial"/>
              </a:rPr>
              <a:t>Apprenticeship standards are designed by Trailblazer Groups (employers/industry regulators) and are designed for specific job roles.</a:t>
            </a:r>
            <a:endParaRPr sz="1400" b="1">
              <a:solidFill>
                <a:schemeClr val="dk1"/>
              </a:solidFill>
              <a:highlight>
                <a:schemeClr val="lt1"/>
              </a:highlight>
              <a:latin typeface="Arial"/>
              <a:ea typeface="Arial"/>
              <a:cs typeface="Arial"/>
              <a:sym typeface="Arial"/>
            </a:endParaRPr>
          </a:p>
          <a:p>
            <a:pPr marL="457200" lvl="0" indent="0" algn="l" rtl="0">
              <a:spcBef>
                <a:spcPts val="1200"/>
              </a:spcBef>
              <a:spcAft>
                <a:spcPts val="0"/>
              </a:spcAft>
              <a:buNone/>
            </a:pPr>
            <a:endParaRPr sz="1400" b="1">
              <a:solidFill>
                <a:schemeClr val="dk1"/>
              </a:solidFill>
              <a:highlight>
                <a:schemeClr val="lt1"/>
              </a:highlight>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GB" sz="1400" b="1">
                <a:solidFill>
                  <a:schemeClr val="dk1"/>
                </a:solidFill>
                <a:highlight>
                  <a:schemeClr val="lt1"/>
                </a:highlight>
                <a:latin typeface="Arial"/>
                <a:ea typeface="Arial"/>
                <a:cs typeface="Arial"/>
                <a:sym typeface="Arial"/>
              </a:rPr>
              <a:t>End-point assessment (EPA) is an independent assessment that takes place at the end of the apprenticeship training. This is to test that the apprentice is competent in their occupation.</a:t>
            </a:r>
            <a:endParaRPr sz="1400" b="1">
              <a:solidFill>
                <a:schemeClr val="dk1"/>
              </a:solidFill>
              <a:highlight>
                <a:schemeClr val="lt1"/>
              </a:highlight>
              <a:latin typeface="Arial"/>
              <a:ea typeface="Arial"/>
              <a:cs typeface="Arial"/>
              <a:sym typeface="Arial"/>
            </a:endParaRPr>
          </a:p>
          <a:p>
            <a:pPr marL="457200" lvl="0" indent="0" algn="l" rtl="0">
              <a:spcBef>
                <a:spcPts val="0"/>
              </a:spcBef>
              <a:spcAft>
                <a:spcPts val="0"/>
              </a:spcAft>
              <a:buNone/>
            </a:pPr>
            <a:endParaRPr sz="1400" b="1">
              <a:solidFill>
                <a:schemeClr val="dk1"/>
              </a:solidFill>
              <a:highlight>
                <a:schemeClr val="lt1"/>
              </a:highlight>
              <a:latin typeface="Arial"/>
              <a:ea typeface="Arial"/>
              <a:cs typeface="Arial"/>
              <a:sym typeface="Arial"/>
            </a:endParaRPr>
          </a:p>
          <a:p>
            <a:pPr marL="457200" lvl="0" indent="-317500" algn="l" rtl="0">
              <a:spcBef>
                <a:spcPts val="1200"/>
              </a:spcBef>
              <a:spcAft>
                <a:spcPts val="0"/>
              </a:spcAft>
              <a:buClr>
                <a:schemeClr val="dk1"/>
              </a:buClr>
              <a:buSzPts val="1400"/>
              <a:buFont typeface="Arial"/>
              <a:buChar char="●"/>
            </a:pPr>
            <a:r>
              <a:rPr lang="en-GB" sz="1400" b="1">
                <a:solidFill>
                  <a:schemeClr val="dk1"/>
                </a:solidFill>
                <a:highlight>
                  <a:schemeClr val="lt1"/>
                </a:highlight>
                <a:latin typeface="Arial"/>
                <a:ea typeface="Arial"/>
                <a:cs typeface="Arial"/>
                <a:sym typeface="Arial"/>
              </a:rPr>
              <a:t>The assessments are also designed by employers in the sector as part of the Trailblazer and are conducted by independent bodies known as end point assessment organisations (EPAO) </a:t>
            </a:r>
            <a:endParaRPr sz="1400" b="1">
              <a:solidFill>
                <a:schemeClr val="dk1"/>
              </a:solidFill>
              <a:highlight>
                <a:schemeClr val="lt1"/>
              </a:highlight>
            </a:endParaRPr>
          </a:p>
          <a:p>
            <a:pPr marL="0" lvl="0" indent="0" algn="l" rtl="0">
              <a:spcBef>
                <a:spcPts val="1200"/>
              </a:spcBef>
              <a:spcAft>
                <a:spcPts val="0"/>
              </a:spcAft>
              <a:buNone/>
            </a:pPr>
            <a:endParaRPr/>
          </a:p>
          <a:p>
            <a:pPr marL="0" lvl="0" indent="0" algn="l" rtl="0">
              <a:spcBef>
                <a:spcPts val="1200"/>
              </a:spcBef>
              <a:spcAft>
                <a:spcPts val="1200"/>
              </a:spcAft>
              <a:buNone/>
            </a:pPr>
            <a:r>
              <a:rPr lang="en-GB" sz="1200">
                <a:solidFill>
                  <a:schemeClr val="accent3"/>
                </a:solidFill>
                <a:latin typeface="Arial"/>
                <a:ea typeface="Arial"/>
                <a:cs typeface="Arial"/>
                <a:sym typeface="Arial"/>
              </a:rPr>
              <a:t>Depending on if you are delivering to a group delivering a specific course, you may wish to explain the specific end point assessment from here and adapt delivery of the session. </a:t>
            </a:r>
            <a:endParaRPr sz="1200">
              <a:solidFill>
                <a:schemeClr val="accent3"/>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700">
                <a:highlight>
                  <a:schemeClr val="dk1"/>
                </a:highlight>
                <a:latin typeface="Arial"/>
                <a:ea typeface="Arial"/>
                <a:cs typeface="Arial"/>
                <a:sym typeface="Arial"/>
              </a:rPr>
              <a:t>End Point Assessment Plan</a:t>
            </a:r>
            <a:endParaRPr sz="2700">
              <a:highlight>
                <a:schemeClr val="dk1"/>
              </a:highlight>
            </a:endParaRPr>
          </a:p>
        </p:txBody>
      </p:sp>
      <p:sp>
        <p:nvSpPr>
          <p:cNvPr id="270" name="Google Shape;270;p41"/>
          <p:cNvSpPr txBox="1">
            <a:spLocks noGrp="1"/>
          </p:cNvSpPr>
          <p:nvPr>
            <p:ph type="body" idx="1"/>
          </p:nvPr>
        </p:nvSpPr>
        <p:spPr>
          <a:xfrm>
            <a:off x="311700" y="1119150"/>
            <a:ext cx="8520600" cy="38916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dk1"/>
              </a:buClr>
              <a:buSzPts val="1600"/>
              <a:buFont typeface="Arial"/>
              <a:buChar char="●"/>
            </a:pPr>
            <a:r>
              <a:rPr lang="en-GB" sz="1600" b="1">
                <a:solidFill>
                  <a:schemeClr val="dk1"/>
                </a:solidFill>
                <a:highlight>
                  <a:schemeClr val="lt1"/>
                </a:highlight>
                <a:latin typeface="Arial"/>
                <a:ea typeface="Arial"/>
                <a:cs typeface="Arial"/>
                <a:sym typeface="Arial"/>
              </a:rPr>
              <a:t>Each apprenticeship includes an End Point Assessment plan. </a:t>
            </a:r>
            <a:endParaRPr sz="1600" b="1">
              <a:solidFill>
                <a:schemeClr val="dk1"/>
              </a:solidFill>
              <a:highlight>
                <a:schemeClr val="lt1"/>
              </a:highlight>
              <a:latin typeface="Arial"/>
              <a:ea typeface="Arial"/>
              <a:cs typeface="Arial"/>
              <a:sym typeface="Arial"/>
            </a:endParaRPr>
          </a:p>
          <a:p>
            <a:pPr marL="457200" lvl="0" indent="0" algn="l" rtl="0">
              <a:spcBef>
                <a:spcPts val="1200"/>
              </a:spcBef>
              <a:spcAft>
                <a:spcPts val="0"/>
              </a:spcAft>
              <a:buNone/>
            </a:pPr>
            <a:endParaRPr sz="1600" b="1">
              <a:solidFill>
                <a:schemeClr val="dk1"/>
              </a:solidFill>
              <a:highlight>
                <a:schemeClr val="lt1"/>
              </a:highlight>
              <a:latin typeface="Arial"/>
              <a:ea typeface="Arial"/>
              <a:cs typeface="Arial"/>
              <a:sym typeface="Arial"/>
            </a:endParaRPr>
          </a:p>
          <a:p>
            <a:pPr marL="457200" lvl="0" indent="-330200" algn="l" rtl="0">
              <a:spcBef>
                <a:spcPts val="1200"/>
              </a:spcBef>
              <a:spcAft>
                <a:spcPts val="0"/>
              </a:spcAft>
              <a:buClr>
                <a:schemeClr val="dk1"/>
              </a:buClr>
              <a:buSzPts val="1600"/>
              <a:buFont typeface="Arial"/>
              <a:buChar char="●"/>
            </a:pPr>
            <a:r>
              <a:rPr lang="en-GB" sz="1600" b="1">
                <a:solidFill>
                  <a:schemeClr val="dk1"/>
                </a:solidFill>
                <a:highlight>
                  <a:schemeClr val="lt1"/>
                </a:highlight>
                <a:latin typeface="Arial"/>
                <a:ea typeface="Arial"/>
                <a:cs typeface="Arial"/>
                <a:sym typeface="Arial"/>
              </a:rPr>
              <a:t>This describes how the apprentice will be tested against the knowledge, skills and behaviours required. </a:t>
            </a:r>
            <a:endParaRPr sz="1600" b="1">
              <a:solidFill>
                <a:schemeClr val="dk1"/>
              </a:solidFill>
              <a:highlight>
                <a:schemeClr val="lt1"/>
              </a:highlight>
              <a:latin typeface="Arial"/>
              <a:ea typeface="Arial"/>
              <a:cs typeface="Arial"/>
              <a:sym typeface="Arial"/>
            </a:endParaRPr>
          </a:p>
          <a:p>
            <a:pPr marL="457200" lvl="0" indent="0" algn="l" rtl="0">
              <a:spcBef>
                <a:spcPts val="1200"/>
              </a:spcBef>
              <a:spcAft>
                <a:spcPts val="0"/>
              </a:spcAft>
              <a:buNone/>
            </a:pPr>
            <a:endParaRPr sz="1600" b="1">
              <a:solidFill>
                <a:schemeClr val="dk1"/>
              </a:solidFill>
              <a:highlight>
                <a:schemeClr val="lt1"/>
              </a:highlight>
              <a:latin typeface="Arial"/>
              <a:ea typeface="Arial"/>
              <a:cs typeface="Arial"/>
              <a:sym typeface="Arial"/>
            </a:endParaRPr>
          </a:p>
          <a:p>
            <a:pPr marL="457200" lvl="0" indent="-342900" algn="l" rtl="0">
              <a:spcBef>
                <a:spcPts val="1200"/>
              </a:spcBef>
              <a:spcAft>
                <a:spcPts val="0"/>
              </a:spcAft>
              <a:buClr>
                <a:schemeClr val="dk1"/>
              </a:buClr>
              <a:buSzPts val="1800"/>
              <a:buFont typeface="Arial"/>
              <a:buChar char="●"/>
            </a:pPr>
            <a:r>
              <a:rPr lang="en-GB" sz="1600" b="1">
                <a:solidFill>
                  <a:schemeClr val="dk1"/>
                </a:solidFill>
                <a:highlight>
                  <a:schemeClr val="lt1"/>
                </a:highlight>
                <a:latin typeface="Arial"/>
                <a:ea typeface="Arial"/>
                <a:cs typeface="Arial"/>
                <a:sym typeface="Arial"/>
              </a:rPr>
              <a:t>There are a variety of assessment methods used to test apprentices’ competency. The methods for each apprenticeship are selected as the most appropriate to assess against the KSBs. Each selected method has specific KSBs mapped to it which must be demonstrated using that method.</a:t>
            </a:r>
            <a:r>
              <a:rPr lang="en-GB" b="1">
                <a:solidFill>
                  <a:schemeClr val="dk1"/>
                </a:solidFill>
                <a:highlight>
                  <a:schemeClr val="lt1"/>
                </a:highlight>
                <a:latin typeface="Arial"/>
                <a:ea typeface="Arial"/>
                <a:cs typeface="Arial"/>
                <a:sym typeface="Arial"/>
              </a:rPr>
              <a:t> </a:t>
            </a:r>
            <a:endParaRPr b="1">
              <a:solidFill>
                <a:schemeClr val="dk1"/>
              </a:solidFill>
              <a:highlight>
                <a:schemeClr val="lt1"/>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Understanding the standard</a:t>
            </a:r>
            <a:endParaRPr>
              <a:latin typeface="Arial"/>
              <a:ea typeface="Arial"/>
              <a:cs typeface="Arial"/>
              <a:sym typeface="Arial"/>
            </a:endParaRPr>
          </a:p>
        </p:txBody>
      </p:sp>
      <p:sp>
        <p:nvSpPr>
          <p:cNvPr id="276" name="Google Shape;276;p42"/>
          <p:cNvSpPr txBox="1">
            <a:spLocks noGrp="1"/>
          </p:cNvSpPr>
          <p:nvPr>
            <p:ph type="body" idx="1"/>
          </p:nvPr>
        </p:nvSpPr>
        <p:spPr>
          <a:xfrm>
            <a:off x="311700" y="1408575"/>
            <a:ext cx="8520600" cy="346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endParaRPr sz="1100">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277" name="Google Shape;277;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500" y="1547975"/>
            <a:ext cx="7436774" cy="3325625"/>
          </a:xfrm>
          <a:prstGeom prst="rect">
            <a:avLst/>
          </a:prstGeom>
          <a:noFill/>
          <a:ln>
            <a:noFill/>
          </a:ln>
        </p:spPr>
      </p:pic>
      <p:sp>
        <p:nvSpPr>
          <p:cNvPr id="278" name="Google Shape;278;p42"/>
          <p:cNvSpPr txBox="1"/>
          <p:nvPr/>
        </p:nvSpPr>
        <p:spPr>
          <a:xfrm>
            <a:off x="828750" y="995900"/>
            <a:ext cx="82539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latin typeface="Source Sans Pro"/>
                <a:ea typeface="Source Sans Pro"/>
                <a:cs typeface="Source Sans Pro"/>
                <a:sym typeface="Source Sans Pro"/>
              </a:rPr>
              <a:t>How to find the assessment plan. What information can be found on IFATE and how to navigate to the assessment plan. </a:t>
            </a:r>
            <a:r>
              <a:rPr lang="en-GB" sz="1200">
                <a:solidFill>
                  <a:schemeClr val="accent3"/>
                </a:solidFill>
                <a:latin typeface="Source Sans Pro"/>
                <a:ea typeface="Source Sans Pro"/>
                <a:cs typeface="Source Sans Pro"/>
                <a:sym typeface="Source Sans Pro"/>
              </a:rPr>
              <a:t>We include direct links to all standards we deliver on our internal CPD site and encourage regular refreshing. </a:t>
            </a:r>
            <a:endParaRPr sz="1200">
              <a:solidFill>
                <a:schemeClr val="accent3"/>
              </a:solidFill>
              <a:latin typeface="Source Sans Pro"/>
              <a:ea typeface="Source Sans Pro"/>
              <a:cs typeface="Source Sans Pro"/>
              <a:sym typeface="Source Sans Pro"/>
            </a:endParaRPr>
          </a:p>
        </p:txBody>
      </p:sp>
      <p:sp>
        <p:nvSpPr>
          <p:cNvPr id="279" name="Google Shape;279;p42"/>
          <p:cNvSpPr/>
          <p:nvPr/>
        </p:nvSpPr>
        <p:spPr>
          <a:xfrm>
            <a:off x="7944200" y="4075150"/>
            <a:ext cx="732600" cy="732600"/>
          </a:xfrm>
          <a:prstGeom prst="curvedLeftArrow">
            <a:avLst>
              <a:gd name="adj1" fmla="val 25000"/>
              <a:gd name="adj2" fmla="val 50000"/>
              <a:gd name="adj3" fmla="val 25000"/>
            </a:avLst>
          </a:prstGeom>
          <a:solidFill>
            <a:schemeClr val="accent3"/>
          </a:solidFill>
          <a:ln w="9525" cap="flat" cmpd="sng">
            <a:solidFill>
              <a:schemeClr val="dk2"/>
            </a:solidFill>
            <a:prstDash val="solid"/>
            <a:round/>
            <a:headEnd type="none" w="sm" len="sm"/>
            <a:tailEnd type="none" w="sm" len="sm"/>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highlight>
                <a:schemeClr val="accent3"/>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Integrated End Point Assessment</a:t>
            </a:r>
            <a:endParaRPr/>
          </a:p>
        </p:txBody>
      </p:sp>
      <p:sp>
        <p:nvSpPr>
          <p:cNvPr id="285" name="Google Shape;285;p43"/>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2"/>
                </a:solidFill>
                <a:highlight>
                  <a:srgbClr val="FFFFFF"/>
                </a:highlight>
                <a:latin typeface="Arial"/>
                <a:ea typeface="Arial"/>
                <a:cs typeface="Arial"/>
                <a:sym typeface="Arial"/>
              </a:rPr>
              <a:t>The End Point Assessment Plan will indicate if the EPA is integrated. If it is integrated, the University will provide the on-programme learning and training as well as the EPA. The EPA is the final assessment and holds a credit weighting for </a:t>
            </a:r>
            <a:r>
              <a:rPr lang="en-GB">
                <a:solidFill>
                  <a:schemeClr val="accent3"/>
                </a:solidFill>
                <a:highlight>
                  <a:srgbClr val="FFFFFF"/>
                </a:highlight>
                <a:latin typeface="Arial"/>
                <a:ea typeface="Arial"/>
                <a:cs typeface="Arial"/>
                <a:sym typeface="Arial"/>
              </a:rPr>
              <a:t>the final degree award stipulated in the plan</a:t>
            </a:r>
            <a:r>
              <a:rPr lang="en-GB">
                <a:solidFill>
                  <a:schemeClr val="dk2"/>
                </a:solidFill>
                <a:highlight>
                  <a:srgbClr val="FFFFFF"/>
                </a:highlight>
                <a:latin typeface="Arial"/>
                <a:ea typeface="Arial"/>
                <a:cs typeface="Arial"/>
                <a:sym typeface="Arial"/>
              </a:rPr>
              <a:t>. It will be conducted in line with the requirements set out in the relevant apprenticeship standard and will be completed as part of the programme of study.</a:t>
            </a:r>
            <a:endParaRPr/>
          </a:p>
        </p:txBody>
      </p:sp>
      <p:pic>
        <p:nvPicPr>
          <p:cNvPr id="286" name="Google Shape;286;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164650" y="2747325"/>
            <a:ext cx="2814700" cy="2396175"/>
          </a:xfrm>
          <a:prstGeom prst="rect">
            <a:avLst/>
          </a:prstGeom>
          <a:noFill/>
          <a:ln>
            <a:noFill/>
          </a:ln>
        </p:spPr>
      </p:pic>
      <p:sp>
        <p:nvSpPr>
          <p:cNvPr id="287" name="Google Shape;287;p43"/>
          <p:cNvSpPr txBox="1"/>
          <p:nvPr/>
        </p:nvSpPr>
        <p:spPr>
          <a:xfrm>
            <a:off x="6227150" y="3823275"/>
            <a:ext cx="2319900" cy="5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accent3"/>
                </a:solidFill>
              </a:rPr>
              <a:t>You may wish to adapt this section to reflect you as a provider and your end point assessments. </a:t>
            </a:r>
            <a:endParaRPr sz="1000">
              <a:solidFill>
                <a:schemeClr val="accent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Non-integrated end point assessment</a:t>
            </a:r>
            <a:endParaRPr>
              <a:latin typeface="Arial"/>
              <a:ea typeface="Arial"/>
              <a:cs typeface="Arial"/>
              <a:sym typeface="Arial"/>
            </a:endParaRPr>
          </a:p>
        </p:txBody>
      </p:sp>
      <p:sp>
        <p:nvSpPr>
          <p:cNvPr id="293" name="Google Shape;293;p44"/>
          <p:cNvSpPr txBox="1">
            <a:spLocks noGrp="1"/>
          </p:cNvSpPr>
          <p:nvPr>
            <p:ph type="body" idx="1"/>
          </p:nvPr>
        </p:nvSpPr>
        <p:spPr>
          <a:xfrm>
            <a:off x="311700" y="982000"/>
            <a:ext cx="5282100" cy="3753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solidFill>
                  <a:schemeClr val="dk2"/>
                </a:solidFill>
                <a:highlight>
                  <a:srgbClr val="FFFFFF"/>
                </a:highlight>
                <a:latin typeface="Arial"/>
                <a:ea typeface="Arial"/>
                <a:cs typeface="Arial"/>
                <a:sym typeface="Arial"/>
              </a:rPr>
              <a:t>When the EPA is non-integrated, apprentices will be required to successfully achieve the degree award before the EPA can be attempted. The EPA will be conducted by a designated End Point Assessment Organisation (EPAO). The employer typically decides the EPAO and therefore the University may have more than one EPAO for each cohort of apprentices.</a:t>
            </a:r>
            <a:endParaRPr/>
          </a:p>
        </p:txBody>
      </p:sp>
      <p:pic>
        <p:nvPicPr>
          <p:cNvPr id="294" name="Google Shape;294;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50550" y="1405475"/>
            <a:ext cx="2906650" cy="290665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21360"/>
      </a:dk1>
      <a:lt1>
        <a:srgbClr val="FFFFFF"/>
      </a:lt1>
      <a:dk2>
        <a:srgbClr val="000000"/>
      </a:dk2>
      <a:lt2>
        <a:srgbClr val="7F7F7F"/>
      </a:lt2>
      <a:accent1>
        <a:srgbClr val="333333"/>
      </a:accent1>
      <a:accent2>
        <a:srgbClr val="3C023C"/>
      </a:accent2>
      <a:accent3>
        <a:srgbClr val="00A0FF"/>
      </a:accent3>
      <a:accent4>
        <a:srgbClr val="C77025"/>
      </a:accent4>
      <a:accent5>
        <a:srgbClr val="009688"/>
      </a:accent5>
      <a:accent6>
        <a:srgbClr val="FFD600"/>
      </a:accent6>
      <a:hlink>
        <a:srgbClr val="00A0FF"/>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8" ma:contentTypeDescription="Create a new document." ma:contentTypeScope="" ma:versionID="0714f0b77b20790e3834ddd750b91639">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7b7ff79a9314cc1d162676be4fbabe60"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58A5A0-6880-4663-A8BC-E13764626E45}"/>
</file>

<file path=customXml/itemProps2.xml><?xml version="1.0" encoding="utf-8"?>
<ds:datastoreItem xmlns:ds="http://schemas.openxmlformats.org/officeDocument/2006/customXml" ds:itemID="{FD069BB2-79C6-4B21-BC03-18144D7C0F91}"/>
</file>

<file path=customXml/itemProps3.xml><?xml version="1.0" encoding="utf-8"?>
<ds:datastoreItem xmlns:ds="http://schemas.openxmlformats.org/officeDocument/2006/customXml" ds:itemID="{001926A7-9BFE-4E60-AC11-46BE490BA586}"/>
</file>

<file path=docProps/app.xml><?xml version="1.0" encoding="utf-8"?>
<Properties xmlns="http://schemas.openxmlformats.org/officeDocument/2006/extended-properties" xmlns:vt="http://schemas.openxmlformats.org/officeDocument/2006/docPropsVTypes">
  <TotalTime>4</TotalTime>
  <Words>2981</Words>
  <Application>Microsoft Office PowerPoint</Application>
  <PresentationFormat>On-screen Show (16:9)</PresentationFormat>
  <Paragraphs>167</Paragraphs>
  <Slides>25</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Spectral SemiBold</vt:lpstr>
      <vt:lpstr>Source Sans Pro</vt:lpstr>
      <vt:lpstr>Raleway</vt:lpstr>
      <vt:lpstr>Arial</vt:lpstr>
      <vt:lpstr>Calibri</vt:lpstr>
      <vt:lpstr>Plum</vt:lpstr>
      <vt:lpstr>ETF Master</vt:lpstr>
      <vt:lpstr>APPRENTICESHIP WORKFORCE DEVELOPMENT</vt:lpstr>
      <vt:lpstr>Delivery guidance </vt:lpstr>
      <vt:lpstr>Welcome </vt:lpstr>
      <vt:lpstr>Introduction to EPA</vt:lpstr>
      <vt:lpstr>What is End Point Assessment</vt:lpstr>
      <vt:lpstr>End Point Assessment Plan</vt:lpstr>
      <vt:lpstr>Understanding the standard</vt:lpstr>
      <vt:lpstr>Integrated End Point Assessment</vt:lpstr>
      <vt:lpstr>Non-integrated end point assessment</vt:lpstr>
      <vt:lpstr>Common types of end point assessment</vt:lpstr>
      <vt:lpstr>Portfolio of Evidence</vt:lpstr>
      <vt:lpstr>Example evidence locator </vt:lpstr>
      <vt:lpstr>Portfolio Activity </vt:lpstr>
      <vt:lpstr>Case studies</vt:lpstr>
      <vt:lpstr>Reflections from case studies</vt:lpstr>
      <vt:lpstr>Gateway </vt:lpstr>
      <vt:lpstr>Benefits of working with former apprentices</vt:lpstr>
      <vt:lpstr>Achievement</vt:lpstr>
      <vt:lpstr>Case study</vt:lpstr>
      <vt:lpstr>Knowledge check </vt:lpstr>
      <vt:lpstr>Knowledge check - answers </vt:lpstr>
      <vt:lpstr>Knowledge check</vt:lpstr>
      <vt:lpstr>Who can support</vt:lpstr>
      <vt:lpstr>CPD for you - Further Support</vt:lpstr>
      <vt:lpstr>AWD Project: CPD to Support Academic Colleagues with Apprenticeship Requirements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CPD Session 3</dc:title>
  <cp:lastModifiedBy>Tammie Harwin</cp:lastModifiedBy>
  <cp:revision>1</cp:revision>
  <dcterms:modified xsi:type="dcterms:W3CDTF">2024-05-23T20:18:30Z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